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2" r:id="rId3"/>
    <p:sldId id="269" r:id="rId4"/>
    <p:sldId id="263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C7484E-C8E8-4840-8F9B-3A5A0BB89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A15B6-510E-A64F-9B31-4B3DF506B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2A900-26D9-CB48-8D9A-AE518E2ED00A}" type="datetime1">
              <a:rPr lang="en-US" smtClean="0"/>
              <a:t>7/1/21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4F6ED-188B-9441-AA9E-79D8B8A8A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9ABE8-D59D-F84A-A61E-EE43A1F47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97487-18D3-9847-A082-685F8C20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351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A21C6-69EE-724A-AB80-5A47FD6979FE}" type="datetime1">
              <a:rPr lang="en-US" smtClean="0"/>
              <a:t>7/1/21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1793-F55A-804B-99A8-93FA9BE9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1529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4D1E-FB83-E94F-9A38-83F1B9177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82EC8-BEFD-8E41-84F5-911F104A6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5EA3-A55D-C447-BBC9-7D698C92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7D7D1-3453-6640-BF42-146B4E321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3473" y="85166"/>
            <a:ext cx="2209026" cy="64487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2B9C-7B33-8947-BD82-A0111F88EAF9}"/>
              </a:ext>
            </a:extLst>
          </p:cNvPr>
          <p:cNvCxnSpPr>
            <a:cxnSpLocks/>
          </p:cNvCxnSpPr>
          <p:nvPr userDrawn="1"/>
        </p:nvCxnSpPr>
        <p:spPr>
          <a:xfrm>
            <a:off x="63610" y="779222"/>
            <a:ext cx="12028889" cy="0"/>
          </a:xfrm>
          <a:prstGeom prst="straightConnector1">
            <a:avLst/>
          </a:prstGeom>
          <a:ln w="25400">
            <a:solidFill>
              <a:srgbClr val="438F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EE379FB-5369-C644-BE84-73CE21A35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1A1DE87D-801A-9C4D-B625-EE33AA2F7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90C3-5610-014C-89E5-A98C96FE80E3}" type="datetime1">
              <a:rPr lang="en-US" smtClean="0"/>
              <a:t>7/1/21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13F8-A520-4347-AF05-72E71D1C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747A1-6FB9-E942-86ED-943C4A578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A3ED-84FE-4648-A855-12CD7FCD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2CD152-16C7-1948-92CD-7F9EFC7E3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F5213123-919E-3E4F-AB5D-702C3CBDDBAE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08CD89-E72D-D041-AF92-E7643F7DC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F0ECB-E6F6-5040-9208-4E8846A3D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597414" y="943275"/>
            <a:ext cx="1442185" cy="5233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F5627-3423-894D-BD9D-09AA72331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943275"/>
            <a:ext cx="9595585" cy="5233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B80ED-05C1-7B49-BD71-066A8D9B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213EF8-779F-BE4C-BD66-AC2C011E7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491CAA80-4D13-9B44-A923-610FCC1516EE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1DA69A-C5AA-E044-A1D1-22F102687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0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7E13-3B09-214C-8316-0E214A15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F8DF-4B2E-6D41-8ABB-BBA88DC39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01B4C-A4E0-504D-819E-03696881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BA3A30C-D833-B240-9421-577CE7913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DAC2E7BD-AA9D-4046-BCF2-9F64C2B71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045C-516B-EC4D-BA54-585A2AD3ECAD}" type="datetime1">
              <a:rPr lang="en-US" smtClean="0"/>
              <a:t>7/1/21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DE5C-CED9-6F42-A8BB-EEA4C0C4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2959E-1AE3-5845-99F9-ECC6FE2A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508A5-3845-CA46-9A50-961FC13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7ED785F-55D2-8646-A2D6-889C52547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CEEF5ACA-4567-1645-B717-F4C36286B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FACB-016F-9549-923E-3CBCF6FBB1D1}" type="datetime1">
              <a:rPr lang="en-US" smtClean="0"/>
              <a:t>7/1/21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4D68-7627-CA42-B25F-F6F69BE2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C086-C79E-3D4E-B22B-B67825671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3ADCE-9B8B-1045-9157-9BD85DA0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0666AD-6E4C-5647-B04C-F5D1257721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33621E2-A36B-D744-B1B5-170B69D31AE4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BFDEE3-9BEC-F94F-894B-AB8D42608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0620567-7E06-C74E-9A22-26D56FF3B4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55526969"/>
              </p:ext>
            </p:extLst>
          </p:nvPr>
        </p:nvGraphicFramePr>
        <p:xfrm>
          <a:off x="6310489" y="1991082"/>
          <a:ext cx="57291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704">
                  <a:extLst>
                    <a:ext uri="{9D8B030D-6E8A-4147-A177-3AD203B41FA5}">
                      <a16:colId xmlns:a16="http://schemas.microsoft.com/office/drawing/2014/main" val="2979360944"/>
                    </a:ext>
                  </a:extLst>
                </a:gridCol>
                <a:gridCol w="1909704">
                  <a:extLst>
                    <a:ext uri="{9D8B030D-6E8A-4147-A177-3AD203B41FA5}">
                      <a16:colId xmlns:a16="http://schemas.microsoft.com/office/drawing/2014/main" val="668830532"/>
                    </a:ext>
                  </a:extLst>
                </a:gridCol>
                <a:gridCol w="1909704">
                  <a:extLst>
                    <a:ext uri="{9D8B030D-6E8A-4147-A177-3AD203B41FA5}">
                      <a16:colId xmlns:a16="http://schemas.microsoft.com/office/drawing/2014/main" val="3713251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38F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438F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38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2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71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7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2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16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9165-EE01-434E-BE3B-4DE36A08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17683-0D21-4240-9A08-3661CDF23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BA552-82FF-0640-AE0B-C128ECF17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635CF-7500-734A-8C0E-67C6F32D8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467EB-7B2E-994C-9550-83DAEA171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B569-488D-6B4F-A59C-6AC3CB37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1E96D2-7684-CE4B-AFCE-2AF9D286771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D930183F-C362-184D-B94C-0B388E9BC972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C80D81-B13A-8240-8DFE-D6E976CF42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2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BA94-200B-3844-91E6-F9B36778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52BA4-A9FE-344C-8815-2B98B4F0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B94454-09F1-5942-94B7-61F7DD2CE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BEE3F173-6523-6D42-BB83-3150DAD3EFEB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73DE19-530D-6F4A-A4A1-06BFD493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1C277-4C03-6249-BDB5-89D751D3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930BE4-4421-7B4C-86C1-91FC9E64E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19BF5E70-155A-F147-B864-06B3CFCAE657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61453-5F29-7D40-AF7E-37D7BA1E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9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7DF2-709D-AA41-9B01-6E5D30B5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C31A-09E5-5D4E-B06F-00D4C78A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2B646-A3AB-3F40-87EF-AE9214789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BF419-647E-4E4A-8CC1-980ACB9E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31A9E8-5480-9E47-9A33-0B455367BE2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E45672AE-72AB-6E40-BF3E-BAFE09B079C2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430818-CE6E-F541-9E0A-6CC00D221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9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9DB0-813D-C14B-87AB-6794B30B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34B87-B52B-3E4D-8EC6-7E8273956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DE5A3-C909-4240-B57F-77D30DFB3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37E88-4C73-1B40-BC93-4A804B50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ECCE Simulations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35D96A-85EC-3749-AE81-D0AD5A87851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B7596038-4608-F846-A8C1-641DD3F6285D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F2A399-CA3E-D047-BDD6-2C82AEB89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5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1F5BA-09E5-6742-9FE8-7E969338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1" y="1"/>
            <a:ext cx="9700281" cy="77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C4AC4-5988-EB41-89B5-7795D636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82" y="1025246"/>
            <a:ext cx="11693236" cy="515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F79DBA-D15A-C847-8875-2F7E570736A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83473" y="85166"/>
            <a:ext cx="2209026" cy="64487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18693C-43F0-7447-9CD5-980683A4AFE7}"/>
              </a:ext>
            </a:extLst>
          </p:cNvPr>
          <p:cNvCxnSpPr>
            <a:cxnSpLocks/>
          </p:cNvCxnSpPr>
          <p:nvPr userDrawn="1"/>
        </p:nvCxnSpPr>
        <p:spPr>
          <a:xfrm>
            <a:off x="63610" y="779222"/>
            <a:ext cx="12028889" cy="0"/>
          </a:xfrm>
          <a:prstGeom prst="straightConnector1">
            <a:avLst/>
          </a:prstGeom>
          <a:ln w="25400">
            <a:solidFill>
              <a:srgbClr val="438F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6556A8-879E-2E4F-9A44-2B7A35DACD14}"/>
              </a:ext>
            </a:extLst>
          </p:cNvPr>
          <p:cNvCxnSpPr>
            <a:cxnSpLocks/>
          </p:cNvCxnSpPr>
          <p:nvPr userDrawn="1"/>
        </p:nvCxnSpPr>
        <p:spPr>
          <a:xfrm>
            <a:off x="81555" y="6176963"/>
            <a:ext cx="12028889" cy="0"/>
          </a:xfrm>
          <a:prstGeom prst="straightConnector1">
            <a:avLst/>
          </a:prstGeom>
          <a:ln w="25400">
            <a:solidFill>
              <a:srgbClr val="438F8E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12EC8A-1B48-CC4E-A39F-428B89B1B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32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5E586BAB-CBCC-0C44-9C1F-C8D9FBE70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AD11A-0F24-A749-BD72-F78F8A084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ECCE Simulations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2BBC9E-FD75-A943-A257-2DB2BC52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8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A203-68EE-9348-B2B0-19E134B7C4EE}" type="datetime1">
              <a:rPr lang="en-US" smtClean="0"/>
              <a:t>7/1/21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e/2PACX-1vSHiMqzqiY5ZY8uvdvtVbMp_5Ervg9AKvkBUBKO-5JLQAIYkuZ6SYQtN8KJ8e4cJyNhIfkGtRDUyYfk/pub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ug/index.php/ECCE_Simulations_Working_Group#June_2021_Concept" TargetMode="External"/><Relationship Id="rId2" Type="http://schemas.openxmlformats.org/officeDocument/2006/relationships/hyperlink" Target="https://indico.bnl.gov/event/1224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E977-EB48-204C-9473-14CFDCCF6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ECCE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6782D-AEF3-FD41-874A-451157887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Cameron Dean and </a:t>
            </a:r>
            <a:r>
              <a:rPr lang="en-US" dirty="0" err="1"/>
              <a:t>Jin</a:t>
            </a:r>
            <a:r>
              <a:rPr lang="en-US" dirty="0"/>
              <a:t> Huang</a:t>
            </a:r>
          </a:p>
          <a:p>
            <a:r>
              <a:rPr lang="en-US" dirty="0"/>
              <a:t>07/02/2021</a:t>
            </a:r>
            <a:br>
              <a:rPr lang="en-US" b="1" dirty="0"/>
            </a:br>
            <a:r>
              <a:rPr lang="en-US" b="1" dirty="0"/>
              <a:t>Tracking Meeting</a:t>
            </a:r>
          </a:p>
        </p:txBody>
      </p:sp>
    </p:spTree>
    <p:extLst>
      <p:ext uri="{BB962C8B-B14F-4D97-AF65-F5344CB8AC3E}">
        <p14:creationId xmlns:p14="http://schemas.microsoft.com/office/powerpoint/2010/main" val="398496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C9C2-26B8-0148-84FB-5A860DB6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6103-9C65-9446-B8D2-000138B1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Production has started!</a:t>
            </a:r>
          </a:p>
          <a:p>
            <a:r>
              <a:rPr lang="en-US" dirty="0"/>
              <a:t>We have 4 initial samples to check detector response and output info: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5M single electron events from BNL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5M single pion events from BNL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5M low q^2 events from SIDIS PWG from Bates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4M high q^2 events from SIDIS PWG from </a:t>
            </a:r>
            <a:r>
              <a:rPr lang="en-US" dirty="0" err="1"/>
              <a:t>Jlab</a:t>
            </a:r>
            <a:endParaRPr lang="en-US" dirty="0"/>
          </a:p>
          <a:p>
            <a:r>
              <a:rPr lang="en-US" dirty="0"/>
              <a:t>1, 2, and 4 are in S3 storage</a:t>
            </a:r>
          </a:p>
          <a:p>
            <a:r>
              <a:rPr lang="en-US" dirty="0"/>
              <a:t>3 is in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3E0E0-A077-8540-9288-E8B9D2BC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5C730-6375-C741-8611-F50EF58ED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CB564E-738A-8C4B-A4A6-699AB710E5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FE6068-6E75-404B-99AD-2808ED6CA506}" type="datetime1">
              <a:rPr lang="en-US" smtClean="0"/>
              <a:t>7/1/21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0A9D-E571-3B4A-9ED6-2F174D75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ECCE June 2021 Concept (Barrel)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DFF0-B9CC-BB45-A207-CAF081A3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9CA44-D944-2849-ACA6-37DC695A5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2E9AEB-528C-DD45-9340-8978FBD69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BB045C-516B-EC4D-BA54-585A2AD3ECAD}" type="datetime1">
              <a:rPr lang="en-US" smtClean="0"/>
              <a:t>7/1/21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9A1A44-7918-0447-BE08-73CAF9810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31" y="820836"/>
            <a:ext cx="7723762" cy="52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34DE81-3E63-CE45-8D75-1659FA4E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99277"/>
              </p:ext>
            </p:extLst>
          </p:nvPr>
        </p:nvGraphicFramePr>
        <p:xfrm>
          <a:off x="187650" y="866574"/>
          <a:ext cx="4034154" cy="5340812"/>
        </p:xfrm>
        <a:graphic>
          <a:graphicData uri="http://schemas.openxmlformats.org/drawingml/2006/table">
            <a:tbl>
              <a:tblPr/>
              <a:tblGrid>
                <a:gridCol w="983450">
                  <a:extLst>
                    <a:ext uri="{9D8B030D-6E8A-4147-A177-3AD203B41FA5}">
                      <a16:colId xmlns:a16="http://schemas.microsoft.com/office/drawing/2014/main" val="3997684921"/>
                    </a:ext>
                  </a:extLst>
                </a:gridCol>
                <a:gridCol w="1435035">
                  <a:extLst>
                    <a:ext uri="{9D8B030D-6E8A-4147-A177-3AD203B41FA5}">
                      <a16:colId xmlns:a16="http://schemas.microsoft.com/office/drawing/2014/main" val="860918937"/>
                    </a:ext>
                  </a:extLst>
                </a:gridCol>
                <a:gridCol w="1615669">
                  <a:extLst>
                    <a:ext uri="{9D8B030D-6E8A-4147-A177-3AD203B41FA5}">
                      <a16:colId xmlns:a16="http://schemas.microsoft.com/office/drawing/2014/main" val="3063445338"/>
                    </a:ext>
                  </a:extLst>
                </a:gridCol>
              </a:tblGrid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effectLst/>
                        </a:rPr>
                        <a:t>Detector 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effectLst/>
                        </a:rPr>
                        <a:t>Component Name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effectLst/>
                        </a:rPr>
                        <a:t>Brief description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203363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Beam pipe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Central Beam Pipe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Be pipe 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57039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Beam pipe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Central Beam Chamber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Beam chamber Mar2020 model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55573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64611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Barrel vertex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ITS3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838702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Barrel silicon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258178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Barrel MPGD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767828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h-going silicon layers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630954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e-going silicon layers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116617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h-going GEM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216930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e-going GEM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19141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Support barrel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420122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281833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Calorimetry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Backward EMCal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Hybrid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99786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Calorimetry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Backward HCal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STAR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99688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Calorimetry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Barrel EMCal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sPHENIX 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06078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Calorimetry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Barrel HCal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sPHENIX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609879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Calorimetry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Forward EMCal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PHENIX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984153"/>
                  </a:ext>
                </a:extLst>
              </a:tr>
              <a:tr h="20036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Calorimetry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Forward HCal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new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83374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78944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e-going TOF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01849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h-going TOF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1346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barrel TOF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35771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mRICH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194543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dRICH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509966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PID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hpDIRC</a:t>
                      </a: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0697" marR="10697" marT="7131" marB="713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5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44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5FEF-5CCA-1145-A5E6-FC8DD74A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setup and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C0A6-2620-0C49-BB09-FBDF9CD1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025246"/>
            <a:ext cx="11693236" cy="5331103"/>
          </a:xfrm>
        </p:spPr>
        <p:txBody>
          <a:bodyPr>
            <a:normAutofit/>
          </a:bodyPr>
          <a:lstStyle/>
          <a:p>
            <a:r>
              <a:rPr lang="en-US" dirty="0"/>
              <a:t>Production setup corresponds to June 23</a:t>
            </a:r>
            <a:r>
              <a:rPr lang="en-US" baseline="30000" dirty="0"/>
              <a:t>rd</a:t>
            </a:r>
            <a:r>
              <a:rPr lang="en-US" dirty="0"/>
              <a:t> 2021</a:t>
            </a:r>
          </a:p>
          <a:p>
            <a:r>
              <a:rPr lang="en-US" dirty="0"/>
              <a:t>Output locations:</a:t>
            </a:r>
            <a:br>
              <a:rPr lang="en-US" dirty="0"/>
            </a:b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eicS3/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eictest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/ECCE/MC/new/5f210c7/General/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particleGun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singleElectron</a:t>
            </a:r>
            <a:b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eicS3/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eictest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/ECCE/MC/new/5f210c7/General/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particleGun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singlePion</a:t>
            </a:r>
            <a:b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eicS3/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eictest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/ECCE/MC/ana.14/5f210c7/SIDIS/pythia6/ep_18x100lowq2</a:t>
            </a:r>
            <a:b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eicS3/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eictest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/ECCE/MC/ana.14/5f210c7/SIDIS/pythia6/ep_18x100highq2</a:t>
            </a:r>
          </a:p>
          <a:p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Evaluators:</a:t>
            </a:r>
          </a:p>
          <a:p>
            <a:pPr lvl="1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DST and evaluator production was split into 2 macros</a:t>
            </a:r>
          </a:p>
          <a:p>
            <a:pPr lvl="1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Evaluators are located in &lt;Output locations&gt;/eval_00000</a:t>
            </a:r>
          </a:p>
          <a:p>
            <a:pPr lvl="1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Of most interest to tracking group: tracking evaluator and event evaluator</a:t>
            </a:r>
          </a:p>
          <a:p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S3 access is bundled with latest ECCE build:</a:t>
            </a:r>
            <a:b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600" dirty="0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source /</a:t>
            </a:r>
            <a:r>
              <a:rPr lang="en-US" sz="1600" dirty="0" err="1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cvmfs</a:t>
            </a:r>
            <a:r>
              <a:rPr lang="en-US" sz="1600" dirty="0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eic.opensciencegrid.org</a:t>
            </a:r>
            <a:r>
              <a:rPr lang="en-US" sz="1600" dirty="0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/ecce/gcc-8.3/opt/fun4all/core/bin/</a:t>
            </a:r>
            <a:r>
              <a:rPr lang="en-US" sz="1600" dirty="0" err="1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ecce_setup.sh</a:t>
            </a:r>
            <a:r>
              <a:rPr lang="en-US" sz="1600" dirty="0">
                <a:solidFill>
                  <a:srgbClr val="00206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–n</a:t>
            </a:r>
          </a:p>
          <a:p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Everyone has read access, check with 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mcs3 ls eicS3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5BF65-B8B5-824A-8AA3-056CD4B1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ECCE Simulations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B800E-4848-E446-A8D5-B3A7FA232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194F55-FE99-4744-AF57-52B5E83D28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3F0061-DF16-8444-AF0F-78BA6B2C5637}" type="datetime1">
              <a:rPr lang="en-US" smtClean="0"/>
              <a:t>7/1/21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769B-C36B-FC4D-9AEA-070304E8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Timeline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D5D9-F6AA-104B-8863-86BA0E85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8C971-D85B-5C45-99A3-AAF384FD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F4F0AD-08B1-9B48-A5B8-747651F69C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0A2C7C-29B7-B446-A5DA-E22DC9F8BDDD}" type="datetime1">
              <a:rPr lang="en-US" smtClean="0"/>
              <a:t>7/1/21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8E1F2DC-0379-8840-90C1-4B2D8B8E1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507794"/>
              </p:ext>
            </p:extLst>
          </p:nvPr>
        </p:nvGraphicFramePr>
        <p:xfrm>
          <a:off x="1582071" y="823952"/>
          <a:ext cx="8054502" cy="5210095"/>
        </p:xfrm>
        <a:graphic>
          <a:graphicData uri="http://schemas.openxmlformats.org/drawingml/2006/table">
            <a:tbl>
              <a:tblPr/>
              <a:tblGrid>
                <a:gridCol w="521748">
                  <a:extLst>
                    <a:ext uri="{9D8B030D-6E8A-4147-A177-3AD203B41FA5}">
                      <a16:colId xmlns:a16="http://schemas.microsoft.com/office/drawing/2014/main" val="646232974"/>
                    </a:ext>
                  </a:extLst>
                </a:gridCol>
                <a:gridCol w="3684853">
                  <a:extLst>
                    <a:ext uri="{9D8B030D-6E8A-4147-A177-3AD203B41FA5}">
                      <a16:colId xmlns:a16="http://schemas.microsoft.com/office/drawing/2014/main" val="2026281700"/>
                    </a:ext>
                  </a:extLst>
                </a:gridCol>
                <a:gridCol w="978281">
                  <a:extLst>
                    <a:ext uri="{9D8B030D-6E8A-4147-A177-3AD203B41FA5}">
                      <a16:colId xmlns:a16="http://schemas.microsoft.com/office/drawing/2014/main" val="432089772"/>
                    </a:ext>
                  </a:extLst>
                </a:gridCol>
                <a:gridCol w="1434810">
                  <a:extLst>
                    <a:ext uri="{9D8B030D-6E8A-4147-A177-3AD203B41FA5}">
                      <a16:colId xmlns:a16="http://schemas.microsoft.com/office/drawing/2014/main" val="2357326521"/>
                    </a:ext>
                  </a:extLst>
                </a:gridCol>
                <a:gridCol w="1434810">
                  <a:extLst>
                    <a:ext uri="{9D8B030D-6E8A-4147-A177-3AD203B41FA5}">
                      <a16:colId xmlns:a16="http://schemas.microsoft.com/office/drawing/2014/main" val="4116433223"/>
                    </a:ext>
                  </a:extLst>
                </a:gridCol>
              </a:tblGrid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>
                          <a:effectLst/>
                        </a:rPr>
                        <a:t>Item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</a:rPr>
                        <a:t>Task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</a:rPr>
                        <a:t>Required by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</a:rPr>
                        <a:t>Assignee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</a:rPr>
                        <a:t>Status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762429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Create top-level submission scripts 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27/5/21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Cameron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88740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Add site-specific production scripts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Cameron &amp; co.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01873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Beta-test production scripts at each site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14/06/21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Cameron &amp; co.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489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Debug zombie files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14/06/2021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Cameron &amp; co.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12743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 detector subsystem simulation setup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14/06/2021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Detector WG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35835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5.1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tracking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14/06/2021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Xuan and Nilanga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48521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5.2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PID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14/06/2021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Greg and Xiaochun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40264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5.3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Calorimeter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14/06/2021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Friederike and Yongsum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21750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5.4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Far forward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14/06/2021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Michael, Igor and Yuji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69273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Discuss implementation/placement of ECCE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17/6/21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All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57531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Relay production requirements for Campaign 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17/6/21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Physics WG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In progress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077839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Full detector integration in simulation and reconstruction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18/6/21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Simulations WG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33394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Update top-level submissions with PWG info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18/6/21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Cameron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In progress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72501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10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Define production site tasks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21/6/21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Prod. Managers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In progress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7703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Start 10M particle gun and/or SIDIS events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22/6/21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Prod. Managers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Complete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79875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12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Analyse 10M particle gun events and SIDIS events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25/6/21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Physics, Computing WGs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In progress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99405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13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Meet with PWGs regarding particle gun and SIDIS sim validation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29/6/21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Detector &amp; Physics WG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Not started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86901"/>
                  </a:ext>
                </a:extLst>
              </a:tr>
              <a:tr h="2468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>
                          <a:effectLst/>
                        </a:rPr>
                        <a:t>14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Physics Generation Campaign 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31/6/21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Simulations WG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dirty="0">
                          <a:effectLst/>
                        </a:rPr>
                        <a:t>Not started</a:t>
                      </a:r>
                    </a:p>
                  </a:txBody>
                  <a:tcPr marL="12021" marR="12021" marT="8014" marB="801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9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3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ADB7-69D9-9E49-B372-D2EE02E4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E30A3-1A26-DC43-A1AB-52B6CC29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91926"/>
            <a:ext cx="11693236" cy="5151717"/>
          </a:xfrm>
        </p:spPr>
        <p:txBody>
          <a:bodyPr anchor="ctr"/>
          <a:lstStyle/>
          <a:p>
            <a:r>
              <a:rPr lang="en-US" dirty="0"/>
              <a:t>June 2021 concept has been released</a:t>
            </a:r>
          </a:p>
          <a:p>
            <a:r>
              <a:rPr lang="en-US" dirty="0"/>
              <a:t>Initial particle productions have been launched at all sites</a:t>
            </a:r>
          </a:p>
          <a:p>
            <a:r>
              <a:rPr lang="en-US" dirty="0"/>
              <a:t>First sets of data are on S3</a:t>
            </a:r>
          </a:p>
          <a:p>
            <a:r>
              <a:rPr lang="en-US" dirty="0"/>
              <a:t>Feel free to copy the evaluator files out of S3 storage to local machines</a:t>
            </a:r>
            <a:br>
              <a:rPr lang="en-US" dirty="0"/>
            </a:b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mcs3 cp &lt;file or path&gt; &lt;output path&gt;</a:t>
            </a:r>
          </a:p>
          <a:p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There will be a workshop on 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  <a:hlinkClick r:id="rId2"/>
              </a:rPr>
              <a:t>July 8</a:t>
            </a:r>
            <a:r>
              <a:rPr lang="en-US" baseline="30000" dirty="0">
                <a:ea typeface="Menlo" panose="020B0609030804020204" pitchFamily="49" charset="0"/>
                <a:cs typeface="Menlo" panose="020B0609030804020204" pitchFamily="49" charset="0"/>
                <a:hlinkClick r:id="rId2"/>
              </a:rPr>
              <a:t>th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 to discuss data access along with detector and physics goals for ECCE</a:t>
            </a:r>
          </a:p>
          <a:p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PWGs are relaying 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  <a:hlinkClick r:id="rId3"/>
              </a:rPr>
              <a:t>their requests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, June 2021 concept will have several hundred million events to validate detector concept</a:t>
            </a:r>
          </a:p>
          <a:p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Next detector concept foreseen for end of July </a:t>
            </a:r>
            <a:b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(July 2021 concept, final </a:t>
            </a:r>
            <a:r>
              <a:rPr lang="en-US">
                <a:ea typeface="Menlo" panose="020B0609030804020204" pitchFamily="49" charset="0"/>
                <a:cs typeface="Menlo" panose="020B0609030804020204" pitchFamily="49" charset="0"/>
              </a:rPr>
              <a:t>large simulation 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campaign)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DF588-0B6B-524E-96D5-5091784C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ECCE Simulations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E1E3A-6E74-2D42-A25D-E13061977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86BAB-CBCC-0C44-9C1F-C8D9FBE708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9249B1-44BC-9742-A666-0547478305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BB045C-516B-EC4D-BA54-585A2AD3ECAD}" type="datetime1">
              <a:rPr lang="en-US" smtClean="0"/>
              <a:t>7/1/21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013A946-39AD-084B-BB08-A208156E7A7A}" vid="{9553BB11-C1F1-6543-820F-0BC0578F7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679</Words>
  <Application>Microsoft Macintosh PowerPoint</Application>
  <PresentationFormat>Widescreen</PresentationFormat>
  <Paragraphs>197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Menlo</vt:lpstr>
      <vt:lpstr>Office Theme</vt:lpstr>
      <vt:lpstr>ECCE Simulations</vt:lpstr>
      <vt:lpstr>Overview</vt:lpstr>
      <vt:lpstr>ECCE June 2021 Concept (Barrel)</vt:lpstr>
      <vt:lpstr>Production setup and location</vt:lpstr>
      <vt:lpstr>Timeline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ECCE Simulations</dc:title>
  <dc:creator>Dean, Cameron</dc:creator>
  <cp:lastModifiedBy>Dean, Cameron</cp:lastModifiedBy>
  <cp:revision>8</cp:revision>
  <dcterms:created xsi:type="dcterms:W3CDTF">2021-06-30T15:27:34Z</dcterms:created>
  <dcterms:modified xsi:type="dcterms:W3CDTF">2021-07-01T22:37:18Z</dcterms:modified>
</cp:coreProperties>
</file>