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5"/>
  </p:notesMasterIdLst>
  <p:sldIdLst>
    <p:sldId id="258" r:id="rId5"/>
    <p:sldId id="2128" r:id="rId6"/>
    <p:sldId id="1424" r:id="rId7"/>
    <p:sldId id="2105" r:id="rId8"/>
    <p:sldId id="2111" r:id="rId9"/>
    <p:sldId id="1411" r:id="rId10"/>
    <p:sldId id="2106" r:id="rId11"/>
    <p:sldId id="2107" r:id="rId12"/>
    <p:sldId id="2129" r:id="rId13"/>
    <p:sldId id="499" r:id="rId14"/>
    <p:sldId id="2133" r:id="rId15"/>
    <p:sldId id="2117" r:id="rId16"/>
    <p:sldId id="2113" r:id="rId17"/>
    <p:sldId id="2126" r:id="rId18"/>
    <p:sldId id="2123" r:id="rId19"/>
    <p:sldId id="2120" r:id="rId20"/>
    <p:sldId id="1412" r:id="rId21"/>
    <p:sldId id="1438" r:id="rId22"/>
    <p:sldId id="1435" r:id="rId23"/>
    <p:sldId id="48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46" autoAdjust="0"/>
    <p:restoredTop sz="96381"/>
  </p:normalViewPr>
  <p:slideViewPr>
    <p:cSldViewPr snapToGrid="0" snapToObjects="1">
      <p:cViewPr varScale="1">
        <p:scale>
          <a:sx n="102" d="100"/>
          <a:sy n="102" d="100"/>
        </p:scale>
        <p:origin x="40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255C-AFDB-4D22-8373-2F4CFC10746D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E146D-72E3-4D17-8794-005420F3E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7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2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6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2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00192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8538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43300" y="634948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43300" y="631031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069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6954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ec/files/EIC_CDR_Final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55" y="732032"/>
            <a:ext cx="8777497" cy="1347139"/>
          </a:xfrm>
        </p:spPr>
        <p:txBody>
          <a:bodyPr>
            <a:normAutofit/>
          </a:bodyPr>
          <a:lstStyle/>
          <a:p>
            <a:r>
              <a:rPr lang="en-US" sz="3600" dirty="0"/>
              <a:t>International relations &amp; accelerator technologies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3714" y="4778828"/>
            <a:ext cx="6400803" cy="1347139"/>
          </a:xfrm>
        </p:spPr>
        <p:txBody>
          <a:bodyPr>
            <a:noAutofit/>
          </a:bodyPr>
          <a:lstStyle/>
          <a:p>
            <a:r>
              <a:rPr lang="en-US" sz="1800" dirty="0"/>
              <a:t>2nd PSQ@EIC Meeting: </a:t>
            </a:r>
            <a:br>
              <a:rPr lang="en-US" sz="1800" dirty="0"/>
            </a:br>
            <a:r>
              <a:rPr lang="en-US" sz="1800" dirty="0"/>
              <a:t>Precision Studies on QCD at EIC</a:t>
            </a:r>
          </a:p>
          <a:p>
            <a:r>
              <a:rPr lang="en-US" sz="1800" dirty="0"/>
              <a:t>July 19, 2021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46" t="42804" r="31578" b="42693"/>
          <a:stretch/>
        </p:blipFill>
        <p:spPr>
          <a:xfrm>
            <a:off x="7291756" y="6247856"/>
            <a:ext cx="1289538" cy="26431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FFCA15A-006A-49FF-8DE6-43C1805EDB92}"/>
              </a:ext>
            </a:extLst>
          </p:cNvPr>
          <p:cNvSpPr txBox="1">
            <a:spLocks/>
          </p:cNvSpPr>
          <p:nvPr/>
        </p:nvSpPr>
        <p:spPr>
          <a:xfrm>
            <a:off x="2188716" y="2307656"/>
            <a:ext cx="6825461" cy="2242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EIC Associate Director for Accelerator Systems and International Partnership</a:t>
            </a:r>
            <a:br>
              <a:rPr lang="en-US" dirty="0"/>
            </a:br>
            <a:r>
              <a:rPr lang="en-US" dirty="0"/>
              <a:t>Andrei Seryi</a:t>
            </a:r>
          </a:p>
          <a:p>
            <a:r>
              <a:rPr lang="en-US" dirty="0"/>
              <a:t>EIC Technical Director and </a:t>
            </a:r>
            <a:br>
              <a:rPr lang="en-US" dirty="0"/>
            </a:br>
            <a:r>
              <a:rPr lang="en-US" dirty="0"/>
              <a:t>Deputy Project Director</a:t>
            </a:r>
            <a:br>
              <a:rPr lang="en-US" dirty="0"/>
            </a:br>
            <a:r>
              <a:rPr lang="en-US" dirty="0"/>
              <a:t>Ferdinand Willeke</a:t>
            </a:r>
          </a:p>
        </p:txBody>
      </p:sp>
    </p:spTree>
    <p:extLst>
      <p:ext uri="{BB962C8B-B14F-4D97-AF65-F5344CB8AC3E}">
        <p14:creationId xmlns:p14="http://schemas.microsoft.com/office/powerpoint/2010/main" val="322242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41E3-3164-4DDF-B499-9D5DCEBB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3" y="0"/>
            <a:ext cx="9092417" cy="764538"/>
          </a:xfrm>
        </p:spPr>
        <p:txBody>
          <a:bodyPr>
            <a:normAutofit/>
          </a:bodyPr>
          <a:lstStyle/>
          <a:p>
            <a:r>
              <a:rPr lang="en-US" sz="3200" dirty="0"/>
              <a:t>Ion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588BF-9E73-4C11-85C5-981D1C21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3" y="539095"/>
            <a:ext cx="8840555" cy="19715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Ions from He to U have been already generated in the Electron-Beam-Ion-Source ion source (EBIS), accelerated and collided in RHIC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EBIS can generate any ion beam from </a:t>
            </a:r>
            <a:r>
              <a:rPr lang="en-US" sz="2000" baseline="30000" dirty="0"/>
              <a:t>3</a:t>
            </a:r>
            <a:r>
              <a:rPr lang="en-US" sz="2000" dirty="0"/>
              <a:t>He to U for the BNL EIC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Existing EBIS provides the entire range of ion species from He to U in sufficient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quantity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for the EIC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10C15-471D-492F-9FBE-AC67F320EEBF}"/>
              </a:ext>
            </a:extLst>
          </p:cNvPr>
          <p:cNvSpPr txBox="1"/>
          <p:nvPr/>
        </p:nvSpPr>
        <p:spPr>
          <a:xfrm>
            <a:off x="160092" y="2577515"/>
            <a:ext cx="2626109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Ion Pairs </a:t>
            </a:r>
          </a:p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in the RHIC Complex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Zr-Zr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Ru-Ru    (2018)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Au-Au              (2016)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d-Au                (2016)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p-Al                 (2015)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h-Au                (2015)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p-Au                (2015)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Cu-Au             (2012)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U-U                 (2012)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Cu-Cu             (2012)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D-Au               (2008)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Cu-Cu            (2005)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7752585-3633-CD48-9214-D75BBB3C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8D9778-25F4-2C47-AC7D-C7459BF58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043" y="2335978"/>
            <a:ext cx="5810095" cy="414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522EC-945B-7344-AD3D-811C9894D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CCCD3C-67B6-6D46-B0BB-AA6161AC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58" y="136525"/>
            <a:ext cx="8895842" cy="632909"/>
          </a:xfrm>
        </p:spPr>
        <p:txBody>
          <a:bodyPr>
            <a:normAutofit/>
          </a:bodyPr>
          <a:lstStyle/>
          <a:p>
            <a:r>
              <a:rPr lang="en-US" sz="3200" dirty="0"/>
              <a:t>Optically pumped  polarized ion source (OPPIS)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9B5D6E-4EAC-2A4C-B3F8-D7319F026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789" y="769434"/>
            <a:ext cx="3892918" cy="40367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Used for RHIC p↑+p↑ program from 2000</a:t>
            </a:r>
          </a:p>
          <a:p>
            <a:r>
              <a:rPr lang="en-US" sz="2000" dirty="0"/>
              <a:t>Protons pickup polarized electrons in an optically pumped Rb vapor cell </a:t>
            </a:r>
          </a:p>
          <a:p>
            <a:r>
              <a:rPr lang="en-US" sz="2000" dirty="0"/>
              <a:t>Electron polarization of H atoms is transferred to protons in a magnetic field reversal region (Sona-transition)</a:t>
            </a:r>
          </a:p>
          <a:p>
            <a:r>
              <a:rPr lang="en-US" sz="2000" dirty="0"/>
              <a:t>H</a:t>
            </a:r>
            <a:r>
              <a:rPr lang="en-US" sz="2000" baseline="30000" dirty="0"/>
              <a:t>-</a:t>
            </a:r>
            <a:r>
              <a:rPr lang="en-US" sz="2000" dirty="0"/>
              <a:t> ions are produced then by passing through Na-cell</a:t>
            </a:r>
          </a:p>
          <a:p>
            <a:r>
              <a:rPr lang="en-US" sz="2000" dirty="0"/>
              <a:t>Polarized protons are obtained by charge exchange injection of H</a:t>
            </a:r>
            <a:r>
              <a:rPr lang="en-US" sz="2000" baseline="30000" dirty="0"/>
              <a:t>-</a:t>
            </a:r>
            <a:r>
              <a:rPr lang="en-US" sz="2000" dirty="0"/>
              <a:t>  into the Booster</a:t>
            </a:r>
          </a:p>
          <a:p>
            <a:r>
              <a:rPr lang="en-US" sz="2000" dirty="0"/>
              <a:t>Several upgrades and modifications over  years increasing polarization and intensity</a:t>
            </a:r>
          </a:p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8C4370-3893-4949-9BAC-0ECDC106D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57" y="3671941"/>
            <a:ext cx="4322487" cy="296598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1B37D4-44A8-2A4C-9104-BFE50933C099}"/>
              </a:ext>
            </a:extLst>
          </p:cNvPr>
          <p:cNvSpPr/>
          <p:nvPr/>
        </p:nvSpPr>
        <p:spPr>
          <a:xfrm>
            <a:off x="4696079" y="4986425"/>
            <a:ext cx="403531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up to 84% polarization</a:t>
            </a:r>
            <a:endParaRPr lang="en-US" sz="1600" dirty="0">
              <a:solidFill>
                <a:prstClr val="black"/>
              </a:solidFill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  <a:p>
            <a:pPr defTabSz="685800">
              <a:defRPr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reliably 0.5 - 1.0 mA (max 1.6 mA) </a:t>
            </a:r>
          </a:p>
          <a:p>
            <a:pPr defTabSz="685800">
              <a:defRPr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up to 1・10</a:t>
            </a:r>
            <a:r>
              <a:rPr lang="en-US" sz="1600" baseline="30000" dirty="0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12</a:t>
            </a: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H</a:t>
            </a:r>
            <a:r>
              <a:rPr lang="en-US" sz="1600" baseline="30000" dirty="0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-</a:t>
            </a: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/pulse polarized H</a:t>
            </a:r>
            <a:r>
              <a:rPr lang="en-US" sz="1600" baseline="30000" dirty="0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-</a:t>
            </a: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ions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53DEC0-6BE3-8E4B-B0FC-11F521113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8" y="774866"/>
            <a:ext cx="4641108" cy="279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>
            <a:extLst>
              <a:ext uri="{FF2B5EF4-FFF2-40B4-BE49-F238E27FC236}">
                <a16:creationId xmlns:a16="http://schemas.microsoft.com/office/drawing/2014/main" id="{D0764896-11C6-A240-B9C6-462A7F4D6000}"/>
              </a:ext>
            </a:extLst>
          </p:cNvPr>
          <p:cNvGrpSpPr>
            <a:grpSpLocks noChangeAspect="1"/>
          </p:cNvGrpSpPr>
          <p:nvPr/>
        </p:nvGrpSpPr>
        <p:grpSpPr bwMode="auto">
          <a:xfrm rot="2011190">
            <a:off x="3353933" y="3574727"/>
            <a:ext cx="3508163" cy="2201965"/>
            <a:chOff x="2888" y="2496"/>
            <a:chExt cx="2832" cy="1778"/>
          </a:xfrm>
        </p:grpSpPr>
        <p:pic>
          <p:nvPicPr>
            <p:cNvPr id="15" name="Picture 15" descr="AGSHELIX">
              <a:extLst>
                <a:ext uri="{FF2B5EF4-FFF2-40B4-BE49-F238E27FC236}">
                  <a16:creationId xmlns:a16="http://schemas.microsoft.com/office/drawing/2014/main" id="{910A96A3-0F40-FD4B-8A96-F0D85FD4B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" y="2496"/>
              <a:ext cx="2832" cy="17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3CD3BC17-D4C6-5449-90F3-5F32E9F0B32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212" y="2523"/>
              <a:ext cx="2356" cy="83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 Box 17">
              <a:extLst>
                <a:ext uri="{FF2B5EF4-FFF2-40B4-BE49-F238E27FC236}">
                  <a16:creationId xmlns:a16="http://schemas.microsoft.com/office/drawing/2014/main" id="{AE7001F7-D4E2-9B49-B197-EFE0F3FCC36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848" y="2880"/>
              <a:ext cx="605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b="0" dirty="0">
                  <a:solidFill>
                    <a:schemeClr val="bg1"/>
                  </a:solidFill>
                </a:rPr>
                <a:t>2.6 m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28A732E-3AF6-C744-9998-A70964C1AE83}"/>
              </a:ext>
            </a:extLst>
          </p:cNvPr>
          <p:cNvSpPr/>
          <p:nvPr/>
        </p:nvSpPr>
        <p:spPr>
          <a:xfrm>
            <a:off x="6529044" y="2534480"/>
            <a:ext cx="769433" cy="3308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0F4B8-41C0-46D2-9A1A-06491E590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92" y="181013"/>
            <a:ext cx="7886700" cy="546278"/>
          </a:xfrm>
        </p:spPr>
        <p:txBody>
          <a:bodyPr>
            <a:noAutofit/>
          </a:bodyPr>
          <a:lstStyle/>
          <a:p>
            <a:r>
              <a:rPr lang="en-US" sz="3600" dirty="0"/>
              <a:t>EIC Hadron Polarization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416D32-D036-4005-AB8D-DCA0F2BC74F1}"/>
              </a:ext>
            </a:extLst>
          </p:cNvPr>
          <p:cNvSpPr txBox="1"/>
          <p:nvPr/>
        </p:nvSpPr>
        <p:spPr>
          <a:xfrm>
            <a:off x="0" y="727291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Existing p Polarization in RHIC  achieved with “Siberian snakes”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RHIC near term improvements: proton polarization 60%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 polarization of &gt;80% measured in source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80% polarized 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 in EIC will be achieved with six “snakes”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Acceleration of polarized Deuterons in EIC 100% spin transparent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Need tune jumps in the hadron booster synchrotron</a:t>
            </a:r>
            <a:endParaRPr lang="en-US" sz="2400" dirty="0"/>
          </a:p>
        </p:txBody>
      </p:sp>
      <p:pic>
        <p:nvPicPr>
          <p:cNvPr id="7" name="Picture 3" descr="Image">
            <a:extLst>
              <a:ext uri="{FF2B5EF4-FFF2-40B4-BE49-F238E27FC236}">
                <a16:creationId xmlns:a16="http://schemas.microsoft.com/office/drawing/2014/main" id="{B82E8727-1FFB-4790-B945-3BC4F6318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69691"/>
            <a:ext cx="3692227" cy="21324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72F7E-C0D9-4677-A4B0-144B53B8FBD9}"/>
              </a:ext>
            </a:extLst>
          </p:cNvPr>
          <p:cNvSpPr txBox="1"/>
          <p:nvPr/>
        </p:nvSpPr>
        <p:spPr>
          <a:xfrm>
            <a:off x="62486" y="5093154"/>
            <a:ext cx="362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beam ion source EBIS with polarized </a:t>
            </a:r>
            <a:r>
              <a:rPr lang="en-US" baseline="30000" dirty="0"/>
              <a:t>3</a:t>
            </a:r>
            <a:r>
              <a:rPr lang="en-US" dirty="0"/>
              <a:t>He extension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CD9663D-89D5-AF4A-866C-3692870D0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C0F12-01F4-4645-9B82-C2DB581AF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443" y="2645026"/>
            <a:ext cx="2781300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EDAEB7-AD1B-6A46-9D84-3953F7448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943" y="4519433"/>
            <a:ext cx="2844800" cy="165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B0ED60-8864-7643-8C97-92CDE7FDAB4D}"/>
              </a:ext>
            </a:extLst>
          </p:cNvPr>
          <p:cNvSpPr txBox="1"/>
          <p:nvPr/>
        </p:nvSpPr>
        <p:spPr>
          <a:xfrm>
            <a:off x="7101941" y="2445272"/>
            <a:ext cx="1531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Magnet field in Snake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AB596D-946A-504F-A171-5B32BC077853}"/>
              </a:ext>
            </a:extLst>
          </p:cNvPr>
          <p:cNvSpPr txBox="1"/>
          <p:nvPr/>
        </p:nvSpPr>
        <p:spPr>
          <a:xfrm>
            <a:off x="6635312" y="4327320"/>
            <a:ext cx="219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Particle orbit and spin trajectory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994391-F035-7E45-9C7E-DF50FF3C49D9}"/>
              </a:ext>
            </a:extLst>
          </p:cNvPr>
          <p:cNvSpPr/>
          <p:nvPr/>
        </p:nvSpPr>
        <p:spPr>
          <a:xfrm>
            <a:off x="3690478" y="2811439"/>
            <a:ext cx="96866" cy="2454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6A175C-1256-D04F-9EC2-1938CF47209F}"/>
              </a:ext>
            </a:extLst>
          </p:cNvPr>
          <p:cNvSpPr txBox="1"/>
          <p:nvPr/>
        </p:nvSpPr>
        <p:spPr>
          <a:xfrm>
            <a:off x="3826463" y="5401600"/>
            <a:ext cx="1514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AGS     </a:t>
            </a:r>
          </a:p>
          <a:p>
            <a:r>
              <a:rPr lang="en-US" dirty="0"/>
              <a:t>    partial          </a:t>
            </a:r>
            <a:br>
              <a:rPr lang="en-US" dirty="0"/>
            </a:br>
            <a:r>
              <a:rPr lang="en-US" dirty="0"/>
              <a:t>           snake</a:t>
            </a:r>
          </a:p>
        </p:txBody>
      </p:sp>
    </p:spTree>
    <p:extLst>
      <p:ext uri="{BB962C8B-B14F-4D97-AF65-F5344CB8AC3E}">
        <p14:creationId xmlns:p14="http://schemas.microsoft.com/office/powerpoint/2010/main" val="3210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A226-C321-4AC0-A886-59431426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24" y="144966"/>
            <a:ext cx="2227875" cy="9354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Interaction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65104-10F0-456E-B413-15E8034BA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36953-4624-4120-838E-B9B61988C992}"/>
              </a:ext>
            </a:extLst>
          </p:cNvPr>
          <p:cNvSpPr txBox="1"/>
          <p:nvPr/>
        </p:nvSpPr>
        <p:spPr>
          <a:xfrm>
            <a:off x="94333" y="3273852"/>
            <a:ext cx="47254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focused to 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≤ 5 cm @ </a:t>
            </a:r>
            <a:r>
              <a:rPr lang="en-US" dirty="0" err="1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5 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m, gives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L=10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34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 for crab cavities and spin rotators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Managing SR and impedance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focus magnets based on conventional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superconducting magnets using collaring and direct wind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Peak magnetic fields below 6T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sufficient)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84814C-6EB9-4C1D-AF92-BA596518B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759" y="3273852"/>
            <a:ext cx="4109999" cy="3082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955C41-84E1-4AEC-ADBF-4D822DE98B01}"/>
              </a:ext>
            </a:extLst>
          </p:cNvPr>
          <p:cNvSpPr txBox="1"/>
          <p:nvPr/>
        </p:nvSpPr>
        <p:spPr>
          <a:xfrm>
            <a:off x="4819759" y="5984916"/>
            <a:ext cx="414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Direct wind </a:t>
            </a:r>
            <a:r>
              <a:rPr lang="en-US" dirty="0" err="1">
                <a:solidFill>
                  <a:schemeClr val="bg1"/>
                </a:solidFill>
              </a:rPr>
              <a:t>s.c.</a:t>
            </a:r>
            <a:r>
              <a:rPr lang="en-US" dirty="0">
                <a:solidFill>
                  <a:schemeClr val="bg1"/>
                </a:solidFill>
              </a:rPr>
              <a:t> coil production in progress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1924D806-56CA-A649-90AD-2EC422BBF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846" y="23604"/>
            <a:ext cx="7149006" cy="328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5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A8FBA-02C2-8243-96C3-C995CD6E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D0A1B0-9790-1A4C-8A17-AABA7FD7C406}"/>
              </a:ext>
            </a:extLst>
          </p:cNvPr>
          <p:cNvGrpSpPr/>
          <p:nvPr/>
        </p:nvGrpSpPr>
        <p:grpSpPr>
          <a:xfrm>
            <a:off x="3093472" y="364723"/>
            <a:ext cx="1992878" cy="1551523"/>
            <a:chOff x="3496451" y="510917"/>
            <a:chExt cx="1992878" cy="15515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44CED4-36F4-8E4D-B96C-D8FB5A97A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6451" y="510917"/>
              <a:ext cx="1992878" cy="10706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FB63DE-E8FB-D54C-82A6-83D7B9AD6B50}"/>
                </a:ext>
              </a:extLst>
            </p:cNvPr>
            <p:cNvSpPr txBox="1"/>
            <p:nvPr/>
          </p:nvSpPr>
          <p:spPr>
            <a:xfrm>
              <a:off x="3885221" y="1485359"/>
              <a:ext cx="160410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Hadron - 591 MHz bunch compression cavity</a:t>
              </a:r>
              <a:endParaRPr lang="en-US" sz="105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2378D4-7819-064B-AA09-114D089B2115}"/>
              </a:ext>
            </a:extLst>
          </p:cNvPr>
          <p:cNvGrpSpPr/>
          <p:nvPr/>
        </p:nvGrpSpPr>
        <p:grpSpPr>
          <a:xfrm>
            <a:off x="2928979" y="4871131"/>
            <a:ext cx="2272580" cy="1602094"/>
            <a:chOff x="2154894" y="4984962"/>
            <a:chExt cx="2272580" cy="16020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4C4EBF-F688-E74B-971F-07C95CACD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4894" y="4984962"/>
              <a:ext cx="2214854" cy="15935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A74197-5CF3-8346-B576-40CD81240CE4}"/>
                </a:ext>
              </a:extLst>
            </p:cNvPr>
            <p:cNvSpPr txBox="1"/>
            <p:nvPr/>
          </p:nvSpPr>
          <p:spPr>
            <a:xfrm>
              <a:off x="2773949" y="6333140"/>
              <a:ext cx="165352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Both rings –crab cavities</a:t>
              </a:r>
              <a:endParaRPr lang="en-US" sz="1050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78B709E-2EA8-B647-85CF-5CA41B78DFBA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0" y="0"/>
            <a:ext cx="5915027" cy="735724"/>
          </a:xfrm>
        </p:spPr>
        <p:txBody>
          <a:bodyPr>
            <a:normAutofit/>
          </a:bodyPr>
          <a:lstStyle/>
          <a:p>
            <a:r>
              <a:rPr lang="en-US" sz="3600" dirty="0"/>
              <a:t>EIC RF systems</a:t>
            </a:r>
          </a:p>
        </p:txBody>
      </p:sp>
      <p:pic>
        <p:nvPicPr>
          <p:cNvPr id="12" name="Picture 11" descr="A picture containing athletic game, sport, tennis&#10;&#10;Description automatically generated">
            <a:extLst>
              <a:ext uri="{FF2B5EF4-FFF2-40B4-BE49-F238E27FC236}">
                <a16:creationId xmlns:a16="http://schemas.microsoft.com/office/drawing/2014/main" id="{14E9D254-B19A-674D-8D29-DC7151BEB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01" y="1713481"/>
            <a:ext cx="7086602" cy="39860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25E3A7C-E50B-6E4B-ADB9-29BBA8D4A5CC}"/>
              </a:ext>
            </a:extLst>
          </p:cNvPr>
          <p:cNvGrpSpPr/>
          <p:nvPr/>
        </p:nvGrpSpPr>
        <p:grpSpPr>
          <a:xfrm>
            <a:off x="61143" y="607348"/>
            <a:ext cx="2404279" cy="1788637"/>
            <a:chOff x="61143" y="607348"/>
            <a:chExt cx="2404279" cy="1788637"/>
          </a:xfrm>
        </p:grpSpPr>
        <p:pic>
          <p:nvPicPr>
            <p:cNvPr id="14" name="Picture 13" descr="JL0096841 591.1 MHz single cell with cryo piping(1).JPG">
              <a:extLst>
                <a:ext uri="{FF2B5EF4-FFF2-40B4-BE49-F238E27FC236}">
                  <a16:creationId xmlns:a16="http://schemas.microsoft.com/office/drawing/2014/main" id="{EEC7ADCB-90F2-E74B-A3DA-0DECE1248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872" y="607348"/>
              <a:ext cx="2005022" cy="15580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228D64-051E-CB42-B676-9192946C204A}"/>
                </a:ext>
              </a:extLst>
            </p:cNvPr>
            <p:cNvSpPr txBox="1"/>
            <p:nvPr/>
          </p:nvSpPr>
          <p:spPr>
            <a:xfrm>
              <a:off x="61143" y="1965098"/>
              <a:ext cx="24042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Electron - 591 MHz electron storage cavity</a:t>
              </a:r>
              <a:endParaRPr lang="en-US" sz="105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2E3F9C-5173-AF46-B796-5E156B3E64F4}"/>
              </a:ext>
            </a:extLst>
          </p:cNvPr>
          <p:cNvGrpSpPr>
            <a:grpSpLocks noChangeAspect="1"/>
          </p:cNvGrpSpPr>
          <p:nvPr/>
        </p:nvGrpSpPr>
        <p:grpSpPr>
          <a:xfrm>
            <a:off x="77578" y="2456133"/>
            <a:ext cx="2144529" cy="1761881"/>
            <a:chOff x="64598" y="2029495"/>
            <a:chExt cx="2859368" cy="23491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8A779D-DE88-3F49-AF20-D5334E53D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32960" y="1942657"/>
              <a:ext cx="1774655" cy="19483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6F7B85-E0D2-684A-94C3-C0BCAF1B81A8}"/>
                </a:ext>
              </a:extLst>
            </p:cNvPr>
            <p:cNvSpPr txBox="1"/>
            <p:nvPr/>
          </p:nvSpPr>
          <p:spPr>
            <a:xfrm>
              <a:off x="64598" y="3804152"/>
              <a:ext cx="2859368" cy="574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Electron - 1773 MHz 3</a:t>
              </a:r>
              <a:r>
                <a:rPr lang="en-US" altLang="zh-CN" sz="1050" baseline="30000" dirty="0"/>
                <a:t>rd</a:t>
              </a:r>
              <a:r>
                <a:rPr lang="en-US" altLang="zh-CN" sz="1050" dirty="0"/>
                <a:t> harmonic cavity</a:t>
              </a:r>
              <a:endParaRPr lang="en-US" sz="105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92944F-3AA6-9B4D-8B1C-BEB5AF2BECAB}"/>
              </a:ext>
            </a:extLst>
          </p:cNvPr>
          <p:cNvGrpSpPr/>
          <p:nvPr/>
        </p:nvGrpSpPr>
        <p:grpSpPr>
          <a:xfrm>
            <a:off x="5716047" y="364723"/>
            <a:ext cx="1992878" cy="1405329"/>
            <a:chOff x="5929725" y="510917"/>
            <a:chExt cx="1992878" cy="14053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A473D8-1468-204C-9716-B256F2291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9725" y="510917"/>
              <a:ext cx="1992878" cy="107066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A4B71A-1623-944F-A8D4-9735852D7B12}"/>
                </a:ext>
              </a:extLst>
            </p:cNvPr>
            <p:cNvSpPr txBox="1"/>
            <p:nvPr/>
          </p:nvSpPr>
          <p:spPr>
            <a:xfrm>
              <a:off x="6039653" y="1485359"/>
              <a:ext cx="18732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Hadron Cooling - 591 MHz acceleration cavity</a:t>
              </a:r>
              <a:endParaRPr lang="en-US" sz="105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252184-9C5D-254B-B854-AFB3861204C6}"/>
              </a:ext>
            </a:extLst>
          </p:cNvPr>
          <p:cNvGrpSpPr>
            <a:grpSpLocks noChangeAspect="1"/>
          </p:cNvGrpSpPr>
          <p:nvPr/>
        </p:nvGrpSpPr>
        <p:grpSpPr>
          <a:xfrm>
            <a:off x="6321690" y="3925069"/>
            <a:ext cx="2054786" cy="1421553"/>
            <a:chOff x="8085523" y="2795785"/>
            <a:chExt cx="2739714" cy="189540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A7A75F5-3D82-2641-A9FA-B085943B6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01129" y="2795785"/>
              <a:ext cx="1703514" cy="127763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A2D22A-35FF-4C44-88DF-55BB3EAA8D71}"/>
                </a:ext>
              </a:extLst>
            </p:cNvPr>
            <p:cNvSpPr txBox="1"/>
            <p:nvPr/>
          </p:nvSpPr>
          <p:spPr>
            <a:xfrm>
              <a:off x="8085523" y="4116676"/>
              <a:ext cx="2739714" cy="57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/>
                <a:t>Hadron – 24.5 MHz acceleration cavity</a:t>
              </a:r>
              <a:endParaRPr lang="en-US" sz="105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C1E671-D44B-5849-B2DC-97D81F42FDD9}"/>
              </a:ext>
            </a:extLst>
          </p:cNvPr>
          <p:cNvGrpSpPr>
            <a:grpSpLocks noChangeAspect="1"/>
          </p:cNvGrpSpPr>
          <p:nvPr/>
        </p:nvGrpSpPr>
        <p:grpSpPr>
          <a:xfrm>
            <a:off x="5125853" y="4020318"/>
            <a:ext cx="1629954" cy="2312918"/>
            <a:chOff x="7175594" y="3206377"/>
            <a:chExt cx="2173266" cy="30838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E6F0005-2E1D-A84F-8F29-D844F5D7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60206" y="3206377"/>
              <a:ext cx="1503247" cy="23144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06CF1B-115D-6945-B8C7-20AD366CCFDB}"/>
                </a:ext>
              </a:extLst>
            </p:cNvPr>
            <p:cNvSpPr txBox="1"/>
            <p:nvPr/>
          </p:nvSpPr>
          <p:spPr>
            <a:xfrm>
              <a:off x="7175594" y="5520827"/>
              <a:ext cx="217326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Hadron – 49.2 MHz and 98.5 MHz bunch splitter cavity</a:t>
              </a:r>
              <a:endParaRPr lang="en-US" sz="105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51E184-D232-C945-9A81-97748AFBB112}"/>
              </a:ext>
            </a:extLst>
          </p:cNvPr>
          <p:cNvGrpSpPr>
            <a:grpSpLocks noChangeAspect="1"/>
          </p:cNvGrpSpPr>
          <p:nvPr/>
        </p:nvGrpSpPr>
        <p:grpSpPr>
          <a:xfrm>
            <a:off x="7584362" y="1228603"/>
            <a:ext cx="1665075" cy="1753280"/>
            <a:chOff x="9728932" y="1022503"/>
            <a:chExt cx="2220095" cy="2337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1B77654-1367-E543-A017-6BCB6669D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28932" y="1022503"/>
              <a:ext cx="2051487" cy="160559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2131B5-7086-B442-97C3-93DE4E1775D7}"/>
                </a:ext>
              </a:extLst>
            </p:cNvPr>
            <p:cNvSpPr txBox="1"/>
            <p:nvPr/>
          </p:nvSpPr>
          <p:spPr>
            <a:xfrm>
              <a:off x="9895016" y="2590771"/>
              <a:ext cx="2054011" cy="769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Injector - 571 MHz bunch compression cavity</a:t>
              </a:r>
              <a:endParaRPr lang="en-US" sz="105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B7168AD-A5E4-E745-8B37-FFDABE139064}"/>
              </a:ext>
            </a:extLst>
          </p:cNvPr>
          <p:cNvGrpSpPr>
            <a:grpSpLocks noChangeAspect="1"/>
          </p:cNvGrpSpPr>
          <p:nvPr/>
        </p:nvGrpSpPr>
        <p:grpSpPr>
          <a:xfrm>
            <a:off x="7853987" y="2879058"/>
            <a:ext cx="1395450" cy="2016519"/>
            <a:chOff x="2611070" y="3768883"/>
            <a:chExt cx="1860600" cy="268869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7A2CA22-1E9D-D44E-91EC-2AB651CAB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24113" y="3768883"/>
              <a:ext cx="1294739" cy="19209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A4FD3B4-2CAD-8D4D-BCD2-A77845387457}"/>
                </a:ext>
              </a:extLst>
            </p:cNvPr>
            <p:cNvSpPr txBox="1"/>
            <p:nvPr/>
          </p:nvSpPr>
          <p:spPr>
            <a:xfrm>
              <a:off x="2611070" y="5688137"/>
              <a:ext cx="1860600" cy="769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Hadron - 197 MHz bunch compression cavity</a:t>
              </a:r>
              <a:endParaRPr lang="en-US" sz="105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FF512A-4A69-1A47-8327-3CDB207CFDAE}"/>
              </a:ext>
            </a:extLst>
          </p:cNvPr>
          <p:cNvGrpSpPr/>
          <p:nvPr/>
        </p:nvGrpSpPr>
        <p:grpSpPr>
          <a:xfrm>
            <a:off x="2140" y="4526218"/>
            <a:ext cx="2050604" cy="1365009"/>
            <a:chOff x="2140" y="4481614"/>
            <a:chExt cx="2050604" cy="136500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F99A69B-9F80-C94F-AF3B-B65D1E71E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66" y="4775961"/>
              <a:ext cx="1992878" cy="107066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936CA9-7F26-6C4B-995B-DB502A008E04}"/>
                </a:ext>
              </a:extLst>
            </p:cNvPr>
            <p:cNvSpPr txBox="1"/>
            <p:nvPr/>
          </p:nvSpPr>
          <p:spPr>
            <a:xfrm>
              <a:off x="2140" y="4481614"/>
              <a:ext cx="191629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Rapid Cycling Synchrotron - 591 MHz acceleration cavity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99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266F9-5C5A-4E46-A1B6-8659CDBA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EF7A9-A423-4247-BF52-695A794B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987"/>
            <a:ext cx="9113027" cy="36571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B33CCC-C9E3-E44A-ADEF-7E1BCF4D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893"/>
            <a:ext cx="9144000" cy="470011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EIC Strong Hadron Cooling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DC9F3-35D7-5346-9FBB-8E07B604E2B3}"/>
              </a:ext>
            </a:extLst>
          </p:cNvPr>
          <p:cNvSpPr txBox="1"/>
          <p:nvPr/>
        </p:nvSpPr>
        <p:spPr>
          <a:xfrm>
            <a:off x="1596729" y="599724"/>
            <a:ext cx="574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Coherent Electron Cooling with 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-bunching  amplification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E742A9-FA33-F348-A49D-411A28A18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38" y="3910557"/>
            <a:ext cx="8610323" cy="2588292"/>
          </a:xfrm>
        </p:spPr>
        <p:txBody>
          <a:bodyPr>
            <a:normAutofit/>
          </a:bodyPr>
          <a:lstStyle/>
          <a:p>
            <a:r>
              <a:rPr lang="en-US" sz="2000" dirty="0"/>
              <a:t>The EIC cooler requires up to 150 MeV electron beams with average electron beam current of ~100 mA =&gt; 15 MW</a:t>
            </a:r>
          </a:p>
          <a:p>
            <a:r>
              <a:rPr lang="en-US" sz="2000" dirty="0"/>
              <a:t>Requires use/design of a world-class SRF </a:t>
            </a:r>
            <a:r>
              <a:rPr lang="en-US" sz="2000" b="1" dirty="0"/>
              <a:t>energy-recovery </a:t>
            </a:r>
            <a:r>
              <a:rPr lang="en-US" sz="2000" b="1" dirty="0" err="1"/>
              <a:t>linac</a:t>
            </a:r>
            <a:r>
              <a:rPr lang="en-US" sz="2000" dirty="0"/>
              <a:t> (ERL)</a:t>
            </a:r>
          </a:p>
          <a:p>
            <a:r>
              <a:rPr lang="en-US" sz="2000" dirty="0"/>
              <a:t>Electron/hadron beams separate and rejoin each other</a:t>
            </a:r>
          </a:p>
          <a:p>
            <a:pPr lvl="1"/>
            <a:r>
              <a:rPr lang="en-US" sz="1600" dirty="0"/>
              <a:t>Adjustable R</a:t>
            </a:r>
            <a:r>
              <a:rPr lang="en-US" sz="1600" baseline="-25000" dirty="0"/>
              <a:t>56</a:t>
            </a:r>
            <a:r>
              <a:rPr lang="en-US" sz="1600" dirty="0"/>
              <a:t> for electrons to tune amplification</a:t>
            </a:r>
          </a:p>
          <a:p>
            <a:r>
              <a:rPr lang="en-US" sz="2000" dirty="0"/>
              <a:t>Electron source/accelerator must be </a:t>
            </a:r>
            <a:r>
              <a:rPr lang="en-US" sz="2000" b="1" dirty="0"/>
              <a:t>extremely “quiet”</a:t>
            </a:r>
            <a:r>
              <a:rPr lang="en-US" sz="1400" dirty="0"/>
              <a:t> (no substructure)</a:t>
            </a:r>
          </a:p>
          <a:p>
            <a:pPr lvl="1"/>
            <a:r>
              <a:rPr lang="en-US" sz="1600" dirty="0"/>
              <a:t>avoid amplification of “shot noise”, electron beam structure not from hadrons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076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63A43-ADF7-E948-8B09-9847D622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81948"/>
          </a:xfrm>
        </p:spPr>
        <p:txBody>
          <a:bodyPr>
            <a:normAutofit fontScale="90000"/>
          </a:bodyPr>
          <a:lstStyle/>
          <a:p>
            <a:r>
              <a:rPr lang="en-US" dirty="0"/>
              <a:t>EIC R&amp;D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F9089-9C7B-764F-963F-91C7AEA8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16ADE7C-1924-E744-944C-B607D2CD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518" y="2155719"/>
            <a:ext cx="6539093" cy="3678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AA900-A4B4-CE43-BFD6-56E784186517}"/>
              </a:ext>
            </a:extLst>
          </p:cNvPr>
          <p:cNvSpPr txBox="1"/>
          <p:nvPr/>
        </p:nvSpPr>
        <p:spPr>
          <a:xfrm>
            <a:off x="1951147" y="5106279"/>
            <a:ext cx="81425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Crab Cavity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F5F0C9-4914-5142-9474-6C9A3C8BC0F1}"/>
              </a:ext>
            </a:extLst>
          </p:cNvPr>
          <p:cNvSpPr txBox="1"/>
          <p:nvPr/>
        </p:nvSpPr>
        <p:spPr>
          <a:xfrm>
            <a:off x="223157" y="2293129"/>
            <a:ext cx="81425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ESR Cavity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41549-A467-204C-98D2-1BC18ECCB37E}"/>
              </a:ext>
            </a:extLst>
          </p:cNvPr>
          <p:cNvSpPr txBox="1"/>
          <p:nvPr/>
        </p:nvSpPr>
        <p:spPr>
          <a:xfrm>
            <a:off x="6837506" y="4513125"/>
            <a:ext cx="119687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Proton Injection Fast Kicker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A6E54-6DAC-CE41-84C0-93C6F2A274EC}"/>
              </a:ext>
            </a:extLst>
          </p:cNvPr>
          <p:cNvSpPr txBox="1"/>
          <p:nvPr/>
        </p:nvSpPr>
        <p:spPr>
          <a:xfrm>
            <a:off x="3791255" y="5294931"/>
            <a:ext cx="9470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 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3D9D9-0386-5F42-A1AB-12A61E00848C}"/>
              </a:ext>
            </a:extLst>
          </p:cNvPr>
          <p:cNvSpPr txBox="1"/>
          <p:nvPr/>
        </p:nvSpPr>
        <p:spPr>
          <a:xfrm>
            <a:off x="5266674" y="953070"/>
            <a:ext cx="171297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Cooler Electron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45E4F-8DF7-124A-9BDC-8D2177DCD1FE}"/>
              </a:ext>
            </a:extLst>
          </p:cNvPr>
          <p:cNvSpPr txBox="1"/>
          <p:nvPr/>
        </p:nvSpPr>
        <p:spPr>
          <a:xfrm>
            <a:off x="7655310" y="3249971"/>
            <a:ext cx="140643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Polarized e</a:t>
            </a:r>
            <a:r>
              <a:rPr lang="en-US" baseline="30000" dirty="0"/>
              <a:t>-</a:t>
            </a:r>
            <a:r>
              <a:rPr lang="en-US" dirty="0"/>
              <a:t>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A98AC8-AFD7-4A4E-89D3-726F92AE9E5B}"/>
              </a:ext>
            </a:extLst>
          </p:cNvPr>
          <p:cNvSpPr txBox="1"/>
          <p:nvPr/>
        </p:nvSpPr>
        <p:spPr>
          <a:xfrm>
            <a:off x="1227542" y="1404920"/>
            <a:ext cx="201283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ESR (arc)</a:t>
            </a:r>
          </a:p>
          <a:p>
            <a:pPr algn="ctr"/>
            <a:r>
              <a:rPr lang="en-US" dirty="0"/>
              <a:t>Vacuum Chamber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69383A-75D0-4E4F-A0E6-1B1E5F181A8E}"/>
              </a:ext>
            </a:extLst>
          </p:cNvPr>
          <p:cNvCxnSpPr>
            <a:cxnSpLocks/>
          </p:cNvCxnSpPr>
          <p:nvPr/>
        </p:nvCxnSpPr>
        <p:spPr>
          <a:xfrm>
            <a:off x="5829094" y="1689916"/>
            <a:ext cx="826212" cy="8657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93A7FE-2F61-E840-A4E3-3ECDB180E9E0}"/>
              </a:ext>
            </a:extLst>
          </p:cNvPr>
          <p:cNvCxnSpPr>
            <a:cxnSpLocks/>
          </p:cNvCxnSpPr>
          <p:nvPr/>
        </p:nvCxnSpPr>
        <p:spPr>
          <a:xfrm flipH="1" flipV="1">
            <a:off x="7722606" y="2852658"/>
            <a:ext cx="454274" cy="2686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BD41133-2C36-F143-A77A-2B47D607BED0}"/>
              </a:ext>
            </a:extLst>
          </p:cNvPr>
          <p:cNvCxnSpPr>
            <a:cxnSpLocks/>
          </p:cNvCxnSpPr>
          <p:nvPr/>
        </p:nvCxnSpPr>
        <p:spPr>
          <a:xfrm flipV="1">
            <a:off x="2483379" y="4137426"/>
            <a:ext cx="1309586" cy="8373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E2C8BD-D4AF-2047-A505-48334D18ED28}"/>
              </a:ext>
            </a:extLst>
          </p:cNvPr>
          <p:cNvCxnSpPr>
            <a:cxnSpLocks/>
          </p:cNvCxnSpPr>
          <p:nvPr/>
        </p:nvCxnSpPr>
        <p:spPr>
          <a:xfrm flipH="1" flipV="1">
            <a:off x="4066280" y="4137426"/>
            <a:ext cx="130225" cy="10211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0B7B81-7051-C244-BBB9-F73F6312DDB9}"/>
              </a:ext>
            </a:extLst>
          </p:cNvPr>
          <p:cNvCxnSpPr>
            <a:cxnSpLocks/>
          </p:cNvCxnSpPr>
          <p:nvPr/>
        </p:nvCxnSpPr>
        <p:spPr>
          <a:xfrm flipH="1" flipV="1">
            <a:off x="5276794" y="3994745"/>
            <a:ext cx="1368450" cy="7069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A8B2E3-AEE6-CB48-BB87-B386711E78C3}"/>
              </a:ext>
            </a:extLst>
          </p:cNvPr>
          <p:cNvCxnSpPr>
            <a:cxnSpLocks/>
          </p:cNvCxnSpPr>
          <p:nvPr/>
        </p:nvCxnSpPr>
        <p:spPr>
          <a:xfrm>
            <a:off x="1196702" y="2616423"/>
            <a:ext cx="1517103" cy="1363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909CED-43F1-EA43-B0C9-762D55D228C6}"/>
              </a:ext>
            </a:extLst>
          </p:cNvPr>
          <p:cNvCxnSpPr>
            <a:cxnSpLocks/>
          </p:cNvCxnSpPr>
          <p:nvPr/>
        </p:nvCxnSpPr>
        <p:spPr>
          <a:xfrm>
            <a:off x="2429689" y="2169427"/>
            <a:ext cx="1109342" cy="3004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A0D79D0-E7E9-6B46-94B7-677888FBDA52}"/>
              </a:ext>
            </a:extLst>
          </p:cNvPr>
          <p:cNvSpPr txBox="1"/>
          <p:nvPr/>
        </p:nvSpPr>
        <p:spPr>
          <a:xfrm>
            <a:off x="245737" y="3163283"/>
            <a:ext cx="90754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500kW FPC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2BD1B8-00EF-8241-8599-C482F2F2A357}"/>
              </a:ext>
            </a:extLst>
          </p:cNvPr>
          <p:cNvCxnSpPr>
            <a:cxnSpLocks/>
          </p:cNvCxnSpPr>
          <p:nvPr/>
        </p:nvCxnSpPr>
        <p:spPr>
          <a:xfrm flipV="1">
            <a:off x="1297679" y="2953869"/>
            <a:ext cx="1484203" cy="4607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86BF25A-9F19-B040-AA53-828DEB7469A0}"/>
              </a:ext>
            </a:extLst>
          </p:cNvPr>
          <p:cNvSpPr txBox="1"/>
          <p:nvPr/>
        </p:nvSpPr>
        <p:spPr>
          <a:xfrm>
            <a:off x="213285" y="4033438"/>
            <a:ext cx="938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 Damper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FFA884-1340-A041-BBE6-9464DE381358}"/>
              </a:ext>
            </a:extLst>
          </p:cNvPr>
          <p:cNvCxnSpPr>
            <a:cxnSpLocks/>
          </p:cNvCxnSpPr>
          <p:nvPr/>
        </p:nvCxnSpPr>
        <p:spPr>
          <a:xfrm flipV="1">
            <a:off x="1250802" y="3033866"/>
            <a:ext cx="1582920" cy="12593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79C7971-FFE3-7149-ADD4-FD481F527B29}"/>
              </a:ext>
            </a:extLst>
          </p:cNvPr>
          <p:cNvSpPr txBox="1"/>
          <p:nvPr/>
        </p:nvSpPr>
        <p:spPr>
          <a:xfrm>
            <a:off x="5033129" y="5500807"/>
            <a:ext cx="109784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</a:t>
            </a:r>
          </a:p>
          <a:p>
            <a:pPr algn="ctr"/>
            <a:r>
              <a:rPr lang="en-US" dirty="0"/>
              <a:t>Vacuum Chamber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783AD9F-1568-1C4E-A9E4-76B35968919B}"/>
              </a:ext>
            </a:extLst>
          </p:cNvPr>
          <p:cNvCxnSpPr>
            <a:cxnSpLocks/>
          </p:cNvCxnSpPr>
          <p:nvPr/>
        </p:nvCxnSpPr>
        <p:spPr>
          <a:xfrm flipH="1" flipV="1">
            <a:off x="4438783" y="4255429"/>
            <a:ext cx="1097841" cy="11204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F7F8441-D092-9C40-BDF3-47C034BA93E3}"/>
              </a:ext>
            </a:extLst>
          </p:cNvPr>
          <p:cNvSpPr txBox="1"/>
          <p:nvPr/>
        </p:nvSpPr>
        <p:spPr>
          <a:xfrm>
            <a:off x="3598067" y="1012544"/>
            <a:ext cx="119687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Electron Fast Kicker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E37467-451E-9B4E-B213-C3449B5B5878}"/>
              </a:ext>
            </a:extLst>
          </p:cNvPr>
          <p:cNvCxnSpPr>
            <a:cxnSpLocks/>
          </p:cNvCxnSpPr>
          <p:nvPr/>
        </p:nvCxnSpPr>
        <p:spPr>
          <a:xfrm>
            <a:off x="4384970" y="1795063"/>
            <a:ext cx="353343" cy="556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25DE5BA-06BA-644E-891D-C8CA161F8D3D}"/>
              </a:ext>
            </a:extLst>
          </p:cNvPr>
          <p:cNvSpPr txBox="1"/>
          <p:nvPr/>
        </p:nvSpPr>
        <p:spPr>
          <a:xfrm>
            <a:off x="7325570" y="1642711"/>
            <a:ext cx="171297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Cooler SRF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26F540-9E10-6049-837D-EE9EC4DE9BE4}"/>
              </a:ext>
            </a:extLst>
          </p:cNvPr>
          <p:cNvCxnSpPr>
            <a:cxnSpLocks/>
          </p:cNvCxnSpPr>
          <p:nvPr/>
        </p:nvCxnSpPr>
        <p:spPr>
          <a:xfrm flipH="1">
            <a:off x="7028376" y="2155719"/>
            <a:ext cx="564358" cy="5284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59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8788F-CC83-E945-BD27-940D2B92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F72261-14B2-5042-A771-0D94CAAE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636360"/>
          </a:xfrm>
        </p:spPr>
        <p:txBody>
          <a:bodyPr>
            <a:normAutofit/>
          </a:bodyPr>
          <a:lstStyle/>
          <a:p>
            <a:r>
              <a:rPr lang="en-US" sz="3600" dirty="0"/>
              <a:t>EIC Accelerator Collaboration Opportunities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E618C9-BAFB-1146-840F-C29BC733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95" y="1001487"/>
            <a:ext cx="8603224" cy="4979534"/>
          </a:xfrm>
        </p:spPr>
        <p:txBody>
          <a:bodyPr>
            <a:normAutofit fontScale="92500"/>
          </a:bodyPr>
          <a:lstStyle/>
          <a:p>
            <a:r>
              <a:rPr lang="en-US" dirty="0"/>
              <a:t>EIC is international from its conception</a:t>
            </a:r>
          </a:p>
          <a:p>
            <a:r>
              <a:rPr lang="en-US" dirty="0"/>
              <a:t>Collaboration on EIC design and construction –mutually beneficial, providing a gateway to EIC science, advancing accelerator science and technology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Collaboration </a:t>
            </a:r>
            <a:r>
              <a:rPr lang="en-US" dirty="0" smtClean="0"/>
              <a:t>development mechanisms: </a:t>
            </a:r>
            <a:endParaRPr lang="en-US" dirty="0"/>
          </a:p>
          <a:p>
            <a:pPr lvl="1"/>
            <a:r>
              <a:rPr lang="en-US" dirty="0"/>
              <a:t>Bi-lateral meetings</a:t>
            </a:r>
          </a:p>
          <a:p>
            <a:pPr lvl="2"/>
            <a:r>
              <a:rPr lang="en-US" dirty="0" smtClean="0"/>
              <a:t>Level 1- </a:t>
            </a:r>
            <a:r>
              <a:rPr lang="en-US" dirty="0"/>
              <a:t>management, L2/3 – technical experts</a:t>
            </a:r>
          </a:p>
          <a:p>
            <a:pPr lvl="1"/>
            <a:r>
              <a:rPr lang="en-US" dirty="0"/>
              <a:t>Partnership workshop</a:t>
            </a:r>
          </a:p>
          <a:p>
            <a:pPr lvl="2"/>
            <a:r>
              <a:rPr lang="en-US" dirty="0"/>
              <a:t>First workshop hosted by Cockcroft Institute, 7-9 October 2020</a:t>
            </a:r>
          </a:p>
          <a:p>
            <a:pPr lvl="3"/>
            <a:r>
              <a:rPr lang="en-US" dirty="0"/>
              <a:t>365 participants, 26 countries, 6 continents – truly global event </a:t>
            </a:r>
          </a:p>
          <a:p>
            <a:pPr lvl="2"/>
            <a:r>
              <a:rPr lang="en-US" dirty="0"/>
              <a:t>Next workshop to be hosted by TRIUMF, </a:t>
            </a:r>
            <a:r>
              <a:rPr lang="en-US" dirty="0" smtClean="0"/>
              <a:t>~October </a:t>
            </a:r>
            <a:r>
              <a:rPr lang="en-US" dirty="0"/>
              <a:t>2021</a:t>
            </a:r>
          </a:p>
          <a:p>
            <a:pPr lvl="3"/>
            <a:r>
              <a:rPr lang="en-US" dirty="0"/>
              <a:t>Will primarily focus on areas where collaborations already emerged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2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8788F-CC83-E945-BD27-940D2B92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F72261-14B2-5042-A771-0D94CAAE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636360"/>
          </a:xfrm>
        </p:spPr>
        <p:txBody>
          <a:bodyPr>
            <a:normAutofit/>
          </a:bodyPr>
          <a:lstStyle/>
          <a:p>
            <a:r>
              <a:rPr lang="en-US" sz="3600" dirty="0"/>
              <a:t>EIC Accelerator Collaboration Opportunities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E618C9-BAFB-1146-840F-C29BC733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95" y="1197428"/>
            <a:ext cx="8603224" cy="5164577"/>
          </a:xfrm>
        </p:spPr>
        <p:txBody>
          <a:bodyPr>
            <a:normAutofit fontScale="92500"/>
          </a:bodyPr>
          <a:lstStyle/>
          <a:p>
            <a:r>
              <a:rPr lang="en-US" dirty="0"/>
              <a:t>Possible contributions to the EIC accelerator could include the full range of accelerator design &amp; hardware</a:t>
            </a:r>
          </a:p>
          <a:p>
            <a:pPr lvl="1"/>
            <a:r>
              <a:rPr lang="en-US" dirty="0"/>
              <a:t>E.g. IR magnet design and construction, luminosity monitoring, RF R&amp;D and construction, normal conducting magnets, critical vacuum components, feedback systems, polarimetry, contributions to the 2</a:t>
            </a:r>
            <a:r>
              <a:rPr lang="en-US" baseline="30000" dirty="0"/>
              <a:t>nd</a:t>
            </a:r>
            <a:r>
              <a:rPr lang="en-US" dirty="0"/>
              <a:t> IR, beam-dynamics calculations, etc. </a:t>
            </a:r>
          </a:p>
          <a:p>
            <a:r>
              <a:rPr lang="en-US" dirty="0"/>
              <a:t>Time to engage is now</a:t>
            </a:r>
          </a:p>
          <a:p>
            <a:pPr lvl="1"/>
            <a:r>
              <a:rPr lang="en-US" dirty="0"/>
              <a:t>Before CD2 need solid understanding of expected contribution </a:t>
            </a:r>
          </a:p>
          <a:p>
            <a:r>
              <a:rPr lang="en-US" dirty="0"/>
              <a:t>Decision on scope – balance of </a:t>
            </a:r>
          </a:p>
          <a:p>
            <a:pPr lvl="1"/>
            <a:r>
              <a:rPr lang="en-US" dirty="0"/>
              <a:t>Opportunities/risks for the project (limit in-kind to 5-10%)</a:t>
            </a:r>
          </a:p>
          <a:p>
            <a:pPr lvl="1"/>
            <a:r>
              <a:rPr lang="en-US" dirty="0"/>
              <a:t>Strategic interests of partners and the host</a:t>
            </a:r>
          </a:p>
          <a:p>
            <a:pPr lvl="1"/>
            <a:r>
              <a:rPr lang="en-US" dirty="0"/>
              <a:t> Timeline for opportunity development vs project schedule</a:t>
            </a:r>
          </a:p>
        </p:txBody>
      </p:sp>
    </p:spTree>
    <p:extLst>
      <p:ext uri="{BB962C8B-B14F-4D97-AF65-F5344CB8AC3E}">
        <p14:creationId xmlns:p14="http://schemas.microsoft.com/office/powerpoint/2010/main" val="33409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78FEF-0411-7D45-8E5C-9A5C5312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0EE347-825E-B746-AB53-7136366B9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43" y="130869"/>
            <a:ext cx="7902507" cy="336059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Accelerator outreach – summary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CDFD08D-BFB1-C24E-9DBF-ECDDF37048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79733"/>
              </p:ext>
            </p:extLst>
          </p:nvPr>
        </p:nvGraphicFramePr>
        <p:xfrm>
          <a:off x="44450" y="2616200"/>
          <a:ext cx="9967913" cy="380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Worksheet" r:id="rId3" imgW="10617200" imgH="4038600" progId="Excel.Sheet.12">
                  <p:embed/>
                </p:oleObj>
              </mc:Choice>
              <mc:Fallback>
                <p:oleObj name="Worksheet" r:id="rId3" imgW="10617200" imgH="4038600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0853EF6-2DB8-CC4D-B4DE-2A6F613AA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50" y="2616200"/>
                        <a:ext cx="9967913" cy="380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4A830E-251E-9F4B-AFBA-D9827F9AC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604863"/>
            <a:ext cx="8904514" cy="2018596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Approach: bi-lateral meetings &amp; partnership workshops</a:t>
            </a:r>
          </a:p>
          <a:p>
            <a:r>
              <a:rPr lang="en-US" sz="1800" dirty="0"/>
              <a:t>Cockcroft, UK - Acc partnership workshop in Oct 2020; TRIUMF, Canada </a:t>
            </a:r>
            <a:r>
              <a:rPr lang="en-US" sz="1800" dirty="0" smtClean="0"/>
              <a:t>~October 2021</a:t>
            </a:r>
            <a:endParaRPr lang="en-US" sz="1800" dirty="0"/>
          </a:p>
          <a:p>
            <a:r>
              <a:rPr lang="en-US" sz="1800" dirty="0"/>
              <a:t>Sample WBS scope as seed for discussion of possible in-kinds identified </a:t>
            </a:r>
          </a:p>
          <a:p>
            <a:r>
              <a:rPr lang="en-US" sz="1800" dirty="0"/>
              <a:t>Bi-lateral meetings now expand from EIC L1 management to L2 &amp; L3 EIC experts for detailed technical discussion of possible in-kind scope</a:t>
            </a:r>
          </a:p>
          <a:p>
            <a:pPr lvl="1"/>
            <a:r>
              <a:rPr lang="en-US" sz="1500" dirty="0"/>
              <a:t>Examples: Crab Cavity system information exchange meeting with UK and Canada, meetings with INFN-Accelerator collaboration on HSR vac. system, with CERN on ESR vac. sys., etc.</a:t>
            </a:r>
          </a:p>
        </p:txBody>
      </p:sp>
    </p:spTree>
    <p:extLst>
      <p:ext uri="{BB962C8B-B14F-4D97-AF65-F5344CB8AC3E}">
        <p14:creationId xmlns:p14="http://schemas.microsoft.com/office/powerpoint/2010/main" val="1139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3AF27-C262-8E43-AB63-F4ADE9A6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3869"/>
            <a:ext cx="78867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C7E70-A5BB-644B-A001-A051185F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5225"/>
            <a:ext cx="7886700" cy="4351338"/>
          </a:xfrm>
        </p:spPr>
        <p:txBody>
          <a:bodyPr/>
          <a:lstStyle/>
          <a:p>
            <a:r>
              <a:rPr lang="en-US" dirty="0"/>
              <a:t>EIC brief overview</a:t>
            </a:r>
          </a:p>
          <a:p>
            <a:r>
              <a:rPr lang="en-US" dirty="0"/>
              <a:t>Examples of EIC accelerator technology</a:t>
            </a:r>
          </a:p>
          <a:p>
            <a:pPr lvl="1"/>
            <a:r>
              <a:rPr lang="en-US" dirty="0"/>
              <a:t>For electron and hadron rings</a:t>
            </a:r>
          </a:p>
          <a:p>
            <a:pPr lvl="1"/>
            <a:r>
              <a:rPr lang="en-US" dirty="0"/>
              <a:t>For polarization</a:t>
            </a:r>
          </a:p>
          <a:p>
            <a:pPr lvl="1"/>
            <a:r>
              <a:rPr lang="en-US" dirty="0"/>
              <a:t>For interaction region</a:t>
            </a:r>
          </a:p>
          <a:p>
            <a:pPr lvl="1"/>
            <a:r>
              <a:rPr lang="en-US" dirty="0"/>
              <a:t>For high current beams </a:t>
            </a:r>
          </a:p>
          <a:p>
            <a:pPr lvl="1"/>
            <a:r>
              <a:rPr lang="en-US" dirty="0"/>
              <a:t>For cold beams</a:t>
            </a:r>
          </a:p>
          <a:p>
            <a:r>
              <a:rPr lang="en-US" dirty="0"/>
              <a:t>EIC R&amp;D areas</a:t>
            </a:r>
          </a:p>
          <a:p>
            <a:r>
              <a:rPr lang="en-US" dirty="0"/>
              <a:t>EIC Accelerator international collaboration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1CAEB-9137-D848-BBCB-9CCDEAD3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3887" y="5569952"/>
            <a:ext cx="826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Many thanks to many EIC project team members for materials used in this presentation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083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2A33-213B-41FD-978A-94134E5B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1" y="130869"/>
            <a:ext cx="7886700" cy="962836"/>
          </a:xfrm>
        </p:spPr>
        <p:txBody>
          <a:bodyPr>
            <a:norm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F36F1-8EDF-4A8E-9EDC-3EFAD72A3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22" y="990599"/>
            <a:ext cx="8701663" cy="50727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The EIC will be a discovery machine, providing answers to long-elusive mysteries of matter related to our understanding the origin of mass, structure, and binding of atomic nuclei that make up the entire visible universe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EIC project is underway aiming to start physics in about a decade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EIC will be state of the art collider pushing the frontiers of accelerator science and technology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The EIC project will work closely with domestic and international partners to deliver the EIC construction project and then begin EIC operations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Collaboration in EIC design, construction and scientific exploration is welcome!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5CDE4-4264-4B6C-9498-F32FF906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8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64536-34B2-624A-9138-7ADC66D9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B431A7-483C-7E49-8A77-14368447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9760"/>
            <a:ext cx="9174848" cy="5419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A833D963-8D25-3A4E-A903-4F3D69365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81" y="56033"/>
            <a:ext cx="8777837" cy="691793"/>
          </a:xfrm>
        </p:spPr>
        <p:txBody>
          <a:bodyPr>
            <a:normAutofit/>
          </a:bodyPr>
          <a:lstStyle/>
          <a:p>
            <a:r>
              <a:rPr lang="en-US" sz="3200" dirty="0"/>
              <a:t>EIC Design Overview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5FA29F-8303-7A43-9891-A28D645C548D}"/>
              </a:ext>
            </a:extLst>
          </p:cNvPr>
          <p:cNvSpPr txBox="1">
            <a:spLocks/>
          </p:cNvSpPr>
          <p:nvPr/>
        </p:nvSpPr>
        <p:spPr>
          <a:xfrm>
            <a:off x="183081" y="5878286"/>
            <a:ext cx="8515350" cy="684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EIC CDR: </a:t>
            </a:r>
            <a:r>
              <a:rPr lang="en-US" sz="2000" dirty="0">
                <a:solidFill>
                  <a:schemeClr val="tx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https://www.bnl.gov/ec/files/EIC_CDR_Final.pdf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794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3F26-970E-44AC-8BB6-70850BF2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886" y="130869"/>
            <a:ext cx="6270171" cy="155982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EIC project requirements</a:t>
            </a:r>
            <a:br>
              <a:rPr lang="en-US" sz="4000" dirty="0"/>
            </a:br>
            <a:r>
              <a:rPr lang="en-US" sz="2000" dirty="0"/>
              <a:t>The EIC is a Nuclear Physics Collider Designed to meet NSAC and NAS requirements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6F6CC-FCDC-4E92-8539-5242A7286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Collide polarized electrons and wide range of hadrons</a:t>
            </a:r>
          </a:p>
          <a:p>
            <a:pPr lvl="1"/>
            <a:r>
              <a:rPr lang="en-US" sz="1800" dirty="0"/>
              <a:t>Polarized protons and deuterons, otherwise unpolarized</a:t>
            </a:r>
          </a:p>
          <a:p>
            <a:pPr lvl="1"/>
            <a:r>
              <a:rPr lang="en-US" sz="1800" dirty="0"/>
              <a:t>In long term, possibly polarized positrons, </a:t>
            </a:r>
            <a:r>
              <a:rPr lang="en-US" sz="1800" baseline="30000" dirty="0"/>
              <a:t>3</a:t>
            </a:r>
            <a:r>
              <a:rPr lang="en-US" sz="1800" dirty="0"/>
              <a:t>He</a:t>
            </a:r>
          </a:p>
          <a:p>
            <a:r>
              <a:rPr lang="en-US" sz="2000" dirty="0"/>
              <a:t>Center of Mass Energies    		20 GeV – 140 GeV</a:t>
            </a:r>
          </a:p>
          <a:p>
            <a:r>
              <a:rPr lang="en-US" sz="2000" dirty="0"/>
              <a:t>Maximum Luminosity			10</a:t>
            </a:r>
            <a:r>
              <a:rPr lang="en-US" sz="2000" baseline="30000" dirty="0"/>
              <a:t>34 </a:t>
            </a:r>
            <a:r>
              <a:rPr lang="en-US" sz="2000" dirty="0"/>
              <a:t>cm</a:t>
            </a:r>
            <a:r>
              <a:rPr lang="en-US" sz="2000" baseline="30000" dirty="0"/>
              <a:t>-2 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</a:p>
          <a:p>
            <a:r>
              <a:rPr lang="en-US" sz="2000" dirty="0"/>
              <a:t>Hadron Beam Polarization		&gt;70%</a:t>
            </a:r>
          </a:p>
          <a:p>
            <a:r>
              <a:rPr lang="en-US" sz="2000" dirty="0"/>
              <a:t>Electron Beam Polarization		&gt;70%</a:t>
            </a:r>
          </a:p>
          <a:p>
            <a:r>
              <a:rPr lang="en-US" sz="2000" dirty="0"/>
              <a:t>Ion Species Range			p to Uranium</a:t>
            </a:r>
          </a:p>
          <a:p>
            <a:r>
              <a:rPr lang="en-US" sz="2000" dirty="0"/>
              <a:t>Number of interaction regions		up to two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3D61281-A624-6A46-B181-14BD8493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8202" y="5608087"/>
            <a:ext cx="7085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NSAC – U.S. Department of Energy Nuclear Science Advisory Committee</a:t>
            </a:r>
          </a:p>
          <a:p>
            <a:r>
              <a:rPr lang="en-US" i="1" dirty="0"/>
              <a:t>NAS – U.S. National Academies of Sciences, Engineering, and Medicine</a:t>
            </a:r>
          </a:p>
        </p:txBody>
      </p:sp>
    </p:spTree>
    <p:extLst>
      <p:ext uri="{BB962C8B-B14F-4D97-AF65-F5344CB8AC3E}">
        <p14:creationId xmlns:p14="http://schemas.microsoft.com/office/powerpoint/2010/main" val="378105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91751-BA96-473A-8B29-5302939F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2" y="101106"/>
            <a:ext cx="8515350" cy="1159283"/>
          </a:xfrm>
        </p:spPr>
        <p:txBody>
          <a:bodyPr>
            <a:normAutofit/>
          </a:bodyPr>
          <a:lstStyle/>
          <a:p>
            <a:r>
              <a:rPr lang="en-US" sz="3600" dirty="0"/>
              <a:t>EIC achieves high luminosity                  L = 10</a:t>
            </a:r>
            <a:r>
              <a:rPr lang="en-US" sz="3600" baseline="30000" dirty="0"/>
              <a:t>34 </a:t>
            </a:r>
            <a:r>
              <a:rPr lang="en-US" sz="3600" dirty="0"/>
              <a:t>cm</a:t>
            </a:r>
            <a:r>
              <a:rPr lang="en-US" sz="3600" baseline="30000" dirty="0"/>
              <a:t>-2</a:t>
            </a:r>
            <a:r>
              <a:rPr lang="en-US" sz="3600" dirty="0"/>
              <a:t>s</a:t>
            </a:r>
            <a:r>
              <a:rPr lang="en-US" sz="3600" baseline="30000" dirty="0"/>
              <a:t>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0304-C40F-4B56-B036-B6E7D3937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87" y="1386059"/>
            <a:ext cx="8066071" cy="4711297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Large bunch charges  </a:t>
            </a:r>
            <a:r>
              <a:rPr lang="en-US" sz="2000" dirty="0"/>
              <a:t>N</a:t>
            </a:r>
            <a:r>
              <a:rPr lang="en-US" sz="2000" baseline="-25000" dirty="0"/>
              <a:t>e</a:t>
            </a:r>
            <a:r>
              <a:rPr lang="en-US" sz="2000" dirty="0"/>
              <a:t> ≤ 1.7·10</a:t>
            </a:r>
            <a:r>
              <a:rPr lang="en-US" sz="2000" baseline="30000" dirty="0"/>
              <a:t>11</a:t>
            </a:r>
            <a:r>
              <a:rPr lang="en-US" sz="2000" dirty="0"/>
              <a:t>, N</a:t>
            </a:r>
            <a:r>
              <a:rPr lang="en-US" sz="2000" baseline="-25000" dirty="0"/>
              <a:t>p</a:t>
            </a:r>
            <a:r>
              <a:rPr lang="en-US" sz="2000" dirty="0"/>
              <a:t> ≤ 0.69·10</a:t>
            </a:r>
            <a:r>
              <a:rPr lang="en-US" sz="2000" baseline="30000" dirty="0"/>
              <a:t>11</a:t>
            </a:r>
            <a:endParaRPr lang="en-US" sz="2000" dirty="0"/>
          </a:p>
          <a:p>
            <a:pPr marL="0" indent="0">
              <a:buNone/>
            </a:pPr>
            <a:r>
              <a:rPr lang="en-US" sz="800" dirty="0"/>
              <a:t>   </a:t>
            </a:r>
          </a:p>
          <a:p>
            <a:r>
              <a:rPr lang="en-US" sz="2000" b="1" dirty="0"/>
              <a:t>Many bunches, </a:t>
            </a:r>
            <a:r>
              <a:rPr lang="en-US" sz="2000" dirty="0" err="1"/>
              <a:t>n</a:t>
            </a:r>
            <a:r>
              <a:rPr lang="en-US" sz="2000" baseline="-25000" dirty="0" err="1"/>
              <a:t>b</a:t>
            </a:r>
            <a:r>
              <a:rPr lang="en-US" sz="2000" dirty="0"/>
              <a:t>=1160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crossing angle collision geometry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large total beam currents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limited by installed RF power of 10 MW</a:t>
            </a:r>
          </a:p>
          <a:p>
            <a:pPr marL="457200" lvl="1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r>
              <a:rPr lang="en-US" sz="2000" b="1" dirty="0">
                <a:sym typeface="Wingdings" panose="05000000000000000000" pitchFamily="2" charset="2"/>
              </a:rPr>
              <a:t>Small beam size </a:t>
            </a:r>
            <a:r>
              <a:rPr lang="en-US" sz="2000" dirty="0">
                <a:sym typeface="Wingdings" panose="05000000000000000000" pitchFamily="2" charset="2"/>
              </a:rPr>
              <a:t>at collision point achieved by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small emittance,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requiring either: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           - strong hadron cooling to prevent emittance </a:t>
            </a:r>
            <a:r>
              <a:rPr lang="en-US" sz="1800" dirty="0" smtClean="0">
                <a:sym typeface="Wingdings" panose="05000000000000000000" pitchFamily="2" charset="2"/>
              </a:rPr>
              <a:t>growth</a:t>
            </a:r>
            <a:endParaRPr lang="en-US" sz="1800" dirty="0">
              <a:sym typeface="Wingdings" panose="05000000000000000000" pitchFamily="2" charset="2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and strong focusing at interaction point (small 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flat beams </a:t>
            </a:r>
            <a:r>
              <a:rPr lang="en-US" sz="1800" dirty="0" err="1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sz="1800" baseline="-25000" dirty="0" err="1">
                <a:sym typeface="Wingdings" panose="05000000000000000000" pitchFamily="2" charset="2"/>
              </a:rPr>
              <a:t>x</a:t>
            </a:r>
            <a:r>
              <a:rPr lang="en-US" sz="1800" dirty="0">
                <a:sym typeface="Wingdings" panose="05000000000000000000" pitchFamily="2" charset="2"/>
              </a:rPr>
              <a:t>/</a:t>
            </a:r>
            <a:r>
              <a:rPr lang="en-US" sz="1800" dirty="0" err="1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sz="1800" baseline="-25000" dirty="0" err="1">
                <a:sym typeface="Wingdings" panose="05000000000000000000" pitchFamily="2" charset="2"/>
              </a:rPr>
              <a:t>y</a:t>
            </a:r>
            <a:r>
              <a:rPr lang="en-US" sz="1800" dirty="0">
                <a:sym typeface="Wingdings" panose="05000000000000000000" pitchFamily="2" charset="2"/>
              </a:rPr>
              <a:t> ≈ 10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ym typeface="Wingdings" panose="05000000000000000000" pitchFamily="2" charset="2"/>
              </a:rPr>
              <a:t>Strong, but previously demonstrated beam-beam interactions</a:t>
            </a:r>
          </a:p>
          <a:p>
            <a:pPr>
              <a:buFont typeface="Symbol" panose="05050102010706020507" pitchFamily="18" charset="2"/>
              <a:buChar char=" "/>
            </a:pPr>
            <a:r>
              <a:rPr lang="en-US" sz="1900" dirty="0" err="1">
                <a:latin typeface="Symbol" panose="05050102010706020507" pitchFamily="18" charset="2"/>
                <a:sym typeface="Wingdings" panose="05000000000000000000" pitchFamily="2" charset="2"/>
              </a:rPr>
              <a:t>Dn</a:t>
            </a:r>
            <a:r>
              <a:rPr lang="en-US" sz="1900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1900" dirty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1900" dirty="0">
                <a:sym typeface="Wingdings" panose="05000000000000000000" pitchFamily="2" charset="2"/>
              </a:rPr>
              <a:t>= 0.01 demonstrated in RHIC</a:t>
            </a:r>
          </a:p>
          <a:p>
            <a:pPr>
              <a:buFont typeface="Symbol" panose="05050102010706020507" pitchFamily="18" charset="2"/>
              <a:buChar char=" "/>
            </a:pPr>
            <a:r>
              <a:rPr lang="en-US" sz="1900" dirty="0" err="1">
                <a:latin typeface="Symbol" panose="05050102010706020507" pitchFamily="18" charset="2"/>
                <a:sym typeface="Wingdings" panose="05000000000000000000" pitchFamily="2" charset="2"/>
              </a:rPr>
              <a:t>Dn</a:t>
            </a:r>
            <a:r>
              <a:rPr lang="en-US" sz="1900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US" sz="1900" dirty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1900" dirty="0">
                <a:sym typeface="Wingdings" panose="05000000000000000000" pitchFamily="2" charset="2"/>
              </a:rPr>
              <a:t>= 0.1 demonstrated in HERA, B-factories</a:t>
            </a:r>
          </a:p>
          <a:p>
            <a:pPr>
              <a:buFont typeface="Symbol" panose="05050102010706020507" pitchFamily="18" charset="2"/>
              <a:buChar char=" "/>
            </a:pPr>
            <a:endParaRPr lang="en-US" sz="19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3D234-EF9F-49A5-881F-BB26A6E6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FA926-F8EA-4B27-82DD-A3057842CE3A}"/>
              </a:ext>
            </a:extLst>
          </p:cNvPr>
          <p:cNvSpPr txBox="1"/>
          <p:nvPr/>
        </p:nvSpPr>
        <p:spPr>
          <a:xfrm>
            <a:off x="6242361" y="2746961"/>
            <a:ext cx="251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 focusing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/>
              <a:t> =5 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EBAE2-57B5-409C-B9AD-C19222AC3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545" y="3173849"/>
            <a:ext cx="2831630" cy="18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3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0A59-D58C-9D42-89C4-E470DB6C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" y="228600"/>
            <a:ext cx="8842248" cy="484291"/>
          </a:xfrm>
        </p:spPr>
        <p:txBody>
          <a:bodyPr>
            <a:noAutofit/>
          </a:bodyPr>
          <a:lstStyle/>
          <a:p>
            <a:r>
              <a:rPr lang="en-US" sz="3200"/>
              <a:t>From RHIC to the EIC: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3E67F-CD93-6A43-BDFD-A0F25F890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1551" y="720625"/>
            <a:ext cx="4346298" cy="4682620"/>
          </a:xfrm>
        </p:spPr>
        <p:txBody>
          <a:bodyPr>
            <a:normAutofit/>
          </a:bodyPr>
          <a:lstStyle/>
          <a:p>
            <a:r>
              <a:rPr lang="en-US" sz="2000" dirty="0"/>
              <a:t>Existing RHIC facility</a:t>
            </a:r>
          </a:p>
          <a:p>
            <a:pPr lvl="1"/>
            <a:r>
              <a:rPr lang="en-US" sz="1800" dirty="0"/>
              <a:t>Hadron collider </a:t>
            </a:r>
            <a:r>
              <a:rPr lang="en-US" sz="1600" dirty="0"/>
              <a:t>(h=360)</a:t>
            </a:r>
          </a:p>
          <a:p>
            <a:pPr lvl="1"/>
            <a:r>
              <a:rPr lang="en-US" sz="1800" dirty="0"/>
              <a:t>6-100 GeV/u ions</a:t>
            </a:r>
          </a:p>
          <a:p>
            <a:pPr lvl="1"/>
            <a:r>
              <a:rPr lang="en-US" sz="1800" dirty="0"/>
              <a:t>100-250 GeV polarized protons</a:t>
            </a:r>
          </a:p>
          <a:p>
            <a:pPr lvl="1"/>
            <a:r>
              <a:rPr lang="en-US" sz="1800" dirty="0"/>
              <a:t>Two independent rings</a:t>
            </a:r>
          </a:p>
          <a:p>
            <a:pPr lvl="2"/>
            <a:r>
              <a:rPr lang="en-US" sz="1600" dirty="0"/>
              <a:t>Asymmetric operations include e.g. d-Au collisions</a:t>
            </a:r>
            <a:endParaRPr lang="en-US" sz="2000" dirty="0"/>
          </a:p>
          <a:p>
            <a:r>
              <a:rPr lang="en-US" sz="2000" dirty="0"/>
              <a:t>Constructed 1990-2000</a:t>
            </a:r>
          </a:p>
          <a:p>
            <a:r>
              <a:rPr lang="en-US" sz="2000" dirty="0"/>
              <a:t>Will operate to ~2025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682C3-B7C5-2D49-90C5-329585F7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04F99-1710-5440-9007-03255E26D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09" y="851829"/>
            <a:ext cx="4219668" cy="5601158"/>
          </a:xfrm>
          <a:prstGeom prst="rect">
            <a:avLst/>
          </a:prstGeo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EF4C7D28-643A-1E4B-A59E-F6235B3FA84C}"/>
              </a:ext>
            </a:extLst>
          </p:cNvPr>
          <p:cNvSpPr/>
          <p:nvPr/>
        </p:nvSpPr>
        <p:spPr>
          <a:xfrm>
            <a:off x="1309255" y="4218709"/>
            <a:ext cx="1066800" cy="1149927"/>
          </a:xfrm>
          <a:prstGeom prst="arc">
            <a:avLst>
              <a:gd name="adj1" fmla="val 16199998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B540B-1E9C-CB46-BDD7-651F65DB9F02}"/>
              </a:ext>
            </a:extLst>
          </p:cNvPr>
          <p:cNvSpPr txBox="1"/>
          <p:nvPr/>
        </p:nvSpPr>
        <p:spPr>
          <a:xfrm>
            <a:off x="1286750" y="1805902"/>
            <a:ext cx="2102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 = 3833.845 m</a:t>
            </a:r>
          </a:p>
          <a:p>
            <a:r>
              <a:rPr lang="en-US"/>
              <a:t>h = 360</a:t>
            </a:r>
          </a:p>
          <a:p>
            <a:r>
              <a:rPr lang="en-US"/>
              <a:t>B</a:t>
            </a:r>
            <a:r>
              <a:rPr lang="en-US" baseline="-25000"/>
              <a:t>max,dipole</a:t>
            </a:r>
            <a:r>
              <a:rPr lang="en-US"/>
              <a:t> = 3.5 T (SC)</a:t>
            </a:r>
          </a:p>
          <a:p>
            <a:r>
              <a:rPr lang="en-US"/>
              <a:t>19-cell FODO arcs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1EC8C-EC1F-5341-A1BB-8D72005B5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212" y="3654754"/>
            <a:ext cx="4974637" cy="27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6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94EB24-4B8F-CA40-8B9A-791B167A3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63" y="820125"/>
            <a:ext cx="4959928" cy="5610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890A59-D58C-9D42-89C4-E470DB6C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" y="228600"/>
            <a:ext cx="8842248" cy="484291"/>
          </a:xfrm>
        </p:spPr>
        <p:txBody>
          <a:bodyPr>
            <a:noAutofit/>
          </a:bodyPr>
          <a:lstStyle/>
          <a:p>
            <a:r>
              <a:rPr lang="en-US" sz="3200"/>
              <a:t>From RHIC to the EIC: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3E67F-CD93-6A43-BDFD-A0F25F890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4" y="914400"/>
            <a:ext cx="4346298" cy="5036465"/>
          </a:xfrm>
        </p:spPr>
        <p:txBody>
          <a:bodyPr>
            <a:normAutofit/>
          </a:bodyPr>
          <a:lstStyle/>
          <a:p>
            <a:r>
              <a:rPr lang="en-US" dirty="0"/>
              <a:t>Electron-Ion Collider</a:t>
            </a:r>
          </a:p>
          <a:p>
            <a:pPr lvl="1"/>
            <a:r>
              <a:rPr lang="en-US" dirty="0"/>
              <a:t>Lepton-hadron collider</a:t>
            </a:r>
          </a:p>
          <a:p>
            <a:pPr lvl="1"/>
            <a:r>
              <a:rPr lang="en-US" dirty="0"/>
              <a:t>Add electron storage ring</a:t>
            </a:r>
          </a:p>
          <a:p>
            <a:pPr lvl="1"/>
            <a:r>
              <a:rPr lang="en-US" dirty="0"/>
              <a:t>Add electron injectors</a:t>
            </a:r>
          </a:p>
          <a:p>
            <a:pPr lvl="2"/>
            <a:r>
              <a:rPr lang="en-US" dirty="0"/>
              <a:t>Full-size rapid-cycling synchrotron</a:t>
            </a:r>
          </a:p>
          <a:p>
            <a:pPr lvl="1"/>
            <a:r>
              <a:rPr lang="en-US" dirty="0"/>
              <a:t>Add “strong” electron cooling </a:t>
            </a:r>
            <a:r>
              <a:rPr lang="en-US" sz="2000" dirty="0"/>
              <a:t>(ERL and insertion)</a:t>
            </a:r>
          </a:p>
          <a:p>
            <a:pPr lvl="1"/>
            <a:r>
              <a:rPr lang="en-US" dirty="0"/>
              <a:t>Add new detector</a:t>
            </a:r>
          </a:p>
          <a:p>
            <a:r>
              <a:rPr lang="en-US" sz="2400" dirty="0"/>
              <a:t>Construction </a:t>
            </a:r>
            <a:r>
              <a:rPr lang="en-US" sz="2400" dirty="0" smtClean="0"/>
              <a:t>~2023-2030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682C3-B7C5-2D49-90C5-329585F7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8C5C53-2BB5-7543-B923-257322469125}"/>
              </a:ext>
            </a:extLst>
          </p:cNvPr>
          <p:cNvGrpSpPr/>
          <p:nvPr/>
        </p:nvGrpSpPr>
        <p:grpSpPr>
          <a:xfrm>
            <a:off x="2964786" y="4750012"/>
            <a:ext cx="3713457" cy="1754326"/>
            <a:chOff x="5160155" y="1174010"/>
            <a:chExt cx="3713457" cy="1754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41DCFB-F613-9A44-9AD4-01B50210F8D2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76200">
              <a:solidFill>
                <a:srgbClr val="A6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665511-CE7D-5B49-BBF3-B7F90B4A9A4D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2A6CAB-2189-0444-BE9D-4531CD6E40C3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2842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B91459-F246-AE4E-9AEC-732DB6CDB5CD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19232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26603CC-C2C8-1843-9CBC-B8E0AB2E2B23}"/>
                </a:ext>
              </a:extLst>
            </p:cNvPr>
            <p:cNvCxnSpPr>
              <a:cxnSpLocks/>
            </p:cNvCxnSpPr>
            <p:nvPr/>
          </p:nvCxnSpPr>
          <p:spPr>
            <a:xfrm>
              <a:off x="5173941" y="1925759"/>
              <a:ext cx="528422" cy="0"/>
            </a:xfrm>
            <a:prstGeom prst="line">
              <a:avLst/>
            </a:prstGeom>
            <a:ln w="57150">
              <a:solidFill>
                <a:srgbClr val="A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96BA1B-166A-3149-859B-8A6A818E3292}"/>
                </a:ext>
              </a:extLst>
            </p:cNvPr>
            <p:cNvCxnSpPr/>
            <p:nvPr/>
          </p:nvCxnSpPr>
          <p:spPr>
            <a:xfrm>
              <a:off x="5173942" y="1928053"/>
              <a:ext cx="5284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956B46-A273-F64A-AFE3-EB4B6EFF6E3F}"/>
                </a:ext>
              </a:extLst>
            </p:cNvPr>
            <p:cNvCxnSpPr>
              <a:cxnSpLocks/>
            </p:cNvCxnSpPr>
            <p:nvPr/>
          </p:nvCxnSpPr>
          <p:spPr>
            <a:xfrm>
              <a:off x="5177003" y="2202223"/>
              <a:ext cx="528422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97BB932-9B99-0F4B-A0C5-091E896E556B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98" y="2198397"/>
              <a:ext cx="519233" cy="612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7B091D9-82C6-504E-8EC0-26872E7F28BA}"/>
                </a:ext>
              </a:extLst>
            </p:cNvPr>
            <p:cNvCxnSpPr>
              <a:cxnSpLocks/>
            </p:cNvCxnSpPr>
            <p:nvPr/>
          </p:nvCxnSpPr>
          <p:spPr>
            <a:xfrm>
              <a:off x="5160155" y="2712197"/>
              <a:ext cx="528422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7D6C512-0711-354D-A673-EA5359E5062E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0" y="2708372"/>
              <a:ext cx="523827" cy="38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2D6C3-884B-0A43-AE3F-6BA011E06C9E}"/>
                </a:ext>
              </a:extLst>
            </p:cNvPr>
            <p:cNvSpPr txBox="1"/>
            <p:nvPr/>
          </p:nvSpPr>
          <p:spPr>
            <a:xfrm>
              <a:off x="5257462" y="1174010"/>
              <a:ext cx="36161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 Hadron Storage Ring</a:t>
              </a:r>
            </a:p>
            <a:p>
              <a:r>
                <a:rPr lang="en-US" dirty="0"/>
                <a:t>          Electron Storage Ring</a:t>
              </a:r>
            </a:p>
            <a:p>
              <a:r>
                <a:rPr lang="en-US" dirty="0"/>
                <a:t>          Electron Injector Synchrotron</a:t>
              </a:r>
            </a:p>
            <a:p>
              <a:r>
                <a:rPr lang="en-US" dirty="0"/>
                <a:t>          Possible on-energy Hadron </a:t>
              </a:r>
            </a:p>
            <a:p>
              <a:r>
                <a:rPr lang="en-US" dirty="0"/>
                <a:t>          injector ring</a:t>
              </a:r>
            </a:p>
            <a:p>
              <a:r>
                <a:rPr lang="en-US" dirty="0"/>
                <a:t>          Hadron injector complex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18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15C960-2099-4EE9-95C6-8AD89BB7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787" y="3454840"/>
            <a:ext cx="3657600" cy="24256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0EC5-67EB-4E01-B5A8-1DE1C09D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6" y="712890"/>
            <a:ext cx="5218311" cy="5649115"/>
          </a:xfrm>
          <a:noFill/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Design based on </a:t>
            </a:r>
            <a:r>
              <a:rPr lang="en-US" sz="2400" b="1" dirty="0"/>
              <a:t>existing</a:t>
            </a:r>
            <a:r>
              <a:rPr lang="en-US" sz="2400" dirty="0"/>
              <a:t> RHIC facility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RHIC is well-maintained, operating at its peak</a:t>
            </a:r>
          </a:p>
          <a:p>
            <a:pPr marL="0" indent="0">
              <a:buNone/>
            </a:pPr>
            <a:endParaRPr lang="en-US" sz="400" dirty="0"/>
          </a:p>
          <a:p>
            <a:r>
              <a:rPr lang="en-US" sz="2000" b="1" dirty="0"/>
              <a:t>Hadron storage ring</a:t>
            </a:r>
            <a:r>
              <a:rPr lang="en-US" sz="2000" dirty="0"/>
              <a:t> </a:t>
            </a:r>
            <a:r>
              <a:rPr lang="en-US" sz="2000" b="1" dirty="0"/>
              <a:t>40-275 GeV </a:t>
            </a:r>
            <a:r>
              <a:rPr lang="en-US" sz="2100" dirty="0"/>
              <a:t>(existing)</a:t>
            </a:r>
            <a:r>
              <a:rPr lang="en-US" sz="20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Many bunches (max 1160)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Bright beam emittances (for hadrons)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Need </a:t>
            </a:r>
            <a:r>
              <a:rPr lang="en-US" sz="2000" b="1" dirty="0"/>
              <a:t>strong cooling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sz="2000" b="1" dirty="0"/>
              <a:t>Electron storage ring 2.5–18 GeV </a:t>
            </a:r>
            <a:r>
              <a:rPr lang="en-US" sz="2000" dirty="0"/>
              <a:t>(</a:t>
            </a:r>
            <a:r>
              <a:rPr lang="en-US" sz="2000" dirty="0">
                <a:highlight>
                  <a:srgbClr val="CCFF99"/>
                </a:highlight>
              </a:rPr>
              <a:t>new</a:t>
            </a:r>
            <a:r>
              <a:rPr lang="en-US" sz="24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Many bunches (max 1160)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Large beam current (2.5 A) </a:t>
            </a:r>
            <a:r>
              <a:rPr lang="en-US" sz="2000" dirty="0">
                <a:sym typeface="Wingdings" panose="05000000000000000000" pitchFamily="2" charset="2"/>
              </a:rPr>
              <a:t>10 MW SR power</a:t>
            </a:r>
            <a:endParaRPr lang="en-US" sz="2000" dirty="0"/>
          </a:p>
          <a:p>
            <a:r>
              <a:rPr lang="en-US" sz="2000" b="1" dirty="0"/>
              <a:t>Electron rapid cycling synchrotron </a:t>
            </a:r>
            <a:r>
              <a:rPr lang="en-US" sz="2000" dirty="0"/>
              <a:t>(</a:t>
            </a:r>
            <a:r>
              <a:rPr lang="en-US" sz="2000" dirty="0">
                <a:highlight>
                  <a:srgbClr val="CCFF99"/>
                </a:highlight>
              </a:rPr>
              <a:t>new</a:t>
            </a:r>
            <a:r>
              <a:rPr lang="en-US" sz="20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1-2 Hz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Spin transparent due to high periodicity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600" dirty="0"/>
          </a:p>
          <a:p>
            <a:r>
              <a:rPr lang="en-US" sz="2100" b="1" dirty="0"/>
              <a:t>High luminosity interaction region(s) </a:t>
            </a:r>
            <a:r>
              <a:rPr lang="en-US" sz="2100" dirty="0"/>
              <a:t>(</a:t>
            </a:r>
            <a:r>
              <a:rPr lang="en-US" sz="2100" dirty="0">
                <a:highlight>
                  <a:srgbClr val="CCFF99"/>
                </a:highlight>
              </a:rPr>
              <a:t>new</a:t>
            </a:r>
            <a:r>
              <a:rPr lang="en-US" sz="21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Luminosities up to 10</a:t>
            </a:r>
            <a:r>
              <a:rPr lang="en-US" sz="2000" baseline="30000" dirty="0"/>
              <a:t>34 </a:t>
            </a:r>
            <a:r>
              <a:rPr lang="en-US" sz="2000" dirty="0"/>
              <a:t>cm</a:t>
            </a:r>
            <a:r>
              <a:rPr lang="en-US" sz="2000" baseline="30000" dirty="0"/>
              <a:t>-2 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Superconducting magnets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25 mrad crossing angle with crab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Spin rotators (longitudinal spin)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Forward hadron instrumentation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1FC24-658D-484E-9B3F-5AB82C1CD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787" y="778453"/>
            <a:ext cx="3657600" cy="2576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69733-634F-453A-A92A-595881FB1383}"/>
              </a:ext>
            </a:extLst>
          </p:cNvPr>
          <p:cNvSpPr txBox="1"/>
          <p:nvPr/>
        </p:nvSpPr>
        <p:spPr>
          <a:xfrm>
            <a:off x="6910210" y="4034241"/>
            <a:ext cx="5205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EIC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4419A2A-591D-4136-9983-42A98F67FF2C}"/>
              </a:ext>
            </a:extLst>
          </p:cNvPr>
          <p:cNvSpPr/>
          <p:nvPr/>
        </p:nvSpPr>
        <p:spPr>
          <a:xfrm>
            <a:off x="6888335" y="3293325"/>
            <a:ext cx="520504" cy="369333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773A66D-AB4D-7943-9066-348F1360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9E9D5C-62E2-F34E-9770-3E5DB84ACB39}"/>
              </a:ext>
            </a:extLst>
          </p:cNvPr>
          <p:cNvSpPr txBox="1">
            <a:spLocks/>
          </p:cNvSpPr>
          <p:nvPr/>
        </p:nvSpPr>
        <p:spPr>
          <a:xfrm>
            <a:off x="150876" y="228600"/>
            <a:ext cx="8842248" cy="4842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EIC Design Concept</a:t>
            </a:r>
          </a:p>
        </p:txBody>
      </p:sp>
    </p:spTree>
    <p:extLst>
      <p:ext uri="{BB962C8B-B14F-4D97-AF65-F5344CB8AC3E}">
        <p14:creationId xmlns:p14="http://schemas.microsoft.com/office/powerpoint/2010/main" val="20620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4B33-5593-5243-88DB-F60D10A2C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4404"/>
            <a:ext cx="7886700" cy="683089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Storage 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42783-474E-0F46-999D-9559D5B1F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50C7A2-DF6E-8E4D-8C08-A457564E0FB9}"/>
              </a:ext>
            </a:extLst>
          </p:cNvPr>
          <p:cNvSpPr/>
          <p:nvPr/>
        </p:nvSpPr>
        <p:spPr>
          <a:xfrm>
            <a:off x="5039219" y="893441"/>
            <a:ext cx="41047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Above 10 GeV, all segments powered uniformly to reduce SR power</a:t>
            </a:r>
          </a:p>
          <a:p>
            <a:r>
              <a:rPr lang="en-US" dirty="0"/>
              <a:t>At 5 GeV, short center dipole provides a reverse bend to increase damping decrement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203CAE-B985-4442-ADB6-EC5D56A1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98846">
            <a:off x="687325" y="3197206"/>
            <a:ext cx="7956301" cy="2594326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318CAE-C145-8F42-AEB2-CB3D2105E2AF}"/>
              </a:ext>
            </a:extLst>
          </p:cNvPr>
          <p:cNvGrpSpPr/>
          <p:nvPr/>
        </p:nvGrpSpPr>
        <p:grpSpPr>
          <a:xfrm>
            <a:off x="211872" y="1095064"/>
            <a:ext cx="4360127" cy="2194546"/>
            <a:chOff x="211872" y="1095064"/>
            <a:chExt cx="4360127" cy="21945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3AAF3B5-A36B-D54B-A2A2-616C23110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81" b="14399"/>
            <a:stretch/>
          </p:blipFill>
          <p:spPr>
            <a:xfrm>
              <a:off x="211872" y="1095064"/>
              <a:ext cx="4360127" cy="21945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534B2D-D369-924C-A466-F3155492B601}"/>
                </a:ext>
              </a:extLst>
            </p:cNvPr>
            <p:cNvSpPr txBox="1"/>
            <p:nvPr/>
          </p:nvSpPr>
          <p:spPr>
            <a:xfrm>
              <a:off x="3858322" y="2602032"/>
              <a:ext cx="506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z(m)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16ED294-A496-0148-9D46-5B1E70F8B724}"/>
              </a:ext>
            </a:extLst>
          </p:cNvPr>
          <p:cNvSpPr/>
          <p:nvPr/>
        </p:nvSpPr>
        <p:spPr>
          <a:xfrm>
            <a:off x="85787" y="869796"/>
            <a:ext cx="4827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ESR super-bend: arc dipoles split into 3 segments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2CA098-EB9F-7549-9D70-2DCD69B28CF8}"/>
              </a:ext>
            </a:extLst>
          </p:cNvPr>
          <p:cNvGrpSpPr/>
          <p:nvPr/>
        </p:nvGrpSpPr>
        <p:grpSpPr>
          <a:xfrm>
            <a:off x="5767965" y="4616604"/>
            <a:ext cx="3271287" cy="2087756"/>
            <a:chOff x="510613" y="1675265"/>
            <a:chExt cx="3183051" cy="2274839"/>
          </a:xfrm>
        </p:grpSpPr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A2DEE2BB-4243-F24E-9EEA-2EC826899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066" y="1675265"/>
              <a:ext cx="3170598" cy="22748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B7246A-FE68-CB4C-B60D-465B086790CC}"/>
                </a:ext>
              </a:extLst>
            </p:cNvPr>
            <p:cNvSpPr txBox="1"/>
            <p:nvPr/>
          </p:nvSpPr>
          <p:spPr>
            <a:xfrm>
              <a:off x="510613" y="3666770"/>
              <a:ext cx="13083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RF shielded bellows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4A18B74-F29B-CA4C-AE7C-E08502340D37}"/>
              </a:ext>
            </a:extLst>
          </p:cNvPr>
          <p:cNvSpPr/>
          <p:nvPr/>
        </p:nvSpPr>
        <p:spPr>
          <a:xfrm>
            <a:off x="7776212" y="4238112"/>
            <a:ext cx="1188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 Bellows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53EBDC-2DEA-A54B-8742-883E3ADE896A}"/>
              </a:ext>
            </a:extLst>
          </p:cNvPr>
          <p:cNvSpPr/>
          <p:nvPr/>
        </p:nvSpPr>
        <p:spPr>
          <a:xfrm>
            <a:off x="366337" y="3372553"/>
            <a:ext cx="32261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Vacuum chamber: </a:t>
            </a:r>
          </a:p>
          <a:p>
            <a:r>
              <a:rPr lang="en-US" dirty="0"/>
              <a:t>OFS Copper </a:t>
            </a:r>
          </a:p>
          <a:p>
            <a:r>
              <a:rPr lang="en-US" dirty="0"/>
              <a:t>Multichannel extrusion </a:t>
            </a:r>
          </a:p>
          <a:p>
            <a:r>
              <a:rPr lang="en-US" dirty="0"/>
              <a:t>Pumping: </a:t>
            </a:r>
          </a:p>
          <a:p>
            <a:r>
              <a:rPr lang="en-US" dirty="0"/>
              <a:t>distributed NEGs</a:t>
            </a:r>
          </a:p>
        </p:txBody>
      </p:sp>
    </p:spTree>
    <p:extLst>
      <p:ext uri="{BB962C8B-B14F-4D97-AF65-F5344CB8AC3E}">
        <p14:creationId xmlns:p14="http://schemas.microsoft.com/office/powerpoint/2010/main" val="14834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320" id="{2A53564D-EEDC-4F70-BBDC-B141C06A7C53}" vid="{C6FE67A0-0E93-420C-BD70-3D42B94D16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4" ma:contentTypeDescription="Create a new document." ma:contentTypeScope="" ma:versionID="0a505f3872db3378c6f17715516d6a7a">
  <xsd:schema xmlns:xsd="http://www.w3.org/2001/XMLSchema" xmlns:xs="http://www.w3.org/2001/XMLSchema" xmlns:p="http://schemas.microsoft.com/office/2006/metadata/properties" xmlns:ns2="9e4a43c1-b2a9-408a-8cac-448eda25f0f3" xmlns:ns3="dd7425a4-fa23-406d-b478-3c2992d2d4ba" targetNamespace="http://schemas.microsoft.com/office/2006/metadata/properties" ma:root="true" ma:fieldsID="99bb50b59841c63bd5cf07e832f74f6d" ns2:_="" ns3:_="">
    <xsd:import namespace="9e4a43c1-b2a9-408a-8cac-448eda25f0f3"/>
    <xsd:import namespace="dd7425a4-fa23-406d-b478-3c2992d2d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0D9E7D-B6F2-43DF-BDEA-D732F3B70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BE1C32-E9FB-4546-8A97-5A6C142FF51B}">
  <ds:schemaRefs>
    <ds:schemaRef ds:uri="http://purl.org/dc/elements/1.1/"/>
    <ds:schemaRef ds:uri="http://schemas.microsoft.com/office/2006/metadata/properties"/>
    <ds:schemaRef ds:uri="9e4a43c1-b2a9-408a-8cac-448eda25f0f3"/>
    <ds:schemaRef ds:uri="http://purl.org/dc/terms/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EIC_PPT_Template_Rev0320</Template>
  <TotalTime>1575</TotalTime>
  <Words>1586</Words>
  <Application>Microsoft Office PowerPoint</Application>
  <PresentationFormat>On-screen Show (4:3)</PresentationFormat>
  <Paragraphs>249</Paragraphs>
  <Slides>20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Courier New</vt:lpstr>
      <vt:lpstr>等线</vt:lpstr>
      <vt:lpstr>Helvetica</vt:lpstr>
      <vt:lpstr>Symbol</vt:lpstr>
      <vt:lpstr>Times New Roman</vt:lpstr>
      <vt:lpstr>Wingdings</vt:lpstr>
      <vt:lpstr>Office Theme</vt:lpstr>
      <vt:lpstr>Worksheet</vt:lpstr>
      <vt:lpstr>International relations &amp; accelerator technologies</vt:lpstr>
      <vt:lpstr>Outline</vt:lpstr>
      <vt:lpstr>EIC Design Overview</vt:lpstr>
      <vt:lpstr>EIC project requirements The EIC is a Nuclear Physics Collider Designed to meet NSAC and NAS requirements</vt:lpstr>
      <vt:lpstr>EIC achieves high luminosity                  L = 1034 cm-2s-1</vt:lpstr>
      <vt:lpstr>From RHIC to the EIC: RHIC</vt:lpstr>
      <vt:lpstr>From RHIC to the EIC: EIC</vt:lpstr>
      <vt:lpstr>PowerPoint Presentation</vt:lpstr>
      <vt:lpstr>Electron Storage Ring</vt:lpstr>
      <vt:lpstr>Ion source</vt:lpstr>
      <vt:lpstr>Optically pumped  polarized ion source (OPPIS)</vt:lpstr>
      <vt:lpstr>EIC Hadron Polarization</vt:lpstr>
      <vt:lpstr>Interaction Region</vt:lpstr>
      <vt:lpstr>EIC RF systems</vt:lpstr>
      <vt:lpstr>EIC Strong Hadron Cooling</vt:lpstr>
      <vt:lpstr>EIC R&amp;D Scope</vt:lpstr>
      <vt:lpstr>EIC Accelerator Collaboration Opportunities</vt:lpstr>
      <vt:lpstr>EIC Accelerator Collaboration Opportunities</vt:lpstr>
      <vt:lpstr>Accelerator outreach – 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Ion Collider – The Accelerator Complex</dc:title>
  <dc:creator>Petrone, Alyssa</dc:creator>
  <cp:lastModifiedBy>Andrei Seryi</cp:lastModifiedBy>
  <cp:revision>159</cp:revision>
  <dcterms:created xsi:type="dcterms:W3CDTF">2020-06-15T14:25:13Z</dcterms:created>
  <dcterms:modified xsi:type="dcterms:W3CDTF">2021-07-19T12:53:51Z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</Properties>
</file>