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75" r:id="rId3"/>
    <p:sldMasterId id="2147483688" r:id="rId4"/>
  </p:sldMasterIdLst>
  <p:notesMasterIdLst>
    <p:notesMasterId r:id="rId26"/>
  </p:notesMasterIdLst>
  <p:sldIdLst>
    <p:sldId id="270" r:id="rId5"/>
    <p:sldId id="266" r:id="rId6"/>
    <p:sldId id="1386" r:id="rId7"/>
    <p:sldId id="666" r:id="rId8"/>
    <p:sldId id="1389" r:id="rId9"/>
    <p:sldId id="1392" r:id="rId10"/>
    <p:sldId id="1393" r:id="rId11"/>
    <p:sldId id="1405" r:id="rId12"/>
    <p:sldId id="1406" r:id="rId13"/>
    <p:sldId id="1396" r:id="rId14"/>
    <p:sldId id="1397" r:id="rId15"/>
    <p:sldId id="1398" r:id="rId16"/>
    <p:sldId id="1399" r:id="rId17"/>
    <p:sldId id="256" r:id="rId18"/>
    <p:sldId id="1400" r:id="rId19"/>
    <p:sldId id="1403" r:id="rId20"/>
    <p:sldId id="1404" r:id="rId21"/>
    <p:sldId id="1402" r:id="rId22"/>
    <p:sldId id="1219" r:id="rId23"/>
    <p:sldId id="1391" r:id="rId24"/>
    <p:sldId id="3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6405"/>
  </p:normalViewPr>
  <p:slideViewPr>
    <p:cSldViewPr snapToGrid="0" snapToObjects="1">
      <p:cViewPr varScale="1">
        <p:scale>
          <a:sx n="66" d="100"/>
          <a:sy n="66" d="100"/>
        </p:scale>
        <p:origin x="72" y="9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F17AB-EFEE-45A8-BFA6-F6225119E668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87FE4-F27F-4C56-B728-2E4C8DFDB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3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7307-4A2E-854E-A836-0925EB70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9749-CC69-364E-85F6-88FA5A0D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152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B0459-E1A2-2349-9CDC-1FEC7525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9183" y="6311900"/>
            <a:ext cx="788211" cy="365125"/>
          </a:xfrm>
        </p:spPr>
        <p:txBody>
          <a:bodyPr/>
          <a:lstStyle>
            <a:lvl1pPr algn="l">
              <a:defRPr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76C088-6416-CE40-BE4E-D14369D86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8472" y="1862696"/>
            <a:ext cx="226454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B9FE25-AB30-5341-A1BE-68BA0FFE2A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1768" y="1862696"/>
            <a:ext cx="2161879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159645C-0DC5-4344-8998-959D2ECC32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8473" y="4122565"/>
            <a:ext cx="2264547" cy="20049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93FCDA5-14B9-7144-83E8-C919266689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1770" y="4100408"/>
            <a:ext cx="216187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2315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50D14-5C2E-2545-824F-021EF5D7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ED9AF-807B-AD4D-AAF1-47AB90AE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50DE2-94E6-8D43-B8E8-6C52F40F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7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F691-3813-5640-8BD7-E17DD279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DBD124-606A-D04D-8CD5-E95F8892BB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F9D28-7F8C-5B43-A30C-5095AF923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D81C4-EF3A-5145-A013-D694E558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1EE33-E3A9-E84B-8F27-0A7CAAE9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0938D-121B-3F4B-B3B2-E2165EC1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19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3E229-368B-A040-BE53-7C92D1FE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9DC35-01DA-DD46-817F-12570D14E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56C90-1EE3-1A4E-B8B3-6AF8281C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C517-2B15-5B44-B4B3-EF2AD777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70664-20EA-594E-BBEC-C2558C99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34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6AF76-24C7-C44E-BC54-649B30062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F3C32E-E72B-9546-AA15-268FB089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D92FC-9D29-CB49-8AD7-BAE83C6A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B8B44-442F-7F4B-8F4B-4B977F11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91603-D72F-0547-B056-1EA34DD6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86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846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3445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9367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6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15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use this 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23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EBBF1-1FEF-AE49-88EC-F390CD47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83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919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948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55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12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29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14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2203-FCB7-DB43-A233-BBFEE1BD5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7AEFA-FF67-264E-8A55-ABCE1654D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D015C-66C2-CD46-8F1B-7A993EA3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589B5-3802-0340-A890-94BDF7C4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5071B-0070-134C-B484-ED2CBCAC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62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F08BB-9D5A-7042-B0D2-34DF2479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7D4E9-B66E-F94A-874C-E4194DCBF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0156-248B-AA45-B91A-0986DF4C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5EBFC-21C3-574B-B175-32E9A535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08C60-ACD8-A64B-A34B-94B5433C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11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062C-CD68-3046-BD80-013FAFB7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D7ECE-EAE8-F64E-9B98-69890C4CE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6A8A-B5CE-694C-A0FE-D80D12566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BB073-8979-AE4D-9C68-0B6F47AA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77A2F-A7A7-7F43-8B0B-84AE2F25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96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4AC3-5BE1-4241-8B4F-A13EDFCB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62570-480F-1542-B32E-F57604B63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5BBAC-0FA8-FD47-8151-CEC4EB957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946C0-CA1E-3846-82D7-D1156D09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BD5C9-86BE-854E-98EB-EDC3A50E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469EB-0BCB-6B48-8F1E-077C2828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2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7307-4A2E-854E-A836-0925EB70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9749-CC69-364E-85F6-88FA5A0D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152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B0459-E1A2-2349-9CDC-1FEC7525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9183" y="6311900"/>
            <a:ext cx="788211" cy="365125"/>
          </a:xfrm>
        </p:spPr>
        <p:txBody>
          <a:bodyPr/>
          <a:lstStyle>
            <a:lvl1pPr algn="l">
              <a:defRPr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76C088-6416-CE40-BE4E-D14369D86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8472" y="1862696"/>
            <a:ext cx="226454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B9FE25-AB30-5341-A1BE-68BA0FFE2A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1768" y="1862696"/>
            <a:ext cx="2161879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159645C-0DC5-4344-8998-959D2ECC32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8473" y="4122565"/>
            <a:ext cx="2264547" cy="20049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93FCDA5-14B9-7144-83E8-C919266689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1770" y="4100408"/>
            <a:ext cx="216187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232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F799-896D-0D41-91E7-6C09AD2E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1CA83-9590-DD43-B3C4-F1F5336E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544F7-D8AE-5D4D-AC2A-20810A9E7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19A98-078A-564F-86E8-7C7BAA7AA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B4FFF-D32D-F04C-987D-82E571757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CE6FF-74B2-0B47-8D2A-A4075EE2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43968D-E905-4F4B-931C-692A8B546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F9C680-6276-374F-997D-0E8E7338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65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208E-F287-EA49-A514-8AFF48AB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26CBC-2194-D74F-9E7C-D72EBFF0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CC522-B9E2-914F-9CA0-65E6A03D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84FBD-2FCC-C240-9A55-D56E6082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41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93FA7-3FA0-8A46-B6F2-3C79C243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DE939-025C-2747-998C-3D9ABD92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40704-A4DB-AF47-8E26-F41C5E68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41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C58D-FFDD-1747-A9ED-8CF438738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3EDBF-4CED-A645-BFF1-DBFF22C06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CF111-0108-BD48-B74A-EB3F220AB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CFD41-E57D-674E-A198-96454E9E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5F101-A39E-7749-8FD5-A0F3243C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8FE6B-1293-A24B-B771-B559701C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46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F1F4-5B24-6A42-928C-7F868B44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6C6D48-46E6-D845-9E59-FC804773B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67725-48C9-5D42-8CF4-4A61C824D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49C3A6-51FB-1547-8AE6-DA9E2742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3396D-3A57-7E49-8FC2-00D750D0C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A1DD7-1EDF-794D-AD9C-81C9243A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40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660E1-CFD3-0645-8050-86EE8F8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1B77E7-EBA5-3043-BBB2-B73CEC102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7687D-1248-4A46-BBC0-C5B6C24F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E76AE-66E7-8940-810F-B3557946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F60C9-54C9-A746-AAEC-547059CD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47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38B44-3E3A-F54F-9ACD-523568252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C5800-B7D7-9048-B39A-600BF2A3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D4BF4-E0E8-454E-8270-F51DCD0A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973B6-4574-FA4E-A206-9D76A867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CC3F0-6A56-DD43-83C7-4555FF3B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7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use this 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23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EBBF1-1FEF-AE49-88EC-F390CD47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70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3594"/>
            <a:ext cx="3200400" cy="2753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44356-C6E1-6547-B5B5-FAD5EF73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EBBF1-1FEF-AE49-88EC-F390CD47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08157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5039F0-6481-404B-A69C-2FF3DF9DDF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E0B2CD3-EFE8-4E41-A2DD-FA26ECB303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834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F977AE6-327A-D144-B49C-3644C0CF54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10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C905DD-627C-FB43-AC9B-8385FE26A6C0}"/>
              </a:ext>
            </a:extLst>
          </p:cNvPr>
          <p:cNvCxnSpPr/>
          <p:nvPr userDrawn="1"/>
        </p:nvCxnSpPr>
        <p:spPr>
          <a:xfrm>
            <a:off x="42630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2B9A2D-9A24-AE43-B223-3F00D051C6CC}"/>
              </a:ext>
            </a:extLst>
          </p:cNvPr>
          <p:cNvCxnSpPr/>
          <p:nvPr userDrawn="1"/>
        </p:nvCxnSpPr>
        <p:spPr>
          <a:xfrm>
            <a:off x="79206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5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89786"/>
            <a:ext cx="495300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EBBF1-1FEF-AE49-88EC-F390CD47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00801" y="1289786"/>
            <a:ext cx="4953000" cy="46655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9" y="1160585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9" y="6154616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5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EBBF1-1FEF-AE49-88EC-F390CD47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8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7B63-018D-F244-937B-157516A7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020904" cy="823912"/>
          </a:xfrm>
        </p:spPr>
        <p:txBody>
          <a:bodyPr>
            <a:normAutofit/>
          </a:bodyPr>
          <a:lstStyle>
            <a:lvl1pPr>
              <a:defRPr sz="3200" b="1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751C-751A-4F42-B076-1EB877AAE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08670"/>
            <a:ext cx="5054385" cy="478099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A815B0-1378-2E41-8592-2FB94BE4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8980" y="6409295"/>
            <a:ext cx="3046948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38E876-D8B9-BD49-A261-BDBA826ACD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6508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E428C88-DBF1-8C42-AD23-4CFCD308E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19202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E7BFBD0-9159-2745-B72D-868659B5F2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9202" y="3768812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FBB8B2-1A8D-3147-9A44-B061BEBCA1FA}"/>
              </a:ext>
            </a:extLst>
          </p:cNvPr>
          <p:cNvSpPr/>
          <p:nvPr userDrawn="1"/>
        </p:nvSpPr>
        <p:spPr>
          <a:xfrm>
            <a:off x="318980" y="650459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Avenir Heavy" panose="02000503020000020003" pitchFamily="2" charset="0"/>
              </a:rPr>
              <a:t>ANNUAL LABORATORY PLAN 2021 - JEFFERSON LAB						</a:t>
            </a:r>
          </a:p>
        </p:txBody>
      </p:sp>
    </p:spTree>
    <p:extLst>
      <p:ext uri="{BB962C8B-B14F-4D97-AF65-F5344CB8AC3E}">
        <p14:creationId xmlns:p14="http://schemas.microsoft.com/office/powerpoint/2010/main" val="124382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DE77F6-724B-F34B-BABB-558FA4EFE7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12" y="457200"/>
            <a:ext cx="7639173" cy="55567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72592-3F78-C44C-AEF8-64EC0706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185" y="3892062"/>
            <a:ext cx="3221343" cy="2121876"/>
          </a:xfrm>
        </p:spPr>
        <p:txBody>
          <a:bodyPr anchor="b"/>
          <a:lstStyle>
            <a:lvl1pPr>
              <a:defRPr sz="32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21983-1C7C-C142-A901-3915FAFE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371" y="1449051"/>
            <a:ext cx="3714475" cy="107235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899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747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30D9A-9EEA-BA42-BCF1-48A0F352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C613A-A1CA-DB4E-993E-C00D21F81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4B221-4371-9543-90C2-DA0464101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09299-520F-E24D-99A0-2D32B4290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CCB12-A217-3E45-8A4B-252DFF6D7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69C32-F40A-4944-821E-46A56DF0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00000"/>
          </a:solidFill>
          <a:latin typeface="Avenir Book" panose="02000503020000020003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30D9A-9EEA-BA42-BCF1-48A0F352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C613A-A1CA-DB4E-993E-C00D21F81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4B221-4371-9543-90C2-DA0464101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09299-520F-E24D-99A0-2D32B4290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CCB12-A217-3E45-8A4B-252DFF6D7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69C32-F40A-4944-821E-46A56DF0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00000"/>
          </a:solidFill>
          <a:latin typeface="Avenir Book" panose="02000503020000020003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/>
          <p:cNvSpPr/>
          <p:nvPr/>
        </p:nvSpPr>
        <p:spPr>
          <a:xfrm>
            <a:off x="822960" y="1005840"/>
            <a:ext cx="10515600" cy="0"/>
          </a:xfrm>
          <a:prstGeom prst="line">
            <a:avLst/>
          </a:prstGeom>
          <a:ln w="31680">
            <a:solidFill>
              <a:srgbClr val="BD1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Line 2"/>
          <p:cNvSpPr/>
          <p:nvPr/>
        </p:nvSpPr>
        <p:spPr>
          <a:xfrm>
            <a:off x="838080" y="6154560"/>
            <a:ext cx="10515600" cy="0"/>
          </a:xfrm>
          <a:prstGeom prst="line">
            <a:avLst/>
          </a:prstGeom>
          <a:ln w="31680">
            <a:solidFill>
              <a:srgbClr val="BD1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97885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96709-E4AA-CB40-8F16-C28FF8F5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D6229-513F-0F41-ABAF-B2D9BFB98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34297-3FD8-6A4F-B7B2-EBF774DCC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16112-A34D-9C4C-B5B7-230FC828ACDC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288CE-F1FA-F04F-9E9E-32371B9B6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7FBA5-FFEF-C54A-9382-28535B8B1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181FD-C321-2249-ACF4-4AFAE7B06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6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78" y="1394380"/>
            <a:ext cx="8199457" cy="48038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355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Future Nuclear Physics Opportunities at CEBAF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4B7C61-29F6-4C91-B632-A588136CDC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63636F2-8AC2-4AE3-A349-9AACFDAE49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45530C-A712-4812-8088-B9D2B408FF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76E2658-E3F2-4E87-B08C-56D1888E3E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CF9AFB-1FD5-48AB-BCDB-0AB7BD197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278" y="1367045"/>
            <a:ext cx="9716272" cy="4886798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idx="1"/>
          </p:nvPr>
        </p:nvSpPr>
        <p:spPr>
          <a:xfrm>
            <a:off x="224478" y="5073631"/>
            <a:ext cx="3601851" cy="1180212"/>
          </a:xfrm>
          <a:solidFill>
            <a:schemeClr val="bg2"/>
          </a:solidFill>
        </p:spPr>
        <p:txBody>
          <a:bodyPr>
            <a:normAutofit/>
          </a:bodyPr>
          <a:lstStyle/>
          <a:p>
            <a:endParaRPr lang="en-US" sz="1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Bob McKeown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5E5E5E"/>
                </a:solidFill>
                <a:latin typeface="Arial" charset="0"/>
                <a:cs typeface="+mn-cs"/>
              </a:rPr>
              <a:t> PSQ@EIC Workshop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5E5E5E"/>
                </a:solidFill>
                <a:latin typeface="Arial" charset="0"/>
                <a:cs typeface="+mn-cs"/>
              </a:rPr>
              <a:t>July 19, 2021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D6764-9D32-4F63-913C-71076D6A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7E98-C617-49DF-9CC0-AA79C743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Jlab</a:t>
            </a:r>
            <a:r>
              <a:rPr lang="en-US" dirty="0"/>
              <a:t> Positron Working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C6B41-C04E-4E9D-B93F-5583762F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BB236-A110-485E-A0EE-E2D702F6657C}"/>
              </a:ext>
            </a:extLst>
          </p:cNvPr>
          <p:cNvSpPr txBox="1"/>
          <p:nvPr/>
        </p:nvSpPr>
        <p:spPr>
          <a:xfrm>
            <a:off x="9614647" y="5607424"/>
            <a:ext cx="1587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(E. </a:t>
            </a:r>
            <a:r>
              <a:rPr lang="en-US" sz="2400" dirty="0" err="1"/>
              <a:t>Voutier</a:t>
            </a:r>
            <a:r>
              <a:rPr lang="en-US" sz="24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0D9F5-587F-4716-A645-4EE214E4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981" y="1282889"/>
            <a:ext cx="7530792" cy="47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CC1D7-47E7-4028-BADB-C946058D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Physics with Positron Beams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34D2C-278E-4150-B198-6B796AE5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58280-23EE-4D34-B74D-E18FEC127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1"/>
          <a:stretch/>
        </p:blipFill>
        <p:spPr>
          <a:xfrm>
            <a:off x="2803711" y="1277471"/>
            <a:ext cx="7146977" cy="4753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944149-34FC-469A-8B49-E364D875D85A}"/>
              </a:ext>
            </a:extLst>
          </p:cNvPr>
          <p:cNvSpPr txBox="1"/>
          <p:nvPr/>
        </p:nvSpPr>
        <p:spPr>
          <a:xfrm>
            <a:off x="9950688" y="5607424"/>
            <a:ext cx="1587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(E. </a:t>
            </a:r>
            <a:r>
              <a:rPr lang="en-US" sz="2400" dirty="0" err="1"/>
              <a:t>Voutier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5483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6FB1F-E85D-4B80-BEA0-4A62AA8C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CLAS12 Proposal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E57AEC-7BB6-45AE-B556-2AA082D7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1C8A3-A030-42D0-B86C-75D1A409F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055" y="1230150"/>
            <a:ext cx="7812740" cy="4872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18FB31-0008-45F5-A57A-C116C506D672}"/>
              </a:ext>
            </a:extLst>
          </p:cNvPr>
          <p:cNvSpPr txBox="1"/>
          <p:nvPr/>
        </p:nvSpPr>
        <p:spPr>
          <a:xfrm>
            <a:off x="9614647" y="5607424"/>
            <a:ext cx="1587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(E. </a:t>
            </a:r>
            <a:r>
              <a:rPr lang="en-US" sz="2400" dirty="0" err="1"/>
              <a:t>Voutier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7628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8504A-D577-4804-B4CF-B702C0F16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Hall C Proposal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099E32-65EE-4E78-A865-6A456B44B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A93EA-F81A-4BA6-AD3F-75A590820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82" y="1274958"/>
            <a:ext cx="7642994" cy="48232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C630F-078B-46C9-A85F-D1D144C2FC5F}"/>
              </a:ext>
            </a:extLst>
          </p:cNvPr>
          <p:cNvSpPr txBox="1"/>
          <p:nvPr/>
        </p:nvSpPr>
        <p:spPr>
          <a:xfrm>
            <a:off x="9614647" y="5607424"/>
            <a:ext cx="1587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(E. </a:t>
            </a:r>
            <a:r>
              <a:rPr lang="en-US" sz="2400" dirty="0" err="1"/>
              <a:t>Voutier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5599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043" y="987479"/>
            <a:ext cx="4238923" cy="35910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15534" y="3104622"/>
            <a:ext cx="3976466" cy="30802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2"/>
          <p:cNvSpPr/>
          <p:nvPr/>
        </p:nvSpPr>
        <p:spPr>
          <a:xfrm>
            <a:off x="765719" y="1352160"/>
            <a:ext cx="4753115" cy="276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480" tIns="25560" rIns="51480" bIns="25560">
            <a:noAutofit/>
          </a:bodyPr>
          <a:lstStyle/>
          <a:p>
            <a:pPr marL="171360" marR="0" lvl="0" indent="-170280" algn="l" defTabSz="91440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Key Idea: positron annihilation off atomic electrons opens new</a:t>
            </a:r>
            <a:b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</a:b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dark sector production</a:t>
            </a:r>
            <a:b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</a:b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channels</a:t>
            </a:r>
          </a:p>
          <a:p>
            <a:pPr marL="744030" marR="0" lvl="1" indent="-285750" algn="l" defTabSz="91440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Enhanced yield</a:t>
            </a:r>
          </a:p>
          <a:p>
            <a:pPr marL="744030" marR="0" lvl="1" indent="-285750" algn="l" defTabSz="91440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Unique kinematics</a:t>
            </a:r>
            <a:b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</a:b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permits inference</a:t>
            </a:r>
            <a:b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</a:b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of A’ mass &amp; model-</a:t>
            </a:r>
            <a:b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</a:b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independent</a:t>
            </a:r>
            <a:b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</a:b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searches</a:t>
            </a:r>
          </a:p>
          <a:p>
            <a:pPr marL="286830" marR="0" lvl="0" indent="-285750" algn="l" defTabSz="914400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</a:rPr>
              <a:t>Two proposed experimental configurations with thin and thick targets yield complementary sensitivity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DejaVu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803"/>
          <a:stretch/>
        </p:blipFill>
        <p:spPr>
          <a:xfrm>
            <a:off x="3580200" y="1657436"/>
            <a:ext cx="1720796" cy="2239406"/>
          </a:xfrm>
          <a:prstGeom prst="rect">
            <a:avLst/>
          </a:prstGeom>
        </p:spPr>
      </p:pic>
      <p:sp>
        <p:nvSpPr>
          <p:cNvPr id="40" name="CustomShape 1"/>
          <p:cNvSpPr/>
          <p:nvPr/>
        </p:nvSpPr>
        <p:spPr>
          <a:xfrm>
            <a:off x="838080" y="365040"/>
            <a:ext cx="10514520" cy="62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/>
                <a:ea typeface="DejaVu Sans"/>
              </a:rPr>
              <a:t>Positron Beam → New Dark Sector Opportunities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CustomShape 3"/>
          <p:cNvSpPr/>
          <p:nvPr/>
        </p:nvSpPr>
        <p:spPr>
          <a:xfrm>
            <a:off x="765719" y="5623493"/>
            <a:ext cx="4161314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Figure credits: </a:t>
            </a:r>
            <a:r>
              <a:rPr kumimoji="0" lang="en-US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Battaglieri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 et al. 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2105.04540 </a:t>
            </a:r>
          </a:p>
        </p:txBody>
      </p:sp>
      <p:sp>
        <p:nvSpPr>
          <p:cNvPr id="43" name="CustomShape 4"/>
          <p:cNvSpPr/>
          <p:nvPr/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C3D88-B1C3-40A7-8BEC-AF090E3DBCB8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A8A8A8"/>
                </a:solidFill>
                <a:effectLst/>
                <a:uLnTx/>
                <a:uFillTx/>
                <a:latin typeface="Calibri"/>
                <a:ea typeface="DejaVu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9823508" y="1352160"/>
            <a:ext cx="1904012" cy="13219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"/>
                <a:ea typeface="DejaVu Sans"/>
              </a:rPr>
              <a:t>Thin target: 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Model-independent</a:t>
            </a:r>
            <a:b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</a:b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DejaVu Sans"/>
              </a:rPr>
              <a:t>search for new forces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215534" y="1657436"/>
            <a:ext cx="1607974" cy="6318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106061" y="2972199"/>
            <a:ext cx="5919360" cy="3212666"/>
            <a:chOff x="5695679" y="2956519"/>
            <a:chExt cx="5919360" cy="32126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1831" y="2956519"/>
              <a:ext cx="3683208" cy="3212666"/>
            </a:xfrm>
            <a:prstGeom prst="rect">
              <a:avLst/>
            </a:prstGeom>
          </p:spPr>
        </p:pic>
        <p:sp>
          <p:nvSpPr>
            <p:cNvPr id="13" name="CustomShape 3"/>
            <p:cNvSpPr/>
            <p:nvPr/>
          </p:nvSpPr>
          <p:spPr>
            <a:xfrm>
              <a:off x="5695679" y="4577821"/>
              <a:ext cx="1904012" cy="1075764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venir"/>
                  <a:ea typeface="DejaVu Sans"/>
                </a:rPr>
                <a:t>Thick target/active dump: </a:t>
              </a:r>
              <a:r>
                <a:rPr kumimoji="0" lang="en-US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"/>
                  <a:ea typeface="DejaVu Sans"/>
                </a:rPr>
                <a:t>Powerful probe of dark matter production</a:t>
              </a:r>
              <a:endPara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7599691" y="5064610"/>
              <a:ext cx="2364928" cy="207894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5403-973F-46E0-8B61-E7B4DD612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Femtography</a:t>
            </a:r>
            <a:r>
              <a:rPr lang="en-US" dirty="0"/>
              <a:t> at 24 GeV Beam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99F02-A778-4A8D-B61D-288B3440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8E3BC-C81D-431D-8593-BD1C4EC3E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2" r="50000" b="32365"/>
          <a:stretch/>
        </p:blipFill>
        <p:spPr>
          <a:xfrm>
            <a:off x="598394" y="1383295"/>
            <a:ext cx="3436951" cy="2476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8A992C-B734-4A8B-9CC4-4A54E6FB8E22}"/>
              </a:ext>
            </a:extLst>
          </p:cNvPr>
          <p:cNvSpPr/>
          <p:nvPr/>
        </p:nvSpPr>
        <p:spPr>
          <a:xfrm>
            <a:off x="4388223" y="1477287"/>
            <a:ext cx="6707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DVCS cross section grows with electron energy relative to BH contribution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8B4F7-6546-4FA8-A1E7-22C506B99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04"/>
          <a:stretch/>
        </p:blipFill>
        <p:spPr>
          <a:xfrm>
            <a:off x="784503" y="3859307"/>
            <a:ext cx="5311497" cy="224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6C6366-5859-4513-B5ED-2F0CA69485ED}"/>
              </a:ext>
            </a:extLst>
          </p:cNvPr>
          <p:cNvSpPr/>
          <p:nvPr/>
        </p:nvSpPr>
        <p:spPr>
          <a:xfrm>
            <a:off x="6828772" y="4199312"/>
            <a:ext cx="6707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Higher </a:t>
            </a:r>
            <a:r>
              <a:rPr lang="en-US" sz="360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Q</a:t>
            </a:r>
            <a:r>
              <a:rPr lang="en-US" sz="3600" kern="0" baseline="30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2</a:t>
            </a:r>
            <a:r>
              <a:rPr lang="en-US" sz="360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, lower x for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SIDIS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7F010-F845-4BF8-B629-D4C3B657A5AA}"/>
              </a:ext>
            </a:extLst>
          </p:cNvPr>
          <p:cNvSpPr txBox="1"/>
          <p:nvPr/>
        </p:nvSpPr>
        <p:spPr>
          <a:xfrm>
            <a:off x="1405218" y="1198628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Q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= 2, 4, 6, 10 GeV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30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ig2.png">
            <a:extLst>
              <a:ext uri="{FF2B5EF4-FFF2-40B4-BE49-F238E27FC236}">
                <a16:creationId xmlns:a16="http://schemas.microsoft.com/office/drawing/2014/main" id="{BD106DB5-9F58-4B58-912F-F16C5E8C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0" y="3273548"/>
            <a:ext cx="3931640" cy="265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Threshold Charmonium Production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46024" y="1443570"/>
            <a:ext cx="7464862" cy="1553630"/>
          </a:xfrm>
          <a:prstGeom prst="rect">
            <a:avLst/>
          </a:prstGeom>
          <a:noFill/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Proton mass decomposition… mass radius?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Connection to pentaquarks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LHCb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Connection between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GlueX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 -&gt; SOLID -&gt; CEBAF energy upgrade…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0D32C-6A91-4B04-B63D-87474251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69C32-F40A-4944-821E-46A56DF06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7979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372D5-254B-F143-A25C-F2C465872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9" t="19379" r="17911" b="19360"/>
          <a:stretch/>
        </p:blipFill>
        <p:spPr>
          <a:xfrm>
            <a:off x="4082323" y="3429000"/>
            <a:ext cx="3770376" cy="2610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3919A-7DF6-4744-9317-99837EE81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3" t="19819" r="19173" b="23380"/>
          <a:stretch/>
        </p:blipFill>
        <p:spPr>
          <a:xfrm>
            <a:off x="8302752" y="3460864"/>
            <a:ext cx="3770376" cy="2596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5013D0-4CD2-5E44-850F-9769499331AF}"/>
              </a:ext>
            </a:extLst>
          </p:cNvPr>
          <p:cNvSpPr txBox="1"/>
          <p:nvPr/>
        </p:nvSpPr>
        <p:spPr>
          <a:xfrm>
            <a:off x="939899" y="3115044"/>
            <a:ext cx="235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(current): PRL…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7CF727-0366-0B4A-AE49-D9C028CC3CBA}"/>
              </a:ext>
            </a:extLst>
          </p:cNvPr>
          <p:cNvSpPr txBox="1"/>
          <p:nvPr/>
        </p:nvSpPr>
        <p:spPr>
          <a:xfrm>
            <a:off x="4967075" y="3131783"/>
            <a:ext cx="235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GeV (2029+)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77AC7-EA4A-EA4B-B78E-116FB25F552D}"/>
              </a:ext>
            </a:extLst>
          </p:cNvPr>
          <p:cNvSpPr txBox="1"/>
          <p:nvPr/>
        </p:nvSpPr>
        <p:spPr>
          <a:xfrm>
            <a:off x="9194928" y="3115044"/>
            <a:ext cx="250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CEBAF Energy Upgrade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F104FF7-4BF5-A443-A481-8B6DA5BFE7FC}"/>
              </a:ext>
            </a:extLst>
          </p:cNvPr>
          <p:cNvSpPr/>
          <p:nvPr/>
        </p:nvSpPr>
        <p:spPr>
          <a:xfrm>
            <a:off x="3825176" y="3272561"/>
            <a:ext cx="548640" cy="393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EE3B8-BEF9-D94E-B13A-120567CED398}"/>
              </a:ext>
            </a:extLst>
          </p:cNvPr>
          <p:cNvSpPr/>
          <p:nvPr/>
        </p:nvSpPr>
        <p:spPr>
          <a:xfrm>
            <a:off x="7910886" y="3272561"/>
            <a:ext cx="548640" cy="393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83B10EAE-18D2-4403-BE83-27445C435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386" y="1201715"/>
            <a:ext cx="1470217" cy="17404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ED3275-EACC-402F-8CAB-C9ECA7009A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060"/>
          <a:stretch/>
        </p:blipFill>
        <p:spPr>
          <a:xfrm>
            <a:off x="7982439" y="1253860"/>
            <a:ext cx="1615580" cy="17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8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Exclusive XYZ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0D32C-6A91-4B04-B63D-87474251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69C32-F40A-4944-821E-46A56DF06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7979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A71BD-3801-3F41-BF77-FE015DD12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" b="1264"/>
          <a:stretch/>
        </p:blipFill>
        <p:spPr>
          <a:xfrm>
            <a:off x="-25400" y="1243323"/>
            <a:ext cx="4075176" cy="4858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51BAC-4159-2B48-AA5A-456BBCEA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963" y="2748584"/>
            <a:ext cx="2986437" cy="287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009D5C-A0E8-9B41-AC68-D6CC4A103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716" y="3272412"/>
            <a:ext cx="3427349" cy="2815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DED146-60EB-AD47-9633-198D5738EF22}"/>
              </a:ext>
            </a:extLst>
          </p:cNvPr>
          <p:cNvSpPr txBox="1"/>
          <p:nvPr/>
        </p:nvSpPr>
        <p:spPr>
          <a:xfrm>
            <a:off x="8464294" y="5487276"/>
            <a:ext cx="88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CEBAF 24 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9ED7E-3E1A-E14A-914E-ABD3A08D11B7}"/>
              </a:ext>
            </a:extLst>
          </p:cNvPr>
          <p:cNvSpPr txBox="1"/>
          <p:nvPr/>
        </p:nvSpPr>
        <p:spPr>
          <a:xfrm>
            <a:off x="9702276" y="5661326"/>
            <a:ext cx="88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EIC?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AA5719-651E-954E-A987-3979D585F86F}"/>
              </a:ext>
            </a:extLst>
          </p:cNvPr>
          <p:cNvCxnSpPr/>
          <p:nvPr/>
        </p:nvCxnSpPr>
        <p:spPr>
          <a:xfrm flipH="1">
            <a:off x="8770618" y="5441156"/>
            <a:ext cx="429260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2A84A8-385D-4046-9665-8448B9A2E08C}"/>
              </a:ext>
            </a:extLst>
          </p:cNvPr>
          <p:cNvCxnSpPr>
            <a:cxnSpLocks/>
          </p:cNvCxnSpPr>
          <p:nvPr/>
        </p:nvCxnSpPr>
        <p:spPr>
          <a:xfrm flipH="1">
            <a:off x="9273074" y="5614677"/>
            <a:ext cx="193014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32BC7-1479-6C45-AD6D-FE2A85D2EB1C}"/>
                  </a:ext>
                </a:extLst>
              </p:cNvPr>
              <p:cNvSpPr txBox="1"/>
              <p:nvPr/>
            </p:nvSpPr>
            <p:spPr>
              <a:xfrm>
                <a:off x="9023348" y="2970471"/>
                <a:ext cx="129332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5D5D5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5D5D5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5D5D5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5D5D5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5D5D5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𝑍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5D5D5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5D5D5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5D5D5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32BC7-1479-6C45-AD6D-FE2A85D2E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348" y="2970471"/>
                <a:ext cx="1293325" cy="307777"/>
              </a:xfrm>
              <a:prstGeom prst="rect">
                <a:avLst/>
              </a:prstGeom>
              <a:blipFill>
                <a:blip r:embed="rId5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3"/>
          <p:cNvSpPr txBox="1">
            <a:spLocks/>
          </p:cNvSpPr>
          <p:nvPr/>
        </p:nvSpPr>
        <p:spPr>
          <a:xfrm>
            <a:off x="4049776" y="1280291"/>
            <a:ext cx="7862824" cy="1550480"/>
          </a:xfrm>
          <a:prstGeom prst="rect">
            <a:avLst/>
          </a:prstGeom>
          <a:noFill/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Unexpected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XYZ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 structures observed in charmonium, with many models for interpretation: resonant states, meson molecules, re-scattering, etc.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Novel photoproduction mechanism, with models suggesting enhanced production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near threshold for X and Z states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Unique access with high luminosity, CEBAF energy upgrade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57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D51A-9A88-42FD-B51E-CF3B2E3A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Realization of Polarized Positrons at CEBAF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8F095-355E-4C7C-9068-2CCC7CA0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FD1E9F-F8D1-46B6-99D7-1276E2B7D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17" y="1278209"/>
            <a:ext cx="7543801" cy="4829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7C86B-B389-41BA-91AC-4865AB8E9E0B}"/>
              </a:ext>
            </a:extLst>
          </p:cNvPr>
          <p:cNvSpPr txBox="1"/>
          <p:nvPr/>
        </p:nvSpPr>
        <p:spPr>
          <a:xfrm>
            <a:off x="9614647" y="5607424"/>
            <a:ext cx="1587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(E. </a:t>
            </a:r>
            <a:r>
              <a:rPr lang="en-US" sz="2400" dirty="0" err="1"/>
              <a:t>Voutier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703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59A5-E039-4247-ACDF-E3B65D3F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>
                <a:solidFill>
                  <a:srgbClr val="002060"/>
                </a:solidFill>
              </a:rPr>
              <a:t>CEBAF Energy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408">
            <a:extLst>
              <a:ext uri="{FF2B5EF4-FFF2-40B4-BE49-F238E27FC236}">
                <a16:creationId xmlns:a16="http://schemas.microsoft.com/office/drawing/2014/main" id="{9589EBCA-FC02-4E2A-907E-27E875A4CA39}"/>
              </a:ext>
            </a:extLst>
          </p:cNvPr>
          <p:cNvGrpSpPr>
            <a:grpSpLocks/>
          </p:cNvGrpSpPr>
          <p:nvPr/>
        </p:nvGrpSpPr>
        <p:grpSpPr bwMode="auto">
          <a:xfrm>
            <a:off x="6662633" y="1029851"/>
            <a:ext cx="2296515" cy="1709345"/>
            <a:chOff x="2400" y="960"/>
            <a:chExt cx="1228" cy="951"/>
          </a:xfrm>
        </p:grpSpPr>
        <p:grpSp>
          <p:nvGrpSpPr>
            <p:cNvPr id="289" name="Group 407">
              <a:extLst>
                <a:ext uri="{FF2B5EF4-FFF2-40B4-BE49-F238E27FC236}">
                  <a16:creationId xmlns:a16="http://schemas.microsoft.com/office/drawing/2014/main" id="{45DB890A-E7F6-4CD1-84A4-88084E56C3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7" y="960"/>
              <a:ext cx="1151" cy="912"/>
              <a:chOff x="2477" y="960"/>
              <a:chExt cx="1151" cy="912"/>
            </a:xfrm>
          </p:grpSpPr>
          <p:sp>
            <p:nvSpPr>
              <p:cNvPr id="291" name="Line 70">
                <a:extLst>
                  <a:ext uri="{FF2B5EF4-FFF2-40B4-BE49-F238E27FC236}">
                    <a16:creationId xmlns:a16="http://schemas.microsoft.com/office/drawing/2014/main" id="{B90A9B47-71B6-4698-84B6-604F2D1E2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77" y="1870"/>
                <a:ext cx="0" cy="2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2" name="Freeform 318">
                <a:extLst>
                  <a:ext uri="{FF2B5EF4-FFF2-40B4-BE49-F238E27FC236}">
                    <a16:creationId xmlns:a16="http://schemas.microsoft.com/office/drawing/2014/main" id="{23D158C9-6591-470C-94AC-CD1AEC09B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1036"/>
                <a:ext cx="89" cy="128"/>
              </a:xfrm>
              <a:custGeom>
                <a:avLst/>
                <a:gdLst>
                  <a:gd name="T0" fmla="*/ 89 w 89"/>
                  <a:gd name="T1" fmla="*/ 104 h 130"/>
                  <a:gd name="T2" fmla="*/ 89 w 89"/>
                  <a:gd name="T3" fmla="*/ 32 h 130"/>
                  <a:gd name="T4" fmla="*/ 0 w 89"/>
                  <a:gd name="T5" fmla="*/ 0 h 130"/>
                  <a:gd name="T6" fmla="*/ 0 w 89"/>
                  <a:gd name="T7" fmla="*/ 76 h 130"/>
                  <a:gd name="T8" fmla="*/ 89 w 89"/>
                  <a:gd name="T9" fmla="*/ 104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130"/>
                  <a:gd name="T17" fmla="*/ 89 w 8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130">
                    <a:moveTo>
                      <a:pt x="89" y="130"/>
                    </a:moveTo>
                    <a:lnTo>
                      <a:pt x="89" y="41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89" y="13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3" name="Freeform 319">
                <a:extLst>
                  <a:ext uri="{FF2B5EF4-FFF2-40B4-BE49-F238E27FC236}">
                    <a16:creationId xmlns:a16="http://schemas.microsoft.com/office/drawing/2014/main" id="{973E0969-9B4B-43E6-9C25-44E05089C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1036"/>
                <a:ext cx="89" cy="128"/>
              </a:xfrm>
              <a:custGeom>
                <a:avLst/>
                <a:gdLst>
                  <a:gd name="T0" fmla="*/ 89 w 89"/>
                  <a:gd name="T1" fmla="*/ 104 h 130"/>
                  <a:gd name="T2" fmla="*/ 89 w 89"/>
                  <a:gd name="T3" fmla="*/ 32 h 130"/>
                  <a:gd name="T4" fmla="*/ 0 w 89"/>
                  <a:gd name="T5" fmla="*/ 0 h 130"/>
                  <a:gd name="T6" fmla="*/ 0 w 89"/>
                  <a:gd name="T7" fmla="*/ 76 h 130"/>
                  <a:gd name="T8" fmla="*/ 89 w 89"/>
                  <a:gd name="T9" fmla="*/ 104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130"/>
                  <a:gd name="T17" fmla="*/ 89 w 8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130">
                    <a:moveTo>
                      <a:pt x="89" y="130"/>
                    </a:moveTo>
                    <a:lnTo>
                      <a:pt x="89" y="41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89" y="13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4" name="Freeform 320">
                <a:extLst>
                  <a:ext uri="{FF2B5EF4-FFF2-40B4-BE49-F238E27FC236}">
                    <a16:creationId xmlns:a16="http://schemas.microsoft.com/office/drawing/2014/main" id="{95331613-8862-48F4-A981-19CACEF73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960"/>
                <a:ext cx="323" cy="115"/>
              </a:xfrm>
              <a:custGeom>
                <a:avLst/>
                <a:gdLst>
                  <a:gd name="T0" fmla="*/ 239 w 323"/>
                  <a:gd name="T1" fmla="*/ 0 h 117"/>
                  <a:gd name="T2" fmla="*/ 0 w 323"/>
                  <a:gd name="T3" fmla="*/ 63 h 117"/>
                  <a:gd name="T4" fmla="*/ 89 w 323"/>
                  <a:gd name="T5" fmla="*/ 91 h 117"/>
                  <a:gd name="T6" fmla="*/ 323 w 323"/>
                  <a:gd name="T7" fmla="*/ 24 h 117"/>
                  <a:gd name="T8" fmla="*/ 239 w 323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3"/>
                  <a:gd name="T16" fmla="*/ 0 h 117"/>
                  <a:gd name="T17" fmla="*/ 323 w 323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3" h="117">
                    <a:moveTo>
                      <a:pt x="239" y="0"/>
                    </a:moveTo>
                    <a:lnTo>
                      <a:pt x="0" y="76"/>
                    </a:lnTo>
                    <a:lnTo>
                      <a:pt x="89" y="117"/>
                    </a:lnTo>
                    <a:lnTo>
                      <a:pt x="323" y="2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6666FF"/>
              </a:solidFill>
              <a:ln w="0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5" name="Freeform 321">
                <a:extLst>
                  <a:ext uri="{FF2B5EF4-FFF2-40B4-BE49-F238E27FC236}">
                    <a16:creationId xmlns:a16="http://schemas.microsoft.com/office/drawing/2014/main" id="{471C40C2-A213-4DE3-A445-7F461E6EC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3" y="960"/>
                <a:ext cx="323" cy="115"/>
              </a:xfrm>
              <a:custGeom>
                <a:avLst/>
                <a:gdLst>
                  <a:gd name="T0" fmla="*/ 239 w 323"/>
                  <a:gd name="T1" fmla="*/ 0 h 117"/>
                  <a:gd name="T2" fmla="*/ 0 w 323"/>
                  <a:gd name="T3" fmla="*/ 63 h 117"/>
                  <a:gd name="T4" fmla="*/ 89 w 323"/>
                  <a:gd name="T5" fmla="*/ 91 h 117"/>
                  <a:gd name="T6" fmla="*/ 323 w 323"/>
                  <a:gd name="T7" fmla="*/ 2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3"/>
                  <a:gd name="T13" fmla="*/ 0 h 117"/>
                  <a:gd name="T14" fmla="*/ 323 w 323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3" h="117">
                    <a:moveTo>
                      <a:pt x="239" y="0"/>
                    </a:moveTo>
                    <a:lnTo>
                      <a:pt x="0" y="76"/>
                    </a:lnTo>
                    <a:lnTo>
                      <a:pt x="89" y="117"/>
                    </a:lnTo>
                    <a:lnTo>
                      <a:pt x="323" y="2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6" name="Freeform 322">
                <a:extLst>
                  <a:ext uri="{FF2B5EF4-FFF2-40B4-BE49-F238E27FC236}">
                    <a16:creationId xmlns:a16="http://schemas.microsoft.com/office/drawing/2014/main" id="{2DCAB5FE-B396-457F-B5C3-199D7C13D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986"/>
                <a:ext cx="236" cy="177"/>
              </a:xfrm>
              <a:custGeom>
                <a:avLst/>
                <a:gdLst>
                  <a:gd name="T0" fmla="*/ 0 w 236"/>
                  <a:gd name="T1" fmla="*/ 144 h 180"/>
                  <a:gd name="T2" fmla="*/ 0 w 236"/>
                  <a:gd name="T3" fmla="*/ 77 h 180"/>
                  <a:gd name="T4" fmla="*/ 236 w 236"/>
                  <a:gd name="T5" fmla="*/ 0 h 180"/>
                  <a:gd name="T6" fmla="*/ 234 w 236"/>
                  <a:gd name="T7" fmla="*/ 74 h 180"/>
                  <a:gd name="T8" fmla="*/ 0 w 236"/>
                  <a:gd name="T9" fmla="*/ 144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80"/>
                  <a:gd name="T17" fmla="*/ 236 w 236"/>
                  <a:gd name="T18" fmla="*/ 180 h 1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80">
                    <a:moveTo>
                      <a:pt x="0" y="180"/>
                    </a:moveTo>
                    <a:lnTo>
                      <a:pt x="0" y="91"/>
                    </a:lnTo>
                    <a:lnTo>
                      <a:pt x="236" y="0"/>
                    </a:lnTo>
                    <a:lnTo>
                      <a:pt x="234" y="87"/>
                    </a:lnTo>
                    <a:lnTo>
                      <a:pt x="0" y="180"/>
                    </a:lnTo>
                    <a:close/>
                  </a:path>
                </a:pathLst>
              </a:custGeom>
              <a:solidFill>
                <a:srgbClr val="6666FF"/>
              </a:solidFill>
              <a:ln w="0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7" name="Freeform 323">
                <a:extLst>
                  <a:ext uri="{FF2B5EF4-FFF2-40B4-BE49-F238E27FC236}">
                    <a16:creationId xmlns:a16="http://schemas.microsoft.com/office/drawing/2014/main" id="{B69F94A3-1B1C-468C-A0E7-A45ADFEF7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986"/>
                <a:ext cx="236" cy="177"/>
              </a:xfrm>
              <a:custGeom>
                <a:avLst/>
                <a:gdLst>
                  <a:gd name="T0" fmla="*/ 0 w 236"/>
                  <a:gd name="T1" fmla="*/ 144 h 180"/>
                  <a:gd name="T2" fmla="*/ 0 w 236"/>
                  <a:gd name="T3" fmla="*/ 77 h 180"/>
                  <a:gd name="T4" fmla="*/ 236 w 236"/>
                  <a:gd name="T5" fmla="*/ 0 h 180"/>
                  <a:gd name="T6" fmla="*/ 234 w 236"/>
                  <a:gd name="T7" fmla="*/ 74 h 180"/>
                  <a:gd name="T8" fmla="*/ 0 w 236"/>
                  <a:gd name="T9" fmla="*/ 144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80"/>
                  <a:gd name="T17" fmla="*/ 236 w 236"/>
                  <a:gd name="T18" fmla="*/ 180 h 1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80">
                    <a:moveTo>
                      <a:pt x="0" y="180"/>
                    </a:moveTo>
                    <a:lnTo>
                      <a:pt x="0" y="91"/>
                    </a:lnTo>
                    <a:lnTo>
                      <a:pt x="236" y="0"/>
                    </a:lnTo>
                    <a:lnTo>
                      <a:pt x="234" y="87"/>
                    </a:lnTo>
                    <a:lnTo>
                      <a:pt x="0" y="18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8" name="Freeform 324">
                <a:extLst>
                  <a:ext uri="{FF2B5EF4-FFF2-40B4-BE49-F238E27FC236}">
                    <a16:creationId xmlns:a16="http://schemas.microsoft.com/office/drawing/2014/main" id="{5D8E043D-2ABE-475F-A66B-2982443016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2" y="1006"/>
                <a:ext cx="90" cy="106"/>
              </a:xfrm>
              <a:custGeom>
                <a:avLst/>
                <a:gdLst>
                  <a:gd name="T0" fmla="*/ 42 w 90"/>
                  <a:gd name="T1" fmla="*/ 19 h 108"/>
                  <a:gd name="T2" fmla="*/ 48 w 90"/>
                  <a:gd name="T3" fmla="*/ 19 h 108"/>
                  <a:gd name="T4" fmla="*/ 53 w 90"/>
                  <a:gd name="T5" fmla="*/ 21 h 108"/>
                  <a:gd name="T6" fmla="*/ 59 w 90"/>
                  <a:gd name="T7" fmla="*/ 22 h 108"/>
                  <a:gd name="T8" fmla="*/ 63 w 90"/>
                  <a:gd name="T9" fmla="*/ 27 h 108"/>
                  <a:gd name="T10" fmla="*/ 64 w 90"/>
                  <a:gd name="T11" fmla="*/ 27 h 108"/>
                  <a:gd name="T12" fmla="*/ 66 w 90"/>
                  <a:gd name="T13" fmla="*/ 30 h 108"/>
                  <a:gd name="T14" fmla="*/ 66 w 90"/>
                  <a:gd name="T15" fmla="*/ 39 h 108"/>
                  <a:gd name="T16" fmla="*/ 66 w 90"/>
                  <a:gd name="T17" fmla="*/ 50 h 108"/>
                  <a:gd name="T18" fmla="*/ 64 w 90"/>
                  <a:gd name="T19" fmla="*/ 60 h 108"/>
                  <a:gd name="T20" fmla="*/ 61 w 90"/>
                  <a:gd name="T21" fmla="*/ 67 h 108"/>
                  <a:gd name="T22" fmla="*/ 55 w 90"/>
                  <a:gd name="T23" fmla="*/ 70 h 108"/>
                  <a:gd name="T24" fmla="*/ 50 w 90"/>
                  <a:gd name="T25" fmla="*/ 71 h 108"/>
                  <a:gd name="T26" fmla="*/ 42 w 90"/>
                  <a:gd name="T27" fmla="*/ 72 h 108"/>
                  <a:gd name="T28" fmla="*/ 20 w 90"/>
                  <a:gd name="T29" fmla="*/ 72 h 108"/>
                  <a:gd name="T30" fmla="*/ 20 w 90"/>
                  <a:gd name="T31" fmla="*/ 19 h 108"/>
                  <a:gd name="T32" fmla="*/ 42 w 90"/>
                  <a:gd name="T33" fmla="*/ 19 h 108"/>
                  <a:gd name="T34" fmla="*/ 46 w 90"/>
                  <a:gd name="T35" fmla="*/ 0 h 108"/>
                  <a:gd name="T36" fmla="*/ 0 w 90"/>
                  <a:gd name="T37" fmla="*/ 0 h 108"/>
                  <a:gd name="T38" fmla="*/ 0 w 90"/>
                  <a:gd name="T39" fmla="*/ 82 h 108"/>
                  <a:gd name="T40" fmla="*/ 46 w 90"/>
                  <a:gd name="T41" fmla="*/ 82 h 108"/>
                  <a:gd name="T42" fmla="*/ 61 w 90"/>
                  <a:gd name="T43" fmla="*/ 79 h 108"/>
                  <a:gd name="T44" fmla="*/ 72 w 90"/>
                  <a:gd name="T45" fmla="*/ 76 h 108"/>
                  <a:gd name="T46" fmla="*/ 81 w 90"/>
                  <a:gd name="T47" fmla="*/ 71 h 108"/>
                  <a:gd name="T48" fmla="*/ 89 w 90"/>
                  <a:gd name="T49" fmla="*/ 58 h 108"/>
                  <a:gd name="T50" fmla="*/ 90 w 90"/>
                  <a:gd name="T51" fmla="*/ 37 h 108"/>
                  <a:gd name="T52" fmla="*/ 89 w 90"/>
                  <a:gd name="T53" fmla="*/ 30 h 108"/>
                  <a:gd name="T54" fmla="*/ 89 w 90"/>
                  <a:gd name="T55" fmla="*/ 27 h 108"/>
                  <a:gd name="T56" fmla="*/ 85 w 90"/>
                  <a:gd name="T57" fmla="*/ 24 h 108"/>
                  <a:gd name="T58" fmla="*/ 81 w 90"/>
                  <a:gd name="T59" fmla="*/ 15 h 108"/>
                  <a:gd name="T60" fmla="*/ 76 w 90"/>
                  <a:gd name="T61" fmla="*/ 9 h 108"/>
                  <a:gd name="T62" fmla="*/ 68 w 90"/>
                  <a:gd name="T63" fmla="*/ 6 h 108"/>
                  <a:gd name="T64" fmla="*/ 63 w 90"/>
                  <a:gd name="T65" fmla="*/ 2 h 108"/>
                  <a:gd name="T66" fmla="*/ 55 w 90"/>
                  <a:gd name="T67" fmla="*/ 0 h 108"/>
                  <a:gd name="T68" fmla="*/ 46 w 90"/>
                  <a:gd name="T69" fmla="*/ 0 h 10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0"/>
                  <a:gd name="T106" fmla="*/ 0 h 108"/>
                  <a:gd name="T107" fmla="*/ 90 w 90"/>
                  <a:gd name="T108" fmla="*/ 108 h 10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0" h="108">
                    <a:moveTo>
                      <a:pt x="42" y="19"/>
                    </a:moveTo>
                    <a:lnTo>
                      <a:pt x="48" y="19"/>
                    </a:lnTo>
                    <a:lnTo>
                      <a:pt x="53" y="21"/>
                    </a:lnTo>
                    <a:lnTo>
                      <a:pt x="59" y="22"/>
                    </a:lnTo>
                    <a:lnTo>
                      <a:pt x="63" y="28"/>
                    </a:lnTo>
                    <a:lnTo>
                      <a:pt x="64" y="34"/>
                    </a:lnTo>
                    <a:lnTo>
                      <a:pt x="66" y="43"/>
                    </a:lnTo>
                    <a:lnTo>
                      <a:pt x="66" y="52"/>
                    </a:lnTo>
                    <a:lnTo>
                      <a:pt x="66" y="63"/>
                    </a:lnTo>
                    <a:lnTo>
                      <a:pt x="64" y="73"/>
                    </a:lnTo>
                    <a:lnTo>
                      <a:pt x="61" y="80"/>
                    </a:lnTo>
                    <a:lnTo>
                      <a:pt x="55" y="86"/>
                    </a:lnTo>
                    <a:lnTo>
                      <a:pt x="50" y="87"/>
                    </a:lnTo>
                    <a:lnTo>
                      <a:pt x="42" y="89"/>
                    </a:lnTo>
                    <a:lnTo>
                      <a:pt x="20" y="89"/>
                    </a:lnTo>
                    <a:lnTo>
                      <a:pt x="20" y="19"/>
                    </a:lnTo>
                    <a:lnTo>
                      <a:pt x="42" y="19"/>
                    </a:lnTo>
                    <a:close/>
                    <a:moveTo>
                      <a:pt x="46" y="0"/>
                    </a:moveTo>
                    <a:lnTo>
                      <a:pt x="0" y="0"/>
                    </a:lnTo>
                    <a:lnTo>
                      <a:pt x="0" y="108"/>
                    </a:lnTo>
                    <a:lnTo>
                      <a:pt x="46" y="108"/>
                    </a:lnTo>
                    <a:lnTo>
                      <a:pt x="61" y="104"/>
                    </a:lnTo>
                    <a:lnTo>
                      <a:pt x="72" y="98"/>
                    </a:lnTo>
                    <a:lnTo>
                      <a:pt x="81" y="87"/>
                    </a:lnTo>
                    <a:lnTo>
                      <a:pt x="89" y="71"/>
                    </a:lnTo>
                    <a:lnTo>
                      <a:pt x="90" y="50"/>
                    </a:lnTo>
                    <a:lnTo>
                      <a:pt x="89" y="43"/>
                    </a:lnTo>
                    <a:lnTo>
                      <a:pt x="89" y="34"/>
                    </a:lnTo>
                    <a:lnTo>
                      <a:pt x="85" y="24"/>
                    </a:lnTo>
                    <a:lnTo>
                      <a:pt x="81" y="15"/>
                    </a:lnTo>
                    <a:lnTo>
                      <a:pt x="76" y="9"/>
                    </a:lnTo>
                    <a:lnTo>
                      <a:pt x="68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9" name="Freeform 325">
                <a:extLst>
                  <a:ext uri="{FF2B5EF4-FFF2-40B4-BE49-F238E27FC236}">
                    <a16:creationId xmlns:a16="http://schemas.microsoft.com/office/drawing/2014/main" id="{704FEC1A-F6BB-4957-A4EF-2142C2707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1025"/>
                <a:ext cx="46" cy="69"/>
              </a:xfrm>
              <a:custGeom>
                <a:avLst/>
                <a:gdLst>
                  <a:gd name="T0" fmla="*/ 22 w 46"/>
                  <a:gd name="T1" fmla="*/ 0 h 70"/>
                  <a:gd name="T2" fmla="*/ 28 w 46"/>
                  <a:gd name="T3" fmla="*/ 0 h 70"/>
                  <a:gd name="T4" fmla="*/ 33 w 46"/>
                  <a:gd name="T5" fmla="*/ 2 h 70"/>
                  <a:gd name="T6" fmla="*/ 39 w 46"/>
                  <a:gd name="T7" fmla="*/ 3 h 70"/>
                  <a:gd name="T8" fmla="*/ 43 w 46"/>
                  <a:gd name="T9" fmla="*/ 9 h 70"/>
                  <a:gd name="T10" fmla="*/ 44 w 46"/>
                  <a:gd name="T11" fmla="*/ 15 h 70"/>
                  <a:gd name="T12" fmla="*/ 46 w 46"/>
                  <a:gd name="T13" fmla="*/ 24 h 70"/>
                  <a:gd name="T14" fmla="*/ 46 w 46"/>
                  <a:gd name="T15" fmla="*/ 33 h 70"/>
                  <a:gd name="T16" fmla="*/ 46 w 46"/>
                  <a:gd name="T17" fmla="*/ 35 h 70"/>
                  <a:gd name="T18" fmla="*/ 44 w 46"/>
                  <a:gd name="T19" fmla="*/ 41 h 70"/>
                  <a:gd name="T20" fmla="*/ 41 w 46"/>
                  <a:gd name="T21" fmla="*/ 48 h 70"/>
                  <a:gd name="T22" fmla="*/ 35 w 46"/>
                  <a:gd name="T23" fmla="*/ 54 h 70"/>
                  <a:gd name="T24" fmla="*/ 30 w 46"/>
                  <a:gd name="T25" fmla="*/ 55 h 70"/>
                  <a:gd name="T26" fmla="*/ 22 w 46"/>
                  <a:gd name="T27" fmla="*/ 57 h 70"/>
                  <a:gd name="T28" fmla="*/ 0 w 46"/>
                  <a:gd name="T29" fmla="*/ 57 h 70"/>
                  <a:gd name="T30" fmla="*/ 0 w 46"/>
                  <a:gd name="T31" fmla="*/ 0 h 70"/>
                  <a:gd name="T32" fmla="*/ 22 w 46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70"/>
                  <a:gd name="T53" fmla="*/ 46 w 4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70">
                    <a:moveTo>
                      <a:pt x="22" y="0"/>
                    </a:moveTo>
                    <a:lnTo>
                      <a:pt x="28" y="0"/>
                    </a:lnTo>
                    <a:lnTo>
                      <a:pt x="33" y="2"/>
                    </a:lnTo>
                    <a:lnTo>
                      <a:pt x="39" y="3"/>
                    </a:lnTo>
                    <a:lnTo>
                      <a:pt x="43" y="9"/>
                    </a:lnTo>
                    <a:lnTo>
                      <a:pt x="44" y="15"/>
                    </a:lnTo>
                    <a:lnTo>
                      <a:pt x="46" y="24"/>
                    </a:lnTo>
                    <a:lnTo>
                      <a:pt x="46" y="33"/>
                    </a:lnTo>
                    <a:lnTo>
                      <a:pt x="46" y="44"/>
                    </a:lnTo>
                    <a:lnTo>
                      <a:pt x="44" y="54"/>
                    </a:lnTo>
                    <a:lnTo>
                      <a:pt x="41" y="61"/>
                    </a:lnTo>
                    <a:lnTo>
                      <a:pt x="35" y="67"/>
                    </a:lnTo>
                    <a:lnTo>
                      <a:pt x="30" y="68"/>
                    </a:lnTo>
                    <a:lnTo>
                      <a:pt x="22" y="70"/>
                    </a:lnTo>
                    <a:lnTo>
                      <a:pt x="0" y="70"/>
                    </a:lnTo>
                    <a:lnTo>
                      <a:pt x="0" y="0"/>
                    </a:lnTo>
                    <a:lnTo>
                      <a:pt x="2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0" name="Freeform 326">
                <a:extLst>
                  <a:ext uri="{FF2B5EF4-FFF2-40B4-BE49-F238E27FC236}">
                    <a16:creationId xmlns:a16="http://schemas.microsoft.com/office/drawing/2014/main" id="{4329D8DA-2F84-459E-BF57-D27788E16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1006"/>
                <a:ext cx="90" cy="106"/>
              </a:xfrm>
              <a:custGeom>
                <a:avLst/>
                <a:gdLst>
                  <a:gd name="T0" fmla="*/ 46 w 90"/>
                  <a:gd name="T1" fmla="*/ 0 h 108"/>
                  <a:gd name="T2" fmla="*/ 0 w 90"/>
                  <a:gd name="T3" fmla="*/ 0 h 108"/>
                  <a:gd name="T4" fmla="*/ 0 w 90"/>
                  <a:gd name="T5" fmla="*/ 82 h 108"/>
                  <a:gd name="T6" fmla="*/ 46 w 90"/>
                  <a:gd name="T7" fmla="*/ 82 h 108"/>
                  <a:gd name="T8" fmla="*/ 61 w 90"/>
                  <a:gd name="T9" fmla="*/ 79 h 108"/>
                  <a:gd name="T10" fmla="*/ 72 w 90"/>
                  <a:gd name="T11" fmla="*/ 76 h 108"/>
                  <a:gd name="T12" fmla="*/ 81 w 90"/>
                  <a:gd name="T13" fmla="*/ 71 h 108"/>
                  <a:gd name="T14" fmla="*/ 89 w 90"/>
                  <a:gd name="T15" fmla="*/ 58 h 108"/>
                  <a:gd name="T16" fmla="*/ 90 w 90"/>
                  <a:gd name="T17" fmla="*/ 37 h 108"/>
                  <a:gd name="T18" fmla="*/ 89 w 90"/>
                  <a:gd name="T19" fmla="*/ 30 h 108"/>
                  <a:gd name="T20" fmla="*/ 89 w 90"/>
                  <a:gd name="T21" fmla="*/ 27 h 108"/>
                  <a:gd name="T22" fmla="*/ 85 w 90"/>
                  <a:gd name="T23" fmla="*/ 24 h 108"/>
                  <a:gd name="T24" fmla="*/ 81 w 90"/>
                  <a:gd name="T25" fmla="*/ 15 h 108"/>
                  <a:gd name="T26" fmla="*/ 76 w 90"/>
                  <a:gd name="T27" fmla="*/ 9 h 108"/>
                  <a:gd name="T28" fmla="*/ 68 w 90"/>
                  <a:gd name="T29" fmla="*/ 6 h 108"/>
                  <a:gd name="T30" fmla="*/ 63 w 90"/>
                  <a:gd name="T31" fmla="*/ 2 h 108"/>
                  <a:gd name="T32" fmla="*/ 55 w 90"/>
                  <a:gd name="T33" fmla="*/ 0 h 108"/>
                  <a:gd name="T34" fmla="*/ 46 w 90"/>
                  <a:gd name="T35" fmla="*/ 0 h 10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0"/>
                  <a:gd name="T55" fmla="*/ 0 h 108"/>
                  <a:gd name="T56" fmla="*/ 90 w 90"/>
                  <a:gd name="T57" fmla="*/ 108 h 10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0" h="108">
                    <a:moveTo>
                      <a:pt x="46" y="0"/>
                    </a:moveTo>
                    <a:lnTo>
                      <a:pt x="0" y="0"/>
                    </a:lnTo>
                    <a:lnTo>
                      <a:pt x="0" y="108"/>
                    </a:lnTo>
                    <a:lnTo>
                      <a:pt x="46" y="108"/>
                    </a:lnTo>
                    <a:lnTo>
                      <a:pt x="61" y="104"/>
                    </a:lnTo>
                    <a:lnTo>
                      <a:pt x="72" y="98"/>
                    </a:lnTo>
                    <a:lnTo>
                      <a:pt x="81" y="87"/>
                    </a:lnTo>
                    <a:lnTo>
                      <a:pt x="89" y="71"/>
                    </a:lnTo>
                    <a:lnTo>
                      <a:pt x="90" y="50"/>
                    </a:lnTo>
                    <a:lnTo>
                      <a:pt x="89" y="43"/>
                    </a:lnTo>
                    <a:lnTo>
                      <a:pt x="89" y="34"/>
                    </a:lnTo>
                    <a:lnTo>
                      <a:pt x="85" y="24"/>
                    </a:lnTo>
                    <a:lnTo>
                      <a:pt x="81" y="15"/>
                    </a:lnTo>
                    <a:lnTo>
                      <a:pt x="76" y="9"/>
                    </a:lnTo>
                    <a:lnTo>
                      <a:pt x="68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1" name="Freeform 327">
                <a:extLst>
                  <a:ext uri="{FF2B5EF4-FFF2-40B4-BE49-F238E27FC236}">
                    <a16:creationId xmlns:a16="http://schemas.microsoft.com/office/drawing/2014/main" id="{B613A9B9-1CB1-48F9-9555-74CE35290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160"/>
                <a:ext cx="89" cy="128"/>
              </a:xfrm>
              <a:custGeom>
                <a:avLst/>
                <a:gdLst>
                  <a:gd name="T0" fmla="*/ 89 w 89"/>
                  <a:gd name="T1" fmla="*/ 104 h 130"/>
                  <a:gd name="T2" fmla="*/ 89 w 89"/>
                  <a:gd name="T3" fmla="*/ 32 h 130"/>
                  <a:gd name="T4" fmla="*/ 0 w 89"/>
                  <a:gd name="T5" fmla="*/ 0 h 130"/>
                  <a:gd name="T6" fmla="*/ 0 w 89"/>
                  <a:gd name="T7" fmla="*/ 76 h 130"/>
                  <a:gd name="T8" fmla="*/ 89 w 89"/>
                  <a:gd name="T9" fmla="*/ 104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130"/>
                  <a:gd name="T17" fmla="*/ 89 w 8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130">
                    <a:moveTo>
                      <a:pt x="89" y="130"/>
                    </a:moveTo>
                    <a:lnTo>
                      <a:pt x="89" y="41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89" y="13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2" name="Freeform 328">
                <a:extLst>
                  <a:ext uri="{FF2B5EF4-FFF2-40B4-BE49-F238E27FC236}">
                    <a16:creationId xmlns:a16="http://schemas.microsoft.com/office/drawing/2014/main" id="{17F53CBD-3EF2-42D0-A4CD-913C74A1F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160"/>
                <a:ext cx="89" cy="128"/>
              </a:xfrm>
              <a:custGeom>
                <a:avLst/>
                <a:gdLst>
                  <a:gd name="T0" fmla="*/ 89 w 89"/>
                  <a:gd name="T1" fmla="*/ 104 h 130"/>
                  <a:gd name="T2" fmla="*/ 89 w 89"/>
                  <a:gd name="T3" fmla="*/ 32 h 130"/>
                  <a:gd name="T4" fmla="*/ 0 w 89"/>
                  <a:gd name="T5" fmla="*/ 0 h 130"/>
                  <a:gd name="T6" fmla="*/ 0 w 89"/>
                  <a:gd name="T7" fmla="*/ 76 h 130"/>
                  <a:gd name="T8" fmla="*/ 89 w 89"/>
                  <a:gd name="T9" fmla="*/ 104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130"/>
                  <a:gd name="T17" fmla="*/ 89 w 8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130">
                    <a:moveTo>
                      <a:pt x="89" y="130"/>
                    </a:moveTo>
                    <a:lnTo>
                      <a:pt x="89" y="41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89" y="13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3" name="Freeform 329">
                <a:extLst>
                  <a:ext uri="{FF2B5EF4-FFF2-40B4-BE49-F238E27FC236}">
                    <a16:creationId xmlns:a16="http://schemas.microsoft.com/office/drawing/2014/main" id="{1D860711-39D8-4B1D-A8CA-DAEC2318B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130"/>
                <a:ext cx="176" cy="70"/>
              </a:xfrm>
              <a:custGeom>
                <a:avLst/>
                <a:gdLst>
                  <a:gd name="T0" fmla="*/ 176 w 176"/>
                  <a:gd name="T1" fmla="*/ 35 h 71"/>
                  <a:gd name="T2" fmla="*/ 89 w 176"/>
                  <a:gd name="T3" fmla="*/ 58 h 71"/>
                  <a:gd name="T4" fmla="*/ 0 w 176"/>
                  <a:gd name="T5" fmla="*/ 30 h 71"/>
                  <a:gd name="T6" fmla="*/ 87 w 176"/>
                  <a:gd name="T7" fmla="*/ 0 h 71"/>
                  <a:gd name="T8" fmla="*/ 176 w 176"/>
                  <a:gd name="T9" fmla="*/ 35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71"/>
                  <a:gd name="T17" fmla="*/ 176 w 17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71">
                    <a:moveTo>
                      <a:pt x="176" y="39"/>
                    </a:moveTo>
                    <a:lnTo>
                      <a:pt x="89" y="71"/>
                    </a:lnTo>
                    <a:lnTo>
                      <a:pt x="0" y="30"/>
                    </a:lnTo>
                    <a:lnTo>
                      <a:pt x="87" y="0"/>
                    </a:ln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6666FF"/>
              </a:solidFill>
              <a:ln w="0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4" name="Freeform 330">
                <a:extLst>
                  <a:ext uri="{FF2B5EF4-FFF2-40B4-BE49-F238E27FC236}">
                    <a16:creationId xmlns:a16="http://schemas.microsoft.com/office/drawing/2014/main" id="{81B34854-CA19-457B-8804-EAA918D12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169"/>
                <a:ext cx="87" cy="119"/>
              </a:xfrm>
              <a:custGeom>
                <a:avLst/>
                <a:gdLst>
                  <a:gd name="T0" fmla="*/ 0 w 87"/>
                  <a:gd name="T1" fmla="*/ 95 h 121"/>
                  <a:gd name="T2" fmla="*/ 0 w 87"/>
                  <a:gd name="T3" fmla="*/ 30 h 121"/>
                  <a:gd name="T4" fmla="*/ 87 w 87"/>
                  <a:gd name="T5" fmla="*/ 0 h 121"/>
                  <a:gd name="T6" fmla="*/ 87 w 87"/>
                  <a:gd name="T7" fmla="*/ 73 h 121"/>
                  <a:gd name="T8" fmla="*/ 0 w 87"/>
                  <a:gd name="T9" fmla="*/ 95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121"/>
                  <a:gd name="T17" fmla="*/ 87 w 87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121">
                    <a:moveTo>
                      <a:pt x="0" y="121"/>
                    </a:moveTo>
                    <a:lnTo>
                      <a:pt x="0" y="32"/>
                    </a:lnTo>
                    <a:lnTo>
                      <a:pt x="87" y="0"/>
                    </a:lnTo>
                    <a:lnTo>
                      <a:pt x="87" y="86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6666FF"/>
              </a:solidFill>
              <a:ln w="0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5" name="Freeform 332">
                <a:extLst>
                  <a:ext uri="{FF2B5EF4-FFF2-40B4-BE49-F238E27FC236}">
                    <a16:creationId xmlns:a16="http://schemas.microsoft.com/office/drawing/2014/main" id="{F5993321-B8B5-4724-965D-60C660553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9" y="1110"/>
                <a:ext cx="238" cy="105"/>
              </a:xfrm>
              <a:custGeom>
                <a:avLst/>
                <a:gdLst>
                  <a:gd name="T0" fmla="*/ 238 w 238"/>
                  <a:gd name="T1" fmla="*/ 0 h 106"/>
                  <a:gd name="T2" fmla="*/ 206 w 238"/>
                  <a:gd name="T3" fmla="*/ 30 h 106"/>
                  <a:gd name="T4" fmla="*/ 184 w 238"/>
                  <a:gd name="T5" fmla="*/ 15 h 106"/>
                  <a:gd name="T6" fmla="*/ 165 w 238"/>
                  <a:gd name="T7" fmla="*/ 41 h 106"/>
                  <a:gd name="T8" fmla="*/ 145 w 238"/>
                  <a:gd name="T9" fmla="*/ 26 h 106"/>
                  <a:gd name="T10" fmla="*/ 132 w 238"/>
                  <a:gd name="T11" fmla="*/ 53 h 106"/>
                  <a:gd name="T12" fmla="*/ 112 w 238"/>
                  <a:gd name="T13" fmla="*/ 43 h 106"/>
                  <a:gd name="T14" fmla="*/ 100 w 238"/>
                  <a:gd name="T15" fmla="*/ 58 h 106"/>
                  <a:gd name="T16" fmla="*/ 78 w 238"/>
                  <a:gd name="T17" fmla="*/ 53 h 106"/>
                  <a:gd name="T18" fmla="*/ 67 w 238"/>
                  <a:gd name="T19" fmla="*/ 70 h 106"/>
                  <a:gd name="T20" fmla="*/ 45 w 238"/>
                  <a:gd name="T21" fmla="*/ 56 h 106"/>
                  <a:gd name="T22" fmla="*/ 32 w 238"/>
                  <a:gd name="T23" fmla="*/ 83 h 106"/>
                  <a:gd name="T24" fmla="*/ 15 w 238"/>
                  <a:gd name="T25" fmla="*/ 65 h 106"/>
                  <a:gd name="T26" fmla="*/ 0 w 238"/>
                  <a:gd name="T27" fmla="*/ 93 h 10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8"/>
                  <a:gd name="T43" fmla="*/ 0 h 106"/>
                  <a:gd name="T44" fmla="*/ 238 w 238"/>
                  <a:gd name="T45" fmla="*/ 106 h 10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8" h="106">
                    <a:moveTo>
                      <a:pt x="238" y="0"/>
                    </a:moveTo>
                    <a:lnTo>
                      <a:pt x="206" y="30"/>
                    </a:lnTo>
                    <a:lnTo>
                      <a:pt x="184" y="15"/>
                    </a:lnTo>
                    <a:lnTo>
                      <a:pt x="165" y="41"/>
                    </a:lnTo>
                    <a:lnTo>
                      <a:pt x="145" y="26"/>
                    </a:lnTo>
                    <a:lnTo>
                      <a:pt x="132" y="54"/>
                    </a:lnTo>
                    <a:lnTo>
                      <a:pt x="112" y="43"/>
                    </a:lnTo>
                    <a:lnTo>
                      <a:pt x="100" y="71"/>
                    </a:lnTo>
                    <a:lnTo>
                      <a:pt x="78" y="56"/>
                    </a:lnTo>
                    <a:lnTo>
                      <a:pt x="67" y="83"/>
                    </a:lnTo>
                    <a:lnTo>
                      <a:pt x="45" y="69"/>
                    </a:lnTo>
                    <a:lnTo>
                      <a:pt x="32" y="96"/>
                    </a:lnTo>
                    <a:lnTo>
                      <a:pt x="15" y="78"/>
                    </a:lnTo>
                    <a:lnTo>
                      <a:pt x="0" y="106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6" name="Line 333">
                <a:extLst>
                  <a:ext uri="{FF2B5EF4-FFF2-40B4-BE49-F238E27FC236}">
                    <a16:creationId xmlns:a16="http://schemas.microsoft.com/office/drawing/2014/main" id="{6F4F7718-C079-4479-A85D-3BAEF0AC8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7" y="1234"/>
                <a:ext cx="92" cy="40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90" name="Freeform 331">
              <a:extLst>
                <a:ext uri="{FF2B5EF4-FFF2-40B4-BE49-F238E27FC236}">
                  <a16:creationId xmlns:a16="http://schemas.microsoft.com/office/drawing/2014/main" id="{6A17BFF4-589A-4CF6-9F80-775C84AF1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275"/>
              <a:ext cx="477" cy="636"/>
            </a:xfrm>
            <a:custGeom>
              <a:avLst/>
              <a:gdLst>
                <a:gd name="T0" fmla="*/ 0 w 477"/>
                <a:gd name="T1" fmla="*/ 636 h 636"/>
                <a:gd name="T2" fmla="*/ 247 w 477"/>
                <a:gd name="T3" fmla="*/ 493 h 636"/>
                <a:gd name="T4" fmla="*/ 477 w 477"/>
                <a:gd name="T5" fmla="*/ 0 h 636"/>
                <a:gd name="T6" fmla="*/ 0 60000 65536"/>
                <a:gd name="T7" fmla="*/ 0 60000 65536"/>
                <a:gd name="T8" fmla="*/ 0 60000 65536"/>
                <a:gd name="T9" fmla="*/ 0 w 477"/>
                <a:gd name="T10" fmla="*/ 0 h 636"/>
                <a:gd name="T11" fmla="*/ 477 w 477"/>
                <a:gd name="T12" fmla="*/ 636 h 6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7" h="636">
                  <a:moveTo>
                    <a:pt x="0" y="636"/>
                  </a:moveTo>
                  <a:lnTo>
                    <a:pt x="247" y="493"/>
                  </a:lnTo>
                  <a:lnTo>
                    <a:pt x="477" y="0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101" name="Freeform 135">
            <a:extLst>
              <a:ext uri="{FF2B5EF4-FFF2-40B4-BE49-F238E27FC236}">
                <a16:creationId xmlns:a16="http://schemas.microsoft.com/office/drawing/2014/main" id="{0F3D4064-4CAA-471F-BB69-3F84D2DAF589}"/>
              </a:ext>
            </a:extLst>
          </p:cNvPr>
          <p:cNvSpPr>
            <a:spLocks/>
          </p:cNvSpPr>
          <p:nvPr/>
        </p:nvSpPr>
        <p:spPr bwMode="auto">
          <a:xfrm>
            <a:off x="3520821" y="3618133"/>
            <a:ext cx="3154903" cy="1236624"/>
          </a:xfrm>
          <a:custGeom>
            <a:avLst/>
            <a:gdLst>
              <a:gd name="T0" fmla="*/ 934 w 1687"/>
              <a:gd name="T1" fmla="*/ 0 h 688"/>
              <a:gd name="T2" fmla="*/ 794 w 1687"/>
              <a:gd name="T3" fmla="*/ 17 h 688"/>
              <a:gd name="T4" fmla="*/ 756 w 1687"/>
              <a:gd name="T5" fmla="*/ 39 h 688"/>
              <a:gd name="T6" fmla="*/ 727 w 1687"/>
              <a:gd name="T7" fmla="*/ 60 h 688"/>
              <a:gd name="T8" fmla="*/ 705 w 1687"/>
              <a:gd name="T9" fmla="*/ 76 h 688"/>
              <a:gd name="T10" fmla="*/ 692 w 1687"/>
              <a:gd name="T11" fmla="*/ 89 h 688"/>
              <a:gd name="T12" fmla="*/ 682 w 1687"/>
              <a:gd name="T13" fmla="*/ 99 h 688"/>
              <a:gd name="T14" fmla="*/ 680 w 1687"/>
              <a:gd name="T15" fmla="*/ 101 h 688"/>
              <a:gd name="T16" fmla="*/ 649 w 1687"/>
              <a:gd name="T17" fmla="*/ 136 h 688"/>
              <a:gd name="T18" fmla="*/ 628 w 1687"/>
              <a:gd name="T19" fmla="*/ 169 h 688"/>
              <a:gd name="T20" fmla="*/ 616 w 1687"/>
              <a:gd name="T21" fmla="*/ 202 h 688"/>
              <a:gd name="T22" fmla="*/ 612 w 1687"/>
              <a:gd name="T23" fmla="*/ 232 h 688"/>
              <a:gd name="T24" fmla="*/ 614 w 1687"/>
              <a:gd name="T25" fmla="*/ 260 h 688"/>
              <a:gd name="T26" fmla="*/ 617 w 1687"/>
              <a:gd name="T27" fmla="*/ 286 h 688"/>
              <a:gd name="T28" fmla="*/ 627 w 1687"/>
              <a:gd name="T29" fmla="*/ 308 h 688"/>
              <a:gd name="T30" fmla="*/ 634 w 1687"/>
              <a:gd name="T31" fmla="*/ 325 h 688"/>
              <a:gd name="T32" fmla="*/ 643 w 1687"/>
              <a:gd name="T33" fmla="*/ 338 h 688"/>
              <a:gd name="T34" fmla="*/ 649 w 1687"/>
              <a:gd name="T35" fmla="*/ 347 h 688"/>
              <a:gd name="T36" fmla="*/ 651 w 1687"/>
              <a:gd name="T37" fmla="*/ 349 h 688"/>
              <a:gd name="T38" fmla="*/ 682 w 1687"/>
              <a:gd name="T39" fmla="*/ 384 h 688"/>
              <a:gd name="T40" fmla="*/ 719 w 1687"/>
              <a:gd name="T41" fmla="*/ 412 h 688"/>
              <a:gd name="T42" fmla="*/ 758 w 1687"/>
              <a:gd name="T43" fmla="*/ 434 h 688"/>
              <a:gd name="T44" fmla="*/ 797 w 1687"/>
              <a:gd name="T45" fmla="*/ 451 h 688"/>
              <a:gd name="T46" fmla="*/ 834 w 1687"/>
              <a:gd name="T47" fmla="*/ 462 h 688"/>
              <a:gd name="T48" fmla="*/ 866 w 1687"/>
              <a:gd name="T49" fmla="*/ 471 h 688"/>
              <a:gd name="T50" fmla="*/ 892 w 1687"/>
              <a:gd name="T51" fmla="*/ 477 h 688"/>
              <a:gd name="T52" fmla="*/ 910 w 1687"/>
              <a:gd name="T53" fmla="*/ 479 h 688"/>
              <a:gd name="T54" fmla="*/ 916 w 1687"/>
              <a:gd name="T55" fmla="*/ 481 h 688"/>
              <a:gd name="T56" fmla="*/ 992 w 1687"/>
              <a:gd name="T57" fmla="*/ 486 h 688"/>
              <a:gd name="T58" fmla="*/ 1059 w 1687"/>
              <a:gd name="T59" fmla="*/ 488 h 688"/>
              <a:gd name="T60" fmla="*/ 1114 w 1687"/>
              <a:gd name="T61" fmla="*/ 488 h 688"/>
              <a:gd name="T62" fmla="*/ 1161 w 1687"/>
              <a:gd name="T63" fmla="*/ 486 h 688"/>
              <a:gd name="T64" fmla="*/ 1198 w 1687"/>
              <a:gd name="T65" fmla="*/ 482 h 688"/>
              <a:gd name="T66" fmla="*/ 1227 w 1687"/>
              <a:gd name="T67" fmla="*/ 479 h 688"/>
              <a:gd name="T68" fmla="*/ 1250 w 1687"/>
              <a:gd name="T69" fmla="*/ 473 h 688"/>
              <a:gd name="T70" fmla="*/ 1265 w 1687"/>
              <a:gd name="T71" fmla="*/ 470 h 688"/>
              <a:gd name="T72" fmla="*/ 1274 w 1687"/>
              <a:gd name="T73" fmla="*/ 468 h 688"/>
              <a:gd name="T74" fmla="*/ 1277 w 1687"/>
              <a:gd name="T75" fmla="*/ 466 h 688"/>
              <a:gd name="T76" fmla="*/ 1320 w 1687"/>
              <a:gd name="T77" fmla="*/ 453 h 688"/>
              <a:gd name="T78" fmla="*/ 1361 w 1687"/>
              <a:gd name="T79" fmla="*/ 436 h 688"/>
              <a:gd name="T80" fmla="*/ 1402 w 1687"/>
              <a:gd name="T81" fmla="*/ 419 h 688"/>
              <a:gd name="T82" fmla="*/ 1441 w 1687"/>
              <a:gd name="T83" fmla="*/ 401 h 688"/>
              <a:gd name="T84" fmla="*/ 1478 w 1687"/>
              <a:gd name="T85" fmla="*/ 382 h 688"/>
              <a:gd name="T86" fmla="*/ 1509 w 1687"/>
              <a:gd name="T87" fmla="*/ 364 h 688"/>
              <a:gd name="T88" fmla="*/ 1537 w 1687"/>
              <a:gd name="T89" fmla="*/ 347 h 688"/>
              <a:gd name="T90" fmla="*/ 1561 w 1687"/>
              <a:gd name="T91" fmla="*/ 332 h 688"/>
              <a:gd name="T92" fmla="*/ 1578 w 1687"/>
              <a:gd name="T93" fmla="*/ 321 h 688"/>
              <a:gd name="T94" fmla="*/ 1589 w 1687"/>
              <a:gd name="T95" fmla="*/ 314 h 688"/>
              <a:gd name="T96" fmla="*/ 1593 w 1687"/>
              <a:gd name="T97" fmla="*/ 312 h 688"/>
              <a:gd name="T98" fmla="*/ 1687 w 1687"/>
              <a:gd name="T99" fmla="*/ 317 h 688"/>
              <a:gd name="T100" fmla="*/ 1096 w 1687"/>
              <a:gd name="T101" fmla="*/ 651 h 688"/>
              <a:gd name="T102" fmla="*/ 1092 w 1687"/>
              <a:gd name="T103" fmla="*/ 653 h 688"/>
              <a:gd name="T104" fmla="*/ 1079 w 1687"/>
              <a:gd name="T105" fmla="*/ 657 h 688"/>
              <a:gd name="T106" fmla="*/ 1059 w 1687"/>
              <a:gd name="T107" fmla="*/ 664 h 688"/>
              <a:gd name="T108" fmla="*/ 1033 w 1687"/>
              <a:gd name="T109" fmla="*/ 672 h 688"/>
              <a:gd name="T110" fmla="*/ 999 w 1687"/>
              <a:gd name="T111" fmla="*/ 679 h 688"/>
              <a:gd name="T112" fmla="*/ 960 w 1687"/>
              <a:gd name="T113" fmla="*/ 685 h 688"/>
              <a:gd name="T114" fmla="*/ 916 w 1687"/>
              <a:gd name="T115" fmla="*/ 688 h 688"/>
              <a:gd name="T116" fmla="*/ 868 w 1687"/>
              <a:gd name="T117" fmla="*/ 688 h 688"/>
              <a:gd name="T118" fmla="*/ 0 w 1687"/>
              <a:gd name="T119" fmla="*/ 668 h 6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87"/>
              <a:gd name="T181" fmla="*/ 0 h 688"/>
              <a:gd name="T182" fmla="*/ 1687 w 1687"/>
              <a:gd name="T183" fmla="*/ 688 h 68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87" h="688">
                <a:moveTo>
                  <a:pt x="934" y="0"/>
                </a:moveTo>
                <a:lnTo>
                  <a:pt x="794" y="17"/>
                </a:lnTo>
                <a:lnTo>
                  <a:pt x="756" y="39"/>
                </a:lnTo>
                <a:lnTo>
                  <a:pt x="727" y="60"/>
                </a:lnTo>
                <a:lnTo>
                  <a:pt x="705" y="76"/>
                </a:lnTo>
                <a:lnTo>
                  <a:pt x="692" y="89"/>
                </a:lnTo>
                <a:lnTo>
                  <a:pt x="682" y="99"/>
                </a:lnTo>
                <a:lnTo>
                  <a:pt x="680" y="101"/>
                </a:lnTo>
                <a:lnTo>
                  <a:pt x="649" y="136"/>
                </a:lnTo>
                <a:lnTo>
                  <a:pt x="628" y="169"/>
                </a:lnTo>
                <a:lnTo>
                  <a:pt x="616" y="202"/>
                </a:lnTo>
                <a:lnTo>
                  <a:pt x="612" y="232"/>
                </a:lnTo>
                <a:lnTo>
                  <a:pt x="614" y="260"/>
                </a:lnTo>
                <a:lnTo>
                  <a:pt x="617" y="286"/>
                </a:lnTo>
                <a:lnTo>
                  <a:pt x="627" y="308"/>
                </a:lnTo>
                <a:lnTo>
                  <a:pt x="634" y="325"/>
                </a:lnTo>
                <a:lnTo>
                  <a:pt x="643" y="338"/>
                </a:lnTo>
                <a:lnTo>
                  <a:pt x="649" y="347"/>
                </a:lnTo>
                <a:lnTo>
                  <a:pt x="651" y="349"/>
                </a:lnTo>
                <a:lnTo>
                  <a:pt x="682" y="384"/>
                </a:lnTo>
                <a:lnTo>
                  <a:pt x="719" y="412"/>
                </a:lnTo>
                <a:lnTo>
                  <a:pt x="758" y="434"/>
                </a:lnTo>
                <a:lnTo>
                  <a:pt x="797" y="451"/>
                </a:lnTo>
                <a:lnTo>
                  <a:pt x="834" y="462"/>
                </a:lnTo>
                <a:lnTo>
                  <a:pt x="866" y="471"/>
                </a:lnTo>
                <a:lnTo>
                  <a:pt x="892" y="477"/>
                </a:lnTo>
                <a:lnTo>
                  <a:pt x="910" y="479"/>
                </a:lnTo>
                <a:lnTo>
                  <a:pt x="916" y="481"/>
                </a:lnTo>
                <a:lnTo>
                  <a:pt x="992" y="486"/>
                </a:lnTo>
                <a:lnTo>
                  <a:pt x="1059" y="488"/>
                </a:lnTo>
                <a:lnTo>
                  <a:pt x="1114" y="488"/>
                </a:lnTo>
                <a:lnTo>
                  <a:pt x="1161" y="486"/>
                </a:lnTo>
                <a:lnTo>
                  <a:pt x="1198" y="482"/>
                </a:lnTo>
                <a:lnTo>
                  <a:pt x="1227" y="479"/>
                </a:lnTo>
                <a:lnTo>
                  <a:pt x="1250" y="473"/>
                </a:lnTo>
                <a:lnTo>
                  <a:pt x="1265" y="470"/>
                </a:lnTo>
                <a:lnTo>
                  <a:pt x="1274" y="468"/>
                </a:lnTo>
                <a:lnTo>
                  <a:pt x="1277" y="466"/>
                </a:lnTo>
                <a:lnTo>
                  <a:pt x="1320" y="453"/>
                </a:lnTo>
                <a:lnTo>
                  <a:pt x="1361" y="436"/>
                </a:lnTo>
                <a:lnTo>
                  <a:pt x="1402" y="419"/>
                </a:lnTo>
                <a:lnTo>
                  <a:pt x="1441" y="401"/>
                </a:lnTo>
                <a:lnTo>
                  <a:pt x="1478" y="382"/>
                </a:lnTo>
                <a:lnTo>
                  <a:pt x="1509" y="364"/>
                </a:lnTo>
                <a:lnTo>
                  <a:pt x="1537" y="347"/>
                </a:lnTo>
                <a:lnTo>
                  <a:pt x="1561" y="332"/>
                </a:lnTo>
                <a:lnTo>
                  <a:pt x="1578" y="321"/>
                </a:lnTo>
                <a:lnTo>
                  <a:pt x="1589" y="314"/>
                </a:lnTo>
                <a:lnTo>
                  <a:pt x="1593" y="312"/>
                </a:lnTo>
                <a:lnTo>
                  <a:pt x="1687" y="317"/>
                </a:lnTo>
                <a:lnTo>
                  <a:pt x="1096" y="651"/>
                </a:lnTo>
                <a:lnTo>
                  <a:pt x="1092" y="653"/>
                </a:lnTo>
                <a:lnTo>
                  <a:pt x="1079" y="657"/>
                </a:lnTo>
                <a:lnTo>
                  <a:pt x="1059" y="664"/>
                </a:lnTo>
                <a:lnTo>
                  <a:pt x="1033" y="672"/>
                </a:lnTo>
                <a:lnTo>
                  <a:pt x="999" y="679"/>
                </a:lnTo>
                <a:lnTo>
                  <a:pt x="960" y="685"/>
                </a:lnTo>
                <a:lnTo>
                  <a:pt x="916" y="688"/>
                </a:lnTo>
                <a:lnTo>
                  <a:pt x="868" y="688"/>
                </a:lnTo>
                <a:lnTo>
                  <a:pt x="0" y="668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3" name="Freeform 118">
            <a:extLst>
              <a:ext uri="{FF2B5EF4-FFF2-40B4-BE49-F238E27FC236}">
                <a16:creationId xmlns:a16="http://schemas.microsoft.com/office/drawing/2014/main" id="{33EEAA70-9E89-48B3-84D9-6843048EE7E9}"/>
              </a:ext>
            </a:extLst>
          </p:cNvPr>
          <p:cNvSpPr>
            <a:spLocks/>
          </p:cNvSpPr>
          <p:nvPr/>
        </p:nvSpPr>
        <p:spPr bwMode="auto">
          <a:xfrm>
            <a:off x="5261907" y="2834460"/>
            <a:ext cx="1243634" cy="720765"/>
          </a:xfrm>
          <a:custGeom>
            <a:avLst/>
            <a:gdLst>
              <a:gd name="T0" fmla="*/ 647 w 665"/>
              <a:gd name="T1" fmla="*/ 0 h 401"/>
              <a:gd name="T2" fmla="*/ 647 w 665"/>
              <a:gd name="T3" fmla="*/ 2 h 401"/>
              <a:gd name="T4" fmla="*/ 651 w 665"/>
              <a:gd name="T5" fmla="*/ 4 h 401"/>
              <a:gd name="T6" fmla="*/ 654 w 665"/>
              <a:gd name="T7" fmla="*/ 6 h 401"/>
              <a:gd name="T8" fmla="*/ 658 w 665"/>
              <a:gd name="T9" fmla="*/ 10 h 401"/>
              <a:gd name="T10" fmla="*/ 662 w 665"/>
              <a:gd name="T11" fmla="*/ 13 h 401"/>
              <a:gd name="T12" fmla="*/ 664 w 665"/>
              <a:gd name="T13" fmla="*/ 19 h 401"/>
              <a:gd name="T14" fmla="*/ 665 w 665"/>
              <a:gd name="T15" fmla="*/ 23 h 401"/>
              <a:gd name="T16" fmla="*/ 15 w 665"/>
              <a:gd name="T17" fmla="*/ 401 h 401"/>
              <a:gd name="T18" fmla="*/ 0 w 665"/>
              <a:gd name="T19" fmla="*/ 379 h 401"/>
              <a:gd name="T20" fmla="*/ 647 w 665"/>
              <a:gd name="T21" fmla="*/ 0 h 4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5"/>
              <a:gd name="T34" fmla="*/ 0 h 401"/>
              <a:gd name="T35" fmla="*/ 665 w 665"/>
              <a:gd name="T36" fmla="*/ 401 h 40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5" h="401">
                <a:moveTo>
                  <a:pt x="647" y="0"/>
                </a:moveTo>
                <a:lnTo>
                  <a:pt x="647" y="2"/>
                </a:lnTo>
                <a:lnTo>
                  <a:pt x="651" y="4"/>
                </a:lnTo>
                <a:lnTo>
                  <a:pt x="654" y="6"/>
                </a:lnTo>
                <a:lnTo>
                  <a:pt x="658" y="10"/>
                </a:lnTo>
                <a:lnTo>
                  <a:pt x="662" y="13"/>
                </a:lnTo>
                <a:lnTo>
                  <a:pt x="664" y="19"/>
                </a:lnTo>
                <a:lnTo>
                  <a:pt x="665" y="23"/>
                </a:lnTo>
                <a:lnTo>
                  <a:pt x="15" y="401"/>
                </a:lnTo>
                <a:lnTo>
                  <a:pt x="0" y="379"/>
                </a:lnTo>
                <a:lnTo>
                  <a:pt x="647" y="0"/>
                </a:lnTo>
                <a:close/>
              </a:path>
            </a:pathLst>
          </a:custGeom>
          <a:solidFill>
            <a:srgbClr val="FFD5D5"/>
          </a:solidFill>
          <a:ln w="0">
            <a:solidFill>
              <a:srgbClr val="FFD5D5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4" name="Line 153">
            <a:extLst>
              <a:ext uri="{FF2B5EF4-FFF2-40B4-BE49-F238E27FC236}">
                <a16:creationId xmlns:a16="http://schemas.microsoft.com/office/drawing/2014/main" id="{0D553127-4CA3-450B-8008-20B00D3C5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34269" y="3963238"/>
            <a:ext cx="177662" cy="53383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5" name="Line 154">
            <a:extLst>
              <a:ext uri="{FF2B5EF4-FFF2-40B4-BE49-F238E27FC236}">
                <a16:creationId xmlns:a16="http://schemas.microsoft.com/office/drawing/2014/main" id="{6E33B7C3-5DA9-47C2-8929-DD30EF1653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34269" y="4103437"/>
            <a:ext cx="177662" cy="39363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6" name="Line 155">
            <a:extLst>
              <a:ext uri="{FF2B5EF4-FFF2-40B4-BE49-F238E27FC236}">
                <a16:creationId xmlns:a16="http://schemas.microsoft.com/office/drawing/2014/main" id="{DE16ED7E-0428-47D7-91A5-4777F24511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34269" y="4189712"/>
            <a:ext cx="177662" cy="30735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7" name="Freeform 171">
            <a:extLst>
              <a:ext uri="{FF2B5EF4-FFF2-40B4-BE49-F238E27FC236}">
                <a16:creationId xmlns:a16="http://schemas.microsoft.com/office/drawing/2014/main" id="{85397E69-3221-4AAB-A7E9-3319C54D142D}"/>
              </a:ext>
            </a:extLst>
          </p:cNvPr>
          <p:cNvSpPr>
            <a:spLocks/>
          </p:cNvSpPr>
          <p:nvPr/>
        </p:nvSpPr>
        <p:spPr bwMode="auto">
          <a:xfrm>
            <a:off x="5983777" y="4412592"/>
            <a:ext cx="127169" cy="159970"/>
          </a:xfrm>
          <a:custGeom>
            <a:avLst/>
            <a:gdLst>
              <a:gd name="T0" fmla="*/ 68 w 68"/>
              <a:gd name="T1" fmla="*/ 0 h 89"/>
              <a:gd name="T2" fmla="*/ 0 w 68"/>
              <a:gd name="T3" fmla="*/ 39 h 89"/>
              <a:gd name="T4" fmla="*/ 0 w 68"/>
              <a:gd name="T5" fmla="*/ 89 h 89"/>
              <a:gd name="T6" fmla="*/ 68 w 68"/>
              <a:gd name="T7" fmla="*/ 52 h 89"/>
              <a:gd name="T8" fmla="*/ 68 w 6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89"/>
              <a:gd name="T17" fmla="*/ 68 w 68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89">
                <a:moveTo>
                  <a:pt x="68" y="0"/>
                </a:moveTo>
                <a:lnTo>
                  <a:pt x="0" y="39"/>
                </a:lnTo>
                <a:lnTo>
                  <a:pt x="0" y="89"/>
                </a:lnTo>
                <a:lnTo>
                  <a:pt x="68" y="52"/>
                </a:lnTo>
                <a:lnTo>
                  <a:pt x="6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8" name="Line 156">
            <a:extLst>
              <a:ext uri="{FF2B5EF4-FFF2-40B4-BE49-F238E27FC236}">
                <a16:creationId xmlns:a16="http://schemas.microsoft.com/office/drawing/2014/main" id="{96AE5A9C-3198-4DAA-B5BE-819531E502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34269" y="4268798"/>
            <a:ext cx="177662" cy="22827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9" name="Freeform 173">
            <a:extLst>
              <a:ext uri="{FF2B5EF4-FFF2-40B4-BE49-F238E27FC236}">
                <a16:creationId xmlns:a16="http://schemas.microsoft.com/office/drawing/2014/main" id="{2BCA82C5-0EA6-47CC-99D1-C448F20BB105}"/>
              </a:ext>
            </a:extLst>
          </p:cNvPr>
          <p:cNvSpPr>
            <a:spLocks/>
          </p:cNvSpPr>
          <p:nvPr/>
        </p:nvSpPr>
        <p:spPr bwMode="auto">
          <a:xfrm>
            <a:off x="5983777" y="4408998"/>
            <a:ext cx="129039" cy="163565"/>
          </a:xfrm>
          <a:custGeom>
            <a:avLst/>
            <a:gdLst>
              <a:gd name="T0" fmla="*/ 69 w 69"/>
              <a:gd name="T1" fmla="*/ 0 h 91"/>
              <a:gd name="T2" fmla="*/ 0 w 69"/>
              <a:gd name="T3" fmla="*/ 39 h 91"/>
              <a:gd name="T4" fmla="*/ 0 w 69"/>
              <a:gd name="T5" fmla="*/ 91 h 91"/>
              <a:gd name="T6" fmla="*/ 69 w 69"/>
              <a:gd name="T7" fmla="*/ 52 h 91"/>
              <a:gd name="T8" fmla="*/ 69 w 69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91"/>
              <a:gd name="T17" fmla="*/ 69 w 69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91">
                <a:moveTo>
                  <a:pt x="69" y="0"/>
                </a:moveTo>
                <a:lnTo>
                  <a:pt x="0" y="39"/>
                </a:lnTo>
                <a:lnTo>
                  <a:pt x="0" y="91"/>
                </a:lnTo>
                <a:lnTo>
                  <a:pt x="69" y="52"/>
                </a:lnTo>
                <a:lnTo>
                  <a:pt x="69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0" name="Freeform 172">
            <a:extLst>
              <a:ext uri="{FF2B5EF4-FFF2-40B4-BE49-F238E27FC236}">
                <a16:creationId xmlns:a16="http://schemas.microsoft.com/office/drawing/2014/main" id="{C9A80BAB-37CE-41C0-AFA4-A6254905B4D5}"/>
              </a:ext>
            </a:extLst>
          </p:cNvPr>
          <p:cNvSpPr>
            <a:spLocks/>
          </p:cNvSpPr>
          <p:nvPr/>
        </p:nvSpPr>
        <p:spPr bwMode="auto">
          <a:xfrm>
            <a:off x="5983777" y="4412592"/>
            <a:ext cx="127169" cy="159970"/>
          </a:xfrm>
          <a:custGeom>
            <a:avLst/>
            <a:gdLst>
              <a:gd name="T0" fmla="*/ 68 w 68"/>
              <a:gd name="T1" fmla="*/ 0 h 89"/>
              <a:gd name="T2" fmla="*/ 0 w 68"/>
              <a:gd name="T3" fmla="*/ 39 h 89"/>
              <a:gd name="T4" fmla="*/ 0 w 68"/>
              <a:gd name="T5" fmla="*/ 89 h 89"/>
              <a:gd name="T6" fmla="*/ 68 w 68"/>
              <a:gd name="T7" fmla="*/ 52 h 89"/>
              <a:gd name="T8" fmla="*/ 68 w 6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89"/>
              <a:gd name="T17" fmla="*/ 68 w 68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89">
                <a:moveTo>
                  <a:pt x="68" y="0"/>
                </a:moveTo>
                <a:lnTo>
                  <a:pt x="0" y="39"/>
                </a:lnTo>
                <a:lnTo>
                  <a:pt x="0" y="89"/>
                </a:lnTo>
                <a:lnTo>
                  <a:pt x="68" y="52"/>
                </a:lnTo>
                <a:lnTo>
                  <a:pt x="68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1" name="Freeform 174">
            <a:extLst>
              <a:ext uri="{FF2B5EF4-FFF2-40B4-BE49-F238E27FC236}">
                <a16:creationId xmlns:a16="http://schemas.microsoft.com/office/drawing/2014/main" id="{341C4783-261E-442B-889C-573DBC3C5C58}"/>
              </a:ext>
            </a:extLst>
          </p:cNvPr>
          <p:cNvSpPr>
            <a:spLocks/>
          </p:cNvSpPr>
          <p:nvPr/>
        </p:nvSpPr>
        <p:spPr bwMode="auto">
          <a:xfrm>
            <a:off x="5983777" y="4408998"/>
            <a:ext cx="129039" cy="163565"/>
          </a:xfrm>
          <a:custGeom>
            <a:avLst/>
            <a:gdLst>
              <a:gd name="T0" fmla="*/ 69 w 69"/>
              <a:gd name="T1" fmla="*/ 0 h 91"/>
              <a:gd name="T2" fmla="*/ 0 w 69"/>
              <a:gd name="T3" fmla="*/ 39 h 91"/>
              <a:gd name="T4" fmla="*/ 0 w 69"/>
              <a:gd name="T5" fmla="*/ 91 h 91"/>
              <a:gd name="T6" fmla="*/ 69 w 69"/>
              <a:gd name="T7" fmla="*/ 52 h 91"/>
              <a:gd name="T8" fmla="*/ 69 w 69"/>
              <a:gd name="T9" fmla="*/ 0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91"/>
              <a:gd name="T17" fmla="*/ 69 w 69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91">
                <a:moveTo>
                  <a:pt x="69" y="0"/>
                </a:moveTo>
                <a:lnTo>
                  <a:pt x="0" y="39"/>
                </a:lnTo>
                <a:lnTo>
                  <a:pt x="0" y="91"/>
                </a:lnTo>
                <a:lnTo>
                  <a:pt x="69" y="52"/>
                </a:lnTo>
                <a:lnTo>
                  <a:pt x="69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2" name="Freeform 334">
            <a:extLst>
              <a:ext uri="{FF2B5EF4-FFF2-40B4-BE49-F238E27FC236}">
                <a16:creationId xmlns:a16="http://schemas.microsoft.com/office/drawing/2014/main" id="{ACD4B3FB-A672-4EF8-BA7F-F9D2F67499FD}"/>
              </a:ext>
            </a:extLst>
          </p:cNvPr>
          <p:cNvSpPr>
            <a:spLocks/>
          </p:cNvSpPr>
          <p:nvPr/>
        </p:nvSpPr>
        <p:spPr bwMode="auto">
          <a:xfrm>
            <a:off x="4637286" y="3598363"/>
            <a:ext cx="2010385" cy="916683"/>
          </a:xfrm>
          <a:custGeom>
            <a:avLst/>
            <a:gdLst>
              <a:gd name="T0" fmla="*/ 323 w 1075"/>
              <a:gd name="T1" fmla="*/ 0 h 510"/>
              <a:gd name="T2" fmla="*/ 184 w 1075"/>
              <a:gd name="T3" fmla="*/ 39 h 510"/>
              <a:gd name="T4" fmla="*/ 145 w 1075"/>
              <a:gd name="T5" fmla="*/ 61 h 510"/>
              <a:gd name="T6" fmla="*/ 117 w 1075"/>
              <a:gd name="T7" fmla="*/ 82 h 510"/>
              <a:gd name="T8" fmla="*/ 95 w 1075"/>
              <a:gd name="T9" fmla="*/ 98 h 510"/>
              <a:gd name="T10" fmla="*/ 80 w 1075"/>
              <a:gd name="T11" fmla="*/ 111 h 510"/>
              <a:gd name="T12" fmla="*/ 70 w 1075"/>
              <a:gd name="T13" fmla="*/ 120 h 510"/>
              <a:gd name="T14" fmla="*/ 69 w 1075"/>
              <a:gd name="T15" fmla="*/ 122 h 510"/>
              <a:gd name="T16" fmla="*/ 37 w 1075"/>
              <a:gd name="T17" fmla="*/ 158 h 510"/>
              <a:gd name="T18" fmla="*/ 17 w 1075"/>
              <a:gd name="T19" fmla="*/ 191 h 510"/>
              <a:gd name="T20" fmla="*/ 6 w 1075"/>
              <a:gd name="T21" fmla="*/ 224 h 510"/>
              <a:gd name="T22" fmla="*/ 0 w 1075"/>
              <a:gd name="T23" fmla="*/ 254 h 510"/>
              <a:gd name="T24" fmla="*/ 2 w 1075"/>
              <a:gd name="T25" fmla="*/ 282 h 510"/>
              <a:gd name="T26" fmla="*/ 7 w 1075"/>
              <a:gd name="T27" fmla="*/ 308 h 510"/>
              <a:gd name="T28" fmla="*/ 15 w 1075"/>
              <a:gd name="T29" fmla="*/ 328 h 510"/>
              <a:gd name="T30" fmla="*/ 24 w 1075"/>
              <a:gd name="T31" fmla="*/ 347 h 510"/>
              <a:gd name="T32" fmla="*/ 31 w 1075"/>
              <a:gd name="T33" fmla="*/ 360 h 510"/>
              <a:gd name="T34" fmla="*/ 37 w 1075"/>
              <a:gd name="T35" fmla="*/ 369 h 510"/>
              <a:gd name="T36" fmla="*/ 41 w 1075"/>
              <a:gd name="T37" fmla="*/ 371 h 510"/>
              <a:gd name="T38" fmla="*/ 67 w 1075"/>
              <a:gd name="T39" fmla="*/ 402 h 510"/>
              <a:gd name="T40" fmla="*/ 98 w 1075"/>
              <a:gd name="T41" fmla="*/ 428 h 510"/>
              <a:gd name="T42" fmla="*/ 133 w 1075"/>
              <a:gd name="T43" fmla="*/ 449 h 510"/>
              <a:gd name="T44" fmla="*/ 172 w 1075"/>
              <a:gd name="T45" fmla="*/ 467 h 510"/>
              <a:gd name="T46" fmla="*/ 213 w 1075"/>
              <a:gd name="T47" fmla="*/ 480 h 510"/>
              <a:gd name="T48" fmla="*/ 250 w 1075"/>
              <a:gd name="T49" fmla="*/ 489 h 510"/>
              <a:gd name="T50" fmla="*/ 286 w 1075"/>
              <a:gd name="T51" fmla="*/ 497 h 510"/>
              <a:gd name="T52" fmla="*/ 317 w 1075"/>
              <a:gd name="T53" fmla="*/ 502 h 510"/>
              <a:gd name="T54" fmla="*/ 341 w 1075"/>
              <a:gd name="T55" fmla="*/ 504 h 510"/>
              <a:gd name="T56" fmla="*/ 356 w 1075"/>
              <a:gd name="T57" fmla="*/ 506 h 510"/>
              <a:gd name="T58" fmla="*/ 362 w 1075"/>
              <a:gd name="T59" fmla="*/ 506 h 510"/>
              <a:gd name="T60" fmla="*/ 395 w 1075"/>
              <a:gd name="T61" fmla="*/ 510 h 510"/>
              <a:gd name="T62" fmla="*/ 432 w 1075"/>
              <a:gd name="T63" fmla="*/ 510 h 510"/>
              <a:gd name="T64" fmla="*/ 473 w 1075"/>
              <a:gd name="T65" fmla="*/ 508 h 510"/>
              <a:gd name="T66" fmla="*/ 514 w 1075"/>
              <a:gd name="T67" fmla="*/ 504 h 510"/>
              <a:gd name="T68" fmla="*/ 553 w 1075"/>
              <a:gd name="T69" fmla="*/ 501 h 510"/>
              <a:gd name="T70" fmla="*/ 588 w 1075"/>
              <a:gd name="T71" fmla="*/ 497 h 510"/>
              <a:gd name="T72" fmla="*/ 619 w 1075"/>
              <a:gd name="T73" fmla="*/ 493 h 510"/>
              <a:gd name="T74" fmla="*/ 643 w 1075"/>
              <a:gd name="T75" fmla="*/ 491 h 510"/>
              <a:gd name="T76" fmla="*/ 660 w 1075"/>
              <a:gd name="T77" fmla="*/ 488 h 510"/>
              <a:gd name="T78" fmla="*/ 666 w 1075"/>
              <a:gd name="T79" fmla="*/ 488 h 510"/>
              <a:gd name="T80" fmla="*/ 708 w 1075"/>
              <a:gd name="T81" fmla="*/ 475 h 510"/>
              <a:gd name="T82" fmla="*/ 751 w 1075"/>
              <a:gd name="T83" fmla="*/ 458 h 510"/>
              <a:gd name="T84" fmla="*/ 792 w 1075"/>
              <a:gd name="T85" fmla="*/ 441 h 510"/>
              <a:gd name="T86" fmla="*/ 831 w 1075"/>
              <a:gd name="T87" fmla="*/ 423 h 510"/>
              <a:gd name="T88" fmla="*/ 866 w 1075"/>
              <a:gd name="T89" fmla="*/ 404 h 510"/>
              <a:gd name="T90" fmla="*/ 897 w 1075"/>
              <a:gd name="T91" fmla="*/ 386 h 510"/>
              <a:gd name="T92" fmla="*/ 927 w 1075"/>
              <a:gd name="T93" fmla="*/ 369 h 510"/>
              <a:gd name="T94" fmla="*/ 949 w 1075"/>
              <a:gd name="T95" fmla="*/ 354 h 510"/>
              <a:gd name="T96" fmla="*/ 966 w 1075"/>
              <a:gd name="T97" fmla="*/ 343 h 510"/>
              <a:gd name="T98" fmla="*/ 977 w 1075"/>
              <a:gd name="T99" fmla="*/ 336 h 510"/>
              <a:gd name="T100" fmla="*/ 981 w 1075"/>
              <a:gd name="T101" fmla="*/ 332 h 510"/>
              <a:gd name="T102" fmla="*/ 1075 w 1075"/>
              <a:gd name="T103" fmla="*/ 317 h 51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75"/>
              <a:gd name="T157" fmla="*/ 0 h 510"/>
              <a:gd name="T158" fmla="*/ 1075 w 1075"/>
              <a:gd name="T159" fmla="*/ 510 h 51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75" h="510">
                <a:moveTo>
                  <a:pt x="323" y="0"/>
                </a:moveTo>
                <a:lnTo>
                  <a:pt x="184" y="39"/>
                </a:lnTo>
                <a:lnTo>
                  <a:pt x="145" y="61"/>
                </a:lnTo>
                <a:lnTo>
                  <a:pt x="117" y="82"/>
                </a:lnTo>
                <a:lnTo>
                  <a:pt x="95" y="98"/>
                </a:lnTo>
                <a:lnTo>
                  <a:pt x="80" y="111"/>
                </a:lnTo>
                <a:lnTo>
                  <a:pt x="70" y="120"/>
                </a:lnTo>
                <a:lnTo>
                  <a:pt x="69" y="122"/>
                </a:lnTo>
                <a:lnTo>
                  <a:pt x="37" y="158"/>
                </a:lnTo>
                <a:lnTo>
                  <a:pt x="17" y="191"/>
                </a:lnTo>
                <a:lnTo>
                  <a:pt x="6" y="224"/>
                </a:lnTo>
                <a:lnTo>
                  <a:pt x="0" y="254"/>
                </a:lnTo>
                <a:lnTo>
                  <a:pt x="2" y="282"/>
                </a:lnTo>
                <a:lnTo>
                  <a:pt x="7" y="308"/>
                </a:lnTo>
                <a:lnTo>
                  <a:pt x="15" y="328"/>
                </a:lnTo>
                <a:lnTo>
                  <a:pt x="24" y="347"/>
                </a:lnTo>
                <a:lnTo>
                  <a:pt x="31" y="360"/>
                </a:lnTo>
                <a:lnTo>
                  <a:pt x="37" y="369"/>
                </a:lnTo>
                <a:lnTo>
                  <a:pt x="41" y="371"/>
                </a:lnTo>
                <a:lnTo>
                  <a:pt x="67" y="402"/>
                </a:lnTo>
                <a:lnTo>
                  <a:pt x="98" y="428"/>
                </a:lnTo>
                <a:lnTo>
                  <a:pt x="133" y="449"/>
                </a:lnTo>
                <a:lnTo>
                  <a:pt x="172" y="467"/>
                </a:lnTo>
                <a:lnTo>
                  <a:pt x="213" y="480"/>
                </a:lnTo>
                <a:lnTo>
                  <a:pt x="250" y="489"/>
                </a:lnTo>
                <a:lnTo>
                  <a:pt x="286" y="497"/>
                </a:lnTo>
                <a:lnTo>
                  <a:pt x="317" y="502"/>
                </a:lnTo>
                <a:lnTo>
                  <a:pt x="341" y="504"/>
                </a:lnTo>
                <a:lnTo>
                  <a:pt x="356" y="506"/>
                </a:lnTo>
                <a:lnTo>
                  <a:pt x="362" y="506"/>
                </a:lnTo>
                <a:lnTo>
                  <a:pt x="395" y="510"/>
                </a:lnTo>
                <a:lnTo>
                  <a:pt x="432" y="510"/>
                </a:lnTo>
                <a:lnTo>
                  <a:pt x="473" y="508"/>
                </a:lnTo>
                <a:lnTo>
                  <a:pt x="514" y="504"/>
                </a:lnTo>
                <a:lnTo>
                  <a:pt x="553" y="501"/>
                </a:lnTo>
                <a:lnTo>
                  <a:pt x="588" y="497"/>
                </a:lnTo>
                <a:lnTo>
                  <a:pt x="619" y="493"/>
                </a:lnTo>
                <a:lnTo>
                  <a:pt x="643" y="491"/>
                </a:lnTo>
                <a:lnTo>
                  <a:pt x="660" y="488"/>
                </a:lnTo>
                <a:lnTo>
                  <a:pt x="666" y="488"/>
                </a:lnTo>
                <a:lnTo>
                  <a:pt x="708" y="475"/>
                </a:lnTo>
                <a:lnTo>
                  <a:pt x="751" y="458"/>
                </a:lnTo>
                <a:lnTo>
                  <a:pt x="792" y="441"/>
                </a:lnTo>
                <a:lnTo>
                  <a:pt x="831" y="423"/>
                </a:lnTo>
                <a:lnTo>
                  <a:pt x="866" y="404"/>
                </a:lnTo>
                <a:lnTo>
                  <a:pt x="897" y="386"/>
                </a:lnTo>
                <a:lnTo>
                  <a:pt x="927" y="369"/>
                </a:lnTo>
                <a:lnTo>
                  <a:pt x="949" y="354"/>
                </a:lnTo>
                <a:lnTo>
                  <a:pt x="966" y="343"/>
                </a:lnTo>
                <a:lnTo>
                  <a:pt x="977" y="336"/>
                </a:lnTo>
                <a:lnTo>
                  <a:pt x="981" y="332"/>
                </a:lnTo>
                <a:lnTo>
                  <a:pt x="1075" y="317"/>
                </a:ln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3" name="Freeform 13">
            <a:extLst>
              <a:ext uri="{FF2B5EF4-FFF2-40B4-BE49-F238E27FC236}">
                <a16:creationId xmlns:a16="http://schemas.microsoft.com/office/drawing/2014/main" id="{5F098ACC-60EE-416E-B36B-D20940BC57EE}"/>
              </a:ext>
            </a:extLst>
          </p:cNvPr>
          <p:cNvSpPr>
            <a:spLocks/>
          </p:cNvSpPr>
          <p:nvPr/>
        </p:nvSpPr>
        <p:spPr bwMode="auto">
          <a:xfrm>
            <a:off x="4650376" y="3742155"/>
            <a:ext cx="235636" cy="185134"/>
          </a:xfrm>
          <a:custGeom>
            <a:avLst/>
            <a:gdLst>
              <a:gd name="T0" fmla="*/ 0 w 126"/>
              <a:gd name="T1" fmla="*/ 50 h 103"/>
              <a:gd name="T2" fmla="*/ 86 w 126"/>
              <a:gd name="T3" fmla="*/ 0 h 103"/>
              <a:gd name="T4" fmla="*/ 88 w 126"/>
              <a:gd name="T5" fmla="*/ 0 h 103"/>
              <a:gd name="T6" fmla="*/ 93 w 126"/>
              <a:gd name="T7" fmla="*/ 0 h 103"/>
              <a:gd name="T8" fmla="*/ 100 w 126"/>
              <a:gd name="T9" fmla="*/ 0 h 103"/>
              <a:gd name="T10" fmla="*/ 108 w 126"/>
              <a:gd name="T11" fmla="*/ 3 h 103"/>
              <a:gd name="T12" fmla="*/ 115 w 126"/>
              <a:gd name="T13" fmla="*/ 9 h 103"/>
              <a:gd name="T14" fmla="*/ 123 w 126"/>
              <a:gd name="T15" fmla="*/ 18 h 103"/>
              <a:gd name="T16" fmla="*/ 126 w 126"/>
              <a:gd name="T17" fmla="*/ 33 h 103"/>
              <a:gd name="T18" fmla="*/ 126 w 126"/>
              <a:gd name="T19" fmla="*/ 53 h 103"/>
              <a:gd name="T20" fmla="*/ 41 w 126"/>
              <a:gd name="T21" fmla="*/ 103 h 103"/>
              <a:gd name="T22" fmla="*/ 0 w 126"/>
              <a:gd name="T23" fmla="*/ 50 h 1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6"/>
              <a:gd name="T37" fmla="*/ 0 h 103"/>
              <a:gd name="T38" fmla="*/ 126 w 126"/>
              <a:gd name="T39" fmla="*/ 103 h 1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6" h="103">
                <a:moveTo>
                  <a:pt x="0" y="50"/>
                </a:moveTo>
                <a:lnTo>
                  <a:pt x="86" y="0"/>
                </a:lnTo>
                <a:lnTo>
                  <a:pt x="88" y="0"/>
                </a:lnTo>
                <a:lnTo>
                  <a:pt x="93" y="0"/>
                </a:lnTo>
                <a:lnTo>
                  <a:pt x="100" y="0"/>
                </a:lnTo>
                <a:lnTo>
                  <a:pt x="108" y="3"/>
                </a:lnTo>
                <a:lnTo>
                  <a:pt x="115" y="9"/>
                </a:lnTo>
                <a:lnTo>
                  <a:pt x="123" y="18"/>
                </a:lnTo>
                <a:lnTo>
                  <a:pt x="126" y="33"/>
                </a:lnTo>
                <a:lnTo>
                  <a:pt x="126" y="53"/>
                </a:lnTo>
                <a:lnTo>
                  <a:pt x="41" y="103"/>
                </a:lnTo>
                <a:lnTo>
                  <a:pt x="0" y="5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4" name="Freeform 14">
            <a:extLst>
              <a:ext uri="{FF2B5EF4-FFF2-40B4-BE49-F238E27FC236}">
                <a16:creationId xmlns:a16="http://schemas.microsoft.com/office/drawing/2014/main" id="{53358A86-C1FD-4F37-B17F-A660DA7367DF}"/>
              </a:ext>
            </a:extLst>
          </p:cNvPr>
          <p:cNvSpPr>
            <a:spLocks/>
          </p:cNvSpPr>
          <p:nvPr/>
        </p:nvSpPr>
        <p:spPr bwMode="auto">
          <a:xfrm>
            <a:off x="4650376" y="3742155"/>
            <a:ext cx="235636" cy="185134"/>
          </a:xfrm>
          <a:custGeom>
            <a:avLst/>
            <a:gdLst>
              <a:gd name="T0" fmla="*/ 0 w 126"/>
              <a:gd name="T1" fmla="*/ 50 h 103"/>
              <a:gd name="T2" fmla="*/ 86 w 126"/>
              <a:gd name="T3" fmla="*/ 0 h 103"/>
              <a:gd name="T4" fmla="*/ 88 w 126"/>
              <a:gd name="T5" fmla="*/ 0 h 103"/>
              <a:gd name="T6" fmla="*/ 93 w 126"/>
              <a:gd name="T7" fmla="*/ 0 h 103"/>
              <a:gd name="T8" fmla="*/ 100 w 126"/>
              <a:gd name="T9" fmla="*/ 0 h 103"/>
              <a:gd name="T10" fmla="*/ 108 w 126"/>
              <a:gd name="T11" fmla="*/ 3 h 103"/>
              <a:gd name="T12" fmla="*/ 115 w 126"/>
              <a:gd name="T13" fmla="*/ 9 h 103"/>
              <a:gd name="T14" fmla="*/ 123 w 126"/>
              <a:gd name="T15" fmla="*/ 18 h 103"/>
              <a:gd name="T16" fmla="*/ 126 w 126"/>
              <a:gd name="T17" fmla="*/ 33 h 103"/>
              <a:gd name="T18" fmla="*/ 126 w 126"/>
              <a:gd name="T19" fmla="*/ 53 h 103"/>
              <a:gd name="T20" fmla="*/ 41 w 126"/>
              <a:gd name="T21" fmla="*/ 103 h 103"/>
              <a:gd name="T22" fmla="*/ 0 w 126"/>
              <a:gd name="T23" fmla="*/ 50 h 1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6"/>
              <a:gd name="T37" fmla="*/ 0 h 103"/>
              <a:gd name="T38" fmla="*/ 126 w 126"/>
              <a:gd name="T39" fmla="*/ 103 h 1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6" h="103">
                <a:moveTo>
                  <a:pt x="0" y="50"/>
                </a:moveTo>
                <a:lnTo>
                  <a:pt x="86" y="0"/>
                </a:lnTo>
                <a:lnTo>
                  <a:pt x="88" y="0"/>
                </a:lnTo>
                <a:lnTo>
                  <a:pt x="93" y="0"/>
                </a:lnTo>
                <a:lnTo>
                  <a:pt x="100" y="0"/>
                </a:lnTo>
                <a:lnTo>
                  <a:pt x="108" y="3"/>
                </a:lnTo>
                <a:lnTo>
                  <a:pt x="115" y="9"/>
                </a:lnTo>
                <a:lnTo>
                  <a:pt x="123" y="18"/>
                </a:lnTo>
                <a:lnTo>
                  <a:pt x="126" y="33"/>
                </a:lnTo>
                <a:lnTo>
                  <a:pt x="126" y="53"/>
                </a:lnTo>
                <a:lnTo>
                  <a:pt x="41" y="103"/>
                </a:lnTo>
                <a:lnTo>
                  <a:pt x="0" y="5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5" name="Freeform 15">
            <a:extLst>
              <a:ext uri="{FF2B5EF4-FFF2-40B4-BE49-F238E27FC236}">
                <a16:creationId xmlns:a16="http://schemas.microsoft.com/office/drawing/2014/main" id="{DD05D894-EA8E-46F8-94FA-741D00DD0A67}"/>
              </a:ext>
            </a:extLst>
          </p:cNvPr>
          <p:cNvSpPr>
            <a:spLocks/>
          </p:cNvSpPr>
          <p:nvPr/>
        </p:nvSpPr>
        <p:spPr bwMode="auto">
          <a:xfrm>
            <a:off x="4661598" y="3745751"/>
            <a:ext cx="224415" cy="168957"/>
          </a:xfrm>
          <a:custGeom>
            <a:avLst/>
            <a:gdLst>
              <a:gd name="T0" fmla="*/ 35 w 120"/>
              <a:gd name="T1" fmla="*/ 94 h 94"/>
              <a:gd name="T2" fmla="*/ 0 w 120"/>
              <a:gd name="T3" fmla="*/ 48 h 94"/>
              <a:gd name="T4" fmla="*/ 83 w 120"/>
              <a:gd name="T5" fmla="*/ 0 h 94"/>
              <a:gd name="T6" fmla="*/ 85 w 120"/>
              <a:gd name="T7" fmla="*/ 0 h 94"/>
              <a:gd name="T8" fmla="*/ 91 w 120"/>
              <a:gd name="T9" fmla="*/ 0 h 94"/>
              <a:gd name="T10" fmla="*/ 98 w 120"/>
              <a:gd name="T11" fmla="*/ 1 h 94"/>
              <a:gd name="T12" fmla="*/ 107 w 120"/>
              <a:gd name="T13" fmla="*/ 5 h 94"/>
              <a:gd name="T14" fmla="*/ 115 w 120"/>
              <a:gd name="T15" fmla="*/ 14 h 94"/>
              <a:gd name="T16" fmla="*/ 119 w 120"/>
              <a:gd name="T17" fmla="*/ 27 h 94"/>
              <a:gd name="T18" fmla="*/ 120 w 120"/>
              <a:gd name="T19" fmla="*/ 46 h 94"/>
              <a:gd name="T20" fmla="*/ 35 w 120"/>
              <a:gd name="T21" fmla="*/ 94 h 9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0"/>
              <a:gd name="T34" fmla="*/ 0 h 94"/>
              <a:gd name="T35" fmla="*/ 120 w 120"/>
              <a:gd name="T36" fmla="*/ 94 h 9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0" h="94">
                <a:moveTo>
                  <a:pt x="35" y="94"/>
                </a:moveTo>
                <a:lnTo>
                  <a:pt x="0" y="48"/>
                </a:lnTo>
                <a:lnTo>
                  <a:pt x="83" y="0"/>
                </a:lnTo>
                <a:lnTo>
                  <a:pt x="85" y="0"/>
                </a:lnTo>
                <a:lnTo>
                  <a:pt x="91" y="0"/>
                </a:lnTo>
                <a:lnTo>
                  <a:pt x="98" y="1"/>
                </a:lnTo>
                <a:lnTo>
                  <a:pt x="107" y="5"/>
                </a:lnTo>
                <a:lnTo>
                  <a:pt x="115" y="14"/>
                </a:lnTo>
                <a:lnTo>
                  <a:pt x="119" y="27"/>
                </a:lnTo>
                <a:lnTo>
                  <a:pt x="120" y="46"/>
                </a:lnTo>
                <a:lnTo>
                  <a:pt x="35" y="94"/>
                </a:lnTo>
                <a:close/>
              </a:path>
            </a:pathLst>
          </a:custGeom>
          <a:solidFill>
            <a:srgbClr val="2B2BFF"/>
          </a:solidFill>
          <a:ln w="0">
            <a:solidFill>
              <a:srgbClr val="2B2B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6" name="Freeform 16">
            <a:extLst>
              <a:ext uri="{FF2B5EF4-FFF2-40B4-BE49-F238E27FC236}">
                <a16:creationId xmlns:a16="http://schemas.microsoft.com/office/drawing/2014/main" id="{8553089D-5A47-4F3B-BA49-79781413BAE8}"/>
              </a:ext>
            </a:extLst>
          </p:cNvPr>
          <p:cNvSpPr>
            <a:spLocks/>
          </p:cNvSpPr>
          <p:nvPr/>
        </p:nvSpPr>
        <p:spPr bwMode="auto">
          <a:xfrm>
            <a:off x="4670948" y="3745750"/>
            <a:ext cx="213194" cy="159970"/>
          </a:xfrm>
          <a:custGeom>
            <a:avLst/>
            <a:gdLst>
              <a:gd name="T0" fmla="*/ 30 w 114"/>
              <a:gd name="T1" fmla="*/ 89 h 89"/>
              <a:gd name="T2" fmla="*/ 0 w 114"/>
              <a:gd name="T3" fmla="*/ 48 h 89"/>
              <a:gd name="T4" fmla="*/ 82 w 114"/>
              <a:gd name="T5" fmla="*/ 0 h 89"/>
              <a:gd name="T6" fmla="*/ 84 w 114"/>
              <a:gd name="T7" fmla="*/ 1 h 89"/>
              <a:gd name="T8" fmla="*/ 91 w 114"/>
              <a:gd name="T9" fmla="*/ 1 h 89"/>
              <a:gd name="T10" fmla="*/ 99 w 114"/>
              <a:gd name="T11" fmla="*/ 5 h 89"/>
              <a:gd name="T12" fmla="*/ 108 w 114"/>
              <a:gd name="T13" fmla="*/ 12 h 89"/>
              <a:gd name="T14" fmla="*/ 114 w 114"/>
              <a:gd name="T15" fmla="*/ 24 h 89"/>
              <a:gd name="T16" fmla="*/ 114 w 114"/>
              <a:gd name="T17" fmla="*/ 40 h 89"/>
              <a:gd name="T18" fmla="*/ 30 w 114"/>
              <a:gd name="T19" fmla="*/ 89 h 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4"/>
              <a:gd name="T31" fmla="*/ 0 h 89"/>
              <a:gd name="T32" fmla="*/ 114 w 114"/>
              <a:gd name="T33" fmla="*/ 89 h 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4" h="89">
                <a:moveTo>
                  <a:pt x="30" y="89"/>
                </a:moveTo>
                <a:lnTo>
                  <a:pt x="0" y="48"/>
                </a:lnTo>
                <a:lnTo>
                  <a:pt x="82" y="0"/>
                </a:lnTo>
                <a:lnTo>
                  <a:pt x="84" y="1"/>
                </a:lnTo>
                <a:lnTo>
                  <a:pt x="91" y="1"/>
                </a:lnTo>
                <a:lnTo>
                  <a:pt x="99" y="5"/>
                </a:lnTo>
                <a:lnTo>
                  <a:pt x="108" y="12"/>
                </a:lnTo>
                <a:lnTo>
                  <a:pt x="114" y="24"/>
                </a:lnTo>
                <a:lnTo>
                  <a:pt x="114" y="40"/>
                </a:lnTo>
                <a:lnTo>
                  <a:pt x="30" y="89"/>
                </a:lnTo>
                <a:close/>
              </a:path>
            </a:pathLst>
          </a:custGeom>
          <a:solidFill>
            <a:srgbClr val="5555FF"/>
          </a:solidFill>
          <a:ln w="0">
            <a:solidFill>
              <a:srgbClr val="5555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7" name="Freeform 17">
            <a:extLst>
              <a:ext uri="{FF2B5EF4-FFF2-40B4-BE49-F238E27FC236}">
                <a16:creationId xmlns:a16="http://schemas.microsoft.com/office/drawing/2014/main" id="{53D6A995-F2D8-4C29-9FDD-F047EBAD986B}"/>
              </a:ext>
            </a:extLst>
          </p:cNvPr>
          <p:cNvSpPr>
            <a:spLocks/>
          </p:cNvSpPr>
          <p:nvPr/>
        </p:nvSpPr>
        <p:spPr bwMode="auto">
          <a:xfrm>
            <a:off x="4682168" y="3747547"/>
            <a:ext cx="201974" cy="147388"/>
          </a:xfrm>
          <a:custGeom>
            <a:avLst/>
            <a:gdLst>
              <a:gd name="T0" fmla="*/ 24 w 108"/>
              <a:gd name="T1" fmla="*/ 82 h 82"/>
              <a:gd name="T2" fmla="*/ 0 w 108"/>
              <a:gd name="T3" fmla="*/ 49 h 82"/>
              <a:gd name="T4" fmla="*/ 80 w 108"/>
              <a:gd name="T5" fmla="*/ 0 h 82"/>
              <a:gd name="T6" fmla="*/ 82 w 108"/>
              <a:gd name="T7" fmla="*/ 0 h 82"/>
              <a:gd name="T8" fmla="*/ 87 w 108"/>
              <a:gd name="T9" fmla="*/ 2 h 82"/>
              <a:gd name="T10" fmla="*/ 95 w 108"/>
              <a:gd name="T11" fmla="*/ 6 h 82"/>
              <a:gd name="T12" fmla="*/ 102 w 108"/>
              <a:gd name="T13" fmla="*/ 11 h 82"/>
              <a:gd name="T14" fmla="*/ 106 w 108"/>
              <a:gd name="T15" fmla="*/ 21 h 82"/>
              <a:gd name="T16" fmla="*/ 108 w 108"/>
              <a:gd name="T17" fmla="*/ 36 h 82"/>
              <a:gd name="T18" fmla="*/ 24 w 108"/>
              <a:gd name="T19" fmla="*/ 82 h 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8"/>
              <a:gd name="T31" fmla="*/ 0 h 82"/>
              <a:gd name="T32" fmla="*/ 108 w 108"/>
              <a:gd name="T33" fmla="*/ 82 h 8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8" h="82">
                <a:moveTo>
                  <a:pt x="24" y="82"/>
                </a:moveTo>
                <a:lnTo>
                  <a:pt x="0" y="49"/>
                </a:lnTo>
                <a:lnTo>
                  <a:pt x="80" y="0"/>
                </a:lnTo>
                <a:lnTo>
                  <a:pt x="82" y="0"/>
                </a:lnTo>
                <a:lnTo>
                  <a:pt x="87" y="2"/>
                </a:lnTo>
                <a:lnTo>
                  <a:pt x="95" y="6"/>
                </a:lnTo>
                <a:lnTo>
                  <a:pt x="102" y="11"/>
                </a:lnTo>
                <a:lnTo>
                  <a:pt x="106" y="21"/>
                </a:lnTo>
                <a:lnTo>
                  <a:pt x="108" y="36"/>
                </a:lnTo>
                <a:lnTo>
                  <a:pt x="24" y="82"/>
                </a:lnTo>
                <a:close/>
              </a:path>
            </a:pathLst>
          </a:custGeom>
          <a:solidFill>
            <a:srgbClr val="8080FF"/>
          </a:solidFill>
          <a:ln w="0">
            <a:solidFill>
              <a:srgbClr val="808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8" name="Freeform 18">
            <a:extLst>
              <a:ext uri="{FF2B5EF4-FFF2-40B4-BE49-F238E27FC236}">
                <a16:creationId xmlns:a16="http://schemas.microsoft.com/office/drawing/2014/main" id="{6E5FC2A9-24E2-4E8C-909C-9D065F9A2778}"/>
              </a:ext>
            </a:extLst>
          </p:cNvPr>
          <p:cNvSpPr>
            <a:spLocks/>
          </p:cNvSpPr>
          <p:nvPr/>
        </p:nvSpPr>
        <p:spPr bwMode="auto">
          <a:xfrm>
            <a:off x="4693390" y="3751143"/>
            <a:ext cx="187013" cy="133009"/>
          </a:xfrm>
          <a:custGeom>
            <a:avLst/>
            <a:gdLst>
              <a:gd name="T0" fmla="*/ 18 w 100"/>
              <a:gd name="T1" fmla="*/ 74 h 74"/>
              <a:gd name="T2" fmla="*/ 0 w 100"/>
              <a:gd name="T3" fmla="*/ 47 h 74"/>
              <a:gd name="T4" fmla="*/ 77 w 100"/>
              <a:gd name="T5" fmla="*/ 0 h 74"/>
              <a:gd name="T6" fmla="*/ 79 w 100"/>
              <a:gd name="T7" fmla="*/ 0 h 74"/>
              <a:gd name="T8" fmla="*/ 81 w 100"/>
              <a:gd name="T9" fmla="*/ 0 h 74"/>
              <a:gd name="T10" fmla="*/ 85 w 100"/>
              <a:gd name="T11" fmla="*/ 2 h 74"/>
              <a:gd name="T12" fmla="*/ 89 w 100"/>
              <a:gd name="T13" fmla="*/ 4 h 74"/>
              <a:gd name="T14" fmla="*/ 92 w 100"/>
              <a:gd name="T15" fmla="*/ 8 h 74"/>
              <a:gd name="T16" fmla="*/ 96 w 100"/>
              <a:gd name="T17" fmla="*/ 11 h 74"/>
              <a:gd name="T18" fmla="*/ 98 w 100"/>
              <a:gd name="T19" fmla="*/ 15 h 74"/>
              <a:gd name="T20" fmla="*/ 100 w 100"/>
              <a:gd name="T21" fmla="*/ 21 h 74"/>
              <a:gd name="T22" fmla="*/ 100 w 100"/>
              <a:gd name="T23" fmla="*/ 28 h 74"/>
              <a:gd name="T24" fmla="*/ 18 w 100"/>
              <a:gd name="T25" fmla="*/ 74 h 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0"/>
              <a:gd name="T40" fmla="*/ 0 h 74"/>
              <a:gd name="T41" fmla="*/ 100 w 100"/>
              <a:gd name="T42" fmla="*/ 74 h 7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0" h="74">
                <a:moveTo>
                  <a:pt x="18" y="74"/>
                </a:moveTo>
                <a:lnTo>
                  <a:pt x="0" y="47"/>
                </a:lnTo>
                <a:lnTo>
                  <a:pt x="77" y="0"/>
                </a:lnTo>
                <a:lnTo>
                  <a:pt x="79" y="0"/>
                </a:lnTo>
                <a:lnTo>
                  <a:pt x="81" y="0"/>
                </a:lnTo>
                <a:lnTo>
                  <a:pt x="85" y="2"/>
                </a:lnTo>
                <a:lnTo>
                  <a:pt x="89" y="4"/>
                </a:lnTo>
                <a:lnTo>
                  <a:pt x="92" y="8"/>
                </a:lnTo>
                <a:lnTo>
                  <a:pt x="96" y="11"/>
                </a:lnTo>
                <a:lnTo>
                  <a:pt x="98" y="15"/>
                </a:lnTo>
                <a:lnTo>
                  <a:pt x="100" y="21"/>
                </a:lnTo>
                <a:lnTo>
                  <a:pt x="100" y="28"/>
                </a:lnTo>
                <a:lnTo>
                  <a:pt x="18" y="74"/>
                </a:lnTo>
                <a:close/>
              </a:path>
            </a:pathLst>
          </a:custGeom>
          <a:solidFill>
            <a:srgbClr val="AAAAFF"/>
          </a:solidFill>
          <a:ln w="0">
            <a:solidFill>
              <a:srgbClr val="AAAA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9" name="Freeform 19">
            <a:extLst>
              <a:ext uri="{FF2B5EF4-FFF2-40B4-BE49-F238E27FC236}">
                <a16:creationId xmlns:a16="http://schemas.microsoft.com/office/drawing/2014/main" id="{7A679072-14FE-4117-82B1-74A5BCBD1EF4}"/>
              </a:ext>
            </a:extLst>
          </p:cNvPr>
          <p:cNvSpPr>
            <a:spLocks/>
          </p:cNvSpPr>
          <p:nvPr/>
        </p:nvSpPr>
        <p:spPr bwMode="auto">
          <a:xfrm>
            <a:off x="4702740" y="3751143"/>
            <a:ext cx="177662" cy="120427"/>
          </a:xfrm>
          <a:custGeom>
            <a:avLst/>
            <a:gdLst>
              <a:gd name="T0" fmla="*/ 13 w 95"/>
              <a:gd name="T1" fmla="*/ 67 h 67"/>
              <a:gd name="T2" fmla="*/ 0 w 95"/>
              <a:gd name="T3" fmla="*/ 47 h 67"/>
              <a:gd name="T4" fmla="*/ 76 w 95"/>
              <a:gd name="T5" fmla="*/ 0 h 67"/>
              <a:gd name="T6" fmla="*/ 78 w 95"/>
              <a:gd name="T7" fmla="*/ 2 h 67"/>
              <a:gd name="T8" fmla="*/ 80 w 95"/>
              <a:gd name="T9" fmla="*/ 4 h 67"/>
              <a:gd name="T10" fmla="*/ 84 w 95"/>
              <a:gd name="T11" fmla="*/ 6 h 67"/>
              <a:gd name="T12" fmla="*/ 87 w 95"/>
              <a:gd name="T13" fmla="*/ 9 h 67"/>
              <a:gd name="T14" fmla="*/ 91 w 95"/>
              <a:gd name="T15" fmla="*/ 13 h 67"/>
              <a:gd name="T16" fmla="*/ 95 w 95"/>
              <a:gd name="T17" fmla="*/ 19 h 67"/>
              <a:gd name="T18" fmla="*/ 95 w 95"/>
              <a:gd name="T19" fmla="*/ 22 h 67"/>
              <a:gd name="T20" fmla="*/ 13 w 95"/>
              <a:gd name="T21" fmla="*/ 67 h 6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5"/>
              <a:gd name="T34" fmla="*/ 0 h 67"/>
              <a:gd name="T35" fmla="*/ 95 w 95"/>
              <a:gd name="T36" fmla="*/ 67 h 6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5" h="67">
                <a:moveTo>
                  <a:pt x="13" y="67"/>
                </a:moveTo>
                <a:lnTo>
                  <a:pt x="0" y="47"/>
                </a:lnTo>
                <a:lnTo>
                  <a:pt x="76" y="0"/>
                </a:lnTo>
                <a:lnTo>
                  <a:pt x="78" y="2"/>
                </a:lnTo>
                <a:lnTo>
                  <a:pt x="80" y="4"/>
                </a:lnTo>
                <a:lnTo>
                  <a:pt x="84" y="6"/>
                </a:lnTo>
                <a:lnTo>
                  <a:pt x="87" y="9"/>
                </a:lnTo>
                <a:lnTo>
                  <a:pt x="91" y="13"/>
                </a:lnTo>
                <a:lnTo>
                  <a:pt x="95" y="19"/>
                </a:lnTo>
                <a:lnTo>
                  <a:pt x="95" y="22"/>
                </a:lnTo>
                <a:lnTo>
                  <a:pt x="13" y="67"/>
                </a:lnTo>
                <a:close/>
              </a:path>
            </a:pathLst>
          </a:custGeom>
          <a:solidFill>
            <a:srgbClr val="D5D5FF"/>
          </a:solidFill>
          <a:ln w="0">
            <a:solidFill>
              <a:srgbClr val="D5D5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0" name="Freeform 20">
            <a:extLst>
              <a:ext uri="{FF2B5EF4-FFF2-40B4-BE49-F238E27FC236}">
                <a16:creationId xmlns:a16="http://schemas.microsoft.com/office/drawing/2014/main" id="{5FFFF433-B46C-4F11-91B5-C5445801B22D}"/>
              </a:ext>
            </a:extLst>
          </p:cNvPr>
          <p:cNvSpPr>
            <a:spLocks/>
          </p:cNvSpPr>
          <p:nvPr/>
        </p:nvSpPr>
        <p:spPr bwMode="auto">
          <a:xfrm>
            <a:off x="4713961" y="3754737"/>
            <a:ext cx="166441" cy="106048"/>
          </a:xfrm>
          <a:custGeom>
            <a:avLst/>
            <a:gdLst>
              <a:gd name="T0" fmla="*/ 89 w 89"/>
              <a:gd name="T1" fmla="*/ 15 h 59"/>
              <a:gd name="T2" fmla="*/ 7 w 89"/>
              <a:gd name="T3" fmla="*/ 59 h 59"/>
              <a:gd name="T4" fmla="*/ 0 w 89"/>
              <a:gd name="T5" fmla="*/ 45 h 59"/>
              <a:gd name="T6" fmla="*/ 74 w 89"/>
              <a:gd name="T7" fmla="*/ 0 h 59"/>
              <a:gd name="T8" fmla="*/ 89 w 89"/>
              <a:gd name="T9" fmla="*/ 15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59"/>
              <a:gd name="T17" fmla="*/ 89 w 89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59">
                <a:moveTo>
                  <a:pt x="89" y="15"/>
                </a:moveTo>
                <a:lnTo>
                  <a:pt x="7" y="59"/>
                </a:lnTo>
                <a:lnTo>
                  <a:pt x="0" y="45"/>
                </a:lnTo>
                <a:lnTo>
                  <a:pt x="74" y="0"/>
                </a:lnTo>
                <a:lnTo>
                  <a:pt x="89" y="1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1" name="Freeform 21">
            <a:extLst>
              <a:ext uri="{FF2B5EF4-FFF2-40B4-BE49-F238E27FC236}">
                <a16:creationId xmlns:a16="http://schemas.microsoft.com/office/drawing/2014/main" id="{A71A5F7A-5D31-4A0F-9CF9-0C6ACB11A6FE}"/>
              </a:ext>
            </a:extLst>
          </p:cNvPr>
          <p:cNvSpPr>
            <a:spLocks/>
          </p:cNvSpPr>
          <p:nvPr/>
        </p:nvSpPr>
        <p:spPr bwMode="auto">
          <a:xfrm>
            <a:off x="4624194" y="3828431"/>
            <a:ext cx="117818" cy="122224"/>
          </a:xfrm>
          <a:custGeom>
            <a:avLst/>
            <a:gdLst>
              <a:gd name="T0" fmla="*/ 46 w 63"/>
              <a:gd name="T1" fmla="*/ 67 h 68"/>
              <a:gd name="T2" fmla="*/ 57 w 63"/>
              <a:gd name="T3" fmla="*/ 55 h 68"/>
              <a:gd name="T4" fmla="*/ 63 w 63"/>
              <a:gd name="T5" fmla="*/ 39 h 68"/>
              <a:gd name="T6" fmla="*/ 59 w 63"/>
              <a:gd name="T7" fmla="*/ 22 h 68"/>
              <a:gd name="T8" fmla="*/ 48 w 63"/>
              <a:gd name="T9" fmla="*/ 7 h 68"/>
              <a:gd name="T10" fmla="*/ 33 w 63"/>
              <a:gd name="T11" fmla="*/ 0 h 68"/>
              <a:gd name="T12" fmla="*/ 16 w 63"/>
              <a:gd name="T13" fmla="*/ 4 h 68"/>
              <a:gd name="T14" fmla="*/ 3 w 63"/>
              <a:gd name="T15" fmla="*/ 15 h 68"/>
              <a:gd name="T16" fmla="*/ 0 w 63"/>
              <a:gd name="T17" fmla="*/ 30 h 68"/>
              <a:gd name="T18" fmla="*/ 1 w 63"/>
              <a:gd name="T19" fmla="*/ 48 h 68"/>
              <a:gd name="T20" fmla="*/ 13 w 63"/>
              <a:gd name="T21" fmla="*/ 61 h 68"/>
              <a:gd name="T22" fmla="*/ 29 w 63"/>
              <a:gd name="T23" fmla="*/ 68 h 68"/>
              <a:gd name="T24" fmla="*/ 46 w 63"/>
              <a:gd name="T25" fmla="*/ 6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6" y="67"/>
                </a:moveTo>
                <a:lnTo>
                  <a:pt x="57" y="55"/>
                </a:lnTo>
                <a:lnTo>
                  <a:pt x="63" y="39"/>
                </a:lnTo>
                <a:lnTo>
                  <a:pt x="59" y="22"/>
                </a:lnTo>
                <a:lnTo>
                  <a:pt x="48" y="7"/>
                </a:lnTo>
                <a:lnTo>
                  <a:pt x="33" y="0"/>
                </a:lnTo>
                <a:lnTo>
                  <a:pt x="16" y="4"/>
                </a:lnTo>
                <a:lnTo>
                  <a:pt x="3" y="15"/>
                </a:lnTo>
                <a:lnTo>
                  <a:pt x="0" y="30"/>
                </a:lnTo>
                <a:lnTo>
                  <a:pt x="1" y="48"/>
                </a:lnTo>
                <a:lnTo>
                  <a:pt x="13" y="61"/>
                </a:lnTo>
                <a:lnTo>
                  <a:pt x="29" y="68"/>
                </a:lnTo>
                <a:lnTo>
                  <a:pt x="46" y="67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2" name="Freeform 22">
            <a:extLst>
              <a:ext uri="{FF2B5EF4-FFF2-40B4-BE49-F238E27FC236}">
                <a16:creationId xmlns:a16="http://schemas.microsoft.com/office/drawing/2014/main" id="{B11671F5-C780-45B8-AC55-2E8DD4E5666F}"/>
              </a:ext>
            </a:extLst>
          </p:cNvPr>
          <p:cNvSpPr>
            <a:spLocks/>
          </p:cNvSpPr>
          <p:nvPr/>
        </p:nvSpPr>
        <p:spPr bwMode="auto">
          <a:xfrm>
            <a:off x="4624194" y="3828431"/>
            <a:ext cx="117818" cy="122224"/>
          </a:xfrm>
          <a:custGeom>
            <a:avLst/>
            <a:gdLst>
              <a:gd name="T0" fmla="*/ 46 w 63"/>
              <a:gd name="T1" fmla="*/ 67 h 68"/>
              <a:gd name="T2" fmla="*/ 57 w 63"/>
              <a:gd name="T3" fmla="*/ 55 h 68"/>
              <a:gd name="T4" fmla="*/ 63 w 63"/>
              <a:gd name="T5" fmla="*/ 39 h 68"/>
              <a:gd name="T6" fmla="*/ 59 w 63"/>
              <a:gd name="T7" fmla="*/ 22 h 68"/>
              <a:gd name="T8" fmla="*/ 48 w 63"/>
              <a:gd name="T9" fmla="*/ 7 h 68"/>
              <a:gd name="T10" fmla="*/ 33 w 63"/>
              <a:gd name="T11" fmla="*/ 0 h 68"/>
              <a:gd name="T12" fmla="*/ 16 w 63"/>
              <a:gd name="T13" fmla="*/ 4 h 68"/>
              <a:gd name="T14" fmla="*/ 3 w 63"/>
              <a:gd name="T15" fmla="*/ 15 h 68"/>
              <a:gd name="T16" fmla="*/ 0 w 63"/>
              <a:gd name="T17" fmla="*/ 30 h 68"/>
              <a:gd name="T18" fmla="*/ 1 w 63"/>
              <a:gd name="T19" fmla="*/ 48 h 68"/>
              <a:gd name="T20" fmla="*/ 13 w 63"/>
              <a:gd name="T21" fmla="*/ 61 h 68"/>
              <a:gd name="T22" fmla="*/ 29 w 63"/>
              <a:gd name="T23" fmla="*/ 68 h 68"/>
              <a:gd name="T24" fmla="*/ 46 w 63"/>
              <a:gd name="T25" fmla="*/ 6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6" y="67"/>
                </a:moveTo>
                <a:lnTo>
                  <a:pt x="57" y="55"/>
                </a:lnTo>
                <a:lnTo>
                  <a:pt x="63" y="39"/>
                </a:lnTo>
                <a:lnTo>
                  <a:pt x="59" y="22"/>
                </a:lnTo>
                <a:lnTo>
                  <a:pt x="48" y="7"/>
                </a:lnTo>
                <a:lnTo>
                  <a:pt x="33" y="0"/>
                </a:lnTo>
                <a:lnTo>
                  <a:pt x="16" y="4"/>
                </a:lnTo>
                <a:lnTo>
                  <a:pt x="3" y="15"/>
                </a:lnTo>
                <a:lnTo>
                  <a:pt x="0" y="30"/>
                </a:lnTo>
                <a:lnTo>
                  <a:pt x="1" y="48"/>
                </a:lnTo>
                <a:lnTo>
                  <a:pt x="13" y="61"/>
                </a:lnTo>
                <a:lnTo>
                  <a:pt x="29" y="68"/>
                </a:lnTo>
                <a:lnTo>
                  <a:pt x="46" y="67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3" name="Freeform 24">
            <a:extLst>
              <a:ext uri="{FF2B5EF4-FFF2-40B4-BE49-F238E27FC236}">
                <a16:creationId xmlns:a16="http://schemas.microsoft.com/office/drawing/2014/main" id="{CC993955-2AAE-45A9-8C6C-2984CE2656A6}"/>
              </a:ext>
            </a:extLst>
          </p:cNvPr>
          <p:cNvSpPr>
            <a:spLocks/>
          </p:cNvSpPr>
          <p:nvPr/>
        </p:nvSpPr>
        <p:spPr bwMode="auto">
          <a:xfrm>
            <a:off x="5226375" y="2829067"/>
            <a:ext cx="1282906" cy="772890"/>
          </a:xfrm>
          <a:custGeom>
            <a:avLst/>
            <a:gdLst>
              <a:gd name="T0" fmla="*/ 0 w 686"/>
              <a:gd name="T1" fmla="*/ 376 h 430"/>
              <a:gd name="T2" fmla="*/ 645 w 686"/>
              <a:gd name="T3" fmla="*/ 0 h 430"/>
              <a:gd name="T4" fmla="*/ 647 w 686"/>
              <a:gd name="T5" fmla="*/ 0 h 430"/>
              <a:gd name="T6" fmla="*/ 653 w 686"/>
              <a:gd name="T7" fmla="*/ 0 h 430"/>
              <a:gd name="T8" fmla="*/ 660 w 686"/>
              <a:gd name="T9" fmla="*/ 0 h 430"/>
              <a:gd name="T10" fmla="*/ 670 w 686"/>
              <a:gd name="T11" fmla="*/ 3 h 430"/>
              <a:gd name="T12" fmla="*/ 677 w 686"/>
              <a:gd name="T13" fmla="*/ 9 h 430"/>
              <a:gd name="T14" fmla="*/ 683 w 686"/>
              <a:gd name="T15" fmla="*/ 18 h 430"/>
              <a:gd name="T16" fmla="*/ 686 w 686"/>
              <a:gd name="T17" fmla="*/ 33 h 430"/>
              <a:gd name="T18" fmla="*/ 686 w 686"/>
              <a:gd name="T19" fmla="*/ 53 h 430"/>
              <a:gd name="T20" fmla="*/ 41 w 686"/>
              <a:gd name="T21" fmla="*/ 430 h 430"/>
              <a:gd name="T22" fmla="*/ 0 w 686"/>
              <a:gd name="T23" fmla="*/ 376 h 4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6"/>
              <a:gd name="T37" fmla="*/ 0 h 430"/>
              <a:gd name="T38" fmla="*/ 686 w 686"/>
              <a:gd name="T39" fmla="*/ 430 h 4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6" h="430">
                <a:moveTo>
                  <a:pt x="0" y="376"/>
                </a:moveTo>
                <a:lnTo>
                  <a:pt x="645" y="0"/>
                </a:lnTo>
                <a:lnTo>
                  <a:pt x="647" y="0"/>
                </a:lnTo>
                <a:lnTo>
                  <a:pt x="653" y="0"/>
                </a:lnTo>
                <a:lnTo>
                  <a:pt x="660" y="0"/>
                </a:lnTo>
                <a:lnTo>
                  <a:pt x="670" y="3"/>
                </a:lnTo>
                <a:lnTo>
                  <a:pt x="677" y="9"/>
                </a:lnTo>
                <a:lnTo>
                  <a:pt x="683" y="18"/>
                </a:lnTo>
                <a:lnTo>
                  <a:pt x="686" y="33"/>
                </a:lnTo>
                <a:lnTo>
                  <a:pt x="686" y="53"/>
                </a:lnTo>
                <a:lnTo>
                  <a:pt x="41" y="430"/>
                </a:lnTo>
                <a:lnTo>
                  <a:pt x="0" y="37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4" name="Freeform 25">
            <a:extLst>
              <a:ext uri="{FF2B5EF4-FFF2-40B4-BE49-F238E27FC236}">
                <a16:creationId xmlns:a16="http://schemas.microsoft.com/office/drawing/2014/main" id="{E895105F-B62E-4487-8218-7502019F8FE9}"/>
              </a:ext>
            </a:extLst>
          </p:cNvPr>
          <p:cNvSpPr>
            <a:spLocks/>
          </p:cNvSpPr>
          <p:nvPr/>
        </p:nvSpPr>
        <p:spPr bwMode="auto">
          <a:xfrm>
            <a:off x="5226375" y="2829067"/>
            <a:ext cx="1282906" cy="772890"/>
          </a:xfrm>
          <a:custGeom>
            <a:avLst/>
            <a:gdLst>
              <a:gd name="T0" fmla="*/ 0 w 686"/>
              <a:gd name="T1" fmla="*/ 376 h 430"/>
              <a:gd name="T2" fmla="*/ 645 w 686"/>
              <a:gd name="T3" fmla="*/ 0 h 430"/>
              <a:gd name="T4" fmla="*/ 647 w 686"/>
              <a:gd name="T5" fmla="*/ 0 h 430"/>
              <a:gd name="T6" fmla="*/ 653 w 686"/>
              <a:gd name="T7" fmla="*/ 0 h 430"/>
              <a:gd name="T8" fmla="*/ 660 w 686"/>
              <a:gd name="T9" fmla="*/ 0 h 430"/>
              <a:gd name="T10" fmla="*/ 670 w 686"/>
              <a:gd name="T11" fmla="*/ 3 h 430"/>
              <a:gd name="T12" fmla="*/ 677 w 686"/>
              <a:gd name="T13" fmla="*/ 9 h 430"/>
              <a:gd name="T14" fmla="*/ 683 w 686"/>
              <a:gd name="T15" fmla="*/ 18 h 430"/>
              <a:gd name="T16" fmla="*/ 686 w 686"/>
              <a:gd name="T17" fmla="*/ 33 h 430"/>
              <a:gd name="T18" fmla="*/ 686 w 686"/>
              <a:gd name="T19" fmla="*/ 53 h 430"/>
              <a:gd name="T20" fmla="*/ 41 w 686"/>
              <a:gd name="T21" fmla="*/ 430 h 430"/>
              <a:gd name="T22" fmla="*/ 0 w 686"/>
              <a:gd name="T23" fmla="*/ 376 h 4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86"/>
              <a:gd name="T37" fmla="*/ 0 h 430"/>
              <a:gd name="T38" fmla="*/ 686 w 686"/>
              <a:gd name="T39" fmla="*/ 430 h 4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86" h="430">
                <a:moveTo>
                  <a:pt x="0" y="376"/>
                </a:moveTo>
                <a:lnTo>
                  <a:pt x="645" y="0"/>
                </a:lnTo>
                <a:lnTo>
                  <a:pt x="647" y="0"/>
                </a:lnTo>
                <a:lnTo>
                  <a:pt x="653" y="0"/>
                </a:lnTo>
                <a:lnTo>
                  <a:pt x="660" y="0"/>
                </a:lnTo>
                <a:lnTo>
                  <a:pt x="670" y="3"/>
                </a:lnTo>
                <a:lnTo>
                  <a:pt x="677" y="9"/>
                </a:lnTo>
                <a:lnTo>
                  <a:pt x="683" y="18"/>
                </a:lnTo>
                <a:lnTo>
                  <a:pt x="686" y="33"/>
                </a:lnTo>
                <a:lnTo>
                  <a:pt x="686" y="53"/>
                </a:lnTo>
                <a:lnTo>
                  <a:pt x="41" y="430"/>
                </a:lnTo>
                <a:lnTo>
                  <a:pt x="0" y="376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5" name="Line 26">
            <a:extLst>
              <a:ext uri="{FF2B5EF4-FFF2-40B4-BE49-F238E27FC236}">
                <a16:creationId xmlns:a16="http://schemas.microsoft.com/office/drawing/2014/main" id="{60E34057-1C0E-4316-ADD9-428B2E5B8B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1336" y="3630716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6" name="Line 27">
            <a:extLst>
              <a:ext uri="{FF2B5EF4-FFF2-40B4-BE49-F238E27FC236}">
                <a16:creationId xmlns:a16="http://schemas.microsoft.com/office/drawing/2014/main" id="{82A0A493-13C2-46B3-997C-854A8C8BD5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4583" y="3657677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7" name="Freeform 28">
            <a:extLst>
              <a:ext uri="{FF2B5EF4-FFF2-40B4-BE49-F238E27FC236}">
                <a16:creationId xmlns:a16="http://schemas.microsoft.com/office/drawing/2014/main" id="{BD5AC02D-D30D-47F8-901A-9408348CE62F}"/>
              </a:ext>
            </a:extLst>
          </p:cNvPr>
          <p:cNvSpPr>
            <a:spLocks/>
          </p:cNvSpPr>
          <p:nvPr/>
        </p:nvSpPr>
        <p:spPr bwMode="auto">
          <a:xfrm>
            <a:off x="5164662" y="3684639"/>
            <a:ext cx="9351" cy="16177"/>
          </a:xfrm>
          <a:custGeom>
            <a:avLst/>
            <a:gdLst>
              <a:gd name="T0" fmla="*/ 5 w 5"/>
              <a:gd name="T1" fmla="*/ 0 h 9"/>
              <a:gd name="T2" fmla="*/ 0 w 5"/>
              <a:gd name="T3" fmla="*/ 6 h 9"/>
              <a:gd name="T4" fmla="*/ 4 w 5"/>
              <a:gd name="T5" fmla="*/ 9 h 9"/>
              <a:gd name="T6" fmla="*/ 0 60000 65536"/>
              <a:gd name="T7" fmla="*/ 0 60000 65536"/>
              <a:gd name="T8" fmla="*/ 0 60000 65536"/>
              <a:gd name="T9" fmla="*/ 0 w 5"/>
              <a:gd name="T10" fmla="*/ 0 h 9"/>
              <a:gd name="T11" fmla="*/ 5 w 5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9">
                <a:moveTo>
                  <a:pt x="5" y="0"/>
                </a:moveTo>
                <a:lnTo>
                  <a:pt x="0" y="6"/>
                </a:lnTo>
                <a:lnTo>
                  <a:pt x="4" y="9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8" name="Line 29">
            <a:extLst>
              <a:ext uri="{FF2B5EF4-FFF2-40B4-BE49-F238E27FC236}">
                <a16:creationId xmlns:a16="http://schemas.microsoft.com/office/drawing/2014/main" id="{BBA385A2-E8D7-483F-8E67-2D672D28A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2714" y="3718789"/>
            <a:ext cx="20571" cy="1977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9" name="Line 30">
            <a:extLst>
              <a:ext uri="{FF2B5EF4-FFF2-40B4-BE49-F238E27FC236}">
                <a16:creationId xmlns:a16="http://schemas.microsoft.com/office/drawing/2014/main" id="{FCC5EDA7-6DCE-4219-B077-84598C335F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3855" y="3718789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0" name="Line 31">
            <a:extLst>
              <a:ext uri="{FF2B5EF4-FFF2-40B4-BE49-F238E27FC236}">
                <a16:creationId xmlns:a16="http://schemas.microsoft.com/office/drawing/2014/main" id="{C2BD0631-98D8-4007-BAC7-595F324A93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78738" y="3695422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1" name="Line 32">
            <a:extLst>
              <a:ext uri="{FF2B5EF4-FFF2-40B4-BE49-F238E27FC236}">
                <a16:creationId xmlns:a16="http://schemas.microsoft.com/office/drawing/2014/main" id="{CC8491AF-91C8-47F8-B5C9-6B7D9597F9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3621" y="3668461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2" name="Line 33">
            <a:extLst>
              <a:ext uri="{FF2B5EF4-FFF2-40B4-BE49-F238E27FC236}">
                <a16:creationId xmlns:a16="http://schemas.microsoft.com/office/drawing/2014/main" id="{00FE7E12-916B-47B5-AF81-70F35BAAC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2246" y="3641500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3" name="Line 34">
            <a:extLst>
              <a:ext uri="{FF2B5EF4-FFF2-40B4-BE49-F238E27FC236}">
                <a16:creationId xmlns:a16="http://schemas.microsoft.com/office/drawing/2014/main" id="{DBE707E4-A3B6-4E8A-ABCC-267302B873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7128" y="3614539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4" name="Line 35">
            <a:extLst>
              <a:ext uri="{FF2B5EF4-FFF2-40B4-BE49-F238E27FC236}">
                <a16:creationId xmlns:a16="http://schemas.microsoft.com/office/drawing/2014/main" id="{FD1847E7-120F-4E92-9222-2B10ECD7BE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2011" y="3591173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5" name="Line 36">
            <a:extLst>
              <a:ext uri="{FF2B5EF4-FFF2-40B4-BE49-F238E27FC236}">
                <a16:creationId xmlns:a16="http://schemas.microsoft.com/office/drawing/2014/main" id="{09226E3B-59E3-4B40-BDD2-5CBCC96EB8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0635" y="3564212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6" name="Line 37">
            <a:extLst>
              <a:ext uri="{FF2B5EF4-FFF2-40B4-BE49-F238E27FC236}">
                <a16:creationId xmlns:a16="http://schemas.microsoft.com/office/drawing/2014/main" id="{BC8D079C-C0C7-40FD-8A0E-C0AFC5673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5518" y="3539047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7" name="Line 38">
            <a:extLst>
              <a:ext uri="{FF2B5EF4-FFF2-40B4-BE49-F238E27FC236}">
                <a16:creationId xmlns:a16="http://schemas.microsoft.com/office/drawing/2014/main" id="{8363FF2F-877E-48A9-8453-F3EC9D7D43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0400" y="3515681"/>
            <a:ext cx="24312" cy="898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8" name="Line 39">
            <a:extLst>
              <a:ext uri="{FF2B5EF4-FFF2-40B4-BE49-F238E27FC236}">
                <a16:creationId xmlns:a16="http://schemas.microsoft.com/office/drawing/2014/main" id="{D1D1E221-FED8-43B7-A12F-0350DAA9CC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47153" y="3488719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9" name="Line 40">
            <a:extLst>
              <a:ext uri="{FF2B5EF4-FFF2-40B4-BE49-F238E27FC236}">
                <a16:creationId xmlns:a16="http://schemas.microsoft.com/office/drawing/2014/main" id="{18BD0914-9A53-42C1-8877-A0439DAEB4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95778" y="3461758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0" name="Line 41">
            <a:extLst>
              <a:ext uri="{FF2B5EF4-FFF2-40B4-BE49-F238E27FC236}">
                <a16:creationId xmlns:a16="http://schemas.microsoft.com/office/drawing/2014/main" id="{E4FF4554-659B-49BD-8522-D1073F1845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40660" y="3434797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1" name="Line 42">
            <a:extLst>
              <a:ext uri="{FF2B5EF4-FFF2-40B4-BE49-F238E27FC236}">
                <a16:creationId xmlns:a16="http://schemas.microsoft.com/office/drawing/2014/main" id="{4DE6683D-EDF5-4833-A444-8FD133CC11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5543" y="341143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2" name="Line 43">
            <a:extLst>
              <a:ext uri="{FF2B5EF4-FFF2-40B4-BE49-F238E27FC236}">
                <a16:creationId xmlns:a16="http://schemas.microsoft.com/office/drawing/2014/main" id="{61337720-9520-41E3-B215-B7378178B0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0426" y="3384470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3" name="Line 44">
            <a:extLst>
              <a:ext uri="{FF2B5EF4-FFF2-40B4-BE49-F238E27FC236}">
                <a16:creationId xmlns:a16="http://schemas.microsoft.com/office/drawing/2014/main" id="{732EABC6-70B8-43A1-A92C-9001841E00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79050" y="3357509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4" name="Line 45">
            <a:extLst>
              <a:ext uri="{FF2B5EF4-FFF2-40B4-BE49-F238E27FC236}">
                <a16:creationId xmlns:a16="http://schemas.microsoft.com/office/drawing/2014/main" id="{CC61927F-BDCE-4BC6-A516-2D313578B2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3932" y="3332344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5" name="Line 46">
            <a:extLst>
              <a:ext uri="{FF2B5EF4-FFF2-40B4-BE49-F238E27FC236}">
                <a16:creationId xmlns:a16="http://schemas.microsoft.com/office/drawing/2014/main" id="{AF30DDCA-B179-41C1-8822-958940770B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68815" y="3308977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6" name="Line 47">
            <a:extLst>
              <a:ext uri="{FF2B5EF4-FFF2-40B4-BE49-F238E27FC236}">
                <a16:creationId xmlns:a16="http://schemas.microsoft.com/office/drawing/2014/main" id="{8EA2ECCB-BE9B-4CEF-9F2A-CB61A021B0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7439" y="3282016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7" name="Line 48">
            <a:extLst>
              <a:ext uri="{FF2B5EF4-FFF2-40B4-BE49-F238E27FC236}">
                <a16:creationId xmlns:a16="http://schemas.microsoft.com/office/drawing/2014/main" id="{76D680E8-471D-40C0-90EA-E101CCDF26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2322" y="3255055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8" name="Line 49">
            <a:extLst>
              <a:ext uri="{FF2B5EF4-FFF2-40B4-BE49-F238E27FC236}">
                <a16:creationId xmlns:a16="http://schemas.microsoft.com/office/drawing/2014/main" id="{BFD44B06-6F3D-468D-A487-96BAC4AE3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7204" y="3242474"/>
            <a:ext cx="1870" cy="179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9" name="Line 97">
            <a:extLst>
              <a:ext uri="{FF2B5EF4-FFF2-40B4-BE49-F238E27FC236}">
                <a16:creationId xmlns:a16="http://schemas.microsoft.com/office/drawing/2014/main" id="{46E304EC-E02D-494F-B456-95243D8762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57229" y="3767320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0" name="Line 98">
            <a:extLst>
              <a:ext uri="{FF2B5EF4-FFF2-40B4-BE49-F238E27FC236}">
                <a16:creationId xmlns:a16="http://schemas.microsoft.com/office/drawing/2014/main" id="{125EC6E3-788F-4BEF-B691-6DBAA8858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2346" y="3794281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1" name="Line 99">
            <a:extLst>
              <a:ext uri="{FF2B5EF4-FFF2-40B4-BE49-F238E27FC236}">
                <a16:creationId xmlns:a16="http://schemas.microsoft.com/office/drawing/2014/main" id="{7E06016E-1331-4891-9297-E41774948B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63722" y="3817648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2" name="Line 100">
            <a:extLst>
              <a:ext uri="{FF2B5EF4-FFF2-40B4-BE49-F238E27FC236}">
                <a16:creationId xmlns:a16="http://schemas.microsoft.com/office/drawing/2014/main" id="{628391B3-A9E0-4328-AE6B-806B3FDBD3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18839" y="3844609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3" name="Line 101">
            <a:extLst>
              <a:ext uri="{FF2B5EF4-FFF2-40B4-BE49-F238E27FC236}">
                <a16:creationId xmlns:a16="http://schemas.microsoft.com/office/drawing/2014/main" id="{3A1BC390-BFD0-41E4-8AB5-F874FF41BC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73957" y="3871569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4" name="Line 102">
            <a:extLst>
              <a:ext uri="{FF2B5EF4-FFF2-40B4-BE49-F238E27FC236}">
                <a16:creationId xmlns:a16="http://schemas.microsoft.com/office/drawing/2014/main" id="{054E25F8-7C50-4A36-BEB2-F9C42A0B39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25333" y="3894935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5" name="Line 103">
            <a:extLst>
              <a:ext uri="{FF2B5EF4-FFF2-40B4-BE49-F238E27FC236}">
                <a16:creationId xmlns:a16="http://schemas.microsoft.com/office/drawing/2014/main" id="{9CAC1F6A-0897-4875-A529-6F0C2AABC7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0450" y="3921897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6" name="Line 104">
            <a:extLst>
              <a:ext uri="{FF2B5EF4-FFF2-40B4-BE49-F238E27FC236}">
                <a16:creationId xmlns:a16="http://schemas.microsoft.com/office/drawing/2014/main" id="{283F09D5-53D5-4D33-97B0-3025156CD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35568" y="3948858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7" name="Line 105">
            <a:extLst>
              <a:ext uri="{FF2B5EF4-FFF2-40B4-BE49-F238E27FC236}">
                <a16:creationId xmlns:a16="http://schemas.microsoft.com/office/drawing/2014/main" id="{9F2E0780-17DE-46EA-B751-1B6AC01B1B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6943" y="3974023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8" name="Line 106">
            <a:extLst>
              <a:ext uri="{FF2B5EF4-FFF2-40B4-BE49-F238E27FC236}">
                <a16:creationId xmlns:a16="http://schemas.microsoft.com/office/drawing/2014/main" id="{7203F66D-82F9-4897-AD71-229FC0B692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42060" y="3997389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9" name="Line 107">
            <a:extLst>
              <a:ext uri="{FF2B5EF4-FFF2-40B4-BE49-F238E27FC236}">
                <a16:creationId xmlns:a16="http://schemas.microsoft.com/office/drawing/2014/main" id="{49CDA90F-1A0D-4E23-B162-1B7BD779ED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97177" y="4024351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0" name="Line 108">
            <a:extLst>
              <a:ext uri="{FF2B5EF4-FFF2-40B4-BE49-F238E27FC236}">
                <a16:creationId xmlns:a16="http://schemas.microsoft.com/office/drawing/2014/main" id="{69C7765E-A818-4275-9B8A-768EE71607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2295" y="4051312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1" name="Line 109">
            <a:extLst>
              <a:ext uri="{FF2B5EF4-FFF2-40B4-BE49-F238E27FC236}">
                <a16:creationId xmlns:a16="http://schemas.microsoft.com/office/drawing/2014/main" id="{0047394E-932D-4B6B-8F05-F15A4CA6B7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03671" y="4074677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2" name="Freeform 110">
            <a:extLst>
              <a:ext uri="{FF2B5EF4-FFF2-40B4-BE49-F238E27FC236}">
                <a16:creationId xmlns:a16="http://schemas.microsoft.com/office/drawing/2014/main" id="{3997FAD6-A873-47EA-9802-127775143A19}"/>
              </a:ext>
            </a:extLst>
          </p:cNvPr>
          <p:cNvSpPr>
            <a:spLocks/>
          </p:cNvSpPr>
          <p:nvPr/>
        </p:nvSpPr>
        <p:spPr bwMode="auto">
          <a:xfrm>
            <a:off x="6456918" y="4101639"/>
            <a:ext cx="24312" cy="12582"/>
          </a:xfrm>
          <a:custGeom>
            <a:avLst/>
            <a:gdLst>
              <a:gd name="T0" fmla="*/ 13 w 13"/>
              <a:gd name="T1" fmla="*/ 0 h 7"/>
              <a:gd name="T2" fmla="*/ 0 w 13"/>
              <a:gd name="T3" fmla="*/ 7 h 7"/>
              <a:gd name="T4" fmla="*/ 0 w 13"/>
              <a:gd name="T5" fmla="*/ 7 h 7"/>
              <a:gd name="T6" fmla="*/ 0 60000 65536"/>
              <a:gd name="T7" fmla="*/ 0 60000 65536"/>
              <a:gd name="T8" fmla="*/ 0 60000 65536"/>
              <a:gd name="T9" fmla="*/ 0 w 13"/>
              <a:gd name="T10" fmla="*/ 0 h 7"/>
              <a:gd name="T11" fmla="*/ 13 w 13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7">
                <a:moveTo>
                  <a:pt x="13" y="0"/>
                </a:moveTo>
                <a:lnTo>
                  <a:pt x="0" y="7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3" name="Line 111">
            <a:extLst>
              <a:ext uri="{FF2B5EF4-FFF2-40B4-BE49-F238E27FC236}">
                <a16:creationId xmlns:a16="http://schemas.microsoft.com/office/drawing/2014/main" id="{6AB093F1-563C-4131-9176-EE33F4867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9360" y="4132196"/>
            <a:ext cx="20571" cy="1617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4" name="Line 112">
            <a:extLst>
              <a:ext uri="{FF2B5EF4-FFF2-40B4-BE49-F238E27FC236}">
                <a16:creationId xmlns:a16="http://schemas.microsoft.com/office/drawing/2014/main" id="{ECFDE2DF-48B9-4182-A929-D452E7A881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20502" y="412141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5" name="Line 113">
            <a:extLst>
              <a:ext uri="{FF2B5EF4-FFF2-40B4-BE49-F238E27FC236}">
                <a16:creationId xmlns:a16="http://schemas.microsoft.com/office/drawing/2014/main" id="{39204694-49A7-44A5-B105-E161C63989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5385" y="4094450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6" name="Freeform 114">
            <a:extLst>
              <a:ext uri="{FF2B5EF4-FFF2-40B4-BE49-F238E27FC236}">
                <a16:creationId xmlns:a16="http://schemas.microsoft.com/office/drawing/2014/main" id="{C4BE83E2-9E31-46D6-9D37-7A227D2EB192}"/>
              </a:ext>
            </a:extLst>
          </p:cNvPr>
          <p:cNvSpPr>
            <a:spLocks/>
          </p:cNvSpPr>
          <p:nvPr/>
        </p:nvSpPr>
        <p:spPr bwMode="auto">
          <a:xfrm>
            <a:off x="5217025" y="2830864"/>
            <a:ext cx="1292257" cy="771092"/>
          </a:xfrm>
          <a:custGeom>
            <a:avLst/>
            <a:gdLst>
              <a:gd name="T0" fmla="*/ 654 w 691"/>
              <a:gd name="T1" fmla="*/ 0 h 429"/>
              <a:gd name="T2" fmla="*/ 658 w 691"/>
              <a:gd name="T3" fmla="*/ 0 h 429"/>
              <a:gd name="T4" fmla="*/ 663 w 691"/>
              <a:gd name="T5" fmla="*/ 0 h 429"/>
              <a:gd name="T6" fmla="*/ 671 w 691"/>
              <a:gd name="T7" fmla="*/ 2 h 429"/>
              <a:gd name="T8" fmla="*/ 678 w 691"/>
              <a:gd name="T9" fmla="*/ 6 h 429"/>
              <a:gd name="T10" fmla="*/ 686 w 691"/>
              <a:gd name="T11" fmla="*/ 13 h 429"/>
              <a:gd name="T12" fmla="*/ 691 w 691"/>
              <a:gd name="T13" fmla="*/ 28 h 429"/>
              <a:gd name="T14" fmla="*/ 691 w 691"/>
              <a:gd name="T15" fmla="*/ 47 h 429"/>
              <a:gd name="T16" fmla="*/ 35 w 691"/>
              <a:gd name="T17" fmla="*/ 429 h 429"/>
              <a:gd name="T18" fmla="*/ 0 w 691"/>
              <a:gd name="T19" fmla="*/ 381 h 429"/>
              <a:gd name="T20" fmla="*/ 654 w 691"/>
              <a:gd name="T21" fmla="*/ 0 h 4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1"/>
              <a:gd name="T34" fmla="*/ 0 h 429"/>
              <a:gd name="T35" fmla="*/ 691 w 691"/>
              <a:gd name="T36" fmla="*/ 429 h 42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1" h="429">
                <a:moveTo>
                  <a:pt x="654" y="0"/>
                </a:moveTo>
                <a:lnTo>
                  <a:pt x="658" y="0"/>
                </a:lnTo>
                <a:lnTo>
                  <a:pt x="663" y="0"/>
                </a:lnTo>
                <a:lnTo>
                  <a:pt x="671" y="2"/>
                </a:lnTo>
                <a:lnTo>
                  <a:pt x="678" y="6"/>
                </a:lnTo>
                <a:lnTo>
                  <a:pt x="686" y="13"/>
                </a:lnTo>
                <a:lnTo>
                  <a:pt x="691" y="28"/>
                </a:lnTo>
                <a:lnTo>
                  <a:pt x="691" y="47"/>
                </a:lnTo>
                <a:lnTo>
                  <a:pt x="35" y="429"/>
                </a:lnTo>
                <a:lnTo>
                  <a:pt x="0" y="381"/>
                </a:lnTo>
                <a:lnTo>
                  <a:pt x="654" y="0"/>
                </a:lnTo>
                <a:close/>
              </a:path>
            </a:pathLst>
          </a:custGeom>
          <a:solidFill>
            <a:srgbClr val="FF2B2B"/>
          </a:solidFill>
          <a:ln w="0">
            <a:solidFill>
              <a:srgbClr val="FF2B2B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7" name="Freeform 115">
            <a:extLst>
              <a:ext uri="{FF2B5EF4-FFF2-40B4-BE49-F238E27FC236}">
                <a16:creationId xmlns:a16="http://schemas.microsoft.com/office/drawing/2014/main" id="{831BAEFC-5D17-4D29-99CB-AC41744AFECE}"/>
              </a:ext>
            </a:extLst>
          </p:cNvPr>
          <p:cNvSpPr>
            <a:spLocks/>
          </p:cNvSpPr>
          <p:nvPr/>
        </p:nvSpPr>
        <p:spPr bwMode="auto">
          <a:xfrm>
            <a:off x="5226375" y="2830865"/>
            <a:ext cx="1282906" cy="756713"/>
          </a:xfrm>
          <a:custGeom>
            <a:avLst/>
            <a:gdLst>
              <a:gd name="T0" fmla="*/ 653 w 686"/>
              <a:gd name="T1" fmla="*/ 0 h 421"/>
              <a:gd name="T2" fmla="*/ 657 w 686"/>
              <a:gd name="T3" fmla="*/ 0 h 421"/>
              <a:gd name="T4" fmla="*/ 662 w 686"/>
              <a:gd name="T5" fmla="*/ 2 h 421"/>
              <a:gd name="T6" fmla="*/ 671 w 686"/>
              <a:gd name="T7" fmla="*/ 4 h 421"/>
              <a:gd name="T8" fmla="*/ 679 w 686"/>
              <a:gd name="T9" fmla="*/ 12 h 421"/>
              <a:gd name="T10" fmla="*/ 684 w 686"/>
              <a:gd name="T11" fmla="*/ 23 h 421"/>
              <a:gd name="T12" fmla="*/ 686 w 686"/>
              <a:gd name="T13" fmla="*/ 41 h 421"/>
              <a:gd name="T14" fmla="*/ 32 w 686"/>
              <a:gd name="T15" fmla="*/ 421 h 421"/>
              <a:gd name="T16" fmla="*/ 0 w 686"/>
              <a:gd name="T17" fmla="*/ 381 h 421"/>
              <a:gd name="T18" fmla="*/ 653 w 686"/>
              <a:gd name="T19" fmla="*/ 0 h 4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86"/>
              <a:gd name="T31" fmla="*/ 0 h 421"/>
              <a:gd name="T32" fmla="*/ 686 w 686"/>
              <a:gd name="T33" fmla="*/ 421 h 42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86" h="421">
                <a:moveTo>
                  <a:pt x="653" y="0"/>
                </a:moveTo>
                <a:lnTo>
                  <a:pt x="657" y="0"/>
                </a:lnTo>
                <a:lnTo>
                  <a:pt x="662" y="2"/>
                </a:lnTo>
                <a:lnTo>
                  <a:pt x="671" y="4"/>
                </a:lnTo>
                <a:lnTo>
                  <a:pt x="679" y="12"/>
                </a:lnTo>
                <a:lnTo>
                  <a:pt x="684" y="23"/>
                </a:lnTo>
                <a:lnTo>
                  <a:pt x="686" y="41"/>
                </a:lnTo>
                <a:lnTo>
                  <a:pt x="32" y="421"/>
                </a:lnTo>
                <a:lnTo>
                  <a:pt x="0" y="381"/>
                </a:lnTo>
                <a:lnTo>
                  <a:pt x="653" y="0"/>
                </a:lnTo>
                <a:close/>
              </a:path>
            </a:pathLst>
          </a:custGeom>
          <a:solidFill>
            <a:srgbClr val="FF5555"/>
          </a:solidFill>
          <a:ln w="0">
            <a:solidFill>
              <a:srgbClr val="FF5555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8" name="Freeform 116">
            <a:extLst>
              <a:ext uri="{FF2B5EF4-FFF2-40B4-BE49-F238E27FC236}">
                <a16:creationId xmlns:a16="http://schemas.microsoft.com/office/drawing/2014/main" id="{397A2F85-DF8B-421E-A613-174BE9BD4F01}"/>
              </a:ext>
            </a:extLst>
          </p:cNvPr>
          <p:cNvSpPr>
            <a:spLocks/>
          </p:cNvSpPr>
          <p:nvPr/>
        </p:nvSpPr>
        <p:spPr bwMode="auto">
          <a:xfrm>
            <a:off x="5241337" y="2834460"/>
            <a:ext cx="1264205" cy="744131"/>
          </a:xfrm>
          <a:custGeom>
            <a:avLst/>
            <a:gdLst>
              <a:gd name="T0" fmla="*/ 650 w 676"/>
              <a:gd name="T1" fmla="*/ 0 h 414"/>
              <a:gd name="T2" fmla="*/ 652 w 676"/>
              <a:gd name="T3" fmla="*/ 0 h 414"/>
              <a:gd name="T4" fmla="*/ 658 w 676"/>
              <a:gd name="T5" fmla="*/ 2 h 414"/>
              <a:gd name="T6" fmla="*/ 665 w 676"/>
              <a:gd name="T7" fmla="*/ 4 h 414"/>
              <a:gd name="T8" fmla="*/ 671 w 676"/>
              <a:gd name="T9" fmla="*/ 11 h 414"/>
              <a:gd name="T10" fmla="*/ 676 w 676"/>
              <a:gd name="T11" fmla="*/ 21 h 414"/>
              <a:gd name="T12" fmla="*/ 676 w 676"/>
              <a:gd name="T13" fmla="*/ 34 h 414"/>
              <a:gd name="T14" fmla="*/ 24 w 676"/>
              <a:gd name="T15" fmla="*/ 414 h 414"/>
              <a:gd name="T16" fmla="*/ 0 w 676"/>
              <a:gd name="T17" fmla="*/ 379 h 414"/>
              <a:gd name="T18" fmla="*/ 650 w 676"/>
              <a:gd name="T19" fmla="*/ 0 h 4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6"/>
              <a:gd name="T31" fmla="*/ 0 h 414"/>
              <a:gd name="T32" fmla="*/ 676 w 676"/>
              <a:gd name="T33" fmla="*/ 414 h 4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6" h="414">
                <a:moveTo>
                  <a:pt x="650" y="0"/>
                </a:moveTo>
                <a:lnTo>
                  <a:pt x="652" y="0"/>
                </a:lnTo>
                <a:lnTo>
                  <a:pt x="658" y="2"/>
                </a:lnTo>
                <a:lnTo>
                  <a:pt x="665" y="4"/>
                </a:lnTo>
                <a:lnTo>
                  <a:pt x="671" y="11"/>
                </a:lnTo>
                <a:lnTo>
                  <a:pt x="676" y="21"/>
                </a:lnTo>
                <a:lnTo>
                  <a:pt x="676" y="34"/>
                </a:lnTo>
                <a:lnTo>
                  <a:pt x="24" y="414"/>
                </a:lnTo>
                <a:lnTo>
                  <a:pt x="0" y="379"/>
                </a:lnTo>
                <a:lnTo>
                  <a:pt x="650" y="0"/>
                </a:lnTo>
                <a:close/>
              </a:path>
            </a:pathLst>
          </a:custGeom>
          <a:solidFill>
            <a:srgbClr val="FF8080"/>
          </a:solidFill>
          <a:ln w="0">
            <a:solidFill>
              <a:srgbClr val="FF808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9" name="Freeform 117">
            <a:extLst>
              <a:ext uri="{FF2B5EF4-FFF2-40B4-BE49-F238E27FC236}">
                <a16:creationId xmlns:a16="http://schemas.microsoft.com/office/drawing/2014/main" id="{7DE16526-A727-4819-AF1D-E06B11803B1F}"/>
              </a:ext>
            </a:extLst>
          </p:cNvPr>
          <p:cNvSpPr>
            <a:spLocks/>
          </p:cNvSpPr>
          <p:nvPr/>
        </p:nvSpPr>
        <p:spPr bwMode="auto">
          <a:xfrm>
            <a:off x="5250688" y="2834459"/>
            <a:ext cx="1254855" cy="729752"/>
          </a:xfrm>
          <a:custGeom>
            <a:avLst/>
            <a:gdLst>
              <a:gd name="T0" fmla="*/ 649 w 671"/>
              <a:gd name="T1" fmla="*/ 0 h 406"/>
              <a:gd name="T2" fmla="*/ 649 w 671"/>
              <a:gd name="T3" fmla="*/ 0 h 406"/>
              <a:gd name="T4" fmla="*/ 651 w 671"/>
              <a:gd name="T5" fmla="*/ 2 h 406"/>
              <a:gd name="T6" fmla="*/ 655 w 671"/>
              <a:gd name="T7" fmla="*/ 2 h 406"/>
              <a:gd name="T8" fmla="*/ 658 w 671"/>
              <a:gd name="T9" fmla="*/ 6 h 406"/>
              <a:gd name="T10" fmla="*/ 662 w 671"/>
              <a:gd name="T11" fmla="*/ 8 h 406"/>
              <a:gd name="T12" fmla="*/ 666 w 671"/>
              <a:gd name="T13" fmla="*/ 11 h 406"/>
              <a:gd name="T14" fmla="*/ 670 w 671"/>
              <a:gd name="T15" fmla="*/ 17 h 406"/>
              <a:gd name="T16" fmla="*/ 671 w 671"/>
              <a:gd name="T17" fmla="*/ 23 h 406"/>
              <a:gd name="T18" fmla="*/ 671 w 671"/>
              <a:gd name="T19" fmla="*/ 28 h 406"/>
              <a:gd name="T20" fmla="*/ 19 w 671"/>
              <a:gd name="T21" fmla="*/ 406 h 406"/>
              <a:gd name="T22" fmla="*/ 0 w 671"/>
              <a:gd name="T23" fmla="*/ 379 h 406"/>
              <a:gd name="T24" fmla="*/ 649 w 671"/>
              <a:gd name="T25" fmla="*/ 0 h 4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71"/>
              <a:gd name="T40" fmla="*/ 0 h 406"/>
              <a:gd name="T41" fmla="*/ 671 w 671"/>
              <a:gd name="T42" fmla="*/ 406 h 4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71" h="406">
                <a:moveTo>
                  <a:pt x="649" y="0"/>
                </a:moveTo>
                <a:lnTo>
                  <a:pt x="649" y="0"/>
                </a:lnTo>
                <a:lnTo>
                  <a:pt x="651" y="2"/>
                </a:lnTo>
                <a:lnTo>
                  <a:pt x="655" y="2"/>
                </a:lnTo>
                <a:lnTo>
                  <a:pt x="658" y="6"/>
                </a:lnTo>
                <a:lnTo>
                  <a:pt x="662" y="8"/>
                </a:lnTo>
                <a:lnTo>
                  <a:pt x="666" y="11"/>
                </a:lnTo>
                <a:lnTo>
                  <a:pt x="670" y="17"/>
                </a:lnTo>
                <a:lnTo>
                  <a:pt x="671" y="23"/>
                </a:lnTo>
                <a:lnTo>
                  <a:pt x="671" y="28"/>
                </a:lnTo>
                <a:lnTo>
                  <a:pt x="19" y="406"/>
                </a:lnTo>
                <a:lnTo>
                  <a:pt x="0" y="379"/>
                </a:lnTo>
                <a:lnTo>
                  <a:pt x="649" y="0"/>
                </a:lnTo>
                <a:close/>
              </a:path>
            </a:pathLst>
          </a:custGeom>
          <a:solidFill>
            <a:srgbClr val="FFAAAA"/>
          </a:solidFill>
          <a:ln w="0">
            <a:solidFill>
              <a:srgbClr val="FFAAAA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0" name="Freeform 119">
            <a:extLst>
              <a:ext uri="{FF2B5EF4-FFF2-40B4-BE49-F238E27FC236}">
                <a16:creationId xmlns:a16="http://schemas.microsoft.com/office/drawing/2014/main" id="{D01DAACB-EC41-4CB1-9D63-DF1FC563CEDB}"/>
              </a:ext>
            </a:extLst>
          </p:cNvPr>
          <p:cNvSpPr>
            <a:spLocks/>
          </p:cNvSpPr>
          <p:nvPr/>
        </p:nvSpPr>
        <p:spPr bwMode="auto">
          <a:xfrm>
            <a:off x="5295571" y="2838055"/>
            <a:ext cx="1208101" cy="693803"/>
          </a:xfrm>
          <a:custGeom>
            <a:avLst/>
            <a:gdLst>
              <a:gd name="T0" fmla="*/ 646 w 646"/>
              <a:gd name="T1" fmla="*/ 15 h 386"/>
              <a:gd name="T2" fmla="*/ 8 w 646"/>
              <a:gd name="T3" fmla="*/ 386 h 386"/>
              <a:gd name="T4" fmla="*/ 0 w 646"/>
              <a:gd name="T5" fmla="*/ 371 h 386"/>
              <a:gd name="T6" fmla="*/ 633 w 646"/>
              <a:gd name="T7" fmla="*/ 0 h 386"/>
              <a:gd name="T8" fmla="*/ 646 w 646"/>
              <a:gd name="T9" fmla="*/ 15 h 3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6"/>
              <a:gd name="T16" fmla="*/ 0 h 386"/>
              <a:gd name="T17" fmla="*/ 646 w 646"/>
              <a:gd name="T18" fmla="*/ 386 h 3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6" h="386">
                <a:moveTo>
                  <a:pt x="646" y="15"/>
                </a:moveTo>
                <a:lnTo>
                  <a:pt x="8" y="386"/>
                </a:lnTo>
                <a:lnTo>
                  <a:pt x="0" y="371"/>
                </a:lnTo>
                <a:lnTo>
                  <a:pt x="633" y="0"/>
                </a:lnTo>
                <a:lnTo>
                  <a:pt x="646" y="1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1" name="Freeform 121">
            <a:extLst>
              <a:ext uri="{FF2B5EF4-FFF2-40B4-BE49-F238E27FC236}">
                <a16:creationId xmlns:a16="http://schemas.microsoft.com/office/drawing/2014/main" id="{20CC69B7-B82C-4828-9177-9DE557263451}"/>
              </a:ext>
            </a:extLst>
          </p:cNvPr>
          <p:cNvSpPr>
            <a:spLocks/>
          </p:cNvSpPr>
          <p:nvPr/>
        </p:nvSpPr>
        <p:spPr bwMode="auto">
          <a:xfrm>
            <a:off x="5205804" y="3494111"/>
            <a:ext cx="121558" cy="124022"/>
          </a:xfrm>
          <a:custGeom>
            <a:avLst/>
            <a:gdLst>
              <a:gd name="T0" fmla="*/ 46 w 65"/>
              <a:gd name="T1" fmla="*/ 65 h 69"/>
              <a:gd name="T2" fmla="*/ 59 w 65"/>
              <a:gd name="T3" fmla="*/ 54 h 69"/>
              <a:gd name="T4" fmla="*/ 65 w 65"/>
              <a:gd name="T5" fmla="*/ 39 h 69"/>
              <a:gd name="T6" fmla="*/ 61 w 65"/>
              <a:gd name="T7" fmla="*/ 21 h 69"/>
              <a:gd name="T8" fmla="*/ 50 w 65"/>
              <a:gd name="T9" fmla="*/ 8 h 69"/>
              <a:gd name="T10" fmla="*/ 35 w 65"/>
              <a:gd name="T11" fmla="*/ 0 h 69"/>
              <a:gd name="T12" fmla="*/ 19 w 65"/>
              <a:gd name="T13" fmla="*/ 2 h 69"/>
              <a:gd name="T14" fmla="*/ 6 w 65"/>
              <a:gd name="T15" fmla="*/ 13 h 69"/>
              <a:gd name="T16" fmla="*/ 0 w 65"/>
              <a:gd name="T17" fmla="*/ 30 h 69"/>
              <a:gd name="T18" fmla="*/ 4 w 65"/>
              <a:gd name="T19" fmla="*/ 47 h 69"/>
              <a:gd name="T20" fmla="*/ 15 w 65"/>
              <a:gd name="T21" fmla="*/ 62 h 69"/>
              <a:gd name="T22" fmla="*/ 30 w 65"/>
              <a:gd name="T23" fmla="*/ 69 h 69"/>
              <a:gd name="T24" fmla="*/ 46 w 65"/>
              <a:gd name="T25" fmla="*/ 65 h 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9"/>
              <a:gd name="T41" fmla="*/ 65 w 65"/>
              <a:gd name="T42" fmla="*/ 69 h 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9">
                <a:moveTo>
                  <a:pt x="46" y="65"/>
                </a:moveTo>
                <a:lnTo>
                  <a:pt x="59" y="54"/>
                </a:lnTo>
                <a:lnTo>
                  <a:pt x="65" y="39"/>
                </a:lnTo>
                <a:lnTo>
                  <a:pt x="61" y="21"/>
                </a:lnTo>
                <a:lnTo>
                  <a:pt x="50" y="8"/>
                </a:lnTo>
                <a:lnTo>
                  <a:pt x="35" y="0"/>
                </a:lnTo>
                <a:lnTo>
                  <a:pt x="19" y="2"/>
                </a:lnTo>
                <a:lnTo>
                  <a:pt x="6" y="13"/>
                </a:lnTo>
                <a:lnTo>
                  <a:pt x="0" y="30"/>
                </a:lnTo>
                <a:lnTo>
                  <a:pt x="4" y="47"/>
                </a:lnTo>
                <a:lnTo>
                  <a:pt x="15" y="62"/>
                </a:lnTo>
                <a:lnTo>
                  <a:pt x="30" y="69"/>
                </a:lnTo>
                <a:lnTo>
                  <a:pt x="46" y="65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2" name="Line 122">
            <a:extLst>
              <a:ext uri="{FF2B5EF4-FFF2-40B4-BE49-F238E27FC236}">
                <a16:creationId xmlns:a16="http://schemas.microsoft.com/office/drawing/2014/main" id="{35AC84EC-35F3-401F-85B0-934B32E10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8426" y="3244271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3" name="Freeform 130">
            <a:extLst>
              <a:ext uri="{FF2B5EF4-FFF2-40B4-BE49-F238E27FC236}">
                <a16:creationId xmlns:a16="http://schemas.microsoft.com/office/drawing/2014/main" id="{61697BAC-53DB-459F-ADD2-EA63D5B31D9F}"/>
              </a:ext>
            </a:extLst>
          </p:cNvPr>
          <p:cNvSpPr>
            <a:spLocks/>
          </p:cNvSpPr>
          <p:nvPr/>
        </p:nvSpPr>
        <p:spPr bwMode="auto">
          <a:xfrm>
            <a:off x="4336196" y="3934479"/>
            <a:ext cx="134649" cy="210298"/>
          </a:xfrm>
          <a:custGeom>
            <a:avLst/>
            <a:gdLst>
              <a:gd name="T0" fmla="*/ 72 w 72"/>
              <a:gd name="T1" fmla="*/ 117 h 117"/>
              <a:gd name="T2" fmla="*/ 72 w 72"/>
              <a:gd name="T3" fmla="*/ 34 h 117"/>
              <a:gd name="T4" fmla="*/ 0 w 72"/>
              <a:gd name="T5" fmla="*/ 0 h 117"/>
              <a:gd name="T6" fmla="*/ 0 w 72"/>
              <a:gd name="T7" fmla="*/ 84 h 117"/>
              <a:gd name="T8" fmla="*/ 72 w 72"/>
              <a:gd name="T9" fmla="*/ 117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117"/>
              <a:gd name="T17" fmla="*/ 72 w 72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117">
                <a:moveTo>
                  <a:pt x="72" y="117"/>
                </a:moveTo>
                <a:lnTo>
                  <a:pt x="72" y="34"/>
                </a:lnTo>
                <a:lnTo>
                  <a:pt x="0" y="0"/>
                </a:lnTo>
                <a:lnTo>
                  <a:pt x="0" y="84"/>
                </a:lnTo>
                <a:lnTo>
                  <a:pt x="72" y="117"/>
                </a:lnTo>
                <a:close/>
              </a:path>
            </a:pathLst>
          </a:custGeom>
          <a:solidFill>
            <a:srgbClr val="00B200"/>
          </a:solidFill>
          <a:ln w="0">
            <a:solidFill>
              <a:srgbClr val="00B2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4" name="Freeform 131">
            <a:extLst>
              <a:ext uri="{FF2B5EF4-FFF2-40B4-BE49-F238E27FC236}">
                <a16:creationId xmlns:a16="http://schemas.microsoft.com/office/drawing/2014/main" id="{BECD165E-1906-4A4F-B567-ED92C947E91A}"/>
              </a:ext>
            </a:extLst>
          </p:cNvPr>
          <p:cNvSpPr>
            <a:spLocks/>
          </p:cNvSpPr>
          <p:nvPr/>
        </p:nvSpPr>
        <p:spPr bwMode="auto">
          <a:xfrm>
            <a:off x="4470845" y="3934479"/>
            <a:ext cx="130909" cy="210298"/>
          </a:xfrm>
          <a:custGeom>
            <a:avLst/>
            <a:gdLst>
              <a:gd name="T0" fmla="*/ 0 w 70"/>
              <a:gd name="T1" fmla="*/ 117 h 117"/>
              <a:gd name="T2" fmla="*/ 0 w 70"/>
              <a:gd name="T3" fmla="*/ 34 h 117"/>
              <a:gd name="T4" fmla="*/ 70 w 70"/>
              <a:gd name="T5" fmla="*/ 0 h 117"/>
              <a:gd name="T6" fmla="*/ 70 w 70"/>
              <a:gd name="T7" fmla="*/ 84 h 117"/>
              <a:gd name="T8" fmla="*/ 0 w 70"/>
              <a:gd name="T9" fmla="*/ 117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117"/>
              <a:gd name="T17" fmla="*/ 70 w 70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117">
                <a:moveTo>
                  <a:pt x="0" y="117"/>
                </a:moveTo>
                <a:lnTo>
                  <a:pt x="0" y="34"/>
                </a:lnTo>
                <a:lnTo>
                  <a:pt x="70" y="0"/>
                </a:lnTo>
                <a:lnTo>
                  <a:pt x="70" y="84"/>
                </a:lnTo>
                <a:lnTo>
                  <a:pt x="0" y="1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5" name="Line 132">
            <a:extLst>
              <a:ext uri="{FF2B5EF4-FFF2-40B4-BE49-F238E27FC236}">
                <a16:creationId xmlns:a16="http://schemas.microsoft.com/office/drawing/2014/main" id="{76008E9E-5AA0-419B-803B-69BFF46F0D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1754" y="3891341"/>
            <a:ext cx="80415" cy="4313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6" name="Freeform 133">
            <a:extLst>
              <a:ext uri="{FF2B5EF4-FFF2-40B4-BE49-F238E27FC236}">
                <a16:creationId xmlns:a16="http://schemas.microsoft.com/office/drawing/2014/main" id="{33A74D23-E942-4A1D-B310-EC67BF4D77F7}"/>
              </a:ext>
            </a:extLst>
          </p:cNvPr>
          <p:cNvSpPr>
            <a:spLocks/>
          </p:cNvSpPr>
          <p:nvPr/>
        </p:nvSpPr>
        <p:spPr bwMode="auto">
          <a:xfrm>
            <a:off x="4641027" y="3411430"/>
            <a:ext cx="2010385" cy="846584"/>
          </a:xfrm>
          <a:custGeom>
            <a:avLst/>
            <a:gdLst>
              <a:gd name="T0" fmla="*/ 1075 w 1075"/>
              <a:gd name="T1" fmla="*/ 402 h 471"/>
              <a:gd name="T2" fmla="*/ 981 w 1075"/>
              <a:gd name="T3" fmla="*/ 295 h 471"/>
              <a:gd name="T4" fmla="*/ 977 w 1075"/>
              <a:gd name="T5" fmla="*/ 297 h 471"/>
              <a:gd name="T6" fmla="*/ 966 w 1075"/>
              <a:gd name="T7" fmla="*/ 304 h 471"/>
              <a:gd name="T8" fmla="*/ 949 w 1075"/>
              <a:gd name="T9" fmla="*/ 315 h 471"/>
              <a:gd name="T10" fmla="*/ 925 w 1075"/>
              <a:gd name="T11" fmla="*/ 330 h 471"/>
              <a:gd name="T12" fmla="*/ 897 w 1075"/>
              <a:gd name="T13" fmla="*/ 347 h 471"/>
              <a:gd name="T14" fmla="*/ 866 w 1075"/>
              <a:gd name="T15" fmla="*/ 365 h 471"/>
              <a:gd name="T16" fmla="*/ 829 w 1075"/>
              <a:gd name="T17" fmla="*/ 384 h 471"/>
              <a:gd name="T18" fmla="*/ 790 w 1075"/>
              <a:gd name="T19" fmla="*/ 402 h 471"/>
              <a:gd name="T20" fmla="*/ 749 w 1075"/>
              <a:gd name="T21" fmla="*/ 419 h 471"/>
              <a:gd name="T22" fmla="*/ 708 w 1075"/>
              <a:gd name="T23" fmla="*/ 436 h 471"/>
              <a:gd name="T24" fmla="*/ 665 w 1075"/>
              <a:gd name="T25" fmla="*/ 449 h 471"/>
              <a:gd name="T26" fmla="*/ 662 w 1075"/>
              <a:gd name="T27" fmla="*/ 451 h 471"/>
              <a:gd name="T28" fmla="*/ 653 w 1075"/>
              <a:gd name="T29" fmla="*/ 453 h 471"/>
              <a:gd name="T30" fmla="*/ 638 w 1075"/>
              <a:gd name="T31" fmla="*/ 456 h 471"/>
              <a:gd name="T32" fmla="*/ 615 w 1075"/>
              <a:gd name="T33" fmla="*/ 462 h 471"/>
              <a:gd name="T34" fmla="*/ 586 w 1075"/>
              <a:gd name="T35" fmla="*/ 466 h 471"/>
              <a:gd name="T36" fmla="*/ 549 w 1075"/>
              <a:gd name="T37" fmla="*/ 469 h 471"/>
              <a:gd name="T38" fmla="*/ 502 w 1075"/>
              <a:gd name="T39" fmla="*/ 471 h 471"/>
              <a:gd name="T40" fmla="*/ 447 w 1075"/>
              <a:gd name="T41" fmla="*/ 471 h 471"/>
              <a:gd name="T42" fmla="*/ 380 w 1075"/>
              <a:gd name="T43" fmla="*/ 469 h 471"/>
              <a:gd name="T44" fmla="*/ 304 w 1075"/>
              <a:gd name="T45" fmla="*/ 464 h 471"/>
              <a:gd name="T46" fmla="*/ 298 w 1075"/>
              <a:gd name="T47" fmla="*/ 462 h 471"/>
              <a:gd name="T48" fmla="*/ 280 w 1075"/>
              <a:gd name="T49" fmla="*/ 460 h 471"/>
              <a:gd name="T50" fmla="*/ 254 w 1075"/>
              <a:gd name="T51" fmla="*/ 454 h 471"/>
              <a:gd name="T52" fmla="*/ 222 w 1075"/>
              <a:gd name="T53" fmla="*/ 445 h 471"/>
              <a:gd name="T54" fmla="*/ 185 w 1075"/>
              <a:gd name="T55" fmla="*/ 434 h 471"/>
              <a:gd name="T56" fmla="*/ 146 w 1075"/>
              <a:gd name="T57" fmla="*/ 417 h 471"/>
              <a:gd name="T58" fmla="*/ 107 w 1075"/>
              <a:gd name="T59" fmla="*/ 395 h 471"/>
              <a:gd name="T60" fmla="*/ 70 w 1075"/>
              <a:gd name="T61" fmla="*/ 367 h 471"/>
              <a:gd name="T62" fmla="*/ 39 w 1075"/>
              <a:gd name="T63" fmla="*/ 332 h 471"/>
              <a:gd name="T64" fmla="*/ 37 w 1075"/>
              <a:gd name="T65" fmla="*/ 330 h 471"/>
              <a:gd name="T66" fmla="*/ 31 w 1075"/>
              <a:gd name="T67" fmla="*/ 321 h 471"/>
              <a:gd name="T68" fmla="*/ 22 w 1075"/>
              <a:gd name="T69" fmla="*/ 308 h 471"/>
              <a:gd name="T70" fmla="*/ 15 w 1075"/>
              <a:gd name="T71" fmla="*/ 291 h 471"/>
              <a:gd name="T72" fmla="*/ 5 w 1075"/>
              <a:gd name="T73" fmla="*/ 269 h 471"/>
              <a:gd name="T74" fmla="*/ 2 w 1075"/>
              <a:gd name="T75" fmla="*/ 243 h 471"/>
              <a:gd name="T76" fmla="*/ 0 w 1075"/>
              <a:gd name="T77" fmla="*/ 215 h 471"/>
              <a:gd name="T78" fmla="*/ 4 w 1075"/>
              <a:gd name="T79" fmla="*/ 186 h 471"/>
              <a:gd name="T80" fmla="*/ 16 w 1075"/>
              <a:gd name="T81" fmla="*/ 152 h 471"/>
              <a:gd name="T82" fmla="*/ 37 w 1075"/>
              <a:gd name="T83" fmla="*/ 119 h 471"/>
              <a:gd name="T84" fmla="*/ 68 w 1075"/>
              <a:gd name="T85" fmla="*/ 84 h 471"/>
              <a:gd name="T86" fmla="*/ 70 w 1075"/>
              <a:gd name="T87" fmla="*/ 82 h 471"/>
              <a:gd name="T88" fmla="*/ 80 w 1075"/>
              <a:gd name="T89" fmla="*/ 72 h 471"/>
              <a:gd name="T90" fmla="*/ 93 w 1075"/>
              <a:gd name="T91" fmla="*/ 59 h 471"/>
              <a:gd name="T92" fmla="*/ 115 w 1075"/>
              <a:gd name="T93" fmla="*/ 43 h 471"/>
              <a:gd name="T94" fmla="*/ 144 w 1075"/>
              <a:gd name="T95" fmla="*/ 22 h 471"/>
              <a:gd name="T96" fmla="*/ 182 w 1075"/>
              <a:gd name="T97" fmla="*/ 0 h 471"/>
              <a:gd name="T98" fmla="*/ 322 w 1075"/>
              <a:gd name="T99" fmla="*/ 85 h 47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75"/>
              <a:gd name="T151" fmla="*/ 0 h 471"/>
              <a:gd name="T152" fmla="*/ 1075 w 1075"/>
              <a:gd name="T153" fmla="*/ 471 h 47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75" h="471">
                <a:moveTo>
                  <a:pt x="1075" y="402"/>
                </a:moveTo>
                <a:lnTo>
                  <a:pt x="981" y="295"/>
                </a:lnTo>
                <a:lnTo>
                  <a:pt x="977" y="297"/>
                </a:lnTo>
                <a:lnTo>
                  <a:pt x="966" y="304"/>
                </a:lnTo>
                <a:lnTo>
                  <a:pt x="949" y="315"/>
                </a:lnTo>
                <a:lnTo>
                  <a:pt x="925" y="330"/>
                </a:lnTo>
                <a:lnTo>
                  <a:pt x="897" y="347"/>
                </a:lnTo>
                <a:lnTo>
                  <a:pt x="866" y="365"/>
                </a:lnTo>
                <a:lnTo>
                  <a:pt x="829" y="384"/>
                </a:lnTo>
                <a:lnTo>
                  <a:pt x="790" y="402"/>
                </a:lnTo>
                <a:lnTo>
                  <a:pt x="749" y="419"/>
                </a:lnTo>
                <a:lnTo>
                  <a:pt x="708" y="436"/>
                </a:lnTo>
                <a:lnTo>
                  <a:pt x="665" y="449"/>
                </a:lnTo>
                <a:lnTo>
                  <a:pt x="662" y="451"/>
                </a:lnTo>
                <a:lnTo>
                  <a:pt x="653" y="453"/>
                </a:lnTo>
                <a:lnTo>
                  <a:pt x="638" y="456"/>
                </a:lnTo>
                <a:lnTo>
                  <a:pt x="615" y="462"/>
                </a:lnTo>
                <a:lnTo>
                  <a:pt x="586" y="466"/>
                </a:lnTo>
                <a:lnTo>
                  <a:pt x="549" y="469"/>
                </a:lnTo>
                <a:lnTo>
                  <a:pt x="502" y="471"/>
                </a:lnTo>
                <a:lnTo>
                  <a:pt x="447" y="471"/>
                </a:lnTo>
                <a:lnTo>
                  <a:pt x="380" y="469"/>
                </a:lnTo>
                <a:lnTo>
                  <a:pt x="304" y="464"/>
                </a:lnTo>
                <a:lnTo>
                  <a:pt x="298" y="462"/>
                </a:lnTo>
                <a:lnTo>
                  <a:pt x="280" y="460"/>
                </a:lnTo>
                <a:lnTo>
                  <a:pt x="254" y="454"/>
                </a:lnTo>
                <a:lnTo>
                  <a:pt x="222" y="445"/>
                </a:lnTo>
                <a:lnTo>
                  <a:pt x="185" y="434"/>
                </a:lnTo>
                <a:lnTo>
                  <a:pt x="146" y="417"/>
                </a:lnTo>
                <a:lnTo>
                  <a:pt x="107" y="395"/>
                </a:lnTo>
                <a:lnTo>
                  <a:pt x="70" y="367"/>
                </a:lnTo>
                <a:lnTo>
                  <a:pt x="39" y="332"/>
                </a:lnTo>
                <a:lnTo>
                  <a:pt x="37" y="330"/>
                </a:lnTo>
                <a:lnTo>
                  <a:pt x="31" y="321"/>
                </a:lnTo>
                <a:lnTo>
                  <a:pt x="22" y="308"/>
                </a:lnTo>
                <a:lnTo>
                  <a:pt x="15" y="291"/>
                </a:lnTo>
                <a:lnTo>
                  <a:pt x="5" y="269"/>
                </a:lnTo>
                <a:lnTo>
                  <a:pt x="2" y="243"/>
                </a:lnTo>
                <a:lnTo>
                  <a:pt x="0" y="215"/>
                </a:lnTo>
                <a:lnTo>
                  <a:pt x="4" y="186"/>
                </a:lnTo>
                <a:lnTo>
                  <a:pt x="16" y="152"/>
                </a:lnTo>
                <a:lnTo>
                  <a:pt x="37" y="119"/>
                </a:lnTo>
                <a:lnTo>
                  <a:pt x="68" y="84"/>
                </a:lnTo>
                <a:lnTo>
                  <a:pt x="70" y="82"/>
                </a:lnTo>
                <a:lnTo>
                  <a:pt x="80" y="72"/>
                </a:lnTo>
                <a:lnTo>
                  <a:pt x="93" y="59"/>
                </a:lnTo>
                <a:lnTo>
                  <a:pt x="115" y="43"/>
                </a:lnTo>
                <a:lnTo>
                  <a:pt x="144" y="22"/>
                </a:lnTo>
                <a:lnTo>
                  <a:pt x="182" y="0"/>
                </a:lnTo>
                <a:lnTo>
                  <a:pt x="322" y="85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7" name="Freeform 134">
            <a:extLst>
              <a:ext uri="{FF2B5EF4-FFF2-40B4-BE49-F238E27FC236}">
                <a16:creationId xmlns:a16="http://schemas.microsoft.com/office/drawing/2014/main" id="{91B293AD-7F7C-462D-8016-0D4CB7C09406}"/>
              </a:ext>
            </a:extLst>
          </p:cNvPr>
          <p:cNvSpPr>
            <a:spLocks/>
          </p:cNvSpPr>
          <p:nvPr/>
        </p:nvSpPr>
        <p:spPr bwMode="auto">
          <a:xfrm>
            <a:off x="4620455" y="3535453"/>
            <a:ext cx="2010385" cy="842989"/>
          </a:xfrm>
          <a:custGeom>
            <a:avLst/>
            <a:gdLst>
              <a:gd name="T0" fmla="*/ 1075 w 1075"/>
              <a:gd name="T1" fmla="*/ 354 h 469"/>
              <a:gd name="T2" fmla="*/ 981 w 1075"/>
              <a:gd name="T3" fmla="*/ 293 h 469"/>
              <a:gd name="T4" fmla="*/ 977 w 1075"/>
              <a:gd name="T5" fmla="*/ 295 h 469"/>
              <a:gd name="T6" fmla="*/ 966 w 1075"/>
              <a:gd name="T7" fmla="*/ 303 h 469"/>
              <a:gd name="T8" fmla="*/ 949 w 1075"/>
              <a:gd name="T9" fmla="*/ 314 h 469"/>
              <a:gd name="T10" fmla="*/ 925 w 1075"/>
              <a:gd name="T11" fmla="*/ 328 h 469"/>
              <a:gd name="T12" fmla="*/ 897 w 1075"/>
              <a:gd name="T13" fmla="*/ 345 h 469"/>
              <a:gd name="T14" fmla="*/ 866 w 1075"/>
              <a:gd name="T15" fmla="*/ 364 h 469"/>
              <a:gd name="T16" fmla="*/ 829 w 1075"/>
              <a:gd name="T17" fmla="*/ 382 h 469"/>
              <a:gd name="T18" fmla="*/ 790 w 1075"/>
              <a:gd name="T19" fmla="*/ 401 h 469"/>
              <a:gd name="T20" fmla="*/ 749 w 1075"/>
              <a:gd name="T21" fmla="*/ 419 h 469"/>
              <a:gd name="T22" fmla="*/ 708 w 1075"/>
              <a:gd name="T23" fmla="*/ 434 h 469"/>
              <a:gd name="T24" fmla="*/ 665 w 1075"/>
              <a:gd name="T25" fmla="*/ 447 h 469"/>
              <a:gd name="T26" fmla="*/ 662 w 1075"/>
              <a:gd name="T27" fmla="*/ 449 h 469"/>
              <a:gd name="T28" fmla="*/ 653 w 1075"/>
              <a:gd name="T29" fmla="*/ 451 h 469"/>
              <a:gd name="T30" fmla="*/ 638 w 1075"/>
              <a:gd name="T31" fmla="*/ 456 h 469"/>
              <a:gd name="T32" fmla="*/ 615 w 1075"/>
              <a:gd name="T33" fmla="*/ 460 h 469"/>
              <a:gd name="T34" fmla="*/ 586 w 1075"/>
              <a:gd name="T35" fmla="*/ 464 h 469"/>
              <a:gd name="T36" fmla="*/ 549 w 1075"/>
              <a:gd name="T37" fmla="*/ 468 h 469"/>
              <a:gd name="T38" fmla="*/ 502 w 1075"/>
              <a:gd name="T39" fmla="*/ 469 h 469"/>
              <a:gd name="T40" fmla="*/ 447 w 1075"/>
              <a:gd name="T41" fmla="*/ 469 h 469"/>
              <a:gd name="T42" fmla="*/ 380 w 1075"/>
              <a:gd name="T43" fmla="*/ 468 h 469"/>
              <a:gd name="T44" fmla="*/ 304 w 1075"/>
              <a:gd name="T45" fmla="*/ 462 h 469"/>
              <a:gd name="T46" fmla="*/ 298 w 1075"/>
              <a:gd name="T47" fmla="*/ 462 h 469"/>
              <a:gd name="T48" fmla="*/ 280 w 1075"/>
              <a:gd name="T49" fmla="*/ 458 h 469"/>
              <a:gd name="T50" fmla="*/ 254 w 1075"/>
              <a:gd name="T51" fmla="*/ 453 h 469"/>
              <a:gd name="T52" fmla="*/ 222 w 1075"/>
              <a:gd name="T53" fmla="*/ 445 h 469"/>
              <a:gd name="T54" fmla="*/ 185 w 1075"/>
              <a:gd name="T55" fmla="*/ 432 h 469"/>
              <a:gd name="T56" fmla="*/ 146 w 1075"/>
              <a:gd name="T57" fmla="*/ 416 h 469"/>
              <a:gd name="T58" fmla="*/ 107 w 1075"/>
              <a:gd name="T59" fmla="*/ 393 h 469"/>
              <a:gd name="T60" fmla="*/ 70 w 1075"/>
              <a:gd name="T61" fmla="*/ 366 h 469"/>
              <a:gd name="T62" fmla="*/ 39 w 1075"/>
              <a:gd name="T63" fmla="*/ 332 h 469"/>
              <a:gd name="T64" fmla="*/ 37 w 1075"/>
              <a:gd name="T65" fmla="*/ 328 h 469"/>
              <a:gd name="T66" fmla="*/ 31 w 1075"/>
              <a:gd name="T67" fmla="*/ 321 h 469"/>
              <a:gd name="T68" fmla="*/ 22 w 1075"/>
              <a:gd name="T69" fmla="*/ 306 h 469"/>
              <a:gd name="T70" fmla="*/ 15 w 1075"/>
              <a:gd name="T71" fmla="*/ 290 h 469"/>
              <a:gd name="T72" fmla="*/ 5 w 1075"/>
              <a:gd name="T73" fmla="*/ 267 h 469"/>
              <a:gd name="T74" fmla="*/ 2 w 1075"/>
              <a:gd name="T75" fmla="*/ 243 h 469"/>
              <a:gd name="T76" fmla="*/ 0 w 1075"/>
              <a:gd name="T77" fmla="*/ 215 h 469"/>
              <a:gd name="T78" fmla="*/ 4 w 1075"/>
              <a:gd name="T79" fmla="*/ 184 h 469"/>
              <a:gd name="T80" fmla="*/ 16 w 1075"/>
              <a:gd name="T81" fmla="*/ 152 h 469"/>
              <a:gd name="T82" fmla="*/ 37 w 1075"/>
              <a:gd name="T83" fmla="*/ 117 h 469"/>
              <a:gd name="T84" fmla="*/ 68 w 1075"/>
              <a:gd name="T85" fmla="*/ 84 h 469"/>
              <a:gd name="T86" fmla="*/ 70 w 1075"/>
              <a:gd name="T87" fmla="*/ 80 h 469"/>
              <a:gd name="T88" fmla="*/ 80 w 1075"/>
              <a:gd name="T89" fmla="*/ 73 h 469"/>
              <a:gd name="T90" fmla="*/ 93 w 1075"/>
              <a:gd name="T91" fmla="*/ 60 h 469"/>
              <a:gd name="T92" fmla="*/ 115 w 1075"/>
              <a:gd name="T93" fmla="*/ 41 h 469"/>
              <a:gd name="T94" fmla="*/ 144 w 1075"/>
              <a:gd name="T95" fmla="*/ 23 h 469"/>
              <a:gd name="T96" fmla="*/ 182 w 1075"/>
              <a:gd name="T97" fmla="*/ 0 h 469"/>
              <a:gd name="T98" fmla="*/ 315 w 1075"/>
              <a:gd name="T99" fmla="*/ 37 h 46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75"/>
              <a:gd name="T151" fmla="*/ 0 h 469"/>
              <a:gd name="T152" fmla="*/ 1075 w 1075"/>
              <a:gd name="T153" fmla="*/ 469 h 46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75" h="469">
                <a:moveTo>
                  <a:pt x="1075" y="354"/>
                </a:moveTo>
                <a:lnTo>
                  <a:pt x="981" y="293"/>
                </a:lnTo>
                <a:lnTo>
                  <a:pt x="977" y="295"/>
                </a:lnTo>
                <a:lnTo>
                  <a:pt x="966" y="303"/>
                </a:lnTo>
                <a:lnTo>
                  <a:pt x="949" y="314"/>
                </a:lnTo>
                <a:lnTo>
                  <a:pt x="925" y="328"/>
                </a:lnTo>
                <a:lnTo>
                  <a:pt x="897" y="345"/>
                </a:lnTo>
                <a:lnTo>
                  <a:pt x="866" y="364"/>
                </a:lnTo>
                <a:lnTo>
                  <a:pt x="829" y="382"/>
                </a:lnTo>
                <a:lnTo>
                  <a:pt x="790" y="401"/>
                </a:lnTo>
                <a:lnTo>
                  <a:pt x="749" y="419"/>
                </a:lnTo>
                <a:lnTo>
                  <a:pt x="708" y="434"/>
                </a:lnTo>
                <a:lnTo>
                  <a:pt x="665" y="447"/>
                </a:lnTo>
                <a:lnTo>
                  <a:pt x="662" y="449"/>
                </a:lnTo>
                <a:lnTo>
                  <a:pt x="653" y="451"/>
                </a:lnTo>
                <a:lnTo>
                  <a:pt x="638" y="456"/>
                </a:lnTo>
                <a:lnTo>
                  <a:pt x="615" y="460"/>
                </a:lnTo>
                <a:lnTo>
                  <a:pt x="586" y="464"/>
                </a:lnTo>
                <a:lnTo>
                  <a:pt x="549" y="468"/>
                </a:lnTo>
                <a:lnTo>
                  <a:pt x="502" y="469"/>
                </a:lnTo>
                <a:lnTo>
                  <a:pt x="447" y="469"/>
                </a:lnTo>
                <a:lnTo>
                  <a:pt x="380" y="468"/>
                </a:lnTo>
                <a:lnTo>
                  <a:pt x="304" y="462"/>
                </a:lnTo>
                <a:lnTo>
                  <a:pt x="298" y="462"/>
                </a:lnTo>
                <a:lnTo>
                  <a:pt x="280" y="458"/>
                </a:lnTo>
                <a:lnTo>
                  <a:pt x="254" y="453"/>
                </a:lnTo>
                <a:lnTo>
                  <a:pt x="222" y="445"/>
                </a:lnTo>
                <a:lnTo>
                  <a:pt x="185" y="432"/>
                </a:lnTo>
                <a:lnTo>
                  <a:pt x="146" y="416"/>
                </a:lnTo>
                <a:lnTo>
                  <a:pt x="107" y="393"/>
                </a:lnTo>
                <a:lnTo>
                  <a:pt x="70" y="366"/>
                </a:lnTo>
                <a:lnTo>
                  <a:pt x="39" y="332"/>
                </a:lnTo>
                <a:lnTo>
                  <a:pt x="37" y="328"/>
                </a:lnTo>
                <a:lnTo>
                  <a:pt x="31" y="321"/>
                </a:lnTo>
                <a:lnTo>
                  <a:pt x="22" y="306"/>
                </a:lnTo>
                <a:lnTo>
                  <a:pt x="15" y="290"/>
                </a:lnTo>
                <a:lnTo>
                  <a:pt x="5" y="267"/>
                </a:lnTo>
                <a:lnTo>
                  <a:pt x="2" y="243"/>
                </a:lnTo>
                <a:lnTo>
                  <a:pt x="0" y="215"/>
                </a:lnTo>
                <a:lnTo>
                  <a:pt x="4" y="184"/>
                </a:lnTo>
                <a:lnTo>
                  <a:pt x="16" y="152"/>
                </a:lnTo>
                <a:lnTo>
                  <a:pt x="37" y="117"/>
                </a:lnTo>
                <a:lnTo>
                  <a:pt x="68" y="84"/>
                </a:lnTo>
                <a:lnTo>
                  <a:pt x="70" y="80"/>
                </a:lnTo>
                <a:lnTo>
                  <a:pt x="80" y="73"/>
                </a:lnTo>
                <a:lnTo>
                  <a:pt x="93" y="60"/>
                </a:lnTo>
                <a:lnTo>
                  <a:pt x="115" y="41"/>
                </a:lnTo>
                <a:lnTo>
                  <a:pt x="144" y="23"/>
                </a:lnTo>
                <a:lnTo>
                  <a:pt x="182" y="0"/>
                </a:lnTo>
                <a:lnTo>
                  <a:pt x="315" y="37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8" name="Freeform 136">
            <a:extLst>
              <a:ext uri="{FF2B5EF4-FFF2-40B4-BE49-F238E27FC236}">
                <a16:creationId xmlns:a16="http://schemas.microsoft.com/office/drawing/2014/main" id="{A59D566C-846D-4559-B92C-DE418FF1D9A3}"/>
              </a:ext>
            </a:extLst>
          </p:cNvPr>
          <p:cNvSpPr>
            <a:spLocks/>
          </p:cNvSpPr>
          <p:nvPr/>
        </p:nvSpPr>
        <p:spPr bwMode="auto">
          <a:xfrm>
            <a:off x="6191360" y="3927289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5 h 58"/>
              <a:gd name="T4" fmla="*/ 0 w 44"/>
              <a:gd name="T5" fmla="*/ 58 h 58"/>
              <a:gd name="T6" fmla="*/ 44 w 44"/>
              <a:gd name="T7" fmla="*/ 34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5"/>
                </a:lnTo>
                <a:lnTo>
                  <a:pt x="0" y="58"/>
                </a:lnTo>
                <a:lnTo>
                  <a:pt x="44" y="34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9" name="Freeform 137">
            <a:extLst>
              <a:ext uri="{FF2B5EF4-FFF2-40B4-BE49-F238E27FC236}">
                <a16:creationId xmlns:a16="http://schemas.microsoft.com/office/drawing/2014/main" id="{5EDDC233-B509-4693-BC3C-0C7F9B6D197A}"/>
              </a:ext>
            </a:extLst>
          </p:cNvPr>
          <p:cNvSpPr>
            <a:spLocks/>
          </p:cNvSpPr>
          <p:nvPr/>
        </p:nvSpPr>
        <p:spPr bwMode="auto">
          <a:xfrm>
            <a:off x="6191360" y="3927289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5 h 58"/>
              <a:gd name="T4" fmla="*/ 0 w 44"/>
              <a:gd name="T5" fmla="*/ 58 h 58"/>
              <a:gd name="T6" fmla="*/ 44 w 44"/>
              <a:gd name="T7" fmla="*/ 34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5"/>
                </a:lnTo>
                <a:lnTo>
                  <a:pt x="0" y="58"/>
                </a:lnTo>
                <a:lnTo>
                  <a:pt x="44" y="34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0" name="Freeform 138">
            <a:extLst>
              <a:ext uri="{FF2B5EF4-FFF2-40B4-BE49-F238E27FC236}">
                <a16:creationId xmlns:a16="http://schemas.microsoft.com/office/drawing/2014/main" id="{39276408-F668-49BE-BBCA-4DBBC93177A4}"/>
              </a:ext>
            </a:extLst>
          </p:cNvPr>
          <p:cNvSpPr>
            <a:spLocks/>
          </p:cNvSpPr>
          <p:nvPr/>
        </p:nvSpPr>
        <p:spPr bwMode="auto">
          <a:xfrm>
            <a:off x="6191360" y="4035135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1" name="Freeform 139">
            <a:extLst>
              <a:ext uri="{FF2B5EF4-FFF2-40B4-BE49-F238E27FC236}">
                <a16:creationId xmlns:a16="http://schemas.microsoft.com/office/drawing/2014/main" id="{46C8C609-0CF6-4B2F-904B-A6BE20B9A202}"/>
              </a:ext>
            </a:extLst>
          </p:cNvPr>
          <p:cNvSpPr>
            <a:spLocks/>
          </p:cNvSpPr>
          <p:nvPr/>
        </p:nvSpPr>
        <p:spPr bwMode="auto">
          <a:xfrm>
            <a:off x="6191360" y="4035135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2" name="Freeform 140">
            <a:extLst>
              <a:ext uri="{FF2B5EF4-FFF2-40B4-BE49-F238E27FC236}">
                <a16:creationId xmlns:a16="http://schemas.microsoft.com/office/drawing/2014/main" id="{217B3872-B15C-4717-A8C6-C5BFA19A8C27}"/>
              </a:ext>
            </a:extLst>
          </p:cNvPr>
          <p:cNvSpPr>
            <a:spLocks/>
          </p:cNvSpPr>
          <p:nvPr/>
        </p:nvSpPr>
        <p:spPr bwMode="auto">
          <a:xfrm>
            <a:off x="6191360" y="4121410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4 h 58"/>
              <a:gd name="T4" fmla="*/ 0 w 44"/>
              <a:gd name="T5" fmla="*/ 58 h 58"/>
              <a:gd name="T6" fmla="*/ 44 w 44"/>
              <a:gd name="T7" fmla="*/ 33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4"/>
                </a:lnTo>
                <a:lnTo>
                  <a:pt x="0" y="58"/>
                </a:lnTo>
                <a:lnTo>
                  <a:pt x="44" y="33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3" name="Freeform 141">
            <a:extLst>
              <a:ext uri="{FF2B5EF4-FFF2-40B4-BE49-F238E27FC236}">
                <a16:creationId xmlns:a16="http://schemas.microsoft.com/office/drawing/2014/main" id="{57823ADC-410A-4794-A2DC-5FEBE6ADDD8D}"/>
              </a:ext>
            </a:extLst>
          </p:cNvPr>
          <p:cNvSpPr>
            <a:spLocks/>
          </p:cNvSpPr>
          <p:nvPr/>
        </p:nvSpPr>
        <p:spPr bwMode="auto">
          <a:xfrm>
            <a:off x="6191360" y="4121410"/>
            <a:ext cx="82286" cy="104250"/>
          </a:xfrm>
          <a:custGeom>
            <a:avLst/>
            <a:gdLst>
              <a:gd name="T0" fmla="*/ 44 w 44"/>
              <a:gd name="T1" fmla="*/ 0 h 58"/>
              <a:gd name="T2" fmla="*/ 0 w 44"/>
              <a:gd name="T3" fmla="*/ 24 h 58"/>
              <a:gd name="T4" fmla="*/ 0 w 44"/>
              <a:gd name="T5" fmla="*/ 58 h 58"/>
              <a:gd name="T6" fmla="*/ 44 w 44"/>
              <a:gd name="T7" fmla="*/ 33 h 58"/>
              <a:gd name="T8" fmla="*/ 44 w 44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8"/>
              <a:gd name="T17" fmla="*/ 44 w 44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8">
                <a:moveTo>
                  <a:pt x="44" y="0"/>
                </a:moveTo>
                <a:lnTo>
                  <a:pt x="0" y="24"/>
                </a:lnTo>
                <a:lnTo>
                  <a:pt x="0" y="58"/>
                </a:lnTo>
                <a:lnTo>
                  <a:pt x="44" y="33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4" name="Freeform 142">
            <a:extLst>
              <a:ext uri="{FF2B5EF4-FFF2-40B4-BE49-F238E27FC236}">
                <a16:creationId xmlns:a16="http://schemas.microsoft.com/office/drawing/2014/main" id="{A6CD0AB4-226C-4D15-9E60-4648F3A5C844}"/>
              </a:ext>
            </a:extLst>
          </p:cNvPr>
          <p:cNvSpPr>
            <a:spLocks/>
          </p:cNvSpPr>
          <p:nvPr/>
        </p:nvSpPr>
        <p:spPr bwMode="auto">
          <a:xfrm>
            <a:off x="6191360" y="4218472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5" name="Freeform 143">
            <a:extLst>
              <a:ext uri="{FF2B5EF4-FFF2-40B4-BE49-F238E27FC236}">
                <a16:creationId xmlns:a16="http://schemas.microsoft.com/office/drawing/2014/main" id="{FDB2C41F-FB9A-45F1-B83E-C8CD4147AB57}"/>
              </a:ext>
            </a:extLst>
          </p:cNvPr>
          <p:cNvSpPr>
            <a:spLocks/>
          </p:cNvSpPr>
          <p:nvPr/>
        </p:nvSpPr>
        <p:spPr bwMode="auto">
          <a:xfrm>
            <a:off x="6191360" y="4218472"/>
            <a:ext cx="82286" cy="102453"/>
          </a:xfrm>
          <a:custGeom>
            <a:avLst/>
            <a:gdLst>
              <a:gd name="T0" fmla="*/ 44 w 44"/>
              <a:gd name="T1" fmla="*/ 0 h 57"/>
              <a:gd name="T2" fmla="*/ 0 w 44"/>
              <a:gd name="T3" fmla="*/ 24 h 57"/>
              <a:gd name="T4" fmla="*/ 0 w 44"/>
              <a:gd name="T5" fmla="*/ 57 h 57"/>
              <a:gd name="T6" fmla="*/ 44 w 44"/>
              <a:gd name="T7" fmla="*/ 31 h 57"/>
              <a:gd name="T8" fmla="*/ 44 w 4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57"/>
              <a:gd name="T17" fmla="*/ 44 w 4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57">
                <a:moveTo>
                  <a:pt x="44" y="0"/>
                </a:moveTo>
                <a:lnTo>
                  <a:pt x="0" y="24"/>
                </a:lnTo>
                <a:lnTo>
                  <a:pt x="0" y="57"/>
                </a:lnTo>
                <a:lnTo>
                  <a:pt x="44" y="31"/>
                </a:lnTo>
                <a:lnTo>
                  <a:pt x="44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6" name="Freeform 144">
            <a:extLst>
              <a:ext uri="{FF2B5EF4-FFF2-40B4-BE49-F238E27FC236}">
                <a16:creationId xmlns:a16="http://schemas.microsoft.com/office/drawing/2014/main" id="{595AEA2B-9ED4-44FB-A732-EFE304F8E0A6}"/>
              </a:ext>
            </a:extLst>
          </p:cNvPr>
          <p:cNvSpPr>
            <a:spLocks/>
          </p:cNvSpPr>
          <p:nvPr/>
        </p:nvSpPr>
        <p:spPr bwMode="auto">
          <a:xfrm>
            <a:off x="6200711" y="4018958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7" name="Freeform 145">
            <a:extLst>
              <a:ext uri="{FF2B5EF4-FFF2-40B4-BE49-F238E27FC236}">
                <a16:creationId xmlns:a16="http://schemas.microsoft.com/office/drawing/2014/main" id="{61852709-6AA8-4A4C-91B2-0ADADD1DA534}"/>
              </a:ext>
            </a:extLst>
          </p:cNvPr>
          <p:cNvSpPr>
            <a:spLocks/>
          </p:cNvSpPr>
          <p:nvPr/>
        </p:nvSpPr>
        <p:spPr bwMode="auto">
          <a:xfrm>
            <a:off x="6200711" y="4018958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8" name="Freeform 146">
            <a:extLst>
              <a:ext uri="{FF2B5EF4-FFF2-40B4-BE49-F238E27FC236}">
                <a16:creationId xmlns:a16="http://schemas.microsoft.com/office/drawing/2014/main" id="{6AB58606-CB61-44FA-A60C-4CD9DBABC233}"/>
              </a:ext>
            </a:extLst>
          </p:cNvPr>
          <p:cNvSpPr>
            <a:spLocks/>
          </p:cNvSpPr>
          <p:nvPr/>
        </p:nvSpPr>
        <p:spPr bwMode="auto">
          <a:xfrm>
            <a:off x="6200711" y="4105234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3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3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9" name="Freeform 147">
            <a:extLst>
              <a:ext uri="{FF2B5EF4-FFF2-40B4-BE49-F238E27FC236}">
                <a16:creationId xmlns:a16="http://schemas.microsoft.com/office/drawing/2014/main" id="{316CDDAE-8609-40D8-BAD6-D1F2998EA16E}"/>
              </a:ext>
            </a:extLst>
          </p:cNvPr>
          <p:cNvSpPr>
            <a:spLocks/>
          </p:cNvSpPr>
          <p:nvPr/>
        </p:nvSpPr>
        <p:spPr bwMode="auto">
          <a:xfrm>
            <a:off x="6200711" y="4105234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3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3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0" name="Freeform 148">
            <a:extLst>
              <a:ext uri="{FF2B5EF4-FFF2-40B4-BE49-F238E27FC236}">
                <a16:creationId xmlns:a16="http://schemas.microsoft.com/office/drawing/2014/main" id="{EE05A771-0C73-4496-AAB0-5AC38DE66FA2}"/>
              </a:ext>
            </a:extLst>
          </p:cNvPr>
          <p:cNvSpPr>
            <a:spLocks/>
          </p:cNvSpPr>
          <p:nvPr/>
        </p:nvSpPr>
        <p:spPr bwMode="auto">
          <a:xfrm>
            <a:off x="6200711" y="4202295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1" name="Freeform 149">
            <a:extLst>
              <a:ext uri="{FF2B5EF4-FFF2-40B4-BE49-F238E27FC236}">
                <a16:creationId xmlns:a16="http://schemas.microsoft.com/office/drawing/2014/main" id="{7A64FFCD-06BA-421E-88F5-8FEB2844F866}"/>
              </a:ext>
            </a:extLst>
          </p:cNvPr>
          <p:cNvSpPr>
            <a:spLocks/>
          </p:cNvSpPr>
          <p:nvPr/>
        </p:nvSpPr>
        <p:spPr bwMode="auto">
          <a:xfrm>
            <a:off x="6200711" y="4202295"/>
            <a:ext cx="84156" cy="102453"/>
          </a:xfrm>
          <a:custGeom>
            <a:avLst/>
            <a:gdLst>
              <a:gd name="T0" fmla="*/ 45 w 45"/>
              <a:gd name="T1" fmla="*/ 0 h 57"/>
              <a:gd name="T2" fmla="*/ 0 w 45"/>
              <a:gd name="T3" fmla="*/ 24 h 57"/>
              <a:gd name="T4" fmla="*/ 0 w 45"/>
              <a:gd name="T5" fmla="*/ 57 h 57"/>
              <a:gd name="T6" fmla="*/ 45 w 45"/>
              <a:gd name="T7" fmla="*/ 31 h 57"/>
              <a:gd name="T8" fmla="*/ 45 w 45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7"/>
              <a:gd name="T17" fmla="*/ 45 w 45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7">
                <a:moveTo>
                  <a:pt x="45" y="0"/>
                </a:moveTo>
                <a:lnTo>
                  <a:pt x="0" y="24"/>
                </a:lnTo>
                <a:lnTo>
                  <a:pt x="0" y="57"/>
                </a:lnTo>
                <a:lnTo>
                  <a:pt x="45" y="31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2" name="Freeform 159">
            <a:extLst>
              <a:ext uri="{FF2B5EF4-FFF2-40B4-BE49-F238E27FC236}">
                <a16:creationId xmlns:a16="http://schemas.microsoft.com/office/drawing/2014/main" id="{49D5A68E-0D36-4B98-886B-2A7127AC4FC8}"/>
              </a:ext>
            </a:extLst>
          </p:cNvPr>
          <p:cNvSpPr>
            <a:spLocks/>
          </p:cNvSpPr>
          <p:nvPr/>
        </p:nvSpPr>
        <p:spPr bwMode="auto">
          <a:xfrm>
            <a:off x="7008606" y="3197538"/>
            <a:ext cx="1258595" cy="744131"/>
          </a:xfrm>
          <a:custGeom>
            <a:avLst/>
            <a:gdLst>
              <a:gd name="T0" fmla="*/ 0 w 673"/>
              <a:gd name="T1" fmla="*/ 362 h 414"/>
              <a:gd name="T2" fmla="*/ 633 w 673"/>
              <a:gd name="T3" fmla="*/ 2 h 414"/>
              <a:gd name="T4" fmla="*/ 634 w 673"/>
              <a:gd name="T5" fmla="*/ 0 h 414"/>
              <a:gd name="T6" fmla="*/ 640 w 673"/>
              <a:gd name="T7" fmla="*/ 0 h 414"/>
              <a:gd name="T8" fmla="*/ 647 w 673"/>
              <a:gd name="T9" fmla="*/ 2 h 414"/>
              <a:gd name="T10" fmla="*/ 655 w 673"/>
              <a:gd name="T11" fmla="*/ 4 h 414"/>
              <a:gd name="T12" fmla="*/ 662 w 673"/>
              <a:gd name="T13" fmla="*/ 10 h 414"/>
              <a:gd name="T14" fmla="*/ 670 w 673"/>
              <a:gd name="T15" fmla="*/ 19 h 414"/>
              <a:gd name="T16" fmla="*/ 673 w 673"/>
              <a:gd name="T17" fmla="*/ 34 h 414"/>
              <a:gd name="T18" fmla="*/ 673 w 673"/>
              <a:gd name="T19" fmla="*/ 54 h 414"/>
              <a:gd name="T20" fmla="*/ 41 w 673"/>
              <a:gd name="T21" fmla="*/ 414 h 414"/>
              <a:gd name="T22" fmla="*/ 0 w 673"/>
              <a:gd name="T23" fmla="*/ 362 h 41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3"/>
              <a:gd name="T37" fmla="*/ 0 h 414"/>
              <a:gd name="T38" fmla="*/ 673 w 673"/>
              <a:gd name="T39" fmla="*/ 414 h 41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3" h="414">
                <a:moveTo>
                  <a:pt x="0" y="362"/>
                </a:moveTo>
                <a:lnTo>
                  <a:pt x="633" y="2"/>
                </a:lnTo>
                <a:lnTo>
                  <a:pt x="634" y="0"/>
                </a:lnTo>
                <a:lnTo>
                  <a:pt x="640" y="0"/>
                </a:lnTo>
                <a:lnTo>
                  <a:pt x="647" y="2"/>
                </a:lnTo>
                <a:lnTo>
                  <a:pt x="655" y="4"/>
                </a:lnTo>
                <a:lnTo>
                  <a:pt x="662" y="10"/>
                </a:lnTo>
                <a:lnTo>
                  <a:pt x="670" y="19"/>
                </a:lnTo>
                <a:lnTo>
                  <a:pt x="673" y="34"/>
                </a:lnTo>
                <a:lnTo>
                  <a:pt x="673" y="54"/>
                </a:lnTo>
                <a:lnTo>
                  <a:pt x="41" y="414"/>
                </a:lnTo>
                <a:lnTo>
                  <a:pt x="0" y="36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3" name="Freeform 160">
            <a:extLst>
              <a:ext uri="{FF2B5EF4-FFF2-40B4-BE49-F238E27FC236}">
                <a16:creationId xmlns:a16="http://schemas.microsoft.com/office/drawing/2014/main" id="{E1102A06-66F2-4648-9387-B036E0DCC038}"/>
              </a:ext>
            </a:extLst>
          </p:cNvPr>
          <p:cNvSpPr>
            <a:spLocks/>
          </p:cNvSpPr>
          <p:nvPr/>
        </p:nvSpPr>
        <p:spPr bwMode="auto">
          <a:xfrm>
            <a:off x="7008606" y="3197538"/>
            <a:ext cx="1258595" cy="744131"/>
          </a:xfrm>
          <a:custGeom>
            <a:avLst/>
            <a:gdLst>
              <a:gd name="T0" fmla="*/ 0 w 673"/>
              <a:gd name="T1" fmla="*/ 362 h 414"/>
              <a:gd name="T2" fmla="*/ 633 w 673"/>
              <a:gd name="T3" fmla="*/ 2 h 414"/>
              <a:gd name="T4" fmla="*/ 634 w 673"/>
              <a:gd name="T5" fmla="*/ 0 h 414"/>
              <a:gd name="T6" fmla="*/ 640 w 673"/>
              <a:gd name="T7" fmla="*/ 0 h 414"/>
              <a:gd name="T8" fmla="*/ 647 w 673"/>
              <a:gd name="T9" fmla="*/ 2 h 414"/>
              <a:gd name="T10" fmla="*/ 655 w 673"/>
              <a:gd name="T11" fmla="*/ 4 h 414"/>
              <a:gd name="T12" fmla="*/ 662 w 673"/>
              <a:gd name="T13" fmla="*/ 10 h 414"/>
              <a:gd name="T14" fmla="*/ 670 w 673"/>
              <a:gd name="T15" fmla="*/ 19 h 414"/>
              <a:gd name="T16" fmla="*/ 673 w 673"/>
              <a:gd name="T17" fmla="*/ 34 h 414"/>
              <a:gd name="T18" fmla="*/ 673 w 673"/>
              <a:gd name="T19" fmla="*/ 54 h 414"/>
              <a:gd name="T20" fmla="*/ 41 w 673"/>
              <a:gd name="T21" fmla="*/ 414 h 414"/>
              <a:gd name="T22" fmla="*/ 0 w 673"/>
              <a:gd name="T23" fmla="*/ 362 h 41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3"/>
              <a:gd name="T37" fmla="*/ 0 h 414"/>
              <a:gd name="T38" fmla="*/ 673 w 673"/>
              <a:gd name="T39" fmla="*/ 414 h 41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3" h="414">
                <a:moveTo>
                  <a:pt x="0" y="362"/>
                </a:moveTo>
                <a:lnTo>
                  <a:pt x="633" y="2"/>
                </a:lnTo>
                <a:lnTo>
                  <a:pt x="634" y="0"/>
                </a:lnTo>
                <a:lnTo>
                  <a:pt x="640" y="0"/>
                </a:lnTo>
                <a:lnTo>
                  <a:pt x="647" y="2"/>
                </a:lnTo>
                <a:lnTo>
                  <a:pt x="655" y="4"/>
                </a:lnTo>
                <a:lnTo>
                  <a:pt x="662" y="10"/>
                </a:lnTo>
                <a:lnTo>
                  <a:pt x="670" y="19"/>
                </a:lnTo>
                <a:lnTo>
                  <a:pt x="673" y="34"/>
                </a:lnTo>
                <a:lnTo>
                  <a:pt x="673" y="54"/>
                </a:lnTo>
                <a:lnTo>
                  <a:pt x="41" y="414"/>
                </a:lnTo>
                <a:lnTo>
                  <a:pt x="0" y="362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4" name="Freeform 161">
            <a:extLst>
              <a:ext uri="{FF2B5EF4-FFF2-40B4-BE49-F238E27FC236}">
                <a16:creationId xmlns:a16="http://schemas.microsoft.com/office/drawing/2014/main" id="{094A4416-1970-490F-B9DD-BC8D124846E6}"/>
              </a:ext>
            </a:extLst>
          </p:cNvPr>
          <p:cNvSpPr>
            <a:spLocks/>
          </p:cNvSpPr>
          <p:nvPr/>
        </p:nvSpPr>
        <p:spPr bwMode="auto">
          <a:xfrm>
            <a:off x="7019826" y="3201132"/>
            <a:ext cx="1247374" cy="729752"/>
          </a:xfrm>
          <a:custGeom>
            <a:avLst/>
            <a:gdLst>
              <a:gd name="T0" fmla="*/ 630 w 667"/>
              <a:gd name="T1" fmla="*/ 0 h 406"/>
              <a:gd name="T2" fmla="*/ 632 w 667"/>
              <a:gd name="T3" fmla="*/ 0 h 406"/>
              <a:gd name="T4" fmla="*/ 638 w 667"/>
              <a:gd name="T5" fmla="*/ 0 h 406"/>
              <a:gd name="T6" fmla="*/ 645 w 667"/>
              <a:gd name="T7" fmla="*/ 2 h 406"/>
              <a:gd name="T8" fmla="*/ 654 w 667"/>
              <a:gd name="T9" fmla="*/ 6 h 406"/>
              <a:gd name="T10" fmla="*/ 662 w 667"/>
              <a:gd name="T11" fmla="*/ 15 h 406"/>
              <a:gd name="T12" fmla="*/ 666 w 667"/>
              <a:gd name="T13" fmla="*/ 28 h 406"/>
              <a:gd name="T14" fmla="*/ 667 w 667"/>
              <a:gd name="T15" fmla="*/ 47 h 406"/>
              <a:gd name="T16" fmla="*/ 35 w 667"/>
              <a:gd name="T17" fmla="*/ 406 h 406"/>
              <a:gd name="T18" fmla="*/ 0 w 667"/>
              <a:gd name="T19" fmla="*/ 360 h 406"/>
              <a:gd name="T20" fmla="*/ 630 w 667"/>
              <a:gd name="T21" fmla="*/ 0 h 4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7"/>
              <a:gd name="T34" fmla="*/ 0 h 406"/>
              <a:gd name="T35" fmla="*/ 667 w 667"/>
              <a:gd name="T36" fmla="*/ 406 h 4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7" h="406">
                <a:moveTo>
                  <a:pt x="630" y="0"/>
                </a:moveTo>
                <a:lnTo>
                  <a:pt x="632" y="0"/>
                </a:lnTo>
                <a:lnTo>
                  <a:pt x="638" y="0"/>
                </a:lnTo>
                <a:lnTo>
                  <a:pt x="645" y="2"/>
                </a:lnTo>
                <a:lnTo>
                  <a:pt x="654" y="6"/>
                </a:lnTo>
                <a:lnTo>
                  <a:pt x="662" y="15"/>
                </a:lnTo>
                <a:lnTo>
                  <a:pt x="666" y="28"/>
                </a:lnTo>
                <a:lnTo>
                  <a:pt x="667" y="47"/>
                </a:lnTo>
                <a:lnTo>
                  <a:pt x="35" y="406"/>
                </a:lnTo>
                <a:lnTo>
                  <a:pt x="0" y="360"/>
                </a:lnTo>
                <a:lnTo>
                  <a:pt x="630" y="0"/>
                </a:lnTo>
                <a:close/>
              </a:path>
            </a:pathLst>
          </a:custGeom>
          <a:solidFill>
            <a:srgbClr val="FF2B2B"/>
          </a:solidFill>
          <a:ln w="0">
            <a:solidFill>
              <a:srgbClr val="FF2B2B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5" name="Freeform 162">
            <a:extLst>
              <a:ext uri="{FF2B5EF4-FFF2-40B4-BE49-F238E27FC236}">
                <a16:creationId xmlns:a16="http://schemas.microsoft.com/office/drawing/2014/main" id="{53EBFDD7-FCFA-4590-AD31-6EBA471F76FB}"/>
              </a:ext>
            </a:extLst>
          </p:cNvPr>
          <p:cNvSpPr>
            <a:spLocks/>
          </p:cNvSpPr>
          <p:nvPr/>
        </p:nvSpPr>
        <p:spPr bwMode="auto">
          <a:xfrm>
            <a:off x="7029177" y="3204728"/>
            <a:ext cx="1236153" cy="713575"/>
          </a:xfrm>
          <a:custGeom>
            <a:avLst/>
            <a:gdLst>
              <a:gd name="T0" fmla="*/ 629 w 661"/>
              <a:gd name="T1" fmla="*/ 0 h 397"/>
              <a:gd name="T2" fmla="*/ 631 w 661"/>
              <a:gd name="T3" fmla="*/ 0 h 397"/>
              <a:gd name="T4" fmla="*/ 638 w 661"/>
              <a:gd name="T5" fmla="*/ 0 h 397"/>
              <a:gd name="T6" fmla="*/ 646 w 661"/>
              <a:gd name="T7" fmla="*/ 4 h 397"/>
              <a:gd name="T8" fmla="*/ 655 w 661"/>
              <a:gd name="T9" fmla="*/ 11 h 397"/>
              <a:gd name="T10" fmla="*/ 661 w 661"/>
              <a:gd name="T11" fmla="*/ 22 h 397"/>
              <a:gd name="T12" fmla="*/ 661 w 661"/>
              <a:gd name="T13" fmla="*/ 39 h 397"/>
              <a:gd name="T14" fmla="*/ 32 w 661"/>
              <a:gd name="T15" fmla="*/ 397 h 397"/>
              <a:gd name="T16" fmla="*/ 0 w 661"/>
              <a:gd name="T17" fmla="*/ 358 h 397"/>
              <a:gd name="T18" fmla="*/ 629 w 661"/>
              <a:gd name="T19" fmla="*/ 0 h 3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61"/>
              <a:gd name="T31" fmla="*/ 0 h 397"/>
              <a:gd name="T32" fmla="*/ 661 w 661"/>
              <a:gd name="T33" fmla="*/ 397 h 3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61" h="397">
                <a:moveTo>
                  <a:pt x="629" y="0"/>
                </a:moveTo>
                <a:lnTo>
                  <a:pt x="631" y="0"/>
                </a:lnTo>
                <a:lnTo>
                  <a:pt x="638" y="0"/>
                </a:lnTo>
                <a:lnTo>
                  <a:pt x="646" y="4"/>
                </a:lnTo>
                <a:lnTo>
                  <a:pt x="655" y="11"/>
                </a:lnTo>
                <a:lnTo>
                  <a:pt x="661" y="22"/>
                </a:lnTo>
                <a:lnTo>
                  <a:pt x="661" y="39"/>
                </a:lnTo>
                <a:lnTo>
                  <a:pt x="32" y="397"/>
                </a:lnTo>
                <a:lnTo>
                  <a:pt x="0" y="358"/>
                </a:lnTo>
                <a:lnTo>
                  <a:pt x="629" y="0"/>
                </a:lnTo>
                <a:close/>
              </a:path>
            </a:pathLst>
          </a:custGeom>
          <a:solidFill>
            <a:srgbClr val="FF5555"/>
          </a:solidFill>
          <a:ln w="0">
            <a:solidFill>
              <a:srgbClr val="FF5555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6" name="Freeform 163">
            <a:extLst>
              <a:ext uri="{FF2B5EF4-FFF2-40B4-BE49-F238E27FC236}">
                <a16:creationId xmlns:a16="http://schemas.microsoft.com/office/drawing/2014/main" id="{96DBE929-965C-4F69-BC7E-662C847CFC0D}"/>
              </a:ext>
            </a:extLst>
          </p:cNvPr>
          <p:cNvSpPr>
            <a:spLocks/>
          </p:cNvSpPr>
          <p:nvPr/>
        </p:nvSpPr>
        <p:spPr bwMode="auto">
          <a:xfrm>
            <a:off x="7044137" y="3204727"/>
            <a:ext cx="1221192" cy="702790"/>
          </a:xfrm>
          <a:custGeom>
            <a:avLst/>
            <a:gdLst>
              <a:gd name="T0" fmla="*/ 625 w 653"/>
              <a:gd name="T1" fmla="*/ 0 h 391"/>
              <a:gd name="T2" fmla="*/ 627 w 653"/>
              <a:gd name="T3" fmla="*/ 0 h 391"/>
              <a:gd name="T4" fmla="*/ 632 w 653"/>
              <a:gd name="T5" fmla="*/ 2 h 391"/>
              <a:gd name="T6" fmla="*/ 640 w 653"/>
              <a:gd name="T7" fmla="*/ 6 h 391"/>
              <a:gd name="T8" fmla="*/ 647 w 653"/>
              <a:gd name="T9" fmla="*/ 11 h 391"/>
              <a:gd name="T10" fmla="*/ 651 w 653"/>
              <a:gd name="T11" fmla="*/ 21 h 391"/>
              <a:gd name="T12" fmla="*/ 653 w 653"/>
              <a:gd name="T13" fmla="*/ 33 h 391"/>
              <a:gd name="T14" fmla="*/ 24 w 653"/>
              <a:gd name="T15" fmla="*/ 391 h 391"/>
              <a:gd name="T16" fmla="*/ 0 w 653"/>
              <a:gd name="T17" fmla="*/ 358 h 391"/>
              <a:gd name="T18" fmla="*/ 625 w 653"/>
              <a:gd name="T19" fmla="*/ 0 h 3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53"/>
              <a:gd name="T31" fmla="*/ 0 h 391"/>
              <a:gd name="T32" fmla="*/ 653 w 653"/>
              <a:gd name="T33" fmla="*/ 391 h 3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53" h="391">
                <a:moveTo>
                  <a:pt x="625" y="0"/>
                </a:moveTo>
                <a:lnTo>
                  <a:pt x="627" y="0"/>
                </a:lnTo>
                <a:lnTo>
                  <a:pt x="632" y="2"/>
                </a:lnTo>
                <a:lnTo>
                  <a:pt x="640" y="6"/>
                </a:lnTo>
                <a:lnTo>
                  <a:pt x="647" y="11"/>
                </a:lnTo>
                <a:lnTo>
                  <a:pt x="651" y="21"/>
                </a:lnTo>
                <a:lnTo>
                  <a:pt x="653" y="33"/>
                </a:lnTo>
                <a:lnTo>
                  <a:pt x="24" y="391"/>
                </a:lnTo>
                <a:lnTo>
                  <a:pt x="0" y="358"/>
                </a:lnTo>
                <a:lnTo>
                  <a:pt x="625" y="0"/>
                </a:lnTo>
                <a:close/>
              </a:path>
            </a:pathLst>
          </a:custGeom>
          <a:solidFill>
            <a:srgbClr val="FF8080"/>
          </a:solidFill>
          <a:ln w="0">
            <a:solidFill>
              <a:srgbClr val="FF808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7" name="Freeform 164">
            <a:extLst>
              <a:ext uri="{FF2B5EF4-FFF2-40B4-BE49-F238E27FC236}">
                <a16:creationId xmlns:a16="http://schemas.microsoft.com/office/drawing/2014/main" id="{537CF14D-CBD4-4836-8F2C-23E810029D07}"/>
              </a:ext>
            </a:extLst>
          </p:cNvPr>
          <p:cNvSpPr>
            <a:spLocks/>
          </p:cNvSpPr>
          <p:nvPr/>
        </p:nvSpPr>
        <p:spPr bwMode="auto">
          <a:xfrm>
            <a:off x="7053489" y="3204727"/>
            <a:ext cx="1208101" cy="690208"/>
          </a:xfrm>
          <a:custGeom>
            <a:avLst/>
            <a:gdLst>
              <a:gd name="T0" fmla="*/ 623 w 646"/>
              <a:gd name="T1" fmla="*/ 0 h 384"/>
              <a:gd name="T2" fmla="*/ 625 w 646"/>
              <a:gd name="T3" fmla="*/ 2 h 384"/>
              <a:gd name="T4" fmla="*/ 627 w 646"/>
              <a:gd name="T5" fmla="*/ 2 h 384"/>
              <a:gd name="T6" fmla="*/ 631 w 646"/>
              <a:gd name="T7" fmla="*/ 4 h 384"/>
              <a:gd name="T8" fmla="*/ 635 w 646"/>
              <a:gd name="T9" fmla="*/ 6 h 384"/>
              <a:gd name="T10" fmla="*/ 638 w 646"/>
              <a:gd name="T11" fmla="*/ 9 h 384"/>
              <a:gd name="T12" fmla="*/ 642 w 646"/>
              <a:gd name="T13" fmla="*/ 13 h 384"/>
              <a:gd name="T14" fmla="*/ 644 w 646"/>
              <a:gd name="T15" fmla="*/ 17 h 384"/>
              <a:gd name="T16" fmla="*/ 646 w 646"/>
              <a:gd name="T17" fmla="*/ 22 h 384"/>
              <a:gd name="T18" fmla="*/ 646 w 646"/>
              <a:gd name="T19" fmla="*/ 30 h 384"/>
              <a:gd name="T20" fmla="*/ 19 w 646"/>
              <a:gd name="T21" fmla="*/ 384 h 384"/>
              <a:gd name="T22" fmla="*/ 0 w 646"/>
              <a:gd name="T23" fmla="*/ 358 h 384"/>
              <a:gd name="T24" fmla="*/ 623 w 646"/>
              <a:gd name="T25" fmla="*/ 0 h 3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46"/>
              <a:gd name="T40" fmla="*/ 0 h 384"/>
              <a:gd name="T41" fmla="*/ 646 w 646"/>
              <a:gd name="T42" fmla="*/ 384 h 3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46" h="384">
                <a:moveTo>
                  <a:pt x="623" y="0"/>
                </a:moveTo>
                <a:lnTo>
                  <a:pt x="625" y="2"/>
                </a:lnTo>
                <a:lnTo>
                  <a:pt x="627" y="2"/>
                </a:lnTo>
                <a:lnTo>
                  <a:pt x="631" y="4"/>
                </a:lnTo>
                <a:lnTo>
                  <a:pt x="635" y="6"/>
                </a:lnTo>
                <a:lnTo>
                  <a:pt x="638" y="9"/>
                </a:lnTo>
                <a:lnTo>
                  <a:pt x="642" y="13"/>
                </a:lnTo>
                <a:lnTo>
                  <a:pt x="644" y="17"/>
                </a:lnTo>
                <a:lnTo>
                  <a:pt x="646" y="22"/>
                </a:lnTo>
                <a:lnTo>
                  <a:pt x="646" y="30"/>
                </a:lnTo>
                <a:lnTo>
                  <a:pt x="19" y="384"/>
                </a:lnTo>
                <a:lnTo>
                  <a:pt x="0" y="358"/>
                </a:lnTo>
                <a:lnTo>
                  <a:pt x="623" y="0"/>
                </a:lnTo>
                <a:close/>
              </a:path>
            </a:pathLst>
          </a:custGeom>
          <a:solidFill>
            <a:srgbClr val="FFAAAA"/>
          </a:solidFill>
          <a:ln w="0">
            <a:solidFill>
              <a:srgbClr val="FFAAAA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8" name="Freeform 165">
            <a:extLst>
              <a:ext uri="{FF2B5EF4-FFF2-40B4-BE49-F238E27FC236}">
                <a16:creationId xmlns:a16="http://schemas.microsoft.com/office/drawing/2014/main" id="{0F51C6E7-820C-4094-AEA4-EDBA24AA698B}"/>
              </a:ext>
            </a:extLst>
          </p:cNvPr>
          <p:cNvSpPr>
            <a:spLocks/>
          </p:cNvSpPr>
          <p:nvPr/>
        </p:nvSpPr>
        <p:spPr bwMode="auto">
          <a:xfrm>
            <a:off x="7068449" y="3208323"/>
            <a:ext cx="1193140" cy="675829"/>
          </a:xfrm>
          <a:custGeom>
            <a:avLst/>
            <a:gdLst>
              <a:gd name="T0" fmla="*/ 619 w 638"/>
              <a:gd name="T1" fmla="*/ 0 h 376"/>
              <a:gd name="T2" fmla="*/ 621 w 638"/>
              <a:gd name="T3" fmla="*/ 0 h 376"/>
              <a:gd name="T4" fmla="*/ 623 w 638"/>
              <a:gd name="T5" fmla="*/ 2 h 376"/>
              <a:gd name="T6" fmla="*/ 627 w 638"/>
              <a:gd name="T7" fmla="*/ 6 h 376"/>
              <a:gd name="T8" fmla="*/ 632 w 638"/>
              <a:gd name="T9" fmla="*/ 9 h 376"/>
              <a:gd name="T10" fmla="*/ 634 w 638"/>
              <a:gd name="T11" fmla="*/ 13 h 376"/>
              <a:gd name="T12" fmla="*/ 638 w 638"/>
              <a:gd name="T13" fmla="*/ 17 h 376"/>
              <a:gd name="T14" fmla="*/ 638 w 638"/>
              <a:gd name="T15" fmla="*/ 22 h 376"/>
              <a:gd name="T16" fmla="*/ 13 w 638"/>
              <a:gd name="T17" fmla="*/ 376 h 376"/>
              <a:gd name="T18" fmla="*/ 0 w 638"/>
              <a:gd name="T19" fmla="*/ 356 h 376"/>
              <a:gd name="T20" fmla="*/ 619 w 638"/>
              <a:gd name="T21" fmla="*/ 0 h 3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8"/>
              <a:gd name="T34" fmla="*/ 0 h 376"/>
              <a:gd name="T35" fmla="*/ 638 w 638"/>
              <a:gd name="T36" fmla="*/ 376 h 37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8" h="376">
                <a:moveTo>
                  <a:pt x="619" y="0"/>
                </a:moveTo>
                <a:lnTo>
                  <a:pt x="621" y="0"/>
                </a:lnTo>
                <a:lnTo>
                  <a:pt x="623" y="2"/>
                </a:lnTo>
                <a:lnTo>
                  <a:pt x="627" y="6"/>
                </a:lnTo>
                <a:lnTo>
                  <a:pt x="632" y="9"/>
                </a:lnTo>
                <a:lnTo>
                  <a:pt x="634" y="13"/>
                </a:lnTo>
                <a:lnTo>
                  <a:pt x="638" y="17"/>
                </a:lnTo>
                <a:lnTo>
                  <a:pt x="638" y="22"/>
                </a:lnTo>
                <a:lnTo>
                  <a:pt x="13" y="376"/>
                </a:lnTo>
                <a:lnTo>
                  <a:pt x="0" y="356"/>
                </a:lnTo>
                <a:lnTo>
                  <a:pt x="619" y="0"/>
                </a:lnTo>
                <a:close/>
              </a:path>
            </a:pathLst>
          </a:custGeom>
          <a:solidFill>
            <a:srgbClr val="FFD5D5"/>
          </a:solidFill>
          <a:ln w="0">
            <a:solidFill>
              <a:srgbClr val="FFD5D5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9" name="Freeform 166">
            <a:extLst>
              <a:ext uri="{FF2B5EF4-FFF2-40B4-BE49-F238E27FC236}">
                <a16:creationId xmlns:a16="http://schemas.microsoft.com/office/drawing/2014/main" id="{531AA8E1-5E4D-4E72-B162-7A6D7E1833E0}"/>
              </a:ext>
            </a:extLst>
          </p:cNvPr>
          <p:cNvSpPr>
            <a:spLocks/>
          </p:cNvSpPr>
          <p:nvPr/>
        </p:nvSpPr>
        <p:spPr bwMode="auto">
          <a:xfrm>
            <a:off x="7077800" y="3208322"/>
            <a:ext cx="1183790" cy="666842"/>
          </a:xfrm>
          <a:custGeom>
            <a:avLst/>
            <a:gdLst>
              <a:gd name="T0" fmla="*/ 633 w 633"/>
              <a:gd name="T1" fmla="*/ 17 h 371"/>
              <a:gd name="T2" fmla="*/ 8 w 633"/>
              <a:gd name="T3" fmla="*/ 371 h 371"/>
              <a:gd name="T4" fmla="*/ 0 w 633"/>
              <a:gd name="T5" fmla="*/ 356 h 371"/>
              <a:gd name="T6" fmla="*/ 620 w 633"/>
              <a:gd name="T7" fmla="*/ 0 h 371"/>
              <a:gd name="T8" fmla="*/ 633 w 633"/>
              <a:gd name="T9" fmla="*/ 17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3"/>
              <a:gd name="T16" fmla="*/ 0 h 371"/>
              <a:gd name="T17" fmla="*/ 633 w 633"/>
              <a:gd name="T18" fmla="*/ 371 h 3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3" h="371">
                <a:moveTo>
                  <a:pt x="633" y="17"/>
                </a:moveTo>
                <a:lnTo>
                  <a:pt x="8" y="371"/>
                </a:lnTo>
                <a:lnTo>
                  <a:pt x="0" y="356"/>
                </a:lnTo>
                <a:lnTo>
                  <a:pt x="620" y="0"/>
                </a:lnTo>
                <a:lnTo>
                  <a:pt x="633" y="17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0" name="Freeform 167">
            <a:extLst>
              <a:ext uri="{FF2B5EF4-FFF2-40B4-BE49-F238E27FC236}">
                <a16:creationId xmlns:a16="http://schemas.microsoft.com/office/drawing/2014/main" id="{37F5BA38-42EF-4EBC-A0B9-F91F1913E171}"/>
              </a:ext>
            </a:extLst>
          </p:cNvPr>
          <p:cNvSpPr>
            <a:spLocks/>
          </p:cNvSpPr>
          <p:nvPr/>
        </p:nvSpPr>
        <p:spPr bwMode="auto">
          <a:xfrm>
            <a:off x="6980553" y="3837419"/>
            <a:ext cx="121558" cy="120427"/>
          </a:xfrm>
          <a:custGeom>
            <a:avLst/>
            <a:gdLst>
              <a:gd name="T0" fmla="*/ 47 w 65"/>
              <a:gd name="T1" fmla="*/ 65 h 67"/>
              <a:gd name="T2" fmla="*/ 60 w 65"/>
              <a:gd name="T3" fmla="*/ 54 h 67"/>
              <a:gd name="T4" fmla="*/ 65 w 65"/>
              <a:gd name="T5" fmla="*/ 38 h 67"/>
              <a:gd name="T6" fmla="*/ 62 w 65"/>
              <a:gd name="T7" fmla="*/ 21 h 67"/>
              <a:gd name="T8" fmla="*/ 51 w 65"/>
              <a:gd name="T9" fmla="*/ 6 h 67"/>
              <a:gd name="T10" fmla="*/ 36 w 65"/>
              <a:gd name="T11" fmla="*/ 0 h 67"/>
              <a:gd name="T12" fmla="*/ 19 w 65"/>
              <a:gd name="T13" fmla="*/ 2 h 67"/>
              <a:gd name="T14" fmla="*/ 6 w 65"/>
              <a:gd name="T15" fmla="*/ 13 h 67"/>
              <a:gd name="T16" fmla="*/ 0 w 65"/>
              <a:gd name="T17" fmla="*/ 28 h 67"/>
              <a:gd name="T18" fmla="*/ 4 w 65"/>
              <a:gd name="T19" fmla="*/ 47 h 67"/>
              <a:gd name="T20" fmla="*/ 15 w 65"/>
              <a:gd name="T21" fmla="*/ 60 h 67"/>
              <a:gd name="T22" fmla="*/ 30 w 65"/>
              <a:gd name="T23" fmla="*/ 67 h 67"/>
              <a:gd name="T24" fmla="*/ 47 w 65"/>
              <a:gd name="T25" fmla="*/ 65 h 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7"/>
              <a:gd name="T41" fmla="*/ 65 w 65"/>
              <a:gd name="T42" fmla="*/ 67 h 6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7">
                <a:moveTo>
                  <a:pt x="47" y="65"/>
                </a:moveTo>
                <a:lnTo>
                  <a:pt x="60" y="54"/>
                </a:lnTo>
                <a:lnTo>
                  <a:pt x="65" y="38"/>
                </a:lnTo>
                <a:lnTo>
                  <a:pt x="62" y="21"/>
                </a:lnTo>
                <a:lnTo>
                  <a:pt x="51" y="6"/>
                </a:lnTo>
                <a:lnTo>
                  <a:pt x="36" y="0"/>
                </a:lnTo>
                <a:lnTo>
                  <a:pt x="19" y="2"/>
                </a:lnTo>
                <a:lnTo>
                  <a:pt x="6" y="13"/>
                </a:lnTo>
                <a:lnTo>
                  <a:pt x="0" y="28"/>
                </a:lnTo>
                <a:lnTo>
                  <a:pt x="4" y="47"/>
                </a:lnTo>
                <a:lnTo>
                  <a:pt x="15" y="60"/>
                </a:lnTo>
                <a:lnTo>
                  <a:pt x="30" y="67"/>
                </a:lnTo>
                <a:lnTo>
                  <a:pt x="47" y="65"/>
                </a:lnTo>
                <a:close/>
              </a:path>
            </a:pathLst>
          </a:custGeom>
          <a:solidFill>
            <a:srgbClr val="CC0000"/>
          </a:solidFill>
          <a:ln w="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1" name="Freeform 168">
            <a:extLst>
              <a:ext uri="{FF2B5EF4-FFF2-40B4-BE49-F238E27FC236}">
                <a16:creationId xmlns:a16="http://schemas.microsoft.com/office/drawing/2014/main" id="{4A0678E4-D38E-4812-B84D-8D0F4707E22E}"/>
              </a:ext>
            </a:extLst>
          </p:cNvPr>
          <p:cNvSpPr>
            <a:spLocks/>
          </p:cNvSpPr>
          <p:nvPr/>
        </p:nvSpPr>
        <p:spPr bwMode="auto">
          <a:xfrm>
            <a:off x="6980553" y="3837419"/>
            <a:ext cx="121558" cy="120427"/>
          </a:xfrm>
          <a:custGeom>
            <a:avLst/>
            <a:gdLst>
              <a:gd name="T0" fmla="*/ 47 w 65"/>
              <a:gd name="T1" fmla="*/ 65 h 67"/>
              <a:gd name="T2" fmla="*/ 60 w 65"/>
              <a:gd name="T3" fmla="*/ 54 h 67"/>
              <a:gd name="T4" fmla="*/ 65 w 65"/>
              <a:gd name="T5" fmla="*/ 38 h 67"/>
              <a:gd name="T6" fmla="*/ 62 w 65"/>
              <a:gd name="T7" fmla="*/ 21 h 67"/>
              <a:gd name="T8" fmla="*/ 51 w 65"/>
              <a:gd name="T9" fmla="*/ 6 h 67"/>
              <a:gd name="T10" fmla="*/ 36 w 65"/>
              <a:gd name="T11" fmla="*/ 0 h 67"/>
              <a:gd name="T12" fmla="*/ 19 w 65"/>
              <a:gd name="T13" fmla="*/ 2 h 67"/>
              <a:gd name="T14" fmla="*/ 6 w 65"/>
              <a:gd name="T15" fmla="*/ 13 h 67"/>
              <a:gd name="T16" fmla="*/ 0 w 65"/>
              <a:gd name="T17" fmla="*/ 28 h 67"/>
              <a:gd name="T18" fmla="*/ 4 w 65"/>
              <a:gd name="T19" fmla="*/ 47 h 67"/>
              <a:gd name="T20" fmla="*/ 15 w 65"/>
              <a:gd name="T21" fmla="*/ 60 h 67"/>
              <a:gd name="T22" fmla="*/ 30 w 65"/>
              <a:gd name="T23" fmla="*/ 67 h 67"/>
              <a:gd name="T24" fmla="*/ 47 w 65"/>
              <a:gd name="T25" fmla="*/ 65 h 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7"/>
              <a:gd name="T41" fmla="*/ 65 w 65"/>
              <a:gd name="T42" fmla="*/ 67 h 6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7">
                <a:moveTo>
                  <a:pt x="47" y="65"/>
                </a:moveTo>
                <a:lnTo>
                  <a:pt x="60" y="54"/>
                </a:lnTo>
                <a:lnTo>
                  <a:pt x="65" y="38"/>
                </a:lnTo>
                <a:lnTo>
                  <a:pt x="62" y="21"/>
                </a:lnTo>
                <a:lnTo>
                  <a:pt x="51" y="6"/>
                </a:lnTo>
                <a:lnTo>
                  <a:pt x="36" y="0"/>
                </a:lnTo>
                <a:lnTo>
                  <a:pt x="19" y="2"/>
                </a:lnTo>
                <a:lnTo>
                  <a:pt x="6" y="13"/>
                </a:lnTo>
                <a:lnTo>
                  <a:pt x="0" y="28"/>
                </a:lnTo>
                <a:lnTo>
                  <a:pt x="4" y="47"/>
                </a:lnTo>
                <a:lnTo>
                  <a:pt x="15" y="60"/>
                </a:lnTo>
                <a:lnTo>
                  <a:pt x="30" y="67"/>
                </a:lnTo>
                <a:lnTo>
                  <a:pt x="47" y="65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2" name="Freeform 169">
            <a:extLst>
              <a:ext uri="{FF2B5EF4-FFF2-40B4-BE49-F238E27FC236}">
                <a16:creationId xmlns:a16="http://schemas.microsoft.com/office/drawing/2014/main" id="{A4C2968B-203C-43E7-A493-7CA06AFD3A56}"/>
              </a:ext>
            </a:extLst>
          </p:cNvPr>
          <p:cNvSpPr>
            <a:spLocks/>
          </p:cNvSpPr>
          <p:nvPr/>
        </p:nvSpPr>
        <p:spPr bwMode="auto">
          <a:xfrm>
            <a:off x="4338065" y="3878760"/>
            <a:ext cx="263688" cy="113237"/>
          </a:xfrm>
          <a:custGeom>
            <a:avLst/>
            <a:gdLst>
              <a:gd name="T0" fmla="*/ 0 w 141"/>
              <a:gd name="T1" fmla="*/ 31 h 63"/>
              <a:gd name="T2" fmla="*/ 75 w 141"/>
              <a:gd name="T3" fmla="*/ 0 h 63"/>
              <a:gd name="T4" fmla="*/ 141 w 141"/>
              <a:gd name="T5" fmla="*/ 29 h 63"/>
              <a:gd name="T6" fmla="*/ 71 w 141"/>
              <a:gd name="T7" fmla="*/ 63 h 63"/>
              <a:gd name="T8" fmla="*/ 0 w 141"/>
              <a:gd name="T9" fmla="*/ 31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"/>
              <a:gd name="T16" fmla="*/ 0 h 63"/>
              <a:gd name="T17" fmla="*/ 141 w 141"/>
              <a:gd name="T18" fmla="*/ 63 h 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" h="63">
                <a:moveTo>
                  <a:pt x="0" y="31"/>
                </a:moveTo>
                <a:lnTo>
                  <a:pt x="75" y="0"/>
                </a:lnTo>
                <a:lnTo>
                  <a:pt x="141" y="29"/>
                </a:lnTo>
                <a:lnTo>
                  <a:pt x="71" y="63"/>
                </a:lnTo>
                <a:lnTo>
                  <a:pt x="0" y="31"/>
                </a:lnTo>
                <a:close/>
              </a:path>
            </a:pathLst>
          </a:custGeom>
          <a:solidFill>
            <a:srgbClr val="80FF80"/>
          </a:solidFill>
          <a:ln w="0">
            <a:solidFill>
              <a:srgbClr val="80FF8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3" name="Freeform 175">
            <a:extLst>
              <a:ext uri="{FF2B5EF4-FFF2-40B4-BE49-F238E27FC236}">
                <a16:creationId xmlns:a16="http://schemas.microsoft.com/office/drawing/2014/main" id="{B99D4BBF-A2FD-425E-900A-110E9255EC4A}"/>
              </a:ext>
            </a:extLst>
          </p:cNvPr>
          <p:cNvSpPr>
            <a:spLocks/>
          </p:cNvSpPr>
          <p:nvPr/>
        </p:nvSpPr>
        <p:spPr bwMode="auto">
          <a:xfrm>
            <a:off x="4641027" y="3308977"/>
            <a:ext cx="2006645" cy="846584"/>
          </a:xfrm>
          <a:custGeom>
            <a:avLst/>
            <a:gdLst>
              <a:gd name="T0" fmla="*/ 1073 w 1073"/>
              <a:gd name="T1" fmla="*/ 456 h 471"/>
              <a:gd name="T2" fmla="*/ 981 w 1073"/>
              <a:gd name="T3" fmla="*/ 294 h 471"/>
              <a:gd name="T4" fmla="*/ 977 w 1073"/>
              <a:gd name="T5" fmla="*/ 296 h 471"/>
              <a:gd name="T6" fmla="*/ 966 w 1073"/>
              <a:gd name="T7" fmla="*/ 304 h 471"/>
              <a:gd name="T8" fmla="*/ 949 w 1073"/>
              <a:gd name="T9" fmla="*/ 315 h 471"/>
              <a:gd name="T10" fmla="*/ 925 w 1073"/>
              <a:gd name="T11" fmla="*/ 330 h 471"/>
              <a:gd name="T12" fmla="*/ 897 w 1073"/>
              <a:gd name="T13" fmla="*/ 346 h 471"/>
              <a:gd name="T14" fmla="*/ 866 w 1073"/>
              <a:gd name="T15" fmla="*/ 365 h 471"/>
              <a:gd name="T16" fmla="*/ 829 w 1073"/>
              <a:gd name="T17" fmla="*/ 383 h 471"/>
              <a:gd name="T18" fmla="*/ 790 w 1073"/>
              <a:gd name="T19" fmla="*/ 402 h 471"/>
              <a:gd name="T20" fmla="*/ 749 w 1073"/>
              <a:gd name="T21" fmla="*/ 421 h 471"/>
              <a:gd name="T22" fmla="*/ 708 w 1073"/>
              <a:gd name="T23" fmla="*/ 435 h 471"/>
              <a:gd name="T24" fmla="*/ 665 w 1073"/>
              <a:gd name="T25" fmla="*/ 448 h 471"/>
              <a:gd name="T26" fmla="*/ 662 w 1073"/>
              <a:gd name="T27" fmla="*/ 450 h 471"/>
              <a:gd name="T28" fmla="*/ 653 w 1073"/>
              <a:gd name="T29" fmla="*/ 452 h 471"/>
              <a:gd name="T30" fmla="*/ 638 w 1073"/>
              <a:gd name="T31" fmla="*/ 456 h 471"/>
              <a:gd name="T32" fmla="*/ 615 w 1073"/>
              <a:gd name="T33" fmla="*/ 461 h 471"/>
              <a:gd name="T34" fmla="*/ 586 w 1073"/>
              <a:gd name="T35" fmla="*/ 465 h 471"/>
              <a:gd name="T36" fmla="*/ 549 w 1073"/>
              <a:gd name="T37" fmla="*/ 469 h 471"/>
              <a:gd name="T38" fmla="*/ 502 w 1073"/>
              <a:gd name="T39" fmla="*/ 471 h 471"/>
              <a:gd name="T40" fmla="*/ 447 w 1073"/>
              <a:gd name="T41" fmla="*/ 471 h 471"/>
              <a:gd name="T42" fmla="*/ 380 w 1073"/>
              <a:gd name="T43" fmla="*/ 469 h 471"/>
              <a:gd name="T44" fmla="*/ 304 w 1073"/>
              <a:gd name="T45" fmla="*/ 463 h 471"/>
              <a:gd name="T46" fmla="*/ 298 w 1073"/>
              <a:gd name="T47" fmla="*/ 463 h 471"/>
              <a:gd name="T48" fmla="*/ 280 w 1073"/>
              <a:gd name="T49" fmla="*/ 459 h 471"/>
              <a:gd name="T50" fmla="*/ 254 w 1073"/>
              <a:gd name="T51" fmla="*/ 454 h 471"/>
              <a:gd name="T52" fmla="*/ 222 w 1073"/>
              <a:gd name="T53" fmla="*/ 446 h 471"/>
              <a:gd name="T54" fmla="*/ 185 w 1073"/>
              <a:gd name="T55" fmla="*/ 433 h 471"/>
              <a:gd name="T56" fmla="*/ 146 w 1073"/>
              <a:gd name="T57" fmla="*/ 417 h 471"/>
              <a:gd name="T58" fmla="*/ 107 w 1073"/>
              <a:gd name="T59" fmla="*/ 395 h 471"/>
              <a:gd name="T60" fmla="*/ 70 w 1073"/>
              <a:gd name="T61" fmla="*/ 367 h 471"/>
              <a:gd name="T62" fmla="*/ 39 w 1073"/>
              <a:gd name="T63" fmla="*/ 333 h 471"/>
              <a:gd name="T64" fmla="*/ 37 w 1073"/>
              <a:gd name="T65" fmla="*/ 330 h 471"/>
              <a:gd name="T66" fmla="*/ 31 w 1073"/>
              <a:gd name="T67" fmla="*/ 322 h 471"/>
              <a:gd name="T68" fmla="*/ 22 w 1073"/>
              <a:gd name="T69" fmla="*/ 307 h 471"/>
              <a:gd name="T70" fmla="*/ 15 w 1073"/>
              <a:gd name="T71" fmla="*/ 291 h 471"/>
              <a:gd name="T72" fmla="*/ 5 w 1073"/>
              <a:gd name="T73" fmla="*/ 268 h 471"/>
              <a:gd name="T74" fmla="*/ 2 w 1073"/>
              <a:gd name="T75" fmla="*/ 244 h 471"/>
              <a:gd name="T76" fmla="*/ 0 w 1073"/>
              <a:gd name="T77" fmla="*/ 215 h 471"/>
              <a:gd name="T78" fmla="*/ 4 w 1073"/>
              <a:gd name="T79" fmla="*/ 185 h 471"/>
              <a:gd name="T80" fmla="*/ 16 w 1073"/>
              <a:gd name="T81" fmla="*/ 154 h 471"/>
              <a:gd name="T82" fmla="*/ 37 w 1073"/>
              <a:gd name="T83" fmla="*/ 118 h 471"/>
              <a:gd name="T84" fmla="*/ 68 w 1073"/>
              <a:gd name="T85" fmla="*/ 85 h 471"/>
              <a:gd name="T86" fmla="*/ 70 w 1073"/>
              <a:gd name="T87" fmla="*/ 81 h 471"/>
              <a:gd name="T88" fmla="*/ 80 w 1073"/>
              <a:gd name="T89" fmla="*/ 72 h 471"/>
              <a:gd name="T90" fmla="*/ 93 w 1073"/>
              <a:gd name="T91" fmla="*/ 61 h 471"/>
              <a:gd name="T92" fmla="*/ 115 w 1073"/>
              <a:gd name="T93" fmla="*/ 42 h 471"/>
              <a:gd name="T94" fmla="*/ 144 w 1073"/>
              <a:gd name="T95" fmla="*/ 24 h 471"/>
              <a:gd name="T96" fmla="*/ 182 w 1073"/>
              <a:gd name="T97" fmla="*/ 0 h 471"/>
              <a:gd name="T98" fmla="*/ 328 w 1073"/>
              <a:gd name="T99" fmla="*/ 141 h 471"/>
              <a:gd name="T100" fmla="*/ 137 w 1073"/>
              <a:gd name="T101" fmla="*/ 259 h 47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73"/>
              <a:gd name="T154" fmla="*/ 0 h 471"/>
              <a:gd name="T155" fmla="*/ 1073 w 1073"/>
              <a:gd name="T156" fmla="*/ 471 h 47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73" h="471">
                <a:moveTo>
                  <a:pt x="1073" y="456"/>
                </a:moveTo>
                <a:lnTo>
                  <a:pt x="981" y="294"/>
                </a:lnTo>
                <a:lnTo>
                  <a:pt x="977" y="296"/>
                </a:lnTo>
                <a:lnTo>
                  <a:pt x="966" y="304"/>
                </a:lnTo>
                <a:lnTo>
                  <a:pt x="949" y="315"/>
                </a:lnTo>
                <a:lnTo>
                  <a:pt x="925" y="330"/>
                </a:lnTo>
                <a:lnTo>
                  <a:pt x="897" y="346"/>
                </a:lnTo>
                <a:lnTo>
                  <a:pt x="866" y="365"/>
                </a:lnTo>
                <a:lnTo>
                  <a:pt x="829" y="383"/>
                </a:lnTo>
                <a:lnTo>
                  <a:pt x="790" y="402"/>
                </a:lnTo>
                <a:lnTo>
                  <a:pt x="749" y="421"/>
                </a:lnTo>
                <a:lnTo>
                  <a:pt x="708" y="435"/>
                </a:lnTo>
                <a:lnTo>
                  <a:pt x="665" y="448"/>
                </a:lnTo>
                <a:lnTo>
                  <a:pt x="662" y="450"/>
                </a:lnTo>
                <a:lnTo>
                  <a:pt x="653" y="452"/>
                </a:lnTo>
                <a:lnTo>
                  <a:pt x="638" y="456"/>
                </a:lnTo>
                <a:lnTo>
                  <a:pt x="615" y="461"/>
                </a:lnTo>
                <a:lnTo>
                  <a:pt x="586" y="465"/>
                </a:lnTo>
                <a:lnTo>
                  <a:pt x="549" y="469"/>
                </a:lnTo>
                <a:lnTo>
                  <a:pt x="502" y="471"/>
                </a:lnTo>
                <a:lnTo>
                  <a:pt x="447" y="471"/>
                </a:lnTo>
                <a:lnTo>
                  <a:pt x="380" y="469"/>
                </a:lnTo>
                <a:lnTo>
                  <a:pt x="304" y="463"/>
                </a:lnTo>
                <a:lnTo>
                  <a:pt x="298" y="463"/>
                </a:lnTo>
                <a:lnTo>
                  <a:pt x="280" y="459"/>
                </a:lnTo>
                <a:lnTo>
                  <a:pt x="254" y="454"/>
                </a:lnTo>
                <a:lnTo>
                  <a:pt x="222" y="446"/>
                </a:lnTo>
                <a:lnTo>
                  <a:pt x="185" y="433"/>
                </a:lnTo>
                <a:lnTo>
                  <a:pt x="146" y="417"/>
                </a:lnTo>
                <a:lnTo>
                  <a:pt x="107" y="395"/>
                </a:lnTo>
                <a:lnTo>
                  <a:pt x="70" y="367"/>
                </a:lnTo>
                <a:lnTo>
                  <a:pt x="39" y="333"/>
                </a:lnTo>
                <a:lnTo>
                  <a:pt x="37" y="330"/>
                </a:lnTo>
                <a:lnTo>
                  <a:pt x="31" y="322"/>
                </a:lnTo>
                <a:lnTo>
                  <a:pt x="22" y="307"/>
                </a:lnTo>
                <a:lnTo>
                  <a:pt x="15" y="291"/>
                </a:lnTo>
                <a:lnTo>
                  <a:pt x="5" y="268"/>
                </a:lnTo>
                <a:lnTo>
                  <a:pt x="2" y="244"/>
                </a:lnTo>
                <a:lnTo>
                  <a:pt x="0" y="215"/>
                </a:lnTo>
                <a:lnTo>
                  <a:pt x="4" y="185"/>
                </a:lnTo>
                <a:lnTo>
                  <a:pt x="16" y="154"/>
                </a:lnTo>
                <a:lnTo>
                  <a:pt x="37" y="118"/>
                </a:lnTo>
                <a:lnTo>
                  <a:pt x="68" y="85"/>
                </a:lnTo>
                <a:lnTo>
                  <a:pt x="70" y="81"/>
                </a:lnTo>
                <a:lnTo>
                  <a:pt x="80" y="72"/>
                </a:lnTo>
                <a:lnTo>
                  <a:pt x="93" y="61"/>
                </a:lnTo>
                <a:lnTo>
                  <a:pt x="115" y="42"/>
                </a:lnTo>
                <a:lnTo>
                  <a:pt x="144" y="24"/>
                </a:lnTo>
                <a:lnTo>
                  <a:pt x="182" y="0"/>
                </a:lnTo>
                <a:lnTo>
                  <a:pt x="328" y="141"/>
                </a:lnTo>
                <a:lnTo>
                  <a:pt x="137" y="259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4" name="Freeform 176">
            <a:extLst>
              <a:ext uri="{FF2B5EF4-FFF2-40B4-BE49-F238E27FC236}">
                <a16:creationId xmlns:a16="http://schemas.microsoft.com/office/drawing/2014/main" id="{1D8D9ACE-D377-457D-B005-3FC030E7A4B6}"/>
              </a:ext>
            </a:extLst>
          </p:cNvPr>
          <p:cNvSpPr>
            <a:spLocks/>
          </p:cNvSpPr>
          <p:nvPr/>
        </p:nvSpPr>
        <p:spPr bwMode="auto">
          <a:xfrm>
            <a:off x="6200711" y="3911112"/>
            <a:ext cx="84156" cy="104250"/>
          </a:xfrm>
          <a:custGeom>
            <a:avLst/>
            <a:gdLst>
              <a:gd name="T0" fmla="*/ 45 w 45"/>
              <a:gd name="T1" fmla="*/ 0 h 58"/>
              <a:gd name="T2" fmla="*/ 0 w 45"/>
              <a:gd name="T3" fmla="*/ 24 h 58"/>
              <a:gd name="T4" fmla="*/ 0 w 45"/>
              <a:gd name="T5" fmla="*/ 58 h 58"/>
              <a:gd name="T6" fmla="*/ 45 w 45"/>
              <a:gd name="T7" fmla="*/ 34 h 58"/>
              <a:gd name="T8" fmla="*/ 45 w 4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8"/>
              <a:gd name="T17" fmla="*/ 45 w 4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8">
                <a:moveTo>
                  <a:pt x="45" y="0"/>
                </a:moveTo>
                <a:lnTo>
                  <a:pt x="0" y="24"/>
                </a:lnTo>
                <a:lnTo>
                  <a:pt x="0" y="58"/>
                </a:lnTo>
                <a:lnTo>
                  <a:pt x="45" y="34"/>
                </a:ln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5" name="Freeform 177">
            <a:extLst>
              <a:ext uri="{FF2B5EF4-FFF2-40B4-BE49-F238E27FC236}">
                <a16:creationId xmlns:a16="http://schemas.microsoft.com/office/drawing/2014/main" id="{C479D167-F470-4F92-A8CC-07C5AEB6EFD5}"/>
              </a:ext>
            </a:extLst>
          </p:cNvPr>
          <p:cNvSpPr>
            <a:spLocks/>
          </p:cNvSpPr>
          <p:nvPr/>
        </p:nvSpPr>
        <p:spPr bwMode="auto">
          <a:xfrm>
            <a:off x="6200711" y="3911112"/>
            <a:ext cx="84156" cy="104250"/>
          </a:xfrm>
          <a:custGeom>
            <a:avLst/>
            <a:gdLst>
              <a:gd name="T0" fmla="*/ 45 w 45"/>
              <a:gd name="T1" fmla="*/ 0 h 58"/>
              <a:gd name="T2" fmla="*/ 0 w 45"/>
              <a:gd name="T3" fmla="*/ 24 h 58"/>
              <a:gd name="T4" fmla="*/ 0 w 45"/>
              <a:gd name="T5" fmla="*/ 58 h 58"/>
              <a:gd name="T6" fmla="*/ 45 w 45"/>
              <a:gd name="T7" fmla="*/ 34 h 58"/>
              <a:gd name="T8" fmla="*/ 45 w 45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8"/>
              <a:gd name="T17" fmla="*/ 45 w 45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8">
                <a:moveTo>
                  <a:pt x="45" y="0"/>
                </a:moveTo>
                <a:lnTo>
                  <a:pt x="0" y="24"/>
                </a:lnTo>
                <a:lnTo>
                  <a:pt x="0" y="58"/>
                </a:lnTo>
                <a:lnTo>
                  <a:pt x="45" y="34"/>
                </a:lnTo>
                <a:lnTo>
                  <a:pt x="45" y="0"/>
                </a:lnTo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6" name="Freeform 178">
            <a:extLst>
              <a:ext uri="{FF2B5EF4-FFF2-40B4-BE49-F238E27FC236}">
                <a16:creationId xmlns:a16="http://schemas.microsoft.com/office/drawing/2014/main" id="{78E52327-7452-4AFF-AEF7-B84FD488EA9A}"/>
              </a:ext>
            </a:extLst>
          </p:cNvPr>
          <p:cNvSpPr>
            <a:spLocks/>
          </p:cNvSpPr>
          <p:nvPr/>
        </p:nvSpPr>
        <p:spPr bwMode="auto">
          <a:xfrm>
            <a:off x="6845905" y="1892612"/>
            <a:ext cx="1944931" cy="1315710"/>
          </a:xfrm>
          <a:custGeom>
            <a:avLst/>
            <a:gdLst>
              <a:gd name="T0" fmla="*/ 0 w 1040"/>
              <a:gd name="T1" fmla="*/ 420 h 732"/>
              <a:gd name="T2" fmla="*/ 72 w 1040"/>
              <a:gd name="T3" fmla="*/ 166 h 732"/>
              <a:gd name="T4" fmla="*/ 78 w 1040"/>
              <a:gd name="T5" fmla="*/ 165 h 732"/>
              <a:gd name="T6" fmla="*/ 89 w 1040"/>
              <a:gd name="T7" fmla="*/ 155 h 732"/>
              <a:gd name="T8" fmla="*/ 110 w 1040"/>
              <a:gd name="T9" fmla="*/ 144 h 732"/>
              <a:gd name="T10" fmla="*/ 136 w 1040"/>
              <a:gd name="T11" fmla="*/ 129 h 732"/>
              <a:gd name="T12" fmla="*/ 167 w 1040"/>
              <a:gd name="T13" fmla="*/ 113 h 732"/>
              <a:gd name="T14" fmla="*/ 206 w 1040"/>
              <a:gd name="T15" fmla="*/ 92 h 732"/>
              <a:gd name="T16" fmla="*/ 247 w 1040"/>
              <a:gd name="T17" fmla="*/ 74 h 732"/>
              <a:gd name="T18" fmla="*/ 295 w 1040"/>
              <a:gd name="T19" fmla="*/ 55 h 732"/>
              <a:gd name="T20" fmla="*/ 345 w 1040"/>
              <a:gd name="T21" fmla="*/ 37 h 732"/>
              <a:gd name="T22" fmla="*/ 397 w 1040"/>
              <a:gd name="T23" fmla="*/ 22 h 732"/>
              <a:gd name="T24" fmla="*/ 453 w 1040"/>
              <a:gd name="T25" fmla="*/ 11 h 732"/>
              <a:gd name="T26" fmla="*/ 510 w 1040"/>
              <a:gd name="T27" fmla="*/ 3 h 732"/>
              <a:gd name="T28" fmla="*/ 568 w 1040"/>
              <a:gd name="T29" fmla="*/ 0 h 732"/>
              <a:gd name="T30" fmla="*/ 575 w 1040"/>
              <a:gd name="T31" fmla="*/ 0 h 732"/>
              <a:gd name="T32" fmla="*/ 592 w 1040"/>
              <a:gd name="T33" fmla="*/ 0 h 732"/>
              <a:gd name="T34" fmla="*/ 619 w 1040"/>
              <a:gd name="T35" fmla="*/ 1 h 732"/>
              <a:gd name="T36" fmla="*/ 655 w 1040"/>
              <a:gd name="T37" fmla="*/ 3 h 732"/>
              <a:gd name="T38" fmla="*/ 696 w 1040"/>
              <a:gd name="T39" fmla="*/ 7 h 732"/>
              <a:gd name="T40" fmla="*/ 740 w 1040"/>
              <a:gd name="T41" fmla="*/ 14 h 732"/>
              <a:gd name="T42" fmla="*/ 788 w 1040"/>
              <a:gd name="T43" fmla="*/ 22 h 732"/>
              <a:gd name="T44" fmla="*/ 836 w 1040"/>
              <a:gd name="T45" fmla="*/ 35 h 732"/>
              <a:gd name="T46" fmla="*/ 883 w 1040"/>
              <a:gd name="T47" fmla="*/ 51 h 732"/>
              <a:gd name="T48" fmla="*/ 927 w 1040"/>
              <a:gd name="T49" fmla="*/ 72 h 732"/>
              <a:gd name="T50" fmla="*/ 966 w 1040"/>
              <a:gd name="T51" fmla="*/ 98 h 732"/>
              <a:gd name="T52" fmla="*/ 998 w 1040"/>
              <a:gd name="T53" fmla="*/ 127 h 732"/>
              <a:gd name="T54" fmla="*/ 1001 w 1040"/>
              <a:gd name="T55" fmla="*/ 131 h 732"/>
              <a:gd name="T56" fmla="*/ 1009 w 1040"/>
              <a:gd name="T57" fmla="*/ 142 h 732"/>
              <a:gd name="T58" fmla="*/ 1018 w 1040"/>
              <a:gd name="T59" fmla="*/ 159 h 732"/>
              <a:gd name="T60" fmla="*/ 1027 w 1040"/>
              <a:gd name="T61" fmla="*/ 179 h 732"/>
              <a:gd name="T62" fmla="*/ 1037 w 1040"/>
              <a:gd name="T63" fmla="*/ 207 h 732"/>
              <a:gd name="T64" fmla="*/ 1040 w 1040"/>
              <a:gd name="T65" fmla="*/ 239 h 732"/>
              <a:gd name="T66" fmla="*/ 1040 w 1040"/>
              <a:gd name="T67" fmla="*/ 274 h 732"/>
              <a:gd name="T68" fmla="*/ 1031 w 1040"/>
              <a:gd name="T69" fmla="*/ 311 h 732"/>
              <a:gd name="T70" fmla="*/ 1013 w 1040"/>
              <a:gd name="T71" fmla="*/ 352 h 732"/>
              <a:gd name="T72" fmla="*/ 1011 w 1040"/>
              <a:gd name="T73" fmla="*/ 356 h 732"/>
              <a:gd name="T74" fmla="*/ 1003 w 1040"/>
              <a:gd name="T75" fmla="*/ 365 h 732"/>
              <a:gd name="T76" fmla="*/ 990 w 1040"/>
              <a:gd name="T77" fmla="*/ 378 h 732"/>
              <a:gd name="T78" fmla="*/ 976 w 1040"/>
              <a:gd name="T79" fmla="*/ 394 h 732"/>
              <a:gd name="T80" fmla="*/ 955 w 1040"/>
              <a:gd name="T81" fmla="*/ 413 h 732"/>
              <a:gd name="T82" fmla="*/ 933 w 1040"/>
              <a:gd name="T83" fmla="*/ 430 h 732"/>
              <a:gd name="T84" fmla="*/ 907 w 1040"/>
              <a:gd name="T85" fmla="*/ 448 h 732"/>
              <a:gd name="T86" fmla="*/ 877 w 1040"/>
              <a:gd name="T87" fmla="*/ 463 h 732"/>
              <a:gd name="T88" fmla="*/ 759 w 1040"/>
              <a:gd name="T89" fmla="*/ 732 h 7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40"/>
              <a:gd name="T136" fmla="*/ 0 h 732"/>
              <a:gd name="T137" fmla="*/ 1040 w 1040"/>
              <a:gd name="T138" fmla="*/ 732 h 73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40" h="732">
                <a:moveTo>
                  <a:pt x="0" y="420"/>
                </a:moveTo>
                <a:lnTo>
                  <a:pt x="72" y="166"/>
                </a:lnTo>
                <a:lnTo>
                  <a:pt x="78" y="165"/>
                </a:lnTo>
                <a:lnTo>
                  <a:pt x="89" y="155"/>
                </a:lnTo>
                <a:lnTo>
                  <a:pt x="110" y="144"/>
                </a:lnTo>
                <a:lnTo>
                  <a:pt x="136" y="129"/>
                </a:lnTo>
                <a:lnTo>
                  <a:pt x="167" y="113"/>
                </a:lnTo>
                <a:lnTo>
                  <a:pt x="206" y="92"/>
                </a:lnTo>
                <a:lnTo>
                  <a:pt x="247" y="74"/>
                </a:lnTo>
                <a:lnTo>
                  <a:pt x="295" y="55"/>
                </a:lnTo>
                <a:lnTo>
                  <a:pt x="345" y="37"/>
                </a:lnTo>
                <a:lnTo>
                  <a:pt x="397" y="22"/>
                </a:lnTo>
                <a:lnTo>
                  <a:pt x="453" y="11"/>
                </a:lnTo>
                <a:lnTo>
                  <a:pt x="510" y="3"/>
                </a:lnTo>
                <a:lnTo>
                  <a:pt x="568" y="0"/>
                </a:lnTo>
                <a:lnTo>
                  <a:pt x="575" y="0"/>
                </a:lnTo>
                <a:lnTo>
                  <a:pt x="592" y="0"/>
                </a:lnTo>
                <a:lnTo>
                  <a:pt x="619" y="1"/>
                </a:lnTo>
                <a:lnTo>
                  <a:pt x="655" y="3"/>
                </a:lnTo>
                <a:lnTo>
                  <a:pt x="696" y="7"/>
                </a:lnTo>
                <a:lnTo>
                  <a:pt x="740" y="14"/>
                </a:lnTo>
                <a:lnTo>
                  <a:pt x="788" y="22"/>
                </a:lnTo>
                <a:lnTo>
                  <a:pt x="836" y="35"/>
                </a:lnTo>
                <a:lnTo>
                  <a:pt x="883" y="51"/>
                </a:lnTo>
                <a:lnTo>
                  <a:pt x="927" y="72"/>
                </a:lnTo>
                <a:lnTo>
                  <a:pt x="966" y="98"/>
                </a:lnTo>
                <a:lnTo>
                  <a:pt x="998" y="127"/>
                </a:lnTo>
                <a:lnTo>
                  <a:pt x="1001" y="131"/>
                </a:lnTo>
                <a:lnTo>
                  <a:pt x="1009" y="142"/>
                </a:lnTo>
                <a:lnTo>
                  <a:pt x="1018" y="159"/>
                </a:lnTo>
                <a:lnTo>
                  <a:pt x="1027" y="179"/>
                </a:lnTo>
                <a:lnTo>
                  <a:pt x="1037" y="207"/>
                </a:lnTo>
                <a:lnTo>
                  <a:pt x="1040" y="239"/>
                </a:lnTo>
                <a:lnTo>
                  <a:pt x="1040" y="274"/>
                </a:lnTo>
                <a:lnTo>
                  <a:pt x="1031" y="311"/>
                </a:lnTo>
                <a:lnTo>
                  <a:pt x="1013" y="352"/>
                </a:lnTo>
                <a:lnTo>
                  <a:pt x="1011" y="356"/>
                </a:lnTo>
                <a:lnTo>
                  <a:pt x="1003" y="365"/>
                </a:lnTo>
                <a:lnTo>
                  <a:pt x="990" y="378"/>
                </a:lnTo>
                <a:lnTo>
                  <a:pt x="976" y="394"/>
                </a:lnTo>
                <a:lnTo>
                  <a:pt x="955" y="413"/>
                </a:lnTo>
                <a:lnTo>
                  <a:pt x="933" y="430"/>
                </a:lnTo>
                <a:lnTo>
                  <a:pt x="907" y="448"/>
                </a:lnTo>
                <a:lnTo>
                  <a:pt x="877" y="463"/>
                </a:lnTo>
                <a:lnTo>
                  <a:pt x="759" y="732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7" name="Freeform 179">
            <a:extLst>
              <a:ext uri="{FF2B5EF4-FFF2-40B4-BE49-F238E27FC236}">
                <a16:creationId xmlns:a16="http://schemas.microsoft.com/office/drawing/2014/main" id="{8EB0172A-08B4-4BB1-ABDA-525FDDE2F6B4}"/>
              </a:ext>
            </a:extLst>
          </p:cNvPr>
          <p:cNvSpPr>
            <a:spLocks/>
          </p:cNvSpPr>
          <p:nvPr/>
        </p:nvSpPr>
        <p:spPr bwMode="auto">
          <a:xfrm>
            <a:off x="6842165" y="1995065"/>
            <a:ext cx="1948671" cy="1216852"/>
          </a:xfrm>
          <a:custGeom>
            <a:avLst/>
            <a:gdLst>
              <a:gd name="T0" fmla="*/ 0 w 1042"/>
              <a:gd name="T1" fmla="*/ 369 h 677"/>
              <a:gd name="T2" fmla="*/ 74 w 1042"/>
              <a:gd name="T3" fmla="*/ 167 h 677"/>
              <a:gd name="T4" fmla="*/ 80 w 1042"/>
              <a:gd name="T5" fmla="*/ 165 h 677"/>
              <a:gd name="T6" fmla="*/ 91 w 1042"/>
              <a:gd name="T7" fmla="*/ 156 h 677"/>
              <a:gd name="T8" fmla="*/ 112 w 1042"/>
              <a:gd name="T9" fmla="*/ 145 h 677"/>
              <a:gd name="T10" fmla="*/ 138 w 1042"/>
              <a:gd name="T11" fmla="*/ 130 h 677"/>
              <a:gd name="T12" fmla="*/ 169 w 1042"/>
              <a:gd name="T13" fmla="*/ 111 h 677"/>
              <a:gd name="T14" fmla="*/ 208 w 1042"/>
              <a:gd name="T15" fmla="*/ 93 h 677"/>
              <a:gd name="T16" fmla="*/ 249 w 1042"/>
              <a:gd name="T17" fmla="*/ 74 h 677"/>
              <a:gd name="T18" fmla="*/ 297 w 1042"/>
              <a:gd name="T19" fmla="*/ 56 h 677"/>
              <a:gd name="T20" fmla="*/ 347 w 1042"/>
              <a:gd name="T21" fmla="*/ 37 h 677"/>
              <a:gd name="T22" fmla="*/ 399 w 1042"/>
              <a:gd name="T23" fmla="*/ 22 h 677"/>
              <a:gd name="T24" fmla="*/ 455 w 1042"/>
              <a:gd name="T25" fmla="*/ 11 h 677"/>
              <a:gd name="T26" fmla="*/ 512 w 1042"/>
              <a:gd name="T27" fmla="*/ 2 h 677"/>
              <a:gd name="T28" fmla="*/ 570 w 1042"/>
              <a:gd name="T29" fmla="*/ 0 h 677"/>
              <a:gd name="T30" fmla="*/ 577 w 1042"/>
              <a:gd name="T31" fmla="*/ 0 h 677"/>
              <a:gd name="T32" fmla="*/ 594 w 1042"/>
              <a:gd name="T33" fmla="*/ 0 h 677"/>
              <a:gd name="T34" fmla="*/ 621 w 1042"/>
              <a:gd name="T35" fmla="*/ 2 h 677"/>
              <a:gd name="T36" fmla="*/ 657 w 1042"/>
              <a:gd name="T37" fmla="*/ 4 h 677"/>
              <a:gd name="T38" fmla="*/ 698 w 1042"/>
              <a:gd name="T39" fmla="*/ 7 h 677"/>
              <a:gd name="T40" fmla="*/ 742 w 1042"/>
              <a:gd name="T41" fmla="*/ 13 h 677"/>
              <a:gd name="T42" fmla="*/ 790 w 1042"/>
              <a:gd name="T43" fmla="*/ 22 h 677"/>
              <a:gd name="T44" fmla="*/ 838 w 1042"/>
              <a:gd name="T45" fmla="*/ 35 h 677"/>
              <a:gd name="T46" fmla="*/ 885 w 1042"/>
              <a:gd name="T47" fmla="*/ 52 h 677"/>
              <a:gd name="T48" fmla="*/ 929 w 1042"/>
              <a:gd name="T49" fmla="*/ 72 h 677"/>
              <a:gd name="T50" fmla="*/ 968 w 1042"/>
              <a:gd name="T51" fmla="*/ 98 h 677"/>
              <a:gd name="T52" fmla="*/ 1000 w 1042"/>
              <a:gd name="T53" fmla="*/ 128 h 677"/>
              <a:gd name="T54" fmla="*/ 1003 w 1042"/>
              <a:gd name="T55" fmla="*/ 132 h 677"/>
              <a:gd name="T56" fmla="*/ 1011 w 1042"/>
              <a:gd name="T57" fmla="*/ 143 h 677"/>
              <a:gd name="T58" fmla="*/ 1020 w 1042"/>
              <a:gd name="T59" fmla="*/ 158 h 677"/>
              <a:gd name="T60" fmla="*/ 1029 w 1042"/>
              <a:gd name="T61" fmla="*/ 180 h 677"/>
              <a:gd name="T62" fmla="*/ 1039 w 1042"/>
              <a:gd name="T63" fmla="*/ 208 h 677"/>
              <a:gd name="T64" fmla="*/ 1042 w 1042"/>
              <a:gd name="T65" fmla="*/ 237 h 677"/>
              <a:gd name="T66" fmla="*/ 1042 w 1042"/>
              <a:gd name="T67" fmla="*/ 273 h 677"/>
              <a:gd name="T68" fmla="*/ 1033 w 1042"/>
              <a:gd name="T69" fmla="*/ 312 h 677"/>
              <a:gd name="T70" fmla="*/ 1015 w 1042"/>
              <a:gd name="T71" fmla="*/ 352 h 677"/>
              <a:gd name="T72" fmla="*/ 1013 w 1042"/>
              <a:gd name="T73" fmla="*/ 356 h 677"/>
              <a:gd name="T74" fmla="*/ 1005 w 1042"/>
              <a:gd name="T75" fmla="*/ 365 h 677"/>
              <a:gd name="T76" fmla="*/ 992 w 1042"/>
              <a:gd name="T77" fmla="*/ 378 h 677"/>
              <a:gd name="T78" fmla="*/ 978 w 1042"/>
              <a:gd name="T79" fmla="*/ 395 h 677"/>
              <a:gd name="T80" fmla="*/ 957 w 1042"/>
              <a:gd name="T81" fmla="*/ 412 h 677"/>
              <a:gd name="T82" fmla="*/ 935 w 1042"/>
              <a:gd name="T83" fmla="*/ 430 h 677"/>
              <a:gd name="T84" fmla="*/ 909 w 1042"/>
              <a:gd name="T85" fmla="*/ 447 h 677"/>
              <a:gd name="T86" fmla="*/ 879 w 1042"/>
              <a:gd name="T87" fmla="*/ 462 h 677"/>
              <a:gd name="T88" fmla="*/ 766 w 1042"/>
              <a:gd name="T89" fmla="*/ 677 h 67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42"/>
              <a:gd name="T136" fmla="*/ 0 h 677"/>
              <a:gd name="T137" fmla="*/ 1042 w 1042"/>
              <a:gd name="T138" fmla="*/ 677 h 677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42" h="677">
                <a:moveTo>
                  <a:pt x="0" y="369"/>
                </a:moveTo>
                <a:lnTo>
                  <a:pt x="74" y="167"/>
                </a:lnTo>
                <a:lnTo>
                  <a:pt x="80" y="165"/>
                </a:lnTo>
                <a:lnTo>
                  <a:pt x="91" y="156"/>
                </a:lnTo>
                <a:lnTo>
                  <a:pt x="112" y="145"/>
                </a:lnTo>
                <a:lnTo>
                  <a:pt x="138" y="130"/>
                </a:lnTo>
                <a:lnTo>
                  <a:pt x="169" y="111"/>
                </a:lnTo>
                <a:lnTo>
                  <a:pt x="208" y="93"/>
                </a:lnTo>
                <a:lnTo>
                  <a:pt x="249" y="74"/>
                </a:lnTo>
                <a:lnTo>
                  <a:pt x="297" y="56"/>
                </a:lnTo>
                <a:lnTo>
                  <a:pt x="347" y="37"/>
                </a:lnTo>
                <a:lnTo>
                  <a:pt x="399" y="22"/>
                </a:lnTo>
                <a:lnTo>
                  <a:pt x="455" y="11"/>
                </a:lnTo>
                <a:lnTo>
                  <a:pt x="512" y="2"/>
                </a:lnTo>
                <a:lnTo>
                  <a:pt x="570" y="0"/>
                </a:lnTo>
                <a:lnTo>
                  <a:pt x="577" y="0"/>
                </a:lnTo>
                <a:lnTo>
                  <a:pt x="594" y="0"/>
                </a:lnTo>
                <a:lnTo>
                  <a:pt x="621" y="2"/>
                </a:lnTo>
                <a:lnTo>
                  <a:pt x="657" y="4"/>
                </a:lnTo>
                <a:lnTo>
                  <a:pt x="698" y="7"/>
                </a:lnTo>
                <a:lnTo>
                  <a:pt x="742" y="13"/>
                </a:lnTo>
                <a:lnTo>
                  <a:pt x="790" y="22"/>
                </a:lnTo>
                <a:lnTo>
                  <a:pt x="838" y="35"/>
                </a:lnTo>
                <a:lnTo>
                  <a:pt x="885" y="52"/>
                </a:lnTo>
                <a:lnTo>
                  <a:pt x="929" y="72"/>
                </a:lnTo>
                <a:lnTo>
                  <a:pt x="968" y="98"/>
                </a:lnTo>
                <a:lnTo>
                  <a:pt x="1000" y="128"/>
                </a:lnTo>
                <a:lnTo>
                  <a:pt x="1003" y="132"/>
                </a:lnTo>
                <a:lnTo>
                  <a:pt x="1011" y="143"/>
                </a:lnTo>
                <a:lnTo>
                  <a:pt x="1020" y="158"/>
                </a:lnTo>
                <a:lnTo>
                  <a:pt x="1029" y="180"/>
                </a:lnTo>
                <a:lnTo>
                  <a:pt x="1039" y="208"/>
                </a:lnTo>
                <a:lnTo>
                  <a:pt x="1042" y="237"/>
                </a:lnTo>
                <a:lnTo>
                  <a:pt x="1042" y="273"/>
                </a:lnTo>
                <a:lnTo>
                  <a:pt x="1033" y="312"/>
                </a:lnTo>
                <a:lnTo>
                  <a:pt x="1015" y="352"/>
                </a:lnTo>
                <a:lnTo>
                  <a:pt x="1013" y="356"/>
                </a:lnTo>
                <a:lnTo>
                  <a:pt x="1005" y="365"/>
                </a:lnTo>
                <a:lnTo>
                  <a:pt x="992" y="378"/>
                </a:lnTo>
                <a:lnTo>
                  <a:pt x="978" y="395"/>
                </a:lnTo>
                <a:lnTo>
                  <a:pt x="957" y="412"/>
                </a:lnTo>
                <a:lnTo>
                  <a:pt x="935" y="430"/>
                </a:lnTo>
                <a:lnTo>
                  <a:pt x="909" y="447"/>
                </a:lnTo>
                <a:lnTo>
                  <a:pt x="879" y="462"/>
                </a:lnTo>
                <a:lnTo>
                  <a:pt x="766" y="677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8" name="Freeform 180">
            <a:extLst>
              <a:ext uri="{FF2B5EF4-FFF2-40B4-BE49-F238E27FC236}">
                <a16:creationId xmlns:a16="http://schemas.microsoft.com/office/drawing/2014/main" id="{A6CA3B7D-B50A-4EEC-B409-B086D51A7991}"/>
              </a:ext>
            </a:extLst>
          </p:cNvPr>
          <p:cNvSpPr>
            <a:spLocks/>
          </p:cNvSpPr>
          <p:nvPr/>
        </p:nvSpPr>
        <p:spPr bwMode="auto">
          <a:xfrm>
            <a:off x="6830943" y="2133466"/>
            <a:ext cx="1933710" cy="1135968"/>
          </a:xfrm>
          <a:custGeom>
            <a:avLst/>
            <a:gdLst>
              <a:gd name="T0" fmla="*/ 0 w 1034"/>
              <a:gd name="T1" fmla="*/ 311 h 632"/>
              <a:gd name="T2" fmla="*/ 66 w 1034"/>
              <a:gd name="T3" fmla="*/ 167 h 632"/>
              <a:gd name="T4" fmla="*/ 72 w 1034"/>
              <a:gd name="T5" fmla="*/ 163 h 632"/>
              <a:gd name="T6" fmla="*/ 83 w 1034"/>
              <a:gd name="T7" fmla="*/ 155 h 632"/>
              <a:gd name="T8" fmla="*/ 104 w 1034"/>
              <a:gd name="T9" fmla="*/ 144 h 632"/>
              <a:gd name="T10" fmla="*/ 130 w 1034"/>
              <a:gd name="T11" fmla="*/ 128 h 632"/>
              <a:gd name="T12" fmla="*/ 161 w 1034"/>
              <a:gd name="T13" fmla="*/ 111 h 632"/>
              <a:gd name="T14" fmla="*/ 200 w 1034"/>
              <a:gd name="T15" fmla="*/ 92 h 632"/>
              <a:gd name="T16" fmla="*/ 241 w 1034"/>
              <a:gd name="T17" fmla="*/ 72 h 632"/>
              <a:gd name="T18" fmla="*/ 289 w 1034"/>
              <a:gd name="T19" fmla="*/ 53 h 632"/>
              <a:gd name="T20" fmla="*/ 339 w 1034"/>
              <a:gd name="T21" fmla="*/ 37 h 632"/>
              <a:gd name="T22" fmla="*/ 391 w 1034"/>
              <a:gd name="T23" fmla="*/ 22 h 632"/>
              <a:gd name="T24" fmla="*/ 447 w 1034"/>
              <a:gd name="T25" fmla="*/ 9 h 632"/>
              <a:gd name="T26" fmla="*/ 504 w 1034"/>
              <a:gd name="T27" fmla="*/ 1 h 632"/>
              <a:gd name="T28" fmla="*/ 562 w 1034"/>
              <a:gd name="T29" fmla="*/ 0 h 632"/>
              <a:gd name="T30" fmla="*/ 569 w 1034"/>
              <a:gd name="T31" fmla="*/ 0 h 632"/>
              <a:gd name="T32" fmla="*/ 586 w 1034"/>
              <a:gd name="T33" fmla="*/ 0 h 632"/>
              <a:gd name="T34" fmla="*/ 613 w 1034"/>
              <a:gd name="T35" fmla="*/ 0 h 632"/>
              <a:gd name="T36" fmla="*/ 649 w 1034"/>
              <a:gd name="T37" fmla="*/ 1 h 632"/>
              <a:gd name="T38" fmla="*/ 690 w 1034"/>
              <a:gd name="T39" fmla="*/ 7 h 632"/>
              <a:gd name="T40" fmla="*/ 734 w 1034"/>
              <a:gd name="T41" fmla="*/ 13 h 632"/>
              <a:gd name="T42" fmla="*/ 782 w 1034"/>
              <a:gd name="T43" fmla="*/ 22 h 632"/>
              <a:gd name="T44" fmla="*/ 830 w 1034"/>
              <a:gd name="T45" fmla="*/ 35 h 632"/>
              <a:gd name="T46" fmla="*/ 877 w 1034"/>
              <a:gd name="T47" fmla="*/ 50 h 632"/>
              <a:gd name="T48" fmla="*/ 921 w 1034"/>
              <a:gd name="T49" fmla="*/ 70 h 632"/>
              <a:gd name="T50" fmla="*/ 960 w 1034"/>
              <a:gd name="T51" fmla="*/ 96 h 632"/>
              <a:gd name="T52" fmla="*/ 992 w 1034"/>
              <a:gd name="T53" fmla="*/ 128 h 632"/>
              <a:gd name="T54" fmla="*/ 995 w 1034"/>
              <a:gd name="T55" fmla="*/ 131 h 632"/>
              <a:gd name="T56" fmla="*/ 1003 w 1034"/>
              <a:gd name="T57" fmla="*/ 141 h 632"/>
              <a:gd name="T58" fmla="*/ 1012 w 1034"/>
              <a:gd name="T59" fmla="*/ 157 h 632"/>
              <a:gd name="T60" fmla="*/ 1021 w 1034"/>
              <a:gd name="T61" fmla="*/ 180 h 632"/>
              <a:gd name="T62" fmla="*/ 1031 w 1034"/>
              <a:gd name="T63" fmla="*/ 205 h 632"/>
              <a:gd name="T64" fmla="*/ 1034 w 1034"/>
              <a:gd name="T65" fmla="*/ 237 h 632"/>
              <a:gd name="T66" fmla="*/ 1034 w 1034"/>
              <a:gd name="T67" fmla="*/ 272 h 632"/>
              <a:gd name="T68" fmla="*/ 1025 w 1034"/>
              <a:gd name="T69" fmla="*/ 311 h 632"/>
              <a:gd name="T70" fmla="*/ 1007 w 1034"/>
              <a:gd name="T71" fmla="*/ 352 h 632"/>
              <a:gd name="T72" fmla="*/ 1005 w 1034"/>
              <a:gd name="T73" fmla="*/ 356 h 632"/>
              <a:gd name="T74" fmla="*/ 997 w 1034"/>
              <a:gd name="T75" fmla="*/ 363 h 632"/>
              <a:gd name="T76" fmla="*/ 984 w 1034"/>
              <a:gd name="T77" fmla="*/ 378 h 632"/>
              <a:gd name="T78" fmla="*/ 970 w 1034"/>
              <a:gd name="T79" fmla="*/ 393 h 632"/>
              <a:gd name="T80" fmla="*/ 949 w 1034"/>
              <a:gd name="T81" fmla="*/ 411 h 632"/>
              <a:gd name="T82" fmla="*/ 927 w 1034"/>
              <a:gd name="T83" fmla="*/ 430 h 632"/>
              <a:gd name="T84" fmla="*/ 901 w 1034"/>
              <a:gd name="T85" fmla="*/ 447 h 632"/>
              <a:gd name="T86" fmla="*/ 871 w 1034"/>
              <a:gd name="T87" fmla="*/ 461 h 632"/>
              <a:gd name="T88" fmla="*/ 758 w 1034"/>
              <a:gd name="T89" fmla="*/ 632 h 6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34"/>
              <a:gd name="T136" fmla="*/ 0 h 632"/>
              <a:gd name="T137" fmla="*/ 1034 w 1034"/>
              <a:gd name="T138" fmla="*/ 632 h 63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34" h="632">
                <a:moveTo>
                  <a:pt x="0" y="311"/>
                </a:moveTo>
                <a:lnTo>
                  <a:pt x="66" y="167"/>
                </a:lnTo>
                <a:lnTo>
                  <a:pt x="72" y="163"/>
                </a:lnTo>
                <a:lnTo>
                  <a:pt x="83" y="155"/>
                </a:lnTo>
                <a:lnTo>
                  <a:pt x="104" y="144"/>
                </a:lnTo>
                <a:lnTo>
                  <a:pt x="130" y="128"/>
                </a:lnTo>
                <a:lnTo>
                  <a:pt x="161" y="111"/>
                </a:lnTo>
                <a:lnTo>
                  <a:pt x="200" y="92"/>
                </a:lnTo>
                <a:lnTo>
                  <a:pt x="241" y="72"/>
                </a:lnTo>
                <a:lnTo>
                  <a:pt x="289" y="53"/>
                </a:lnTo>
                <a:lnTo>
                  <a:pt x="339" y="37"/>
                </a:lnTo>
                <a:lnTo>
                  <a:pt x="391" y="22"/>
                </a:lnTo>
                <a:lnTo>
                  <a:pt x="447" y="9"/>
                </a:lnTo>
                <a:lnTo>
                  <a:pt x="504" y="1"/>
                </a:lnTo>
                <a:lnTo>
                  <a:pt x="562" y="0"/>
                </a:lnTo>
                <a:lnTo>
                  <a:pt x="569" y="0"/>
                </a:lnTo>
                <a:lnTo>
                  <a:pt x="586" y="0"/>
                </a:lnTo>
                <a:lnTo>
                  <a:pt x="613" y="0"/>
                </a:lnTo>
                <a:lnTo>
                  <a:pt x="649" y="1"/>
                </a:lnTo>
                <a:lnTo>
                  <a:pt x="690" y="7"/>
                </a:lnTo>
                <a:lnTo>
                  <a:pt x="734" y="13"/>
                </a:lnTo>
                <a:lnTo>
                  <a:pt x="782" y="22"/>
                </a:lnTo>
                <a:lnTo>
                  <a:pt x="830" y="35"/>
                </a:lnTo>
                <a:lnTo>
                  <a:pt x="877" y="50"/>
                </a:lnTo>
                <a:lnTo>
                  <a:pt x="921" y="70"/>
                </a:lnTo>
                <a:lnTo>
                  <a:pt x="960" y="96"/>
                </a:lnTo>
                <a:lnTo>
                  <a:pt x="992" y="128"/>
                </a:lnTo>
                <a:lnTo>
                  <a:pt x="995" y="131"/>
                </a:lnTo>
                <a:lnTo>
                  <a:pt x="1003" y="141"/>
                </a:lnTo>
                <a:lnTo>
                  <a:pt x="1012" y="157"/>
                </a:lnTo>
                <a:lnTo>
                  <a:pt x="1021" y="180"/>
                </a:lnTo>
                <a:lnTo>
                  <a:pt x="1031" y="205"/>
                </a:lnTo>
                <a:lnTo>
                  <a:pt x="1034" y="237"/>
                </a:lnTo>
                <a:lnTo>
                  <a:pt x="1034" y="272"/>
                </a:lnTo>
                <a:lnTo>
                  <a:pt x="1025" y="311"/>
                </a:lnTo>
                <a:lnTo>
                  <a:pt x="1007" y="352"/>
                </a:lnTo>
                <a:lnTo>
                  <a:pt x="1005" y="356"/>
                </a:lnTo>
                <a:lnTo>
                  <a:pt x="997" y="363"/>
                </a:lnTo>
                <a:lnTo>
                  <a:pt x="984" y="378"/>
                </a:lnTo>
                <a:lnTo>
                  <a:pt x="970" y="393"/>
                </a:lnTo>
                <a:lnTo>
                  <a:pt x="949" y="411"/>
                </a:lnTo>
                <a:lnTo>
                  <a:pt x="927" y="430"/>
                </a:lnTo>
                <a:lnTo>
                  <a:pt x="901" y="447"/>
                </a:lnTo>
                <a:lnTo>
                  <a:pt x="871" y="461"/>
                </a:lnTo>
                <a:lnTo>
                  <a:pt x="758" y="632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9" name="Freeform 181">
            <a:extLst>
              <a:ext uri="{FF2B5EF4-FFF2-40B4-BE49-F238E27FC236}">
                <a16:creationId xmlns:a16="http://schemas.microsoft.com/office/drawing/2014/main" id="{B6DA9924-2960-4BA4-B111-4216AAEEBDB4}"/>
              </a:ext>
            </a:extLst>
          </p:cNvPr>
          <p:cNvSpPr>
            <a:spLocks/>
          </p:cNvSpPr>
          <p:nvPr/>
        </p:nvSpPr>
        <p:spPr bwMode="auto">
          <a:xfrm>
            <a:off x="6857125" y="2178402"/>
            <a:ext cx="1933710" cy="1053287"/>
          </a:xfrm>
          <a:custGeom>
            <a:avLst/>
            <a:gdLst>
              <a:gd name="T0" fmla="*/ 0 w 1034"/>
              <a:gd name="T1" fmla="*/ 276 h 586"/>
              <a:gd name="T2" fmla="*/ 66 w 1034"/>
              <a:gd name="T3" fmla="*/ 167 h 586"/>
              <a:gd name="T4" fmla="*/ 72 w 1034"/>
              <a:gd name="T5" fmla="*/ 163 h 586"/>
              <a:gd name="T6" fmla="*/ 83 w 1034"/>
              <a:gd name="T7" fmla="*/ 156 h 586"/>
              <a:gd name="T8" fmla="*/ 104 w 1034"/>
              <a:gd name="T9" fmla="*/ 145 h 586"/>
              <a:gd name="T10" fmla="*/ 130 w 1034"/>
              <a:gd name="T11" fmla="*/ 130 h 586"/>
              <a:gd name="T12" fmla="*/ 161 w 1034"/>
              <a:gd name="T13" fmla="*/ 111 h 586"/>
              <a:gd name="T14" fmla="*/ 200 w 1034"/>
              <a:gd name="T15" fmla="*/ 93 h 586"/>
              <a:gd name="T16" fmla="*/ 241 w 1034"/>
              <a:gd name="T17" fmla="*/ 74 h 586"/>
              <a:gd name="T18" fmla="*/ 289 w 1034"/>
              <a:gd name="T19" fmla="*/ 56 h 586"/>
              <a:gd name="T20" fmla="*/ 339 w 1034"/>
              <a:gd name="T21" fmla="*/ 37 h 586"/>
              <a:gd name="T22" fmla="*/ 391 w 1034"/>
              <a:gd name="T23" fmla="*/ 22 h 586"/>
              <a:gd name="T24" fmla="*/ 447 w 1034"/>
              <a:gd name="T25" fmla="*/ 11 h 586"/>
              <a:gd name="T26" fmla="*/ 504 w 1034"/>
              <a:gd name="T27" fmla="*/ 2 h 586"/>
              <a:gd name="T28" fmla="*/ 562 w 1034"/>
              <a:gd name="T29" fmla="*/ 0 h 586"/>
              <a:gd name="T30" fmla="*/ 569 w 1034"/>
              <a:gd name="T31" fmla="*/ 0 h 586"/>
              <a:gd name="T32" fmla="*/ 586 w 1034"/>
              <a:gd name="T33" fmla="*/ 0 h 586"/>
              <a:gd name="T34" fmla="*/ 613 w 1034"/>
              <a:gd name="T35" fmla="*/ 0 h 586"/>
              <a:gd name="T36" fmla="*/ 649 w 1034"/>
              <a:gd name="T37" fmla="*/ 4 h 586"/>
              <a:gd name="T38" fmla="*/ 690 w 1034"/>
              <a:gd name="T39" fmla="*/ 7 h 586"/>
              <a:gd name="T40" fmla="*/ 734 w 1034"/>
              <a:gd name="T41" fmla="*/ 13 h 586"/>
              <a:gd name="T42" fmla="*/ 782 w 1034"/>
              <a:gd name="T43" fmla="*/ 22 h 586"/>
              <a:gd name="T44" fmla="*/ 830 w 1034"/>
              <a:gd name="T45" fmla="*/ 35 h 586"/>
              <a:gd name="T46" fmla="*/ 877 w 1034"/>
              <a:gd name="T47" fmla="*/ 52 h 586"/>
              <a:gd name="T48" fmla="*/ 921 w 1034"/>
              <a:gd name="T49" fmla="*/ 72 h 586"/>
              <a:gd name="T50" fmla="*/ 960 w 1034"/>
              <a:gd name="T51" fmla="*/ 96 h 586"/>
              <a:gd name="T52" fmla="*/ 992 w 1034"/>
              <a:gd name="T53" fmla="*/ 128 h 586"/>
              <a:gd name="T54" fmla="*/ 995 w 1034"/>
              <a:gd name="T55" fmla="*/ 132 h 586"/>
              <a:gd name="T56" fmla="*/ 1003 w 1034"/>
              <a:gd name="T57" fmla="*/ 143 h 586"/>
              <a:gd name="T58" fmla="*/ 1012 w 1034"/>
              <a:gd name="T59" fmla="*/ 158 h 586"/>
              <a:gd name="T60" fmla="*/ 1021 w 1034"/>
              <a:gd name="T61" fmla="*/ 180 h 586"/>
              <a:gd name="T62" fmla="*/ 1031 w 1034"/>
              <a:gd name="T63" fmla="*/ 208 h 586"/>
              <a:gd name="T64" fmla="*/ 1034 w 1034"/>
              <a:gd name="T65" fmla="*/ 237 h 586"/>
              <a:gd name="T66" fmla="*/ 1034 w 1034"/>
              <a:gd name="T67" fmla="*/ 273 h 586"/>
              <a:gd name="T68" fmla="*/ 1025 w 1034"/>
              <a:gd name="T69" fmla="*/ 312 h 586"/>
              <a:gd name="T70" fmla="*/ 1007 w 1034"/>
              <a:gd name="T71" fmla="*/ 352 h 586"/>
              <a:gd name="T72" fmla="*/ 1005 w 1034"/>
              <a:gd name="T73" fmla="*/ 356 h 586"/>
              <a:gd name="T74" fmla="*/ 997 w 1034"/>
              <a:gd name="T75" fmla="*/ 365 h 586"/>
              <a:gd name="T76" fmla="*/ 984 w 1034"/>
              <a:gd name="T77" fmla="*/ 378 h 586"/>
              <a:gd name="T78" fmla="*/ 970 w 1034"/>
              <a:gd name="T79" fmla="*/ 395 h 586"/>
              <a:gd name="T80" fmla="*/ 949 w 1034"/>
              <a:gd name="T81" fmla="*/ 412 h 586"/>
              <a:gd name="T82" fmla="*/ 927 w 1034"/>
              <a:gd name="T83" fmla="*/ 430 h 586"/>
              <a:gd name="T84" fmla="*/ 901 w 1034"/>
              <a:gd name="T85" fmla="*/ 447 h 586"/>
              <a:gd name="T86" fmla="*/ 871 w 1034"/>
              <a:gd name="T87" fmla="*/ 462 h 586"/>
              <a:gd name="T88" fmla="*/ 758 w 1034"/>
              <a:gd name="T89" fmla="*/ 586 h 58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34"/>
              <a:gd name="T136" fmla="*/ 0 h 586"/>
              <a:gd name="T137" fmla="*/ 1034 w 1034"/>
              <a:gd name="T138" fmla="*/ 586 h 58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34" h="586">
                <a:moveTo>
                  <a:pt x="0" y="276"/>
                </a:moveTo>
                <a:lnTo>
                  <a:pt x="66" y="167"/>
                </a:lnTo>
                <a:lnTo>
                  <a:pt x="72" y="163"/>
                </a:lnTo>
                <a:lnTo>
                  <a:pt x="83" y="156"/>
                </a:lnTo>
                <a:lnTo>
                  <a:pt x="104" y="145"/>
                </a:lnTo>
                <a:lnTo>
                  <a:pt x="130" y="130"/>
                </a:lnTo>
                <a:lnTo>
                  <a:pt x="161" y="111"/>
                </a:lnTo>
                <a:lnTo>
                  <a:pt x="200" y="93"/>
                </a:lnTo>
                <a:lnTo>
                  <a:pt x="241" y="74"/>
                </a:lnTo>
                <a:lnTo>
                  <a:pt x="289" y="56"/>
                </a:lnTo>
                <a:lnTo>
                  <a:pt x="339" y="37"/>
                </a:lnTo>
                <a:lnTo>
                  <a:pt x="391" y="22"/>
                </a:lnTo>
                <a:lnTo>
                  <a:pt x="447" y="11"/>
                </a:lnTo>
                <a:lnTo>
                  <a:pt x="504" y="2"/>
                </a:lnTo>
                <a:lnTo>
                  <a:pt x="562" y="0"/>
                </a:lnTo>
                <a:lnTo>
                  <a:pt x="569" y="0"/>
                </a:lnTo>
                <a:lnTo>
                  <a:pt x="586" y="0"/>
                </a:lnTo>
                <a:lnTo>
                  <a:pt x="613" y="0"/>
                </a:lnTo>
                <a:lnTo>
                  <a:pt x="649" y="4"/>
                </a:lnTo>
                <a:lnTo>
                  <a:pt x="690" y="7"/>
                </a:lnTo>
                <a:lnTo>
                  <a:pt x="734" y="13"/>
                </a:lnTo>
                <a:lnTo>
                  <a:pt x="782" y="22"/>
                </a:lnTo>
                <a:lnTo>
                  <a:pt x="830" y="35"/>
                </a:lnTo>
                <a:lnTo>
                  <a:pt x="877" y="52"/>
                </a:lnTo>
                <a:lnTo>
                  <a:pt x="921" y="72"/>
                </a:lnTo>
                <a:lnTo>
                  <a:pt x="960" y="96"/>
                </a:lnTo>
                <a:lnTo>
                  <a:pt x="992" y="128"/>
                </a:lnTo>
                <a:lnTo>
                  <a:pt x="995" y="132"/>
                </a:lnTo>
                <a:lnTo>
                  <a:pt x="1003" y="143"/>
                </a:lnTo>
                <a:lnTo>
                  <a:pt x="1012" y="158"/>
                </a:lnTo>
                <a:lnTo>
                  <a:pt x="1021" y="180"/>
                </a:lnTo>
                <a:lnTo>
                  <a:pt x="1031" y="208"/>
                </a:lnTo>
                <a:lnTo>
                  <a:pt x="1034" y="237"/>
                </a:lnTo>
                <a:lnTo>
                  <a:pt x="1034" y="273"/>
                </a:lnTo>
                <a:lnTo>
                  <a:pt x="1025" y="312"/>
                </a:lnTo>
                <a:lnTo>
                  <a:pt x="1007" y="352"/>
                </a:lnTo>
                <a:lnTo>
                  <a:pt x="1005" y="356"/>
                </a:lnTo>
                <a:lnTo>
                  <a:pt x="997" y="365"/>
                </a:lnTo>
                <a:lnTo>
                  <a:pt x="984" y="378"/>
                </a:lnTo>
                <a:lnTo>
                  <a:pt x="970" y="395"/>
                </a:lnTo>
                <a:lnTo>
                  <a:pt x="949" y="412"/>
                </a:lnTo>
                <a:lnTo>
                  <a:pt x="927" y="430"/>
                </a:lnTo>
                <a:lnTo>
                  <a:pt x="901" y="447"/>
                </a:lnTo>
                <a:lnTo>
                  <a:pt x="871" y="462"/>
                </a:lnTo>
                <a:lnTo>
                  <a:pt x="758" y="586"/>
                </a:lnTo>
              </a:path>
            </a:pathLst>
          </a:cu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0" name="Freeform 182">
            <a:extLst>
              <a:ext uri="{FF2B5EF4-FFF2-40B4-BE49-F238E27FC236}">
                <a16:creationId xmlns:a16="http://schemas.microsoft.com/office/drawing/2014/main" id="{E55B61C7-EA8B-4289-9000-B9662F48FC5F}"/>
              </a:ext>
            </a:extLst>
          </p:cNvPr>
          <p:cNvSpPr>
            <a:spLocks/>
          </p:cNvSpPr>
          <p:nvPr/>
        </p:nvSpPr>
        <p:spPr bwMode="auto">
          <a:xfrm>
            <a:off x="6870217" y="2271868"/>
            <a:ext cx="1920619" cy="959821"/>
          </a:xfrm>
          <a:custGeom>
            <a:avLst/>
            <a:gdLst>
              <a:gd name="T0" fmla="*/ 0 w 1027"/>
              <a:gd name="T1" fmla="*/ 221 h 534"/>
              <a:gd name="T2" fmla="*/ 59 w 1027"/>
              <a:gd name="T3" fmla="*/ 169 h 534"/>
              <a:gd name="T4" fmla="*/ 65 w 1027"/>
              <a:gd name="T5" fmla="*/ 165 h 534"/>
              <a:gd name="T6" fmla="*/ 76 w 1027"/>
              <a:gd name="T7" fmla="*/ 158 h 534"/>
              <a:gd name="T8" fmla="*/ 97 w 1027"/>
              <a:gd name="T9" fmla="*/ 145 h 534"/>
              <a:gd name="T10" fmla="*/ 123 w 1027"/>
              <a:gd name="T11" fmla="*/ 130 h 534"/>
              <a:gd name="T12" fmla="*/ 154 w 1027"/>
              <a:gd name="T13" fmla="*/ 113 h 534"/>
              <a:gd name="T14" fmla="*/ 193 w 1027"/>
              <a:gd name="T15" fmla="*/ 94 h 534"/>
              <a:gd name="T16" fmla="*/ 234 w 1027"/>
              <a:gd name="T17" fmla="*/ 74 h 534"/>
              <a:gd name="T18" fmla="*/ 282 w 1027"/>
              <a:gd name="T19" fmla="*/ 56 h 534"/>
              <a:gd name="T20" fmla="*/ 332 w 1027"/>
              <a:gd name="T21" fmla="*/ 39 h 534"/>
              <a:gd name="T22" fmla="*/ 384 w 1027"/>
              <a:gd name="T23" fmla="*/ 24 h 534"/>
              <a:gd name="T24" fmla="*/ 440 w 1027"/>
              <a:gd name="T25" fmla="*/ 11 h 534"/>
              <a:gd name="T26" fmla="*/ 497 w 1027"/>
              <a:gd name="T27" fmla="*/ 4 h 534"/>
              <a:gd name="T28" fmla="*/ 555 w 1027"/>
              <a:gd name="T29" fmla="*/ 0 h 534"/>
              <a:gd name="T30" fmla="*/ 562 w 1027"/>
              <a:gd name="T31" fmla="*/ 0 h 534"/>
              <a:gd name="T32" fmla="*/ 579 w 1027"/>
              <a:gd name="T33" fmla="*/ 2 h 534"/>
              <a:gd name="T34" fmla="*/ 606 w 1027"/>
              <a:gd name="T35" fmla="*/ 2 h 534"/>
              <a:gd name="T36" fmla="*/ 642 w 1027"/>
              <a:gd name="T37" fmla="*/ 4 h 534"/>
              <a:gd name="T38" fmla="*/ 683 w 1027"/>
              <a:gd name="T39" fmla="*/ 7 h 534"/>
              <a:gd name="T40" fmla="*/ 727 w 1027"/>
              <a:gd name="T41" fmla="*/ 15 h 534"/>
              <a:gd name="T42" fmla="*/ 775 w 1027"/>
              <a:gd name="T43" fmla="*/ 24 h 534"/>
              <a:gd name="T44" fmla="*/ 823 w 1027"/>
              <a:gd name="T45" fmla="*/ 35 h 534"/>
              <a:gd name="T46" fmla="*/ 870 w 1027"/>
              <a:gd name="T47" fmla="*/ 52 h 534"/>
              <a:gd name="T48" fmla="*/ 914 w 1027"/>
              <a:gd name="T49" fmla="*/ 72 h 534"/>
              <a:gd name="T50" fmla="*/ 953 w 1027"/>
              <a:gd name="T51" fmla="*/ 98 h 534"/>
              <a:gd name="T52" fmla="*/ 985 w 1027"/>
              <a:gd name="T53" fmla="*/ 130 h 534"/>
              <a:gd name="T54" fmla="*/ 988 w 1027"/>
              <a:gd name="T55" fmla="*/ 133 h 534"/>
              <a:gd name="T56" fmla="*/ 996 w 1027"/>
              <a:gd name="T57" fmla="*/ 143 h 534"/>
              <a:gd name="T58" fmla="*/ 1005 w 1027"/>
              <a:gd name="T59" fmla="*/ 159 h 534"/>
              <a:gd name="T60" fmla="*/ 1014 w 1027"/>
              <a:gd name="T61" fmla="*/ 182 h 534"/>
              <a:gd name="T62" fmla="*/ 1024 w 1027"/>
              <a:gd name="T63" fmla="*/ 208 h 534"/>
              <a:gd name="T64" fmla="*/ 1027 w 1027"/>
              <a:gd name="T65" fmla="*/ 239 h 534"/>
              <a:gd name="T66" fmla="*/ 1027 w 1027"/>
              <a:gd name="T67" fmla="*/ 274 h 534"/>
              <a:gd name="T68" fmla="*/ 1018 w 1027"/>
              <a:gd name="T69" fmla="*/ 311 h 534"/>
              <a:gd name="T70" fmla="*/ 1000 w 1027"/>
              <a:gd name="T71" fmla="*/ 354 h 534"/>
              <a:gd name="T72" fmla="*/ 998 w 1027"/>
              <a:gd name="T73" fmla="*/ 356 h 534"/>
              <a:gd name="T74" fmla="*/ 990 w 1027"/>
              <a:gd name="T75" fmla="*/ 365 h 534"/>
              <a:gd name="T76" fmla="*/ 977 w 1027"/>
              <a:gd name="T77" fmla="*/ 378 h 534"/>
              <a:gd name="T78" fmla="*/ 963 w 1027"/>
              <a:gd name="T79" fmla="*/ 395 h 534"/>
              <a:gd name="T80" fmla="*/ 942 w 1027"/>
              <a:gd name="T81" fmla="*/ 413 h 534"/>
              <a:gd name="T82" fmla="*/ 920 w 1027"/>
              <a:gd name="T83" fmla="*/ 432 h 534"/>
              <a:gd name="T84" fmla="*/ 894 w 1027"/>
              <a:gd name="T85" fmla="*/ 449 h 534"/>
              <a:gd name="T86" fmla="*/ 864 w 1027"/>
              <a:gd name="T87" fmla="*/ 463 h 534"/>
              <a:gd name="T88" fmla="*/ 751 w 1027"/>
              <a:gd name="T89" fmla="*/ 534 h 53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27"/>
              <a:gd name="T136" fmla="*/ 0 h 534"/>
              <a:gd name="T137" fmla="*/ 1027 w 1027"/>
              <a:gd name="T138" fmla="*/ 534 h 53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27" h="534">
                <a:moveTo>
                  <a:pt x="0" y="221"/>
                </a:moveTo>
                <a:lnTo>
                  <a:pt x="59" y="169"/>
                </a:lnTo>
                <a:lnTo>
                  <a:pt x="65" y="165"/>
                </a:lnTo>
                <a:lnTo>
                  <a:pt x="76" y="158"/>
                </a:lnTo>
                <a:lnTo>
                  <a:pt x="97" y="145"/>
                </a:lnTo>
                <a:lnTo>
                  <a:pt x="123" y="130"/>
                </a:lnTo>
                <a:lnTo>
                  <a:pt x="154" y="113"/>
                </a:lnTo>
                <a:lnTo>
                  <a:pt x="193" y="94"/>
                </a:lnTo>
                <a:lnTo>
                  <a:pt x="234" y="74"/>
                </a:lnTo>
                <a:lnTo>
                  <a:pt x="282" y="56"/>
                </a:lnTo>
                <a:lnTo>
                  <a:pt x="332" y="39"/>
                </a:lnTo>
                <a:lnTo>
                  <a:pt x="384" y="24"/>
                </a:lnTo>
                <a:lnTo>
                  <a:pt x="440" y="11"/>
                </a:lnTo>
                <a:lnTo>
                  <a:pt x="497" y="4"/>
                </a:lnTo>
                <a:lnTo>
                  <a:pt x="555" y="0"/>
                </a:lnTo>
                <a:lnTo>
                  <a:pt x="562" y="0"/>
                </a:lnTo>
                <a:lnTo>
                  <a:pt x="579" y="2"/>
                </a:lnTo>
                <a:lnTo>
                  <a:pt x="606" y="2"/>
                </a:lnTo>
                <a:lnTo>
                  <a:pt x="642" y="4"/>
                </a:lnTo>
                <a:lnTo>
                  <a:pt x="683" y="7"/>
                </a:lnTo>
                <a:lnTo>
                  <a:pt x="727" y="15"/>
                </a:lnTo>
                <a:lnTo>
                  <a:pt x="775" y="24"/>
                </a:lnTo>
                <a:lnTo>
                  <a:pt x="823" y="35"/>
                </a:lnTo>
                <a:lnTo>
                  <a:pt x="870" y="52"/>
                </a:lnTo>
                <a:lnTo>
                  <a:pt x="914" y="72"/>
                </a:lnTo>
                <a:lnTo>
                  <a:pt x="953" y="98"/>
                </a:lnTo>
                <a:lnTo>
                  <a:pt x="985" y="130"/>
                </a:lnTo>
                <a:lnTo>
                  <a:pt x="988" y="133"/>
                </a:lnTo>
                <a:lnTo>
                  <a:pt x="996" y="143"/>
                </a:lnTo>
                <a:lnTo>
                  <a:pt x="1005" y="159"/>
                </a:lnTo>
                <a:lnTo>
                  <a:pt x="1014" y="182"/>
                </a:lnTo>
                <a:lnTo>
                  <a:pt x="1024" y="208"/>
                </a:lnTo>
                <a:lnTo>
                  <a:pt x="1027" y="239"/>
                </a:lnTo>
                <a:lnTo>
                  <a:pt x="1027" y="274"/>
                </a:lnTo>
                <a:lnTo>
                  <a:pt x="1018" y="311"/>
                </a:lnTo>
                <a:lnTo>
                  <a:pt x="1000" y="354"/>
                </a:lnTo>
                <a:lnTo>
                  <a:pt x="998" y="356"/>
                </a:lnTo>
                <a:lnTo>
                  <a:pt x="990" y="365"/>
                </a:lnTo>
                <a:lnTo>
                  <a:pt x="977" y="378"/>
                </a:lnTo>
                <a:lnTo>
                  <a:pt x="963" y="395"/>
                </a:lnTo>
                <a:lnTo>
                  <a:pt x="942" y="413"/>
                </a:lnTo>
                <a:lnTo>
                  <a:pt x="920" y="432"/>
                </a:lnTo>
                <a:lnTo>
                  <a:pt x="894" y="449"/>
                </a:lnTo>
                <a:lnTo>
                  <a:pt x="864" y="463"/>
                </a:lnTo>
                <a:lnTo>
                  <a:pt x="751" y="534"/>
                </a:ln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1" name="Freeform 251">
            <a:extLst>
              <a:ext uri="{FF2B5EF4-FFF2-40B4-BE49-F238E27FC236}">
                <a16:creationId xmlns:a16="http://schemas.microsoft.com/office/drawing/2014/main" id="{52B8BB31-ECA2-41CA-85AC-3526310A3B01}"/>
              </a:ext>
            </a:extLst>
          </p:cNvPr>
          <p:cNvSpPr>
            <a:spLocks/>
          </p:cNvSpPr>
          <p:nvPr/>
        </p:nvSpPr>
        <p:spPr bwMode="auto">
          <a:xfrm>
            <a:off x="6984293" y="3835622"/>
            <a:ext cx="117818" cy="115035"/>
          </a:xfrm>
          <a:custGeom>
            <a:avLst/>
            <a:gdLst>
              <a:gd name="T0" fmla="*/ 45 w 63"/>
              <a:gd name="T1" fmla="*/ 63 h 64"/>
              <a:gd name="T2" fmla="*/ 58 w 63"/>
              <a:gd name="T3" fmla="*/ 51 h 64"/>
              <a:gd name="T4" fmla="*/ 63 w 63"/>
              <a:gd name="T5" fmla="*/ 37 h 64"/>
              <a:gd name="T6" fmla="*/ 60 w 63"/>
              <a:gd name="T7" fmla="*/ 18 h 64"/>
              <a:gd name="T8" fmla="*/ 49 w 63"/>
              <a:gd name="T9" fmla="*/ 5 h 64"/>
              <a:gd name="T10" fmla="*/ 34 w 63"/>
              <a:gd name="T11" fmla="*/ 0 h 64"/>
              <a:gd name="T12" fmla="*/ 17 w 63"/>
              <a:gd name="T13" fmla="*/ 1 h 64"/>
              <a:gd name="T14" fmla="*/ 6 w 63"/>
              <a:gd name="T15" fmla="*/ 13 h 64"/>
              <a:gd name="T16" fmla="*/ 0 w 63"/>
              <a:gd name="T17" fmla="*/ 27 h 64"/>
              <a:gd name="T18" fmla="*/ 4 w 63"/>
              <a:gd name="T19" fmla="*/ 44 h 64"/>
              <a:gd name="T20" fmla="*/ 13 w 63"/>
              <a:gd name="T21" fmla="*/ 59 h 64"/>
              <a:gd name="T22" fmla="*/ 30 w 63"/>
              <a:gd name="T23" fmla="*/ 64 h 64"/>
              <a:gd name="T24" fmla="*/ 45 w 63"/>
              <a:gd name="T25" fmla="*/ 63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4"/>
              <a:gd name="T41" fmla="*/ 63 w 63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4">
                <a:moveTo>
                  <a:pt x="45" y="63"/>
                </a:moveTo>
                <a:lnTo>
                  <a:pt x="58" y="51"/>
                </a:lnTo>
                <a:lnTo>
                  <a:pt x="63" y="37"/>
                </a:lnTo>
                <a:lnTo>
                  <a:pt x="60" y="18"/>
                </a:lnTo>
                <a:lnTo>
                  <a:pt x="49" y="5"/>
                </a:lnTo>
                <a:lnTo>
                  <a:pt x="34" y="0"/>
                </a:lnTo>
                <a:lnTo>
                  <a:pt x="17" y="1"/>
                </a:lnTo>
                <a:lnTo>
                  <a:pt x="6" y="13"/>
                </a:lnTo>
                <a:lnTo>
                  <a:pt x="0" y="27"/>
                </a:lnTo>
                <a:lnTo>
                  <a:pt x="4" y="44"/>
                </a:lnTo>
                <a:lnTo>
                  <a:pt x="13" y="59"/>
                </a:lnTo>
                <a:lnTo>
                  <a:pt x="30" y="64"/>
                </a:lnTo>
                <a:lnTo>
                  <a:pt x="45" y="63"/>
                </a:lnTo>
                <a:close/>
              </a:path>
            </a:pathLst>
          </a:custGeom>
          <a:solidFill>
            <a:srgbClr val="D90000"/>
          </a:solidFill>
          <a:ln w="0">
            <a:solidFill>
              <a:srgbClr val="D9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2" name="Freeform 252">
            <a:extLst>
              <a:ext uri="{FF2B5EF4-FFF2-40B4-BE49-F238E27FC236}">
                <a16:creationId xmlns:a16="http://schemas.microsoft.com/office/drawing/2014/main" id="{1D854B7E-9E1A-49C8-90B4-B5C6B6C799D8}"/>
              </a:ext>
            </a:extLst>
          </p:cNvPr>
          <p:cNvSpPr>
            <a:spLocks/>
          </p:cNvSpPr>
          <p:nvPr/>
        </p:nvSpPr>
        <p:spPr bwMode="auto">
          <a:xfrm>
            <a:off x="6984293" y="3835622"/>
            <a:ext cx="117818" cy="115035"/>
          </a:xfrm>
          <a:custGeom>
            <a:avLst/>
            <a:gdLst>
              <a:gd name="T0" fmla="*/ 45 w 63"/>
              <a:gd name="T1" fmla="*/ 63 h 64"/>
              <a:gd name="T2" fmla="*/ 58 w 63"/>
              <a:gd name="T3" fmla="*/ 51 h 64"/>
              <a:gd name="T4" fmla="*/ 63 w 63"/>
              <a:gd name="T5" fmla="*/ 37 h 64"/>
              <a:gd name="T6" fmla="*/ 60 w 63"/>
              <a:gd name="T7" fmla="*/ 18 h 64"/>
              <a:gd name="T8" fmla="*/ 49 w 63"/>
              <a:gd name="T9" fmla="*/ 5 h 64"/>
              <a:gd name="T10" fmla="*/ 34 w 63"/>
              <a:gd name="T11" fmla="*/ 0 h 64"/>
              <a:gd name="T12" fmla="*/ 17 w 63"/>
              <a:gd name="T13" fmla="*/ 1 h 64"/>
              <a:gd name="T14" fmla="*/ 6 w 63"/>
              <a:gd name="T15" fmla="*/ 13 h 64"/>
              <a:gd name="T16" fmla="*/ 0 w 63"/>
              <a:gd name="T17" fmla="*/ 27 h 64"/>
              <a:gd name="T18" fmla="*/ 4 w 63"/>
              <a:gd name="T19" fmla="*/ 44 h 64"/>
              <a:gd name="T20" fmla="*/ 13 w 63"/>
              <a:gd name="T21" fmla="*/ 59 h 64"/>
              <a:gd name="T22" fmla="*/ 30 w 63"/>
              <a:gd name="T23" fmla="*/ 64 h 64"/>
              <a:gd name="T24" fmla="*/ 45 w 63"/>
              <a:gd name="T25" fmla="*/ 63 h 6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4"/>
              <a:gd name="T41" fmla="*/ 63 w 63"/>
              <a:gd name="T42" fmla="*/ 64 h 6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4">
                <a:moveTo>
                  <a:pt x="45" y="63"/>
                </a:moveTo>
                <a:lnTo>
                  <a:pt x="58" y="51"/>
                </a:lnTo>
                <a:lnTo>
                  <a:pt x="63" y="37"/>
                </a:lnTo>
                <a:lnTo>
                  <a:pt x="60" y="18"/>
                </a:lnTo>
                <a:lnTo>
                  <a:pt x="49" y="5"/>
                </a:lnTo>
                <a:lnTo>
                  <a:pt x="34" y="0"/>
                </a:lnTo>
                <a:lnTo>
                  <a:pt x="17" y="1"/>
                </a:lnTo>
                <a:lnTo>
                  <a:pt x="6" y="13"/>
                </a:lnTo>
                <a:lnTo>
                  <a:pt x="0" y="27"/>
                </a:lnTo>
                <a:lnTo>
                  <a:pt x="4" y="44"/>
                </a:lnTo>
                <a:lnTo>
                  <a:pt x="13" y="59"/>
                </a:lnTo>
                <a:lnTo>
                  <a:pt x="30" y="64"/>
                </a:lnTo>
                <a:lnTo>
                  <a:pt x="45" y="6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3" name="Line 254">
            <a:extLst>
              <a:ext uri="{FF2B5EF4-FFF2-40B4-BE49-F238E27FC236}">
                <a16:creationId xmlns:a16="http://schemas.microsoft.com/office/drawing/2014/main" id="{BBFD3C42-2431-410C-975D-A58C9051BA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8892" y="3921898"/>
            <a:ext cx="345973" cy="1995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4" name="Freeform 296">
            <a:extLst>
              <a:ext uri="{FF2B5EF4-FFF2-40B4-BE49-F238E27FC236}">
                <a16:creationId xmlns:a16="http://schemas.microsoft.com/office/drawing/2014/main" id="{2053960E-709C-43BF-8F99-25D636CE9235}"/>
              </a:ext>
            </a:extLst>
          </p:cNvPr>
          <p:cNvSpPr>
            <a:spLocks/>
          </p:cNvSpPr>
          <p:nvPr/>
        </p:nvSpPr>
        <p:spPr bwMode="auto">
          <a:xfrm>
            <a:off x="6645801" y="3851797"/>
            <a:ext cx="439480" cy="309156"/>
          </a:xfrm>
          <a:custGeom>
            <a:avLst/>
            <a:gdLst>
              <a:gd name="T0" fmla="*/ 40 w 235"/>
              <a:gd name="T1" fmla="*/ 172 h 172"/>
              <a:gd name="T2" fmla="*/ 235 w 235"/>
              <a:gd name="T3" fmla="*/ 54 h 172"/>
              <a:gd name="T4" fmla="*/ 235 w 235"/>
              <a:gd name="T5" fmla="*/ 33 h 172"/>
              <a:gd name="T6" fmla="*/ 231 w 235"/>
              <a:gd name="T7" fmla="*/ 18 h 172"/>
              <a:gd name="T8" fmla="*/ 224 w 235"/>
              <a:gd name="T9" fmla="*/ 9 h 172"/>
              <a:gd name="T10" fmla="*/ 217 w 235"/>
              <a:gd name="T11" fmla="*/ 4 h 172"/>
              <a:gd name="T12" fmla="*/ 209 w 235"/>
              <a:gd name="T13" fmla="*/ 2 h 172"/>
              <a:gd name="T14" fmla="*/ 202 w 235"/>
              <a:gd name="T15" fmla="*/ 0 h 172"/>
              <a:gd name="T16" fmla="*/ 196 w 235"/>
              <a:gd name="T17" fmla="*/ 0 h 172"/>
              <a:gd name="T18" fmla="*/ 194 w 235"/>
              <a:gd name="T19" fmla="*/ 2 h 172"/>
              <a:gd name="T20" fmla="*/ 0 w 235"/>
              <a:gd name="T21" fmla="*/ 119 h 172"/>
              <a:gd name="T22" fmla="*/ 1 w 235"/>
              <a:gd name="T23" fmla="*/ 117 h 172"/>
              <a:gd name="T24" fmla="*/ 7 w 235"/>
              <a:gd name="T25" fmla="*/ 115 h 172"/>
              <a:gd name="T26" fmla="*/ 14 w 235"/>
              <a:gd name="T27" fmla="*/ 113 h 172"/>
              <a:gd name="T28" fmla="*/ 22 w 235"/>
              <a:gd name="T29" fmla="*/ 111 h 172"/>
              <a:gd name="T30" fmla="*/ 29 w 235"/>
              <a:gd name="T31" fmla="*/ 113 h 172"/>
              <a:gd name="T32" fmla="*/ 37 w 235"/>
              <a:gd name="T33" fmla="*/ 119 h 172"/>
              <a:gd name="T34" fmla="*/ 42 w 235"/>
              <a:gd name="T35" fmla="*/ 130 h 172"/>
              <a:gd name="T36" fmla="*/ 42 w 235"/>
              <a:gd name="T37" fmla="*/ 146 h 172"/>
              <a:gd name="T38" fmla="*/ 40 w 235"/>
              <a:gd name="T39" fmla="*/ 172 h 1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5"/>
              <a:gd name="T61" fmla="*/ 0 h 172"/>
              <a:gd name="T62" fmla="*/ 235 w 235"/>
              <a:gd name="T63" fmla="*/ 172 h 1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5" h="172">
                <a:moveTo>
                  <a:pt x="40" y="172"/>
                </a:moveTo>
                <a:lnTo>
                  <a:pt x="235" y="54"/>
                </a:lnTo>
                <a:lnTo>
                  <a:pt x="235" y="33"/>
                </a:lnTo>
                <a:lnTo>
                  <a:pt x="231" y="18"/>
                </a:lnTo>
                <a:lnTo>
                  <a:pt x="224" y="9"/>
                </a:lnTo>
                <a:lnTo>
                  <a:pt x="217" y="4"/>
                </a:lnTo>
                <a:lnTo>
                  <a:pt x="209" y="2"/>
                </a:lnTo>
                <a:lnTo>
                  <a:pt x="202" y="0"/>
                </a:lnTo>
                <a:lnTo>
                  <a:pt x="196" y="0"/>
                </a:lnTo>
                <a:lnTo>
                  <a:pt x="194" y="2"/>
                </a:lnTo>
                <a:lnTo>
                  <a:pt x="0" y="119"/>
                </a:lnTo>
                <a:lnTo>
                  <a:pt x="1" y="117"/>
                </a:lnTo>
                <a:lnTo>
                  <a:pt x="7" y="115"/>
                </a:lnTo>
                <a:lnTo>
                  <a:pt x="14" y="113"/>
                </a:lnTo>
                <a:lnTo>
                  <a:pt x="22" y="111"/>
                </a:lnTo>
                <a:lnTo>
                  <a:pt x="29" y="113"/>
                </a:lnTo>
                <a:lnTo>
                  <a:pt x="37" y="119"/>
                </a:lnTo>
                <a:lnTo>
                  <a:pt x="42" y="130"/>
                </a:lnTo>
                <a:lnTo>
                  <a:pt x="42" y="146"/>
                </a:lnTo>
                <a:lnTo>
                  <a:pt x="40" y="172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5" name="Freeform 297">
            <a:extLst>
              <a:ext uri="{FF2B5EF4-FFF2-40B4-BE49-F238E27FC236}">
                <a16:creationId xmlns:a16="http://schemas.microsoft.com/office/drawing/2014/main" id="{A4D66067-CF8A-41E4-998E-7C52F9A05548}"/>
              </a:ext>
            </a:extLst>
          </p:cNvPr>
          <p:cNvSpPr>
            <a:spLocks/>
          </p:cNvSpPr>
          <p:nvPr/>
        </p:nvSpPr>
        <p:spPr bwMode="auto">
          <a:xfrm>
            <a:off x="6645801" y="3851797"/>
            <a:ext cx="439480" cy="309156"/>
          </a:xfrm>
          <a:custGeom>
            <a:avLst/>
            <a:gdLst>
              <a:gd name="T0" fmla="*/ 40 w 235"/>
              <a:gd name="T1" fmla="*/ 172 h 172"/>
              <a:gd name="T2" fmla="*/ 235 w 235"/>
              <a:gd name="T3" fmla="*/ 54 h 172"/>
              <a:gd name="T4" fmla="*/ 235 w 235"/>
              <a:gd name="T5" fmla="*/ 33 h 172"/>
              <a:gd name="T6" fmla="*/ 231 w 235"/>
              <a:gd name="T7" fmla="*/ 18 h 172"/>
              <a:gd name="T8" fmla="*/ 224 w 235"/>
              <a:gd name="T9" fmla="*/ 9 h 172"/>
              <a:gd name="T10" fmla="*/ 217 w 235"/>
              <a:gd name="T11" fmla="*/ 4 h 172"/>
              <a:gd name="T12" fmla="*/ 209 w 235"/>
              <a:gd name="T13" fmla="*/ 2 h 172"/>
              <a:gd name="T14" fmla="*/ 202 w 235"/>
              <a:gd name="T15" fmla="*/ 0 h 172"/>
              <a:gd name="T16" fmla="*/ 196 w 235"/>
              <a:gd name="T17" fmla="*/ 0 h 172"/>
              <a:gd name="T18" fmla="*/ 194 w 235"/>
              <a:gd name="T19" fmla="*/ 2 h 172"/>
              <a:gd name="T20" fmla="*/ 0 w 235"/>
              <a:gd name="T21" fmla="*/ 119 h 172"/>
              <a:gd name="T22" fmla="*/ 1 w 235"/>
              <a:gd name="T23" fmla="*/ 117 h 172"/>
              <a:gd name="T24" fmla="*/ 7 w 235"/>
              <a:gd name="T25" fmla="*/ 115 h 172"/>
              <a:gd name="T26" fmla="*/ 14 w 235"/>
              <a:gd name="T27" fmla="*/ 113 h 172"/>
              <a:gd name="T28" fmla="*/ 22 w 235"/>
              <a:gd name="T29" fmla="*/ 111 h 172"/>
              <a:gd name="T30" fmla="*/ 29 w 235"/>
              <a:gd name="T31" fmla="*/ 113 h 172"/>
              <a:gd name="T32" fmla="*/ 37 w 235"/>
              <a:gd name="T33" fmla="*/ 119 h 172"/>
              <a:gd name="T34" fmla="*/ 42 w 235"/>
              <a:gd name="T35" fmla="*/ 130 h 172"/>
              <a:gd name="T36" fmla="*/ 42 w 235"/>
              <a:gd name="T37" fmla="*/ 146 h 172"/>
              <a:gd name="T38" fmla="*/ 40 w 235"/>
              <a:gd name="T39" fmla="*/ 172 h 1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5"/>
              <a:gd name="T61" fmla="*/ 0 h 172"/>
              <a:gd name="T62" fmla="*/ 235 w 235"/>
              <a:gd name="T63" fmla="*/ 172 h 17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5" h="172">
                <a:moveTo>
                  <a:pt x="40" y="172"/>
                </a:moveTo>
                <a:lnTo>
                  <a:pt x="235" y="54"/>
                </a:lnTo>
                <a:lnTo>
                  <a:pt x="235" y="33"/>
                </a:lnTo>
                <a:lnTo>
                  <a:pt x="231" y="18"/>
                </a:lnTo>
                <a:lnTo>
                  <a:pt x="224" y="9"/>
                </a:lnTo>
                <a:lnTo>
                  <a:pt x="217" y="4"/>
                </a:lnTo>
                <a:lnTo>
                  <a:pt x="209" y="2"/>
                </a:lnTo>
                <a:lnTo>
                  <a:pt x="202" y="0"/>
                </a:lnTo>
                <a:lnTo>
                  <a:pt x="196" y="0"/>
                </a:lnTo>
                <a:lnTo>
                  <a:pt x="194" y="2"/>
                </a:lnTo>
                <a:lnTo>
                  <a:pt x="0" y="119"/>
                </a:lnTo>
                <a:lnTo>
                  <a:pt x="1" y="117"/>
                </a:lnTo>
                <a:lnTo>
                  <a:pt x="7" y="115"/>
                </a:lnTo>
                <a:lnTo>
                  <a:pt x="14" y="113"/>
                </a:lnTo>
                <a:lnTo>
                  <a:pt x="22" y="111"/>
                </a:lnTo>
                <a:lnTo>
                  <a:pt x="29" y="113"/>
                </a:lnTo>
                <a:lnTo>
                  <a:pt x="37" y="119"/>
                </a:lnTo>
                <a:lnTo>
                  <a:pt x="42" y="130"/>
                </a:lnTo>
                <a:lnTo>
                  <a:pt x="42" y="146"/>
                </a:lnTo>
                <a:lnTo>
                  <a:pt x="40" y="172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6" name="Freeform 298">
            <a:extLst>
              <a:ext uri="{FF2B5EF4-FFF2-40B4-BE49-F238E27FC236}">
                <a16:creationId xmlns:a16="http://schemas.microsoft.com/office/drawing/2014/main" id="{58BD31E6-5B9B-47D1-8246-E0A3416629CC}"/>
              </a:ext>
            </a:extLst>
          </p:cNvPr>
          <p:cNvSpPr>
            <a:spLocks/>
          </p:cNvSpPr>
          <p:nvPr/>
        </p:nvSpPr>
        <p:spPr bwMode="auto">
          <a:xfrm>
            <a:off x="6655152" y="3855392"/>
            <a:ext cx="426389" cy="296574"/>
          </a:xfrm>
          <a:custGeom>
            <a:avLst/>
            <a:gdLst>
              <a:gd name="T0" fmla="*/ 191 w 228"/>
              <a:gd name="T1" fmla="*/ 0 h 165"/>
              <a:gd name="T2" fmla="*/ 193 w 228"/>
              <a:gd name="T3" fmla="*/ 0 h 165"/>
              <a:gd name="T4" fmla="*/ 200 w 228"/>
              <a:gd name="T5" fmla="*/ 0 h 165"/>
              <a:gd name="T6" fmla="*/ 208 w 228"/>
              <a:gd name="T7" fmla="*/ 2 h 165"/>
              <a:gd name="T8" fmla="*/ 215 w 228"/>
              <a:gd name="T9" fmla="*/ 5 h 165"/>
              <a:gd name="T10" fmla="*/ 223 w 228"/>
              <a:gd name="T11" fmla="*/ 15 h 165"/>
              <a:gd name="T12" fmla="*/ 228 w 228"/>
              <a:gd name="T13" fmla="*/ 28 h 165"/>
              <a:gd name="T14" fmla="*/ 228 w 228"/>
              <a:gd name="T15" fmla="*/ 48 h 165"/>
              <a:gd name="T16" fmla="*/ 35 w 228"/>
              <a:gd name="T17" fmla="*/ 165 h 165"/>
              <a:gd name="T18" fmla="*/ 39 w 228"/>
              <a:gd name="T19" fmla="*/ 142 h 165"/>
              <a:gd name="T20" fmla="*/ 37 w 228"/>
              <a:gd name="T21" fmla="*/ 128 h 165"/>
              <a:gd name="T22" fmla="*/ 34 w 228"/>
              <a:gd name="T23" fmla="*/ 118 h 165"/>
              <a:gd name="T24" fmla="*/ 28 w 228"/>
              <a:gd name="T25" fmla="*/ 113 h 165"/>
              <a:gd name="T26" fmla="*/ 21 w 228"/>
              <a:gd name="T27" fmla="*/ 111 h 165"/>
              <a:gd name="T28" fmla="*/ 13 w 228"/>
              <a:gd name="T29" fmla="*/ 111 h 165"/>
              <a:gd name="T30" fmla="*/ 6 w 228"/>
              <a:gd name="T31" fmla="*/ 113 h 165"/>
              <a:gd name="T32" fmla="*/ 2 w 228"/>
              <a:gd name="T33" fmla="*/ 115 h 165"/>
              <a:gd name="T34" fmla="*/ 0 w 228"/>
              <a:gd name="T35" fmla="*/ 115 h 165"/>
              <a:gd name="T36" fmla="*/ 191 w 228"/>
              <a:gd name="T37" fmla="*/ 0 h 1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8"/>
              <a:gd name="T58" fmla="*/ 0 h 165"/>
              <a:gd name="T59" fmla="*/ 228 w 228"/>
              <a:gd name="T60" fmla="*/ 165 h 1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8" h="165">
                <a:moveTo>
                  <a:pt x="191" y="0"/>
                </a:moveTo>
                <a:lnTo>
                  <a:pt x="193" y="0"/>
                </a:lnTo>
                <a:lnTo>
                  <a:pt x="200" y="0"/>
                </a:lnTo>
                <a:lnTo>
                  <a:pt x="208" y="2"/>
                </a:lnTo>
                <a:lnTo>
                  <a:pt x="215" y="5"/>
                </a:lnTo>
                <a:lnTo>
                  <a:pt x="223" y="15"/>
                </a:lnTo>
                <a:lnTo>
                  <a:pt x="228" y="28"/>
                </a:lnTo>
                <a:lnTo>
                  <a:pt x="228" y="48"/>
                </a:lnTo>
                <a:lnTo>
                  <a:pt x="35" y="165"/>
                </a:lnTo>
                <a:lnTo>
                  <a:pt x="39" y="142"/>
                </a:lnTo>
                <a:lnTo>
                  <a:pt x="37" y="128"/>
                </a:lnTo>
                <a:lnTo>
                  <a:pt x="34" y="118"/>
                </a:lnTo>
                <a:lnTo>
                  <a:pt x="28" y="113"/>
                </a:lnTo>
                <a:lnTo>
                  <a:pt x="21" y="111"/>
                </a:lnTo>
                <a:lnTo>
                  <a:pt x="13" y="111"/>
                </a:lnTo>
                <a:lnTo>
                  <a:pt x="6" y="113"/>
                </a:lnTo>
                <a:lnTo>
                  <a:pt x="2" y="115"/>
                </a:lnTo>
                <a:lnTo>
                  <a:pt x="0" y="115"/>
                </a:lnTo>
                <a:lnTo>
                  <a:pt x="191" y="0"/>
                </a:lnTo>
                <a:close/>
              </a:path>
            </a:pathLst>
          </a:custGeom>
          <a:solidFill>
            <a:srgbClr val="2424FF"/>
          </a:solidFill>
          <a:ln w="0">
            <a:solidFill>
              <a:srgbClr val="2424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7" name="Freeform 299">
            <a:extLst>
              <a:ext uri="{FF2B5EF4-FFF2-40B4-BE49-F238E27FC236}">
                <a16:creationId xmlns:a16="http://schemas.microsoft.com/office/drawing/2014/main" id="{4702C71F-206F-4E7D-9F7F-DACAB99DDD78}"/>
              </a:ext>
            </a:extLst>
          </p:cNvPr>
          <p:cNvSpPr>
            <a:spLocks/>
          </p:cNvSpPr>
          <p:nvPr/>
        </p:nvSpPr>
        <p:spPr bwMode="auto">
          <a:xfrm>
            <a:off x="6666372" y="3855393"/>
            <a:ext cx="411428" cy="285789"/>
          </a:xfrm>
          <a:custGeom>
            <a:avLst/>
            <a:gdLst>
              <a:gd name="T0" fmla="*/ 187 w 220"/>
              <a:gd name="T1" fmla="*/ 0 h 159"/>
              <a:gd name="T2" fmla="*/ 189 w 220"/>
              <a:gd name="T3" fmla="*/ 0 h 159"/>
              <a:gd name="T4" fmla="*/ 194 w 220"/>
              <a:gd name="T5" fmla="*/ 0 h 159"/>
              <a:gd name="T6" fmla="*/ 202 w 220"/>
              <a:gd name="T7" fmla="*/ 2 h 159"/>
              <a:gd name="T8" fmla="*/ 209 w 220"/>
              <a:gd name="T9" fmla="*/ 7 h 159"/>
              <a:gd name="T10" fmla="*/ 217 w 220"/>
              <a:gd name="T11" fmla="*/ 15 h 159"/>
              <a:gd name="T12" fmla="*/ 220 w 220"/>
              <a:gd name="T13" fmla="*/ 26 h 159"/>
              <a:gd name="T14" fmla="*/ 220 w 220"/>
              <a:gd name="T15" fmla="*/ 44 h 159"/>
              <a:gd name="T16" fmla="*/ 31 w 220"/>
              <a:gd name="T17" fmla="*/ 159 h 159"/>
              <a:gd name="T18" fmla="*/ 33 w 220"/>
              <a:gd name="T19" fmla="*/ 139 h 159"/>
              <a:gd name="T20" fmla="*/ 31 w 220"/>
              <a:gd name="T21" fmla="*/ 126 h 159"/>
              <a:gd name="T22" fmla="*/ 28 w 220"/>
              <a:gd name="T23" fmla="*/ 117 h 159"/>
              <a:gd name="T24" fmla="*/ 20 w 220"/>
              <a:gd name="T25" fmla="*/ 113 h 159"/>
              <a:gd name="T26" fmla="*/ 13 w 220"/>
              <a:gd name="T27" fmla="*/ 111 h 159"/>
              <a:gd name="T28" fmla="*/ 5 w 220"/>
              <a:gd name="T29" fmla="*/ 113 h 159"/>
              <a:gd name="T30" fmla="*/ 2 w 220"/>
              <a:gd name="T31" fmla="*/ 115 h 159"/>
              <a:gd name="T32" fmla="*/ 0 w 220"/>
              <a:gd name="T33" fmla="*/ 115 h 159"/>
              <a:gd name="T34" fmla="*/ 187 w 220"/>
              <a:gd name="T35" fmla="*/ 0 h 1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0"/>
              <a:gd name="T55" fmla="*/ 0 h 159"/>
              <a:gd name="T56" fmla="*/ 220 w 220"/>
              <a:gd name="T57" fmla="*/ 159 h 15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0" h="159">
                <a:moveTo>
                  <a:pt x="187" y="0"/>
                </a:moveTo>
                <a:lnTo>
                  <a:pt x="189" y="0"/>
                </a:lnTo>
                <a:lnTo>
                  <a:pt x="194" y="0"/>
                </a:lnTo>
                <a:lnTo>
                  <a:pt x="202" y="2"/>
                </a:lnTo>
                <a:lnTo>
                  <a:pt x="209" y="7"/>
                </a:lnTo>
                <a:lnTo>
                  <a:pt x="217" y="15"/>
                </a:lnTo>
                <a:lnTo>
                  <a:pt x="220" y="26"/>
                </a:lnTo>
                <a:lnTo>
                  <a:pt x="220" y="44"/>
                </a:lnTo>
                <a:lnTo>
                  <a:pt x="31" y="159"/>
                </a:lnTo>
                <a:lnTo>
                  <a:pt x="33" y="139"/>
                </a:lnTo>
                <a:lnTo>
                  <a:pt x="31" y="126"/>
                </a:lnTo>
                <a:lnTo>
                  <a:pt x="28" y="117"/>
                </a:lnTo>
                <a:lnTo>
                  <a:pt x="20" y="113"/>
                </a:lnTo>
                <a:lnTo>
                  <a:pt x="13" y="111"/>
                </a:lnTo>
                <a:lnTo>
                  <a:pt x="5" y="113"/>
                </a:lnTo>
                <a:lnTo>
                  <a:pt x="2" y="115"/>
                </a:lnTo>
                <a:lnTo>
                  <a:pt x="0" y="115"/>
                </a:lnTo>
                <a:lnTo>
                  <a:pt x="187" y="0"/>
                </a:lnTo>
                <a:close/>
              </a:path>
            </a:pathLst>
          </a:custGeom>
          <a:solidFill>
            <a:srgbClr val="4949FF"/>
          </a:solidFill>
          <a:ln w="0">
            <a:solidFill>
              <a:srgbClr val="4949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8" name="Freeform 300">
            <a:extLst>
              <a:ext uri="{FF2B5EF4-FFF2-40B4-BE49-F238E27FC236}">
                <a16:creationId xmlns:a16="http://schemas.microsoft.com/office/drawing/2014/main" id="{79FC4378-6CE8-479D-8AEC-51244B16531F}"/>
              </a:ext>
            </a:extLst>
          </p:cNvPr>
          <p:cNvSpPr>
            <a:spLocks/>
          </p:cNvSpPr>
          <p:nvPr/>
        </p:nvSpPr>
        <p:spPr bwMode="auto">
          <a:xfrm>
            <a:off x="6675724" y="3855392"/>
            <a:ext cx="402077" cy="276802"/>
          </a:xfrm>
          <a:custGeom>
            <a:avLst/>
            <a:gdLst>
              <a:gd name="T0" fmla="*/ 184 w 215"/>
              <a:gd name="T1" fmla="*/ 0 h 154"/>
              <a:gd name="T2" fmla="*/ 188 w 215"/>
              <a:gd name="T3" fmla="*/ 0 h 154"/>
              <a:gd name="T4" fmla="*/ 193 w 215"/>
              <a:gd name="T5" fmla="*/ 2 h 154"/>
              <a:gd name="T6" fmla="*/ 201 w 215"/>
              <a:gd name="T7" fmla="*/ 5 h 154"/>
              <a:gd name="T8" fmla="*/ 210 w 215"/>
              <a:gd name="T9" fmla="*/ 11 h 154"/>
              <a:gd name="T10" fmla="*/ 214 w 215"/>
              <a:gd name="T11" fmla="*/ 24 h 154"/>
              <a:gd name="T12" fmla="*/ 215 w 215"/>
              <a:gd name="T13" fmla="*/ 40 h 154"/>
              <a:gd name="T14" fmla="*/ 28 w 215"/>
              <a:gd name="T15" fmla="*/ 154 h 154"/>
              <a:gd name="T16" fmla="*/ 30 w 215"/>
              <a:gd name="T17" fmla="*/ 135 h 154"/>
              <a:gd name="T18" fmla="*/ 26 w 215"/>
              <a:gd name="T19" fmla="*/ 124 h 154"/>
              <a:gd name="T20" fmla="*/ 21 w 215"/>
              <a:gd name="T21" fmla="*/ 117 h 154"/>
              <a:gd name="T22" fmla="*/ 13 w 215"/>
              <a:gd name="T23" fmla="*/ 113 h 154"/>
              <a:gd name="T24" fmla="*/ 8 w 215"/>
              <a:gd name="T25" fmla="*/ 113 h 154"/>
              <a:gd name="T26" fmla="*/ 2 w 215"/>
              <a:gd name="T27" fmla="*/ 113 h 154"/>
              <a:gd name="T28" fmla="*/ 0 w 215"/>
              <a:gd name="T29" fmla="*/ 113 h 154"/>
              <a:gd name="T30" fmla="*/ 184 w 215"/>
              <a:gd name="T31" fmla="*/ 0 h 1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5"/>
              <a:gd name="T49" fmla="*/ 0 h 154"/>
              <a:gd name="T50" fmla="*/ 215 w 215"/>
              <a:gd name="T51" fmla="*/ 154 h 1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5" h="154">
                <a:moveTo>
                  <a:pt x="184" y="0"/>
                </a:moveTo>
                <a:lnTo>
                  <a:pt x="188" y="0"/>
                </a:lnTo>
                <a:lnTo>
                  <a:pt x="193" y="2"/>
                </a:lnTo>
                <a:lnTo>
                  <a:pt x="201" y="5"/>
                </a:lnTo>
                <a:lnTo>
                  <a:pt x="210" y="11"/>
                </a:lnTo>
                <a:lnTo>
                  <a:pt x="214" y="24"/>
                </a:lnTo>
                <a:lnTo>
                  <a:pt x="215" y="40"/>
                </a:lnTo>
                <a:lnTo>
                  <a:pt x="28" y="154"/>
                </a:lnTo>
                <a:lnTo>
                  <a:pt x="30" y="135"/>
                </a:lnTo>
                <a:lnTo>
                  <a:pt x="26" y="124"/>
                </a:lnTo>
                <a:lnTo>
                  <a:pt x="21" y="117"/>
                </a:lnTo>
                <a:lnTo>
                  <a:pt x="13" y="113"/>
                </a:lnTo>
                <a:lnTo>
                  <a:pt x="8" y="113"/>
                </a:lnTo>
                <a:lnTo>
                  <a:pt x="2" y="113"/>
                </a:lnTo>
                <a:lnTo>
                  <a:pt x="0" y="113"/>
                </a:lnTo>
                <a:lnTo>
                  <a:pt x="184" y="0"/>
                </a:lnTo>
                <a:close/>
              </a:path>
            </a:pathLst>
          </a:custGeom>
          <a:solidFill>
            <a:srgbClr val="6D6DFF"/>
          </a:solidFill>
          <a:ln w="0">
            <a:solidFill>
              <a:srgbClr val="6D6D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9" name="Freeform 301">
            <a:extLst>
              <a:ext uri="{FF2B5EF4-FFF2-40B4-BE49-F238E27FC236}">
                <a16:creationId xmlns:a16="http://schemas.microsoft.com/office/drawing/2014/main" id="{4E9C69A4-083D-491F-9C48-B11BD6876FE8}"/>
              </a:ext>
            </a:extLst>
          </p:cNvPr>
          <p:cNvSpPr>
            <a:spLocks/>
          </p:cNvSpPr>
          <p:nvPr/>
        </p:nvSpPr>
        <p:spPr bwMode="auto">
          <a:xfrm>
            <a:off x="6686943" y="3858988"/>
            <a:ext cx="388986" cy="262423"/>
          </a:xfrm>
          <a:custGeom>
            <a:avLst/>
            <a:gdLst>
              <a:gd name="T0" fmla="*/ 182 w 208"/>
              <a:gd name="T1" fmla="*/ 0 h 146"/>
              <a:gd name="T2" fmla="*/ 183 w 208"/>
              <a:gd name="T3" fmla="*/ 0 h 146"/>
              <a:gd name="T4" fmla="*/ 189 w 208"/>
              <a:gd name="T5" fmla="*/ 1 h 146"/>
              <a:gd name="T6" fmla="*/ 196 w 208"/>
              <a:gd name="T7" fmla="*/ 3 h 146"/>
              <a:gd name="T8" fmla="*/ 202 w 208"/>
              <a:gd name="T9" fmla="*/ 11 h 146"/>
              <a:gd name="T10" fmla="*/ 208 w 208"/>
              <a:gd name="T11" fmla="*/ 20 h 146"/>
              <a:gd name="T12" fmla="*/ 208 w 208"/>
              <a:gd name="T13" fmla="*/ 35 h 146"/>
              <a:gd name="T14" fmla="*/ 24 w 208"/>
              <a:gd name="T15" fmla="*/ 146 h 146"/>
              <a:gd name="T16" fmla="*/ 24 w 208"/>
              <a:gd name="T17" fmla="*/ 129 h 146"/>
              <a:gd name="T18" fmla="*/ 20 w 208"/>
              <a:gd name="T19" fmla="*/ 120 h 146"/>
              <a:gd name="T20" fmla="*/ 15 w 208"/>
              <a:gd name="T21" fmla="*/ 115 h 146"/>
              <a:gd name="T22" fmla="*/ 7 w 208"/>
              <a:gd name="T23" fmla="*/ 111 h 146"/>
              <a:gd name="T24" fmla="*/ 2 w 208"/>
              <a:gd name="T25" fmla="*/ 111 h 146"/>
              <a:gd name="T26" fmla="*/ 0 w 208"/>
              <a:gd name="T27" fmla="*/ 111 h 146"/>
              <a:gd name="T28" fmla="*/ 182 w 208"/>
              <a:gd name="T29" fmla="*/ 0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8"/>
              <a:gd name="T46" fmla="*/ 0 h 146"/>
              <a:gd name="T47" fmla="*/ 208 w 208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8" h="146">
                <a:moveTo>
                  <a:pt x="182" y="0"/>
                </a:moveTo>
                <a:lnTo>
                  <a:pt x="183" y="0"/>
                </a:lnTo>
                <a:lnTo>
                  <a:pt x="189" y="1"/>
                </a:lnTo>
                <a:lnTo>
                  <a:pt x="196" y="3"/>
                </a:lnTo>
                <a:lnTo>
                  <a:pt x="202" y="11"/>
                </a:lnTo>
                <a:lnTo>
                  <a:pt x="208" y="20"/>
                </a:lnTo>
                <a:lnTo>
                  <a:pt x="208" y="35"/>
                </a:lnTo>
                <a:lnTo>
                  <a:pt x="24" y="146"/>
                </a:lnTo>
                <a:lnTo>
                  <a:pt x="24" y="129"/>
                </a:lnTo>
                <a:lnTo>
                  <a:pt x="20" y="120"/>
                </a:lnTo>
                <a:lnTo>
                  <a:pt x="15" y="115"/>
                </a:lnTo>
                <a:lnTo>
                  <a:pt x="7" y="111"/>
                </a:lnTo>
                <a:lnTo>
                  <a:pt x="2" y="111"/>
                </a:lnTo>
                <a:lnTo>
                  <a:pt x="0" y="111"/>
                </a:lnTo>
                <a:lnTo>
                  <a:pt x="182" y="0"/>
                </a:lnTo>
                <a:close/>
              </a:path>
            </a:pathLst>
          </a:custGeom>
          <a:solidFill>
            <a:srgbClr val="9292FF"/>
          </a:solidFill>
          <a:ln w="0">
            <a:solidFill>
              <a:srgbClr val="9292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0" name="Freeform 302">
            <a:extLst>
              <a:ext uri="{FF2B5EF4-FFF2-40B4-BE49-F238E27FC236}">
                <a16:creationId xmlns:a16="http://schemas.microsoft.com/office/drawing/2014/main" id="{6E63C5CF-1956-4066-8EAD-0DD8A0620AC6}"/>
              </a:ext>
            </a:extLst>
          </p:cNvPr>
          <p:cNvSpPr>
            <a:spLocks/>
          </p:cNvSpPr>
          <p:nvPr/>
        </p:nvSpPr>
        <p:spPr bwMode="auto">
          <a:xfrm>
            <a:off x="6696294" y="3858987"/>
            <a:ext cx="379636" cy="251638"/>
          </a:xfrm>
          <a:custGeom>
            <a:avLst/>
            <a:gdLst>
              <a:gd name="T0" fmla="*/ 178 w 203"/>
              <a:gd name="T1" fmla="*/ 0 h 140"/>
              <a:gd name="T2" fmla="*/ 180 w 203"/>
              <a:gd name="T3" fmla="*/ 0 h 140"/>
              <a:gd name="T4" fmla="*/ 188 w 203"/>
              <a:gd name="T5" fmla="*/ 3 h 140"/>
              <a:gd name="T6" fmla="*/ 195 w 203"/>
              <a:gd name="T7" fmla="*/ 9 h 140"/>
              <a:gd name="T8" fmla="*/ 201 w 203"/>
              <a:gd name="T9" fmla="*/ 18 h 140"/>
              <a:gd name="T10" fmla="*/ 203 w 203"/>
              <a:gd name="T11" fmla="*/ 31 h 140"/>
              <a:gd name="T12" fmla="*/ 21 w 203"/>
              <a:gd name="T13" fmla="*/ 140 h 140"/>
              <a:gd name="T14" fmla="*/ 21 w 203"/>
              <a:gd name="T15" fmla="*/ 127 h 140"/>
              <a:gd name="T16" fmla="*/ 15 w 203"/>
              <a:gd name="T17" fmla="*/ 118 h 140"/>
              <a:gd name="T18" fmla="*/ 8 w 203"/>
              <a:gd name="T19" fmla="*/ 113 h 140"/>
              <a:gd name="T20" fmla="*/ 2 w 203"/>
              <a:gd name="T21" fmla="*/ 111 h 140"/>
              <a:gd name="T22" fmla="*/ 0 w 203"/>
              <a:gd name="T23" fmla="*/ 109 h 140"/>
              <a:gd name="T24" fmla="*/ 178 w 203"/>
              <a:gd name="T25" fmla="*/ 0 h 1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3"/>
              <a:gd name="T40" fmla="*/ 0 h 140"/>
              <a:gd name="T41" fmla="*/ 203 w 203"/>
              <a:gd name="T42" fmla="*/ 140 h 1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3" h="140">
                <a:moveTo>
                  <a:pt x="178" y="0"/>
                </a:moveTo>
                <a:lnTo>
                  <a:pt x="180" y="0"/>
                </a:lnTo>
                <a:lnTo>
                  <a:pt x="188" y="3"/>
                </a:lnTo>
                <a:lnTo>
                  <a:pt x="195" y="9"/>
                </a:lnTo>
                <a:lnTo>
                  <a:pt x="201" y="18"/>
                </a:lnTo>
                <a:lnTo>
                  <a:pt x="203" y="31"/>
                </a:lnTo>
                <a:lnTo>
                  <a:pt x="21" y="140"/>
                </a:lnTo>
                <a:lnTo>
                  <a:pt x="21" y="127"/>
                </a:lnTo>
                <a:lnTo>
                  <a:pt x="15" y="118"/>
                </a:lnTo>
                <a:lnTo>
                  <a:pt x="8" y="113"/>
                </a:lnTo>
                <a:lnTo>
                  <a:pt x="2" y="111"/>
                </a:lnTo>
                <a:lnTo>
                  <a:pt x="0" y="109"/>
                </a:lnTo>
                <a:lnTo>
                  <a:pt x="178" y="0"/>
                </a:lnTo>
                <a:close/>
              </a:path>
            </a:pathLst>
          </a:custGeom>
          <a:solidFill>
            <a:srgbClr val="B6B6FF"/>
          </a:solidFill>
          <a:ln w="0">
            <a:solidFill>
              <a:srgbClr val="B6B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1" name="Freeform 303">
            <a:extLst>
              <a:ext uri="{FF2B5EF4-FFF2-40B4-BE49-F238E27FC236}">
                <a16:creationId xmlns:a16="http://schemas.microsoft.com/office/drawing/2014/main" id="{38E2B91C-99DC-4889-AD37-4750DFC72A1D}"/>
              </a:ext>
            </a:extLst>
          </p:cNvPr>
          <p:cNvSpPr>
            <a:spLocks/>
          </p:cNvSpPr>
          <p:nvPr/>
        </p:nvSpPr>
        <p:spPr bwMode="auto">
          <a:xfrm>
            <a:off x="6707516" y="3858988"/>
            <a:ext cx="364675" cy="242651"/>
          </a:xfrm>
          <a:custGeom>
            <a:avLst/>
            <a:gdLst>
              <a:gd name="T0" fmla="*/ 174 w 195"/>
              <a:gd name="T1" fmla="*/ 0 h 135"/>
              <a:gd name="T2" fmla="*/ 174 w 195"/>
              <a:gd name="T3" fmla="*/ 0 h 135"/>
              <a:gd name="T4" fmla="*/ 178 w 195"/>
              <a:gd name="T5" fmla="*/ 1 h 135"/>
              <a:gd name="T6" fmla="*/ 182 w 195"/>
              <a:gd name="T7" fmla="*/ 3 h 135"/>
              <a:gd name="T8" fmla="*/ 185 w 195"/>
              <a:gd name="T9" fmla="*/ 7 h 135"/>
              <a:gd name="T10" fmla="*/ 189 w 195"/>
              <a:gd name="T11" fmla="*/ 11 h 135"/>
              <a:gd name="T12" fmla="*/ 193 w 195"/>
              <a:gd name="T13" fmla="*/ 14 h 135"/>
              <a:gd name="T14" fmla="*/ 195 w 195"/>
              <a:gd name="T15" fmla="*/ 20 h 135"/>
              <a:gd name="T16" fmla="*/ 195 w 195"/>
              <a:gd name="T17" fmla="*/ 26 h 135"/>
              <a:gd name="T18" fmla="*/ 17 w 195"/>
              <a:gd name="T19" fmla="*/ 135 h 135"/>
              <a:gd name="T20" fmla="*/ 17 w 195"/>
              <a:gd name="T21" fmla="*/ 129 h 135"/>
              <a:gd name="T22" fmla="*/ 15 w 195"/>
              <a:gd name="T23" fmla="*/ 126 h 135"/>
              <a:gd name="T24" fmla="*/ 11 w 195"/>
              <a:gd name="T25" fmla="*/ 120 h 135"/>
              <a:gd name="T26" fmla="*/ 9 w 195"/>
              <a:gd name="T27" fmla="*/ 116 h 135"/>
              <a:gd name="T28" fmla="*/ 6 w 195"/>
              <a:gd name="T29" fmla="*/ 113 h 135"/>
              <a:gd name="T30" fmla="*/ 2 w 195"/>
              <a:gd name="T31" fmla="*/ 111 h 135"/>
              <a:gd name="T32" fmla="*/ 0 w 195"/>
              <a:gd name="T33" fmla="*/ 109 h 135"/>
              <a:gd name="T34" fmla="*/ 0 w 195"/>
              <a:gd name="T35" fmla="*/ 109 h 135"/>
              <a:gd name="T36" fmla="*/ 174 w 195"/>
              <a:gd name="T37" fmla="*/ 0 h 13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5"/>
              <a:gd name="T58" fmla="*/ 0 h 135"/>
              <a:gd name="T59" fmla="*/ 195 w 195"/>
              <a:gd name="T60" fmla="*/ 135 h 13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5" h="135">
                <a:moveTo>
                  <a:pt x="174" y="0"/>
                </a:moveTo>
                <a:lnTo>
                  <a:pt x="174" y="0"/>
                </a:lnTo>
                <a:lnTo>
                  <a:pt x="178" y="1"/>
                </a:lnTo>
                <a:lnTo>
                  <a:pt x="182" y="3"/>
                </a:lnTo>
                <a:lnTo>
                  <a:pt x="185" y="7"/>
                </a:lnTo>
                <a:lnTo>
                  <a:pt x="189" y="11"/>
                </a:lnTo>
                <a:lnTo>
                  <a:pt x="193" y="14"/>
                </a:lnTo>
                <a:lnTo>
                  <a:pt x="195" y="20"/>
                </a:lnTo>
                <a:lnTo>
                  <a:pt x="195" y="26"/>
                </a:lnTo>
                <a:lnTo>
                  <a:pt x="17" y="135"/>
                </a:lnTo>
                <a:lnTo>
                  <a:pt x="17" y="129"/>
                </a:lnTo>
                <a:lnTo>
                  <a:pt x="15" y="126"/>
                </a:lnTo>
                <a:lnTo>
                  <a:pt x="11" y="120"/>
                </a:lnTo>
                <a:lnTo>
                  <a:pt x="9" y="116"/>
                </a:lnTo>
                <a:lnTo>
                  <a:pt x="6" y="113"/>
                </a:lnTo>
                <a:lnTo>
                  <a:pt x="2" y="111"/>
                </a:lnTo>
                <a:lnTo>
                  <a:pt x="0" y="109"/>
                </a:lnTo>
                <a:lnTo>
                  <a:pt x="174" y="0"/>
                </a:lnTo>
                <a:close/>
              </a:path>
            </a:pathLst>
          </a:custGeom>
          <a:solidFill>
            <a:srgbClr val="DBDBFF"/>
          </a:solidFill>
          <a:ln w="0">
            <a:solidFill>
              <a:srgbClr val="DBDB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2" name="Freeform 304">
            <a:extLst>
              <a:ext uri="{FF2B5EF4-FFF2-40B4-BE49-F238E27FC236}">
                <a16:creationId xmlns:a16="http://schemas.microsoft.com/office/drawing/2014/main" id="{046A3AD4-67A5-4F6C-A570-CDDD454A2DB9}"/>
              </a:ext>
            </a:extLst>
          </p:cNvPr>
          <p:cNvSpPr>
            <a:spLocks/>
          </p:cNvSpPr>
          <p:nvPr/>
        </p:nvSpPr>
        <p:spPr bwMode="auto">
          <a:xfrm>
            <a:off x="6718735" y="3860786"/>
            <a:ext cx="353454" cy="230069"/>
          </a:xfrm>
          <a:custGeom>
            <a:avLst/>
            <a:gdLst>
              <a:gd name="T0" fmla="*/ 170 w 189"/>
              <a:gd name="T1" fmla="*/ 0 h 128"/>
              <a:gd name="T2" fmla="*/ 172 w 189"/>
              <a:gd name="T3" fmla="*/ 0 h 128"/>
              <a:gd name="T4" fmla="*/ 174 w 189"/>
              <a:gd name="T5" fmla="*/ 2 h 128"/>
              <a:gd name="T6" fmla="*/ 178 w 189"/>
              <a:gd name="T7" fmla="*/ 4 h 128"/>
              <a:gd name="T8" fmla="*/ 181 w 189"/>
              <a:gd name="T9" fmla="*/ 8 h 128"/>
              <a:gd name="T10" fmla="*/ 185 w 189"/>
              <a:gd name="T11" fmla="*/ 12 h 128"/>
              <a:gd name="T12" fmla="*/ 187 w 189"/>
              <a:gd name="T13" fmla="*/ 17 h 128"/>
              <a:gd name="T14" fmla="*/ 189 w 189"/>
              <a:gd name="T15" fmla="*/ 21 h 128"/>
              <a:gd name="T16" fmla="*/ 13 w 189"/>
              <a:gd name="T17" fmla="*/ 128 h 128"/>
              <a:gd name="T18" fmla="*/ 0 w 189"/>
              <a:gd name="T19" fmla="*/ 106 h 128"/>
              <a:gd name="T20" fmla="*/ 170 w 189"/>
              <a:gd name="T21" fmla="*/ 0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9"/>
              <a:gd name="T34" fmla="*/ 0 h 128"/>
              <a:gd name="T35" fmla="*/ 189 w 189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9" h="128">
                <a:moveTo>
                  <a:pt x="170" y="0"/>
                </a:moveTo>
                <a:lnTo>
                  <a:pt x="172" y="0"/>
                </a:lnTo>
                <a:lnTo>
                  <a:pt x="174" y="2"/>
                </a:lnTo>
                <a:lnTo>
                  <a:pt x="178" y="4"/>
                </a:lnTo>
                <a:lnTo>
                  <a:pt x="181" y="8"/>
                </a:lnTo>
                <a:lnTo>
                  <a:pt x="185" y="12"/>
                </a:lnTo>
                <a:lnTo>
                  <a:pt x="187" y="17"/>
                </a:lnTo>
                <a:lnTo>
                  <a:pt x="189" y="21"/>
                </a:lnTo>
                <a:lnTo>
                  <a:pt x="13" y="128"/>
                </a:lnTo>
                <a:lnTo>
                  <a:pt x="0" y="106"/>
                </a:lnTo>
                <a:lnTo>
                  <a:pt x="17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3" name="Freeform 314">
            <a:extLst>
              <a:ext uri="{FF2B5EF4-FFF2-40B4-BE49-F238E27FC236}">
                <a16:creationId xmlns:a16="http://schemas.microsoft.com/office/drawing/2014/main" id="{91CAF833-2FEB-4332-8024-DCB4FDA04F32}"/>
              </a:ext>
            </a:extLst>
          </p:cNvPr>
          <p:cNvSpPr>
            <a:spLocks/>
          </p:cNvSpPr>
          <p:nvPr/>
        </p:nvSpPr>
        <p:spPr bwMode="auto">
          <a:xfrm>
            <a:off x="6606528" y="4062095"/>
            <a:ext cx="117818" cy="122224"/>
          </a:xfrm>
          <a:custGeom>
            <a:avLst/>
            <a:gdLst>
              <a:gd name="T0" fmla="*/ 45 w 63"/>
              <a:gd name="T1" fmla="*/ 65 h 68"/>
              <a:gd name="T2" fmla="*/ 58 w 63"/>
              <a:gd name="T3" fmla="*/ 53 h 68"/>
              <a:gd name="T4" fmla="*/ 63 w 63"/>
              <a:gd name="T5" fmla="*/ 39 h 68"/>
              <a:gd name="T6" fmla="*/ 60 w 63"/>
              <a:gd name="T7" fmla="*/ 20 h 68"/>
              <a:gd name="T8" fmla="*/ 48 w 63"/>
              <a:gd name="T9" fmla="*/ 5 h 68"/>
              <a:gd name="T10" fmla="*/ 34 w 63"/>
              <a:gd name="T11" fmla="*/ 0 h 68"/>
              <a:gd name="T12" fmla="*/ 17 w 63"/>
              <a:gd name="T13" fmla="*/ 2 h 68"/>
              <a:gd name="T14" fmla="*/ 6 w 63"/>
              <a:gd name="T15" fmla="*/ 13 h 68"/>
              <a:gd name="T16" fmla="*/ 0 w 63"/>
              <a:gd name="T17" fmla="*/ 29 h 68"/>
              <a:gd name="T18" fmla="*/ 4 w 63"/>
              <a:gd name="T19" fmla="*/ 46 h 68"/>
              <a:gd name="T20" fmla="*/ 13 w 63"/>
              <a:gd name="T21" fmla="*/ 61 h 68"/>
              <a:gd name="T22" fmla="*/ 30 w 63"/>
              <a:gd name="T23" fmla="*/ 68 h 68"/>
              <a:gd name="T24" fmla="*/ 45 w 63"/>
              <a:gd name="T25" fmla="*/ 65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5" y="65"/>
                </a:moveTo>
                <a:lnTo>
                  <a:pt x="58" y="53"/>
                </a:lnTo>
                <a:lnTo>
                  <a:pt x="63" y="39"/>
                </a:lnTo>
                <a:lnTo>
                  <a:pt x="60" y="20"/>
                </a:lnTo>
                <a:lnTo>
                  <a:pt x="48" y="5"/>
                </a:lnTo>
                <a:lnTo>
                  <a:pt x="34" y="0"/>
                </a:lnTo>
                <a:lnTo>
                  <a:pt x="17" y="2"/>
                </a:lnTo>
                <a:lnTo>
                  <a:pt x="6" y="13"/>
                </a:lnTo>
                <a:lnTo>
                  <a:pt x="0" y="29"/>
                </a:lnTo>
                <a:lnTo>
                  <a:pt x="4" y="46"/>
                </a:lnTo>
                <a:lnTo>
                  <a:pt x="13" y="61"/>
                </a:lnTo>
                <a:lnTo>
                  <a:pt x="30" y="68"/>
                </a:lnTo>
                <a:lnTo>
                  <a:pt x="45" y="6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4" name="Freeform 315">
            <a:extLst>
              <a:ext uri="{FF2B5EF4-FFF2-40B4-BE49-F238E27FC236}">
                <a16:creationId xmlns:a16="http://schemas.microsoft.com/office/drawing/2014/main" id="{B8788237-DBFD-44C7-AB31-E55E44C40ACB}"/>
              </a:ext>
            </a:extLst>
          </p:cNvPr>
          <p:cNvSpPr>
            <a:spLocks/>
          </p:cNvSpPr>
          <p:nvPr/>
        </p:nvSpPr>
        <p:spPr bwMode="auto">
          <a:xfrm>
            <a:off x="6606528" y="4062095"/>
            <a:ext cx="117818" cy="122224"/>
          </a:xfrm>
          <a:custGeom>
            <a:avLst/>
            <a:gdLst>
              <a:gd name="T0" fmla="*/ 45 w 63"/>
              <a:gd name="T1" fmla="*/ 65 h 68"/>
              <a:gd name="T2" fmla="*/ 58 w 63"/>
              <a:gd name="T3" fmla="*/ 53 h 68"/>
              <a:gd name="T4" fmla="*/ 63 w 63"/>
              <a:gd name="T5" fmla="*/ 39 h 68"/>
              <a:gd name="T6" fmla="*/ 60 w 63"/>
              <a:gd name="T7" fmla="*/ 20 h 68"/>
              <a:gd name="T8" fmla="*/ 48 w 63"/>
              <a:gd name="T9" fmla="*/ 5 h 68"/>
              <a:gd name="T10" fmla="*/ 34 w 63"/>
              <a:gd name="T11" fmla="*/ 0 h 68"/>
              <a:gd name="T12" fmla="*/ 17 w 63"/>
              <a:gd name="T13" fmla="*/ 2 h 68"/>
              <a:gd name="T14" fmla="*/ 6 w 63"/>
              <a:gd name="T15" fmla="*/ 13 h 68"/>
              <a:gd name="T16" fmla="*/ 0 w 63"/>
              <a:gd name="T17" fmla="*/ 29 h 68"/>
              <a:gd name="T18" fmla="*/ 4 w 63"/>
              <a:gd name="T19" fmla="*/ 46 h 68"/>
              <a:gd name="T20" fmla="*/ 13 w 63"/>
              <a:gd name="T21" fmla="*/ 61 h 68"/>
              <a:gd name="T22" fmla="*/ 30 w 63"/>
              <a:gd name="T23" fmla="*/ 68 h 68"/>
              <a:gd name="T24" fmla="*/ 45 w 63"/>
              <a:gd name="T25" fmla="*/ 65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"/>
              <a:gd name="T40" fmla="*/ 0 h 68"/>
              <a:gd name="T41" fmla="*/ 63 w 63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" h="68">
                <a:moveTo>
                  <a:pt x="45" y="65"/>
                </a:moveTo>
                <a:lnTo>
                  <a:pt x="58" y="53"/>
                </a:lnTo>
                <a:lnTo>
                  <a:pt x="63" y="39"/>
                </a:lnTo>
                <a:lnTo>
                  <a:pt x="60" y="20"/>
                </a:lnTo>
                <a:lnTo>
                  <a:pt x="48" y="5"/>
                </a:lnTo>
                <a:lnTo>
                  <a:pt x="34" y="0"/>
                </a:lnTo>
                <a:lnTo>
                  <a:pt x="17" y="2"/>
                </a:lnTo>
                <a:lnTo>
                  <a:pt x="6" y="13"/>
                </a:lnTo>
                <a:lnTo>
                  <a:pt x="0" y="29"/>
                </a:lnTo>
                <a:lnTo>
                  <a:pt x="4" y="46"/>
                </a:lnTo>
                <a:lnTo>
                  <a:pt x="13" y="61"/>
                </a:lnTo>
                <a:lnTo>
                  <a:pt x="30" y="68"/>
                </a:lnTo>
                <a:lnTo>
                  <a:pt x="45" y="6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5" name="Freeform 317">
            <a:extLst>
              <a:ext uri="{FF2B5EF4-FFF2-40B4-BE49-F238E27FC236}">
                <a16:creationId xmlns:a16="http://schemas.microsoft.com/office/drawing/2014/main" id="{E99404A9-764B-41CE-8E8B-13D9DC6AEFF2}"/>
              </a:ext>
            </a:extLst>
          </p:cNvPr>
          <p:cNvSpPr>
            <a:spLocks/>
          </p:cNvSpPr>
          <p:nvPr/>
        </p:nvSpPr>
        <p:spPr bwMode="auto">
          <a:xfrm>
            <a:off x="7004866" y="3851798"/>
            <a:ext cx="80415" cy="97061"/>
          </a:xfrm>
          <a:custGeom>
            <a:avLst/>
            <a:gdLst>
              <a:gd name="T0" fmla="*/ 0 w 43"/>
              <a:gd name="T1" fmla="*/ 4 h 54"/>
              <a:gd name="T2" fmla="*/ 2 w 43"/>
              <a:gd name="T3" fmla="*/ 4 h 54"/>
              <a:gd name="T4" fmla="*/ 8 w 43"/>
              <a:gd name="T5" fmla="*/ 2 h 54"/>
              <a:gd name="T6" fmla="*/ 13 w 43"/>
              <a:gd name="T7" fmla="*/ 0 h 54"/>
              <a:gd name="T8" fmla="*/ 21 w 43"/>
              <a:gd name="T9" fmla="*/ 0 h 54"/>
              <a:gd name="T10" fmla="*/ 28 w 43"/>
              <a:gd name="T11" fmla="*/ 4 h 54"/>
              <a:gd name="T12" fmla="*/ 36 w 43"/>
              <a:gd name="T13" fmla="*/ 15 h 54"/>
              <a:gd name="T14" fmla="*/ 39 w 43"/>
              <a:gd name="T15" fmla="*/ 30 h 54"/>
              <a:gd name="T16" fmla="*/ 43 w 43"/>
              <a:gd name="T17" fmla="*/ 54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"/>
              <a:gd name="T28" fmla="*/ 0 h 54"/>
              <a:gd name="T29" fmla="*/ 43 w 43"/>
              <a:gd name="T30" fmla="*/ 54 h 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" h="54">
                <a:moveTo>
                  <a:pt x="0" y="4"/>
                </a:moveTo>
                <a:lnTo>
                  <a:pt x="2" y="4"/>
                </a:lnTo>
                <a:lnTo>
                  <a:pt x="8" y="2"/>
                </a:lnTo>
                <a:lnTo>
                  <a:pt x="13" y="0"/>
                </a:lnTo>
                <a:lnTo>
                  <a:pt x="21" y="0"/>
                </a:lnTo>
                <a:lnTo>
                  <a:pt x="28" y="4"/>
                </a:lnTo>
                <a:lnTo>
                  <a:pt x="36" y="15"/>
                </a:lnTo>
                <a:lnTo>
                  <a:pt x="39" y="30"/>
                </a:lnTo>
                <a:lnTo>
                  <a:pt x="43" y="54"/>
                </a:lnTo>
              </a:path>
            </a:pathLst>
          </a:custGeom>
          <a:noFill/>
          <a:ln w="11113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6" name="Line 50">
            <a:extLst>
              <a:ext uri="{FF2B5EF4-FFF2-40B4-BE49-F238E27FC236}">
                <a16:creationId xmlns:a16="http://schemas.microsoft.com/office/drawing/2014/main" id="{D3B74BD2-DC36-454E-8680-1B4F7C83F3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5672" y="3172375"/>
            <a:ext cx="24312" cy="898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7" name="Line 52">
            <a:extLst>
              <a:ext uri="{FF2B5EF4-FFF2-40B4-BE49-F238E27FC236}">
                <a16:creationId xmlns:a16="http://schemas.microsoft.com/office/drawing/2014/main" id="{926F9A1E-3002-43E8-8EE1-D1CB5B99ED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9179" y="3118451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8" name="Line 53">
            <a:extLst>
              <a:ext uri="{FF2B5EF4-FFF2-40B4-BE49-F238E27FC236}">
                <a16:creationId xmlns:a16="http://schemas.microsoft.com/office/drawing/2014/main" id="{6AAFE3B5-EAFA-4611-AFD7-E83D7FDD4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54061" y="309149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9" name="Line 54">
            <a:extLst>
              <a:ext uri="{FF2B5EF4-FFF2-40B4-BE49-F238E27FC236}">
                <a16:creationId xmlns:a16="http://schemas.microsoft.com/office/drawing/2014/main" id="{3E1B420B-0AEB-43DE-A19D-C5E96FFF3C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98944" y="3068124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0" name="Line 55">
            <a:extLst>
              <a:ext uri="{FF2B5EF4-FFF2-40B4-BE49-F238E27FC236}">
                <a16:creationId xmlns:a16="http://schemas.microsoft.com/office/drawing/2014/main" id="{E4A2C5FE-CFEF-4DB1-B877-615FD3C90C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7568" y="3041163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1" name="Line 56">
            <a:extLst>
              <a:ext uri="{FF2B5EF4-FFF2-40B4-BE49-F238E27FC236}">
                <a16:creationId xmlns:a16="http://schemas.microsoft.com/office/drawing/2014/main" id="{357DC34F-7FC8-4F00-823A-3B3350EFCC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2451" y="3014202"/>
            <a:ext cx="20571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2" name="Line 57">
            <a:extLst>
              <a:ext uri="{FF2B5EF4-FFF2-40B4-BE49-F238E27FC236}">
                <a16:creationId xmlns:a16="http://schemas.microsoft.com/office/drawing/2014/main" id="{0BC2D30A-712F-4B13-A00D-A40C4D5BE1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37333" y="2989037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3" name="Line 58">
            <a:extLst>
              <a:ext uri="{FF2B5EF4-FFF2-40B4-BE49-F238E27FC236}">
                <a16:creationId xmlns:a16="http://schemas.microsoft.com/office/drawing/2014/main" id="{42621F59-E0A5-4B4F-B013-B1B69EA3C0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2216" y="2965670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4" name="Line 59">
            <a:extLst>
              <a:ext uri="{FF2B5EF4-FFF2-40B4-BE49-F238E27FC236}">
                <a16:creationId xmlns:a16="http://schemas.microsoft.com/office/drawing/2014/main" id="{B234DF6B-F0BD-472A-9F43-31595437CF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841" y="2938709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5" name="Line 60">
            <a:extLst>
              <a:ext uri="{FF2B5EF4-FFF2-40B4-BE49-F238E27FC236}">
                <a16:creationId xmlns:a16="http://schemas.microsoft.com/office/drawing/2014/main" id="{5E0C0A32-EA64-428F-95D5-9611C9D812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5723" y="2911748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6" name="Line 61">
            <a:extLst>
              <a:ext uri="{FF2B5EF4-FFF2-40B4-BE49-F238E27FC236}">
                <a16:creationId xmlns:a16="http://schemas.microsoft.com/office/drawing/2014/main" id="{57213631-EC2E-4DC4-9B14-B57BD32F6A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20606" y="2888382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7" name="Line 62">
            <a:extLst>
              <a:ext uri="{FF2B5EF4-FFF2-40B4-BE49-F238E27FC236}">
                <a16:creationId xmlns:a16="http://schemas.microsoft.com/office/drawing/2014/main" id="{2DADBE21-9E4A-4E4D-BBAA-79FDA090F2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5489" y="2861421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8" name="Line 63">
            <a:extLst>
              <a:ext uri="{FF2B5EF4-FFF2-40B4-BE49-F238E27FC236}">
                <a16:creationId xmlns:a16="http://schemas.microsoft.com/office/drawing/2014/main" id="{85F6BFE4-EFA2-444E-8FA3-DC80A477C7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14112" y="2834460"/>
            <a:ext cx="2244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9" name="Line 64">
            <a:extLst>
              <a:ext uri="{FF2B5EF4-FFF2-40B4-BE49-F238E27FC236}">
                <a16:creationId xmlns:a16="http://schemas.microsoft.com/office/drawing/2014/main" id="{969FC0E5-13F1-46F9-8F38-2E3C39D81C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60865" y="2807499"/>
            <a:ext cx="24312" cy="14379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0" name="Line 65">
            <a:extLst>
              <a:ext uri="{FF2B5EF4-FFF2-40B4-BE49-F238E27FC236}">
                <a16:creationId xmlns:a16="http://schemas.microsoft.com/office/drawing/2014/main" id="{3A1C1182-A413-4424-A432-2396AD8756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748" y="2784132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1" name="Line 66">
            <a:extLst>
              <a:ext uri="{FF2B5EF4-FFF2-40B4-BE49-F238E27FC236}">
                <a16:creationId xmlns:a16="http://schemas.microsoft.com/office/drawing/2014/main" id="{7FB53DC2-BC2D-427A-9128-1494929D47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4372" y="2758967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2" name="Line 67">
            <a:extLst>
              <a:ext uri="{FF2B5EF4-FFF2-40B4-BE49-F238E27FC236}">
                <a16:creationId xmlns:a16="http://schemas.microsoft.com/office/drawing/2014/main" id="{668287D4-35B1-4819-B834-AECC5AD190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9255" y="2732006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3" name="Line 71">
            <a:extLst>
              <a:ext uri="{FF2B5EF4-FFF2-40B4-BE49-F238E27FC236}">
                <a16:creationId xmlns:a16="http://schemas.microsoft.com/office/drawing/2014/main" id="{56A4837F-2D04-454D-8A45-A32FD1434C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99151" y="2651122"/>
            <a:ext cx="231896" cy="86276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244" name="Group 396">
            <a:extLst>
              <a:ext uri="{FF2B5EF4-FFF2-40B4-BE49-F238E27FC236}">
                <a16:creationId xmlns:a16="http://schemas.microsoft.com/office/drawing/2014/main" id="{01AC2A28-E10A-46C9-A803-350531E4ED8F}"/>
              </a:ext>
            </a:extLst>
          </p:cNvPr>
          <p:cNvGrpSpPr>
            <a:grpSpLocks/>
          </p:cNvGrpSpPr>
          <p:nvPr/>
        </p:nvGrpSpPr>
        <p:grpSpPr bwMode="auto">
          <a:xfrm>
            <a:off x="7102111" y="3145413"/>
            <a:ext cx="1151998" cy="609325"/>
            <a:chOff x="2582" y="2147"/>
            <a:chExt cx="616" cy="339"/>
          </a:xfrm>
        </p:grpSpPr>
        <p:sp>
          <p:nvSpPr>
            <p:cNvPr id="260" name="Line 93">
              <a:extLst>
                <a:ext uri="{FF2B5EF4-FFF2-40B4-BE49-F238E27FC236}">
                  <a16:creationId xmlns:a16="http://schemas.microsoft.com/office/drawing/2014/main" id="{41F027D6-96E9-44E6-AE39-C4B650281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6" y="2419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1" name="Line 94">
              <a:extLst>
                <a:ext uri="{FF2B5EF4-FFF2-40B4-BE49-F238E27FC236}">
                  <a16:creationId xmlns:a16="http://schemas.microsoft.com/office/drawing/2014/main" id="{6888C092-0D5C-4258-AA78-DC0ED23055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73" y="2432"/>
              <a:ext cx="2" cy="2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2" name="Line 95">
              <a:extLst>
                <a:ext uri="{FF2B5EF4-FFF2-40B4-BE49-F238E27FC236}">
                  <a16:creationId xmlns:a16="http://schemas.microsoft.com/office/drawing/2014/main" id="{5AF732CE-4021-4DD2-9FD4-02ADBE1C8B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06" y="2466"/>
              <a:ext cx="13" cy="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3" name="Line 96">
              <a:extLst>
                <a:ext uri="{FF2B5EF4-FFF2-40B4-BE49-F238E27FC236}">
                  <a16:creationId xmlns:a16="http://schemas.microsoft.com/office/drawing/2014/main" id="{8D0B4F21-8A4F-4542-B1DD-4B9000316E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2" y="2479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4" name="Line 126">
              <a:extLst>
                <a:ext uri="{FF2B5EF4-FFF2-40B4-BE49-F238E27FC236}">
                  <a16:creationId xmlns:a16="http://schemas.microsoft.com/office/drawing/2014/main" id="{094F92C3-6431-4D80-B4A6-070BF82722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05" y="245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5" name="Line 127">
              <a:extLst>
                <a:ext uri="{FF2B5EF4-FFF2-40B4-BE49-F238E27FC236}">
                  <a16:creationId xmlns:a16="http://schemas.microsoft.com/office/drawing/2014/main" id="{89BE87E3-5648-4D76-9438-0A9CD2EA7D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2" y="2440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6" name="Line 128">
              <a:extLst>
                <a:ext uri="{FF2B5EF4-FFF2-40B4-BE49-F238E27FC236}">
                  <a16:creationId xmlns:a16="http://schemas.microsoft.com/office/drawing/2014/main" id="{D00D6ECA-8F0B-4C15-A0E5-0E6F78D72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8" y="2425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7" name="Line 129">
              <a:extLst>
                <a:ext uri="{FF2B5EF4-FFF2-40B4-BE49-F238E27FC236}">
                  <a16:creationId xmlns:a16="http://schemas.microsoft.com/office/drawing/2014/main" id="{82332F10-3104-48E2-BD94-919E59052B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2" y="2429"/>
              <a:ext cx="8" cy="3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8" name="Line 72">
              <a:extLst>
                <a:ext uri="{FF2B5EF4-FFF2-40B4-BE49-F238E27FC236}">
                  <a16:creationId xmlns:a16="http://schemas.microsoft.com/office/drawing/2014/main" id="{D5307D37-E4EE-432F-8C7F-86C9FE63C6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7" y="2169"/>
              <a:ext cx="11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69" name="Line 73">
              <a:extLst>
                <a:ext uri="{FF2B5EF4-FFF2-40B4-BE49-F238E27FC236}">
                  <a16:creationId xmlns:a16="http://schemas.microsoft.com/office/drawing/2014/main" id="{9EE68C9D-AE74-405F-A00F-E6DA83BF6D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9" y="2152"/>
              <a:ext cx="12" cy="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0" name="Line 74">
              <a:extLst>
                <a:ext uri="{FF2B5EF4-FFF2-40B4-BE49-F238E27FC236}">
                  <a16:creationId xmlns:a16="http://schemas.microsoft.com/office/drawing/2014/main" id="{04C6A6C7-9205-416B-91FF-2900A6825B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3" y="2147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1" name="Line 75">
              <a:extLst>
                <a:ext uri="{FF2B5EF4-FFF2-40B4-BE49-F238E27FC236}">
                  <a16:creationId xmlns:a16="http://schemas.microsoft.com/office/drawing/2014/main" id="{B1C5B83C-8A8C-4560-AFE0-EFC27AAB65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29" y="2160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2" name="Line 76">
              <a:extLst>
                <a:ext uri="{FF2B5EF4-FFF2-40B4-BE49-F238E27FC236}">
                  <a16:creationId xmlns:a16="http://schemas.microsoft.com/office/drawing/2014/main" id="{47442C4F-0448-4762-8F24-FFDFD9B943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5" y="21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3" name="Line 77">
              <a:extLst>
                <a:ext uri="{FF2B5EF4-FFF2-40B4-BE49-F238E27FC236}">
                  <a16:creationId xmlns:a16="http://schemas.microsoft.com/office/drawing/2014/main" id="{42818A55-76C1-4521-886A-ACAA6A183A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1" y="2189"/>
              <a:ext cx="11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4" name="Line 78">
              <a:extLst>
                <a:ext uri="{FF2B5EF4-FFF2-40B4-BE49-F238E27FC236}">
                  <a16:creationId xmlns:a16="http://schemas.microsoft.com/office/drawing/2014/main" id="{54A3E69A-E00F-4B5E-B13E-08719948C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55" y="2204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5" name="Line 79">
              <a:extLst>
                <a:ext uri="{FF2B5EF4-FFF2-40B4-BE49-F238E27FC236}">
                  <a16:creationId xmlns:a16="http://schemas.microsoft.com/office/drawing/2014/main" id="{05811F8B-4FFB-4874-A25F-012ED0E8D1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31" y="2217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6" name="Line 80">
              <a:extLst>
                <a:ext uri="{FF2B5EF4-FFF2-40B4-BE49-F238E27FC236}">
                  <a16:creationId xmlns:a16="http://schemas.microsoft.com/office/drawing/2014/main" id="{B29CC0A1-107B-4510-8B46-2955A4D7AC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07" y="2232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7" name="Line 81">
              <a:extLst>
                <a:ext uri="{FF2B5EF4-FFF2-40B4-BE49-F238E27FC236}">
                  <a16:creationId xmlns:a16="http://schemas.microsoft.com/office/drawing/2014/main" id="{8924F4FA-3879-483B-BEA8-A11FC160E2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83" y="2247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8" name="Line 82">
              <a:extLst>
                <a:ext uri="{FF2B5EF4-FFF2-40B4-BE49-F238E27FC236}">
                  <a16:creationId xmlns:a16="http://schemas.microsoft.com/office/drawing/2014/main" id="{FAAB9EAA-BE9D-4F2F-890A-E05D61C0B2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57" y="2262"/>
              <a:ext cx="13" cy="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79" name="Line 83">
              <a:extLst>
                <a:ext uri="{FF2B5EF4-FFF2-40B4-BE49-F238E27FC236}">
                  <a16:creationId xmlns:a16="http://schemas.microsoft.com/office/drawing/2014/main" id="{BD073AAF-504D-41E7-98B5-56F07E67EA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3" y="22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0" name="Line 84">
              <a:extLst>
                <a:ext uri="{FF2B5EF4-FFF2-40B4-BE49-F238E27FC236}">
                  <a16:creationId xmlns:a16="http://schemas.microsoft.com/office/drawing/2014/main" id="{2DE0BF43-F6C4-414F-965E-9798372AE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9" y="2290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1" name="Line 85">
              <a:extLst>
                <a:ext uri="{FF2B5EF4-FFF2-40B4-BE49-F238E27FC236}">
                  <a16:creationId xmlns:a16="http://schemas.microsoft.com/office/drawing/2014/main" id="{3897370B-1CE5-48A3-80C2-F87149D048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3" y="2304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2" name="Line 86">
              <a:extLst>
                <a:ext uri="{FF2B5EF4-FFF2-40B4-BE49-F238E27FC236}">
                  <a16:creationId xmlns:a16="http://schemas.microsoft.com/office/drawing/2014/main" id="{5EF1E57E-F5E2-4CD7-82D3-3068B5193A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9" y="2319"/>
              <a:ext cx="13" cy="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3" name="Line 87">
              <a:extLst>
                <a:ext uri="{FF2B5EF4-FFF2-40B4-BE49-F238E27FC236}">
                  <a16:creationId xmlns:a16="http://schemas.microsoft.com/office/drawing/2014/main" id="{033FF6EC-46E5-47A7-A1A4-4FACAB455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5" y="2332"/>
              <a:ext cx="13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4" name="Line 88">
              <a:extLst>
                <a:ext uri="{FF2B5EF4-FFF2-40B4-BE49-F238E27FC236}">
                  <a16:creationId xmlns:a16="http://schemas.microsoft.com/office/drawing/2014/main" id="{48F5DA05-D278-4DA9-844B-7BCBBF6FD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0" y="2347"/>
              <a:ext cx="12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5" name="Line 89">
              <a:extLst>
                <a:ext uri="{FF2B5EF4-FFF2-40B4-BE49-F238E27FC236}">
                  <a16:creationId xmlns:a16="http://schemas.microsoft.com/office/drawing/2014/main" id="{1740A15E-D6A7-46BF-A102-20F76B8BB5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2362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6" name="Line 90">
              <a:extLst>
                <a:ext uri="{FF2B5EF4-FFF2-40B4-BE49-F238E27FC236}">
                  <a16:creationId xmlns:a16="http://schemas.microsoft.com/office/drawing/2014/main" id="{1DAEDF88-E85A-4003-B677-5AD97D3FAF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60" y="2375"/>
              <a:ext cx="13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7" name="Line 91">
              <a:extLst>
                <a:ext uri="{FF2B5EF4-FFF2-40B4-BE49-F238E27FC236}">
                  <a16:creationId xmlns:a16="http://schemas.microsoft.com/office/drawing/2014/main" id="{BB23E801-B35D-40D7-8DC7-BDA9B2152A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2390"/>
              <a:ext cx="11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88" name="Line 92">
              <a:extLst>
                <a:ext uri="{FF2B5EF4-FFF2-40B4-BE49-F238E27FC236}">
                  <a16:creationId xmlns:a16="http://schemas.microsoft.com/office/drawing/2014/main" id="{14BB83EC-7925-4673-B748-815F4A2A1B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2" y="2404"/>
              <a:ext cx="11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245" name="Line 123">
            <a:extLst>
              <a:ext uri="{FF2B5EF4-FFF2-40B4-BE49-F238E27FC236}">
                <a16:creationId xmlns:a16="http://schemas.microsoft.com/office/drawing/2014/main" id="{0C9C2F3D-E1F2-498C-BE09-5E004BD6E0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9568" y="3244271"/>
            <a:ext cx="24312" cy="1078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6" name="Line 124">
            <a:extLst>
              <a:ext uri="{FF2B5EF4-FFF2-40B4-BE49-F238E27FC236}">
                <a16:creationId xmlns:a16="http://schemas.microsoft.com/office/drawing/2014/main" id="{DE9CDE7C-6A7C-41BD-8C3A-6FD3510702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08191" y="3219106"/>
            <a:ext cx="24312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7" name="Line 125">
            <a:extLst>
              <a:ext uri="{FF2B5EF4-FFF2-40B4-BE49-F238E27FC236}">
                <a16:creationId xmlns:a16="http://schemas.microsoft.com/office/drawing/2014/main" id="{8D3D979C-CF0C-496F-9E19-853F6D6769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28763" y="3192145"/>
            <a:ext cx="20571" cy="1258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8" name="Line 253">
            <a:extLst>
              <a:ext uri="{FF2B5EF4-FFF2-40B4-BE49-F238E27FC236}">
                <a16:creationId xmlns:a16="http://schemas.microsoft.com/office/drawing/2014/main" id="{37471BA8-496D-4025-94CB-813EB9B0E3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3672" y="2665503"/>
            <a:ext cx="345973" cy="1995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9" name="Freeform 305">
            <a:extLst>
              <a:ext uri="{FF2B5EF4-FFF2-40B4-BE49-F238E27FC236}">
                <a16:creationId xmlns:a16="http://schemas.microsoft.com/office/drawing/2014/main" id="{8201937F-932C-4776-B496-54A539B3C6ED}"/>
              </a:ext>
            </a:extLst>
          </p:cNvPr>
          <p:cNvSpPr>
            <a:spLocks/>
          </p:cNvSpPr>
          <p:nvPr/>
        </p:nvSpPr>
        <p:spPr bwMode="auto">
          <a:xfrm>
            <a:off x="6443828" y="2618770"/>
            <a:ext cx="437609" cy="305561"/>
          </a:xfrm>
          <a:custGeom>
            <a:avLst/>
            <a:gdLst>
              <a:gd name="T0" fmla="*/ 39 w 234"/>
              <a:gd name="T1" fmla="*/ 170 h 170"/>
              <a:gd name="T2" fmla="*/ 234 w 234"/>
              <a:gd name="T3" fmla="*/ 54 h 170"/>
              <a:gd name="T4" fmla="*/ 234 w 234"/>
              <a:gd name="T5" fmla="*/ 33 h 170"/>
              <a:gd name="T6" fmla="*/ 230 w 234"/>
              <a:gd name="T7" fmla="*/ 18 h 170"/>
              <a:gd name="T8" fmla="*/ 224 w 234"/>
              <a:gd name="T9" fmla="*/ 9 h 170"/>
              <a:gd name="T10" fmla="*/ 217 w 234"/>
              <a:gd name="T11" fmla="*/ 3 h 170"/>
              <a:gd name="T12" fmla="*/ 208 w 234"/>
              <a:gd name="T13" fmla="*/ 0 h 170"/>
              <a:gd name="T14" fmla="*/ 200 w 234"/>
              <a:gd name="T15" fmla="*/ 0 h 170"/>
              <a:gd name="T16" fmla="*/ 197 w 234"/>
              <a:gd name="T17" fmla="*/ 0 h 170"/>
              <a:gd name="T18" fmla="*/ 195 w 234"/>
              <a:gd name="T19" fmla="*/ 0 h 170"/>
              <a:gd name="T20" fmla="*/ 0 w 234"/>
              <a:gd name="T21" fmla="*/ 117 h 170"/>
              <a:gd name="T22" fmla="*/ 2 w 234"/>
              <a:gd name="T23" fmla="*/ 117 h 170"/>
              <a:gd name="T24" fmla="*/ 6 w 234"/>
              <a:gd name="T25" fmla="*/ 115 h 170"/>
              <a:gd name="T26" fmla="*/ 13 w 234"/>
              <a:gd name="T27" fmla="*/ 111 h 170"/>
              <a:gd name="T28" fmla="*/ 22 w 234"/>
              <a:gd name="T29" fmla="*/ 111 h 170"/>
              <a:gd name="T30" fmla="*/ 30 w 234"/>
              <a:gd name="T31" fmla="*/ 113 h 170"/>
              <a:gd name="T32" fmla="*/ 37 w 234"/>
              <a:gd name="T33" fmla="*/ 118 h 170"/>
              <a:gd name="T34" fmla="*/ 41 w 234"/>
              <a:gd name="T35" fmla="*/ 128 h 170"/>
              <a:gd name="T36" fmla="*/ 43 w 234"/>
              <a:gd name="T37" fmla="*/ 146 h 170"/>
              <a:gd name="T38" fmla="*/ 39 w 234"/>
              <a:gd name="T39" fmla="*/ 170 h 17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4"/>
              <a:gd name="T61" fmla="*/ 0 h 170"/>
              <a:gd name="T62" fmla="*/ 234 w 234"/>
              <a:gd name="T63" fmla="*/ 170 h 17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4" h="170">
                <a:moveTo>
                  <a:pt x="39" y="170"/>
                </a:moveTo>
                <a:lnTo>
                  <a:pt x="234" y="54"/>
                </a:lnTo>
                <a:lnTo>
                  <a:pt x="234" y="33"/>
                </a:lnTo>
                <a:lnTo>
                  <a:pt x="230" y="18"/>
                </a:lnTo>
                <a:lnTo>
                  <a:pt x="224" y="9"/>
                </a:lnTo>
                <a:lnTo>
                  <a:pt x="217" y="3"/>
                </a:lnTo>
                <a:lnTo>
                  <a:pt x="208" y="0"/>
                </a:lnTo>
                <a:lnTo>
                  <a:pt x="200" y="0"/>
                </a:lnTo>
                <a:lnTo>
                  <a:pt x="197" y="0"/>
                </a:lnTo>
                <a:lnTo>
                  <a:pt x="195" y="0"/>
                </a:lnTo>
                <a:lnTo>
                  <a:pt x="0" y="117"/>
                </a:lnTo>
                <a:lnTo>
                  <a:pt x="2" y="117"/>
                </a:lnTo>
                <a:lnTo>
                  <a:pt x="6" y="115"/>
                </a:lnTo>
                <a:lnTo>
                  <a:pt x="13" y="111"/>
                </a:lnTo>
                <a:lnTo>
                  <a:pt x="22" y="111"/>
                </a:lnTo>
                <a:lnTo>
                  <a:pt x="30" y="113"/>
                </a:lnTo>
                <a:lnTo>
                  <a:pt x="37" y="118"/>
                </a:lnTo>
                <a:lnTo>
                  <a:pt x="41" y="128"/>
                </a:lnTo>
                <a:lnTo>
                  <a:pt x="43" y="146"/>
                </a:lnTo>
                <a:lnTo>
                  <a:pt x="39" y="17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0" name="Freeform 306">
            <a:extLst>
              <a:ext uri="{FF2B5EF4-FFF2-40B4-BE49-F238E27FC236}">
                <a16:creationId xmlns:a16="http://schemas.microsoft.com/office/drawing/2014/main" id="{8D57CE28-8784-4179-9925-AA97A0FDCF8F}"/>
              </a:ext>
            </a:extLst>
          </p:cNvPr>
          <p:cNvSpPr>
            <a:spLocks/>
          </p:cNvSpPr>
          <p:nvPr/>
        </p:nvSpPr>
        <p:spPr bwMode="auto">
          <a:xfrm>
            <a:off x="6443828" y="2618770"/>
            <a:ext cx="437609" cy="305561"/>
          </a:xfrm>
          <a:custGeom>
            <a:avLst/>
            <a:gdLst>
              <a:gd name="T0" fmla="*/ 39 w 234"/>
              <a:gd name="T1" fmla="*/ 170 h 170"/>
              <a:gd name="T2" fmla="*/ 234 w 234"/>
              <a:gd name="T3" fmla="*/ 54 h 170"/>
              <a:gd name="T4" fmla="*/ 234 w 234"/>
              <a:gd name="T5" fmla="*/ 33 h 170"/>
              <a:gd name="T6" fmla="*/ 230 w 234"/>
              <a:gd name="T7" fmla="*/ 18 h 170"/>
              <a:gd name="T8" fmla="*/ 224 w 234"/>
              <a:gd name="T9" fmla="*/ 9 h 170"/>
              <a:gd name="T10" fmla="*/ 217 w 234"/>
              <a:gd name="T11" fmla="*/ 3 h 170"/>
              <a:gd name="T12" fmla="*/ 208 w 234"/>
              <a:gd name="T13" fmla="*/ 0 h 170"/>
              <a:gd name="T14" fmla="*/ 200 w 234"/>
              <a:gd name="T15" fmla="*/ 0 h 170"/>
              <a:gd name="T16" fmla="*/ 197 w 234"/>
              <a:gd name="T17" fmla="*/ 0 h 170"/>
              <a:gd name="T18" fmla="*/ 195 w 234"/>
              <a:gd name="T19" fmla="*/ 0 h 170"/>
              <a:gd name="T20" fmla="*/ 0 w 234"/>
              <a:gd name="T21" fmla="*/ 117 h 170"/>
              <a:gd name="T22" fmla="*/ 2 w 234"/>
              <a:gd name="T23" fmla="*/ 117 h 170"/>
              <a:gd name="T24" fmla="*/ 6 w 234"/>
              <a:gd name="T25" fmla="*/ 115 h 170"/>
              <a:gd name="T26" fmla="*/ 13 w 234"/>
              <a:gd name="T27" fmla="*/ 111 h 170"/>
              <a:gd name="T28" fmla="*/ 22 w 234"/>
              <a:gd name="T29" fmla="*/ 111 h 170"/>
              <a:gd name="T30" fmla="*/ 30 w 234"/>
              <a:gd name="T31" fmla="*/ 113 h 170"/>
              <a:gd name="T32" fmla="*/ 37 w 234"/>
              <a:gd name="T33" fmla="*/ 118 h 170"/>
              <a:gd name="T34" fmla="*/ 41 w 234"/>
              <a:gd name="T35" fmla="*/ 128 h 170"/>
              <a:gd name="T36" fmla="*/ 43 w 234"/>
              <a:gd name="T37" fmla="*/ 146 h 170"/>
              <a:gd name="T38" fmla="*/ 39 w 234"/>
              <a:gd name="T39" fmla="*/ 170 h 17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34"/>
              <a:gd name="T61" fmla="*/ 0 h 170"/>
              <a:gd name="T62" fmla="*/ 234 w 234"/>
              <a:gd name="T63" fmla="*/ 170 h 17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34" h="170">
                <a:moveTo>
                  <a:pt x="39" y="170"/>
                </a:moveTo>
                <a:lnTo>
                  <a:pt x="234" y="54"/>
                </a:lnTo>
                <a:lnTo>
                  <a:pt x="234" y="33"/>
                </a:lnTo>
                <a:lnTo>
                  <a:pt x="230" y="18"/>
                </a:lnTo>
                <a:lnTo>
                  <a:pt x="224" y="9"/>
                </a:lnTo>
                <a:lnTo>
                  <a:pt x="217" y="3"/>
                </a:lnTo>
                <a:lnTo>
                  <a:pt x="208" y="0"/>
                </a:lnTo>
                <a:lnTo>
                  <a:pt x="200" y="0"/>
                </a:lnTo>
                <a:lnTo>
                  <a:pt x="197" y="0"/>
                </a:lnTo>
                <a:lnTo>
                  <a:pt x="195" y="0"/>
                </a:lnTo>
                <a:lnTo>
                  <a:pt x="0" y="117"/>
                </a:lnTo>
                <a:lnTo>
                  <a:pt x="2" y="117"/>
                </a:lnTo>
                <a:lnTo>
                  <a:pt x="6" y="115"/>
                </a:lnTo>
                <a:lnTo>
                  <a:pt x="13" y="111"/>
                </a:lnTo>
                <a:lnTo>
                  <a:pt x="22" y="111"/>
                </a:lnTo>
                <a:lnTo>
                  <a:pt x="30" y="113"/>
                </a:lnTo>
                <a:lnTo>
                  <a:pt x="37" y="118"/>
                </a:lnTo>
                <a:lnTo>
                  <a:pt x="41" y="128"/>
                </a:lnTo>
                <a:lnTo>
                  <a:pt x="43" y="146"/>
                </a:lnTo>
                <a:lnTo>
                  <a:pt x="39" y="17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1" name="Freeform 307">
            <a:extLst>
              <a:ext uri="{FF2B5EF4-FFF2-40B4-BE49-F238E27FC236}">
                <a16:creationId xmlns:a16="http://schemas.microsoft.com/office/drawing/2014/main" id="{756851A2-7D87-4E35-A393-CF96BEC954E3}"/>
              </a:ext>
            </a:extLst>
          </p:cNvPr>
          <p:cNvSpPr>
            <a:spLocks/>
          </p:cNvSpPr>
          <p:nvPr/>
        </p:nvSpPr>
        <p:spPr bwMode="auto">
          <a:xfrm>
            <a:off x="6451308" y="2618769"/>
            <a:ext cx="430129" cy="296574"/>
          </a:xfrm>
          <a:custGeom>
            <a:avLst/>
            <a:gdLst>
              <a:gd name="T0" fmla="*/ 193 w 230"/>
              <a:gd name="T1" fmla="*/ 0 h 165"/>
              <a:gd name="T2" fmla="*/ 194 w 230"/>
              <a:gd name="T3" fmla="*/ 0 h 165"/>
              <a:gd name="T4" fmla="*/ 200 w 230"/>
              <a:gd name="T5" fmla="*/ 0 h 165"/>
              <a:gd name="T6" fmla="*/ 209 w 230"/>
              <a:gd name="T7" fmla="*/ 2 h 165"/>
              <a:gd name="T8" fmla="*/ 217 w 230"/>
              <a:gd name="T9" fmla="*/ 7 h 165"/>
              <a:gd name="T10" fmla="*/ 224 w 230"/>
              <a:gd name="T11" fmla="*/ 15 h 165"/>
              <a:gd name="T12" fmla="*/ 230 w 230"/>
              <a:gd name="T13" fmla="*/ 29 h 165"/>
              <a:gd name="T14" fmla="*/ 230 w 230"/>
              <a:gd name="T15" fmla="*/ 50 h 165"/>
              <a:gd name="T16" fmla="*/ 37 w 230"/>
              <a:gd name="T17" fmla="*/ 165 h 165"/>
              <a:gd name="T18" fmla="*/ 41 w 230"/>
              <a:gd name="T19" fmla="*/ 144 h 165"/>
              <a:gd name="T20" fmla="*/ 39 w 230"/>
              <a:gd name="T21" fmla="*/ 128 h 165"/>
              <a:gd name="T22" fmla="*/ 35 w 230"/>
              <a:gd name="T23" fmla="*/ 118 h 165"/>
              <a:gd name="T24" fmla="*/ 28 w 230"/>
              <a:gd name="T25" fmla="*/ 113 h 165"/>
              <a:gd name="T26" fmla="*/ 20 w 230"/>
              <a:gd name="T27" fmla="*/ 111 h 165"/>
              <a:gd name="T28" fmla="*/ 13 w 230"/>
              <a:gd name="T29" fmla="*/ 113 h 165"/>
              <a:gd name="T30" fmla="*/ 7 w 230"/>
              <a:gd name="T31" fmla="*/ 115 h 165"/>
              <a:gd name="T32" fmla="*/ 2 w 230"/>
              <a:gd name="T33" fmla="*/ 115 h 165"/>
              <a:gd name="T34" fmla="*/ 0 w 230"/>
              <a:gd name="T35" fmla="*/ 117 h 165"/>
              <a:gd name="T36" fmla="*/ 193 w 230"/>
              <a:gd name="T37" fmla="*/ 0 h 1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0"/>
              <a:gd name="T58" fmla="*/ 0 h 165"/>
              <a:gd name="T59" fmla="*/ 230 w 230"/>
              <a:gd name="T60" fmla="*/ 165 h 1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0" h="165">
                <a:moveTo>
                  <a:pt x="193" y="0"/>
                </a:moveTo>
                <a:lnTo>
                  <a:pt x="194" y="0"/>
                </a:lnTo>
                <a:lnTo>
                  <a:pt x="200" y="0"/>
                </a:lnTo>
                <a:lnTo>
                  <a:pt x="209" y="2"/>
                </a:lnTo>
                <a:lnTo>
                  <a:pt x="217" y="7"/>
                </a:lnTo>
                <a:lnTo>
                  <a:pt x="224" y="15"/>
                </a:lnTo>
                <a:lnTo>
                  <a:pt x="230" y="29"/>
                </a:lnTo>
                <a:lnTo>
                  <a:pt x="230" y="50"/>
                </a:lnTo>
                <a:lnTo>
                  <a:pt x="37" y="165"/>
                </a:lnTo>
                <a:lnTo>
                  <a:pt x="41" y="144"/>
                </a:lnTo>
                <a:lnTo>
                  <a:pt x="39" y="128"/>
                </a:lnTo>
                <a:lnTo>
                  <a:pt x="35" y="118"/>
                </a:lnTo>
                <a:lnTo>
                  <a:pt x="28" y="113"/>
                </a:lnTo>
                <a:lnTo>
                  <a:pt x="20" y="111"/>
                </a:lnTo>
                <a:lnTo>
                  <a:pt x="13" y="113"/>
                </a:lnTo>
                <a:lnTo>
                  <a:pt x="7" y="115"/>
                </a:lnTo>
                <a:lnTo>
                  <a:pt x="2" y="115"/>
                </a:lnTo>
                <a:lnTo>
                  <a:pt x="0" y="117"/>
                </a:lnTo>
                <a:lnTo>
                  <a:pt x="193" y="0"/>
                </a:lnTo>
                <a:close/>
              </a:path>
            </a:pathLst>
          </a:custGeom>
          <a:solidFill>
            <a:srgbClr val="2424FF"/>
          </a:solidFill>
          <a:ln w="0">
            <a:solidFill>
              <a:srgbClr val="2424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2" name="Freeform 308">
            <a:extLst>
              <a:ext uri="{FF2B5EF4-FFF2-40B4-BE49-F238E27FC236}">
                <a16:creationId xmlns:a16="http://schemas.microsoft.com/office/drawing/2014/main" id="{6262EA28-CFEE-4989-A4DF-DD460ED13916}"/>
              </a:ext>
            </a:extLst>
          </p:cNvPr>
          <p:cNvSpPr>
            <a:spLocks/>
          </p:cNvSpPr>
          <p:nvPr/>
        </p:nvSpPr>
        <p:spPr bwMode="auto">
          <a:xfrm>
            <a:off x="6460658" y="2622365"/>
            <a:ext cx="417038" cy="282195"/>
          </a:xfrm>
          <a:custGeom>
            <a:avLst/>
            <a:gdLst>
              <a:gd name="T0" fmla="*/ 189 w 223"/>
              <a:gd name="T1" fmla="*/ 0 h 157"/>
              <a:gd name="T2" fmla="*/ 191 w 223"/>
              <a:gd name="T3" fmla="*/ 0 h 157"/>
              <a:gd name="T4" fmla="*/ 197 w 223"/>
              <a:gd name="T5" fmla="*/ 0 h 157"/>
              <a:gd name="T6" fmla="*/ 204 w 223"/>
              <a:gd name="T7" fmla="*/ 1 h 157"/>
              <a:gd name="T8" fmla="*/ 212 w 223"/>
              <a:gd name="T9" fmla="*/ 5 h 157"/>
              <a:gd name="T10" fmla="*/ 219 w 223"/>
              <a:gd name="T11" fmla="*/ 13 h 157"/>
              <a:gd name="T12" fmla="*/ 223 w 223"/>
              <a:gd name="T13" fmla="*/ 26 h 157"/>
              <a:gd name="T14" fmla="*/ 223 w 223"/>
              <a:gd name="T15" fmla="*/ 44 h 157"/>
              <a:gd name="T16" fmla="*/ 34 w 223"/>
              <a:gd name="T17" fmla="*/ 157 h 157"/>
              <a:gd name="T18" fmla="*/ 36 w 223"/>
              <a:gd name="T19" fmla="*/ 137 h 157"/>
              <a:gd name="T20" fmla="*/ 34 w 223"/>
              <a:gd name="T21" fmla="*/ 124 h 157"/>
              <a:gd name="T22" fmla="*/ 28 w 223"/>
              <a:gd name="T23" fmla="*/ 116 h 157"/>
              <a:gd name="T24" fmla="*/ 23 w 223"/>
              <a:gd name="T25" fmla="*/ 113 h 157"/>
              <a:gd name="T26" fmla="*/ 15 w 223"/>
              <a:gd name="T27" fmla="*/ 111 h 157"/>
              <a:gd name="T28" fmla="*/ 8 w 223"/>
              <a:gd name="T29" fmla="*/ 111 h 157"/>
              <a:gd name="T30" fmla="*/ 4 w 223"/>
              <a:gd name="T31" fmla="*/ 113 h 157"/>
              <a:gd name="T32" fmla="*/ 0 w 223"/>
              <a:gd name="T33" fmla="*/ 113 h 157"/>
              <a:gd name="T34" fmla="*/ 189 w 223"/>
              <a:gd name="T35" fmla="*/ 0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3"/>
              <a:gd name="T55" fmla="*/ 0 h 157"/>
              <a:gd name="T56" fmla="*/ 223 w 223"/>
              <a:gd name="T57" fmla="*/ 157 h 1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3" h="157">
                <a:moveTo>
                  <a:pt x="189" y="0"/>
                </a:moveTo>
                <a:lnTo>
                  <a:pt x="191" y="0"/>
                </a:lnTo>
                <a:lnTo>
                  <a:pt x="197" y="0"/>
                </a:lnTo>
                <a:lnTo>
                  <a:pt x="204" y="1"/>
                </a:lnTo>
                <a:lnTo>
                  <a:pt x="212" y="5"/>
                </a:lnTo>
                <a:lnTo>
                  <a:pt x="219" y="13"/>
                </a:lnTo>
                <a:lnTo>
                  <a:pt x="223" y="26"/>
                </a:lnTo>
                <a:lnTo>
                  <a:pt x="223" y="44"/>
                </a:lnTo>
                <a:lnTo>
                  <a:pt x="34" y="157"/>
                </a:lnTo>
                <a:lnTo>
                  <a:pt x="36" y="137"/>
                </a:lnTo>
                <a:lnTo>
                  <a:pt x="34" y="124"/>
                </a:lnTo>
                <a:lnTo>
                  <a:pt x="28" y="116"/>
                </a:lnTo>
                <a:lnTo>
                  <a:pt x="23" y="113"/>
                </a:lnTo>
                <a:lnTo>
                  <a:pt x="15" y="111"/>
                </a:lnTo>
                <a:lnTo>
                  <a:pt x="8" y="111"/>
                </a:lnTo>
                <a:lnTo>
                  <a:pt x="4" y="113"/>
                </a:lnTo>
                <a:lnTo>
                  <a:pt x="0" y="113"/>
                </a:lnTo>
                <a:lnTo>
                  <a:pt x="189" y="0"/>
                </a:lnTo>
                <a:close/>
              </a:path>
            </a:pathLst>
          </a:custGeom>
          <a:solidFill>
            <a:srgbClr val="4949FF"/>
          </a:solidFill>
          <a:ln w="0">
            <a:solidFill>
              <a:srgbClr val="4949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3" name="Freeform 309">
            <a:extLst>
              <a:ext uri="{FF2B5EF4-FFF2-40B4-BE49-F238E27FC236}">
                <a16:creationId xmlns:a16="http://schemas.microsoft.com/office/drawing/2014/main" id="{02B59EE3-BD56-441B-A481-4F075FF44652}"/>
              </a:ext>
            </a:extLst>
          </p:cNvPr>
          <p:cNvSpPr>
            <a:spLocks/>
          </p:cNvSpPr>
          <p:nvPr/>
        </p:nvSpPr>
        <p:spPr bwMode="auto">
          <a:xfrm>
            <a:off x="6471880" y="2622364"/>
            <a:ext cx="405817" cy="273208"/>
          </a:xfrm>
          <a:custGeom>
            <a:avLst/>
            <a:gdLst>
              <a:gd name="T0" fmla="*/ 185 w 217"/>
              <a:gd name="T1" fmla="*/ 0 h 152"/>
              <a:gd name="T2" fmla="*/ 187 w 217"/>
              <a:gd name="T3" fmla="*/ 0 h 152"/>
              <a:gd name="T4" fmla="*/ 195 w 217"/>
              <a:gd name="T5" fmla="*/ 1 h 152"/>
              <a:gd name="T6" fmla="*/ 202 w 217"/>
              <a:gd name="T7" fmla="*/ 3 h 152"/>
              <a:gd name="T8" fmla="*/ 209 w 217"/>
              <a:gd name="T9" fmla="*/ 11 h 152"/>
              <a:gd name="T10" fmla="*/ 215 w 217"/>
              <a:gd name="T11" fmla="*/ 22 h 152"/>
              <a:gd name="T12" fmla="*/ 217 w 217"/>
              <a:gd name="T13" fmla="*/ 39 h 152"/>
              <a:gd name="T14" fmla="*/ 30 w 217"/>
              <a:gd name="T15" fmla="*/ 152 h 152"/>
              <a:gd name="T16" fmla="*/ 31 w 217"/>
              <a:gd name="T17" fmla="*/ 133 h 152"/>
              <a:gd name="T18" fmla="*/ 28 w 217"/>
              <a:gd name="T19" fmla="*/ 122 h 152"/>
              <a:gd name="T20" fmla="*/ 22 w 217"/>
              <a:gd name="T21" fmla="*/ 115 h 152"/>
              <a:gd name="T22" fmla="*/ 15 w 217"/>
              <a:gd name="T23" fmla="*/ 113 h 152"/>
              <a:gd name="T24" fmla="*/ 7 w 217"/>
              <a:gd name="T25" fmla="*/ 111 h 152"/>
              <a:gd name="T26" fmla="*/ 4 w 217"/>
              <a:gd name="T27" fmla="*/ 113 h 152"/>
              <a:gd name="T28" fmla="*/ 0 w 217"/>
              <a:gd name="T29" fmla="*/ 113 h 152"/>
              <a:gd name="T30" fmla="*/ 185 w 217"/>
              <a:gd name="T31" fmla="*/ 0 h 1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7"/>
              <a:gd name="T49" fmla="*/ 0 h 152"/>
              <a:gd name="T50" fmla="*/ 217 w 217"/>
              <a:gd name="T51" fmla="*/ 152 h 15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7" h="152">
                <a:moveTo>
                  <a:pt x="185" y="0"/>
                </a:moveTo>
                <a:lnTo>
                  <a:pt x="187" y="0"/>
                </a:lnTo>
                <a:lnTo>
                  <a:pt x="195" y="1"/>
                </a:lnTo>
                <a:lnTo>
                  <a:pt x="202" y="3"/>
                </a:lnTo>
                <a:lnTo>
                  <a:pt x="209" y="11"/>
                </a:lnTo>
                <a:lnTo>
                  <a:pt x="215" y="22"/>
                </a:lnTo>
                <a:lnTo>
                  <a:pt x="217" y="39"/>
                </a:lnTo>
                <a:lnTo>
                  <a:pt x="30" y="152"/>
                </a:lnTo>
                <a:lnTo>
                  <a:pt x="31" y="133"/>
                </a:lnTo>
                <a:lnTo>
                  <a:pt x="28" y="122"/>
                </a:lnTo>
                <a:lnTo>
                  <a:pt x="22" y="115"/>
                </a:lnTo>
                <a:lnTo>
                  <a:pt x="15" y="113"/>
                </a:lnTo>
                <a:lnTo>
                  <a:pt x="7" y="111"/>
                </a:lnTo>
                <a:lnTo>
                  <a:pt x="4" y="113"/>
                </a:lnTo>
                <a:lnTo>
                  <a:pt x="0" y="113"/>
                </a:lnTo>
                <a:lnTo>
                  <a:pt x="185" y="0"/>
                </a:lnTo>
                <a:close/>
              </a:path>
            </a:pathLst>
          </a:custGeom>
          <a:solidFill>
            <a:srgbClr val="6D6DFF"/>
          </a:solidFill>
          <a:ln w="0">
            <a:solidFill>
              <a:srgbClr val="6D6D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4" name="Freeform 310">
            <a:extLst>
              <a:ext uri="{FF2B5EF4-FFF2-40B4-BE49-F238E27FC236}">
                <a16:creationId xmlns:a16="http://schemas.microsoft.com/office/drawing/2014/main" id="{911F650F-3C5B-441B-B57C-10E31A78CE43}"/>
              </a:ext>
            </a:extLst>
          </p:cNvPr>
          <p:cNvSpPr>
            <a:spLocks/>
          </p:cNvSpPr>
          <p:nvPr/>
        </p:nvSpPr>
        <p:spPr bwMode="auto">
          <a:xfrm>
            <a:off x="6481229" y="2622365"/>
            <a:ext cx="392726" cy="262423"/>
          </a:xfrm>
          <a:custGeom>
            <a:avLst/>
            <a:gdLst>
              <a:gd name="T0" fmla="*/ 182 w 210"/>
              <a:gd name="T1" fmla="*/ 0 h 146"/>
              <a:gd name="T2" fmla="*/ 186 w 210"/>
              <a:gd name="T3" fmla="*/ 0 h 146"/>
              <a:gd name="T4" fmla="*/ 190 w 210"/>
              <a:gd name="T5" fmla="*/ 1 h 146"/>
              <a:gd name="T6" fmla="*/ 197 w 210"/>
              <a:gd name="T7" fmla="*/ 5 h 146"/>
              <a:gd name="T8" fmla="*/ 204 w 210"/>
              <a:gd name="T9" fmla="*/ 11 h 146"/>
              <a:gd name="T10" fmla="*/ 210 w 210"/>
              <a:gd name="T11" fmla="*/ 22 h 146"/>
              <a:gd name="T12" fmla="*/ 210 w 210"/>
              <a:gd name="T13" fmla="*/ 35 h 146"/>
              <a:gd name="T14" fmla="*/ 26 w 210"/>
              <a:gd name="T15" fmla="*/ 146 h 146"/>
              <a:gd name="T16" fmla="*/ 26 w 210"/>
              <a:gd name="T17" fmla="*/ 131 h 146"/>
              <a:gd name="T18" fmla="*/ 23 w 210"/>
              <a:gd name="T19" fmla="*/ 120 h 146"/>
              <a:gd name="T20" fmla="*/ 17 w 210"/>
              <a:gd name="T21" fmla="*/ 115 h 146"/>
              <a:gd name="T22" fmla="*/ 10 w 210"/>
              <a:gd name="T23" fmla="*/ 113 h 146"/>
              <a:gd name="T24" fmla="*/ 4 w 210"/>
              <a:gd name="T25" fmla="*/ 111 h 146"/>
              <a:gd name="T26" fmla="*/ 0 w 210"/>
              <a:gd name="T27" fmla="*/ 111 h 146"/>
              <a:gd name="T28" fmla="*/ 182 w 210"/>
              <a:gd name="T29" fmla="*/ 0 h 1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0"/>
              <a:gd name="T46" fmla="*/ 0 h 146"/>
              <a:gd name="T47" fmla="*/ 210 w 210"/>
              <a:gd name="T48" fmla="*/ 146 h 1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0" h="146">
                <a:moveTo>
                  <a:pt x="182" y="0"/>
                </a:moveTo>
                <a:lnTo>
                  <a:pt x="186" y="0"/>
                </a:lnTo>
                <a:lnTo>
                  <a:pt x="190" y="1"/>
                </a:lnTo>
                <a:lnTo>
                  <a:pt x="197" y="5"/>
                </a:lnTo>
                <a:lnTo>
                  <a:pt x="204" y="11"/>
                </a:lnTo>
                <a:lnTo>
                  <a:pt x="210" y="22"/>
                </a:lnTo>
                <a:lnTo>
                  <a:pt x="210" y="35"/>
                </a:lnTo>
                <a:lnTo>
                  <a:pt x="26" y="146"/>
                </a:lnTo>
                <a:lnTo>
                  <a:pt x="26" y="131"/>
                </a:lnTo>
                <a:lnTo>
                  <a:pt x="23" y="120"/>
                </a:lnTo>
                <a:lnTo>
                  <a:pt x="17" y="115"/>
                </a:lnTo>
                <a:lnTo>
                  <a:pt x="10" y="113"/>
                </a:lnTo>
                <a:lnTo>
                  <a:pt x="4" y="111"/>
                </a:lnTo>
                <a:lnTo>
                  <a:pt x="0" y="111"/>
                </a:lnTo>
                <a:lnTo>
                  <a:pt x="182" y="0"/>
                </a:lnTo>
                <a:close/>
              </a:path>
            </a:pathLst>
          </a:custGeom>
          <a:solidFill>
            <a:srgbClr val="9292FF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5" name="Freeform 311">
            <a:extLst>
              <a:ext uri="{FF2B5EF4-FFF2-40B4-BE49-F238E27FC236}">
                <a16:creationId xmlns:a16="http://schemas.microsoft.com/office/drawing/2014/main" id="{C68C4E4E-4E66-4462-BAF6-CD753966F276}"/>
              </a:ext>
            </a:extLst>
          </p:cNvPr>
          <p:cNvSpPr>
            <a:spLocks/>
          </p:cNvSpPr>
          <p:nvPr/>
        </p:nvSpPr>
        <p:spPr bwMode="auto">
          <a:xfrm>
            <a:off x="6492451" y="2622364"/>
            <a:ext cx="377765" cy="253436"/>
          </a:xfrm>
          <a:custGeom>
            <a:avLst/>
            <a:gdLst>
              <a:gd name="T0" fmla="*/ 178 w 202"/>
              <a:gd name="T1" fmla="*/ 0 h 141"/>
              <a:gd name="T2" fmla="*/ 182 w 202"/>
              <a:gd name="T3" fmla="*/ 1 h 141"/>
              <a:gd name="T4" fmla="*/ 187 w 202"/>
              <a:gd name="T5" fmla="*/ 3 h 141"/>
              <a:gd name="T6" fmla="*/ 195 w 202"/>
              <a:gd name="T7" fmla="*/ 9 h 141"/>
              <a:gd name="T8" fmla="*/ 202 w 202"/>
              <a:gd name="T9" fmla="*/ 18 h 141"/>
              <a:gd name="T10" fmla="*/ 202 w 202"/>
              <a:gd name="T11" fmla="*/ 31 h 141"/>
              <a:gd name="T12" fmla="*/ 22 w 202"/>
              <a:gd name="T13" fmla="*/ 141 h 141"/>
              <a:gd name="T14" fmla="*/ 20 w 202"/>
              <a:gd name="T15" fmla="*/ 128 h 141"/>
              <a:gd name="T16" fmla="*/ 17 w 202"/>
              <a:gd name="T17" fmla="*/ 120 h 141"/>
              <a:gd name="T18" fmla="*/ 9 w 202"/>
              <a:gd name="T19" fmla="*/ 115 h 141"/>
              <a:gd name="T20" fmla="*/ 4 w 202"/>
              <a:gd name="T21" fmla="*/ 111 h 141"/>
              <a:gd name="T22" fmla="*/ 0 w 202"/>
              <a:gd name="T23" fmla="*/ 111 h 141"/>
              <a:gd name="T24" fmla="*/ 178 w 202"/>
              <a:gd name="T25" fmla="*/ 0 h 14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2"/>
              <a:gd name="T40" fmla="*/ 0 h 141"/>
              <a:gd name="T41" fmla="*/ 202 w 202"/>
              <a:gd name="T42" fmla="*/ 141 h 14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2" h="141">
                <a:moveTo>
                  <a:pt x="178" y="0"/>
                </a:moveTo>
                <a:lnTo>
                  <a:pt x="182" y="1"/>
                </a:lnTo>
                <a:lnTo>
                  <a:pt x="187" y="3"/>
                </a:lnTo>
                <a:lnTo>
                  <a:pt x="195" y="9"/>
                </a:lnTo>
                <a:lnTo>
                  <a:pt x="202" y="18"/>
                </a:lnTo>
                <a:lnTo>
                  <a:pt x="202" y="31"/>
                </a:lnTo>
                <a:lnTo>
                  <a:pt x="22" y="141"/>
                </a:lnTo>
                <a:lnTo>
                  <a:pt x="20" y="128"/>
                </a:lnTo>
                <a:lnTo>
                  <a:pt x="17" y="120"/>
                </a:lnTo>
                <a:lnTo>
                  <a:pt x="9" y="115"/>
                </a:lnTo>
                <a:lnTo>
                  <a:pt x="4" y="111"/>
                </a:lnTo>
                <a:lnTo>
                  <a:pt x="0" y="111"/>
                </a:lnTo>
                <a:lnTo>
                  <a:pt x="178" y="0"/>
                </a:lnTo>
                <a:close/>
              </a:path>
            </a:pathLst>
          </a:custGeom>
          <a:solidFill>
            <a:srgbClr val="B6B6FF"/>
          </a:solidFill>
          <a:ln w="0">
            <a:solidFill>
              <a:srgbClr val="B6B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6" name="Freeform 312">
            <a:extLst>
              <a:ext uri="{FF2B5EF4-FFF2-40B4-BE49-F238E27FC236}">
                <a16:creationId xmlns:a16="http://schemas.microsoft.com/office/drawing/2014/main" id="{BB5253FA-82E6-4A01-818C-447F71D4DB7F}"/>
              </a:ext>
            </a:extLst>
          </p:cNvPr>
          <p:cNvSpPr>
            <a:spLocks/>
          </p:cNvSpPr>
          <p:nvPr/>
        </p:nvSpPr>
        <p:spPr bwMode="auto">
          <a:xfrm>
            <a:off x="6503672" y="2624161"/>
            <a:ext cx="366545" cy="240854"/>
          </a:xfrm>
          <a:custGeom>
            <a:avLst/>
            <a:gdLst>
              <a:gd name="T0" fmla="*/ 176 w 196"/>
              <a:gd name="T1" fmla="*/ 0 h 134"/>
              <a:gd name="T2" fmla="*/ 176 w 196"/>
              <a:gd name="T3" fmla="*/ 0 h 134"/>
              <a:gd name="T4" fmla="*/ 179 w 196"/>
              <a:gd name="T5" fmla="*/ 2 h 134"/>
              <a:gd name="T6" fmla="*/ 181 w 196"/>
              <a:gd name="T7" fmla="*/ 4 h 134"/>
              <a:gd name="T8" fmla="*/ 187 w 196"/>
              <a:gd name="T9" fmla="*/ 6 h 134"/>
              <a:gd name="T10" fmla="*/ 191 w 196"/>
              <a:gd name="T11" fmla="*/ 10 h 134"/>
              <a:gd name="T12" fmla="*/ 192 w 196"/>
              <a:gd name="T13" fmla="*/ 15 h 134"/>
              <a:gd name="T14" fmla="*/ 196 w 196"/>
              <a:gd name="T15" fmla="*/ 21 h 134"/>
              <a:gd name="T16" fmla="*/ 196 w 196"/>
              <a:gd name="T17" fmla="*/ 26 h 134"/>
              <a:gd name="T18" fmla="*/ 16 w 196"/>
              <a:gd name="T19" fmla="*/ 134 h 134"/>
              <a:gd name="T20" fmla="*/ 16 w 196"/>
              <a:gd name="T21" fmla="*/ 130 h 134"/>
              <a:gd name="T22" fmla="*/ 16 w 196"/>
              <a:gd name="T23" fmla="*/ 125 h 134"/>
              <a:gd name="T24" fmla="*/ 13 w 196"/>
              <a:gd name="T25" fmla="*/ 121 h 134"/>
              <a:gd name="T26" fmla="*/ 9 w 196"/>
              <a:gd name="T27" fmla="*/ 117 h 134"/>
              <a:gd name="T28" fmla="*/ 7 w 196"/>
              <a:gd name="T29" fmla="*/ 114 h 134"/>
              <a:gd name="T30" fmla="*/ 3 w 196"/>
              <a:gd name="T31" fmla="*/ 112 h 134"/>
              <a:gd name="T32" fmla="*/ 1 w 196"/>
              <a:gd name="T33" fmla="*/ 110 h 134"/>
              <a:gd name="T34" fmla="*/ 0 w 196"/>
              <a:gd name="T35" fmla="*/ 108 h 134"/>
              <a:gd name="T36" fmla="*/ 176 w 196"/>
              <a:gd name="T37" fmla="*/ 0 h 13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6"/>
              <a:gd name="T58" fmla="*/ 0 h 134"/>
              <a:gd name="T59" fmla="*/ 196 w 196"/>
              <a:gd name="T60" fmla="*/ 134 h 13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6" h="134">
                <a:moveTo>
                  <a:pt x="176" y="0"/>
                </a:moveTo>
                <a:lnTo>
                  <a:pt x="176" y="0"/>
                </a:lnTo>
                <a:lnTo>
                  <a:pt x="179" y="2"/>
                </a:lnTo>
                <a:lnTo>
                  <a:pt x="181" y="4"/>
                </a:lnTo>
                <a:lnTo>
                  <a:pt x="187" y="6"/>
                </a:lnTo>
                <a:lnTo>
                  <a:pt x="191" y="10"/>
                </a:lnTo>
                <a:lnTo>
                  <a:pt x="192" y="15"/>
                </a:lnTo>
                <a:lnTo>
                  <a:pt x="196" y="21"/>
                </a:lnTo>
                <a:lnTo>
                  <a:pt x="196" y="26"/>
                </a:lnTo>
                <a:lnTo>
                  <a:pt x="16" y="134"/>
                </a:lnTo>
                <a:lnTo>
                  <a:pt x="16" y="130"/>
                </a:lnTo>
                <a:lnTo>
                  <a:pt x="16" y="125"/>
                </a:lnTo>
                <a:lnTo>
                  <a:pt x="13" y="121"/>
                </a:lnTo>
                <a:lnTo>
                  <a:pt x="9" y="117"/>
                </a:lnTo>
                <a:lnTo>
                  <a:pt x="7" y="114"/>
                </a:lnTo>
                <a:lnTo>
                  <a:pt x="3" y="112"/>
                </a:lnTo>
                <a:lnTo>
                  <a:pt x="1" y="110"/>
                </a:lnTo>
                <a:lnTo>
                  <a:pt x="0" y="108"/>
                </a:lnTo>
                <a:lnTo>
                  <a:pt x="176" y="0"/>
                </a:lnTo>
                <a:close/>
              </a:path>
            </a:pathLst>
          </a:custGeom>
          <a:solidFill>
            <a:srgbClr val="DBDBFF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7" name="Freeform 313">
            <a:extLst>
              <a:ext uri="{FF2B5EF4-FFF2-40B4-BE49-F238E27FC236}">
                <a16:creationId xmlns:a16="http://schemas.microsoft.com/office/drawing/2014/main" id="{9D2876D8-ED7D-4B1F-AD58-6738F2B5BF27}"/>
              </a:ext>
            </a:extLst>
          </p:cNvPr>
          <p:cNvSpPr>
            <a:spLocks/>
          </p:cNvSpPr>
          <p:nvPr/>
        </p:nvSpPr>
        <p:spPr bwMode="auto">
          <a:xfrm>
            <a:off x="6513022" y="2624162"/>
            <a:ext cx="353454" cy="230069"/>
          </a:xfrm>
          <a:custGeom>
            <a:avLst/>
            <a:gdLst>
              <a:gd name="T0" fmla="*/ 173 w 189"/>
              <a:gd name="T1" fmla="*/ 0 h 128"/>
              <a:gd name="T2" fmla="*/ 173 w 189"/>
              <a:gd name="T3" fmla="*/ 0 h 128"/>
              <a:gd name="T4" fmla="*/ 176 w 189"/>
              <a:gd name="T5" fmla="*/ 2 h 128"/>
              <a:gd name="T6" fmla="*/ 180 w 189"/>
              <a:gd name="T7" fmla="*/ 6 h 128"/>
              <a:gd name="T8" fmla="*/ 184 w 189"/>
              <a:gd name="T9" fmla="*/ 10 h 128"/>
              <a:gd name="T10" fmla="*/ 187 w 189"/>
              <a:gd name="T11" fmla="*/ 13 h 128"/>
              <a:gd name="T12" fmla="*/ 189 w 189"/>
              <a:gd name="T13" fmla="*/ 17 h 128"/>
              <a:gd name="T14" fmla="*/ 189 w 189"/>
              <a:gd name="T15" fmla="*/ 23 h 128"/>
              <a:gd name="T16" fmla="*/ 13 w 189"/>
              <a:gd name="T17" fmla="*/ 128 h 128"/>
              <a:gd name="T18" fmla="*/ 0 w 189"/>
              <a:gd name="T19" fmla="*/ 108 h 128"/>
              <a:gd name="T20" fmla="*/ 173 w 189"/>
              <a:gd name="T21" fmla="*/ 0 h 1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9"/>
              <a:gd name="T34" fmla="*/ 0 h 128"/>
              <a:gd name="T35" fmla="*/ 189 w 189"/>
              <a:gd name="T36" fmla="*/ 128 h 1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9" h="128">
                <a:moveTo>
                  <a:pt x="173" y="0"/>
                </a:moveTo>
                <a:lnTo>
                  <a:pt x="173" y="0"/>
                </a:lnTo>
                <a:lnTo>
                  <a:pt x="176" y="2"/>
                </a:lnTo>
                <a:lnTo>
                  <a:pt x="180" y="6"/>
                </a:lnTo>
                <a:lnTo>
                  <a:pt x="184" y="10"/>
                </a:lnTo>
                <a:lnTo>
                  <a:pt x="187" y="13"/>
                </a:lnTo>
                <a:lnTo>
                  <a:pt x="189" y="17"/>
                </a:lnTo>
                <a:lnTo>
                  <a:pt x="189" y="23"/>
                </a:lnTo>
                <a:lnTo>
                  <a:pt x="13" y="128"/>
                </a:lnTo>
                <a:lnTo>
                  <a:pt x="0" y="108"/>
                </a:lnTo>
                <a:lnTo>
                  <a:pt x="17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8" name="Freeform 316">
            <a:extLst>
              <a:ext uri="{FF2B5EF4-FFF2-40B4-BE49-F238E27FC236}">
                <a16:creationId xmlns:a16="http://schemas.microsoft.com/office/drawing/2014/main" id="{8E8117F3-2B85-4AA7-A58A-51FED2E83ED1}"/>
              </a:ext>
            </a:extLst>
          </p:cNvPr>
          <p:cNvSpPr>
            <a:spLocks/>
          </p:cNvSpPr>
          <p:nvPr/>
        </p:nvSpPr>
        <p:spPr bwMode="auto">
          <a:xfrm>
            <a:off x="6436346" y="2814687"/>
            <a:ext cx="84156" cy="109642"/>
          </a:xfrm>
          <a:custGeom>
            <a:avLst/>
            <a:gdLst>
              <a:gd name="T0" fmla="*/ 0 w 45"/>
              <a:gd name="T1" fmla="*/ 8 h 61"/>
              <a:gd name="T2" fmla="*/ 2 w 45"/>
              <a:gd name="T3" fmla="*/ 8 h 61"/>
              <a:gd name="T4" fmla="*/ 6 w 45"/>
              <a:gd name="T5" fmla="*/ 4 h 61"/>
              <a:gd name="T6" fmla="*/ 13 w 45"/>
              <a:gd name="T7" fmla="*/ 2 h 61"/>
              <a:gd name="T8" fmla="*/ 19 w 45"/>
              <a:gd name="T9" fmla="*/ 0 h 61"/>
              <a:gd name="T10" fmla="*/ 28 w 45"/>
              <a:gd name="T11" fmla="*/ 0 h 61"/>
              <a:gd name="T12" fmla="*/ 34 w 45"/>
              <a:gd name="T13" fmla="*/ 2 h 61"/>
              <a:gd name="T14" fmla="*/ 41 w 45"/>
              <a:gd name="T15" fmla="*/ 9 h 61"/>
              <a:gd name="T16" fmla="*/ 45 w 45"/>
              <a:gd name="T17" fmla="*/ 21 h 61"/>
              <a:gd name="T18" fmla="*/ 45 w 45"/>
              <a:gd name="T19" fmla="*/ 37 h 61"/>
              <a:gd name="T20" fmla="*/ 43 w 45"/>
              <a:gd name="T21" fmla="*/ 61 h 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5"/>
              <a:gd name="T34" fmla="*/ 0 h 61"/>
              <a:gd name="T35" fmla="*/ 45 w 45"/>
              <a:gd name="T36" fmla="*/ 61 h 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5" h="61">
                <a:moveTo>
                  <a:pt x="0" y="8"/>
                </a:moveTo>
                <a:lnTo>
                  <a:pt x="2" y="8"/>
                </a:lnTo>
                <a:lnTo>
                  <a:pt x="6" y="4"/>
                </a:lnTo>
                <a:lnTo>
                  <a:pt x="13" y="2"/>
                </a:lnTo>
                <a:lnTo>
                  <a:pt x="19" y="0"/>
                </a:lnTo>
                <a:lnTo>
                  <a:pt x="28" y="0"/>
                </a:lnTo>
                <a:lnTo>
                  <a:pt x="34" y="2"/>
                </a:lnTo>
                <a:lnTo>
                  <a:pt x="41" y="9"/>
                </a:lnTo>
                <a:lnTo>
                  <a:pt x="45" y="21"/>
                </a:lnTo>
                <a:lnTo>
                  <a:pt x="45" y="37"/>
                </a:lnTo>
                <a:lnTo>
                  <a:pt x="43" y="61"/>
                </a:lnTo>
              </a:path>
            </a:pathLst>
          </a:custGeom>
          <a:noFill/>
          <a:ln w="11113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9" name="Freeform 120">
            <a:extLst>
              <a:ext uri="{FF2B5EF4-FFF2-40B4-BE49-F238E27FC236}">
                <a16:creationId xmlns:a16="http://schemas.microsoft.com/office/drawing/2014/main" id="{5733B566-DF8C-42EC-9CD6-F40A8C9FAD38}"/>
              </a:ext>
            </a:extLst>
          </p:cNvPr>
          <p:cNvSpPr>
            <a:spLocks/>
          </p:cNvSpPr>
          <p:nvPr/>
        </p:nvSpPr>
        <p:spPr bwMode="auto">
          <a:xfrm>
            <a:off x="5205804" y="3494111"/>
            <a:ext cx="121558" cy="124022"/>
          </a:xfrm>
          <a:custGeom>
            <a:avLst/>
            <a:gdLst>
              <a:gd name="T0" fmla="*/ 46 w 65"/>
              <a:gd name="T1" fmla="*/ 65 h 69"/>
              <a:gd name="T2" fmla="*/ 59 w 65"/>
              <a:gd name="T3" fmla="*/ 54 h 69"/>
              <a:gd name="T4" fmla="*/ 65 w 65"/>
              <a:gd name="T5" fmla="*/ 39 h 69"/>
              <a:gd name="T6" fmla="*/ 61 w 65"/>
              <a:gd name="T7" fmla="*/ 21 h 69"/>
              <a:gd name="T8" fmla="*/ 50 w 65"/>
              <a:gd name="T9" fmla="*/ 8 h 69"/>
              <a:gd name="T10" fmla="*/ 35 w 65"/>
              <a:gd name="T11" fmla="*/ 0 h 69"/>
              <a:gd name="T12" fmla="*/ 19 w 65"/>
              <a:gd name="T13" fmla="*/ 2 h 69"/>
              <a:gd name="T14" fmla="*/ 6 w 65"/>
              <a:gd name="T15" fmla="*/ 13 h 69"/>
              <a:gd name="T16" fmla="*/ 0 w 65"/>
              <a:gd name="T17" fmla="*/ 30 h 69"/>
              <a:gd name="T18" fmla="*/ 4 w 65"/>
              <a:gd name="T19" fmla="*/ 47 h 69"/>
              <a:gd name="T20" fmla="*/ 15 w 65"/>
              <a:gd name="T21" fmla="*/ 62 h 69"/>
              <a:gd name="T22" fmla="*/ 30 w 65"/>
              <a:gd name="T23" fmla="*/ 69 h 69"/>
              <a:gd name="T24" fmla="*/ 46 w 65"/>
              <a:gd name="T25" fmla="*/ 65 h 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69"/>
              <a:gd name="T41" fmla="*/ 65 w 65"/>
              <a:gd name="T42" fmla="*/ 69 h 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69">
                <a:moveTo>
                  <a:pt x="46" y="65"/>
                </a:moveTo>
                <a:lnTo>
                  <a:pt x="59" y="54"/>
                </a:lnTo>
                <a:lnTo>
                  <a:pt x="65" y="39"/>
                </a:lnTo>
                <a:lnTo>
                  <a:pt x="61" y="21"/>
                </a:lnTo>
                <a:lnTo>
                  <a:pt x="50" y="8"/>
                </a:lnTo>
                <a:lnTo>
                  <a:pt x="35" y="0"/>
                </a:lnTo>
                <a:lnTo>
                  <a:pt x="19" y="2"/>
                </a:lnTo>
                <a:lnTo>
                  <a:pt x="6" y="13"/>
                </a:lnTo>
                <a:lnTo>
                  <a:pt x="0" y="30"/>
                </a:lnTo>
                <a:lnTo>
                  <a:pt x="4" y="47"/>
                </a:lnTo>
                <a:lnTo>
                  <a:pt x="15" y="62"/>
                </a:lnTo>
                <a:lnTo>
                  <a:pt x="30" y="69"/>
                </a:lnTo>
                <a:lnTo>
                  <a:pt x="46" y="6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9" name="Group 432">
            <a:extLst>
              <a:ext uri="{FF2B5EF4-FFF2-40B4-BE49-F238E27FC236}">
                <a16:creationId xmlns:a16="http://schemas.microsoft.com/office/drawing/2014/main" id="{628F7C58-B168-4AAC-9778-D638873E124E}"/>
              </a:ext>
            </a:extLst>
          </p:cNvPr>
          <p:cNvGrpSpPr>
            <a:grpSpLocks/>
          </p:cNvGrpSpPr>
          <p:nvPr/>
        </p:nvGrpSpPr>
        <p:grpSpPr bwMode="auto">
          <a:xfrm>
            <a:off x="3202908" y="3249664"/>
            <a:ext cx="3811317" cy="2999893"/>
            <a:chOff x="550" y="2195"/>
            <a:chExt cx="2038" cy="1669"/>
          </a:xfrm>
        </p:grpSpPr>
        <p:grpSp>
          <p:nvGrpSpPr>
            <p:cNvPr id="10" name="Group 413">
              <a:extLst>
                <a:ext uri="{FF2B5EF4-FFF2-40B4-BE49-F238E27FC236}">
                  <a16:creationId xmlns:a16="http://schemas.microsoft.com/office/drawing/2014/main" id="{C4844DAA-ED34-4B62-84A2-854CBA7027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4" y="2195"/>
              <a:ext cx="714" cy="291"/>
              <a:chOff x="1913" y="2147"/>
              <a:chExt cx="714" cy="291"/>
            </a:xfrm>
          </p:grpSpPr>
          <p:sp>
            <p:nvSpPr>
              <p:cNvPr id="84" name="Freeform 281">
                <a:extLst>
                  <a:ext uri="{FF2B5EF4-FFF2-40B4-BE49-F238E27FC236}">
                    <a16:creationId xmlns:a16="http://schemas.microsoft.com/office/drawing/2014/main" id="{D0FD882C-6790-444D-8D40-C0FC3EE71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2269"/>
                <a:ext cx="432" cy="124"/>
              </a:xfrm>
              <a:custGeom>
                <a:avLst/>
                <a:gdLst>
                  <a:gd name="T0" fmla="*/ 0 w 432"/>
                  <a:gd name="T1" fmla="*/ 124 h 124"/>
                  <a:gd name="T2" fmla="*/ 432 w 432"/>
                  <a:gd name="T3" fmla="*/ 80 h 124"/>
                  <a:gd name="T4" fmla="*/ 352 w 432"/>
                  <a:gd name="T5" fmla="*/ 0 h 124"/>
                  <a:gd name="T6" fmla="*/ 0 w 432"/>
                  <a:gd name="T7" fmla="*/ 124 h 1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124"/>
                  <a:gd name="T14" fmla="*/ 432 w 432"/>
                  <a:gd name="T15" fmla="*/ 124 h 1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124">
                    <a:moveTo>
                      <a:pt x="0" y="124"/>
                    </a:moveTo>
                    <a:lnTo>
                      <a:pt x="432" y="80"/>
                    </a:lnTo>
                    <a:lnTo>
                      <a:pt x="352" y="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BFBFBF"/>
              </a:solidFill>
              <a:ln w="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Line 23">
                <a:extLst>
                  <a:ext uri="{FF2B5EF4-FFF2-40B4-BE49-F238E27FC236}">
                    <a16:creationId xmlns:a16="http://schemas.microsoft.com/office/drawing/2014/main" id="{DC0FBE9B-97D9-4828-8D4C-9928C1C6AA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2180"/>
                <a:ext cx="199" cy="97"/>
              </a:xfrm>
              <a:prstGeom prst="line">
                <a:avLst/>
              </a:prstGeom>
              <a:noFill/>
              <a:ln w="238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86" name="Group 397">
                <a:extLst>
                  <a:ext uri="{FF2B5EF4-FFF2-40B4-BE49-F238E27FC236}">
                    <a16:creationId xmlns:a16="http://schemas.microsoft.com/office/drawing/2014/main" id="{3BFDD4E1-D30A-4902-A01F-43B4007BCE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2" y="2147"/>
                <a:ext cx="495" cy="291"/>
                <a:chOff x="2132" y="2147"/>
                <a:chExt cx="495" cy="291"/>
              </a:xfrm>
            </p:grpSpPr>
            <p:sp>
              <p:nvSpPr>
                <p:cNvPr id="87" name="Line 170">
                  <a:extLst>
                    <a:ext uri="{FF2B5EF4-FFF2-40B4-BE49-F238E27FC236}">
                      <a16:creationId xmlns:a16="http://schemas.microsoft.com/office/drawing/2014/main" id="{397A2DCD-8E93-49BA-97E4-EE8EFF329B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78" y="2319"/>
                  <a:ext cx="249" cy="119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8" name="Line 51">
                  <a:extLst>
                    <a:ext uri="{FF2B5EF4-FFF2-40B4-BE49-F238E27FC236}">
                      <a16:creationId xmlns:a16="http://schemas.microsoft.com/office/drawing/2014/main" id="{10F6BEF2-0921-417D-AEDC-004138A27E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32" y="2147"/>
                  <a:ext cx="13" cy="7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9" name="Freeform 157">
                  <a:extLst>
                    <a:ext uri="{FF2B5EF4-FFF2-40B4-BE49-F238E27FC236}">
                      <a16:creationId xmlns:a16="http://schemas.microsoft.com/office/drawing/2014/main" id="{16B19A1A-41EF-4AE6-B29F-238785C14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8" y="2199"/>
                  <a:ext cx="263" cy="74"/>
                </a:xfrm>
                <a:custGeom>
                  <a:avLst/>
                  <a:gdLst>
                    <a:gd name="T0" fmla="*/ 72 w 263"/>
                    <a:gd name="T1" fmla="*/ 5 h 74"/>
                    <a:gd name="T2" fmla="*/ 0 w 263"/>
                    <a:gd name="T3" fmla="*/ 39 h 74"/>
                    <a:gd name="T4" fmla="*/ 68 w 263"/>
                    <a:gd name="T5" fmla="*/ 70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1 h 74"/>
                    <a:gd name="T16" fmla="*/ 72 w 263"/>
                    <a:gd name="T17" fmla="*/ 5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5"/>
                      </a:moveTo>
                      <a:lnTo>
                        <a:pt x="0" y="39"/>
                      </a:lnTo>
                      <a:lnTo>
                        <a:pt x="68" y="70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1"/>
                      </a:lnTo>
                      <a:lnTo>
                        <a:pt x="72" y="5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0">
                  <a:solidFill>
                    <a:srgbClr val="8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0" name="Freeform 158">
                  <a:extLst>
                    <a:ext uri="{FF2B5EF4-FFF2-40B4-BE49-F238E27FC236}">
                      <a16:creationId xmlns:a16="http://schemas.microsoft.com/office/drawing/2014/main" id="{E3C1AD85-9860-4855-BD72-61A9B174C1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2199"/>
                  <a:ext cx="263" cy="74"/>
                </a:xfrm>
                <a:custGeom>
                  <a:avLst/>
                  <a:gdLst>
                    <a:gd name="T0" fmla="*/ 74 w 263"/>
                    <a:gd name="T1" fmla="*/ 5 h 74"/>
                    <a:gd name="T2" fmla="*/ 0 w 263"/>
                    <a:gd name="T3" fmla="*/ 39 h 74"/>
                    <a:gd name="T4" fmla="*/ 68 w 263"/>
                    <a:gd name="T5" fmla="*/ 70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1 h 74"/>
                    <a:gd name="T16" fmla="*/ 74 w 263"/>
                    <a:gd name="T17" fmla="*/ 5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5"/>
                      </a:moveTo>
                      <a:lnTo>
                        <a:pt x="0" y="39"/>
                      </a:lnTo>
                      <a:lnTo>
                        <a:pt x="68" y="70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1"/>
                      </a:lnTo>
                      <a:lnTo>
                        <a:pt x="74" y="5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0">
                  <a:solidFill>
                    <a:srgbClr val="8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1" name="Freeform 282">
                  <a:extLst>
                    <a:ext uri="{FF2B5EF4-FFF2-40B4-BE49-F238E27FC236}">
                      <a16:creationId xmlns:a16="http://schemas.microsoft.com/office/drawing/2014/main" id="{C9B1FC1D-11C6-42FD-B374-201F7F543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6" y="2234"/>
                  <a:ext cx="72" cy="117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2" name="Freeform 283">
                  <a:extLst>
                    <a:ext uri="{FF2B5EF4-FFF2-40B4-BE49-F238E27FC236}">
                      <a16:creationId xmlns:a16="http://schemas.microsoft.com/office/drawing/2014/main" id="{F9636C38-B8AD-4741-B162-7A7C407A84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8" y="2236"/>
                  <a:ext cx="51" cy="113"/>
                </a:xfrm>
                <a:custGeom>
                  <a:avLst/>
                  <a:gdLst>
                    <a:gd name="T0" fmla="*/ 51 w 51"/>
                    <a:gd name="T1" fmla="*/ 113 h 113"/>
                    <a:gd name="T2" fmla="*/ 51 w 51"/>
                    <a:gd name="T3" fmla="*/ 31 h 113"/>
                    <a:gd name="T4" fmla="*/ 0 w 51"/>
                    <a:gd name="T5" fmla="*/ 0 h 113"/>
                    <a:gd name="T6" fmla="*/ 0 w 51"/>
                    <a:gd name="T7" fmla="*/ 81 h 113"/>
                    <a:gd name="T8" fmla="*/ 51 w 51"/>
                    <a:gd name="T9" fmla="*/ 113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3" name="Freeform 284">
                  <a:extLst>
                    <a:ext uri="{FF2B5EF4-FFF2-40B4-BE49-F238E27FC236}">
                      <a16:creationId xmlns:a16="http://schemas.microsoft.com/office/drawing/2014/main" id="{F57081F0-4201-444F-A1DD-456553D13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2234"/>
                  <a:ext cx="72" cy="117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4" name="Freeform 285">
                  <a:extLst>
                    <a:ext uri="{FF2B5EF4-FFF2-40B4-BE49-F238E27FC236}">
                      <a16:creationId xmlns:a16="http://schemas.microsoft.com/office/drawing/2014/main" id="{D34A5044-1FDC-4A9A-87FE-1A7539C82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8" y="2193"/>
                  <a:ext cx="263" cy="74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  <a:close/>
                    </a:path>
                  </a:pathLst>
                </a:custGeom>
                <a:solidFill>
                  <a:srgbClr val="ABABAB"/>
                </a:solidFill>
                <a:ln w="0">
                  <a:solidFill>
                    <a:srgbClr val="ABABA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5" name="Freeform 286">
                  <a:extLst>
                    <a:ext uri="{FF2B5EF4-FFF2-40B4-BE49-F238E27FC236}">
                      <a16:creationId xmlns:a16="http://schemas.microsoft.com/office/drawing/2014/main" id="{E6517DA5-BBA4-4B90-AC38-910009238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8" y="2193"/>
                  <a:ext cx="263" cy="74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6" name="Freeform 287">
                  <a:extLst>
                    <a:ext uri="{FF2B5EF4-FFF2-40B4-BE49-F238E27FC236}">
                      <a16:creationId xmlns:a16="http://schemas.microsoft.com/office/drawing/2014/main" id="{A7363936-7189-43C0-ABE0-5ADB37DA5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6" y="2234"/>
                  <a:ext cx="72" cy="117"/>
                </a:xfrm>
                <a:custGeom>
                  <a:avLst/>
                  <a:gdLst>
                    <a:gd name="T0" fmla="*/ 72 w 72"/>
                    <a:gd name="T1" fmla="*/ 117 h 117"/>
                    <a:gd name="T2" fmla="*/ 72 w 72"/>
                    <a:gd name="T3" fmla="*/ 33 h 117"/>
                    <a:gd name="T4" fmla="*/ 0 w 72"/>
                    <a:gd name="T5" fmla="*/ 0 h 117"/>
                    <a:gd name="T6" fmla="*/ 0 w 72"/>
                    <a:gd name="T7" fmla="*/ 83 h 117"/>
                    <a:gd name="T8" fmla="*/ 72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7" name="Freeform 288">
                  <a:extLst>
                    <a:ext uri="{FF2B5EF4-FFF2-40B4-BE49-F238E27FC236}">
                      <a16:creationId xmlns:a16="http://schemas.microsoft.com/office/drawing/2014/main" id="{4DDA63C4-C63C-430D-AC7C-048C6753C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2234"/>
                  <a:ext cx="71" cy="117"/>
                </a:xfrm>
                <a:custGeom>
                  <a:avLst/>
                  <a:gdLst>
                    <a:gd name="T0" fmla="*/ 0 w 71"/>
                    <a:gd name="T1" fmla="*/ 117 h 117"/>
                    <a:gd name="T2" fmla="*/ 0 w 71"/>
                    <a:gd name="T3" fmla="*/ 33 h 117"/>
                    <a:gd name="T4" fmla="*/ 71 w 71"/>
                    <a:gd name="T5" fmla="*/ 0 h 117"/>
                    <a:gd name="T6" fmla="*/ 71 w 71"/>
                    <a:gd name="T7" fmla="*/ 83 h 117"/>
                    <a:gd name="T8" fmla="*/ 0 w 71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8" name="Freeform 289">
                  <a:extLst>
                    <a:ext uri="{FF2B5EF4-FFF2-40B4-BE49-F238E27FC236}">
                      <a16:creationId xmlns:a16="http://schemas.microsoft.com/office/drawing/2014/main" id="{2A79AB94-BFB4-4553-87A3-A8FE471615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2193"/>
                  <a:ext cx="263" cy="74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  <a:close/>
                    </a:path>
                  </a:pathLst>
                </a:custGeom>
                <a:solidFill>
                  <a:srgbClr val="ABABAB"/>
                </a:solidFill>
                <a:ln w="0">
                  <a:solidFill>
                    <a:srgbClr val="ABABA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9" name="Freeform 290">
                  <a:extLst>
                    <a:ext uri="{FF2B5EF4-FFF2-40B4-BE49-F238E27FC236}">
                      <a16:creationId xmlns:a16="http://schemas.microsoft.com/office/drawing/2014/main" id="{A8FF756A-9AD5-43EE-AC2C-81CF859B8F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8" y="2193"/>
                  <a:ext cx="263" cy="74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0" name="Freeform 291">
                  <a:extLst>
                    <a:ext uri="{FF2B5EF4-FFF2-40B4-BE49-F238E27FC236}">
                      <a16:creationId xmlns:a16="http://schemas.microsoft.com/office/drawing/2014/main" id="{00054652-BA60-4479-9966-F315953BB1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2239"/>
                  <a:ext cx="73" cy="117"/>
                </a:xfrm>
                <a:custGeom>
                  <a:avLst/>
                  <a:gdLst>
                    <a:gd name="T0" fmla="*/ 73 w 73"/>
                    <a:gd name="T1" fmla="*/ 117 h 117"/>
                    <a:gd name="T2" fmla="*/ 73 w 73"/>
                    <a:gd name="T3" fmla="*/ 36 h 117"/>
                    <a:gd name="T4" fmla="*/ 0 w 73"/>
                    <a:gd name="T5" fmla="*/ 0 h 117"/>
                    <a:gd name="T6" fmla="*/ 0 w 73"/>
                    <a:gd name="T7" fmla="*/ 84 h 117"/>
                    <a:gd name="T8" fmla="*/ 73 w 73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11" name="Group 430">
              <a:extLst>
                <a:ext uri="{FF2B5EF4-FFF2-40B4-BE49-F238E27FC236}">
                  <a16:creationId xmlns:a16="http://schemas.microsoft.com/office/drawing/2014/main" id="{A2849BDD-F39C-475E-A1C6-075C848F9D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" y="2742"/>
              <a:ext cx="1161" cy="1122"/>
              <a:chOff x="550" y="2742"/>
              <a:chExt cx="1161" cy="1122"/>
            </a:xfrm>
          </p:grpSpPr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32F710D9-9D9F-4B16-BA15-197F8C222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2" y="3081"/>
                <a:ext cx="870" cy="380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D5D5218D-1116-4831-AB75-4F46F9EA8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3079"/>
                <a:ext cx="416" cy="725"/>
              </a:xfrm>
              <a:custGeom>
                <a:avLst/>
                <a:gdLst>
                  <a:gd name="T0" fmla="*/ 0 w 416"/>
                  <a:gd name="T1" fmla="*/ 725 h 725"/>
                  <a:gd name="T2" fmla="*/ 356 w 416"/>
                  <a:gd name="T3" fmla="*/ 48 h 725"/>
                  <a:gd name="T4" fmla="*/ 358 w 416"/>
                  <a:gd name="T5" fmla="*/ 47 h 725"/>
                  <a:gd name="T6" fmla="*/ 362 w 416"/>
                  <a:gd name="T7" fmla="*/ 39 h 725"/>
                  <a:gd name="T8" fmla="*/ 373 w 416"/>
                  <a:gd name="T9" fmla="*/ 28 h 725"/>
                  <a:gd name="T10" fmla="*/ 390 w 416"/>
                  <a:gd name="T11" fmla="*/ 13 h 725"/>
                  <a:gd name="T12" fmla="*/ 416 w 416"/>
                  <a:gd name="T13" fmla="*/ 0 h 7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"/>
                  <a:gd name="T22" fmla="*/ 0 h 725"/>
                  <a:gd name="T23" fmla="*/ 416 w 416"/>
                  <a:gd name="T24" fmla="*/ 725 h 7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" h="725">
                    <a:moveTo>
                      <a:pt x="0" y="725"/>
                    </a:moveTo>
                    <a:lnTo>
                      <a:pt x="356" y="48"/>
                    </a:lnTo>
                    <a:lnTo>
                      <a:pt x="358" y="47"/>
                    </a:lnTo>
                    <a:lnTo>
                      <a:pt x="362" y="39"/>
                    </a:lnTo>
                    <a:lnTo>
                      <a:pt x="373" y="28"/>
                    </a:lnTo>
                    <a:lnTo>
                      <a:pt x="390" y="13"/>
                    </a:lnTo>
                    <a:lnTo>
                      <a:pt x="416" y="0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50">
                <a:extLst>
                  <a:ext uri="{FF2B5EF4-FFF2-40B4-BE49-F238E27FC236}">
                    <a16:creationId xmlns:a16="http://schemas.microsoft.com/office/drawing/2014/main" id="{30E57A2A-C7E8-422B-B0DE-8C164AA2E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" y="3066"/>
                <a:ext cx="210" cy="54"/>
              </a:xfrm>
              <a:custGeom>
                <a:avLst/>
                <a:gdLst>
                  <a:gd name="T0" fmla="*/ 210 w 210"/>
                  <a:gd name="T1" fmla="*/ 0 h 54"/>
                  <a:gd name="T2" fmla="*/ 56 w 210"/>
                  <a:gd name="T3" fmla="*/ 0 h 54"/>
                  <a:gd name="T4" fmla="*/ 0 w 210"/>
                  <a:gd name="T5" fmla="*/ 54 h 54"/>
                  <a:gd name="T6" fmla="*/ 172 w 210"/>
                  <a:gd name="T7" fmla="*/ 54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0"/>
                  <a:gd name="T13" fmla="*/ 0 h 54"/>
                  <a:gd name="T14" fmla="*/ 210 w 210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0" h="54">
                    <a:moveTo>
                      <a:pt x="210" y="0"/>
                    </a:moveTo>
                    <a:lnTo>
                      <a:pt x="56" y="0"/>
                    </a:lnTo>
                    <a:lnTo>
                      <a:pt x="0" y="54"/>
                    </a:lnTo>
                    <a:lnTo>
                      <a:pt x="172" y="54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51">
                <a:extLst>
                  <a:ext uri="{FF2B5EF4-FFF2-40B4-BE49-F238E27FC236}">
                    <a16:creationId xmlns:a16="http://schemas.microsoft.com/office/drawing/2014/main" id="{A9D941FF-300D-4773-8DCA-096FE9DDF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" y="3391"/>
                <a:ext cx="196" cy="104"/>
              </a:xfrm>
              <a:custGeom>
                <a:avLst/>
                <a:gdLst>
                  <a:gd name="T0" fmla="*/ 144 w 196"/>
                  <a:gd name="T1" fmla="*/ 0 h 104"/>
                  <a:gd name="T2" fmla="*/ 0 w 196"/>
                  <a:gd name="T3" fmla="*/ 61 h 104"/>
                  <a:gd name="T4" fmla="*/ 46 w 196"/>
                  <a:gd name="T5" fmla="*/ 104 h 104"/>
                  <a:gd name="T6" fmla="*/ 196 w 196"/>
                  <a:gd name="T7" fmla="*/ 39 h 1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"/>
                  <a:gd name="T13" fmla="*/ 0 h 104"/>
                  <a:gd name="T14" fmla="*/ 196 w 196"/>
                  <a:gd name="T15" fmla="*/ 104 h 1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" h="104">
                    <a:moveTo>
                      <a:pt x="144" y="0"/>
                    </a:moveTo>
                    <a:lnTo>
                      <a:pt x="0" y="61"/>
                    </a:lnTo>
                    <a:lnTo>
                      <a:pt x="46" y="104"/>
                    </a:lnTo>
                    <a:lnTo>
                      <a:pt x="196" y="39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52">
                <a:extLst>
                  <a:ext uri="{FF2B5EF4-FFF2-40B4-BE49-F238E27FC236}">
                    <a16:creationId xmlns:a16="http://schemas.microsoft.com/office/drawing/2014/main" id="{09648CCB-F99F-44F5-941A-D5DA5115F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4" y="3695"/>
                <a:ext cx="171" cy="169"/>
              </a:xfrm>
              <a:custGeom>
                <a:avLst/>
                <a:gdLst>
                  <a:gd name="T0" fmla="*/ 78 w 171"/>
                  <a:gd name="T1" fmla="*/ 0 h 169"/>
                  <a:gd name="T2" fmla="*/ 0 w 171"/>
                  <a:gd name="T3" fmla="*/ 141 h 169"/>
                  <a:gd name="T4" fmla="*/ 97 w 171"/>
                  <a:gd name="T5" fmla="*/ 169 h 169"/>
                  <a:gd name="T6" fmla="*/ 171 w 171"/>
                  <a:gd name="T7" fmla="*/ 20 h 1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1"/>
                  <a:gd name="T13" fmla="*/ 0 h 169"/>
                  <a:gd name="T14" fmla="*/ 171 w 171"/>
                  <a:gd name="T15" fmla="*/ 169 h 1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1" h="169">
                    <a:moveTo>
                      <a:pt x="78" y="0"/>
                    </a:moveTo>
                    <a:lnTo>
                      <a:pt x="0" y="141"/>
                    </a:lnTo>
                    <a:lnTo>
                      <a:pt x="97" y="169"/>
                    </a:lnTo>
                    <a:lnTo>
                      <a:pt x="171" y="2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83">
                <a:extLst>
                  <a:ext uri="{FF2B5EF4-FFF2-40B4-BE49-F238E27FC236}">
                    <a16:creationId xmlns:a16="http://schemas.microsoft.com/office/drawing/2014/main" id="{3E8FDC5C-C898-46A9-82E5-3E801D335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7" y="3233"/>
                <a:ext cx="41" cy="302"/>
              </a:xfrm>
              <a:custGeom>
                <a:avLst/>
                <a:gdLst>
                  <a:gd name="T0" fmla="*/ 41 w 41"/>
                  <a:gd name="T1" fmla="*/ 0 h 302"/>
                  <a:gd name="T2" fmla="*/ 41 w 41"/>
                  <a:gd name="T3" fmla="*/ 299 h 302"/>
                  <a:gd name="T4" fmla="*/ 18 w 41"/>
                  <a:gd name="T5" fmla="*/ 302 h 302"/>
                  <a:gd name="T6" fmla="*/ 4 w 41"/>
                  <a:gd name="T7" fmla="*/ 302 h 302"/>
                  <a:gd name="T8" fmla="*/ 0 w 41"/>
                  <a:gd name="T9" fmla="*/ 302 h 302"/>
                  <a:gd name="T10" fmla="*/ 0 w 41"/>
                  <a:gd name="T11" fmla="*/ 2 h 302"/>
                  <a:gd name="T12" fmla="*/ 41 w 41"/>
                  <a:gd name="T13" fmla="*/ 0 h 3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"/>
                  <a:gd name="T22" fmla="*/ 0 h 302"/>
                  <a:gd name="T23" fmla="*/ 41 w 41"/>
                  <a:gd name="T24" fmla="*/ 302 h 3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" h="302">
                    <a:moveTo>
                      <a:pt x="41" y="0"/>
                    </a:moveTo>
                    <a:lnTo>
                      <a:pt x="41" y="299"/>
                    </a:lnTo>
                    <a:lnTo>
                      <a:pt x="18" y="302"/>
                    </a:lnTo>
                    <a:lnTo>
                      <a:pt x="4" y="302"/>
                    </a:lnTo>
                    <a:lnTo>
                      <a:pt x="0" y="302"/>
                    </a:lnTo>
                    <a:lnTo>
                      <a:pt x="0" y="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84">
                <a:extLst>
                  <a:ext uri="{FF2B5EF4-FFF2-40B4-BE49-F238E27FC236}">
                    <a16:creationId xmlns:a16="http://schemas.microsoft.com/office/drawing/2014/main" id="{CCFF006B-5A77-400B-8F68-2E4CDD609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" y="2864"/>
                <a:ext cx="384" cy="354"/>
              </a:xfrm>
              <a:custGeom>
                <a:avLst/>
                <a:gdLst>
                  <a:gd name="T0" fmla="*/ 169 w 384"/>
                  <a:gd name="T1" fmla="*/ 354 h 354"/>
                  <a:gd name="T2" fmla="*/ 128 w 384"/>
                  <a:gd name="T3" fmla="*/ 349 h 354"/>
                  <a:gd name="T4" fmla="*/ 93 w 384"/>
                  <a:gd name="T5" fmla="*/ 339 h 354"/>
                  <a:gd name="T6" fmla="*/ 67 w 384"/>
                  <a:gd name="T7" fmla="*/ 326 h 354"/>
                  <a:gd name="T8" fmla="*/ 45 w 384"/>
                  <a:gd name="T9" fmla="*/ 310 h 354"/>
                  <a:gd name="T10" fmla="*/ 28 w 384"/>
                  <a:gd name="T11" fmla="*/ 295 h 354"/>
                  <a:gd name="T12" fmla="*/ 15 w 384"/>
                  <a:gd name="T13" fmla="*/ 278 h 354"/>
                  <a:gd name="T14" fmla="*/ 8 w 384"/>
                  <a:gd name="T15" fmla="*/ 263 h 354"/>
                  <a:gd name="T16" fmla="*/ 2 w 384"/>
                  <a:gd name="T17" fmla="*/ 252 h 354"/>
                  <a:gd name="T18" fmla="*/ 0 w 384"/>
                  <a:gd name="T19" fmla="*/ 243 h 354"/>
                  <a:gd name="T20" fmla="*/ 0 w 384"/>
                  <a:gd name="T21" fmla="*/ 241 h 354"/>
                  <a:gd name="T22" fmla="*/ 0 w 384"/>
                  <a:gd name="T23" fmla="*/ 0 h 354"/>
                  <a:gd name="T24" fmla="*/ 384 w 384"/>
                  <a:gd name="T25" fmla="*/ 2 h 354"/>
                  <a:gd name="T26" fmla="*/ 384 w 384"/>
                  <a:gd name="T27" fmla="*/ 236 h 354"/>
                  <a:gd name="T28" fmla="*/ 377 w 384"/>
                  <a:gd name="T29" fmla="*/ 254 h 354"/>
                  <a:gd name="T30" fmla="*/ 367 w 384"/>
                  <a:gd name="T31" fmla="*/ 273 h 354"/>
                  <a:gd name="T32" fmla="*/ 360 w 384"/>
                  <a:gd name="T33" fmla="*/ 286 h 354"/>
                  <a:gd name="T34" fmla="*/ 352 w 384"/>
                  <a:gd name="T35" fmla="*/ 297 h 354"/>
                  <a:gd name="T36" fmla="*/ 351 w 384"/>
                  <a:gd name="T37" fmla="*/ 299 h 354"/>
                  <a:gd name="T38" fmla="*/ 330 w 384"/>
                  <a:gd name="T39" fmla="*/ 317 h 354"/>
                  <a:gd name="T40" fmla="*/ 304 w 384"/>
                  <a:gd name="T41" fmla="*/ 330 h 354"/>
                  <a:gd name="T42" fmla="*/ 275 w 384"/>
                  <a:gd name="T43" fmla="*/ 339 h 354"/>
                  <a:gd name="T44" fmla="*/ 243 w 384"/>
                  <a:gd name="T45" fmla="*/ 347 h 354"/>
                  <a:gd name="T46" fmla="*/ 215 w 384"/>
                  <a:gd name="T47" fmla="*/ 351 h 354"/>
                  <a:gd name="T48" fmla="*/ 191 w 384"/>
                  <a:gd name="T49" fmla="*/ 352 h 354"/>
                  <a:gd name="T50" fmla="*/ 174 w 384"/>
                  <a:gd name="T51" fmla="*/ 354 h 354"/>
                  <a:gd name="T52" fmla="*/ 169 w 384"/>
                  <a:gd name="T53" fmla="*/ 354 h 3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84"/>
                  <a:gd name="T82" fmla="*/ 0 h 354"/>
                  <a:gd name="T83" fmla="*/ 384 w 384"/>
                  <a:gd name="T84" fmla="*/ 354 h 3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84" h="354">
                    <a:moveTo>
                      <a:pt x="169" y="354"/>
                    </a:moveTo>
                    <a:lnTo>
                      <a:pt x="128" y="349"/>
                    </a:lnTo>
                    <a:lnTo>
                      <a:pt x="93" y="339"/>
                    </a:lnTo>
                    <a:lnTo>
                      <a:pt x="67" y="326"/>
                    </a:lnTo>
                    <a:lnTo>
                      <a:pt x="45" y="310"/>
                    </a:lnTo>
                    <a:lnTo>
                      <a:pt x="28" y="295"/>
                    </a:lnTo>
                    <a:lnTo>
                      <a:pt x="15" y="278"/>
                    </a:lnTo>
                    <a:lnTo>
                      <a:pt x="8" y="263"/>
                    </a:lnTo>
                    <a:lnTo>
                      <a:pt x="2" y="252"/>
                    </a:lnTo>
                    <a:lnTo>
                      <a:pt x="0" y="243"/>
                    </a:lnTo>
                    <a:lnTo>
                      <a:pt x="0" y="241"/>
                    </a:lnTo>
                    <a:lnTo>
                      <a:pt x="0" y="0"/>
                    </a:lnTo>
                    <a:lnTo>
                      <a:pt x="384" y="2"/>
                    </a:lnTo>
                    <a:lnTo>
                      <a:pt x="384" y="236"/>
                    </a:lnTo>
                    <a:lnTo>
                      <a:pt x="377" y="254"/>
                    </a:lnTo>
                    <a:lnTo>
                      <a:pt x="367" y="273"/>
                    </a:lnTo>
                    <a:lnTo>
                      <a:pt x="360" y="286"/>
                    </a:lnTo>
                    <a:lnTo>
                      <a:pt x="352" y="297"/>
                    </a:lnTo>
                    <a:lnTo>
                      <a:pt x="351" y="299"/>
                    </a:lnTo>
                    <a:lnTo>
                      <a:pt x="330" y="317"/>
                    </a:lnTo>
                    <a:lnTo>
                      <a:pt x="304" y="330"/>
                    </a:lnTo>
                    <a:lnTo>
                      <a:pt x="275" y="339"/>
                    </a:lnTo>
                    <a:lnTo>
                      <a:pt x="243" y="347"/>
                    </a:lnTo>
                    <a:lnTo>
                      <a:pt x="215" y="351"/>
                    </a:lnTo>
                    <a:lnTo>
                      <a:pt x="191" y="352"/>
                    </a:lnTo>
                    <a:lnTo>
                      <a:pt x="174" y="354"/>
                    </a:lnTo>
                    <a:lnTo>
                      <a:pt x="169" y="3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85">
                <a:extLst>
                  <a:ext uri="{FF2B5EF4-FFF2-40B4-BE49-F238E27FC236}">
                    <a16:creationId xmlns:a16="http://schemas.microsoft.com/office/drawing/2014/main" id="{C3CE4598-6D6A-4FB7-92FE-089D883AA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" y="2864"/>
                <a:ext cx="384" cy="354"/>
              </a:xfrm>
              <a:custGeom>
                <a:avLst/>
                <a:gdLst>
                  <a:gd name="T0" fmla="*/ 169 w 384"/>
                  <a:gd name="T1" fmla="*/ 354 h 354"/>
                  <a:gd name="T2" fmla="*/ 128 w 384"/>
                  <a:gd name="T3" fmla="*/ 349 h 354"/>
                  <a:gd name="T4" fmla="*/ 93 w 384"/>
                  <a:gd name="T5" fmla="*/ 339 h 354"/>
                  <a:gd name="T6" fmla="*/ 67 w 384"/>
                  <a:gd name="T7" fmla="*/ 326 h 354"/>
                  <a:gd name="T8" fmla="*/ 45 w 384"/>
                  <a:gd name="T9" fmla="*/ 310 h 354"/>
                  <a:gd name="T10" fmla="*/ 28 w 384"/>
                  <a:gd name="T11" fmla="*/ 295 h 354"/>
                  <a:gd name="T12" fmla="*/ 15 w 384"/>
                  <a:gd name="T13" fmla="*/ 278 h 354"/>
                  <a:gd name="T14" fmla="*/ 8 w 384"/>
                  <a:gd name="T15" fmla="*/ 263 h 354"/>
                  <a:gd name="T16" fmla="*/ 2 w 384"/>
                  <a:gd name="T17" fmla="*/ 252 h 354"/>
                  <a:gd name="T18" fmla="*/ 0 w 384"/>
                  <a:gd name="T19" fmla="*/ 243 h 354"/>
                  <a:gd name="T20" fmla="*/ 0 w 384"/>
                  <a:gd name="T21" fmla="*/ 241 h 354"/>
                  <a:gd name="T22" fmla="*/ 0 w 384"/>
                  <a:gd name="T23" fmla="*/ 0 h 354"/>
                  <a:gd name="T24" fmla="*/ 384 w 384"/>
                  <a:gd name="T25" fmla="*/ 2 h 354"/>
                  <a:gd name="T26" fmla="*/ 384 w 384"/>
                  <a:gd name="T27" fmla="*/ 236 h 354"/>
                  <a:gd name="T28" fmla="*/ 377 w 384"/>
                  <a:gd name="T29" fmla="*/ 254 h 354"/>
                  <a:gd name="T30" fmla="*/ 367 w 384"/>
                  <a:gd name="T31" fmla="*/ 273 h 354"/>
                  <a:gd name="T32" fmla="*/ 360 w 384"/>
                  <a:gd name="T33" fmla="*/ 286 h 354"/>
                  <a:gd name="T34" fmla="*/ 352 w 384"/>
                  <a:gd name="T35" fmla="*/ 297 h 354"/>
                  <a:gd name="T36" fmla="*/ 351 w 384"/>
                  <a:gd name="T37" fmla="*/ 299 h 354"/>
                  <a:gd name="T38" fmla="*/ 330 w 384"/>
                  <a:gd name="T39" fmla="*/ 317 h 354"/>
                  <a:gd name="T40" fmla="*/ 304 w 384"/>
                  <a:gd name="T41" fmla="*/ 330 h 354"/>
                  <a:gd name="T42" fmla="*/ 275 w 384"/>
                  <a:gd name="T43" fmla="*/ 339 h 354"/>
                  <a:gd name="T44" fmla="*/ 243 w 384"/>
                  <a:gd name="T45" fmla="*/ 347 h 354"/>
                  <a:gd name="T46" fmla="*/ 215 w 384"/>
                  <a:gd name="T47" fmla="*/ 351 h 354"/>
                  <a:gd name="T48" fmla="*/ 191 w 384"/>
                  <a:gd name="T49" fmla="*/ 352 h 354"/>
                  <a:gd name="T50" fmla="*/ 174 w 384"/>
                  <a:gd name="T51" fmla="*/ 354 h 354"/>
                  <a:gd name="T52" fmla="*/ 169 w 384"/>
                  <a:gd name="T53" fmla="*/ 354 h 3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84"/>
                  <a:gd name="T82" fmla="*/ 0 h 354"/>
                  <a:gd name="T83" fmla="*/ 384 w 384"/>
                  <a:gd name="T84" fmla="*/ 354 h 3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84" h="354">
                    <a:moveTo>
                      <a:pt x="169" y="354"/>
                    </a:moveTo>
                    <a:lnTo>
                      <a:pt x="128" y="349"/>
                    </a:lnTo>
                    <a:lnTo>
                      <a:pt x="93" y="339"/>
                    </a:lnTo>
                    <a:lnTo>
                      <a:pt x="67" y="326"/>
                    </a:lnTo>
                    <a:lnTo>
                      <a:pt x="45" y="310"/>
                    </a:lnTo>
                    <a:lnTo>
                      <a:pt x="28" y="295"/>
                    </a:lnTo>
                    <a:lnTo>
                      <a:pt x="15" y="278"/>
                    </a:lnTo>
                    <a:lnTo>
                      <a:pt x="8" y="263"/>
                    </a:lnTo>
                    <a:lnTo>
                      <a:pt x="2" y="252"/>
                    </a:lnTo>
                    <a:lnTo>
                      <a:pt x="0" y="243"/>
                    </a:lnTo>
                    <a:lnTo>
                      <a:pt x="0" y="241"/>
                    </a:lnTo>
                    <a:lnTo>
                      <a:pt x="0" y="0"/>
                    </a:lnTo>
                    <a:lnTo>
                      <a:pt x="384" y="2"/>
                    </a:lnTo>
                    <a:lnTo>
                      <a:pt x="384" y="236"/>
                    </a:lnTo>
                    <a:lnTo>
                      <a:pt x="377" y="254"/>
                    </a:lnTo>
                    <a:lnTo>
                      <a:pt x="367" y="273"/>
                    </a:lnTo>
                    <a:lnTo>
                      <a:pt x="360" y="286"/>
                    </a:lnTo>
                    <a:lnTo>
                      <a:pt x="352" y="297"/>
                    </a:lnTo>
                    <a:lnTo>
                      <a:pt x="351" y="299"/>
                    </a:lnTo>
                    <a:lnTo>
                      <a:pt x="330" y="317"/>
                    </a:lnTo>
                    <a:lnTo>
                      <a:pt x="304" y="330"/>
                    </a:lnTo>
                    <a:lnTo>
                      <a:pt x="275" y="339"/>
                    </a:lnTo>
                    <a:lnTo>
                      <a:pt x="243" y="347"/>
                    </a:lnTo>
                    <a:lnTo>
                      <a:pt x="215" y="351"/>
                    </a:lnTo>
                    <a:lnTo>
                      <a:pt x="191" y="352"/>
                    </a:lnTo>
                    <a:lnTo>
                      <a:pt x="174" y="354"/>
                    </a:lnTo>
                    <a:lnTo>
                      <a:pt x="169" y="35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86">
                <a:extLst>
                  <a:ext uri="{FF2B5EF4-FFF2-40B4-BE49-F238E27FC236}">
                    <a16:creationId xmlns:a16="http://schemas.microsoft.com/office/drawing/2014/main" id="{FAFD25F3-B415-4ABA-98D2-2027022B7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" y="2864"/>
                <a:ext cx="343" cy="352"/>
              </a:xfrm>
              <a:custGeom>
                <a:avLst/>
                <a:gdLst>
                  <a:gd name="T0" fmla="*/ 153 w 343"/>
                  <a:gd name="T1" fmla="*/ 352 h 352"/>
                  <a:gd name="T2" fmla="*/ 116 w 343"/>
                  <a:gd name="T3" fmla="*/ 349 h 352"/>
                  <a:gd name="T4" fmla="*/ 87 w 343"/>
                  <a:gd name="T5" fmla="*/ 339 h 352"/>
                  <a:gd name="T6" fmla="*/ 61 w 343"/>
                  <a:gd name="T7" fmla="*/ 328 h 352"/>
                  <a:gd name="T8" fmla="*/ 42 w 343"/>
                  <a:gd name="T9" fmla="*/ 315 h 352"/>
                  <a:gd name="T10" fmla="*/ 27 w 343"/>
                  <a:gd name="T11" fmla="*/ 301 h 352"/>
                  <a:gd name="T12" fmla="*/ 16 w 343"/>
                  <a:gd name="T13" fmla="*/ 288 h 352"/>
                  <a:gd name="T14" fmla="*/ 9 w 343"/>
                  <a:gd name="T15" fmla="*/ 275 h 352"/>
                  <a:gd name="T16" fmla="*/ 3 w 343"/>
                  <a:gd name="T17" fmla="*/ 263 h 352"/>
                  <a:gd name="T18" fmla="*/ 1 w 343"/>
                  <a:gd name="T19" fmla="*/ 256 h 352"/>
                  <a:gd name="T20" fmla="*/ 0 w 343"/>
                  <a:gd name="T21" fmla="*/ 254 h 352"/>
                  <a:gd name="T22" fmla="*/ 0 w 343"/>
                  <a:gd name="T23" fmla="*/ 0 h 352"/>
                  <a:gd name="T24" fmla="*/ 343 w 343"/>
                  <a:gd name="T25" fmla="*/ 2 h 352"/>
                  <a:gd name="T26" fmla="*/ 343 w 343"/>
                  <a:gd name="T27" fmla="*/ 226 h 352"/>
                  <a:gd name="T28" fmla="*/ 335 w 343"/>
                  <a:gd name="T29" fmla="*/ 243 h 352"/>
                  <a:gd name="T30" fmla="*/ 328 w 343"/>
                  <a:gd name="T31" fmla="*/ 260 h 352"/>
                  <a:gd name="T32" fmla="*/ 320 w 343"/>
                  <a:gd name="T33" fmla="*/ 273 h 352"/>
                  <a:gd name="T34" fmla="*/ 315 w 343"/>
                  <a:gd name="T35" fmla="*/ 282 h 352"/>
                  <a:gd name="T36" fmla="*/ 313 w 343"/>
                  <a:gd name="T37" fmla="*/ 286 h 352"/>
                  <a:gd name="T38" fmla="*/ 296 w 343"/>
                  <a:gd name="T39" fmla="*/ 302 h 352"/>
                  <a:gd name="T40" fmla="*/ 272 w 343"/>
                  <a:gd name="T41" fmla="*/ 315 h 352"/>
                  <a:gd name="T42" fmla="*/ 246 w 343"/>
                  <a:gd name="T43" fmla="*/ 326 h 352"/>
                  <a:gd name="T44" fmla="*/ 220 w 343"/>
                  <a:gd name="T45" fmla="*/ 336 h 352"/>
                  <a:gd name="T46" fmla="*/ 194 w 343"/>
                  <a:gd name="T47" fmla="*/ 343 h 352"/>
                  <a:gd name="T48" fmla="*/ 174 w 343"/>
                  <a:gd name="T49" fmla="*/ 349 h 352"/>
                  <a:gd name="T50" fmla="*/ 159 w 343"/>
                  <a:gd name="T51" fmla="*/ 351 h 352"/>
                  <a:gd name="T52" fmla="*/ 153 w 343"/>
                  <a:gd name="T53" fmla="*/ 352 h 35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43"/>
                  <a:gd name="T82" fmla="*/ 0 h 352"/>
                  <a:gd name="T83" fmla="*/ 343 w 343"/>
                  <a:gd name="T84" fmla="*/ 352 h 35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43" h="352">
                    <a:moveTo>
                      <a:pt x="153" y="352"/>
                    </a:moveTo>
                    <a:lnTo>
                      <a:pt x="116" y="349"/>
                    </a:lnTo>
                    <a:lnTo>
                      <a:pt x="87" y="339"/>
                    </a:lnTo>
                    <a:lnTo>
                      <a:pt x="61" y="328"/>
                    </a:lnTo>
                    <a:lnTo>
                      <a:pt x="42" y="315"/>
                    </a:lnTo>
                    <a:lnTo>
                      <a:pt x="27" y="301"/>
                    </a:lnTo>
                    <a:lnTo>
                      <a:pt x="16" y="288"/>
                    </a:lnTo>
                    <a:lnTo>
                      <a:pt x="9" y="275"/>
                    </a:lnTo>
                    <a:lnTo>
                      <a:pt x="3" y="263"/>
                    </a:lnTo>
                    <a:lnTo>
                      <a:pt x="1" y="256"/>
                    </a:lnTo>
                    <a:lnTo>
                      <a:pt x="0" y="254"/>
                    </a:lnTo>
                    <a:lnTo>
                      <a:pt x="0" y="0"/>
                    </a:lnTo>
                    <a:lnTo>
                      <a:pt x="343" y="2"/>
                    </a:lnTo>
                    <a:lnTo>
                      <a:pt x="343" y="226"/>
                    </a:lnTo>
                    <a:lnTo>
                      <a:pt x="335" y="243"/>
                    </a:lnTo>
                    <a:lnTo>
                      <a:pt x="328" y="260"/>
                    </a:lnTo>
                    <a:lnTo>
                      <a:pt x="320" y="273"/>
                    </a:lnTo>
                    <a:lnTo>
                      <a:pt x="315" y="282"/>
                    </a:lnTo>
                    <a:lnTo>
                      <a:pt x="313" y="286"/>
                    </a:lnTo>
                    <a:lnTo>
                      <a:pt x="296" y="302"/>
                    </a:lnTo>
                    <a:lnTo>
                      <a:pt x="272" y="315"/>
                    </a:lnTo>
                    <a:lnTo>
                      <a:pt x="246" y="326"/>
                    </a:lnTo>
                    <a:lnTo>
                      <a:pt x="220" y="336"/>
                    </a:lnTo>
                    <a:lnTo>
                      <a:pt x="194" y="343"/>
                    </a:lnTo>
                    <a:lnTo>
                      <a:pt x="174" y="349"/>
                    </a:lnTo>
                    <a:lnTo>
                      <a:pt x="159" y="351"/>
                    </a:lnTo>
                    <a:lnTo>
                      <a:pt x="153" y="352"/>
                    </a:lnTo>
                    <a:close/>
                  </a:path>
                </a:pathLst>
              </a:custGeom>
              <a:solidFill>
                <a:srgbClr val="202020"/>
              </a:solidFill>
              <a:ln w="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87">
                <a:extLst>
                  <a:ext uri="{FF2B5EF4-FFF2-40B4-BE49-F238E27FC236}">
                    <a16:creationId xmlns:a16="http://schemas.microsoft.com/office/drawing/2014/main" id="{D3CB040C-AFD2-40AC-879C-94D373041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" y="2866"/>
                <a:ext cx="300" cy="349"/>
              </a:xfrm>
              <a:custGeom>
                <a:avLst/>
                <a:gdLst>
                  <a:gd name="T0" fmla="*/ 139 w 300"/>
                  <a:gd name="T1" fmla="*/ 349 h 349"/>
                  <a:gd name="T2" fmla="*/ 102 w 300"/>
                  <a:gd name="T3" fmla="*/ 345 h 349"/>
                  <a:gd name="T4" fmla="*/ 74 w 300"/>
                  <a:gd name="T5" fmla="*/ 337 h 349"/>
                  <a:gd name="T6" fmla="*/ 50 w 300"/>
                  <a:gd name="T7" fmla="*/ 326 h 349"/>
                  <a:gd name="T8" fmla="*/ 31 w 300"/>
                  <a:gd name="T9" fmla="*/ 313 h 349"/>
                  <a:gd name="T10" fmla="*/ 18 w 300"/>
                  <a:gd name="T11" fmla="*/ 299 h 349"/>
                  <a:gd name="T12" fmla="*/ 9 w 300"/>
                  <a:gd name="T13" fmla="*/ 286 h 349"/>
                  <a:gd name="T14" fmla="*/ 4 w 300"/>
                  <a:gd name="T15" fmla="*/ 276 h 349"/>
                  <a:gd name="T16" fmla="*/ 0 w 300"/>
                  <a:gd name="T17" fmla="*/ 269 h 349"/>
                  <a:gd name="T18" fmla="*/ 0 w 300"/>
                  <a:gd name="T19" fmla="*/ 265 h 349"/>
                  <a:gd name="T20" fmla="*/ 0 w 300"/>
                  <a:gd name="T21" fmla="*/ 0 h 349"/>
                  <a:gd name="T22" fmla="*/ 300 w 300"/>
                  <a:gd name="T23" fmla="*/ 0 h 349"/>
                  <a:gd name="T24" fmla="*/ 300 w 300"/>
                  <a:gd name="T25" fmla="*/ 213 h 349"/>
                  <a:gd name="T26" fmla="*/ 295 w 300"/>
                  <a:gd name="T27" fmla="*/ 228 h 349"/>
                  <a:gd name="T28" fmla="*/ 287 w 300"/>
                  <a:gd name="T29" fmla="*/ 245 h 349"/>
                  <a:gd name="T30" fmla="*/ 282 w 300"/>
                  <a:gd name="T31" fmla="*/ 258 h 349"/>
                  <a:gd name="T32" fmla="*/ 276 w 300"/>
                  <a:gd name="T33" fmla="*/ 267 h 349"/>
                  <a:gd name="T34" fmla="*/ 274 w 300"/>
                  <a:gd name="T35" fmla="*/ 271 h 349"/>
                  <a:gd name="T36" fmla="*/ 259 w 300"/>
                  <a:gd name="T37" fmla="*/ 286 h 349"/>
                  <a:gd name="T38" fmla="*/ 241 w 300"/>
                  <a:gd name="T39" fmla="*/ 299 h 349"/>
                  <a:gd name="T40" fmla="*/ 219 w 300"/>
                  <a:gd name="T41" fmla="*/ 312 h 349"/>
                  <a:gd name="T42" fmla="*/ 194 w 300"/>
                  <a:gd name="T43" fmla="*/ 324 h 349"/>
                  <a:gd name="T44" fmla="*/ 174 w 300"/>
                  <a:gd name="T45" fmla="*/ 334 h 349"/>
                  <a:gd name="T46" fmla="*/ 156 w 300"/>
                  <a:gd name="T47" fmla="*/ 341 h 349"/>
                  <a:gd name="T48" fmla="*/ 143 w 300"/>
                  <a:gd name="T49" fmla="*/ 347 h 349"/>
                  <a:gd name="T50" fmla="*/ 139 w 300"/>
                  <a:gd name="T51" fmla="*/ 349 h 3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00"/>
                  <a:gd name="T79" fmla="*/ 0 h 349"/>
                  <a:gd name="T80" fmla="*/ 300 w 300"/>
                  <a:gd name="T81" fmla="*/ 349 h 34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00" h="349">
                    <a:moveTo>
                      <a:pt x="139" y="349"/>
                    </a:moveTo>
                    <a:lnTo>
                      <a:pt x="102" y="345"/>
                    </a:lnTo>
                    <a:lnTo>
                      <a:pt x="74" y="337"/>
                    </a:lnTo>
                    <a:lnTo>
                      <a:pt x="50" y="326"/>
                    </a:lnTo>
                    <a:lnTo>
                      <a:pt x="31" y="313"/>
                    </a:lnTo>
                    <a:lnTo>
                      <a:pt x="18" y="299"/>
                    </a:lnTo>
                    <a:lnTo>
                      <a:pt x="9" y="286"/>
                    </a:lnTo>
                    <a:lnTo>
                      <a:pt x="4" y="276"/>
                    </a:lnTo>
                    <a:lnTo>
                      <a:pt x="0" y="269"/>
                    </a:lnTo>
                    <a:lnTo>
                      <a:pt x="0" y="265"/>
                    </a:lnTo>
                    <a:lnTo>
                      <a:pt x="0" y="0"/>
                    </a:lnTo>
                    <a:lnTo>
                      <a:pt x="300" y="0"/>
                    </a:lnTo>
                    <a:lnTo>
                      <a:pt x="300" y="213"/>
                    </a:lnTo>
                    <a:lnTo>
                      <a:pt x="295" y="228"/>
                    </a:lnTo>
                    <a:lnTo>
                      <a:pt x="287" y="245"/>
                    </a:lnTo>
                    <a:lnTo>
                      <a:pt x="282" y="258"/>
                    </a:lnTo>
                    <a:lnTo>
                      <a:pt x="276" y="267"/>
                    </a:lnTo>
                    <a:lnTo>
                      <a:pt x="274" y="271"/>
                    </a:lnTo>
                    <a:lnTo>
                      <a:pt x="259" y="286"/>
                    </a:lnTo>
                    <a:lnTo>
                      <a:pt x="241" y="299"/>
                    </a:lnTo>
                    <a:lnTo>
                      <a:pt x="219" y="312"/>
                    </a:lnTo>
                    <a:lnTo>
                      <a:pt x="194" y="324"/>
                    </a:lnTo>
                    <a:lnTo>
                      <a:pt x="174" y="334"/>
                    </a:lnTo>
                    <a:lnTo>
                      <a:pt x="156" y="341"/>
                    </a:lnTo>
                    <a:lnTo>
                      <a:pt x="143" y="347"/>
                    </a:lnTo>
                    <a:lnTo>
                      <a:pt x="139" y="349"/>
                    </a:lnTo>
                    <a:close/>
                  </a:path>
                </a:pathLst>
              </a:custGeom>
              <a:solidFill>
                <a:srgbClr val="404040"/>
              </a:solidFill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88">
                <a:extLst>
                  <a:ext uri="{FF2B5EF4-FFF2-40B4-BE49-F238E27FC236}">
                    <a16:creationId xmlns:a16="http://schemas.microsoft.com/office/drawing/2014/main" id="{9E1218F3-ED02-41F9-B182-0412E9E16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2866"/>
                <a:ext cx="258" cy="347"/>
              </a:xfrm>
              <a:custGeom>
                <a:avLst/>
                <a:gdLst>
                  <a:gd name="T0" fmla="*/ 122 w 258"/>
                  <a:gd name="T1" fmla="*/ 347 h 347"/>
                  <a:gd name="T2" fmla="*/ 87 w 258"/>
                  <a:gd name="T3" fmla="*/ 343 h 347"/>
                  <a:gd name="T4" fmla="*/ 59 w 258"/>
                  <a:gd name="T5" fmla="*/ 336 h 347"/>
                  <a:gd name="T6" fmla="*/ 39 w 258"/>
                  <a:gd name="T7" fmla="*/ 324 h 347"/>
                  <a:gd name="T8" fmla="*/ 22 w 258"/>
                  <a:gd name="T9" fmla="*/ 313 h 347"/>
                  <a:gd name="T10" fmla="*/ 11 w 258"/>
                  <a:gd name="T11" fmla="*/ 300 h 347"/>
                  <a:gd name="T12" fmla="*/ 4 w 258"/>
                  <a:gd name="T13" fmla="*/ 289 h 347"/>
                  <a:gd name="T14" fmla="*/ 0 w 258"/>
                  <a:gd name="T15" fmla="*/ 282 h 347"/>
                  <a:gd name="T16" fmla="*/ 0 w 258"/>
                  <a:gd name="T17" fmla="*/ 280 h 347"/>
                  <a:gd name="T18" fmla="*/ 0 w 258"/>
                  <a:gd name="T19" fmla="*/ 0 h 347"/>
                  <a:gd name="T20" fmla="*/ 258 w 258"/>
                  <a:gd name="T21" fmla="*/ 0 h 347"/>
                  <a:gd name="T22" fmla="*/ 258 w 258"/>
                  <a:gd name="T23" fmla="*/ 204 h 347"/>
                  <a:gd name="T24" fmla="*/ 252 w 258"/>
                  <a:gd name="T25" fmla="*/ 217 h 347"/>
                  <a:gd name="T26" fmla="*/ 247 w 258"/>
                  <a:gd name="T27" fmla="*/ 232 h 347"/>
                  <a:gd name="T28" fmla="*/ 241 w 258"/>
                  <a:gd name="T29" fmla="*/ 243 h 347"/>
                  <a:gd name="T30" fmla="*/ 237 w 258"/>
                  <a:gd name="T31" fmla="*/ 252 h 347"/>
                  <a:gd name="T32" fmla="*/ 237 w 258"/>
                  <a:gd name="T33" fmla="*/ 256 h 347"/>
                  <a:gd name="T34" fmla="*/ 224 w 258"/>
                  <a:gd name="T35" fmla="*/ 271 h 347"/>
                  <a:gd name="T36" fmla="*/ 208 w 258"/>
                  <a:gd name="T37" fmla="*/ 284 h 347"/>
                  <a:gd name="T38" fmla="*/ 189 w 258"/>
                  <a:gd name="T39" fmla="*/ 300 h 347"/>
                  <a:gd name="T40" fmla="*/ 171 w 258"/>
                  <a:gd name="T41" fmla="*/ 315 h 347"/>
                  <a:gd name="T42" fmla="*/ 152 w 258"/>
                  <a:gd name="T43" fmla="*/ 328 h 347"/>
                  <a:gd name="T44" fmla="*/ 137 w 258"/>
                  <a:gd name="T45" fmla="*/ 337 h 347"/>
                  <a:gd name="T46" fmla="*/ 126 w 258"/>
                  <a:gd name="T47" fmla="*/ 345 h 347"/>
                  <a:gd name="T48" fmla="*/ 122 w 258"/>
                  <a:gd name="T49" fmla="*/ 347 h 3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8"/>
                  <a:gd name="T76" fmla="*/ 0 h 347"/>
                  <a:gd name="T77" fmla="*/ 258 w 258"/>
                  <a:gd name="T78" fmla="*/ 347 h 34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8" h="347">
                    <a:moveTo>
                      <a:pt x="122" y="347"/>
                    </a:moveTo>
                    <a:lnTo>
                      <a:pt x="87" y="343"/>
                    </a:lnTo>
                    <a:lnTo>
                      <a:pt x="59" y="336"/>
                    </a:lnTo>
                    <a:lnTo>
                      <a:pt x="39" y="324"/>
                    </a:lnTo>
                    <a:lnTo>
                      <a:pt x="22" y="313"/>
                    </a:lnTo>
                    <a:lnTo>
                      <a:pt x="11" y="300"/>
                    </a:lnTo>
                    <a:lnTo>
                      <a:pt x="4" y="289"/>
                    </a:lnTo>
                    <a:lnTo>
                      <a:pt x="0" y="282"/>
                    </a:lnTo>
                    <a:lnTo>
                      <a:pt x="0" y="280"/>
                    </a:lnTo>
                    <a:lnTo>
                      <a:pt x="0" y="0"/>
                    </a:lnTo>
                    <a:lnTo>
                      <a:pt x="258" y="0"/>
                    </a:lnTo>
                    <a:lnTo>
                      <a:pt x="258" y="204"/>
                    </a:lnTo>
                    <a:lnTo>
                      <a:pt x="252" y="217"/>
                    </a:lnTo>
                    <a:lnTo>
                      <a:pt x="247" y="232"/>
                    </a:lnTo>
                    <a:lnTo>
                      <a:pt x="241" y="243"/>
                    </a:lnTo>
                    <a:lnTo>
                      <a:pt x="237" y="252"/>
                    </a:lnTo>
                    <a:lnTo>
                      <a:pt x="237" y="256"/>
                    </a:lnTo>
                    <a:lnTo>
                      <a:pt x="224" y="271"/>
                    </a:lnTo>
                    <a:lnTo>
                      <a:pt x="208" y="284"/>
                    </a:lnTo>
                    <a:lnTo>
                      <a:pt x="189" y="300"/>
                    </a:lnTo>
                    <a:lnTo>
                      <a:pt x="171" y="315"/>
                    </a:lnTo>
                    <a:lnTo>
                      <a:pt x="152" y="328"/>
                    </a:lnTo>
                    <a:lnTo>
                      <a:pt x="137" y="337"/>
                    </a:lnTo>
                    <a:lnTo>
                      <a:pt x="126" y="345"/>
                    </a:lnTo>
                    <a:lnTo>
                      <a:pt x="122" y="347"/>
                    </a:lnTo>
                    <a:close/>
                  </a:path>
                </a:pathLst>
              </a:custGeom>
              <a:solidFill>
                <a:srgbClr val="606060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89">
                <a:extLst>
                  <a:ext uri="{FF2B5EF4-FFF2-40B4-BE49-F238E27FC236}">
                    <a16:creationId xmlns:a16="http://schemas.microsoft.com/office/drawing/2014/main" id="{4F1E9EB2-88FA-444B-AEFD-59DCCF193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" y="2866"/>
                <a:ext cx="215" cy="347"/>
              </a:xfrm>
              <a:custGeom>
                <a:avLst/>
                <a:gdLst>
                  <a:gd name="T0" fmla="*/ 108 w 215"/>
                  <a:gd name="T1" fmla="*/ 347 h 347"/>
                  <a:gd name="T2" fmla="*/ 78 w 215"/>
                  <a:gd name="T3" fmla="*/ 343 h 347"/>
                  <a:gd name="T4" fmla="*/ 54 w 215"/>
                  <a:gd name="T5" fmla="*/ 337 h 347"/>
                  <a:gd name="T6" fmla="*/ 34 w 215"/>
                  <a:gd name="T7" fmla="*/ 328 h 347"/>
                  <a:gd name="T8" fmla="*/ 21 w 215"/>
                  <a:gd name="T9" fmla="*/ 319 h 347"/>
                  <a:gd name="T10" fmla="*/ 10 w 215"/>
                  <a:gd name="T11" fmla="*/ 310 h 347"/>
                  <a:gd name="T12" fmla="*/ 4 w 215"/>
                  <a:gd name="T13" fmla="*/ 300 h 347"/>
                  <a:gd name="T14" fmla="*/ 0 w 215"/>
                  <a:gd name="T15" fmla="*/ 295 h 347"/>
                  <a:gd name="T16" fmla="*/ 0 w 215"/>
                  <a:gd name="T17" fmla="*/ 293 h 347"/>
                  <a:gd name="T18" fmla="*/ 0 w 215"/>
                  <a:gd name="T19" fmla="*/ 0 h 347"/>
                  <a:gd name="T20" fmla="*/ 215 w 215"/>
                  <a:gd name="T21" fmla="*/ 0 h 347"/>
                  <a:gd name="T22" fmla="*/ 215 w 215"/>
                  <a:gd name="T23" fmla="*/ 193 h 347"/>
                  <a:gd name="T24" fmla="*/ 212 w 215"/>
                  <a:gd name="T25" fmla="*/ 206 h 347"/>
                  <a:gd name="T26" fmla="*/ 206 w 215"/>
                  <a:gd name="T27" fmla="*/ 217 h 347"/>
                  <a:gd name="T28" fmla="*/ 202 w 215"/>
                  <a:gd name="T29" fmla="*/ 230 h 347"/>
                  <a:gd name="T30" fmla="*/ 199 w 215"/>
                  <a:gd name="T31" fmla="*/ 239 h 347"/>
                  <a:gd name="T32" fmla="*/ 199 w 215"/>
                  <a:gd name="T33" fmla="*/ 243 h 347"/>
                  <a:gd name="T34" fmla="*/ 188 w 215"/>
                  <a:gd name="T35" fmla="*/ 254 h 347"/>
                  <a:gd name="T36" fmla="*/ 175 w 215"/>
                  <a:gd name="T37" fmla="*/ 271 h 347"/>
                  <a:gd name="T38" fmla="*/ 160 w 215"/>
                  <a:gd name="T39" fmla="*/ 287 h 347"/>
                  <a:gd name="T40" fmla="*/ 145 w 215"/>
                  <a:gd name="T41" fmla="*/ 304 h 347"/>
                  <a:gd name="T42" fmla="*/ 130 w 215"/>
                  <a:gd name="T43" fmla="*/ 321 h 347"/>
                  <a:gd name="T44" fmla="*/ 119 w 215"/>
                  <a:gd name="T45" fmla="*/ 334 h 347"/>
                  <a:gd name="T46" fmla="*/ 110 w 215"/>
                  <a:gd name="T47" fmla="*/ 343 h 347"/>
                  <a:gd name="T48" fmla="*/ 108 w 215"/>
                  <a:gd name="T49" fmla="*/ 347 h 3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5"/>
                  <a:gd name="T76" fmla="*/ 0 h 347"/>
                  <a:gd name="T77" fmla="*/ 215 w 215"/>
                  <a:gd name="T78" fmla="*/ 347 h 34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5" h="347">
                    <a:moveTo>
                      <a:pt x="108" y="347"/>
                    </a:moveTo>
                    <a:lnTo>
                      <a:pt x="78" y="343"/>
                    </a:lnTo>
                    <a:lnTo>
                      <a:pt x="54" y="337"/>
                    </a:lnTo>
                    <a:lnTo>
                      <a:pt x="34" y="328"/>
                    </a:lnTo>
                    <a:lnTo>
                      <a:pt x="21" y="319"/>
                    </a:lnTo>
                    <a:lnTo>
                      <a:pt x="10" y="310"/>
                    </a:lnTo>
                    <a:lnTo>
                      <a:pt x="4" y="300"/>
                    </a:lnTo>
                    <a:lnTo>
                      <a:pt x="0" y="295"/>
                    </a:lnTo>
                    <a:lnTo>
                      <a:pt x="0" y="293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193"/>
                    </a:lnTo>
                    <a:lnTo>
                      <a:pt x="212" y="206"/>
                    </a:lnTo>
                    <a:lnTo>
                      <a:pt x="206" y="217"/>
                    </a:lnTo>
                    <a:lnTo>
                      <a:pt x="202" y="230"/>
                    </a:lnTo>
                    <a:lnTo>
                      <a:pt x="199" y="239"/>
                    </a:lnTo>
                    <a:lnTo>
                      <a:pt x="199" y="243"/>
                    </a:lnTo>
                    <a:lnTo>
                      <a:pt x="188" y="254"/>
                    </a:lnTo>
                    <a:lnTo>
                      <a:pt x="175" y="271"/>
                    </a:lnTo>
                    <a:lnTo>
                      <a:pt x="160" y="287"/>
                    </a:lnTo>
                    <a:lnTo>
                      <a:pt x="145" y="304"/>
                    </a:lnTo>
                    <a:lnTo>
                      <a:pt x="130" y="321"/>
                    </a:lnTo>
                    <a:lnTo>
                      <a:pt x="119" y="334"/>
                    </a:lnTo>
                    <a:lnTo>
                      <a:pt x="110" y="343"/>
                    </a:lnTo>
                    <a:lnTo>
                      <a:pt x="108" y="347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90">
                <a:extLst>
                  <a:ext uri="{FF2B5EF4-FFF2-40B4-BE49-F238E27FC236}">
                    <a16:creationId xmlns:a16="http://schemas.microsoft.com/office/drawing/2014/main" id="{785A18F0-916B-4716-A5BD-2035363DF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" y="2866"/>
                <a:ext cx="174" cy="345"/>
              </a:xfrm>
              <a:custGeom>
                <a:avLst/>
                <a:gdLst>
                  <a:gd name="T0" fmla="*/ 92 w 174"/>
                  <a:gd name="T1" fmla="*/ 345 h 345"/>
                  <a:gd name="T2" fmla="*/ 65 w 174"/>
                  <a:gd name="T3" fmla="*/ 343 h 345"/>
                  <a:gd name="T4" fmla="*/ 42 w 174"/>
                  <a:gd name="T5" fmla="*/ 337 h 345"/>
                  <a:gd name="T6" fmla="*/ 26 w 174"/>
                  <a:gd name="T7" fmla="*/ 330 h 345"/>
                  <a:gd name="T8" fmla="*/ 15 w 174"/>
                  <a:gd name="T9" fmla="*/ 323 h 345"/>
                  <a:gd name="T10" fmla="*/ 5 w 174"/>
                  <a:gd name="T11" fmla="*/ 313 h 345"/>
                  <a:gd name="T12" fmla="*/ 2 w 174"/>
                  <a:gd name="T13" fmla="*/ 308 h 345"/>
                  <a:gd name="T14" fmla="*/ 0 w 174"/>
                  <a:gd name="T15" fmla="*/ 306 h 345"/>
                  <a:gd name="T16" fmla="*/ 0 w 174"/>
                  <a:gd name="T17" fmla="*/ 2 h 345"/>
                  <a:gd name="T18" fmla="*/ 174 w 174"/>
                  <a:gd name="T19" fmla="*/ 0 h 345"/>
                  <a:gd name="T20" fmla="*/ 174 w 174"/>
                  <a:gd name="T21" fmla="*/ 184 h 345"/>
                  <a:gd name="T22" fmla="*/ 170 w 174"/>
                  <a:gd name="T23" fmla="*/ 193 h 345"/>
                  <a:gd name="T24" fmla="*/ 167 w 174"/>
                  <a:gd name="T25" fmla="*/ 204 h 345"/>
                  <a:gd name="T26" fmla="*/ 165 w 174"/>
                  <a:gd name="T27" fmla="*/ 217 h 345"/>
                  <a:gd name="T28" fmla="*/ 163 w 174"/>
                  <a:gd name="T29" fmla="*/ 226 h 345"/>
                  <a:gd name="T30" fmla="*/ 161 w 174"/>
                  <a:gd name="T31" fmla="*/ 228 h 345"/>
                  <a:gd name="T32" fmla="*/ 154 w 174"/>
                  <a:gd name="T33" fmla="*/ 239 h 345"/>
                  <a:gd name="T34" fmla="*/ 144 w 174"/>
                  <a:gd name="T35" fmla="*/ 256 h 345"/>
                  <a:gd name="T36" fmla="*/ 133 w 174"/>
                  <a:gd name="T37" fmla="*/ 274 h 345"/>
                  <a:gd name="T38" fmla="*/ 120 w 174"/>
                  <a:gd name="T39" fmla="*/ 295 h 345"/>
                  <a:gd name="T40" fmla="*/ 111 w 174"/>
                  <a:gd name="T41" fmla="*/ 313 h 345"/>
                  <a:gd name="T42" fmla="*/ 102 w 174"/>
                  <a:gd name="T43" fmla="*/ 330 h 345"/>
                  <a:gd name="T44" fmla="*/ 96 w 174"/>
                  <a:gd name="T45" fmla="*/ 341 h 345"/>
                  <a:gd name="T46" fmla="*/ 92 w 174"/>
                  <a:gd name="T47" fmla="*/ 345 h 34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4"/>
                  <a:gd name="T73" fmla="*/ 0 h 345"/>
                  <a:gd name="T74" fmla="*/ 174 w 174"/>
                  <a:gd name="T75" fmla="*/ 345 h 34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4" h="345">
                    <a:moveTo>
                      <a:pt x="92" y="345"/>
                    </a:moveTo>
                    <a:lnTo>
                      <a:pt x="65" y="343"/>
                    </a:lnTo>
                    <a:lnTo>
                      <a:pt x="42" y="337"/>
                    </a:lnTo>
                    <a:lnTo>
                      <a:pt x="26" y="330"/>
                    </a:lnTo>
                    <a:lnTo>
                      <a:pt x="15" y="323"/>
                    </a:lnTo>
                    <a:lnTo>
                      <a:pt x="5" y="313"/>
                    </a:lnTo>
                    <a:lnTo>
                      <a:pt x="2" y="308"/>
                    </a:lnTo>
                    <a:lnTo>
                      <a:pt x="0" y="306"/>
                    </a:lnTo>
                    <a:lnTo>
                      <a:pt x="0" y="2"/>
                    </a:lnTo>
                    <a:lnTo>
                      <a:pt x="174" y="0"/>
                    </a:lnTo>
                    <a:lnTo>
                      <a:pt x="174" y="184"/>
                    </a:lnTo>
                    <a:lnTo>
                      <a:pt x="170" y="193"/>
                    </a:lnTo>
                    <a:lnTo>
                      <a:pt x="167" y="204"/>
                    </a:lnTo>
                    <a:lnTo>
                      <a:pt x="165" y="217"/>
                    </a:lnTo>
                    <a:lnTo>
                      <a:pt x="163" y="226"/>
                    </a:lnTo>
                    <a:lnTo>
                      <a:pt x="161" y="228"/>
                    </a:lnTo>
                    <a:lnTo>
                      <a:pt x="154" y="239"/>
                    </a:lnTo>
                    <a:lnTo>
                      <a:pt x="144" y="256"/>
                    </a:lnTo>
                    <a:lnTo>
                      <a:pt x="133" y="274"/>
                    </a:lnTo>
                    <a:lnTo>
                      <a:pt x="120" y="295"/>
                    </a:lnTo>
                    <a:lnTo>
                      <a:pt x="111" y="313"/>
                    </a:lnTo>
                    <a:lnTo>
                      <a:pt x="102" y="330"/>
                    </a:lnTo>
                    <a:lnTo>
                      <a:pt x="96" y="341"/>
                    </a:lnTo>
                    <a:lnTo>
                      <a:pt x="92" y="345"/>
                    </a:lnTo>
                    <a:close/>
                  </a:path>
                </a:pathLst>
              </a:custGeom>
              <a:solidFill>
                <a:srgbClr val="9F9F9F"/>
              </a:solidFill>
              <a:ln w="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91">
                <a:extLst>
                  <a:ext uri="{FF2B5EF4-FFF2-40B4-BE49-F238E27FC236}">
                    <a16:creationId xmlns:a16="http://schemas.microsoft.com/office/drawing/2014/main" id="{7CF222FA-A436-47C3-B099-371945841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" y="2866"/>
                <a:ext cx="132" cy="343"/>
              </a:xfrm>
              <a:custGeom>
                <a:avLst/>
                <a:gdLst>
                  <a:gd name="T0" fmla="*/ 78 w 132"/>
                  <a:gd name="T1" fmla="*/ 343 h 343"/>
                  <a:gd name="T2" fmla="*/ 52 w 132"/>
                  <a:gd name="T3" fmla="*/ 343 h 343"/>
                  <a:gd name="T4" fmla="*/ 31 w 132"/>
                  <a:gd name="T5" fmla="*/ 339 h 343"/>
                  <a:gd name="T6" fmla="*/ 17 w 132"/>
                  <a:gd name="T7" fmla="*/ 332 h 343"/>
                  <a:gd name="T8" fmla="*/ 7 w 132"/>
                  <a:gd name="T9" fmla="*/ 326 h 343"/>
                  <a:gd name="T10" fmla="*/ 2 w 132"/>
                  <a:gd name="T11" fmla="*/ 321 h 343"/>
                  <a:gd name="T12" fmla="*/ 0 w 132"/>
                  <a:gd name="T13" fmla="*/ 319 h 343"/>
                  <a:gd name="T14" fmla="*/ 0 w 132"/>
                  <a:gd name="T15" fmla="*/ 2 h 343"/>
                  <a:gd name="T16" fmla="*/ 132 w 132"/>
                  <a:gd name="T17" fmla="*/ 0 h 343"/>
                  <a:gd name="T18" fmla="*/ 132 w 132"/>
                  <a:gd name="T19" fmla="*/ 174 h 343"/>
                  <a:gd name="T20" fmla="*/ 128 w 132"/>
                  <a:gd name="T21" fmla="*/ 184 h 343"/>
                  <a:gd name="T22" fmla="*/ 126 w 132"/>
                  <a:gd name="T23" fmla="*/ 198 h 343"/>
                  <a:gd name="T24" fmla="*/ 124 w 132"/>
                  <a:gd name="T25" fmla="*/ 210 h 343"/>
                  <a:gd name="T26" fmla="*/ 122 w 132"/>
                  <a:gd name="T27" fmla="*/ 215 h 343"/>
                  <a:gd name="T28" fmla="*/ 119 w 132"/>
                  <a:gd name="T29" fmla="*/ 224 h 343"/>
                  <a:gd name="T30" fmla="*/ 111 w 132"/>
                  <a:gd name="T31" fmla="*/ 241 h 343"/>
                  <a:gd name="T32" fmla="*/ 104 w 132"/>
                  <a:gd name="T33" fmla="*/ 261 h 343"/>
                  <a:gd name="T34" fmla="*/ 96 w 132"/>
                  <a:gd name="T35" fmla="*/ 284 h 343"/>
                  <a:gd name="T36" fmla="*/ 89 w 132"/>
                  <a:gd name="T37" fmla="*/ 306 h 343"/>
                  <a:gd name="T38" fmla="*/ 83 w 132"/>
                  <a:gd name="T39" fmla="*/ 324 h 343"/>
                  <a:gd name="T40" fmla="*/ 80 w 132"/>
                  <a:gd name="T41" fmla="*/ 337 h 343"/>
                  <a:gd name="T42" fmla="*/ 78 w 132"/>
                  <a:gd name="T43" fmla="*/ 343 h 3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2"/>
                  <a:gd name="T67" fmla="*/ 0 h 343"/>
                  <a:gd name="T68" fmla="*/ 132 w 132"/>
                  <a:gd name="T69" fmla="*/ 343 h 3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2" h="343">
                    <a:moveTo>
                      <a:pt x="78" y="343"/>
                    </a:moveTo>
                    <a:lnTo>
                      <a:pt x="52" y="343"/>
                    </a:lnTo>
                    <a:lnTo>
                      <a:pt x="31" y="339"/>
                    </a:lnTo>
                    <a:lnTo>
                      <a:pt x="17" y="332"/>
                    </a:lnTo>
                    <a:lnTo>
                      <a:pt x="7" y="326"/>
                    </a:lnTo>
                    <a:lnTo>
                      <a:pt x="2" y="321"/>
                    </a:lnTo>
                    <a:lnTo>
                      <a:pt x="0" y="319"/>
                    </a:lnTo>
                    <a:lnTo>
                      <a:pt x="0" y="2"/>
                    </a:lnTo>
                    <a:lnTo>
                      <a:pt x="132" y="0"/>
                    </a:lnTo>
                    <a:lnTo>
                      <a:pt x="132" y="174"/>
                    </a:lnTo>
                    <a:lnTo>
                      <a:pt x="128" y="184"/>
                    </a:lnTo>
                    <a:lnTo>
                      <a:pt x="126" y="198"/>
                    </a:lnTo>
                    <a:lnTo>
                      <a:pt x="124" y="210"/>
                    </a:lnTo>
                    <a:lnTo>
                      <a:pt x="122" y="215"/>
                    </a:lnTo>
                    <a:lnTo>
                      <a:pt x="119" y="224"/>
                    </a:lnTo>
                    <a:lnTo>
                      <a:pt x="111" y="241"/>
                    </a:lnTo>
                    <a:lnTo>
                      <a:pt x="104" y="261"/>
                    </a:lnTo>
                    <a:lnTo>
                      <a:pt x="96" y="284"/>
                    </a:lnTo>
                    <a:lnTo>
                      <a:pt x="89" y="306"/>
                    </a:lnTo>
                    <a:lnTo>
                      <a:pt x="83" y="324"/>
                    </a:lnTo>
                    <a:lnTo>
                      <a:pt x="80" y="337"/>
                    </a:lnTo>
                    <a:lnTo>
                      <a:pt x="78" y="343"/>
                    </a:lnTo>
                    <a:close/>
                  </a:path>
                </a:pathLst>
              </a:custGeom>
              <a:solidFill>
                <a:srgbClr val="BFBFBF"/>
              </a:solidFill>
              <a:ln w="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92">
                <a:extLst>
                  <a:ext uri="{FF2B5EF4-FFF2-40B4-BE49-F238E27FC236}">
                    <a16:creationId xmlns:a16="http://schemas.microsoft.com/office/drawing/2014/main" id="{46E35DE5-C698-45CB-AA49-66A7CEBB9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" y="2866"/>
                <a:ext cx="89" cy="343"/>
              </a:xfrm>
              <a:custGeom>
                <a:avLst/>
                <a:gdLst>
                  <a:gd name="T0" fmla="*/ 61 w 89"/>
                  <a:gd name="T1" fmla="*/ 341 h 343"/>
                  <a:gd name="T2" fmla="*/ 39 w 89"/>
                  <a:gd name="T3" fmla="*/ 343 h 343"/>
                  <a:gd name="T4" fmla="*/ 22 w 89"/>
                  <a:gd name="T5" fmla="*/ 341 h 343"/>
                  <a:gd name="T6" fmla="*/ 9 w 89"/>
                  <a:gd name="T7" fmla="*/ 337 h 343"/>
                  <a:gd name="T8" fmla="*/ 2 w 89"/>
                  <a:gd name="T9" fmla="*/ 334 h 343"/>
                  <a:gd name="T10" fmla="*/ 0 w 89"/>
                  <a:gd name="T11" fmla="*/ 334 h 343"/>
                  <a:gd name="T12" fmla="*/ 0 w 89"/>
                  <a:gd name="T13" fmla="*/ 2 h 343"/>
                  <a:gd name="T14" fmla="*/ 89 w 89"/>
                  <a:gd name="T15" fmla="*/ 0 h 343"/>
                  <a:gd name="T16" fmla="*/ 89 w 89"/>
                  <a:gd name="T17" fmla="*/ 163 h 343"/>
                  <a:gd name="T18" fmla="*/ 87 w 89"/>
                  <a:gd name="T19" fmla="*/ 171 h 343"/>
                  <a:gd name="T20" fmla="*/ 85 w 89"/>
                  <a:gd name="T21" fmla="*/ 184 h 343"/>
                  <a:gd name="T22" fmla="*/ 85 w 89"/>
                  <a:gd name="T23" fmla="*/ 197 h 343"/>
                  <a:gd name="T24" fmla="*/ 84 w 89"/>
                  <a:gd name="T25" fmla="*/ 202 h 343"/>
                  <a:gd name="T26" fmla="*/ 82 w 89"/>
                  <a:gd name="T27" fmla="*/ 210 h 343"/>
                  <a:gd name="T28" fmla="*/ 78 w 89"/>
                  <a:gd name="T29" fmla="*/ 226 h 343"/>
                  <a:gd name="T30" fmla="*/ 74 w 89"/>
                  <a:gd name="T31" fmla="*/ 248 h 343"/>
                  <a:gd name="T32" fmla="*/ 71 w 89"/>
                  <a:gd name="T33" fmla="*/ 274 h 343"/>
                  <a:gd name="T34" fmla="*/ 67 w 89"/>
                  <a:gd name="T35" fmla="*/ 299 h 343"/>
                  <a:gd name="T36" fmla="*/ 65 w 89"/>
                  <a:gd name="T37" fmla="*/ 321 h 343"/>
                  <a:gd name="T38" fmla="*/ 63 w 89"/>
                  <a:gd name="T39" fmla="*/ 336 h 343"/>
                  <a:gd name="T40" fmla="*/ 61 w 89"/>
                  <a:gd name="T41" fmla="*/ 341 h 34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9"/>
                  <a:gd name="T64" fmla="*/ 0 h 343"/>
                  <a:gd name="T65" fmla="*/ 89 w 89"/>
                  <a:gd name="T66" fmla="*/ 343 h 34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9" h="343">
                    <a:moveTo>
                      <a:pt x="61" y="341"/>
                    </a:moveTo>
                    <a:lnTo>
                      <a:pt x="39" y="343"/>
                    </a:lnTo>
                    <a:lnTo>
                      <a:pt x="22" y="341"/>
                    </a:lnTo>
                    <a:lnTo>
                      <a:pt x="9" y="337"/>
                    </a:lnTo>
                    <a:lnTo>
                      <a:pt x="2" y="334"/>
                    </a:lnTo>
                    <a:lnTo>
                      <a:pt x="0" y="334"/>
                    </a:lnTo>
                    <a:lnTo>
                      <a:pt x="0" y="2"/>
                    </a:lnTo>
                    <a:lnTo>
                      <a:pt x="89" y="0"/>
                    </a:lnTo>
                    <a:lnTo>
                      <a:pt x="89" y="163"/>
                    </a:lnTo>
                    <a:lnTo>
                      <a:pt x="87" y="171"/>
                    </a:lnTo>
                    <a:lnTo>
                      <a:pt x="85" y="184"/>
                    </a:lnTo>
                    <a:lnTo>
                      <a:pt x="85" y="197"/>
                    </a:lnTo>
                    <a:lnTo>
                      <a:pt x="84" y="202"/>
                    </a:lnTo>
                    <a:lnTo>
                      <a:pt x="82" y="210"/>
                    </a:lnTo>
                    <a:lnTo>
                      <a:pt x="78" y="226"/>
                    </a:lnTo>
                    <a:lnTo>
                      <a:pt x="74" y="248"/>
                    </a:lnTo>
                    <a:lnTo>
                      <a:pt x="71" y="274"/>
                    </a:lnTo>
                    <a:lnTo>
                      <a:pt x="67" y="299"/>
                    </a:lnTo>
                    <a:lnTo>
                      <a:pt x="65" y="321"/>
                    </a:lnTo>
                    <a:lnTo>
                      <a:pt x="63" y="336"/>
                    </a:lnTo>
                    <a:lnTo>
                      <a:pt x="61" y="341"/>
                    </a:lnTo>
                    <a:close/>
                  </a:path>
                </a:pathLst>
              </a:custGeom>
              <a:solidFill>
                <a:srgbClr val="DFDFDF"/>
              </a:solidFill>
              <a:ln w="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93">
                <a:extLst>
                  <a:ext uri="{FF2B5EF4-FFF2-40B4-BE49-F238E27FC236}">
                    <a16:creationId xmlns:a16="http://schemas.microsoft.com/office/drawing/2014/main" id="{14AAF622-2603-4650-97E5-8CDFB2E53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2866"/>
                <a:ext cx="47" cy="347"/>
              </a:xfrm>
              <a:custGeom>
                <a:avLst/>
                <a:gdLst>
                  <a:gd name="T0" fmla="*/ 47 w 47"/>
                  <a:gd name="T1" fmla="*/ 0 h 347"/>
                  <a:gd name="T2" fmla="*/ 47 w 47"/>
                  <a:gd name="T3" fmla="*/ 341 h 347"/>
                  <a:gd name="T4" fmla="*/ 23 w 47"/>
                  <a:gd name="T5" fmla="*/ 345 h 347"/>
                  <a:gd name="T6" fmla="*/ 6 w 47"/>
                  <a:gd name="T7" fmla="*/ 347 h 347"/>
                  <a:gd name="T8" fmla="*/ 0 w 47"/>
                  <a:gd name="T9" fmla="*/ 347 h 347"/>
                  <a:gd name="T10" fmla="*/ 0 w 47"/>
                  <a:gd name="T11" fmla="*/ 4 h 347"/>
                  <a:gd name="T12" fmla="*/ 47 w 47"/>
                  <a:gd name="T13" fmla="*/ 0 h 3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"/>
                  <a:gd name="T22" fmla="*/ 0 h 347"/>
                  <a:gd name="T23" fmla="*/ 47 w 47"/>
                  <a:gd name="T24" fmla="*/ 347 h 3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" h="347">
                    <a:moveTo>
                      <a:pt x="47" y="0"/>
                    </a:moveTo>
                    <a:lnTo>
                      <a:pt x="47" y="341"/>
                    </a:lnTo>
                    <a:lnTo>
                      <a:pt x="23" y="345"/>
                    </a:lnTo>
                    <a:lnTo>
                      <a:pt x="6" y="347"/>
                    </a:lnTo>
                    <a:lnTo>
                      <a:pt x="0" y="347"/>
                    </a:lnTo>
                    <a:lnTo>
                      <a:pt x="0" y="4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94">
                <a:extLst>
                  <a:ext uri="{FF2B5EF4-FFF2-40B4-BE49-F238E27FC236}">
                    <a16:creationId xmlns:a16="http://schemas.microsoft.com/office/drawing/2014/main" id="{46E726C6-52B4-4ADC-A912-67516BF206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6" y="2998"/>
                <a:ext cx="102" cy="107"/>
              </a:xfrm>
              <a:custGeom>
                <a:avLst/>
                <a:gdLst>
                  <a:gd name="T0" fmla="*/ 52 w 102"/>
                  <a:gd name="T1" fmla="*/ 24 h 107"/>
                  <a:gd name="T2" fmla="*/ 65 w 102"/>
                  <a:gd name="T3" fmla="*/ 66 h 107"/>
                  <a:gd name="T4" fmla="*/ 37 w 102"/>
                  <a:gd name="T5" fmla="*/ 66 h 107"/>
                  <a:gd name="T6" fmla="*/ 52 w 102"/>
                  <a:gd name="T7" fmla="*/ 24 h 107"/>
                  <a:gd name="T8" fmla="*/ 0 w 102"/>
                  <a:gd name="T9" fmla="*/ 107 h 107"/>
                  <a:gd name="T10" fmla="*/ 24 w 102"/>
                  <a:gd name="T11" fmla="*/ 107 h 107"/>
                  <a:gd name="T12" fmla="*/ 32 w 102"/>
                  <a:gd name="T13" fmla="*/ 85 h 107"/>
                  <a:gd name="T14" fmla="*/ 71 w 102"/>
                  <a:gd name="T15" fmla="*/ 85 h 107"/>
                  <a:gd name="T16" fmla="*/ 78 w 102"/>
                  <a:gd name="T17" fmla="*/ 107 h 107"/>
                  <a:gd name="T18" fmla="*/ 102 w 102"/>
                  <a:gd name="T19" fmla="*/ 107 h 107"/>
                  <a:gd name="T20" fmla="*/ 65 w 102"/>
                  <a:gd name="T21" fmla="*/ 0 h 107"/>
                  <a:gd name="T22" fmla="*/ 39 w 102"/>
                  <a:gd name="T23" fmla="*/ 0 h 107"/>
                  <a:gd name="T24" fmla="*/ 0 w 102"/>
                  <a:gd name="T25" fmla="*/ 107 h 1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2"/>
                  <a:gd name="T40" fmla="*/ 0 h 107"/>
                  <a:gd name="T41" fmla="*/ 102 w 102"/>
                  <a:gd name="T42" fmla="*/ 107 h 10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2" h="107">
                    <a:moveTo>
                      <a:pt x="52" y="24"/>
                    </a:moveTo>
                    <a:lnTo>
                      <a:pt x="65" y="66"/>
                    </a:lnTo>
                    <a:lnTo>
                      <a:pt x="37" y="66"/>
                    </a:lnTo>
                    <a:lnTo>
                      <a:pt x="52" y="24"/>
                    </a:lnTo>
                    <a:close/>
                    <a:moveTo>
                      <a:pt x="0" y="107"/>
                    </a:moveTo>
                    <a:lnTo>
                      <a:pt x="24" y="107"/>
                    </a:lnTo>
                    <a:lnTo>
                      <a:pt x="32" y="85"/>
                    </a:lnTo>
                    <a:lnTo>
                      <a:pt x="71" y="85"/>
                    </a:lnTo>
                    <a:lnTo>
                      <a:pt x="78" y="107"/>
                    </a:lnTo>
                    <a:lnTo>
                      <a:pt x="102" y="107"/>
                    </a:lnTo>
                    <a:lnTo>
                      <a:pt x="65" y="0"/>
                    </a:lnTo>
                    <a:lnTo>
                      <a:pt x="39" y="0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95">
                <a:extLst>
                  <a:ext uri="{FF2B5EF4-FFF2-40B4-BE49-F238E27FC236}">
                    <a16:creationId xmlns:a16="http://schemas.microsoft.com/office/drawing/2014/main" id="{2C423AAE-90A2-42B2-938F-362F4D359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" y="2762"/>
                <a:ext cx="386" cy="200"/>
              </a:xfrm>
              <a:custGeom>
                <a:avLst/>
                <a:gdLst>
                  <a:gd name="T0" fmla="*/ 193 w 386"/>
                  <a:gd name="T1" fmla="*/ 200 h 200"/>
                  <a:gd name="T2" fmla="*/ 238 w 386"/>
                  <a:gd name="T3" fmla="*/ 199 h 200"/>
                  <a:gd name="T4" fmla="*/ 278 w 386"/>
                  <a:gd name="T5" fmla="*/ 191 h 200"/>
                  <a:gd name="T6" fmla="*/ 314 w 386"/>
                  <a:gd name="T7" fmla="*/ 178 h 200"/>
                  <a:gd name="T8" fmla="*/ 343 w 386"/>
                  <a:gd name="T9" fmla="*/ 163 h 200"/>
                  <a:gd name="T10" fmla="*/ 366 w 386"/>
                  <a:gd name="T11" fmla="*/ 145 h 200"/>
                  <a:gd name="T12" fmla="*/ 380 w 386"/>
                  <a:gd name="T13" fmla="*/ 124 h 200"/>
                  <a:gd name="T14" fmla="*/ 386 w 386"/>
                  <a:gd name="T15" fmla="*/ 100 h 200"/>
                  <a:gd name="T16" fmla="*/ 380 w 386"/>
                  <a:gd name="T17" fmla="*/ 78 h 200"/>
                  <a:gd name="T18" fmla="*/ 366 w 386"/>
                  <a:gd name="T19" fmla="*/ 56 h 200"/>
                  <a:gd name="T20" fmla="*/ 343 w 386"/>
                  <a:gd name="T21" fmla="*/ 37 h 200"/>
                  <a:gd name="T22" fmla="*/ 314 w 386"/>
                  <a:gd name="T23" fmla="*/ 22 h 200"/>
                  <a:gd name="T24" fmla="*/ 278 w 386"/>
                  <a:gd name="T25" fmla="*/ 11 h 200"/>
                  <a:gd name="T26" fmla="*/ 238 w 386"/>
                  <a:gd name="T27" fmla="*/ 2 h 200"/>
                  <a:gd name="T28" fmla="*/ 193 w 386"/>
                  <a:gd name="T29" fmla="*/ 0 h 200"/>
                  <a:gd name="T30" fmla="*/ 149 w 386"/>
                  <a:gd name="T31" fmla="*/ 2 h 200"/>
                  <a:gd name="T32" fmla="*/ 110 w 386"/>
                  <a:gd name="T33" fmla="*/ 11 h 200"/>
                  <a:gd name="T34" fmla="*/ 73 w 386"/>
                  <a:gd name="T35" fmla="*/ 22 h 200"/>
                  <a:gd name="T36" fmla="*/ 43 w 386"/>
                  <a:gd name="T37" fmla="*/ 37 h 200"/>
                  <a:gd name="T38" fmla="*/ 21 w 386"/>
                  <a:gd name="T39" fmla="*/ 56 h 200"/>
                  <a:gd name="T40" fmla="*/ 6 w 386"/>
                  <a:gd name="T41" fmla="*/ 78 h 200"/>
                  <a:gd name="T42" fmla="*/ 0 w 386"/>
                  <a:gd name="T43" fmla="*/ 100 h 200"/>
                  <a:gd name="T44" fmla="*/ 6 w 386"/>
                  <a:gd name="T45" fmla="*/ 124 h 200"/>
                  <a:gd name="T46" fmla="*/ 21 w 386"/>
                  <a:gd name="T47" fmla="*/ 145 h 200"/>
                  <a:gd name="T48" fmla="*/ 43 w 386"/>
                  <a:gd name="T49" fmla="*/ 163 h 200"/>
                  <a:gd name="T50" fmla="*/ 73 w 386"/>
                  <a:gd name="T51" fmla="*/ 178 h 200"/>
                  <a:gd name="T52" fmla="*/ 110 w 386"/>
                  <a:gd name="T53" fmla="*/ 191 h 200"/>
                  <a:gd name="T54" fmla="*/ 149 w 386"/>
                  <a:gd name="T55" fmla="*/ 199 h 200"/>
                  <a:gd name="T56" fmla="*/ 193 w 386"/>
                  <a:gd name="T57" fmla="*/ 200 h 2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86"/>
                  <a:gd name="T88" fmla="*/ 0 h 200"/>
                  <a:gd name="T89" fmla="*/ 386 w 386"/>
                  <a:gd name="T90" fmla="*/ 200 h 2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86" h="200">
                    <a:moveTo>
                      <a:pt x="193" y="200"/>
                    </a:moveTo>
                    <a:lnTo>
                      <a:pt x="238" y="199"/>
                    </a:lnTo>
                    <a:lnTo>
                      <a:pt x="278" y="191"/>
                    </a:lnTo>
                    <a:lnTo>
                      <a:pt x="314" y="178"/>
                    </a:lnTo>
                    <a:lnTo>
                      <a:pt x="343" y="163"/>
                    </a:lnTo>
                    <a:lnTo>
                      <a:pt x="366" y="145"/>
                    </a:lnTo>
                    <a:lnTo>
                      <a:pt x="380" y="124"/>
                    </a:lnTo>
                    <a:lnTo>
                      <a:pt x="386" y="100"/>
                    </a:lnTo>
                    <a:lnTo>
                      <a:pt x="380" y="78"/>
                    </a:lnTo>
                    <a:lnTo>
                      <a:pt x="366" y="56"/>
                    </a:lnTo>
                    <a:lnTo>
                      <a:pt x="343" y="37"/>
                    </a:lnTo>
                    <a:lnTo>
                      <a:pt x="314" y="22"/>
                    </a:lnTo>
                    <a:lnTo>
                      <a:pt x="278" y="11"/>
                    </a:lnTo>
                    <a:lnTo>
                      <a:pt x="238" y="2"/>
                    </a:lnTo>
                    <a:lnTo>
                      <a:pt x="193" y="0"/>
                    </a:lnTo>
                    <a:lnTo>
                      <a:pt x="149" y="2"/>
                    </a:lnTo>
                    <a:lnTo>
                      <a:pt x="110" y="11"/>
                    </a:lnTo>
                    <a:lnTo>
                      <a:pt x="73" y="22"/>
                    </a:lnTo>
                    <a:lnTo>
                      <a:pt x="43" y="37"/>
                    </a:lnTo>
                    <a:lnTo>
                      <a:pt x="21" y="56"/>
                    </a:lnTo>
                    <a:lnTo>
                      <a:pt x="6" y="78"/>
                    </a:lnTo>
                    <a:lnTo>
                      <a:pt x="0" y="100"/>
                    </a:lnTo>
                    <a:lnTo>
                      <a:pt x="6" y="124"/>
                    </a:lnTo>
                    <a:lnTo>
                      <a:pt x="21" y="145"/>
                    </a:lnTo>
                    <a:lnTo>
                      <a:pt x="43" y="163"/>
                    </a:lnTo>
                    <a:lnTo>
                      <a:pt x="73" y="178"/>
                    </a:lnTo>
                    <a:lnTo>
                      <a:pt x="110" y="191"/>
                    </a:lnTo>
                    <a:lnTo>
                      <a:pt x="149" y="199"/>
                    </a:lnTo>
                    <a:lnTo>
                      <a:pt x="193" y="200"/>
                    </a:lnTo>
                    <a:close/>
                  </a:path>
                </a:pathLst>
              </a:custGeom>
              <a:solidFill>
                <a:srgbClr val="BFBFBF"/>
              </a:solidFill>
              <a:ln w="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96">
                <a:extLst>
                  <a:ext uri="{FF2B5EF4-FFF2-40B4-BE49-F238E27FC236}">
                    <a16:creationId xmlns:a16="http://schemas.microsoft.com/office/drawing/2014/main" id="{2037AA94-EE29-4184-83EC-DDCBA9199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" y="2762"/>
                <a:ext cx="386" cy="200"/>
              </a:xfrm>
              <a:custGeom>
                <a:avLst/>
                <a:gdLst>
                  <a:gd name="T0" fmla="*/ 193 w 386"/>
                  <a:gd name="T1" fmla="*/ 200 h 200"/>
                  <a:gd name="T2" fmla="*/ 238 w 386"/>
                  <a:gd name="T3" fmla="*/ 199 h 200"/>
                  <a:gd name="T4" fmla="*/ 278 w 386"/>
                  <a:gd name="T5" fmla="*/ 191 h 200"/>
                  <a:gd name="T6" fmla="*/ 314 w 386"/>
                  <a:gd name="T7" fmla="*/ 178 h 200"/>
                  <a:gd name="T8" fmla="*/ 343 w 386"/>
                  <a:gd name="T9" fmla="*/ 163 h 200"/>
                  <a:gd name="T10" fmla="*/ 366 w 386"/>
                  <a:gd name="T11" fmla="*/ 145 h 200"/>
                  <a:gd name="T12" fmla="*/ 380 w 386"/>
                  <a:gd name="T13" fmla="*/ 124 h 200"/>
                  <a:gd name="T14" fmla="*/ 386 w 386"/>
                  <a:gd name="T15" fmla="*/ 100 h 200"/>
                  <a:gd name="T16" fmla="*/ 380 w 386"/>
                  <a:gd name="T17" fmla="*/ 78 h 200"/>
                  <a:gd name="T18" fmla="*/ 366 w 386"/>
                  <a:gd name="T19" fmla="*/ 56 h 200"/>
                  <a:gd name="T20" fmla="*/ 343 w 386"/>
                  <a:gd name="T21" fmla="*/ 37 h 200"/>
                  <a:gd name="T22" fmla="*/ 314 w 386"/>
                  <a:gd name="T23" fmla="*/ 22 h 200"/>
                  <a:gd name="T24" fmla="*/ 278 w 386"/>
                  <a:gd name="T25" fmla="*/ 11 h 200"/>
                  <a:gd name="T26" fmla="*/ 238 w 386"/>
                  <a:gd name="T27" fmla="*/ 2 h 200"/>
                  <a:gd name="T28" fmla="*/ 193 w 386"/>
                  <a:gd name="T29" fmla="*/ 0 h 200"/>
                  <a:gd name="T30" fmla="*/ 149 w 386"/>
                  <a:gd name="T31" fmla="*/ 2 h 200"/>
                  <a:gd name="T32" fmla="*/ 110 w 386"/>
                  <a:gd name="T33" fmla="*/ 11 h 200"/>
                  <a:gd name="T34" fmla="*/ 73 w 386"/>
                  <a:gd name="T35" fmla="*/ 22 h 200"/>
                  <a:gd name="T36" fmla="*/ 43 w 386"/>
                  <a:gd name="T37" fmla="*/ 37 h 200"/>
                  <a:gd name="T38" fmla="*/ 21 w 386"/>
                  <a:gd name="T39" fmla="*/ 56 h 200"/>
                  <a:gd name="T40" fmla="*/ 6 w 386"/>
                  <a:gd name="T41" fmla="*/ 78 h 200"/>
                  <a:gd name="T42" fmla="*/ 0 w 386"/>
                  <a:gd name="T43" fmla="*/ 100 h 200"/>
                  <a:gd name="T44" fmla="*/ 6 w 386"/>
                  <a:gd name="T45" fmla="*/ 124 h 200"/>
                  <a:gd name="T46" fmla="*/ 21 w 386"/>
                  <a:gd name="T47" fmla="*/ 145 h 200"/>
                  <a:gd name="T48" fmla="*/ 43 w 386"/>
                  <a:gd name="T49" fmla="*/ 163 h 200"/>
                  <a:gd name="T50" fmla="*/ 73 w 386"/>
                  <a:gd name="T51" fmla="*/ 178 h 200"/>
                  <a:gd name="T52" fmla="*/ 110 w 386"/>
                  <a:gd name="T53" fmla="*/ 191 h 200"/>
                  <a:gd name="T54" fmla="*/ 149 w 386"/>
                  <a:gd name="T55" fmla="*/ 199 h 200"/>
                  <a:gd name="T56" fmla="*/ 193 w 386"/>
                  <a:gd name="T57" fmla="*/ 200 h 2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86"/>
                  <a:gd name="T88" fmla="*/ 0 h 200"/>
                  <a:gd name="T89" fmla="*/ 386 w 386"/>
                  <a:gd name="T90" fmla="*/ 200 h 2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86" h="200">
                    <a:moveTo>
                      <a:pt x="193" y="200"/>
                    </a:moveTo>
                    <a:lnTo>
                      <a:pt x="238" y="199"/>
                    </a:lnTo>
                    <a:lnTo>
                      <a:pt x="278" y="191"/>
                    </a:lnTo>
                    <a:lnTo>
                      <a:pt x="314" y="178"/>
                    </a:lnTo>
                    <a:lnTo>
                      <a:pt x="343" y="163"/>
                    </a:lnTo>
                    <a:lnTo>
                      <a:pt x="366" y="145"/>
                    </a:lnTo>
                    <a:lnTo>
                      <a:pt x="380" y="124"/>
                    </a:lnTo>
                    <a:lnTo>
                      <a:pt x="386" y="100"/>
                    </a:lnTo>
                    <a:lnTo>
                      <a:pt x="380" y="78"/>
                    </a:lnTo>
                    <a:lnTo>
                      <a:pt x="366" y="56"/>
                    </a:lnTo>
                    <a:lnTo>
                      <a:pt x="343" y="37"/>
                    </a:lnTo>
                    <a:lnTo>
                      <a:pt x="314" y="22"/>
                    </a:lnTo>
                    <a:lnTo>
                      <a:pt x="278" y="11"/>
                    </a:lnTo>
                    <a:lnTo>
                      <a:pt x="238" y="2"/>
                    </a:lnTo>
                    <a:lnTo>
                      <a:pt x="193" y="0"/>
                    </a:lnTo>
                    <a:lnTo>
                      <a:pt x="149" y="2"/>
                    </a:lnTo>
                    <a:lnTo>
                      <a:pt x="110" y="11"/>
                    </a:lnTo>
                    <a:lnTo>
                      <a:pt x="73" y="22"/>
                    </a:lnTo>
                    <a:lnTo>
                      <a:pt x="43" y="37"/>
                    </a:lnTo>
                    <a:lnTo>
                      <a:pt x="21" y="56"/>
                    </a:lnTo>
                    <a:lnTo>
                      <a:pt x="6" y="78"/>
                    </a:lnTo>
                    <a:lnTo>
                      <a:pt x="0" y="100"/>
                    </a:lnTo>
                    <a:lnTo>
                      <a:pt x="6" y="124"/>
                    </a:lnTo>
                    <a:lnTo>
                      <a:pt x="21" y="145"/>
                    </a:lnTo>
                    <a:lnTo>
                      <a:pt x="43" y="163"/>
                    </a:lnTo>
                    <a:lnTo>
                      <a:pt x="73" y="178"/>
                    </a:lnTo>
                    <a:lnTo>
                      <a:pt x="110" y="191"/>
                    </a:lnTo>
                    <a:lnTo>
                      <a:pt x="149" y="199"/>
                    </a:lnTo>
                    <a:lnTo>
                      <a:pt x="193" y="20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97">
                <a:extLst>
                  <a:ext uri="{FF2B5EF4-FFF2-40B4-BE49-F238E27FC236}">
                    <a16:creationId xmlns:a16="http://schemas.microsoft.com/office/drawing/2014/main" id="{1621AABE-16F0-4139-9F23-46FDA32AE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" y="2742"/>
                <a:ext cx="313" cy="191"/>
              </a:xfrm>
              <a:custGeom>
                <a:avLst/>
                <a:gdLst>
                  <a:gd name="T0" fmla="*/ 157 w 313"/>
                  <a:gd name="T1" fmla="*/ 191 h 191"/>
                  <a:gd name="T2" fmla="*/ 198 w 313"/>
                  <a:gd name="T3" fmla="*/ 187 h 191"/>
                  <a:gd name="T4" fmla="*/ 235 w 313"/>
                  <a:gd name="T5" fmla="*/ 180 h 191"/>
                  <a:gd name="T6" fmla="*/ 268 w 313"/>
                  <a:gd name="T7" fmla="*/ 167 h 191"/>
                  <a:gd name="T8" fmla="*/ 293 w 313"/>
                  <a:gd name="T9" fmla="*/ 150 h 191"/>
                  <a:gd name="T10" fmla="*/ 307 w 313"/>
                  <a:gd name="T11" fmla="*/ 130 h 191"/>
                  <a:gd name="T12" fmla="*/ 313 w 313"/>
                  <a:gd name="T13" fmla="*/ 107 h 191"/>
                  <a:gd name="T14" fmla="*/ 307 w 313"/>
                  <a:gd name="T15" fmla="*/ 85 h 191"/>
                  <a:gd name="T16" fmla="*/ 293 w 313"/>
                  <a:gd name="T17" fmla="*/ 59 h 191"/>
                  <a:gd name="T18" fmla="*/ 268 w 313"/>
                  <a:gd name="T19" fmla="*/ 37 h 191"/>
                  <a:gd name="T20" fmla="*/ 235 w 313"/>
                  <a:gd name="T21" fmla="*/ 18 h 191"/>
                  <a:gd name="T22" fmla="*/ 198 w 313"/>
                  <a:gd name="T23" fmla="*/ 5 h 191"/>
                  <a:gd name="T24" fmla="*/ 157 w 313"/>
                  <a:gd name="T25" fmla="*/ 0 h 191"/>
                  <a:gd name="T26" fmla="*/ 114 w 313"/>
                  <a:gd name="T27" fmla="*/ 5 h 191"/>
                  <a:gd name="T28" fmla="*/ 77 w 313"/>
                  <a:gd name="T29" fmla="*/ 18 h 191"/>
                  <a:gd name="T30" fmla="*/ 46 w 313"/>
                  <a:gd name="T31" fmla="*/ 37 h 191"/>
                  <a:gd name="T32" fmla="*/ 22 w 313"/>
                  <a:gd name="T33" fmla="*/ 59 h 191"/>
                  <a:gd name="T34" fmla="*/ 5 w 313"/>
                  <a:gd name="T35" fmla="*/ 85 h 191"/>
                  <a:gd name="T36" fmla="*/ 0 w 313"/>
                  <a:gd name="T37" fmla="*/ 107 h 191"/>
                  <a:gd name="T38" fmla="*/ 5 w 313"/>
                  <a:gd name="T39" fmla="*/ 130 h 191"/>
                  <a:gd name="T40" fmla="*/ 22 w 313"/>
                  <a:gd name="T41" fmla="*/ 150 h 191"/>
                  <a:gd name="T42" fmla="*/ 46 w 313"/>
                  <a:gd name="T43" fmla="*/ 167 h 191"/>
                  <a:gd name="T44" fmla="*/ 77 w 313"/>
                  <a:gd name="T45" fmla="*/ 180 h 191"/>
                  <a:gd name="T46" fmla="*/ 114 w 313"/>
                  <a:gd name="T47" fmla="*/ 187 h 191"/>
                  <a:gd name="T48" fmla="*/ 157 w 313"/>
                  <a:gd name="T49" fmla="*/ 191 h 19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13"/>
                  <a:gd name="T76" fmla="*/ 0 h 191"/>
                  <a:gd name="T77" fmla="*/ 313 w 313"/>
                  <a:gd name="T78" fmla="*/ 191 h 19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13" h="191">
                    <a:moveTo>
                      <a:pt x="157" y="191"/>
                    </a:moveTo>
                    <a:lnTo>
                      <a:pt x="198" y="187"/>
                    </a:lnTo>
                    <a:lnTo>
                      <a:pt x="235" y="180"/>
                    </a:lnTo>
                    <a:lnTo>
                      <a:pt x="268" y="167"/>
                    </a:lnTo>
                    <a:lnTo>
                      <a:pt x="293" y="150"/>
                    </a:lnTo>
                    <a:lnTo>
                      <a:pt x="307" y="130"/>
                    </a:lnTo>
                    <a:lnTo>
                      <a:pt x="313" y="107"/>
                    </a:lnTo>
                    <a:lnTo>
                      <a:pt x="307" y="85"/>
                    </a:lnTo>
                    <a:lnTo>
                      <a:pt x="293" y="59"/>
                    </a:lnTo>
                    <a:lnTo>
                      <a:pt x="268" y="37"/>
                    </a:lnTo>
                    <a:lnTo>
                      <a:pt x="235" y="18"/>
                    </a:lnTo>
                    <a:lnTo>
                      <a:pt x="198" y="5"/>
                    </a:lnTo>
                    <a:lnTo>
                      <a:pt x="157" y="0"/>
                    </a:lnTo>
                    <a:lnTo>
                      <a:pt x="114" y="5"/>
                    </a:lnTo>
                    <a:lnTo>
                      <a:pt x="77" y="18"/>
                    </a:lnTo>
                    <a:lnTo>
                      <a:pt x="46" y="37"/>
                    </a:lnTo>
                    <a:lnTo>
                      <a:pt x="22" y="59"/>
                    </a:lnTo>
                    <a:lnTo>
                      <a:pt x="5" y="85"/>
                    </a:lnTo>
                    <a:lnTo>
                      <a:pt x="0" y="107"/>
                    </a:lnTo>
                    <a:lnTo>
                      <a:pt x="5" y="130"/>
                    </a:lnTo>
                    <a:lnTo>
                      <a:pt x="22" y="150"/>
                    </a:lnTo>
                    <a:lnTo>
                      <a:pt x="46" y="167"/>
                    </a:lnTo>
                    <a:lnTo>
                      <a:pt x="77" y="180"/>
                    </a:lnTo>
                    <a:lnTo>
                      <a:pt x="114" y="187"/>
                    </a:lnTo>
                    <a:lnTo>
                      <a:pt x="157" y="191"/>
                    </a:lnTo>
                    <a:close/>
                  </a:path>
                </a:pathLst>
              </a:custGeom>
              <a:solidFill>
                <a:srgbClr val="404040"/>
              </a:solidFill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98">
                <a:extLst>
                  <a:ext uri="{FF2B5EF4-FFF2-40B4-BE49-F238E27FC236}">
                    <a16:creationId xmlns:a16="http://schemas.microsoft.com/office/drawing/2014/main" id="{BE95B0EE-F370-4FAA-9DBC-1C9287B0C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" y="2744"/>
                <a:ext cx="284" cy="170"/>
              </a:xfrm>
              <a:custGeom>
                <a:avLst/>
                <a:gdLst>
                  <a:gd name="T0" fmla="*/ 143 w 284"/>
                  <a:gd name="T1" fmla="*/ 170 h 170"/>
                  <a:gd name="T2" fmla="*/ 180 w 284"/>
                  <a:gd name="T3" fmla="*/ 168 h 170"/>
                  <a:gd name="T4" fmla="*/ 214 w 284"/>
                  <a:gd name="T5" fmla="*/ 161 h 170"/>
                  <a:gd name="T6" fmla="*/ 243 w 284"/>
                  <a:gd name="T7" fmla="*/ 150 h 170"/>
                  <a:gd name="T8" fmla="*/ 266 w 284"/>
                  <a:gd name="T9" fmla="*/ 135 h 170"/>
                  <a:gd name="T10" fmla="*/ 280 w 284"/>
                  <a:gd name="T11" fmla="*/ 116 h 170"/>
                  <a:gd name="T12" fmla="*/ 284 w 284"/>
                  <a:gd name="T13" fmla="*/ 96 h 170"/>
                  <a:gd name="T14" fmla="*/ 280 w 284"/>
                  <a:gd name="T15" fmla="*/ 76 h 170"/>
                  <a:gd name="T16" fmla="*/ 266 w 284"/>
                  <a:gd name="T17" fmla="*/ 53 h 170"/>
                  <a:gd name="T18" fmla="*/ 243 w 284"/>
                  <a:gd name="T19" fmla="*/ 33 h 170"/>
                  <a:gd name="T20" fmla="*/ 214 w 284"/>
                  <a:gd name="T21" fmla="*/ 16 h 170"/>
                  <a:gd name="T22" fmla="*/ 180 w 284"/>
                  <a:gd name="T23" fmla="*/ 3 h 170"/>
                  <a:gd name="T24" fmla="*/ 143 w 284"/>
                  <a:gd name="T25" fmla="*/ 0 h 170"/>
                  <a:gd name="T26" fmla="*/ 106 w 284"/>
                  <a:gd name="T27" fmla="*/ 3 h 170"/>
                  <a:gd name="T28" fmla="*/ 71 w 284"/>
                  <a:gd name="T29" fmla="*/ 16 h 170"/>
                  <a:gd name="T30" fmla="*/ 43 w 284"/>
                  <a:gd name="T31" fmla="*/ 33 h 170"/>
                  <a:gd name="T32" fmla="*/ 21 w 284"/>
                  <a:gd name="T33" fmla="*/ 53 h 170"/>
                  <a:gd name="T34" fmla="*/ 6 w 284"/>
                  <a:gd name="T35" fmla="*/ 76 h 170"/>
                  <a:gd name="T36" fmla="*/ 0 w 284"/>
                  <a:gd name="T37" fmla="*/ 96 h 170"/>
                  <a:gd name="T38" fmla="*/ 6 w 284"/>
                  <a:gd name="T39" fmla="*/ 116 h 170"/>
                  <a:gd name="T40" fmla="*/ 21 w 284"/>
                  <a:gd name="T41" fmla="*/ 135 h 170"/>
                  <a:gd name="T42" fmla="*/ 43 w 284"/>
                  <a:gd name="T43" fmla="*/ 150 h 170"/>
                  <a:gd name="T44" fmla="*/ 71 w 284"/>
                  <a:gd name="T45" fmla="*/ 161 h 170"/>
                  <a:gd name="T46" fmla="*/ 106 w 284"/>
                  <a:gd name="T47" fmla="*/ 168 h 170"/>
                  <a:gd name="T48" fmla="*/ 143 w 284"/>
                  <a:gd name="T49" fmla="*/ 170 h 17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84"/>
                  <a:gd name="T76" fmla="*/ 0 h 170"/>
                  <a:gd name="T77" fmla="*/ 284 w 284"/>
                  <a:gd name="T78" fmla="*/ 170 h 17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84" h="170">
                    <a:moveTo>
                      <a:pt x="143" y="170"/>
                    </a:moveTo>
                    <a:lnTo>
                      <a:pt x="180" y="168"/>
                    </a:lnTo>
                    <a:lnTo>
                      <a:pt x="214" y="161"/>
                    </a:lnTo>
                    <a:lnTo>
                      <a:pt x="243" y="150"/>
                    </a:lnTo>
                    <a:lnTo>
                      <a:pt x="266" y="135"/>
                    </a:lnTo>
                    <a:lnTo>
                      <a:pt x="280" y="116"/>
                    </a:lnTo>
                    <a:lnTo>
                      <a:pt x="284" y="96"/>
                    </a:lnTo>
                    <a:lnTo>
                      <a:pt x="280" y="76"/>
                    </a:lnTo>
                    <a:lnTo>
                      <a:pt x="266" y="53"/>
                    </a:lnTo>
                    <a:lnTo>
                      <a:pt x="243" y="33"/>
                    </a:lnTo>
                    <a:lnTo>
                      <a:pt x="214" y="16"/>
                    </a:lnTo>
                    <a:lnTo>
                      <a:pt x="180" y="3"/>
                    </a:lnTo>
                    <a:lnTo>
                      <a:pt x="143" y="0"/>
                    </a:lnTo>
                    <a:lnTo>
                      <a:pt x="106" y="3"/>
                    </a:lnTo>
                    <a:lnTo>
                      <a:pt x="71" y="16"/>
                    </a:lnTo>
                    <a:lnTo>
                      <a:pt x="43" y="33"/>
                    </a:lnTo>
                    <a:lnTo>
                      <a:pt x="21" y="53"/>
                    </a:lnTo>
                    <a:lnTo>
                      <a:pt x="6" y="76"/>
                    </a:lnTo>
                    <a:lnTo>
                      <a:pt x="0" y="96"/>
                    </a:lnTo>
                    <a:lnTo>
                      <a:pt x="6" y="116"/>
                    </a:lnTo>
                    <a:lnTo>
                      <a:pt x="21" y="135"/>
                    </a:lnTo>
                    <a:lnTo>
                      <a:pt x="43" y="150"/>
                    </a:lnTo>
                    <a:lnTo>
                      <a:pt x="71" y="161"/>
                    </a:lnTo>
                    <a:lnTo>
                      <a:pt x="106" y="168"/>
                    </a:lnTo>
                    <a:lnTo>
                      <a:pt x="143" y="170"/>
                    </a:lnTo>
                    <a:close/>
                  </a:path>
                </a:pathLst>
              </a:custGeom>
              <a:solidFill>
                <a:srgbClr val="585858"/>
              </a:solidFill>
              <a:ln w="0">
                <a:solidFill>
                  <a:srgbClr val="585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99">
                <a:extLst>
                  <a:ext uri="{FF2B5EF4-FFF2-40B4-BE49-F238E27FC236}">
                    <a16:creationId xmlns:a16="http://schemas.microsoft.com/office/drawing/2014/main" id="{FFFD912C-6D35-488D-9BCC-37510D2C0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2745"/>
                <a:ext cx="252" cy="153"/>
              </a:xfrm>
              <a:custGeom>
                <a:avLst/>
                <a:gdLst>
                  <a:gd name="T0" fmla="*/ 126 w 252"/>
                  <a:gd name="T1" fmla="*/ 153 h 153"/>
                  <a:gd name="T2" fmla="*/ 160 w 252"/>
                  <a:gd name="T3" fmla="*/ 151 h 153"/>
                  <a:gd name="T4" fmla="*/ 189 w 252"/>
                  <a:gd name="T5" fmla="*/ 143 h 153"/>
                  <a:gd name="T6" fmla="*/ 215 w 252"/>
                  <a:gd name="T7" fmla="*/ 134 h 153"/>
                  <a:gd name="T8" fmla="*/ 236 w 252"/>
                  <a:gd name="T9" fmla="*/ 119 h 153"/>
                  <a:gd name="T10" fmla="*/ 249 w 252"/>
                  <a:gd name="T11" fmla="*/ 104 h 153"/>
                  <a:gd name="T12" fmla="*/ 252 w 252"/>
                  <a:gd name="T13" fmla="*/ 86 h 153"/>
                  <a:gd name="T14" fmla="*/ 249 w 252"/>
                  <a:gd name="T15" fmla="*/ 67 h 153"/>
                  <a:gd name="T16" fmla="*/ 236 w 252"/>
                  <a:gd name="T17" fmla="*/ 49 h 153"/>
                  <a:gd name="T18" fmla="*/ 215 w 252"/>
                  <a:gd name="T19" fmla="*/ 30 h 153"/>
                  <a:gd name="T20" fmla="*/ 189 w 252"/>
                  <a:gd name="T21" fmla="*/ 13 h 153"/>
                  <a:gd name="T22" fmla="*/ 160 w 252"/>
                  <a:gd name="T23" fmla="*/ 4 h 153"/>
                  <a:gd name="T24" fmla="*/ 126 w 252"/>
                  <a:gd name="T25" fmla="*/ 0 h 153"/>
                  <a:gd name="T26" fmla="*/ 93 w 252"/>
                  <a:gd name="T27" fmla="*/ 4 h 153"/>
                  <a:gd name="T28" fmla="*/ 63 w 252"/>
                  <a:gd name="T29" fmla="*/ 13 h 153"/>
                  <a:gd name="T30" fmla="*/ 37 w 252"/>
                  <a:gd name="T31" fmla="*/ 30 h 153"/>
                  <a:gd name="T32" fmla="*/ 17 w 252"/>
                  <a:gd name="T33" fmla="*/ 49 h 153"/>
                  <a:gd name="T34" fmla="*/ 4 w 252"/>
                  <a:gd name="T35" fmla="*/ 67 h 153"/>
                  <a:gd name="T36" fmla="*/ 0 w 252"/>
                  <a:gd name="T37" fmla="*/ 86 h 153"/>
                  <a:gd name="T38" fmla="*/ 4 w 252"/>
                  <a:gd name="T39" fmla="*/ 104 h 153"/>
                  <a:gd name="T40" fmla="*/ 17 w 252"/>
                  <a:gd name="T41" fmla="*/ 119 h 153"/>
                  <a:gd name="T42" fmla="*/ 37 w 252"/>
                  <a:gd name="T43" fmla="*/ 134 h 153"/>
                  <a:gd name="T44" fmla="*/ 63 w 252"/>
                  <a:gd name="T45" fmla="*/ 143 h 153"/>
                  <a:gd name="T46" fmla="*/ 93 w 252"/>
                  <a:gd name="T47" fmla="*/ 151 h 153"/>
                  <a:gd name="T48" fmla="*/ 126 w 252"/>
                  <a:gd name="T49" fmla="*/ 153 h 1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2"/>
                  <a:gd name="T76" fmla="*/ 0 h 153"/>
                  <a:gd name="T77" fmla="*/ 252 w 252"/>
                  <a:gd name="T78" fmla="*/ 153 h 1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2" h="153">
                    <a:moveTo>
                      <a:pt x="126" y="153"/>
                    </a:moveTo>
                    <a:lnTo>
                      <a:pt x="160" y="151"/>
                    </a:lnTo>
                    <a:lnTo>
                      <a:pt x="189" y="143"/>
                    </a:lnTo>
                    <a:lnTo>
                      <a:pt x="215" y="134"/>
                    </a:lnTo>
                    <a:lnTo>
                      <a:pt x="236" y="119"/>
                    </a:lnTo>
                    <a:lnTo>
                      <a:pt x="249" y="104"/>
                    </a:lnTo>
                    <a:lnTo>
                      <a:pt x="252" y="86"/>
                    </a:lnTo>
                    <a:lnTo>
                      <a:pt x="249" y="67"/>
                    </a:lnTo>
                    <a:lnTo>
                      <a:pt x="236" y="49"/>
                    </a:lnTo>
                    <a:lnTo>
                      <a:pt x="215" y="30"/>
                    </a:lnTo>
                    <a:lnTo>
                      <a:pt x="189" y="13"/>
                    </a:lnTo>
                    <a:lnTo>
                      <a:pt x="160" y="4"/>
                    </a:lnTo>
                    <a:lnTo>
                      <a:pt x="126" y="0"/>
                    </a:lnTo>
                    <a:lnTo>
                      <a:pt x="93" y="4"/>
                    </a:lnTo>
                    <a:lnTo>
                      <a:pt x="63" y="13"/>
                    </a:lnTo>
                    <a:lnTo>
                      <a:pt x="37" y="30"/>
                    </a:lnTo>
                    <a:lnTo>
                      <a:pt x="17" y="49"/>
                    </a:lnTo>
                    <a:lnTo>
                      <a:pt x="4" y="67"/>
                    </a:lnTo>
                    <a:lnTo>
                      <a:pt x="0" y="86"/>
                    </a:lnTo>
                    <a:lnTo>
                      <a:pt x="4" y="104"/>
                    </a:lnTo>
                    <a:lnTo>
                      <a:pt x="17" y="119"/>
                    </a:lnTo>
                    <a:lnTo>
                      <a:pt x="37" y="134"/>
                    </a:lnTo>
                    <a:lnTo>
                      <a:pt x="63" y="143"/>
                    </a:lnTo>
                    <a:lnTo>
                      <a:pt x="93" y="151"/>
                    </a:lnTo>
                    <a:lnTo>
                      <a:pt x="126" y="153"/>
                    </a:lnTo>
                    <a:close/>
                  </a:path>
                </a:pathLst>
              </a:custGeom>
              <a:solidFill>
                <a:srgbClr val="707070"/>
              </a:solidFill>
              <a:ln w="0">
                <a:solidFill>
                  <a:srgbClr val="70707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200">
                <a:extLst>
                  <a:ext uri="{FF2B5EF4-FFF2-40B4-BE49-F238E27FC236}">
                    <a16:creationId xmlns:a16="http://schemas.microsoft.com/office/drawing/2014/main" id="{F87C42FE-DCF4-4AD6-A050-1388CB356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" y="2745"/>
                <a:ext cx="222" cy="136"/>
              </a:xfrm>
              <a:custGeom>
                <a:avLst/>
                <a:gdLst>
                  <a:gd name="T0" fmla="*/ 111 w 222"/>
                  <a:gd name="T1" fmla="*/ 136 h 136"/>
                  <a:gd name="T2" fmla="*/ 146 w 222"/>
                  <a:gd name="T3" fmla="*/ 132 h 136"/>
                  <a:gd name="T4" fmla="*/ 176 w 222"/>
                  <a:gd name="T5" fmla="*/ 125 h 136"/>
                  <a:gd name="T6" fmla="*/ 200 w 222"/>
                  <a:gd name="T7" fmla="*/ 112 h 136"/>
                  <a:gd name="T8" fmla="*/ 217 w 222"/>
                  <a:gd name="T9" fmla="*/ 95 h 136"/>
                  <a:gd name="T10" fmla="*/ 222 w 222"/>
                  <a:gd name="T11" fmla="*/ 78 h 136"/>
                  <a:gd name="T12" fmla="*/ 219 w 222"/>
                  <a:gd name="T13" fmla="*/ 62 h 136"/>
                  <a:gd name="T14" fmla="*/ 208 w 222"/>
                  <a:gd name="T15" fmla="*/ 43 h 136"/>
                  <a:gd name="T16" fmla="*/ 189 w 222"/>
                  <a:gd name="T17" fmla="*/ 26 h 136"/>
                  <a:gd name="T18" fmla="*/ 167 w 222"/>
                  <a:gd name="T19" fmla="*/ 13 h 136"/>
                  <a:gd name="T20" fmla="*/ 141 w 222"/>
                  <a:gd name="T21" fmla="*/ 4 h 136"/>
                  <a:gd name="T22" fmla="*/ 111 w 222"/>
                  <a:gd name="T23" fmla="*/ 0 h 136"/>
                  <a:gd name="T24" fmla="*/ 81 w 222"/>
                  <a:gd name="T25" fmla="*/ 4 h 136"/>
                  <a:gd name="T26" fmla="*/ 56 w 222"/>
                  <a:gd name="T27" fmla="*/ 13 h 136"/>
                  <a:gd name="T28" fmla="*/ 33 w 222"/>
                  <a:gd name="T29" fmla="*/ 26 h 136"/>
                  <a:gd name="T30" fmla="*/ 15 w 222"/>
                  <a:gd name="T31" fmla="*/ 43 h 136"/>
                  <a:gd name="T32" fmla="*/ 4 w 222"/>
                  <a:gd name="T33" fmla="*/ 62 h 136"/>
                  <a:gd name="T34" fmla="*/ 0 w 222"/>
                  <a:gd name="T35" fmla="*/ 78 h 136"/>
                  <a:gd name="T36" fmla="*/ 5 w 222"/>
                  <a:gd name="T37" fmla="*/ 95 h 136"/>
                  <a:gd name="T38" fmla="*/ 22 w 222"/>
                  <a:gd name="T39" fmla="*/ 112 h 136"/>
                  <a:gd name="T40" fmla="*/ 46 w 222"/>
                  <a:gd name="T41" fmla="*/ 125 h 136"/>
                  <a:gd name="T42" fmla="*/ 76 w 222"/>
                  <a:gd name="T43" fmla="*/ 132 h 136"/>
                  <a:gd name="T44" fmla="*/ 111 w 222"/>
                  <a:gd name="T45" fmla="*/ 136 h 1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2"/>
                  <a:gd name="T70" fmla="*/ 0 h 136"/>
                  <a:gd name="T71" fmla="*/ 222 w 222"/>
                  <a:gd name="T72" fmla="*/ 136 h 1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2" h="136">
                    <a:moveTo>
                      <a:pt x="111" y="136"/>
                    </a:moveTo>
                    <a:lnTo>
                      <a:pt x="146" y="132"/>
                    </a:lnTo>
                    <a:lnTo>
                      <a:pt x="176" y="125"/>
                    </a:lnTo>
                    <a:lnTo>
                      <a:pt x="200" y="112"/>
                    </a:lnTo>
                    <a:lnTo>
                      <a:pt x="217" y="95"/>
                    </a:lnTo>
                    <a:lnTo>
                      <a:pt x="222" y="78"/>
                    </a:lnTo>
                    <a:lnTo>
                      <a:pt x="219" y="62"/>
                    </a:lnTo>
                    <a:lnTo>
                      <a:pt x="208" y="43"/>
                    </a:lnTo>
                    <a:lnTo>
                      <a:pt x="189" y="26"/>
                    </a:lnTo>
                    <a:lnTo>
                      <a:pt x="167" y="13"/>
                    </a:lnTo>
                    <a:lnTo>
                      <a:pt x="141" y="4"/>
                    </a:lnTo>
                    <a:lnTo>
                      <a:pt x="111" y="0"/>
                    </a:lnTo>
                    <a:lnTo>
                      <a:pt x="81" y="4"/>
                    </a:lnTo>
                    <a:lnTo>
                      <a:pt x="56" y="13"/>
                    </a:lnTo>
                    <a:lnTo>
                      <a:pt x="33" y="26"/>
                    </a:lnTo>
                    <a:lnTo>
                      <a:pt x="15" y="43"/>
                    </a:lnTo>
                    <a:lnTo>
                      <a:pt x="4" y="62"/>
                    </a:lnTo>
                    <a:lnTo>
                      <a:pt x="0" y="78"/>
                    </a:lnTo>
                    <a:lnTo>
                      <a:pt x="5" y="95"/>
                    </a:lnTo>
                    <a:lnTo>
                      <a:pt x="22" y="112"/>
                    </a:lnTo>
                    <a:lnTo>
                      <a:pt x="46" y="125"/>
                    </a:lnTo>
                    <a:lnTo>
                      <a:pt x="76" y="132"/>
                    </a:lnTo>
                    <a:lnTo>
                      <a:pt x="111" y="136"/>
                    </a:lnTo>
                    <a:close/>
                  </a:path>
                </a:pathLst>
              </a:custGeom>
              <a:solidFill>
                <a:srgbClr val="878787"/>
              </a:solidFill>
              <a:ln w="0">
                <a:solidFill>
                  <a:srgbClr val="87878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201">
                <a:extLst>
                  <a:ext uri="{FF2B5EF4-FFF2-40B4-BE49-F238E27FC236}">
                    <a16:creationId xmlns:a16="http://schemas.microsoft.com/office/drawing/2014/main" id="{A2945766-5C32-48A0-9325-170122A5B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" y="2747"/>
                <a:ext cx="193" cy="117"/>
              </a:xfrm>
              <a:custGeom>
                <a:avLst/>
                <a:gdLst>
                  <a:gd name="T0" fmla="*/ 96 w 193"/>
                  <a:gd name="T1" fmla="*/ 117 h 117"/>
                  <a:gd name="T2" fmla="*/ 126 w 193"/>
                  <a:gd name="T3" fmla="*/ 113 h 117"/>
                  <a:gd name="T4" fmla="*/ 154 w 193"/>
                  <a:gd name="T5" fmla="*/ 106 h 117"/>
                  <a:gd name="T6" fmla="*/ 174 w 193"/>
                  <a:gd name="T7" fmla="*/ 97 h 117"/>
                  <a:gd name="T8" fmla="*/ 187 w 193"/>
                  <a:gd name="T9" fmla="*/ 82 h 117"/>
                  <a:gd name="T10" fmla="*/ 193 w 193"/>
                  <a:gd name="T11" fmla="*/ 67 h 117"/>
                  <a:gd name="T12" fmla="*/ 187 w 193"/>
                  <a:gd name="T13" fmla="*/ 49 h 117"/>
                  <a:gd name="T14" fmla="*/ 174 w 193"/>
                  <a:gd name="T15" fmla="*/ 32 h 117"/>
                  <a:gd name="T16" fmla="*/ 154 w 193"/>
                  <a:gd name="T17" fmla="*/ 15 h 117"/>
                  <a:gd name="T18" fmla="*/ 126 w 193"/>
                  <a:gd name="T19" fmla="*/ 4 h 117"/>
                  <a:gd name="T20" fmla="*/ 96 w 193"/>
                  <a:gd name="T21" fmla="*/ 0 h 117"/>
                  <a:gd name="T22" fmla="*/ 66 w 193"/>
                  <a:gd name="T23" fmla="*/ 4 h 117"/>
                  <a:gd name="T24" fmla="*/ 41 w 193"/>
                  <a:gd name="T25" fmla="*/ 15 h 117"/>
                  <a:gd name="T26" fmla="*/ 18 w 193"/>
                  <a:gd name="T27" fmla="*/ 32 h 117"/>
                  <a:gd name="T28" fmla="*/ 5 w 193"/>
                  <a:gd name="T29" fmla="*/ 49 h 117"/>
                  <a:gd name="T30" fmla="*/ 0 w 193"/>
                  <a:gd name="T31" fmla="*/ 67 h 117"/>
                  <a:gd name="T32" fmla="*/ 5 w 193"/>
                  <a:gd name="T33" fmla="*/ 82 h 117"/>
                  <a:gd name="T34" fmla="*/ 18 w 193"/>
                  <a:gd name="T35" fmla="*/ 97 h 117"/>
                  <a:gd name="T36" fmla="*/ 41 w 193"/>
                  <a:gd name="T37" fmla="*/ 106 h 117"/>
                  <a:gd name="T38" fmla="*/ 66 w 193"/>
                  <a:gd name="T39" fmla="*/ 113 h 117"/>
                  <a:gd name="T40" fmla="*/ 96 w 193"/>
                  <a:gd name="T41" fmla="*/ 117 h 1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3"/>
                  <a:gd name="T64" fmla="*/ 0 h 117"/>
                  <a:gd name="T65" fmla="*/ 193 w 193"/>
                  <a:gd name="T66" fmla="*/ 117 h 1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3" h="117">
                    <a:moveTo>
                      <a:pt x="96" y="117"/>
                    </a:moveTo>
                    <a:lnTo>
                      <a:pt x="126" y="113"/>
                    </a:lnTo>
                    <a:lnTo>
                      <a:pt x="154" y="106"/>
                    </a:lnTo>
                    <a:lnTo>
                      <a:pt x="174" y="97"/>
                    </a:lnTo>
                    <a:lnTo>
                      <a:pt x="187" y="82"/>
                    </a:lnTo>
                    <a:lnTo>
                      <a:pt x="193" y="67"/>
                    </a:lnTo>
                    <a:lnTo>
                      <a:pt x="187" y="49"/>
                    </a:lnTo>
                    <a:lnTo>
                      <a:pt x="174" y="32"/>
                    </a:lnTo>
                    <a:lnTo>
                      <a:pt x="154" y="15"/>
                    </a:lnTo>
                    <a:lnTo>
                      <a:pt x="126" y="4"/>
                    </a:lnTo>
                    <a:lnTo>
                      <a:pt x="96" y="0"/>
                    </a:lnTo>
                    <a:lnTo>
                      <a:pt x="66" y="4"/>
                    </a:lnTo>
                    <a:lnTo>
                      <a:pt x="41" y="15"/>
                    </a:lnTo>
                    <a:lnTo>
                      <a:pt x="18" y="32"/>
                    </a:lnTo>
                    <a:lnTo>
                      <a:pt x="5" y="49"/>
                    </a:lnTo>
                    <a:lnTo>
                      <a:pt x="0" y="67"/>
                    </a:lnTo>
                    <a:lnTo>
                      <a:pt x="5" y="82"/>
                    </a:lnTo>
                    <a:lnTo>
                      <a:pt x="18" y="97"/>
                    </a:lnTo>
                    <a:lnTo>
                      <a:pt x="41" y="106"/>
                    </a:lnTo>
                    <a:lnTo>
                      <a:pt x="66" y="113"/>
                    </a:lnTo>
                    <a:lnTo>
                      <a:pt x="96" y="117"/>
                    </a:lnTo>
                    <a:close/>
                  </a:path>
                </a:pathLst>
              </a:custGeom>
              <a:solidFill>
                <a:srgbClr val="9F9F9F"/>
              </a:solidFill>
              <a:ln w="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202">
                <a:extLst>
                  <a:ext uri="{FF2B5EF4-FFF2-40B4-BE49-F238E27FC236}">
                    <a16:creationId xmlns:a16="http://schemas.microsoft.com/office/drawing/2014/main" id="{E87CB827-264B-40E2-B608-7E01233E2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" y="2749"/>
                <a:ext cx="162" cy="97"/>
              </a:xfrm>
              <a:custGeom>
                <a:avLst/>
                <a:gdLst>
                  <a:gd name="T0" fmla="*/ 80 w 162"/>
                  <a:gd name="T1" fmla="*/ 97 h 97"/>
                  <a:gd name="T2" fmla="*/ 106 w 162"/>
                  <a:gd name="T3" fmla="*/ 95 h 97"/>
                  <a:gd name="T4" fmla="*/ 128 w 162"/>
                  <a:gd name="T5" fmla="*/ 89 h 97"/>
                  <a:gd name="T6" fmla="*/ 145 w 162"/>
                  <a:gd name="T7" fmla="*/ 80 h 97"/>
                  <a:gd name="T8" fmla="*/ 158 w 162"/>
                  <a:gd name="T9" fmla="*/ 69 h 97"/>
                  <a:gd name="T10" fmla="*/ 162 w 162"/>
                  <a:gd name="T11" fmla="*/ 56 h 97"/>
                  <a:gd name="T12" fmla="*/ 158 w 162"/>
                  <a:gd name="T13" fmla="*/ 41 h 97"/>
                  <a:gd name="T14" fmla="*/ 145 w 162"/>
                  <a:gd name="T15" fmla="*/ 26 h 97"/>
                  <a:gd name="T16" fmla="*/ 128 w 162"/>
                  <a:gd name="T17" fmla="*/ 13 h 97"/>
                  <a:gd name="T18" fmla="*/ 106 w 162"/>
                  <a:gd name="T19" fmla="*/ 4 h 97"/>
                  <a:gd name="T20" fmla="*/ 80 w 162"/>
                  <a:gd name="T21" fmla="*/ 0 h 97"/>
                  <a:gd name="T22" fmla="*/ 54 w 162"/>
                  <a:gd name="T23" fmla="*/ 4 h 97"/>
                  <a:gd name="T24" fmla="*/ 34 w 162"/>
                  <a:gd name="T25" fmla="*/ 13 h 97"/>
                  <a:gd name="T26" fmla="*/ 15 w 162"/>
                  <a:gd name="T27" fmla="*/ 26 h 97"/>
                  <a:gd name="T28" fmla="*/ 4 w 162"/>
                  <a:gd name="T29" fmla="*/ 41 h 97"/>
                  <a:gd name="T30" fmla="*/ 0 w 162"/>
                  <a:gd name="T31" fmla="*/ 56 h 97"/>
                  <a:gd name="T32" fmla="*/ 4 w 162"/>
                  <a:gd name="T33" fmla="*/ 69 h 97"/>
                  <a:gd name="T34" fmla="*/ 15 w 162"/>
                  <a:gd name="T35" fmla="*/ 80 h 97"/>
                  <a:gd name="T36" fmla="*/ 34 w 162"/>
                  <a:gd name="T37" fmla="*/ 89 h 97"/>
                  <a:gd name="T38" fmla="*/ 54 w 162"/>
                  <a:gd name="T39" fmla="*/ 95 h 97"/>
                  <a:gd name="T40" fmla="*/ 80 w 162"/>
                  <a:gd name="T41" fmla="*/ 97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"/>
                  <a:gd name="T64" fmla="*/ 0 h 97"/>
                  <a:gd name="T65" fmla="*/ 162 w 162"/>
                  <a:gd name="T66" fmla="*/ 97 h 9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" h="97">
                    <a:moveTo>
                      <a:pt x="80" y="97"/>
                    </a:moveTo>
                    <a:lnTo>
                      <a:pt x="106" y="95"/>
                    </a:lnTo>
                    <a:lnTo>
                      <a:pt x="128" y="89"/>
                    </a:lnTo>
                    <a:lnTo>
                      <a:pt x="145" y="80"/>
                    </a:lnTo>
                    <a:lnTo>
                      <a:pt x="158" y="69"/>
                    </a:lnTo>
                    <a:lnTo>
                      <a:pt x="162" y="56"/>
                    </a:lnTo>
                    <a:lnTo>
                      <a:pt x="158" y="41"/>
                    </a:lnTo>
                    <a:lnTo>
                      <a:pt x="145" y="26"/>
                    </a:lnTo>
                    <a:lnTo>
                      <a:pt x="128" y="13"/>
                    </a:lnTo>
                    <a:lnTo>
                      <a:pt x="106" y="4"/>
                    </a:lnTo>
                    <a:lnTo>
                      <a:pt x="80" y="0"/>
                    </a:lnTo>
                    <a:lnTo>
                      <a:pt x="54" y="4"/>
                    </a:lnTo>
                    <a:lnTo>
                      <a:pt x="34" y="13"/>
                    </a:lnTo>
                    <a:lnTo>
                      <a:pt x="15" y="26"/>
                    </a:lnTo>
                    <a:lnTo>
                      <a:pt x="4" y="41"/>
                    </a:lnTo>
                    <a:lnTo>
                      <a:pt x="0" y="56"/>
                    </a:lnTo>
                    <a:lnTo>
                      <a:pt x="4" y="69"/>
                    </a:lnTo>
                    <a:lnTo>
                      <a:pt x="15" y="80"/>
                    </a:lnTo>
                    <a:lnTo>
                      <a:pt x="34" y="89"/>
                    </a:lnTo>
                    <a:lnTo>
                      <a:pt x="54" y="95"/>
                    </a:lnTo>
                    <a:lnTo>
                      <a:pt x="80" y="97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B7B7B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203">
                <a:extLst>
                  <a:ext uri="{FF2B5EF4-FFF2-40B4-BE49-F238E27FC236}">
                    <a16:creationId xmlns:a16="http://schemas.microsoft.com/office/drawing/2014/main" id="{61A03640-3122-4624-AEF1-E0C18DE08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" y="2751"/>
                <a:ext cx="132" cy="78"/>
              </a:xfrm>
              <a:custGeom>
                <a:avLst/>
                <a:gdLst>
                  <a:gd name="T0" fmla="*/ 65 w 132"/>
                  <a:gd name="T1" fmla="*/ 78 h 78"/>
                  <a:gd name="T2" fmla="*/ 91 w 132"/>
                  <a:gd name="T3" fmla="*/ 76 h 78"/>
                  <a:gd name="T4" fmla="*/ 111 w 132"/>
                  <a:gd name="T5" fmla="*/ 69 h 78"/>
                  <a:gd name="T6" fmla="*/ 126 w 132"/>
                  <a:gd name="T7" fmla="*/ 58 h 78"/>
                  <a:gd name="T8" fmla="*/ 132 w 132"/>
                  <a:gd name="T9" fmla="*/ 45 h 78"/>
                  <a:gd name="T10" fmla="*/ 126 w 132"/>
                  <a:gd name="T11" fmla="*/ 30 h 78"/>
                  <a:gd name="T12" fmla="*/ 111 w 132"/>
                  <a:gd name="T13" fmla="*/ 15 h 78"/>
                  <a:gd name="T14" fmla="*/ 91 w 132"/>
                  <a:gd name="T15" fmla="*/ 4 h 78"/>
                  <a:gd name="T16" fmla="*/ 65 w 132"/>
                  <a:gd name="T17" fmla="*/ 0 h 78"/>
                  <a:gd name="T18" fmla="*/ 41 w 132"/>
                  <a:gd name="T19" fmla="*/ 4 h 78"/>
                  <a:gd name="T20" fmla="*/ 19 w 132"/>
                  <a:gd name="T21" fmla="*/ 15 h 78"/>
                  <a:gd name="T22" fmla="*/ 6 w 132"/>
                  <a:gd name="T23" fmla="*/ 30 h 78"/>
                  <a:gd name="T24" fmla="*/ 0 w 132"/>
                  <a:gd name="T25" fmla="*/ 45 h 78"/>
                  <a:gd name="T26" fmla="*/ 6 w 132"/>
                  <a:gd name="T27" fmla="*/ 58 h 78"/>
                  <a:gd name="T28" fmla="*/ 19 w 132"/>
                  <a:gd name="T29" fmla="*/ 69 h 78"/>
                  <a:gd name="T30" fmla="*/ 41 w 132"/>
                  <a:gd name="T31" fmla="*/ 76 h 78"/>
                  <a:gd name="T32" fmla="*/ 65 w 132"/>
                  <a:gd name="T33" fmla="*/ 78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2"/>
                  <a:gd name="T52" fmla="*/ 0 h 78"/>
                  <a:gd name="T53" fmla="*/ 132 w 132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2" h="78">
                    <a:moveTo>
                      <a:pt x="65" y="78"/>
                    </a:moveTo>
                    <a:lnTo>
                      <a:pt x="91" y="76"/>
                    </a:lnTo>
                    <a:lnTo>
                      <a:pt x="111" y="69"/>
                    </a:lnTo>
                    <a:lnTo>
                      <a:pt x="126" y="58"/>
                    </a:lnTo>
                    <a:lnTo>
                      <a:pt x="132" y="45"/>
                    </a:lnTo>
                    <a:lnTo>
                      <a:pt x="126" y="30"/>
                    </a:lnTo>
                    <a:lnTo>
                      <a:pt x="111" y="15"/>
                    </a:lnTo>
                    <a:lnTo>
                      <a:pt x="91" y="4"/>
                    </a:lnTo>
                    <a:lnTo>
                      <a:pt x="65" y="0"/>
                    </a:lnTo>
                    <a:lnTo>
                      <a:pt x="41" y="4"/>
                    </a:lnTo>
                    <a:lnTo>
                      <a:pt x="19" y="15"/>
                    </a:lnTo>
                    <a:lnTo>
                      <a:pt x="6" y="30"/>
                    </a:lnTo>
                    <a:lnTo>
                      <a:pt x="0" y="45"/>
                    </a:lnTo>
                    <a:lnTo>
                      <a:pt x="6" y="58"/>
                    </a:lnTo>
                    <a:lnTo>
                      <a:pt x="19" y="69"/>
                    </a:lnTo>
                    <a:lnTo>
                      <a:pt x="41" y="76"/>
                    </a:lnTo>
                    <a:lnTo>
                      <a:pt x="65" y="78"/>
                    </a:lnTo>
                    <a:close/>
                  </a:path>
                </a:pathLst>
              </a:custGeom>
              <a:solidFill>
                <a:srgbClr val="CFCFCF"/>
              </a:solidFill>
              <a:ln w="0">
                <a:solidFill>
                  <a:srgbClr val="CFCFC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204">
                <a:extLst>
                  <a:ext uri="{FF2B5EF4-FFF2-40B4-BE49-F238E27FC236}">
                    <a16:creationId xmlns:a16="http://schemas.microsoft.com/office/drawing/2014/main" id="{E015360C-A9A7-41E9-864C-AC1DD83B0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" y="2751"/>
                <a:ext cx="100" cy="61"/>
              </a:xfrm>
              <a:custGeom>
                <a:avLst/>
                <a:gdLst>
                  <a:gd name="T0" fmla="*/ 50 w 100"/>
                  <a:gd name="T1" fmla="*/ 61 h 61"/>
                  <a:gd name="T2" fmla="*/ 71 w 100"/>
                  <a:gd name="T3" fmla="*/ 59 h 61"/>
                  <a:gd name="T4" fmla="*/ 87 w 100"/>
                  <a:gd name="T5" fmla="*/ 54 h 61"/>
                  <a:gd name="T6" fmla="*/ 96 w 100"/>
                  <a:gd name="T7" fmla="*/ 45 h 61"/>
                  <a:gd name="T8" fmla="*/ 100 w 100"/>
                  <a:gd name="T9" fmla="*/ 35 h 61"/>
                  <a:gd name="T10" fmla="*/ 96 w 100"/>
                  <a:gd name="T11" fmla="*/ 24 h 61"/>
                  <a:gd name="T12" fmla="*/ 87 w 100"/>
                  <a:gd name="T13" fmla="*/ 13 h 61"/>
                  <a:gd name="T14" fmla="*/ 71 w 100"/>
                  <a:gd name="T15" fmla="*/ 4 h 61"/>
                  <a:gd name="T16" fmla="*/ 50 w 100"/>
                  <a:gd name="T17" fmla="*/ 0 h 61"/>
                  <a:gd name="T18" fmla="*/ 32 w 100"/>
                  <a:gd name="T19" fmla="*/ 4 h 61"/>
                  <a:gd name="T20" fmla="*/ 15 w 100"/>
                  <a:gd name="T21" fmla="*/ 13 h 61"/>
                  <a:gd name="T22" fmla="*/ 6 w 100"/>
                  <a:gd name="T23" fmla="*/ 24 h 61"/>
                  <a:gd name="T24" fmla="*/ 0 w 100"/>
                  <a:gd name="T25" fmla="*/ 35 h 61"/>
                  <a:gd name="T26" fmla="*/ 6 w 100"/>
                  <a:gd name="T27" fmla="*/ 45 h 61"/>
                  <a:gd name="T28" fmla="*/ 15 w 100"/>
                  <a:gd name="T29" fmla="*/ 54 h 61"/>
                  <a:gd name="T30" fmla="*/ 32 w 100"/>
                  <a:gd name="T31" fmla="*/ 59 h 61"/>
                  <a:gd name="T32" fmla="*/ 50 w 100"/>
                  <a:gd name="T33" fmla="*/ 61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0"/>
                  <a:gd name="T52" fmla="*/ 0 h 61"/>
                  <a:gd name="T53" fmla="*/ 100 w 100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0" h="61">
                    <a:moveTo>
                      <a:pt x="50" y="61"/>
                    </a:moveTo>
                    <a:lnTo>
                      <a:pt x="71" y="59"/>
                    </a:lnTo>
                    <a:lnTo>
                      <a:pt x="87" y="54"/>
                    </a:lnTo>
                    <a:lnTo>
                      <a:pt x="96" y="45"/>
                    </a:lnTo>
                    <a:lnTo>
                      <a:pt x="100" y="35"/>
                    </a:lnTo>
                    <a:lnTo>
                      <a:pt x="96" y="24"/>
                    </a:lnTo>
                    <a:lnTo>
                      <a:pt x="87" y="13"/>
                    </a:lnTo>
                    <a:lnTo>
                      <a:pt x="71" y="4"/>
                    </a:lnTo>
                    <a:lnTo>
                      <a:pt x="50" y="0"/>
                    </a:lnTo>
                    <a:lnTo>
                      <a:pt x="32" y="4"/>
                    </a:lnTo>
                    <a:lnTo>
                      <a:pt x="15" y="13"/>
                    </a:lnTo>
                    <a:lnTo>
                      <a:pt x="6" y="24"/>
                    </a:lnTo>
                    <a:lnTo>
                      <a:pt x="0" y="35"/>
                    </a:lnTo>
                    <a:lnTo>
                      <a:pt x="6" y="45"/>
                    </a:lnTo>
                    <a:lnTo>
                      <a:pt x="15" y="54"/>
                    </a:lnTo>
                    <a:lnTo>
                      <a:pt x="32" y="59"/>
                    </a:lnTo>
                    <a:lnTo>
                      <a:pt x="50" y="61"/>
                    </a:lnTo>
                    <a:close/>
                  </a:path>
                </a:pathLst>
              </a:custGeom>
              <a:solidFill>
                <a:srgbClr val="E7E7E7"/>
              </a:solidFill>
              <a:ln w="0">
                <a:solidFill>
                  <a:srgbClr val="E7E7E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205">
                <a:extLst>
                  <a:ext uri="{FF2B5EF4-FFF2-40B4-BE49-F238E27FC236}">
                    <a16:creationId xmlns:a16="http://schemas.microsoft.com/office/drawing/2014/main" id="{39B28103-8BFF-4837-88A9-9771B775D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" y="3025"/>
                <a:ext cx="219" cy="134"/>
              </a:xfrm>
              <a:custGeom>
                <a:avLst/>
                <a:gdLst>
                  <a:gd name="T0" fmla="*/ 110 w 219"/>
                  <a:gd name="T1" fmla="*/ 134 h 134"/>
                  <a:gd name="T2" fmla="*/ 145 w 219"/>
                  <a:gd name="T3" fmla="*/ 130 h 134"/>
                  <a:gd name="T4" fmla="*/ 175 w 219"/>
                  <a:gd name="T5" fmla="*/ 123 h 134"/>
                  <a:gd name="T6" fmla="*/ 199 w 219"/>
                  <a:gd name="T7" fmla="*/ 110 h 134"/>
                  <a:gd name="T8" fmla="*/ 214 w 219"/>
                  <a:gd name="T9" fmla="*/ 95 h 134"/>
                  <a:gd name="T10" fmla="*/ 219 w 219"/>
                  <a:gd name="T11" fmla="*/ 76 h 134"/>
                  <a:gd name="T12" fmla="*/ 214 w 219"/>
                  <a:gd name="T13" fmla="*/ 56 h 134"/>
                  <a:gd name="T14" fmla="*/ 199 w 219"/>
                  <a:gd name="T15" fmla="*/ 36 h 134"/>
                  <a:gd name="T16" fmla="*/ 175 w 219"/>
                  <a:gd name="T17" fmla="*/ 19 h 134"/>
                  <a:gd name="T18" fmla="*/ 145 w 219"/>
                  <a:gd name="T19" fmla="*/ 6 h 134"/>
                  <a:gd name="T20" fmla="*/ 110 w 219"/>
                  <a:gd name="T21" fmla="*/ 0 h 134"/>
                  <a:gd name="T22" fmla="*/ 75 w 219"/>
                  <a:gd name="T23" fmla="*/ 6 h 134"/>
                  <a:gd name="T24" fmla="*/ 45 w 219"/>
                  <a:gd name="T25" fmla="*/ 19 h 134"/>
                  <a:gd name="T26" fmla="*/ 21 w 219"/>
                  <a:gd name="T27" fmla="*/ 36 h 134"/>
                  <a:gd name="T28" fmla="*/ 6 w 219"/>
                  <a:gd name="T29" fmla="*/ 56 h 134"/>
                  <a:gd name="T30" fmla="*/ 0 w 219"/>
                  <a:gd name="T31" fmla="*/ 76 h 134"/>
                  <a:gd name="T32" fmla="*/ 6 w 219"/>
                  <a:gd name="T33" fmla="*/ 95 h 134"/>
                  <a:gd name="T34" fmla="*/ 21 w 219"/>
                  <a:gd name="T35" fmla="*/ 110 h 134"/>
                  <a:gd name="T36" fmla="*/ 45 w 219"/>
                  <a:gd name="T37" fmla="*/ 123 h 134"/>
                  <a:gd name="T38" fmla="*/ 75 w 219"/>
                  <a:gd name="T39" fmla="*/ 130 h 134"/>
                  <a:gd name="T40" fmla="*/ 110 w 219"/>
                  <a:gd name="T41" fmla="*/ 134 h 1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19"/>
                  <a:gd name="T64" fmla="*/ 0 h 134"/>
                  <a:gd name="T65" fmla="*/ 219 w 219"/>
                  <a:gd name="T66" fmla="*/ 134 h 1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19" h="134">
                    <a:moveTo>
                      <a:pt x="110" y="134"/>
                    </a:moveTo>
                    <a:lnTo>
                      <a:pt x="145" y="130"/>
                    </a:lnTo>
                    <a:lnTo>
                      <a:pt x="175" y="123"/>
                    </a:lnTo>
                    <a:lnTo>
                      <a:pt x="199" y="110"/>
                    </a:lnTo>
                    <a:lnTo>
                      <a:pt x="214" y="95"/>
                    </a:lnTo>
                    <a:lnTo>
                      <a:pt x="219" y="76"/>
                    </a:lnTo>
                    <a:lnTo>
                      <a:pt x="214" y="56"/>
                    </a:lnTo>
                    <a:lnTo>
                      <a:pt x="199" y="36"/>
                    </a:lnTo>
                    <a:lnTo>
                      <a:pt x="175" y="19"/>
                    </a:lnTo>
                    <a:lnTo>
                      <a:pt x="145" y="6"/>
                    </a:lnTo>
                    <a:lnTo>
                      <a:pt x="110" y="0"/>
                    </a:lnTo>
                    <a:lnTo>
                      <a:pt x="75" y="6"/>
                    </a:lnTo>
                    <a:lnTo>
                      <a:pt x="45" y="19"/>
                    </a:lnTo>
                    <a:lnTo>
                      <a:pt x="21" y="36"/>
                    </a:lnTo>
                    <a:lnTo>
                      <a:pt x="6" y="56"/>
                    </a:lnTo>
                    <a:lnTo>
                      <a:pt x="0" y="76"/>
                    </a:lnTo>
                    <a:lnTo>
                      <a:pt x="6" y="95"/>
                    </a:lnTo>
                    <a:lnTo>
                      <a:pt x="21" y="110"/>
                    </a:lnTo>
                    <a:lnTo>
                      <a:pt x="45" y="123"/>
                    </a:lnTo>
                    <a:lnTo>
                      <a:pt x="75" y="130"/>
                    </a:lnTo>
                    <a:lnTo>
                      <a:pt x="110" y="134"/>
                    </a:lnTo>
                    <a:close/>
                  </a:path>
                </a:pathLst>
              </a:custGeom>
              <a:solidFill>
                <a:srgbClr val="404040"/>
              </a:solidFill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206">
                <a:extLst>
                  <a:ext uri="{FF2B5EF4-FFF2-40B4-BE49-F238E27FC236}">
                    <a16:creationId xmlns:a16="http://schemas.microsoft.com/office/drawing/2014/main" id="{F5D2E97D-ECAC-4242-B7F3-86852522A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7" y="3114"/>
                <a:ext cx="269" cy="247"/>
              </a:xfrm>
              <a:custGeom>
                <a:avLst/>
                <a:gdLst>
                  <a:gd name="T0" fmla="*/ 119 w 269"/>
                  <a:gd name="T1" fmla="*/ 247 h 247"/>
                  <a:gd name="T2" fmla="*/ 88 w 269"/>
                  <a:gd name="T3" fmla="*/ 243 h 247"/>
                  <a:gd name="T4" fmla="*/ 62 w 269"/>
                  <a:gd name="T5" fmla="*/ 236 h 247"/>
                  <a:gd name="T6" fmla="*/ 41 w 269"/>
                  <a:gd name="T7" fmla="*/ 225 h 247"/>
                  <a:gd name="T8" fmla="*/ 26 w 269"/>
                  <a:gd name="T9" fmla="*/ 212 h 247"/>
                  <a:gd name="T10" fmla="*/ 15 w 269"/>
                  <a:gd name="T11" fmla="*/ 199 h 247"/>
                  <a:gd name="T12" fmla="*/ 8 w 269"/>
                  <a:gd name="T13" fmla="*/ 188 h 247"/>
                  <a:gd name="T14" fmla="*/ 2 w 269"/>
                  <a:gd name="T15" fmla="*/ 178 h 247"/>
                  <a:gd name="T16" fmla="*/ 0 w 269"/>
                  <a:gd name="T17" fmla="*/ 171 h 247"/>
                  <a:gd name="T18" fmla="*/ 0 w 269"/>
                  <a:gd name="T19" fmla="*/ 167 h 247"/>
                  <a:gd name="T20" fmla="*/ 0 w 269"/>
                  <a:gd name="T21" fmla="*/ 0 h 247"/>
                  <a:gd name="T22" fmla="*/ 269 w 269"/>
                  <a:gd name="T23" fmla="*/ 2 h 247"/>
                  <a:gd name="T24" fmla="*/ 269 w 269"/>
                  <a:gd name="T25" fmla="*/ 165 h 247"/>
                  <a:gd name="T26" fmla="*/ 262 w 269"/>
                  <a:gd name="T27" fmla="*/ 180 h 247"/>
                  <a:gd name="T28" fmla="*/ 254 w 269"/>
                  <a:gd name="T29" fmla="*/ 195 h 247"/>
                  <a:gd name="T30" fmla="*/ 249 w 269"/>
                  <a:gd name="T31" fmla="*/ 206 h 247"/>
                  <a:gd name="T32" fmla="*/ 245 w 269"/>
                  <a:gd name="T33" fmla="*/ 210 h 247"/>
                  <a:gd name="T34" fmla="*/ 230 w 269"/>
                  <a:gd name="T35" fmla="*/ 223 h 247"/>
                  <a:gd name="T36" fmla="*/ 208 w 269"/>
                  <a:gd name="T37" fmla="*/ 232 h 247"/>
                  <a:gd name="T38" fmla="*/ 184 w 269"/>
                  <a:gd name="T39" fmla="*/ 240 h 247"/>
                  <a:gd name="T40" fmla="*/ 160 w 269"/>
                  <a:gd name="T41" fmla="*/ 243 h 247"/>
                  <a:gd name="T42" fmla="*/ 139 w 269"/>
                  <a:gd name="T43" fmla="*/ 247 h 247"/>
                  <a:gd name="T44" fmla="*/ 125 w 269"/>
                  <a:gd name="T45" fmla="*/ 247 h 247"/>
                  <a:gd name="T46" fmla="*/ 119 w 269"/>
                  <a:gd name="T47" fmla="*/ 247 h 24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9"/>
                  <a:gd name="T73" fmla="*/ 0 h 247"/>
                  <a:gd name="T74" fmla="*/ 269 w 269"/>
                  <a:gd name="T75" fmla="*/ 247 h 24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9" h="247">
                    <a:moveTo>
                      <a:pt x="119" y="247"/>
                    </a:moveTo>
                    <a:lnTo>
                      <a:pt x="88" y="243"/>
                    </a:lnTo>
                    <a:lnTo>
                      <a:pt x="62" y="236"/>
                    </a:lnTo>
                    <a:lnTo>
                      <a:pt x="41" y="225"/>
                    </a:lnTo>
                    <a:lnTo>
                      <a:pt x="26" y="212"/>
                    </a:lnTo>
                    <a:lnTo>
                      <a:pt x="15" y="199"/>
                    </a:lnTo>
                    <a:lnTo>
                      <a:pt x="8" y="188"/>
                    </a:lnTo>
                    <a:lnTo>
                      <a:pt x="2" y="178"/>
                    </a:lnTo>
                    <a:lnTo>
                      <a:pt x="0" y="171"/>
                    </a:lnTo>
                    <a:lnTo>
                      <a:pt x="0" y="167"/>
                    </a:lnTo>
                    <a:lnTo>
                      <a:pt x="0" y="0"/>
                    </a:lnTo>
                    <a:lnTo>
                      <a:pt x="269" y="2"/>
                    </a:lnTo>
                    <a:lnTo>
                      <a:pt x="269" y="165"/>
                    </a:lnTo>
                    <a:lnTo>
                      <a:pt x="262" y="180"/>
                    </a:lnTo>
                    <a:lnTo>
                      <a:pt x="254" y="195"/>
                    </a:lnTo>
                    <a:lnTo>
                      <a:pt x="249" y="206"/>
                    </a:lnTo>
                    <a:lnTo>
                      <a:pt x="245" y="210"/>
                    </a:lnTo>
                    <a:lnTo>
                      <a:pt x="230" y="223"/>
                    </a:lnTo>
                    <a:lnTo>
                      <a:pt x="208" y="232"/>
                    </a:lnTo>
                    <a:lnTo>
                      <a:pt x="184" y="240"/>
                    </a:lnTo>
                    <a:lnTo>
                      <a:pt x="160" y="243"/>
                    </a:lnTo>
                    <a:lnTo>
                      <a:pt x="139" y="247"/>
                    </a:lnTo>
                    <a:lnTo>
                      <a:pt x="125" y="247"/>
                    </a:lnTo>
                    <a:lnTo>
                      <a:pt x="119" y="2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207">
                <a:extLst>
                  <a:ext uri="{FF2B5EF4-FFF2-40B4-BE49-F238E27FC236}">
                    <a16:creationId xmlns:a16="http://schemas.microsoft.com/office/drawing/2014/main" id="{66272795-368F-454F-B442-FE5EE7908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7" y="3114"/>
                <a:ext cx="269" cy="247"/>
              </a:xfrm>
              <a:custGeom>
                <a:avLst/>
                <a:gdLst>
                  <a:gd name="T0" fmla="*/ 119 w 269"/>
                  <a:gd name="T1" fmla="*/ 247 h 247"/>
                  <a:gd name="T2" fmla="*/ 88 w 269"/>
                  <a:gd name="T3" fmla="*/ 243 h 247"/>
                  <a:gd name="T4" fmla="*/ 62 w 269"/>
                  <a:gd name="T5" fmla="*/ 236 h 247"/>
                  <a:gd name="T6" fmla="*/ 41 w 269"/>
                  <a:gd name="T7" fmla="*/ 225 h 247"/>
                  <a:gd name="T8" fmla="*/ 26 w 269"/>
                  <a:gd name="T9" fmla="*/ 212 h 247"/>
                  <a:gd name="T10" fmla="*/ 15 w 269"/>
                  <a:gd name="T11" fmla="*/ 199 h 247"/>
                  <a:gd name="T12" fmla="*/ 8 w 269"/>
                  <a:gd name="T13" fmla="*/ 188 h 247"/>
                  <a:gd name="T14" fmla="*/ 2 w 269"/>
                  <a:gd name="T15" fmla="*/ 178 h 247"/>
                  <a:gd name="T16" fmla="*/ 0 w 269"/>
                  <a:gd name="T17" fmla="*/ 171 h 247"/>
                  <a:gd name="T18" fmla="*/ 0 w 269"/>
                  <a:gd name="T19" fmla="*/ 167 h 247"/>
                  <a:gd name="T20" fmla="*/ 0 w 269"/>
                  <a:gd name="T21" fmla="*/ 0 h 247"/>
                  <a:gd name="T22" fmla="*/ 269 w 269"/>
                  <a:gd name="T23" fmla="*/ 2 h 247"/>
                  <a:gd name="T24" fmla="*/ 269 w 269"/>
                  <a:gd name="T25" fmla="*/ 165 h 247"/>
                  <a:gd name="T26" fmla="*/ 262 w 269"/>
                  <a:gd name="T27" fmla="*/ 180 h 247"/>
                  <a:gd name="T28" fmla="*/ 254 w 269"/>
                  <a:gd name="T29" fmla="*/ 195 h 247"/>
                  <a:gd name="T30" fmla="*/ 249 w 269"/>
                  <a:gd name="T31" fmla="*/ 206 h 247"/>
                  <a:gd name="T32" fmla="*/ 245 w 269"/>
                  <a:gd name="T33" fmla="*/ 210 h 247"/>
                  <a:gd name="T34" fmla="*/ 230 w 269"/>
                  <a:gd name="T35" fmla="*/ 223 h 247"/>
                  <a:gd name="T36" fmla="*/ 208 w 269"/>
                  <a:gd name="T37" fmla="*/ 232 h 247"/>
                  <a:gd name="T38" fmla="*/ 184 w 269"/>
                  <a:gd name="T39" fmla="*/ 240 h 247"/>
                  <a:gd name="T40" fmla="*/ 160 w 269"/>
                  <a:gd name="T41" fmla="*/ 243 h 247"/>
                  <a:gd name="T42" fmla="*/ 139 w 269"/>
                  <a:gd name="T43" fmla="*/ 247 h 247"/>
                  <a:gd name="T44" fmla="*/ 125 w 269"/>
                  <a:gd name="T45" fmla="*/ 247 h 247"/>
                  <a:gd name="T46" fmla="*/ 119 w 269"/>
                  <a:gd name="T47" fmla="*/ 247 h 24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9"/>
                  <a:gd name="T73" fmla="*/ 0 h 247"/>
                  <a:gd name="T74" fmla="*/ 269 w 269"/>
                  <a:gd name="T75" fmla="*/ 247 h 24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9" h="247">
                    <a:moveTo>
                      <a:pt x="119" y="247"/>
                    </a:moveTo>
                    <a:lnTo>
                      <a:pt x="88" y="243"/>
                    </a:lnTo>
                    <a:lnTo>
                      <a:pt x="62" y="236"/>
                    </a:lnTo>
                    <a:lnTo>
                      <a:pt x="41" y="225"/>
                    </a:lnTo>
                    <a:lnTo>
                      <a:pt x="26" y="212"/>
                    </a:lnTo>
                    <a:lnTo>
                      <a:pt x="15" y="199"/>
                    </a:lnTo>
                    <a:lnTo>
                      <a:pt x="8" y="188"/>
                    </a:lnTo>
                    <a:lnTo>
                      <a:pt x="2" y="178"/>
                    </a:lnTo>
                    <a:lnTo>
                      <a:pt x="0" y="171"/>
                    </a:lnTo>
                    <a:lnTo>
                      <a:pt x="0" y="167"/>
                    </a:lnTo>
                    <a:lnTo>
                      <a:pt x="0" y="0"/>
                    </a:lnTo>
                    <a:lnTo>
                      <a:pt x="269" y="2"/>
                    </a:lnTo>
                    <a:lnTo>
                      <a:pt x="269" y="165"/>
                    </a:lnTo>
                    <a:lnTo>
                      <a:pt x="262" y="180"/>
                    </a:lnTo>
                    <a:lnTo>
                      <a:pt x="254" y="195"/>
                    </a:lnTo>
                    <a:lnTo>
                      <a:pt x="249" y="206"/>
                    </a:lnTo>
                    <a:lnTo>
                      <a:pt x="245" y="210"/>
                    </a:lnTo>
                    <a:lnTo>
                      <a:pt x="230" y="223"/>
                    </a:lnTo>
                    <a:lnTo>
                      <a:pt x="208" y="232"/>
                    </a:lnTo>
                    <a:lnTo>
                      <a:pt x="184" y="240"/>
                    </a:lnTo>
                    <a:lnTo>
                      <a:pt x="160" y="243"/>
                    </a:lnTo>
                    <a:lnTo>
                      <a:pt x="139" y="247"/>
                    </a:lnTo>
                    <a:lnTo>
                      <a:pt x="125" y="247"/>
                    </a:lnTo>
                    <a:lnTo>
                      <a:pt x="119" y="24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 208">
                <a:extLst>
                  <a:ext uri="{FF2B5EF4-FFF2-40B4-BE49-F238E27FC236}">
                    <a16:creationId xmlns:a16="http://schemas.microsoft.com/office/drawing/2014/main" id="{8F807A71-A114-4A94-AB4A-F7B319953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2" y="3114"/>
                <a:ext cx="243" cy="247"/>
              </a:xfrm>
              <a:custGeom>
                <a:avLst/>
                <a:gdLst>
                  <a:gd name="T0" fmla="*/ 110 w 243"/>
                  <a:gd name="T1" fmla="*/ 247 h 247"/>
                  <a:gd name="T2" fmla="*/ 78 w 243"/>
                  <a:gd name="T3" fmla="*/ 242 h 247"/>
                  <a:gd name="T4" fmla="*/ 52 w 243"/>
                  <a:gd name="T5" fmla="*/ 234 h 247"/>
                  <a:gd name="T6" fmla="*/ 34 w 243"/>
                  <a:gd name="T7" fmla="*/ 223 h 247"/>
                  <a:gd name="T8" fmla="*/ 19 w 243"/>
                  <a:gd name="T9" fmla="*/ 210 h 247"/>
                  <a:gd name="T10" fmla="*/ 10 w 243"/>
                  <a:gd name="T11" fmla="*/ 197 h 247"/>
                  <a:gd name="T12" fmla="*/ 4 w 243"/>
                  <a:gd name="T13" fmla="*/ 188 h 247"/>
                  <a:gd name="T14" fmla="*/ 2 w 243"/>
                  <a:gd name="T15" fmla="*/ 180 h 247"/>
                  <a:gd name="T16" fmla="*/ 0 w 243"/>
                  <a:gd name="T17" fmla="*/ 177 h 247"/>
                  <a:gd name="T18" fmla="*/ 0 w 243"/>
                  <a:gd name="T19" fmla="*/ 0 h 247"/>
                  <a:gd name="T20" fmla="*/ 243 w 243"/>
                  <a:gd name="T21" fmla="*/ 2 h 247"/>
                  <a:gd name="T22" fmla="*/ 243 w 243"/>
                  <a:gd name="T23" fmla="*/ 158 h 247"/>
                  <a:gd name="T24" fmla="*/ 238 w 243"/>
                  <a:gd name="T25" fmla="*/ 173 h 247"/>
                  <a:gd name="T26" fmla="*/ 230 w 243"/>
                  <a:gd name="T27" fmla="*/ 188 h 247"/>
                  <a:gd name="T28" fmla="*/ 225 w 243"/>
                  <a:gd name="T29" fmla="*/ 197 h 247"/>
                  <a:gd name="T30" fmla="*/ 223 w 243"/>
                  <a:gd name="T31" fmla="*/ 201 h 247"/>
                  <a:gd name="T32" fmla="*/ 208 w 243"/>
                  <a:gd name="T33" fmla="*/ 214 h 247"/>
                  <a:gd name="T34" fmla="*/ 189 w 243"/>
                  <a:gd name="T35" fmla="*/ 225 h 247"/>
                  <a:gd name="T36" fmla="*/ 167 w 243"/>
                  <a:gd name="T37" fmla="*/ 232 h 247"/>
                  <a:gd name="T38" fmla="*/ 147 w 243"/>
                  <a:gd name="T39" fmla="*/ 240 h 247"/>
                  <a:gd name="T40" fmla="*/ 128 w 243"/>
                  <a:gd name="T41" fmla="*/ 243 h 247"/>
                  <a:gd name="T42" fmla="*/ 115 w 243"/>
                  <a:gd name="T43" fmla="*/ 245 h 247"/>
                  <a:gd name="T44" fmla="*/ 110 w 243"/>
                  <a:gd name="T45" fmla="*/ 247 h 2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43"/>
                  <a:gd name="T70" fmla="*/ 0 h 247"/>
                  <a:gd name="T71" fmla="*/ 243 w 243"/>
                  <a:gd name="T72" fmla="*/ 247 h 24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43" h="247">
                    <a:moveTo>
                      <a:pt x="110" y="247"/>
                    </a:moveTo>
                    <a:lnTo>
                      <a:pt x="78" y="242"/>
                    </a:lnTo>
                    <a:lnTo>
                      <a:pt x="52" y="234"/>
                    </a:lnTo>
                    <a:lnTo>
                      <a:pt x="34" y="223"/>
                    </a:lnTo>
                    <a:lnTo>
                      <a:pt x="19" y="210"/>
                    </a:lnTo>
                    <a:lnTo>
                      <a:pt x="10" y="197"/>
                    </a:lnTo>
                    <a:lnTo>
                      <a:pt x="4" y="188"/>
                    </a:lnTo>
                    <a:lnTo>
                      <a:pt x="2" y="180"/>
                    </a:lnTo>
                    <a:lnTo>
                      <a:pt x="0" y="177"/>
                    </a:lnTo>
                    <a:lnTo>
                      <a:pt x="0" y="0"/>
                    </a:lnTo>
                    <a:lnTo>
                      <a:pt x="243" y="2"/>
                    </a:lnTo>
                    <a:lnTo>
                      <a:pt x="243" y="158"/>
                    </a:lnTo>
                    <a:lnTo>
                      <a:pt x="238" y="173"/>
                    </a:lnTo>
                    <a:lnTo>
                      <a:pt x="230" y="188"/>
                    </a:lnTo>
                    <a:lnTo>
                      <a:pt x="225" y="197"/>
                    </a:lnTo>
                    <a:lnTo>
                      <a:pt x="223" y="201"/>
                    </a:lnTo>
                    <a:lnTo>
                      <a:pt x="208" y="214"/>
                    </a:lnTo>
                    <a:lnTo>
                      <a:pt x="189" y="225"/>
                    </a:lnTo>
                    <a:lnTo>
                      <a:pt x="167" y="232"/>
                    </a:lnTo>
                    <a:lnTo>
                      <a:pt x="147" y="240"/>
                    </a:lnTo>
                    <a:lnTo>
                      <a:pt x="128" y="243"/>
                    </a:lnTo>
                    <a:lnTo>
                      <a:pt x="115" y="245"/>
                    </a:lnTo>
                    <a:lnTo>
                      <a:pt x="110" y="247"/>
                    </a:lnTo>
                    <a:close/>
                  </a:path>
                </a:pathLst>
              </a:custGeom>
              <a:solidFill>
                <a:srgbClr val="1C1C1C"/>
              </a:solidFill>
              <a:ln w="0">
                <a:solidFill>
                  <a:srgbClr val="1C1C1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209">
                <a:extLst>
                  <a:ext uri="{FF2B5EF4-FFF2-40B4-BE49-F238E27FC236}">
                    <a16:creationId xmlns:a16="http://schemas.microsoft.com/office/drawing/2014/main" id="{CAE44317-C2A3-45CC-AD2E-18A00C3D2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3114"/>
                <a:ext cx="219" cy="245"/>
              </a:xfrm>
              <a:custGeom>
                <a:avLst/>
                <a:gdLst>
                  <a:gd name="T0" fmla="*/ 100 w 219"/>
                  <a:gd name="T1" fmla="*/ 245 h 245"/>
                  <a:gd name="T2" fmla="*/ 72 w 219"/>
                  <a:gd name="T3" fmla="*/ 242 h 245"/>
                  <a:gd name="T4" fmla="*/ 48 w 219"/>
                  <a:gd name="T5" fmla="*/ 234 h 245"/>
                  <a:gd name="T6" fmla="*/ 32 w 219"/>
                  <a:gd name="T7" fmla="*/ 225 h 245"/>
                  <a:gd name="T8" fmla="*/ 19 w 219"/>
                  <a:gd name="T9" fmla="*/ 214 h 245"/>
                  <a:gd name="T10" fmla="*/ 9 w 219"/>
                  <a:gd name="T11" fmla="*/ 203 h 245"/>
                  <a:gd name="T12" fmla="*/ 4 w 219"/>
                  <a:gd name="T13" fmla="*/ 193 h 245"/>
                  <a:gd name="T14" fmla="*/ 2 w 219"/>
                  <a:gd name="T15" fmla="*/ 188 h 245"/>
                  <a:gd name="T16" fmla="*/ 0 w 219"/>
                  <a:gd name="T17" fmla="*/ 186 h 245"/>
                  <a:gd name="T18" fmla="*/ 0 w 219"/>
                  <a:gd name="T19" fmla="*/ 0 h 245"/>
                  <a:gd name="T20" fmla="*/ 219 w 219"/>
                  <a:gd name="T21" fmla="*/ 2 h 245"/>
                  <a:gd name="T22" fmla="*/ 219 w 219"/>
                  <a:gd name="T23" fmla="*/ 153 h 245"/>
                  <a:gd name="T24" fmla="*/ 211 w 219"/>
                  <a:gd name="T25" fmla="*/ 165 h 245"/>
                  <a:gd name="T26" fmla="*/ 206 w 219"/>
                  <a:gd name="T27" fmla="*/ 178 h 245"/>
                  <a:gd name="T28" fmla="*/ 202 w 219"/>
                  <a:gd name="T29" fmla="*/ 188 h 245"/>
                  <a:gd name="T30" fmla="*/ 198 w 219"/>
                  <a:gd name="T31" fmla="*/ 193 h 245"/>
                  <a:gd name="T32" fmla="*/ 187 w 219"/>
                  <a:gd name="T33" fmla="*/ 204 h 245"/>
                  <a:gd name="T34" fmla="*/ 171 w 219"/>
                  <a:gd name="T35" fmla="*/ 216 h 245"/>
                  <a:gd name="T36" fmla="*/ 150 w 219"/>
                  <a:gd name="T37" fmla="*/ 225 h 245"/>
                  <a:gd name="T38" fmla="*/ 132 w 219"/>
                  <a:gd name="T39" fmla="*/ 234 h 245"/>
                  <a:gd name="T40" fmla="*/ 117 w 219"/>
                  <a:gd name="T41" fmla="*/ 240 h 245"/>
                  <a:gd name="T42" fmla="*/ 104 w 219"/>
                  <a:gd name="T43" fmla="*/ 243 h 245"/>
                  <a:gd name="T44" fmla="*/ 100 w 219"/>
                  <a:gd name="T45" fmla="*/ 245 h 24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19"/>
                  <a:gd name="T70" fmla="*/ 0 h 245"/>
                  <a:gd name="T71" fmla="*/ 219 w 219"/>
                  <a:gd name="T72" fmla="*/ 245 h 24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19" h="245">
                    <a:moveTo>
                      <a:pt x="100" y="245"/>
                    </a:moveTo>
                    <a:lnTo>
                      <a:pt x="72" y="242"/>
                    </a:lnTo>
                    <a:lnTo>
                      <a:pt x="48" y="234"/>
                    </a:lnTo>
                    <a:lnTo>
                      <a:pt x="32" y="225"/>
                    </a:lnTo>
                    <a:lnTo>
                      <a:pt x="19" y="214"/>
                    </a:lnTo>
                    <a:lnTo>
                      <a:pt x="9" y="203"/>
                    </a:lnTo>
                    <a:lnTo>
                      <a:pt x="4" y="193"/>
                    </a:lnTo>
                    <a:lnTo>
                      <a:pt x="2" y="188"/>
                    </a:lnTo>
                    <a:lnTo>
                      <a:pt x="0" y="186"/>
                    </a:lnTo>
                    <a:lnTo>
                      <a:pt x="0" y="0"/>
                    </a:lnTo>
                    <a:lnTo>
                      <a:pt x="219" y="2"/>
                    </a:lnTo>
                    <a:lnTo>
                      <a:pt x="219" y="153"/>
                    </a:lnTo>
                    <a:lnTo>
                      <a:pt x="211" y="165"/>
                    </a:lnTo>
                    <a:lnTo>
                      <a:pt x="206" y="178"/>
                    </a:lnTo>
                    <a:lnTo>
                      <a:pt x="202" y="188"/>
                    </a:lnTo>
                    <a:lnTo>
                      <a:pt x="198" y="193"/>
                    </a:lnTo>
                    <a:lnTo>
                      <a:pt x="187" y="204"/>
                    </a:lnTo>
                    <a:lnTo>
                      <a:pt x="171" y="216"/>
                    </a:lnTo>
                    <a:lnTo>
                      <a:pt x="150" y="225"/>
                    </a:lnTo>
                    <a:lnTo>
                      <a:pt x="132" y="234"/>
                    </a:lnTo>
                    <a:lnTo>
                      <a:pt x="117" y="240"/>
                    </a:lnTo>
                    <a:lnTo>
                      <a:pt x="104" y="243"/>
                    </a:lnTo>
                    <a:lnTo>
                      <a:pt x="100" y="245"/>
                    </a:lnTo>
                    <a:close/>
                  </a:path>
                </a:pathLst>
              </a:custGeom>
              <a:solidFill>
                <a:srgbClr val="393939"/>
              </a:solidFill>
              <a:ln w="0">
                <a:solidFill>
                  <a:srgbClr val="39393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 211">
                <a:extLst>
                  <a:ext uri="{FF2B5EF4-FFF2-40B4-BE49-F238E27FC236}">
                    <a16:creationId xmlns:a16="http://schemas.microsoft.com/office/drawing/2014/main" id="{7911DF5F-27DD-4626-A702-025056972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114"/>
                <a:ext cx="191" cy="245"/>
              </a:xfrm>
              <a:custGeom>
                <a:avLst/>
                <a:gdLst>
                  <a:gd name="T0" fmla="*/ 89 w 191"/>
                  <a:gd name="T1" fmla="*/ 245 h 245"/>
                  <a:gd name="T2" fmla="*/ 61 w 191"/>
                  <a:gd name="T3" fmla="*/ 242 h 245"/>
                  <a:gd name="T4" fmla="*/ 39 w 191"/>
                  <a:gd name="T5" fmla="*/ 234 h 245"/>
                  <a:gd name="T6" fmla="*/ 22 w 191"/>
                  <a:gd name="T7" fmla="*/ 223 h 245"/>
                  <a:gd name="T8" fmla="*/ 11 w 191"/>
                  <a:gd name="T9" fmla="*/ 214 h 245"/>
                  <a:gd name="T10" fmla="*/ 3 w 191"/>
                  <a:gd name="T11" fmla="*/ 203 h 245"/>
                  <a:gd name="T12" fmla="*/ 0 w 191"/>
                  <a:gd name="T13" fmla="*/ 197 h 245"/>
                  <a:gd name="T14" fmla="*/ 0 w 191"/>
                  <a:gd name="T15" fmla="*/ 193 h 245"/>
                  <a:gd name="T16" fmla="*/ 0 w 191"/>
                  <a:gd name="T17" fmla="*/ 0 h 245"/>
                  <a:gd name="T18" fmla="*/ 191 w 191"/>
                  <a:gd name="T19" fmla="*/ 2 h 245"/>
                  <a:gd name="T20" fmla="*/ 191 w 191"/>
                  <a:gd name="T21" fmla="*/ 147 h 245"/>
                  <a:gd name="T22" fmla="*/ 185 w 191"/>
                  <a:gd name="T23" fmla="*/ 158 h 245"/>
                  <a:gd name="T24" fmla="*/ 180 w 191"/>
                  <a:gd name="T25" fmla="*/ 171 h 245"/>
                  <a:gd name="T26" fmla="*/ 176 w 191"/>
                  <a:gd name="T27" fmla="*/ 180 h 245"/>
                  <a:gd name="T28" fmla="*/ 174 w 191"/>
                  <a:gd name="T29" fmla="*/ 184 h 245"/>
                  <a:gd name="T30" fmla="*/ 163 w 191"/>
                  <a:gd name="T31" fmla="*/ 195 h 245"/>
                  <a:gd name="T32" fmla="*/ 148 w 191"/>
                  <a:gd name="T33" fmla="*/ 206 h 245"/>
                  <a:gd name="T34" fmla="*/ 133 w 191"/>
                  <a:gd name="T35" fmla="*/ 217 h 245"/>
                  <a:gd name="T36" fmla="*/ 117 w 191"/>
                  <a:gd name="T37" fmla="*/ 229 h 245"/>
                  <a:gd name="T38" fmla="*/ 104 w 191"/>
                  <a:gd name="T39" fmla="*/ 238 h 245"/>
                  <a:gd name="T40" fmla="*/ 92 w 191"/>
                  <a:gd name="T41" fmla="*/ 243 h 245"/>
                  <a:gd name="T42" fmla="*/ 89 w 191"/>
                  <a:gd name="T43" fmla="*/ 245 h 2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1"/>
                  <a:gd name="T67" fmla="*/ 0 h 245"/>
                  <a:gd name="T68" fmla="*/ 191 w 191"/>
                  <a:gd name="T69" fmla="*/ 245 h 2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1" h="245">
                    <a:moveTo>
                      <a:pt x="89" y="245"/>
                    </a:moveTo>
                    <a:lnTo>
                      <a:pt x="61" y="242"/>
                    </a:lnTo>
                    <a:lnTo>
                      <a:pt x="39" y="234"/>
                    </a:lnTo>
                    <a:lnTo>
                      <a:pt x="22" y="223"/>
                    </a:lnTo>
                    <a:lnTo>
                      <a:pt x="11" y="214"/>
                    </a:lnTo>
                    <a:lnTo>
                      <a:pt x="3" y="203"/>
                    </a:lnTo>
                    <a:lnTo>
                      <a:pt x="0" y="197"/>
                    </a:lnTo>
                    <a:lnTo>
                      <a:pt x="0" y="193"/>
                    </a:lnTo>
                    <a:lnTo>
                      <a:pt x="0" y="0"/>
                    </a:lnTo>
                    <a:lnTo>
                      <a:pt x="191" y="2"/>
                    </a:lnTo>
                    <a:lnTo>
                      <a:pt x="191" y="147"/>
                    </a:lnTo>
                    <a:lnTo>
                      <a:pt x="185" y="158"/>
                    </a:lnTo>
                    <a:lnTo>
                      <a:pt x="180" y="171"/>
                    </a:lnTo>
                    <a:lnTo>
                      <a:pt x="176" y="180"/>
                    </a:lnTo>
                    <a:lnTo>
                      <a:pt x="174" y="184"/>
                    </a:lnTo>
                    <a:lnTo>
                      <a:pt x="163" y="195"/>
                    </a:lnTo>
                    <a:lnTo>
                      <a:pt x="148" y="206"/>
                    </a:lnTo>
                    <a:lnTo>
                      <a:pt x="133" y="217"/>
                    </a:lnTo>
                    <a:lnTo>
                      <a:pt x="117" y="229"/>
                    </a:lnTo>
                    <a:lnTo>
                      <a:pt x="104" y="238"/>
                    </a:lnTo>
                    <a:lnTo>
                      <a:pt x="92" y="243"/>
                    </a:lnTo>
                    <a:lnTo>
                      <a:pt x="89" y="245"/>
                    </a:lnTo>
                    <a:close/>
                  </a:path>
                </a:pathLst>
              </a:custGeom>
              <a:solidFill>
                <a:srgbClr val="555555"/>
              </a:solidFill>
              <a:ln w="0">
                <a:solidFill>
                  <a:srgbClr val="555555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 212">
                <a:extLst>
                  <a:ext uri="{FF2B5EF4-FFF2-40B4-BE49-F238E27FC236}">
                    <a16:creationId xmlns:a16="http://schemas.microsoft.com/office/drawing/2014/main" id="{961CCF5B-D27D-48A2-8A88-73AC7C9B2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3114"/>
                <a:ext cx="165" cy="243"/>
              </a:xfrm>
              <a:custGeom>
                <a:avLst/>
                <a:gdLst>
                  <a:gd name="T0" fmla="*/ 79 w 165"/>
                  <a:gd name="T1" fmla="*/ 243 h 243"/>
                  <a:gd name="T2" fmla="*/ 55 w 165"/>
                  <a:gd name="T3" fmla="*/ 242 h 243"/>
                  <a:gd name="T4" fmla="*/ 35 w 165"/>
                  <a:gd name="T5" fmla="*/ 236 h 243"/>
                  <a:gd name="T6" fmla="*/ 20 w 165"/>
                  <a:gd name="T7" fmla="*/ 227 h 243"/>
                  <a:gd name="T8" fmla="*/ 11 w 165"/>
                  <a:gd name="T9" fmla="*/ 217 h 243"/>
                  <a:gd name="T10" fmla="*/ 3 w 165"/>
                  <a:gd name="T11" fmla="*/ 210 h 243"/>
                  <a:gd name="T12" fmla="*/ 1 w 165"/>
                  <a:gd name="T13" fmla="*/ 204 h 243"/>
                  <a:gd name="T14" fmla="*/ 0 w 165"/>
                  <a:gd name="T15" fmla="*/ 203 h 243"/>
                  <a:gd name="T16" fmla="*/ 0 w 165"/>
                  <a:gd name="T17" fmla="*/ 0 h 243"/>
                  <a:gd name="T18" fmla="*/ 165 w 165"/>
                  <a:gd name="T19" fmla="*/ 2 h 243"/>
                  <a:gd name="T20" fmla="*/ 165 w 165"/>
                  <a:gd name="T21" fmla="*/ 140 h 243"/>
                  <a:gd name="T22" fmla="*/ 161 w 165"/>
                  <a:gd name="T23" fmla="*/ 151 h 243"/>
                  <a:gd name="T24" fmla="*/ 155 w 165"/>
                  <a:gd name="T25" fmla="*/ 162 h 243"/>
                  <a:gd name="T26" fmla="*/ 152 w 165"/>
                  <a:gd name="T27" fmla="*/ 171 h 243"/>
                  <a:gd name="T28" fmla="*/ 152 w 165"/>
                  <a:gd name="T29" fmla="*/ 175 h 243"/>
                  <a:gd name="T30" fmla="*/ 142 w 165"/>
                  <a:gd name="T31" fmla="*/ 186 h 243"/>
                  <a:gd name="T32" fmla="*/ 129 w 165"/>
                  <a:gd name="T33" fmla="*/ 197 h 243"/>
                  <a:gd name="T34" fmla="*/ 116 w 165"/>
                  <a:gd name="T35" fmla="*/ 210 h 243"/>
                  <a:gd name="T36" fmla="*/ 103 w 165"/>
                  <a:gd name="T37" fmla="*/ 223 h 243"/>
                  <a:gd name="T38" fmla="*/ 92 w 165"/>
                  <a:gd name="T39" fmla="*/ 234 h 243"/>
                  <a:gd name="T40" fmla="*/ 83 w 165"/>
                  <a:gd name="T41" fmla="*/ 242 h 243"/>
                  <a:gd name="T42" fmla="*/ 79 w 165"/>
                  <a:gd name="T43" fmla="*/ 243 h 2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5"/>
                  <a:gd name="T67" fmla="*/ 0 h 243"/>
                  <a:gd name="T68" fmla="*/ 165 w 165"/>
                  <a:gd name="T69" fmla="*/ 243 h 2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5" h="243">
                    <a:moveTo>
                      <a:pt x="79" y="243"/>
                    </a:moveTo>
                    <a:lnTo>
                      <a:pt x="55" y="242"/>
                    </a:lnTo>
                    <a:lnTo>
                      <a:pt x="35" y="236"/>
                    </a:lnTo>
                    <a:lnTo>
                      <a:pt x="20" y="227"/>
                    </a:lnTo>
                    <a:lnTo>
                      <a:pt x="11" y="217"/>
                    </a:lnTo>
                    <a:lnTo>
                      <a:pt x="3" y="210"/>
                    </a:lnTo>
                    <a:lnTo>
                      <a:pt x="1" y="204"/>
                    </a:lnTo>
                    <a:lnTo>
                      <a:pt x="0" y="203"/>
                    </a:lnTo>
                    <a:lnTo>
                      <a:pt x="0" y="0"/>
                    </a:lnTo>
                    <a:lnTo>
                      <a:pt x="165" y="2"/>
                    </a:lnTo>
                    <a:lnTo>
                      <a:pt x="165" y="140"/>
                    </a:lnTo>
                    <a:lnTo>
                      <a:pt x="161" y="151"/>
                    </a:lnTo>
                    <a:lnTo>
                      <a:pt x="155" y="162"/>
                    </a:lnTo>
                    <a:lnTo>
                      <a:pt x="152" y="171"/>
                    </a:lnTo>
                    <a:lnTo>
                      <a:pt x="152" y="175"/>
                    </a:lnTo>
                    <a:lnTo>
                      <a:pt x="142" y="186"/>
                    </a:lnTo>
                    <a:lnTo>
                      <a:pt x="129" y="197"/>
                    </a:lnTo>
                    <a:lnTo>
                      <a:pt x="116" y="210"/>
                    </a:lnTo>
                    <a:lnTo>
                      <a:pt x="103" y="223"/>
                    </a:lnTo>
                    <a:lnTo>
                      <a:pt x="92" y="234"/>
                    </a:lnTo>
                    <a:lnTo>
                      <a:pt x="83" y="242"/>
                    </a:lnTo>
                    <a:lnTo>
                      <a:pt x="79" y="243"/>
                    </a:lnTo>
                    <a:close/>
                  </a:path>
                </a:pathLst>
              </a:custGeom>
              <a:solidFill>
                <a:srgbClr val="717171"/>
              </a:solidFill>
              <a:ln w="0">
                <a:solidFill>
                  <a:srgbClr val="71717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 213">
                <a:extLst>
                  <a:ext uri="{FF2B5EF4-FFF2-40B4-BE49-F238E27FC236}">
                    <a16:creationId xmlns:a16="http://schemas.microsoft.com/office/drawing/2014/main" id="{4396688C-2D09-48B1-BFD0-1D7122054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" y="3116"/>
                <a:ext cx="139" cy="241"/>
              </a:xfrm>
              <a:custGeom>
                <a:avLst/>
                <a:gdLst>
                  <a:gd name="T0" fmla="*/ 73 w 139"/>
                  <a:gd name="T1" fmla="*/ 241 h 241"/>
                  <a:gd name="T2" fmla="*/ 47 w 139"/>
                  <a:gd name="T3" fmla="*/ 240 h 241"/>
                  <a:gd name="T4" fmla="*/ 28 w 139"/>
                  <a:gd name="T5" fmla="*/ 232 h 241"/>
                  <a:gd name="T6" fmla="*/ 15 w 139"/>
                  <a:gd name="T7" fmla="*/ 225 h 241"/>
                  <a:gd name="T8" fmla="*/ 8 w 139"/>
                  <a:gd name="T9" fmla="*/ 217 h 241"/>
                  <a:gd name="T10" fmla="*/ 2 w 139"/>
                  <a:gd name="T11" fmla="*/ 210 h 241"/>
                  <a:gd name="T12" fmla="*/ 0 w 139"/>
                  <a:gd name="T13" fmla="*/ 208 h 241"/>
                  <a:gd name="T14" fmla="*/ 0 w 139"/>
                  <a:gd name="T15" fmla="*/ 0 h 241"/>
                  <a:gd name="T16" fmla="*/ 139 w 139"/>
                  <a:gd name="T17" fmla="*/ 0 h 241"/>
                  <a:gd name="T18" fmla="*/ 139 w 139"/>
                  <a:gd name="T19" fmla="*/ 132 h 241"/>
                  <a:gd name="T20" fmla="*/ 136 w 139"/>
                  <a:gd name="T21" fmla="*/ 141 h 241"/>
                  <a:gd name="T22" fmla="*/ 132 w 139"/>
                  <a:gd name="T23" fmla="*/ 152 h 241"/>
                  <a:gd name="T24" fmla="*/ 130 w 139"/>
                  <a:gd name="T25" fmla="*/ 162 h 241"/>
                  <a:gd name="T26" fmla="*/ 128 w 139"/>
                  <a:gd name="T27" fmla="*/ 165 h 241"/>
                  <a:gd name="T28" fmla="*/ 121 w 139"/>
                  <a:gd name="T29" fmla="*/ 175 h 241"/>
                  <a:gd name="T30" fmla="*/ 112 w 139"/>
                  <a:gd name="T31" fmla="*/ 188 h 241"/>
                  <a:gd name="T32" fmla="*/ 101 w 139"/>
                  <a:gd name="T33" fmla="*/ 202 h 241"/>
                  <a:gd name="T34" fmla="*/ 89 w 139"/>
                  <a:gd name="T35" fmla="*/ 215 h 241"/>
                  <a:gd name="T36" fmla="*/ 82 w 139"/>
                  <a:gd name="T37" fmla="*/ 228 h 241"/>
                  <a:gd name="T38" fmla="*/ 75 w 139"/>
                  <a:gd name="T39" fmla="*/ 238 h 241"/>
                  <a:gd name="T40" fmla="*/ 73 w 139"/>
                  <a:gd name="T41" fmla="*/ 241 h 24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39"/>
                  <a:gd name="T64" fmla="*/ 0 h 241"/>
                  <a:gd name="T65" fmla="*/ 139 w 139"/>
                  <a:gd name="T66" fmla="*/ 241 h 24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39" h="241">
                    <a:moveTo>
                      <a:pt x="73" y="241"/>
                    </a:moveTo>
                    <a:lnTo>
                      <a:pt x="47" y="240"/>
                    </a:lnTo>
                    <a:lnTo>
                      <a:pt x="28" y="232"/>
                    </a:lnTo>
                    <a:lnTo>
                      <a:pt x="15" y="225"/>
                    </a:lnTo>
                    <a:lnTo>
                      <a:pt x="8" y="217"/>
                    </a:lnTo>
                    <a:lnTo>
                      <a:pt x="2" y="210"/>
                    </a:lnTo>
                    <a:lnTo>
                      <a:pt x="0" y="208"/>
                    </a:lnTo>
                    <a:lnTo>
                      <a:pt x="0" y="0"/>
                    </a:lnTo>
                    <a:lnTo>
                      <a:pt x="139" y="0"/>
                    </a:lnTo>
                    <a:lnTo>
                      <a:pt x="139" y="132"/>
                    </a:lnTo>
                    <a:lnTo>
                      <a:pt x="136" y="141"/>
                    </a:lnTo>
                    <a:lnTo>
                      <a:pt x="132" y="152"/>
                    </a:lnTo>
                    <a:lnTo>
                      <a:pt x="130" y="162"/>
                    </a:lnTo>
                    <a:lnTo>
                      <a:pt x="128" y="165"/>
                    </a:lnTo>
                    <a:lnTo>
                      <a:pt x="121" y="175"/>
                    </a:lnTo>
                    <a:lnTo>
                      <a:pt x="112" y="188"/>
                    </a:lnTo>
                    <a:lnTo>
                      <a:pt x="101" y="202"/>
                    </a:lnTo>
                    <a:lnTo>
                      <a:pt x="89" y="215"/>
                    </a:lnTo>
                    <a:lnTo>
                      <a:pt x="82" y="228"/>
                    </a:lnTo>
                    <a:lnTo>
                      <a:pt x="75" y="238"/>
                    </a:lnTo>
                    <a:lnTo>
                      <a:pt x="73" y="241"/>
                    </a:lnTo>
                    <a:close/>
                  </a:path>
                </a:pathLst>
              </a:custGeom>
              <a:solidFill>
                <a:srgbClr val="8E8E8E"/>
              </a:solidFill>
              <a:ln w="0">
                <a:solidFill>
                  <a:srgbClr val="8E8E8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 214">
                <a:extLst>
                  <a:ext uri="{FF2B5EF4-FFF2-40B4-BE49-F238E27FC236}">
                    <a16:creationId xmlns:a16="http://schemas.microsoft.com/office/drawing/2014/main" id="{5F060639-F08C-4866-86E7-FD4CC5C4A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16"/>
                <a:ext cx="111" cy="240"/>
              </a:xfrm>
              <a:custGeom>
                <a:avLst/>
                <a:gdLst>
                  <a:gd name="T0" fmla="*/ 61 w 111"/>
                  <a:gd name="T1" fmla="*/ 240 h 240"/>
                  <a:gd name="T2" fmla="*/ 37 w 111"/>
                  <a:gd name="T3" fmla="*/ 238 h 240"/>
                  <a:gd name="T4" fmla="*/ 19 w 111"/>
                  <a:gd name="T5" fmla="*/ 232 h 240"/>
                  <a:gd name="T6" fmla="*/ 8 w 111"/>
                  <a:gd name="T7" fmla="*/ 225 h 240"/>
                  <a:gd name="T8" fmla="*/ 2 w 111"/>
                  <a:gd name="T9" fmla="*/ 219 h 240"/>
                  <a:gd name="T10" fmla="*/ 0 w 111"/>
                  <a:gd name="T11" fmla="*/ 217 h 240"/>
                  <a:gd name="T12" fmla="*/ 0 w 111"/>
                  <a:gd name="T13" fmla="*/ 0 h 240"/>
                  <a:gd name="T14" fmla="*/ 111 w 111"/>
                  <a:gd name="T15" fmla="*/ 0 h 240"/>
                  <a:gd name="T16" fmla="*/ 111 w 111"/>
                  <a:gd name="T17" fmla="*/ 125 h 240"/>
                  <a:gd name="T18" fmla="*/ 110 w 111"/>
                  <a:gd name="T19" fmla="*/ 134 h 240"/>
                  <a:gd name="T20" fmla="*/ 106 w 111"/>
                  <a:gd name="T21" fmla="*/ 143 h 240"/>
                  <a:gd name="T22" fmla="*/ 104 w 111"/>
                  <a:gd name="T23" fmla="*/ 152 h 240"/>
                  <a:gd name="T24" fmla="*/ 104 w 111"/>
                  <a:gd name="T25" fmla="*/ 156 h 240"/>
                  <a:gd name="T26" fmla="*/ 98 w 111"/>
                  <a:gd name="T27" fmla="*/ 165 h 240"/>
                  <a:gd name="T28" fmla="*/ 91 w 111"/>
                  <a:gd name="T29" fmla="*/ 178 h 240"/>
                  <a:gd name="T30" fmla="*/ 84 w 111"/>
                  <a:gd name="T31" fmla="*/ 195 h 240"/>
                  <a:gd name="T32" fmla="*/ 74 w 111"/>
                  <a:gd name="T33" fmla="*/ 212 h 240"/>
                  <a:gd name="T34" fmla="*/ 67 w 111"/>
                  <a:gd name="T35" fmla="*/ 227 h 240"/>
                  <a:gd name="T36" fmla="*/ 63 w 111"/>
                  <a:gd name="T37" fmla="*/ 236 h 240"/>
                  <a:gd name="T38" fmla="*/ 61 w 111"/>
                  <a:gd name="T39" fmla="*/ 240 h 2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11"/>
                  <a:gd name="T61" fmla="*/ 0 h 240"/>
                  <a:gd name="T62" fmla="*/ 111 w 111"/>
                  <a:gd name="T63" fmla="*/ 240 h 2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11" h="240">
                    <a:moveTo>
                      <a:pt x="61" y="240"/>
                    </a:moveTo>
                    <a:lnTo>
                      <a:pt x="37" y="238"/>
                    </a:lnTo>
                    <a:lnTo>
                      <a:pt x="19" y="232"/>
                    </a:lnTo>
                    <a:lnTo>
                      <a:pt x="8" y="225"/>
                    </a:lnTo>
                    <a:lnTo>
                      <a:pt x="2" y="219"/>
                    </a:lnTo>
                    <a:lnTo>
                      <a:pt x="0" y="217"/>
                    </a:lnTo>
                    <a:lnTo>
                      <a:pt x="0" y="0"/>
                    </a:lnTo>
                    <a:lnTo>
                      <a:pt x="111" y="0"/>
                    </a:lnTo>
                    <a:lnTo>
                      <a:pt x="111" y="125"/>
                    </a:lnTo>
                    <a:lnTo>
                      <a:pt x="110" y="134"/>
                    </a:lnTo>
                    <a:lnTo>
                      <a:pt x="106" y="143"/>
                    </a:lnTo>
                    <a:lnTo>
                      <a:pt x="104" y="152"/>
                    </a:lnTo>
                    <a:lnTo>
                      <a:pt x="104" y="156"/>
                    </a:lnTo>
                    <a:lnTo>
                      <a:pt x="98" y="165"/>
                    </a:lnTo>
                    <a:lnTo>
                      <a:pt x="91" y="178"/>
                    </a:lnTo>
                    <a:lnTo>
                      <a:pt x="84" y="195"/>
                    </a:lnTo>
                    <a:lnTo>
                      <a:pt x="74" y="212"/>
                    </a:lnTo>
                    <a:lnTo>
                      <a:pt x="67" y="227"/>
                    </a:lnTo>
                    <a:lnTo>
                      <a:pt x="63" y="236"/>
                    </a:lnTo>
                    <a:lnTo>
                      <a:pt x="61" y="240"/>
                    </a:lnTo>
                    <a:close/>
                  </a:path>
                </a:pathLst>
              </a:custGeom>
              <a:solidFill>
                <a:srgbClr val="AAAAAA"/>
              </a:solidFill>
              <a:ln w="0">
                <a:solidFill>
                  <a:srgbClr val="AAAAA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215">
                <a:extLst>
                  <a:ext uri="{FF2B5EF4-FFF2-40B4-BE49-F238E27FC236}">
                    <a16:creationId xmlns:a16="http://schemas.microsoft.com/office/drawing/2014/main" id="{38546D17-AC20-40E4-9F19-033A4D3A7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3116"/>
                <a:ext cx="85" cy="240"/>
              </a:xfrm>
              <a:custGeom>
                <a:avLst/>
                <a:gdLst>
                  <a:gd name="T0" fmla="*/ 52 w 85"/>
                  <a:gd name="T1" fmla="*/ 240 h 240"/>
                  <a:gd name="T2" fmla="*/ 31 w 85"/>
                  <a:gd name="T3" fmla="*/ 240 h 240"/>
                  <a:gd name="T4" fmla="*/ 17 w 85"/>
                  <a:gd name="T5" fmla="*/ 236 h 240"/>
                  <a:gd name="T6" fmla="*/ 7 w 85"/>
                  <a:gd name="T7" fmla="*/ 230 h 240"/>
                  <a:gd name="T8" fmla="*/ 2 w 85"/>
                  <a:gd name="T9" fmla="*/ 227 h 240"/>
                  <a:gd name="T10" fmla="*/ 0 w 85"/>
                  <a:gd name="T11" fmla="*/ 225 h 240"/>
                  <a:gd name="T12" fmla="*/ 0 w 85"/>
                  <a:gd name="T13" fmla="*/ 0 h 240"/>
                  <a:gd name="T14" fmla="*/ 85 w 85"/>
                  <a:gd name="T15" fmla="*/ 0 h 240"/>
                  <a:gd name="T16" fmla="*/ 85 w 85"/>
                  <a:gd name="T17" fmla="*/ 119 h 240"/>
                  <a:gd name="T18" fmla="*/ 85 w 85"/>
                  <a:gd name="T19" fmla="*/ 123 h 240"/>
                  <a:gd name="T20" fmla="*/ 83 w 85"/>
                  <a:gd name="T21" fmla="*/ 126 h 240"/>
                  <a:gd name="T22" fmla="*/ 83 w 85"/>
                  <a:gd name="T23" fmla="*/ 132 h 240"/>
                  <a:gd name="T24" fmla="*/ 82 w 85"/>
                  <a:gd name="T25" fmla="*/ 138 h 240"/>
                  <a:gd name="T26" fmla="*/ 82 w 85"/>
                  <a:gd name="T27" fmla="*/ 143 h 240"/>
                  <a:gd name="T28" fmla="*/ 80 w 85"/>
                  <a:gd name="T29" fmla="*/ 147 h 240"/>
                  <a:gd name="T30" fmla="*/ 80 w 85"/>
                  <a:gd name="T31" fmla="*/ 147 h 240"/>
                  <a:gd name="T32" fmla="*/ 76 w 85"/>
                  <a:gd name="T33" fmla="*/ 156 h 240"/>
                  <a:gd name="T34" fmla="*/ 72 w 85"/>
                  <a:gd name="T35" fmla="*/ 169 h 240"/>
                  <a:gd name="T36" fmla="*/ 67 w 85"/>
                  <a:gd name="T37" fmla="*/ 188 h 240"/>
                  <a:gd name="T38" fmla="*/ 61 w 85"/>
                  <a:gd name="T39" fmla="*/ 206 h 240"/>
                  <a:gd name="T40" fmla="*/ 56 w 85"/>
                  <a:gd name="T41" fmla="*/ 223 h 240"/>
                  <a:gd name="T42" fmla="*/ 54 w 85"/>
                  <a:gd name="T43" fmla="*/ 234 h 240"/>
                  <a:gd name="T44" fmla="*/ 52 w 85"/>
                  <a:gd name="T45" fmla="*/ 240 h 2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5"/>
                  <a:gd name="T70" fmla="*/ 0 h 240"/>
                  <a:gd name="T71" fmla="*/ 85 w 85"/>
                  <a:gd name="T72" fmla="*/ 240 h 2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5" h="240">
                    <a:moveTo>
                      <a:pt x="52" y="240"/>
                    </a:moveTo>
                    <a:lnTo>
                      <a:pt x="31" y="240"/>
                    </a:lnTo>
                    <a:lnTo>
                      <a:pt x="17" y="236"/>
                    </a:lnTo>
                    <a:lnTo>
                      <a:pt x="7" y="230"/>
                    </a:lnTo>
                    <a:lnTo>
                      <a:pt x="2" y="227"/>
                    </a:lnTo>
                    <a:lnTo>
                      <a:pt x="0" y="225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5" y="119"/>
                    </a:lnTo>
                    <a:lnTo>
                      <a:pt x="85" y="123"/>
                    </a:lnTo>
                    <a:lnTo>
                      <a:pt x="83" y="126"/>
                    </a:lnTo>
                    <a:lnTo>
                      <a:pt x="83" y="132"/>
                    </a:lnTo>
                    <a:lnTo>
                      <a:pt x="82" y="138"/>
                    </a:lnTo>
                    <a:lnTo>
                      <a:pt x="82" y="143"/>
                    </a:lnTo>
                    <a:lnTo>
                      <a:pt x="80" y="147"/>
                    </a:lnTo>
                    <a:lnTo>
                      <a:pt x="76" y="156"/>
                    </a:lnTo>
                    <a:lnTo>
                      <a:pt x="72" y="169"/>
                    </a:lnTo>
                    <a:lnTo>
                      <a:pt x="67" y="188"/>
                    </a:lnTo>
                    <a:lnTo>
                      <a:pt x="61" y="206"/>
                    </a:lnTo>
                    <a:lnTo>
                      <a:pt x="56" y="223"/>
                    </a:lnTo>
                    <a:lnTo>
                      <a:pt x="54" y="234"/>
                    </a:lnTo>
                    <a:lnTo>
                      <a:pt x="52" y="240"/>
                    </a:lnTo>
                    <a:close/>
                  </a:path>
                </a:pathLst>
              </a:custGeom>
              <a:solidFill>
                <a:srgbClr val="C6C6C6"/>
              </a:solidFill>
              <a:ln w="0">
                <a:solidFill>
                  <a:srgbClr val="C6C6C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216">
                <a:extLst>
                  <a:ext uri="{FF2B5EF4-FFF2-40B4-BE49-F238E27FC236}">
                    <a16:creationId xmlns:a16="http://schemas.microsoft.com/office/drawing/2014/main" id="{6B71E548-B4C8-4D1D-8888-04F3DA17F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0" y="3116"/>
                <a:ext cx="59" cy="240"/>
              </a:xfrm>
              <a:custGeom>
                <a:avLst/>
                <a:gdLst>
                  <a:gd name="T0" fmla="*/ 42 w 59"/>
                  <a:gd name="T1" fmla="*/ 238 h 240"/>
                  <a:gd name="T2" fmla="*/ 24 w 59"/>
                  <a:gd name="T3" fmla="*/ 240 h 240"/>
                  <a:gd name="T4" fmla="*/ 11 w 59"/>
                  <a:gd name="T5" fmla="*/ 238 h 240"/>
                  <a:gd name="T6" fmla="*/ 3 w 59"/>
                  <a:gd name="T7" fmla="*/ 234 h 240"/>
                  <a:gd name="T8" fmla="*/ 0 w 59"/>
                  <a:gd name="T9" fmla="*/ 234 h 240"/>
                  <a:gd name="T10" fmla="*/ 0 w 59"/>
                  <a:gd name="T11" fmla="*/ 0 h 240"/>
                  <a:gd name="T12" fmla="*/ 59 w 59"/>
                  <a:gd name="T13" fmla="*/ 0 h 240"/>
                  <a:gd name="T14" fmla="*/ 59 w 59"/>
                  <a:gd name="T15" fmla="*/ 113 h 240"/>
                  <a:gd name="T16" fmla="*/ 59 w 59"/>
                  <a:gd name="T17" fmla="*/ 115 h 240"/>
                  <a:gd name="T18" fmla="*/ 59 w 59"/>
                  <a:gd name="T19" fmla="*/ 119 h 240"/>
                  <a:gd name="T20" fmla="*/ 59 w 59"/>
                  <a:gd name="T21" fmla="*/ 125 h 240"/>
                  <a:gd name="T22" fmla="*/ 57 w 59"/>
                  <a:gd name="T23" fmla="*/ 130 h 240"/>
                  <a:gd name="T24" fmla="*/ 57 w 59"/>
                  <a:gd name="T25" fmla="*/ 134 h 240"/>
                  <a:gd name="T26" fmla="*/ 57 w 59"/>
                  <a:gd name="T27" fmla="*/ 138 h 240"/>
                  <a:gd name="T28" fmla="*/ 57 w 59"/>
                  <a:gd name="T29" fmla="*/ 139 h 240"/>
                  <a:gd name="T30" fmla="*/ 55 w 59"/>
                  <a:gd name="T31" fmla="*/ 147 h 240"/>
                  <a:gd name="T32" fmla="*/ 54 w 59"/>
                  <a:gd name="T33" fmla="*/ 160 h 240"/>
                  <a:gd name="T34" fmla="*/ 50 w 59"/>
                  <a:gd name="T35" fmla="*/ 180 h 240"/>
                  <a:gd name="T36" fmla="*/ 48 w 59"/>
                  <a:gd name="T37" fmla="*/ 201 h 240"/>
                  <a:gd name="T38" fmla="*/ 44 w 59"/>
                  <a:gd name="T39" fmla="*/ 219 h 240"/>
                  <a:gd name="T40" fmla="*/ 44 w 59"/>
                  <a:gd name="T41" fmla="*/ 234 h 240"/>
                  <a:gd name="T42" fmla="*/ 42 w 59"/>
                  <a:gd name="T43" fmla="*/ 238 h 24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9"/>
                  <a:gd name="T67" fmla="*/ 0 h 240"/>
                  <a:gd name="T68" fmla="*/ 59 w 59"/>
                  <a:gd name="T69" fmla="*/ 240 h 24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9" h="240">
                    <a:moveTo>
                      <a:pt x="42" y="238"/>
                    </a:moveTo>
                    <a:lnTo>
                      <a:pt x="24" y="240"/>
                    </a:lnTo>
                    <a:lnTo>
                      <a:pt x="11" y="238"/>
                    </a:lnTo>
                    <a:lnTo>
                      <a:pt x="3" y="234"/>
                    </a:lnTo>
                    <a:lnTo>
                      <a:pt x="0" y="234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13"/>
                    </a:lnTo>
                    <a:lnTo>
                      <a:pt x="59" y="115"/>
                    </a:lnTo>
                    <a:lnTo>
                      <a:pt x="59" y="119"/>
                    </a:lnTo>
                    <a:lnTo>
                      <a:pt x="59" y="125"/>
                    </a:lnTo>
                    <a:lnTo>
                      <a:pt x="57" y="130"/>
                    </a:lnTo>
                    <a:lnTo>
                      <a:pt x="57" y="134"/>
                    </a:lnTo>
                    <a:lnTo>
                      <a:pt x="57" y="138"/>
                    </a:lnTo>
                    <a:lnTo>
                      <a:pt x="57" y="139"/>
                    </a:lnTo>
                    <a:lnTo>
                      <a:pt x="55" y="147"/>
                    </a:lnTo>
                    <a:lnTo>
                      <a:pt x="54" y="160"/>
                    </a:lnTo>
                    <a:lnTo>
                      <a:pt x="50" y="180"/>
                    </a:lnTo>
                    <a:lnTo>
                      <a:pt x="48" y="201"/>
                    </a:lnTo>
                    <a:lnTo>
                      <a:pt x="44" y="219"/>
                    </a:lnTo>
                    <a:lnTo>
                      <a:pt x="44" y="234"/>
                    </a:lnTo>
                    <a:lnTo>
                      <a:pt x="42" y="238"/>
                    </a:lnTo>
                    <a:close/>
                  </a:path>
                </a:pathLst>
              </a:custGeom>
              <a:solidFill>
                <a:srgbClr val="E3E3E3"/>
              </a:solidFill>
              <a:ln w="0">
                <a:solidFill>
                  <a:srgbClr val="E3E3E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 217">
                <a:extLst>
                  <a:ext uri="{FF2B5EF4-FFF2-40B4-BE49-F238E27FC236}">
                    <a16:creationId xmlns:a16="http://schemas.microsoft.com/office/drawing/2014/main" id="{01D609EE-9F60-42D2-8066-D4E68C5DA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" y="3116"/>
                <a:ext cx="32" cy="241"/>
              </a:xfrm>
              <a:custGeom>
                <a:avLst/>
                <a:gdLst>
                  <a:gd name="T0" fmla="*/ 32 w 32"/>
                  <a:gd name="T1" fmla="*/ 0 h 241"/>
                  <a:gd name="T2" fmla="*/ 32 w 32"/>
                  <a:gd name="T3" fmla="*/ 238 h 241"/>
                  <a:gd name="T4" fmla="*/ 15 w 32"/>
                  <a:gd name="T5" fmla="*/ 241 h 241"/>
                  <a:gd name="T6" fmla="*/ 4 w 32"/>
                  <a:gd name="T7" fmla="*/ 241 h 241"/>
                  <a:gd name="T8" fmla="*/ 0 w 32"/>
                  <a:gd name="T9" fmla="*/ 241 h 241"/>
                  <a:gd name="T10" fmla="*/ 0 w 32"/>
                  <a:gd name="T11" fmla="*/ 0 h 241"/>
                  <a:gd name="T12" fmla="*/ 32 w 32"/>
                  <a:gd name="T13" fmla="*/ 0 h 2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41"/>
                  <a:gd name="T23" fmla="*/ 32 w 32"/>
                  <a:gd name="T24" fmla="*/ 241 h 2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41">
                    <a:moveTo>
                      <a:pt x="32" y="0"/>
                    </a:moveTo>
                    <a:lnTo>
                      <a:pt x="32" y="238"/>
                    </a:lnTo>
                    <a:lnTo>
                      <a:pt x="15" y="241"/>
                    </a:lnTo>
                    <a:lnTo>
                      <a:pt x="4" y="241"/>
                    </a:lnTo>
                    <a:lnTo>
                      <a:pt x="0" y="241"/>
                    </a:lnTo>
                    <a:lnTo>
                      <a:pt x="0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 218">
                <a:extLst>
                  <a:ext uri="{FF2B5EF4-FFF2-40B4-BE49-F238E27FC236}">
                    <a16:creationId xmlns:a16="http://schemas.microsoft.com/office/drawing/2014/main" id="{705CC42E-AE06-4E56-98CB-DB87594DE8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2" y="3200"/>
                <a:ext cx="70" cy="83"/>
              </a:xfrm>
              <a:custGeom>
                <a:avLst/>
                <a:gdLst>
                  <a:gd name="T0" fmla="*/ 35 w 70"/>
                  <a:gd name="T1" fmla="*/ 15 h 83"/>
                  <a:gd name="T2" fmla="*/ 40 w 70"/>
                  <a:gd name="T3" fmla="*/ 15 h 83"/>
                  <a:gd name="T4" fmla="*/ 46 w 70"/>
                  <a:gd name="T5" fmla="*/ 15 h 83"/>
                  <a:gd name="T6" fmla="*/ 48 w 70"/>
                  <a:gd name="T7" fmla="*/ 16 h 83"/>
                  <a:gd name="T8" fmla="*/ 50 w 70"/>
                  <a:gd name="T9" fmla="*/ 20 h 83"/>
                  <a:gd name="T10" fmla="*/ 50 w 70"/>
                  <a:gd name="T11" fmla="*/ 24 h 83"/>
                  <a:gd name="T12" fmla="*/ 50 w 70"/>
                  <a:gd name="T13" fmla="*/ 28 h 83"/>
                  <a:gd name="T14" fmla="*/ 46 w 70"/>
                  <a:gd name="T15" fmla="*/ 31 h 83"/>
                  <a:gd name="T16" fmla="*/ 42 w 70"/>
                  <a:gd name="T17" fmla="*/ 33 h 83"/>
                  <a:gd name="T18" fmla="*/ 38 w 70"/>
                  <a:gd name="T19" fmla="*/ 33 h 83"/>
                  <a:gd name="T20" fmla="*/ 18 w 70"/>
                  <a:gd name="T21" fmla="*/ 33 h 83"/>
                  <a:gd name="T22" fmla="*/ 18 w 70"/>
                  <a:gd name="T23" fmla="*/ 15 h 83"/>
                  <a:gd name="T24" fmla="*/ 35 w 70"/>
                  <a:gd name="T25" fmla="*/ 15 h 83"/>
                  <a:gd name="T26" fmla="*/ 38 w 70"/>
                  <a:gd name="T27" fmla="*/ 46 h 83"/>
                  <a:gd name="T28" fmla="*/ 42 w 70"/>
                  <a:gd name="T29" fmla="*/ 48 h 83"/>
                  <a:gd name="T30" fmla="*/ 46 w 70"/>
                  <a:gd name="T31" fmla="*/ 48 h 83"/>
                  <a:gd name="T32" fmla="*/ 50 w 70"/>
                  <a:gd name="T33" fmla="*/ 50 h 83"/>
                  <a:gd name="T34" fmla="*/ 51 w 70"/>
                  <a:gd name="T35" fmla="*/ 54 h 83"/>
                  <a:gd name="T36" fmla="*/ 51 w 70"/>
                  <a:gd name="T37" fmla="*/ 57 h 83"/>
                  <a:gd name="T38" fmla="*/ 51 w 70"/>
                  <a:gd name="T39" fmla="*/ 63 h 83"/>
                  <a:gd name="T40" fmla="*/ 50 w 70"/>
                  <a:gd name="T41" fmla="*/ 67 h 83"/>
                  <a:gd name="T42" fmla="*/ 46 w 70"/>
                  <a:gd name="T43" fmla="*/ 68 h 83"/>
                  <a:gd name="T44" fmla="*/ 42 w 70"/>
                  <a:gd name="T45" fmla="*/ 68 h 83"/>
                  <a:gd name="T46" fmla="*/ 38 w 70"/>
                  <a:gd name="T47" fmla="*/ 70 h 83"/>
                  <a:gd name="T48" fmla="*/ 18 w 70"/>
                  <a:gd name="T49" fmla="*/ 70 h 83"/>
                  <a:gd name="T50" fmla="*/ 18 w 70"/>
                  <a:gd name="T51" fmla="*/ 46 h 83"/>
                  <a:gd name="T52" fmla="*/ 38 w 70"/>
                  <a:gd name="T53" fmla="*/ 46 h 83"/>
                  <a:gd name="T54" fmla="*/ 40 w 70"/>
                  <a:gd name="T55" fmla="*/ 0 h 83"/>
                  <a:gd name="T56" fmla="*/ 0 w 70"/>
                  <a:gd name="T57" fmla="*/ 0 h 83"/>
                  <a:gd name="T58" fmla="*/ 0 w 70"/>
                  <a:gd name="T59" fmla="*/ 83 h 83"/>
                  <a:gd name="T60" fmla="*/ 38 w 70"/>
                  <a:gd name="T61" fmla="*/ 83 h 83"/>
                  <a:gd name="T62" fmla="*/ 44 w 70"/>
                  <a:gd name="T63" fmla="*/ 83 h 83"/>
                  <a:gd name="T64" fmla="*/ 50 w 70"/>
                  <a:gd name="T65" fmla="*/ 83 h 83"/>
                  <a:gd name="T66" fmla="*/ 55 w 70"/>
                  <a:gd name="T67" fmla="*/ 81 h 83"/>
                  <a:gd name="T68" fmla="*/ 59 w 70"/>
                  <a:gd name="T69" fmla="*/ 79 h 83"/>
                  <a:gd name="T70" fmla="*/ 63 w 70"/>
                  <a:gd name="T71" fmla="*/ 76 h 83"/>
                  <a:gd name="T72" fmla="*/ 66 w 70"/>
                  <a:gd name="T73" fmla="*/ 72 h 83"/>
                  <a:gd name="T74" fmla="*/ 68 w 70"/>
                  <a:gd name="T75" fmla="*/ 67 h 83"/>
                  <a:gd name="T76" fmla="*/ 70 w 70"/>
                  <a:gd name="T77" fmla="*/ 59 h 83"/>
                  <a:gd name="T78" fmla="*/ 68 w 70"/>
                  <a:gd name="T79" fmla="*/ 52 h 83"/>
                  <a:gd name="T80" fmla="*/ 66 w 70"/>
                  <a:gd name="T81" fmla="*/ 46 h 83"/>
                  <a:gd name="T82" fmla="*/ 63 w 70"/>
                  <a:gd name="T83" fmla="*/ 42 h 83"/>
                  <a:gd name="T84" fmla="*/ 57 w 70"/>
                  <a:gd name="T85" fmla="*/ 39 h 83"/>
                  <a:gd name="T86" fmla="*/ 61 w 70"/>
                  <a:gd name="T87" fmla="*/ 37 h 83"/>
                  <a:gd name="T88" fmla="*/ 63 w 70"/>
                  <a:gd name="T89" fmla="*/ 33 h 83"/>
                  <a:gd name="T90" fmla="*/ 66 w 70"/>
                  <a:gd name="T91" fmla="*/ 28 h 83"/>
                  <a:gd name="T92" fmla="*/ 66 w 70"/>
                  <a:gd name="T93" fmla="*/ 22 h 83"/>
                  <a:gd name="T94" fmla="*/ 66 w 70"/>
                  <a:gd name="T95" fmla="*/ 15 h 83"/>
                  <a:gd name="T96" fmla="*/ 63 w 70"/>
                  <a:gd name="T97" fmla="*/ 9 h 83"/>
                  <a:gd name="T98" fmla="*/ 59 w 70"/>
                  <a:gd name="T99" fmla="*/ 5 h 83"/>
                  <a:gd name="T100" fmla="*/ 53 w 70"/>
                  <a:gd name="T101" fmla="*/ 2 h 83"/>
                  <a:gd name="T102" fmla="*/ 48 w 70"/>
                  <a:gd name="T103" fmla="*/ 0 h 83"/>
                  <a:gd name="T104" fmla="*/ 40 w 70"/>
                  <a:gd name="T105" fmla="*/ 0 h 8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0"/>
                  <a:gd name="T160" fmla="*/ 0 h 83"/>
                  <a:gd name="T161" fmla="*/ 70 w 70"/>
                  <a:gd name="T162" fmla="*/ 83 h 8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0" h="83">
                    <a:moveTo>
                      <a:pt x="35" y="15"/>
                    </a:moveTo>
                    <a:lnTo>
                      <a:pt x="40" y="15"/>
                    </a:lnTo>
                    <a:lnTo>
                      <a:pt x="46" y="15"/>
                    </a:lnTo>
                    <a:lnTo>
                      <a:pt x="48" y="16"/>
                    </a:lnTo>
                    <a:lnTo>
                      <a:pt x="50" y="20"/>
                    </a:lnTo>
                    <a:lnTo>
                      <a:pt x="50" y="24"/>
                    </a:lnTo>
                    <a:lnTo>
                      <a:pt x="50" y="28"/>
                    </a:lnTo>
                    <a:lnTo>
                      <a:pt x="46" y="31"/>
                    </a:lnTo>
                    <a:lnTo>
                      <a:pt x="42" y="33"/>
                    </a:lnTo>
                    <a:lnTo>
                      <a:pt x="38" y="33"/>
                    </a:lnTo>
                    <a:lnTo>
                      <a:pt x="18" y="33"/>
                    </a:lnTo>
                    <a:lnTo>
                      <a:pt x="18" y="15"/>
                    </a:lnTo>
                    <a:lnTo>
                      <a:pt x="35" y="15"/>
                    </a:lnTo>
                    <a:close/>
                    <a:moveTo>
                      <a:pt x="38" y="46"/>
                    </a:moveTo>
                    <a:lnTo>
                      <a:pt x="42" y="48"/>
                    </a:lnTo>
                    <a:lnTo>
                      <a:pt x="46" y="48"/>
                    </a:lnTo>
                    <a:lnTo>
                      <a:pt x="50" y="50"/>
                    </a:lnTo>
                    <a:lnTo>
                      <a:pt x="51" y="54"/>
                    </a:lnTo>
                    <a:lnTo>
                      <a:pt x="51" y="57"/>
                    </a:lnTo>
                    <a:lnTo>
                      <a:pt x="51" y="63"/>
                    </a:lnTo>
                    <a:lnTo>
                      <a:pt x="50" y="67"/>
                    </a:lnTo>
                    <a:lnTo>
                      <a:pt x="46" y="68"/>
                    </a:lnTo>
                    <a:lnTo>
                      <a:pt x="42" y="68"/>
                    </a:lnTo>
                    <a:lnTo>
                      <a:pt x="38" y="70"/>
                    </a:lnTo>
                    <a:lnTo>
                      <a:pt x="18" y="70"/>
                    </a:lnTo>
                    <a:lnTo>
                      <a:pt x="18" y="46"/>
                    </a:lnTo>
                    <a:lnTo>
                      <a:pt x="38" y="46"/>
                    </a:lnTo>
                    <a:close/>
                    <a:moveTo>
                      <a:pt x="40" y="0"/>
                    </a:moveTo>
                    <a:lnTo>
                      <a:pt x="0" y="0"/>
                    </a:lnTo>
                    <a:lnTo>
                      <a:pt x="0" y="83"/>
                    </a:lnTo>
                    <a:lnTo>
                      <a:pt x="38" y="83"/>
                    </a:lnTo>
                    <a:lnTo>
                      <a:pt x="44" y="83"/>
                    </a:lnTo>
                    <a:lnTo>
                      <a:pt x="50" y="83"/>
                    </a:lnTo>
                    <a:lnTo>
                      <a:pt x="55" y="81"/>
                    </a:lnTo>
                    <a:lnTo>
                      <a:pt x="59" y="79"/>
                    </a:lnTo>
                    <a:lnTo>
                      <a:pt x="63" y="76"/>
                    </a:lnTo>
                    <a:lnTo>
                      <a:pt x="66" y="72"/>
                    </a:lnTo>
                    <a:lnTo>
                      <a:pt x="68" y="67"/>
                    </a:lnTo>
                    <a:lnTo>
                      <a:pt x="70" y="59"/>
                    </a:lnTo>
                    <a:lnTo>
                      <a:pt x="68" y="52"/>
                    </a:lnTo>
                    <a:lnTo>
                      <a:pt x="66" y="46"/>
                    </a:lnTo>
                    <a:lnTo>
                      <a:pt x="63" y="42"/>
                    </a:lnTo>
                    <a:lnTo>
                      <a:pt x="57" y="39"/>
                    </a:lnTo>
                    <a:lnTo>
                      <a:pt x="61" y="37"/>
                    </a:lnTo>
                    <a:lnTo>
                      <a:pt x="63" y="33"/>
                    </a:lnTo>
                    <a:lnTo>
                      <a:pt x="66" y="28"/>
                    </a:lnTo>
                    <a:lnTo>
                      <a:pt x="66" y="22"/>
                    </a:lnTo>
                    <a:lnTo>
                      <a:pt x="66" y="15"/>
                    </a:lnTo>
                    <a:lnTo>
                      <a:pt x="63" y="9"/>
                    </a:lnTo>
                    <a:lnTo>
                      <a:pt x="59" y="5"/>
                    </a:lnTo>
                    <a:lnTo>
                      <a:pt x="53" y="2"/>
                    </a:lnTo>
                    <a:lnTo>
                      <a:pt x="48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 219">
                <a:extLst>
                  <a:ext uri="{FF2B5EF4-FFF2-40B4-BE49-F238E27FC236}">
                    <a16:creationId xmlns:a16="http://schemas.microsoft.com/office/drawing/2014/main" id="{5DBCF287-3D8A-48AA-AD6C-FAF7A4F9A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6" y="3040"/>
                <a:ext cx="270" cy="141"/>
              </a:xfrm>
              <a:custGeom>
                <a:avLst/>
                <a:gdLst>
                  <a:gd name="T0" fmla="*/ 135 w 270"/>
                  <a:gd name="T1" fmla="*/ 141 h 141"/>
                  <a:gd name="T2" fmla="*/ 172 w 270"/>
                  <a:gd name="T3" fmla="*/ 139 h 141"/>
                  <a:gd name="T4" fmla="*/ 204 w 270"/>
                  <a:gd name="T5" fmla="*/ 132 h 141"/>
                  <a:gd name="T6" fmla="*/ 231 w 270"/>
                  <a:gd name="T7" fmla="*/ 121 h 141"/>
                  <a:gd name="T8" fmla="*/ 252 w 270"/>
                  <a:gd name="T9" fmla="*/ 106 h 141"/>
                  <a:gd name="T10" fmla="*/ 267 w 270"/>
                  <a:gd name="T11" fmla="*/ 89 h 141"/>
                  <a:gd name="T12" fmla="*/ 270 w 270"/>
                  <a:gd name="T13" fmla="*/ 71 h 141"/>
                  <a:gd name="T14" fmla="*/ 267 w 270"/>
                  <a:gd name="T15" fmla="*/ 52 h 141"/>
                  <a:gd name="T16" fmla="*/ 252 w 270"/>
                  <a:gd name="T17" fmla="*/ 36 h 141"/>
                  <a:gd name="T18" fmla="*/ 231 w 270"/>
                  <a:gd name="T19" fmla="*/ 21 h 141"/>
                  <a:gd name="T20" fmla="*/ 204 w 270"/>
                  <a:gd name="T21" fmla="*/ 10 h 141"/>
                  <a:gd name="T22" fmla="*/ 172 w 270"/>
                  <a:gd name="T23" fmla="*/ 2 h 141"/>
                  <a:gd name="T24" fmla="*/ 135 w 270"/>
                  <a:gd name="T25" fmla="*/ 0 h 141"/>
                  <a:gd name="T26" fmla="*/ 100 w 270"/>
                  <a:gd name="T27" fmla="*/ 2 h 141"/>
                  <a:gd name="T28" fmla="*/ 66 w 270"/>
                  <a:gd name="T29" fmla="*/ 10 h 141"/>
                  <a:gd name="T30" fmla="*/ 40 w 270"/>
                  <a:gd name="T31" fmla="*/ 21 h 141"/>
                  <a:gd name="T32" fmla="*/ 18 w 270"/>
                  <a:gd name="T33" fmla="*/ 36 h 141"/>
                  <a:gd name="T34" fmla="*/ 5 w 270"/>
                  <a:gd name="T35" fmla="*/ 52 h 141"/>
                  <a:gd name="T36" fmla="*/ 0 w 270"/>
                  <a:gd name="T37" fmla="*/ 71 h 141"/>
                  <a:gd name="T38" fmla="*/ 5 w 270"/>
                  <a:gd name="T39" fmla="*/ 89 h 141"/>
                  <a:gd name="T40" fmla="*/ 18 w 270"/>
                  <a:gd name="T41" fmla="*/ 106 h 141"/>
                  <a:gd name="T42" fmla="*/ 40 w 270"/>
                  <a:gd name="T43" fmla="*/ 121 h 141"/>
                  <a:gd name="T44" fmla="*/ 66 w 270"/>
                  <a:gd name="T45" fmla="*/ 132 h 141"/>
                  <a:gd name="T46" fmla="*/ 100 w 270"/>
                  <a:gd name="T47" fmla="*/ 139 h 141"/>
                  <a:gd name="T48" fmla="*/ 135 w 270"/>
                  <a:gd name="T49" fmla="*/ 141 h 14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41"/>
                  <a:gd name="T77" fmla="*/ 270 w 270"/>
                  <a:gd name="T78" fmla="*/ 141 h 14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41">
                    <a:moveTo>
                      <a:pt x="135" y="141"/>
                    </a:moveTo>
                    <a:lnTo>
                      <a:pt x="172" y="139"/>
                    </a:lnTo>
                    <a:lnTo>
                      <a:pt x="204" y="132"/>
                    </a:lnTo>
                    <a:lnTo>
                      <a:pt x="231" y="121"/>
                    </a:lnTo>
                    <a:lnTo>
                      <a:pt x="252" y="106"/>
                    </a:lnTo>
                    <a:lnTo>
                      <a:pt x="267" y="89"/>
                    </a:lnTo>
                    <a:lnTo>
                      <a:pt x="270" y="71"/>
                    </a:lnTo>
                    <a:lnTo>
                      <a:pt x="267" y="52"/>
                    </a:lnTo>
                    <a:lnTo>
                      <a:pt x="252" y="36"/>
                    </a:lnTo>
                    <a:lnTo>
                      <a:pt x="231" y="21"/>
                    </a:lnTo>
                    <a:lnTo>
                      <a:pt x="204" y="10"/>
                    </a:lnTo>
                    <a:lnTo>
                      <a:pt x="172" y="2"/>
                    </a:lnTo>
                    <a:lnTo>
                      <a:pt x="135" y="0"/>
                    </a:lnTo>
                    <a:lnTo>
                      <a:pt x="100" y="2"/>
                    </a:lnTo>
                    <a:lnTo>
                      <a:pt x="66" y="10"/>
                    </a:lnTo>
                    <a:lnTo>
                      <a:pt x="40" y="21"/>
                    </a:lnTo>
                    <a:lnTo>
                      <a:pt x="18" y="36"/>
                    </a:lnTo>
                    <a:lnTo>
                      <a:pt x="5" y="52"/>
                    </a:lnTo>
                    <a:lnTo>
                      <a:pt x="0" y="71"/>
                    </a:lnTo>
                    <a:lnTo>
                      <a:pt x="5" y="89"/>
                    </a:lnTo>
                    <a:lnTo>
                      <a:pt x="18" y="106"/>
                    </a:lnTo>
                    <a:lnTo>
                      <a:pt x="40" y="121"/>
                    </a:lnTo>
                    <a:lnTo>
                      <a:pt x="66" y="132"/>
                    </a:lnTo>
                    <a:lnTo>
                      <a:pt x="100" y="139"/>
                    </a:lnTo>
                    <a:lnTo>
                      <a:pt x="135" y="141"/>
                    </a:lnTo>
                    <a:close/>
                  </a:path>
                </a:pathLst>
              </a:custGeom>
              <a:solidFill>
                <a:srgbClr val="BFBFBF"/>
              </a:solidFill>
              <a:ln w="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220">
                <a:extLst>
                  <a:ext uri="{FF2B5EF4-FFF2-40B4-BE49-F238E27FC236}">
                    <a16:creationId xmlns:a16="http://schemas.microsoft.com/office/drawing/2014/main" id="{EC590EAA-4A2E-4E7C-8341-6FFEC63F8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6" y="3040"/>
                <a:ext cx="270" cy="141"/>
              </a:xfrm>
              <a:custGeom>
                <a:avLst/>
                <a:gdLst>
                  <a:gd name="T0" fmla="*/ 135 w 270"/>
                  <a:gd name="T1" fmla="*/ 141 h 141"/>
                  <a:gd name="T2" fmla="*/ 172 w 270"/>
                  <a:gd name="T3" fmla="*/ 139 h 141"/>
                  <a:gd name="T4" fmla="*/ 204 w 270"/>
                  <a:gd name="T5" fmla="*/ 132 h 141"/>
                  <a:gd name="T6" fmla="*/ 231 w 270"/>
                  <a:gd name="T7" fmla="*/ 121 h 141"/>
                  <a:gd name="T8" fmla="*/ 252 w 270"/>
                  <a:gd name="T9" fmla="*/ 106 h 141"/>
                  <a:gd name="T10" fmla="*/ 267 w 270"/>
                  <a:gd name="T11" fmla="*/ 89 h 141"/>
                  <a:gd name="T12" fmla="*/ 270 w 270"/>
                  <a:gd name="T13" fmla="*/ 71 h 141"/>
                  <a:gd name="T14" fmla="*/ 267 w 270"/>
                  <a:gd name="T15" fmla="*/ 52 h 141"/>
                  <a:gd name="T16" fmla="*/ 252 w 270"/>
                  <a:gd name="T17" fmla="*/ 36 h 141"/>
                  <a:gd name="T18" fmla="*/ 231 w 270"/>
                  <a:gd name="T19" fmla="*/ 21 h 141"/>
                  <a:gd name="T20" fmla="*/ 204 w 270"/>
                  <a:gd name="T21" fmla="*/ 10 h 141"/>
                  <a:gd name="T22" fmla="*/ 172 w 270"/>
                  <a:gd name="T23" fmla="*/ 2 h 141"/>
                  <a:gd name="T24" fmla="*/ 135 w 270"/>
                  <a:gd name="T25" fmla="*/ 0 h 141"/>
                  <a:gd name="T26" fmla="*/ 100 w 270"/>
                  <a:gd name="T27" fmla="*/ 2 h 141"/>
                  <a:gd name="T28" fmla="*/ 66 w 270"/>
                  <a:gd name="T29" fmla="*/ 10 h 141"/>
                  <a:gd name="T30" fmla="*/ 40 w 270"/>
                  <a:gd name="T31" fmla="*/ 21 h 141"/>
                  <a:gd name="T32" fmla="*/ 18 w 270"/>
                  <a:gd name="T33" fmla="*/ 36 h 141"/>
                  <a:gd name="T34" fmla="*/ 5 w 270"/>
                  <a:gd name="T35" fmla="*/ 52 h 141"/>
                  <a:gd name="T36" fmla="*/ 0 w 270"/>
                  <a:gd name="T37" fmla="*/ 71 h 141"/>
                  <a:gd name="T38" fmla="*/ 5 w 270"/>
                  <a:gd name="T39" fmla="*/ 89 h 141"/>
                  <a:gd name="T40" fmla="*/ 18 w 270"/>
                  <a:gd name="T41" fmla="*/ 106 h 141"/>
                  <a:gd name="T42" fmla="*/ 40 w 270"/>
                  <a:gd name="T43" fmla="*/ 121 h 141"/>
                  <a:gd name="T44" fmla="*/ 66 w 270"/>
                  <a:gd name="T45" fmla="*/ 132 h 141"/>
                  <a:gd name="T46" fmla="*/ 100 w 270"/>
                  <a:gd name="T47" fmla="*/ 139 h 141"/>
                  <a:gd name="T48" fmla="*/ 135 w 270"/>
                  <a:gd name="T49" fmla="*/ 141 h 14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0"/>
                  <a:gd name="T76" fmla="*/ 0 h 141"/>
                  <a:gd name="T77" fmla="*/ 270 w 270"/>
                  <a:gd name="T78" fmla="*/ 141 h 14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0" h="141">
                    <a:moveTo>
                      <a:pt x="135" y="141"/>
                    </a:moveTo>
                    <a:lnTo>
                      <a:pt x="172" y="139"/>
                    </a:lnTo>
                    <a:lnTo>
                      <a:pt x="204" y="132"/>
                    </a:lnTo>
                    <a:lnTo>
                      <a:pt x="231" y="121"/>
                    </a:lnTo>
                    <a:lnTo>
                      <a:pt x="252" y="106"/>
                    </a:lnTo>
                    <a:lnTo>
                      <a:pt x="267" y="89"/>
                    </a:lnTo>
                    <a:lnTo>
                      <a:pt x="270" y="71"/>
                    </a:lnTo>
                    <a:lnTo>
                      <a:pt x="267" y="52"/>
                    </a:lnTo>
                    <a:lnTo>
                      <a:pt x="252" y="36"/>
                    </a:lnTo>
                    <a:lnTo>
                      <a:pt x="231" y="21"/>
                    </a:lnTo>
                    <a:lnTo>
                      <a:pt x="204" y="10"/>
                    </a:lnTo>
                    <a:lnTo>
                      <a:pt x="172" y="2"/>
                    </a:lnTo>
                    <a:lnTo>
                      <a:pt x="135" y="0"/>
                    </a:lnTo>
                    <a:lnTo>
                      <a:pt x="100" y="2"/>
                    </a:lnTo>
                    <a:lnTo>
                      <a:pt x="66" y="10"/>
                    </a:lnTo>
                    <a:lnTo>
                      <a:pt x="40" y="21"/>
                    </a:lnTo>
                    <a:lnTo>
                      <a:pt x="18" y="36"/>
                    </a:lnTo>
                    <a:lnTo>
                      <a:pt x="5" y="52"/>
                    </a:lnTo>
                    <a:lnTo>
                      <a:pt x="0" y="71"/>
                    </a:lnTo>
                    <a:lnTo>
                      <a:pt x="5" y="89"/>
                    </a:lnTo>
                    <a:lnTo>
                      <a:pt x="18" y="106"/>
                    </a:lnTo>
                    <a:lnTo>
                      <a:pt x="40" y="121"/>
                    </a:lnTo>
                    <a:lnTo>
                      <a:pt x="66" y="132"/>
                    </a:lnTo>
                    <a:lnTo>
                      <a:pt x="100" y="139"/>
                    </a:lnTo>
                    <a:lnTo>
                      <a:pt x="135" y="14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 221">
                <a:extLst>
                  <a:ext uri="{FF2B5EF4-FFF2-40B4-BE49-F238E27FC236}">
                    <a16:creationId xmlns:a16="http://schemas.microsoft.com/office/drawing/2014/main" id="{36003A46-8463-4387-A087-15FDA2026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" y="3018"/>
                <a:ext cx="195" cy="119"/>
              </a:xfrm>
              <a:custGeom>
                <a:avLst/>
                <a:gdLst>
                  <a:gd name="T0" fmla="*/ 99 w 195"/>
                  <a:gd name="T1" fmla="*/ 119 h 119"/>
                  <a:gd name="T2" fmla="*/ 128 w 195"/>
                  <a:gd name="T3" fmla="*/ 117 h 119"/>
                  <a:gd name="T4" fmla="*/ 156 w 195"/>
                  <a:gd name="T5" fmla="*/ 109 h 119"/>
                  <a:gd name="T6" fmla="*/ 177 w 195"/>
                  <a:gd name="T7" fmla="*/ 98 h 119"/>
                  <a:gd name="T8" fmla="*/ 191 w 195"/>
                  <a:gd name="T9" fmla="*/ 83 h 119"/>
                  <a:gd name="T10" fmla="*/ 195 w 195"/>
                  <a:gd name="T11" fmla="*/ 69 h 119"/>
                  <a:gd name="T12" fmla="*/ 191 w 195"/>
                  <a:gd name="T13" fmla="*/ 50 h 119"/>
                  <a:gd name="T14" fmla="*/ 177 w 195"/>
                  <a:gd name="T15" fmla="*/ 32 h 119"/>
                  <a:gd name="T16" fmla="*/ 156 w 195"/>
                  <a:gd name="T17" fmla="*/ 17 h 119"/>
                  <a:gd name="T18" fmla="*/ 128 w 195"/>
                  <a:gd name="T19" fmla="*/ 6 h 119"/>
                  <a:gd name="T20" fmla="*/ 99 w 195"/>
                  <a:gd name="T21" fmla="*/ 0 h 119"/>
                  <a:gd name="T22" fmla="*/ 67 w 195"/>
                  <a:gd name="T23" fmla="*/ 6 h 119"/>
                  <a:gd name="T24" fmla="*/ 41 w 195"/>
                  <a:gd name="T25" fmla="*/ 17 h 119"/>
                  <a:gd name="T26" fmla="*/ 19 w 195"/>
                  <a:gd name="T27" fmla="*/ 32 h 119"/>
                  <a:gd name="T28" fmla="*/ 6 w 195"/>
                  <a:gd name="T29" fmla="*/ 50 h 119"/>
                  <a:gd name="T30" fmla="*/ 0 w 195"/>
                  <a:gd name="T31" fmla="*/ 69 h 119"/>
                  <a:gd name="T32" fmla="*/ 6 w 195"/>
                  <a:gd name="T33" fmla="*/ 83 h 119"/>
                  <a:gd name="T34" fmla="*/ 19 w 195"/>
                  <a:gd name="T35" fmla="*/ 98 h 119"/>
                  <a:gd name="T36" fmla="*/ 41 w 195"/>
                  <a:gd name="T37" fmla="*/ 109 h 119"/>
                  <a:gd name="T38" fmla="*/ 67 w 195"/>
                  <a:gd name="T39" fmla="*/ 117 h 119"/>
                  <a:gd name="T40" fmla="*/ 99 w 195"/>
                  <a:gd name="T41" fmla="*/ 119 h 1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5"/>
                  <a:gd name="T64" fmla="*/ 0 h 119"/>
                  <a:gd name="T65" fmla="*/ 195 w 195"/>
                  <a:gd name="T66" fmla="*/ 119 h 11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5" h="119">
                    <a:moveTo>
                      <a:pt x="99" y="119"/>
                    </a:moveTo>
                    <a:lnTo>
                      <a:pt x="128" y="117"/>
                    </a:lnTo>
                    <a:lnTo>
                      <a:pt x="156" y="109"/>
                    </a:lnTo>
                    <a:lnTo>
                      <a:pt x="177" y="98"/>
                    </a:lnTo>
                    <a:lnTo>
                      <a:pt x="191" y="83"/>
                    </a:lnTo>
                    <a:lnTo>
                      <a:pt x="195" y="69"/>
                    </a:lnTo>
                    <a:lnTo>
                      <a:pt x="191" y="50"/>
                    </a:lnTo>
                    <a:lnTo>
                      <a:pt x="177" y="32"/>
                    </a:lnTo>
                    <a:lnTo>
                      <a:pt x="156" y="17"/>
                    </a:lnTo>
                    <a:lnTo>
                      <a:pt x="128" y="6"/>
                    </a:lnTo>
                    <a:lnTo>
                      <a:pt x="99" y="0"/>
                    </a:lnTo>
                    <a:lnTo>
                      <a:pt x="67" y="6"/>
                    </a:lnTo>
                    <a:lnTo>
                      <a:pt x="41" y="17"/>
                    </a:lnTo>
                    <a:lnTo>
                      <a:pt x="19" y="32"/>
                    </a:lnTo>
                    <a:lnTo>
                      <a:pt x="6" y="50"/>
                    </a:lnTo>
                    <a:lnTo>
                      <a:pt x="0" y="69"/>
                    </a:lnTo>
                    <a:lnTo>
                      <a:pt x="6" y="83"/>
                    </a:lnTo>
                    <a:lnTo>
                      <a:pt x="19" y="98"/>
                    </a:lnTo>
                    <a:lnTo>
                      <a:pt x="41" y="109"/>
                    </a:lnTo>
                    <a:lnTo>
                      <a:pt x="67" y="117"/>
                    </a:lnTo>
                    <a:lnTo>
                      <a:pt x="99" y="119"/>
                    </a:lnTo>
                    <a:close/>
                  </a:path>
                </a:pathLst>
              </a:custGeom>
              <a:solidFill>
                <a:srgbClr val="5B5B5B"/>
              </a:solidFill>
              <a:ln w="0">
                <a:solidFill>
                  <a:srgbClr val="5B5B5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222">
                <a:extLst>
                  <a:ext uri="{FF2B5EF4-FFF2-40B4-BE49-F238E27FC236}">
                    <a16:creationId xmlns:a16="http://schemas.microsoft.com/office/drawing/2014/main" id="{818F4041-9E7E-4B23-A1CB-0B685B821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" y="3020"/>
                <a:ext cx="171" cy="104"/>
              </a:xfrm>
              <a:custGeom>
                <a:avLst/>
                <a:gdLst>
                  <a:gd name="T0" fmla="*/ 86 w 171"/>
                  <a:gd name="T1" fmla="*/ 104 h 104"/>
                  <a:gd name="T2" fmla="*/ 112 w 171"/>
                  <a:gd name="T3" fmla="*/ 100 h 104"/>
                  <a:gd name="T4" fmla="*/ 136 w 171"/>
                  <a:gd name="T5" fmla="*/ 94 h 104"/>
                  <a:gd name="T6" fmla="*/ 154 w 171"/>
                  <a:gd name="T7" fmla="*/ 85 h 104"/>
                  <a:gd name="T8" fmla="*/ 165 w 171"/>
                  <a:gd name="T9" fmla="*/ 72 h 104"/>
                  <a:gd name="T10" fmla="*/ 171 w 171"/>
                  <a:gd name="T11" fmla="*/ 59 h 104"/>
                  <a:gd name="T12" fmla="*/ 165 w 171"/>
                  <a:gd name="T13" fmla="*/ 43 h 104"/>
                  <a:gd name="T14" fmla="*/ 154 w 171"/>
                  <a:gd name="T15" fmla="*/ 28 h 104"/>
                  <a:gd name="T16" fmla="*/ 136 w 171"/>
                  <a:gd name="T17" fmla="*/ 13 h 104"/>
                  <a:gd name="T18" fmla="*/ 112 w 171"/>
                  <a:gd name="T19" fmla="*/ 4 h 104"/>
                  <a:gd name="T20" fmla="*/ 86 w 171"/>
                  <a:gd name="T21" fmla="*/ 0 h 104"/>
                  <a:gd name="T22" fmla="*/ 58 w 171"/>
                  <a:gd name="T23" fmla="*/ 4 h 104"/>
                  <a:gd name="T24" fmla="*/ 34 w 171"/>
                  <a:gd name="T25" fmla="*/ 13 h 104"/>
                  <a:gd name="T26" fmla="*/ 17 w 171"/>
                  <a:gd name="T27" fmla="*/ 28 h 104"/>
                  <a:gd name="T28" fmla="*/ 4 w 171"/>
                  <a:gd name="T29" fmla="*/ 43 h 104"/>
                  <a:gd name="T30" fmla="*/ 0 w 171"/>
                  <a:gd name="T31" fmla="*/ 59 h 104"/>
                  <a:gd name="T32" fmla="*/ 4 w 171"/>
                  <a:gd name="T33" fmla="*/ 72 h 104"/>
                  <a:gd name="T34" fmla="*/ 17 w 171"/>
                  <a:gd name="T35" fmla="*/ 85 h 104"/>
                  <a:gd name="T36" fmla="*/ 34 w 171"/>
                  <a:gd name="T37" fmla="*/ 94 h 104"/>
                  <a:gd name="T38" fmla="*/ 58 w 171"/>
                  <a:gd name="T39" fmla="*/ 100 h 104"/>
                  <a:gd name="T40" fmla="*/ 86 w 171"/>
                  <a:gd name="T41" fmla="*/ 104 h 10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1"/>
                  <a:gd name="T64" fmla="*/ 0 h 104"/>
                  <a:gd name="T65" fmla="*/ 171 w 171"/>
                  <a:gd name="T66" fmla="*/ 104 h 10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1" h="104">
                    <a:moveTo>
                      <a:pt x="86" y="104"/>
                    </a:moveTo>
                    <a:lnTo>
                      <a:pt x="112" y="100"/>
                    </a:lnTo>
                    <a:lnTo>
                      <a:pt x="136" y="94"/>
                    </a:lnTo>
                    <a:lnTo>
                      <a:pt x="154" y="85"/>
                    </a:lnTo>
                    <a:lnTo>
                      <a:pt x="165" y="72"/>
                    </a:lnTo>
                    <a:lnTo>
                      <a:pt x="171" y="59"/>
                    </a:lnTo>
                    <a:lnTo>
                      <a:pt x="165" y="43"/>
                    </a:lnTo>
                    <a:lnTo>
                      <a:pt x="154" y="28"/>
                    </a:lnTo>
                    <a:lnTo>
                      <a:pt x="136" y="13"/>
                    </a:lnTo>
                    <a:lnTo>
                      <a:pt x="112" y="4"/>
                    </a:lnTo>
                    <a:lnTo>
                      <a:pt x="86" y="0"/>
                    </a:lnTo>
                    <a:lnTo>
                      <a:pt x="58" y="4"/>
                    </a:lnTo>
                    <a:lnTo>
                      <a:pt x="34" y="13"/>
                    </a:lnTo>
                    <a:lnTo>
                      <a:pt x="17" y="28"/>
                    </a:lnTo>
                    <a:lnTo>
                      <a:pt x="4" y="43"/>
                    </a:lnTo>
                    <a:lnTo>
                      <a:pt x="0" y="59"/>
                    </a:lnTo>
                    <a:lnTo>
                      <a:pt x="4" y="72"/>
                    </a:lnTo>
                    <a:lnTo>
                      <a:pt x="17" y="85"/>
                    </a:lnTo>
                    <a:lnTo>
                      <a:pt x="34" y="94"/>
                    </a:lnTo>
                    <a:lnTo>
                      <a:pt x="58" y="100"/>
                    </a:lnTo>
                    <a:lnTo>
                      <a:pt x="86" y="104"/>
                    </a:lnTo>
                    <a:close/>
                  </a:path>
                </a:pathLst>
              </a:custGeom>
              <a:solidFill>
                <a:srgbClr val="767676"/>
              </a:solidFill>
              <a:ln w="0">
                <a:solidFill>
                  <a:srgbClr val="76767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 223">
                <a:extLst>
                  <a:ext uri="{FF2B5EF4-FFF2-40B4-BE49-F238E27FC236}">
                    <a16:creationId xmlns:a16="http://schemas.microsoft.com/office/drawing/2014/main" id="{7583D1E5-428C-4A0D-9A49-F153195F3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3022"/>
                <a:ext cx="146" cy="87"/>
              </a:xfrm>
              <a:custGeom>
                <a:avLst/>
                <a:gdLst>
                  <a:gd name="T0" fmla="*/ 74 w 146"/>
                  <a:gd name="T1" fmla="*/ 87 h 87"/>
                  <a:gd name="T2" fmla="*/ 102 w 146"/>
                  <a:gd name="T3" fmla="*/ 85 h 87"/>
                  <a:gd name="T4" fmla="*/ 126 w 146"/>
                  <a:gd name="T5" fmla="*/ 76 h 87"/>
                  <a:gd name="T6" fmla="*/ 141 w 146"/>
                  <a:gd name="T7" fmla="*/ 65 h 87"/>
                  <a:gd name="T8" fmla="*/ 146 w 146"/>
                  <a:gd name="T9" fmla="*/ 50 h 87"/>
                  <a:gd name="T10" fmla="*/ 142 w 146"/>
                  <a:gd name="T11" fmla="*/ 35 h 87"/>
                  <a:gd name="T12" fmla="*/ 133 w 146"/>
                  <a:gd name="T13" fmla="*/ 22 h 87"/>
                  <a:gd name="T14" fmla="*/ 116 w 146"/>
                  <a:gd name="T15" fmla="*/ 11 h 87"/>
                  <a:gd name="T16" fmla="*/ 96 w 146"/>
                  <a:gd name="T17" fmla="*/ 2 h 87"/>
                  <a:gd name="T18" fmla="*/ 74 w 146"/>
                  <a:gd name="T19" fmla="*/ 0 h 87"/>
                  <a:gd name="T20" fmla="*/ 50 w 146"/>
                  <a:gd name="T21" fmla="*/ 2 h 87"/>
                  <a:gd name="T22" fmla="*/ 29 w 146"/>
                  <a:gd name="T23" fmla="*/ 11 h 87"/>
                  <a:gd name="T24" fmla="*/ 14 w 146"/>
                  <a:gd name="T25" fmla="*/ 22 h 87"/>
                  <a:gd name="T26" fmla="*/ 3 w 146"/>
                  <a:gd name="T27" fmla="*/ 35 h 87"/>
                  <a:gd name="T28" fmla="*/ 0 w 146"/>
                  <a:gd name="T29" fmla="*/ 50 h 87"/>
                  <a:gd name="T30" fmla="*/ 5 w 146"/>
                  <a:gd name="T31" fmla="*/ 65 h 87"/>
                  <a:gd name="T32" fmla="*/ 22 w 146"/>
                  <a:gd name="T33" fmla="*/ 76 h 87"/>
                  <a:gd name="T34" fmla="*/ 44 w 146"/>
                  <a:gd name="T35" fmla="*/ 85 h 87"/>
                  <a:gd name="T36" fmla="*/ 74 w 146"/>
                  <a:gd name="T37" fmla="*/ 87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87"/>
                  <a:gd name="T59" fmla="*/ 146 w 146"/>
                  <a:gd name="T60" fmla="*/ 87 h 8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87">
                    <a:moveTo>
                      <a:pt x="74" y="87"/>
                    </a:moveTo>
                    <a:lnTo>
                      <a:pt x="102" y="85"/>
                    </a:lnTo>
                    <a:lnTo>
                      <a:pt x="126" y="76"/>
                    </a:lnTo>
                    <a:lnTo>
                      <a:pt x="141" y="65"/>
                    </a:lnTo>
                    <a:lnTo>
                      <a:pt x="146" y="50"/>
                    </a:lnTo>
                    <a:lnTo>
                      <a:pt x="142" y="35"/>
                    </a:lnTo>
                    <a:lnTo>
                      <a:pt x="133" y="22"/>
                    </a:lnTo>
                    <a:lnTo>
                      <a:pt x="116" y="11"/>
                    </a:lnTo>
                    <a:lnTo>
                      <a:pt x="96" y="2"/>
                    </a:lnTo>
                    <a:lnTo>
                      <a:pt x="74" y="0"/>
                    </a:lnTo>
                    <a:lnTo>
                      <a:pt x="50" y="2"/>
                    </a:lnTo>
                    <a:lnTo>
                      <a:pt x="29" y="11"/>
                    </a:lnTo>
                    <a:lnTo>
                      <a:pt x="14" y="22"/>
                    </a:lnTo>
                    <a:lnTo>
                      <a:pt x="3" y="35"/>
                    </a:lnTo>
                    <a:lnTo>
                      <a:pt x="0" y="50"/>
                    </a:lnTo>
                    <a:lnTo>
                      <a:pt x="5" y="65"/>
                    </a:lnTo>
                    <a:lnTo>
                      <a:pt x="22" y="76"/>
                    </a:lnTo>
                    <a:lnTo>
                      <a:pt x="44" y="85"/>
                    </a:lnTo>
                    <a:lnTo>
                      <a:pt x="74" y="87"/>
                    </a:lnTo>
                    <a:close/>
                  </a:path>
                </a:pathLst>
              </a:custGeom>
              <a:solidFill>
                <a:srgbClr val="929292"/>
              </a:solidFill>
              <a:ln w="0">
                <a:solidFill>
                  <a:srgbClr val="92929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224">
                <a:extLst>
                  <a:ext uri="{FF2B5EF4-FFF2-40B4-BE49-F238E27FC236}">
                    <a16:creationId xmlns:a16="http://schemas.microsoft.com/office/drawing/2014/main" id="{F1C31BF6-FB79-47F1-99FF-984FB1AB5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" y="3022"/>
                <a:ext cx="122" cy="74"/>
              </a:xfrm>
              <a:custGeom>
                <a:avLst/>
                <a:gdLst>
                  <a:gd name="T0" fmla="*/ 61 w 122"/>
                  <a:gd name="T1" fmla="*/ 74 h 74"/>
                  <a:gd name="T2" fmla="*/ 85 w 122"/>
                  <a:gd name="T3" fmla="*/ 72 h 74"/>
                  <a:gd name="T4" fmla="*/ 103 w 122"/>
                  <a:gd name="T5" fmla="*/ 65 h 74"/>
                  <a:gd name="T6" fmla="*/ 116 w 122"/>
                  <a:gd name="T7" fmla="*/ 54 h 74"/>
                  <a:gd name="T8" fmla="*/ 122 w 122"/>
                  <a:gd name="T9" fmla="*/ 42 h 74"/>
                  <a:gd name="T10" fmla="*/ 116 w 122"/>
                  <a:gd name="T11" fmla="*/ 28 h 74"/>
                  <a:gd name="T12" fmla="*/ 103 w 122"/>
                  <a:gd name="T13" fmla="*/ 15 h 74"/>
                  <a:gd name="T14" fmla="*/ 85 w 122"/>
                  <a:gd name="T15" fmla="*/ 3 h 74"/>
                  <a:gd name="T16" fmla="*/ 61 w 122"/>
                  <a:gd name="T17" fmla="*/ 0 h 74"/>
                  <a:gd name="T18" fmla="*/ 37 w 122"/>
                  <a:gd name="T19" fmla="*/ 3 h 74"/>
                  <a:gd name="T20" fmla="*/ 18 w 122"/>
                  <a:gd name="T21" fmla="*/ 15 h 74"/>
                  <a:gd name="T22" fmla="*/ 5 w 122"/>
                  <a:gd name="T23" fmla="*/ 28 h 74"/>
                  <a:gd name="T24" fmla="*/ 0 w 122"/>
                  <a:gd name="T25" fmla="*/ 42 h 74"/>
                  <a:gd name="T26" fmla="*/ 5 w 122"/>
                  <a:gd name="T27" fmla="*/ 54 h 74"/>
                  <a:gd name="T28" fmla="*/ 18 w 122"/>
                  <a:gd name="T29" fmla="*/ 65 h 74"/>
                  <a:gd name="T30" fmla="*/ 37 w 122"/>
                  <a:gd name="T31" fmla="*/ 72 h 74"/>
                  <a:gd name="T32" fmla="*/ 61 w 122"/>
                  <a:gd name="T33" fmla="*/ 74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2"/>
                  <a:gd name="T52" fmla="*/ 0 h 74"/>
                  <a:gd name="T53" fmla="*/ 122 w 122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2" h="74">
                    <a:moveTo>
                      <a:pt x="61" y="74"/>
                    </a:moveTo>
                    <a:lnTo>
                      <a:pt x="85" y="72"/>
                    </a:lnTo>
                    <a:lnTo>
                      <a:pt x="103" y="65"/>
                    </a:lnTo>
                    <a:lnTo>
                      <a:pt x="116" y="54"/>
                    </a:lnTo>
                    <a:lnTo>
                      <a:pt x="122" y="42"/>
                    </a:lnTo>
                    <a:lnTo>
                      <a:pt x="116" y="28"/>
                    </a:lnTo>
                    <a:lnTo>
                      <a:pt x="103" y="15"/>
                    </a:lnTo>
                    <a:lnTo>
                      <a:pt x="85" y="3"/>
                    </a:lnTo>
                    <a:lnTo>
                      <a:pt x="61" y="0"/>
                    </a:lnTo>
                    <a:lnTo>
                      <a:pt x="37" y="3"/>
                    </a:lnTo>
                    <a:lnTo>
                      <a:pt x="18" y="15"/>
                    </a:lnTo>
                    <a:lnTo>
                      <a:pt x="5" y="28"/>
                    </a:lnTo>
                    <a:lnTo>
                      <a:pt x="0" y="42"/>
                    </a:lnTo>
                    <a:lnTo>
                      <a:pt x="5" y="54"/>
                    </a:lnTo>
                    <a:lnTo>
                      <a:pt x="18" y="65"/>
                    </a:lnTo>
                    <a:lnTo>
                      <a:pt x="37" y="72"/>
                    </a:lnTo>
                    <a:lnTo>
                      <a:pt x="61" y="74"/>
                    </a:lnTo>
                    <a:close/>
                  </a:path>
                </a:pathLst>
              </a:custGeom>
              <a:solidFill>
                <a:srgbClr val="ADADAD"/>
              </a:solidFill>
              <a:ln w="0">
                <a:solidFill>
                  <a:srgbClr val="ADADA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 225">
                <a:extLst>
                  <a:ext uri="{FF2B5EF4-FFF2-40B4-BE49-F238E27FC236}">
                    <a16:creationId xmlns:a16="http://schemas.microsoft.com/office/drawing/2014/main" id="{902E184F-937F-44DB-A4CD-8893526F4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" y="3024"/>
                <a:ext cx="96" cy="59"/>
              </a:xfrm>
              <a:custGeom>
                <a:avLst/>
                <a:gdLst>
                  <a:gd name="T0" fmla="*/ 48 w 96"/>
                  <a:gd name="T1" fmla="*/ 59 h 59"/>
                  <a:gd name="T2" fmla="*/ 66 w 96"/>
                  <a:gd name="T3" fmla="*/ 55 h 59"/>
                  <a:gd name="T4" fmla="*/ 83 w 96"/>
                  <a:gd name="T5" fmla="*/ 50 h 59"/>
                  <a:gd name="T6" fmla="*/ 92 w 96"/>
                  <a:gd name="T7" fmla="*/ 42 h 59"/>
                  <a:gd name="T8" fmla="*/ 96 w 96"/>
                  <a:gd name="T9" fmla="*/ 33 h 59"/>
                  <a:gd name="T10" fmla="*/ 92 w 96"/>
                  <a:gd name="T11" fmla="*/ 22 h 59"/>
                  <a:gd name="T12" fmla="*/ 83 w 96"/>
                  <a:gd name="T13" fmla="*/ 11 h 59"/>
                  <a:gd name="T14" fmla="*/ 66 w 96"/>
                  <a:gd name="T15" fmla="*/ 1 h 59"/>
                  <a:gd name="T16" fmla="*/ 48 w 96"/>
                  <a:gd name="T17" fmla="*/ 0 h 59"/>
                  <a:gd name="T18" fmla="*/ 29 w 96"/>
                  <a:gd name="T19" fmla="*/ 1 h 59"/>
                  <a:gd name="T20" fmla="*/ 13 w 96"/>
                  <a:gd name="T21" fmla="*/ 11 h 59"/>
                  <a:gd name="T22" fmla="*/ 3 w 96"/>
                  <a:gd name="T23" fmla="*/ 22 h 59"/>
                  <a:gd name="T24" fmla="*/ 0 w 96"/>
                  <a:gd name="T25" fmla="*/ 33 h 59"/>
                  <a:gd name="T26" fmla="*/ 3 w 96"/>
                  <a:gd name="T27" fmla="*/ 42 h 59"/>
                  <a:gd name="T28" fmla="*/ 13 w 96"/>
                  <a:gd name="T29" fmla="*/ 50 h 59"/>
                  <a:gd name="T30" fmla="*/ 29 w 96"/>
                  <a:gd name="T31" fmla="*/ 55 h 59"/>
                  <a:gd name="T32" fmla="*/ 48 w 96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59"/>
                  <a:gd name="T53" fmla="*/ 96 w 96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59">
                    <a:moveTo>
                      <a:pt x="48" y="59"/>
                    </a:moveTo>
                    <a:lnTo>
                      <a:pt x="66" y="55"/>
                    </a:lnTo>
                    <a:lnTo>
                      <a:pt x="83" y="50"/>
                    </a:lnTo>
                    <a:lnTo>
                      <a:pt x="92" y="42"/>
                    </a:lnTo>
                    <a:lnTo>
                      <a:pt x="96" y="33"/>
                    </a:lnTo>
                    <a:lnTo>
                      <a:pt x="92" y="22"/>
                    </a:lnTo>
                    <a:lnTo>
                      <a:pt x="83" y="11"/>
                    </a:lnTo>
                    <a:lnTo>
                      <a:pt x="66" y="1"/>
                    </a:lnTo>
                    <a:lnTo>
                      <a:pt x="48" y="0"/>
                    </a:lnTo>
                    <a:lnTo>
                      <a:pt x="29" y="1"/>
                    </a:lnTo>
                    <a:lnTo>
                      <a:pt x="13" y="11"/>
                    </a:lnTo>
                    <a:lnTo>
                      <a:pt x="3" y="22"/>
                    </a:lnTo>
                    <a:lnTo>
                      <a:pt x="0" y="33"/>
                    </a:lnTo>
                    <a:lnTo>
                      <a:pt x="3" y="42"/>
                    </a:lnTo>
                    <a:lnTo>
                      <a:pt x="13" y="50"/>
                    </a:lnTo>
                    <a:lnTo>
                      <a:pt x="29" y="55"/>
                    </a:lnTo>
                    <a:lnTo>
                      <a:pt x="48" y="59"/>
                    </a:lnTo>
                    <a:close/>
                  </a:path>
                </a:pathLst>
              </a:custGeom>
              <a:solidFill>
                <a:srgbClr val="C8C8C8"/>
              </a:solidFill>
              <a:ln w="0">
                <a:solidFill>
                  <a:srgbClr val="C8C8C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226">
                <a:extLst>
                  <a:ext uri="{FF2B5EF4-FFF2-40B4-BE49-F238E27FC236}">
                    <a16:creationId xmlns:a16="http://schemas.microsoft.com/office/drawing/2014/main" id="{811E25A2-D884-49DC-84F3-36C62122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6" y="3024"/>
                <a:ext cx="74" cy="44"/>
              </a:xfrm>
              <a:custGeom>
                <a:avLst/>
                <a:gdLst>
                  <a:gd name="T0" fmla="*/ 37 w 74"/>
                  <a:gd name="T1" fmla="*/ 44 h 44"/>
                  <a:gd name="T2" fmla="*/ 55 w 74"/>
                  <a:gd name="T3" fmla="*/ 42 h 44"/>
                  <a:gd name="T4" fmla="*/ 68 w 74"/>
                  <a:gd name="T5" fmla="*/ 35 h 44"/>
                  <a:gd name="T6" fmla="*/ 74 w 74"/>
                  <a:gd name="T7" fmla="*/ 26 h 44"/>
                  <a:gd name="T8" fmla="*/ 68 w 74"/>
                  <a:gd name="T9" fmla="*/ 14 h 44"/>
                  <a:gd name="T10" fmla="*/ 55 w 74"/>
                  <a:gd name="T11" fmla="*/ 5 h 44"/>
                  <a:gd name="T12" fmla="*/ 37 w 74"/>
                  <a:gd name="T13" fmla="*/ 0 h 44"/>
                  <a:gd name="T14" fmla="*/ 18 w 74"/>
                  <a:gd name="T15" fmla="*/ 5 h 44"/>
                  <a:gd name="T16" fmla="*/ 5 w 74"/>
                  <a:gd name="T17" fmla="*/ 14 h 44"/>
                  <a:gd name="T18" fmla="*/ 0 w 74"/>
                  <a:gd name="T19" fmla="*/ 26 h 44"/>
                  <a:gd name="T20" fmla="*/ 5 w 74"/>
                  <a:gd name="T21" fmla="*/ 35 h 44"/>
                  <a:gd name="T22" fmla="*/ 18 w 74"/>
                  <a:gd name="T23" fmla="*/ 42 h 44"/>
                  <a:gd name="T24" fmla="*/ 37 w 74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4"/>
                  <a:gd name="T40" fmla="*/ 0 h 44"/>
                  <a:gd name="T41" fmla="*/ 74 w 74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4" h="44">
                    <a:moveTo>
                      <a:pt x="37" y="44"/>
                    </a:moveTo>
                    <a:lnTo>
                      <a:pt x="55" y="42"/>
                    </a:lnTo>
                    <a:lnTo>
                      <a:pt x="68" y="35"/>
                    </a:lnTo>
                    <a:lnTo>
                      <a:pt x="74" y="26"/>
                    </a:lnTo>
                    <a:lnTo>
                      <a:pt x="68" y="14"/>
                    </a:lnTo>
                    <a:lnTo>
                      <a:pt x="55" y="5"/>
                    </a:lnTo>
                    <a:lnTo>
                      <a:pt x="37" y="0"/>
                    </a:lnTo>
                    <a:lnTo>
                      <a:pt x="18" y="5"/>
                    </a:lnTo>
                    <a:lnTo>
                      <a:pt x="5" y="14"/>
                    </a:lnTo>
                    <a:lnTo>
                      <a:pt x="0" y="26"/>
                    </a:lnTo>
                    <a:lnTo>
                      <a:pt x="5" y="35"/>
                    </a:lnTo>
                    <a:lnTo>
                      <a:pt x="18" y="42"/>
                    </a:lnTo>
                    <a:lnTo>
                      <a:pt x="37" y="44"/>
                    </a:lnTo>
                    <a:close/>
                  </a:path>
                </a:pathLst>
              </a:custGeom>
              <a:solidFill>
                <a:srgbClr val="E4E4E4"/>
              </a:solidFill>
              <a:ln w="0">
                <a:solidFill>
                  <a:srgbClr val="E4E4E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 227">
                <a:extLst>
                  <a:ext uri="{FF2B5EF4-FFF2-40B4-BE49-F238E27FC236}">
                    <a16:creationId xmlns:a16="http://schemas.microsoft.com/office/drawing/2014/main" id="{6C762A33-BF3D-4A61-9FB1-AE8CA7B3A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" y="3033"/>
                <a:ext cx="50" cy="30"/>
              </a:xfrm>
              <a:custGeom>
                <a:avLst/>
                <a:gdLst>
                  <a:gd name="T0" fmla="*/ 26 w 50"/>
                  <a:gd name="T1" fmla="*/ 30 h 30"/>
                  <a:gd name="T2" fmla="*/ 33 w 50"/>
                  <a:gd name="T3" fmla="*/ 30 h 30"/>
                  <a:gd name="T4" fmla="*/ 39 w 50"/>
                  <a:gd name="T5" fmla="*/ 28 h 30"/>
                  <a:gd name="T6" fmla="*/ 45 w 50"/>
                  <a:gd name="T7" fmla="*/ 24 h 30"/>
                  <a:gd name="T8" fmla="*/ 48 w 50"/>
                  <a:gd name="T9" fmla="*/ 22 h 30"/>
                  <a:gd name="T10" fmla="*/ 50 w 50"/>
                  <a:gd name="T11" fmla="*/ 17 h 30"/>
                  <a:gd name="T12" fmla="*/ 48 w 50"/>
                  <a:gd name="T13" fmla="*/ 13 h 30"/>
                  <a:gd name="T14" fmla="*/ 45 w 50"/>
                  <a:gd name="T15" fmla="*/ 9 h 30"/>
                  <a:gd name="T16" fmla="*/ 39 w 50"/>
                  <a:gd name="T17" fmla="*/ 4 h 30"/>
                  <a:gd name="T18" fmla="*/ 33 w 50"/>
                  <a:gd name="T19" fmla="*/ 2 h 30"/>
                  <a:gd name="T20" fmla="*/ 26 w 50"/>
                  <a:gd name="T21" fmla="*/ 0 h 30"/>
                  <a:gd name="T22" fmla="*/ 17 w 50"/>
                  <a:gd name="T23" fmla="*/ 2 h 30"/>
                  <a:gd name="T24" fmla="*/ 11 w 50"/>
                  <a:gd name="T25" fmla="*/ 4 h 30"/>
                  <a:gd name="T26" fmla="*/ 6 w 50"/>
                  <a:gd name="T27" fmla="*/ 9 h 30"/>
                  <a:gd name="T28" fmla="*/ 2 w 50"/>
                  <a:gd name="T29" fmla="*/ 13 h 30"/>
                  <a:gd name="T30" fmla="*/ 0 w 50"/>
                  <a:gd name="T31" fmla="*/ 17 h 30"/>
                  <a:gd name="T32" fmla="*/ 2 w 50"/>
                  <a:gd name="T33" fmla="*/ 22 h 30"/>
                  <a:gd name="T34" fmla="*/ 6 w 50"/>
                  <a:gd name="T35" fmla="*/ 24 h 30"/>
                  <a:gd name="T36" fmla="*/ 11 w 50"/>
                  <a:gd name="T37" fmla="*/ 28 h 30"/>
                  <a:gd name="T38" fmla="*/ 17 w 50"/>
                  <a:gd name="T39" fmla="*/ 30 h 30"/>
                  <a:gd name="T40" fmla="*/ 26 w 50"/>
                  <a:gd name="T41" fmla="*/ 30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"/>
                  <a:gd name="T64" fmla="*/ 0 h 30"/>
                  <a:gd name="T65" fmla="*/ 50 w 50"/>
                  <a:gd name="T66" fmla="*/ 30 h 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" h="30">
                    <a:moveTo>
                      <a:pt x="26" y="30"/>
                    </a:moveTo>
                    <a:lnTo>
                      <a:pt x="33" y="30"/>
                    </a:lnTo>
                    <a:lnTo>
                      <a:pt x="39" y="28"/>
                    </a:lnTo>
                    <a:lnTo>
                      <a:pt x="45" y="24"/>
                    </a:lnTo>
                    <a:lnTo>
                      <a:pt x="48" y="22"/>
                    </a:lnTo>
                    <a:lnTo>
                      <a:pt x="50" y="17"/>
                    </a:lnTo>
                    <a:lnTo>
                      <a:pt x="48" y="13"/>
                    </a:lnTo>
                    <a:lnTo>
                      <a:pt x="45" y="9"/>
                    </a:lnTo>
                    <a:lnTo>
                      <a:pt x="39" y="4"/>
                    </a:lnTo>
                    <a:lnTo>
                      <a:pt x="33" y="2"/>
                    </a:lnTo>
                    <a:lnTo>
                      <a:pt x="26" y="0"/>
                    </a:lnTo>
                    <a:lnTo>
                      <a:pt x="17" y="2"/>
                    </a:lnTo>
                    <a:lnTo>
                      <a:pt x="11" y="4"/>
                    </a:lnTo>
                    <a:lnTo>
                      <a:pt x="6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2"/>
                    </a:lnTo>
                    <a:lnTo>
                      <a:pt x="6" y="24"/>
                    </a:lnTo>
                    <a:lnTo>
                      <a:pt x="11" y="28"/>
                    </a:lnTo>
                    <a:lnTo>
                      <a:pt x="17" y="30"/>
                    </a:lnTo>
                    <a:lnTo>
                      <a:pt x="26" y="3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228">
                <a:extLst>
                  <a:ext uri="{FF2B5EF4-FFF2-40B4-BE49-F238E27FC236}">
                    <a16:creationId xmlns:a16="http://schemas.microsoft.com/office/drawing/2014/main" id="{FFE5F839-AB38-414A-932D-FA28A206F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6" y="3331"/>
                <a:ext cx="338" cy="310"/>
              </a:xfrm>
              <a:custGeom>
                <a:avLst/>
                <a:gdLst>
                  <a:gd name="T0" fmla="*/ 148 w 338"/>
                  <a:gd name="T1" fmla="*/ 310 h 310"/>
                  <a:gd name="T2" fmla="*/ 108 w 338"/>
                  <a:gd name="T3" fmla="*/ 305 h 310"/>
                  <a:gd name="T4" fmla="*/ 76 w 338"/>
                  <a:gd name="T5" fmla="*/ 293 h 310"/>
                  <a:gd name="T6" fmla="*/ 50 w 338"/>
                  <a:gd name="T7" fmla="*/ 280 h 310"/>
                  <a:gd name="T8" fmla="*/ 32 w 338"/>
                  <a:gd name="T9" fmla="*/ 266 h 310"/>
                  <a:gd name="T10" fmla="*/ 19 w 338"/>
                  <a:gd name="T11" fmla="*/ 249 h 310"/>
                  <a:gd name="T12" fmla="*/ 9 w 338"/>
                  <a:gd name="T13" fmla="*/ 234 h 310"/>
                  <a:gd name="T14" fmla="*/ 4 w 338"/>
                  <a:gd name="T15" fmla="*/ 223 h 310"/>
                  <a:gd name="T16" fmla="*/ 0 w 338"/>
                  <a:gd name="T17" fmla="*/ 214 h 310"/>
                  <a:gd name="T18" fmla="*/ 0 w 338"/>
                  <a:gd name="T19" fmla="*/ 210 h 310"/>
                  <a:gd name="T20" fmla="*/ 0 w 338"/>
                  <a:gd name="T21" fmla="*/ 0 h 310"/>
                  <a:gd name="T22" fmla="*/ 338 w 338"/>
                  <a:gd name="T23" fmla="*/ 2 h 310"/>
                  <a:gd name="T24" fmla="*/ 338 w 338"/>
                  <a:gd name="T25" fmla="*/ 206 h 310"/>
                  <a:gd name="T26" fmla="*/ 330 w 338"/>
                  <a:gd name="T27" fmla="*/ 223 h 310"/>
                  <a:gd name="T28" fmla="*/ 321 w 338"/>
                  <a:gd name="T29" fmla="*/ 238 h 310"/>
                  <a:gd name="T30" fmla="*/ 314 w 338"/>
                  <a:gd name="T31" fmla="*/ 251 h 310"/>
                  <a:gd name="T32" fmla="*/ 308 w 338"/>
                  <a:gd name="T33" fmla="*/ 258 h 310"/>
                  <a:gd name="T34" fmla="*/ 306 w 338"/>
                  <a:gd name="T35" fmla="*/ 262 h 310"/>
                  <a:gd name="T36" fmla="*/ 289 w 338"/>
                  <a:gd name="T37" fmla="*/ 277 h 310"/>
                  <a:gd name="T38" fmla="*/ 267 w 338"/>
                  <a:gd name="T39" fmla="*/ 290 h 310"/>
                  <a:gd name="T40" fmla="*/ 241 w 338"/>
                  <a:gd name="T41" fmla="*/ 297 h 310"/>
                  <a:gd name="T42" fmla="*/ 213 w 338"/>
                  <a:gd name="T43" fmla="*/ 303 h 310"/>
                  <a:gd name="T44" fmla="*/ 189 w 338"/>
                  <a:gd name="T45" fmla="*/ 306 h 310"/>
                  <a:gd name="T46" fmla="*/ 167 w 338"/>
                  <a:gd name="T47" fmla="*/ 308 h 310"/>
                  <a:gd name="T48" fmla="*/ 152 w 338"/>
                  <a:gd name="T49" fmla="*/ 308 h 310"/>
                  <a:gd name="T50" fmla="*/ 148 w 338"/>
                  <a:gd name="T51" fmla="*/ 310 h 3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38"/>
                  <a:gd name="T79" fmla="*/ 0 h 310"/>
                  <a:gd name="T80" fmla="*/ 338 w 338"/>
                  <a:gd name="T81" fmla="*/ 310 h 31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38" h="310">
                    <a:moveTo>
                      <a:pt x="148" y="310"/>
                    </a:moveTo>
                    <a:lnTo>
                      <a:pt x="108" y="305"/>
                    </a:lnTo>
                    <a:lnTo>
                      <a:pt x="76" y="293"/>
                    </a:lnTo>
                    <a:lnTo>
                      <a:pt x="50" y="280"/>
                    </a:lnTo>
                    <a:lnTo>
                      <a:pt x="32" y="266"/>
                    </a:lnTo>
                    <a:lnTo>
                      <a:pt x="19" y="249"/>
                    </a:lnTo>
                    <a:lnTo>
                      <a:pt x="9" y="234"/>
                    </a:lnTo>
                    <a:lnTo>
                      <a:pt x="4" y="223"/>
                    </a:lnTo>
                    <a:lnTo>
                      <a:pt x="0" y="214"/>
                    </a:lnTo>
                    <a:lnTo>
                      <a:pt x="0" y="210"/>
                    </a:lnTo>
                    <a:lnTo>
                      <a:pt x="0" y="0"/>
                    </a:lnTo>
                    <a:lnTo>
                      <a:pt x="338" y="2"/>
                    </a:lnTo>
                    <a:lnTo>
                      <a:pt x="338" y="206"/>
                    </a:lnTo>
                    <a:lnTo>
                      <a:pt x="330" y="223"/>
                    </a:lnTo>
                    <a:lnTo>
                      <a:pt x="321" y="238"/>
                    </a:lnTo>
                    <a:lnTo>
                      <a:pt x="314" y="251"/>
                    </a:lnTo>
                    <a:lnTo>
                      <a:pt x="308" y="258"/>
                    </a:lnTo>
                    <a:lnTo>
                      <a:pt x="306" y="262"/>
                    </a:lnTo>
                    <a:lnTo>
                      <a:pt x="289" y="277"/>
                    </a:lnTo>
                    <a:lnTo>
                      <a:pt x="267" y="290"/>
                    </a:lnTo>
                    <a:lnTo>
                      <a:pt x="241" y="297"/>
                    </a:lnTo>
                    <a:lnTo>
                      <a:pt x="213" y="303"/>
                    </a:lnTo>
                    <a:lnTo>
                      <a:pt x="189" y="306"/>
                    </a:lnTo>
                    <a:lnTo>
                      <a:pt x="167" y="308"/>
                    </a:lnTo>
                    <a:lnTo>
                      <a:pt x="152" y="308"/>
                    </a:lnTo>
                    <a:lnTo>
                      <a:pt x="148" y="3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 229">
                <a:extLst>
                  <a:ext uri="{FF2B5EF4-FFF2-40B4-BE49-F238E27FC236}">
                    <a16:creationId xmlns:a16="http://schemas.microsoft.com/office/drawing/2014/main" id="{DBC547B9-A190-4945-BDA8-642ACA92E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6" y="3331"/>
                <a:ext cx="338" cy="310"/>
              </a:xfrm>
              <a:custGeom>
                <a:avLst/>
                <a:gdLst>
                  <a:gd name="T0" fmla="*/ 148 w 338"/>
                  <a:gd name="T1" fmla="*/ 310 h 310"/>
                  <a:gd name="T2" fmla="*/ 108 w 338"/>
                  <a:gd name="T3" fmla="*/ 305 h 310"/>
                  <a:gd name="T4" fmla="*/ 76 w 338"/>
                  <a:gd name="T5" fmla="*/ 293 h 310"/>
                  <a:gd name="T6" fmla="*/ 50 w 338"/>
                  <a:gd name="T7" fmla="*/ 280 h 310"/>
                  <a:gd name="T8" fmla="*/ 32 w 338"/>
                  <a:gd name="T9" fmla="*/ 266 h 310"/>
                  <a:gd name="T10" fmla="*/ 19 w 338"/>
                  <a:gd name="T11" fmla="*/ 249 h 310"/>
                  <a:gd name="T12" fmla="*/ 9 w 338"/>
                  <a:gd name="T13" fmla="*/ 234 h 310"/>
                  <a:gd name="T14" fmla="*/ 4 w 338"/>
                  <a:gd name="T15" fmla="*/ 223 h 310"/>
                  <a:gd name="T16" fmla="*/ 0 w 338"/>
                  <a:gd name="T17" fmla="*/ 214 h 310"/>
                  <a:gd name="T18" fmla="*/ 0 w 338"/>
                  <a:gd name="T19" fmla="*/ 210 h 310"/>
                  <a:gd name="T20" fmla="*/ 0 w 338"/>
                  <a:gd name="T21" fmla="*/ 0 h 310"/>
                  <a:gd name="T22" fmla="*/ 338 w 338"/>
                  <a:gd name="T23" fmla="*/ 2 h 310"/>
                  <a:gd name="T24" fmla="*/ 338 w 338"/>
                  <a:gd name="T25" fmla="*/ 206 h 310"/>
                  <a:gd name="T26" fmla="*/ 330 w 338"/>
                  <a:gd name="T27" fmla="*/ 223 h 310"/>
                  <a:gd name="T28" fmla="*/ 321 w 338"/>
                  <a:gd name="T29" fmla="*/ 238 h 310"/>
                  <a:gd name="T30" fmla="*/ 314 w 338"/>
                  <a:gd name="T31" fmla="*/ 251 h 310"/>
                  <a:gd name="T32" fmla="*/ 308 w 338"/>
                  <a:gd name="T33" fmla="*/ 258 h 310"/>
                  <a:gd name="T34" fmla="*/ 306 w 338"/>
                  <a:gd name="T35" fmla="*/ 262 h 310"/>
                  <a:gd name="T36" fmla="*/ 289 w 338"/>
                  <a:gd name="T37" fmla="*/ 277 h 310"/>
                  <a:gd name="T38" fmla="*/ 267 w 338"/>
                  <a:gd name="T39" fmla="*/ 290 h 310"/>
                  <a:gd name="T40" fmla="*/ 241 w 338"/>
                  <a:gd name="T41" fmla="*/ 297 h 310"/>
                  <a:gd name="T42" fmla="*/ 213 w 338"/>
                  <a:gd name="T43" fmla="*/ 303 h 310"/>
                  <a:gd name="T44" fmla="*/ 189 w 338"/>
                  <a:gd name="T45" fmla="*/ 306 h 310"/>
                  <a:gd name="T46" fmla="*/ 167 w 338"/>
                  <a:gd name="T47" fmla="*/ 308 h 310"/>
                  <a:gd name="T48" fmla="*/ 152 w 338"/>
                  <a:gd name="T49" fmla="*/ 308 h 310"/>
                  <a:gd name="T50" fmla="*/ 148 w 338"/>
                  <a:gd name="T51" fmla="*/ 310 h 3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38"/>
                  <a:gd name="T79" fmla="*/ 0 h 310"/>
                  <a:gd name="T80" fmla="*/ 338 w 338"/>
                  <a:gd name="T81" fmla="*/ 310 h 31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38" h="310">
                    <a:moveTo>
                      <a:pt x="148" y="310"/>
                    </a:moveTo>
                    <a:lnTo>
                      <a:pt x="108" y="305"/>
                    </a:lnTo>
                    <a:lnTo>
                      <a:pt x="76" y="293"/>
                    </a:lnTo>
                    <a:lnTo>
                      <a:pt x="50" y="280"/>
                    </a:lnTo>
                    <a:lnTo>
                      <a:pt x="32" y="266"/>
                    </a:lnTo>
                    <a:lnTo>
                      <a:pt x="19" y="249"/>
                    </a:lnTo>
                    <a:lnTo>
                      <a:pt x="9" y="234"/>
                    </a:lnTo>
                    <a:lnTo>
                      <a:pt x="4" y="223"/>
                    </a:lnTo>
                    <a:lnTo>
                      <a:pt x="0" y="214"/>
                    </a:lnTo>
                    <a:lnTo>
                      <a:pt x="0" y="210"/>
                    </a:lnTo>
                    <a:lnTo>
                      <a:pt x="0" y="0"/>
                    </a:lnTo>
                    <a:lnTo>
                      <a:pt x="338" y="2"/>
                    </a:lnTo>
                    <a:lnTo>
                      <a:pt x="338" y="206"/>
                    </a:lnTo>
                    <a:lnTo>
                      <a:pt x="330" y="223"/>
                    </a:lnTo>
                    <a:lnTo>
                      <a:pt x="321" y="238"/>
                    </a:lnTo>
                    <a:lnTo>
                      <a:pt x="314" y="251"/>
                    </a:lnTo>
                    <a:lnTo>
                      <a:pt x="308" y="258"/>
                    </a:lnTo>
                    <a:lnTo>
                      <a:pt x="306" y="262"/>
                    </a:lnTo>
                    <a:lnTo>
                      <a:pt x="289" y="277"/>
                    </a:lnTo>
                    <a:lnTo>
                      <a:pt x="267" y="290"/>
                    </a:lnTo>
                    <a:lnTo>
                      <a:pt x="241" y="297"/>
                    </a:lnTo>
                    <a:lnTo>
                      <a:pt x="213" y="303"/>
                    </a:lnTo>
                    <a:lnTo>
                      <a:pt x="189" y="306"/>
                    </a:lnTo>
                    <a:lnTo>
                      <a:pt x="167" y="308"/>
                    </a:lnTo>
                    <a:lnTo>
                      <a:pt x="152" y="308"/>
                    </a:lnTo>
                    <a:lnTo>
                      <a:pt x="148" y="31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230">
                <a:extLst>
                  <a:ext uri="{FF2B5EF4-FFF2-40B4-BE49-F238E27FC236}">
                    <a16:creationId xmlns:a16="http://schemas.microsoft.com/office/drawing/2014/main" id="{A5264B50-8975-4464-906F-EB2574EC4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3" y="3331"/>
                <a:ext cx="308" cy="308"/>
              </a:xfrm>
              <a:custGeom>
                <a:avLst/>
                <a:gdLst>
                  <a:gd name="T0" fmla="*/ 137 w 308"/>
                  <a:gd name="T1" fmla="*/ 308 h 308"/>
                  <a:gd name="T2" fmla="*/ 102 w 308"/>
                  <a:gd name="T3" fmla="*/ 305 h 308"/>
                  <a:gd name="T4" fmla="*/ 72 w 308"/>
                  <a:gd name="T5" fmla="*/ 295 h 308"/>
                  <a:gd name="T6" fmla="*/ 48 w 308"/>
                  <a:gd name="T7" fmla="*/ 282 h 308"/>
                  <a:gd name="T8" fmla="*/ 31 w 308"/>
                  <a:gd name="T9" fmla="*/ 269 h 308"/>
                  <a:gd name="T10" fmla="*/ 18 w 308"/>
                  <a:gd name="T11" fmla="*/ 254 h 308"/>
                  <a:gd name="T12" fmla="*/ 9 w 308"/>
                  <a:gd name="T13" fmla="*/ 241 h 308"/>
                  <a:gd name="T14" fmla="*/ 4 w 308"/>
                  <a:gd name="T15" fmla="*/ 230 h 308"/>
                  <a:gd name="T16" fmla="*/ 0 w 308"/>
                  <a:gd name="T17" fmla="*/ 223 h 308"/>
                  <a:gd name="T18" fmla="*/ 0 w 308"/>
                  <a:gd name="T19" fmla="*/ 219 h 308"/>
                  <a:gd name="T20" fmla="*/ 0 w 308"/>
                  <a:gd name="T21" fmla="*/ 0 h 308"/>
                  <a:gd name="T22" fmla="*/ 308 w 308"/>
                  <a:gd name="T23" fmla="*/ 2 h 308"/>
                  <a:gd name="T24" fmla="*/ 308 w 308"/>
                  <a:gd name="T25" fmla="*/ 199 h 308"/>
                  <a:gd name="T26" fmla="*/ 300 w 308"/>
                  <a:gd name="T27" fmla="*/ 214 h 308"/>
                  <a:gd name="T28" fmla="*/ 295 w 308"/>
                  <a:gd name="T29" fmla="*/ 228 h 308"/>
                  <a:gd name="T30" fmla="*/ 287 w 308"/>
                  <a:gd name="T31" fmla="*/ 241 h 308"/>
                  <a:gd name="T32" fmla="*/ 282 w 308"/>
                  <a:gd name="T33" fmla="*/ 249 h 308"/>
                  <a:gd name="T34" fmla="*/ 280 w 308"/>
                  <a:gd name="T35" fmla="*/ 253 h 308"/>
                  <a:gd name="T36" fmla="*/ 265 w 308"/>
                  <a:gd name="T37" fmla="*/ 267 h 308"/>
                  <a:gd name="T38" fmla="*/ 245 w 308"/>
                  <a:gd name="T39" fmla="*/ 279 h 308"/>
                  <a:gd name="T40" fmla="*/ 220 w 308"/>
                  <a:gd name="T41" fmla="*/ 288 h 308"/>
                  <a:gd name="T42" fmla="*/ 196 w 308"/>
                  <a:gd name="T43" fmla="*/ 295 h 308"/>
                  <a:gd name="T44" fmla="*/ 174 w 308"/>
                  <a:gd name="T45" fmla="*/ 301 h 308"/>
                  <a:gd name="T46" fmla="*/ 156 w 308"/>
                  <a:gd name="T47" fmla="*/ 305 h 308"/>
                  <a:gd name="T48" fmla="*/ 143 w 308"/>
                  <a:gd name="T49" fmla="*/ 308 h 308"/>
                  <a:gd name="T50" fmla="*/ 137 w 308"/>
                  <a:gd name="T51" fmla="*/ 308 h 3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08"/>
                  <a:gd name="T79" fmla="*/ 0 h 308"/>
                  <a:gd name="T80" fmla="*/ 308 w 308"/>
                  <a:gd name="T81" fmla="*/ 308 h 3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08" h="308">
                    <a:moveTo>
                      <a:pt x="137" y="308"/>
                    </a:moveTo>
                    <a:lnTo>
                      <a:pt x="102" y="305"/>
                    </a:lnTo>
                    <a:lnTo>
                      <a:pt x="72" y="295"/>
                    </a:lnTo>
                    <a:lnTo>
                      <a:pt x="48" y="282"/>
                    </a:lnTo>
                    <a:lnTo>
                      <a:pt x="31" y="269"/>
                    </a:lnTo>
                    <a:lnTo>
                      <a:pt x="18" y="254"/>
                    </a:lnTo>
                    <a:lnTo>
                      <a:pt x="9" y="241"/>
                    </a:lnTo>
                    <a:lnTo>
                      <a:pt x="4" y="230"/>
                    </a:lnTo>
                    <a:lnTo>
                      <a:pt x="0" y="223"/>
                    </a:lnTo>
                    <a:lnTo>
                      <a:pt x="0" y="219"/>
                    </a:lnTo>
                    <a:lnTo>
                      <a:pt x="0" y="0"/>
                    </a:lnTo>
                    <a:lnTo>
                      <a:pt x="308" y="2"/>
                    </a:lnTo>
                    <a:lnTo>
                      <a:pt x="308" y="199"/>
                    </a:lnTo>
                    <a:lnTo>
                      <a:pt x="300" y="214"/>
                    </a:lnTo>
                    <a:lnTo>
                      <a:pt x="295" y="228"/>
                    </a:lnTo>
                    <a:lnTo>
                      <a:pt x="287" y="241"/>
                    </a:lnTo>
                    <a:lnTo>
                      <a:pt x="282" y="249"/>
                    </a:lnTo>
                    <a:lnTo>
                      <a:pt x="280" y="253"/>
                    </a:lnTo>
                    <a:lnTo>
                      <a:pt x="265" y="267"/>
                    </a:lnTo>
                    <a:lnTo>
                      <a:pt x="245" y="279"/>
                    </a:lnTo>
                    <a:lnTo>
                      <a:pt x="220" y="288"/>
                    </a:lnTo>
                    <a:lnTo>
                      <a:pt x="196" y="295"/>
                    </a:lnTo>
                    <a:lnTo>
                      <a:pt x="174" y="301"/>
                    </a:lnTo>
                    <a:lnTo>
                      <a:pt x="156" y="305"/>
                    </a:lnTo>
                    <a:lnTo>
                      <a:pt x="143" y="308"/>
                    </a:lnTo>
                    <a:lnTo>
                      <a:pt x="137" y="308"/>
                    </a:lnTo>
                    <a:close/>
                  </a:path>
                </a:pathLst>
              </a:custGeom>
              <a:solidFill>
                <a:srgbClr val="1A1A1A"/>
              </a:solidFill>
              <a:ln w="0">
                <a:solidFill>
                  <a:srgbClr val="1A1A1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 231">
                <a:extLst>
                  <a:ext uri="{FF2B5EF4-FFF2-40B4-BE49-F238E27FC236}">
                    <a16:creationId xmlns:a16="http://schemas.microsoft.com/office/drawing/2014/main" id="{53ABFA97-D639-4217-9BD4-DE55543E0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" y="3331"/>
                <a:ext cx="278" cy="306"/>
              </a:xfrm>
              <a:custGeom>
                <a:avLst/>
                <a:gdLst>
                  <a:gd name="T0" fmla="*/ 127 w 278"/>
                  <a:gd name="T1" fmla="*/ 306 h 306"/>
                  <a:gd name="T2" fmla="*/ 94 w 278"/>
                  <a:gd name="T3" fmla="*/ 303 h 306"/>
                  <a:gd name="T4" fmla="*/ 66 w 278"/>
                  <a:gd name="T5" fmla="*/ 295 h 306"/>
                  <a:gd name="T6" fmla="*/ 46 w 278"/>
                  <a:gd name="T7" fmla="*/ 286 h 306"/>
                  <a:gd name="T8" fmla="*/ 29 w 278"/>
                  <a:gd name="T9" fmla="*/ 273 h 306"/>
                  <a:gd name="T10" fmla="*/ 16 w 278"/>
                  <a:gd name="T11" fmla="*/ 260 h 306"/>
                  <a:gd name="T12" fmla="*/ 9 w 278"/>
                  <a:gd name="T13" fmla="*/ 249 h 306"/>
                  <a:gd name="T14" fmla="*/ 3 w 278"/>
                  <a:gd name="T15" fmla="*/ 238 h 306"/>
                  <a:gd name="T16" fmla="*/ 1 w 278"/>
                  <a:gd name="T17" fmla="*/ 232 h 306"/>
                  <a:gd name="T18" fmla="*/ 0 w 278"/>
                  <a:gd name="T19" fmla="*/ 228 h 306"/>
                  <a:gd name="T20" fmla="*/ 0 w 278"/>
                  <a:gd name="T21" fmla="*/ 0 h 306"/>
                  <a:gd name="T22" fmla="*/ 278 w 278"/>
                  <a:gd name="T23" fmla="*/ 2 h 306"/>
                  <a:gd name="T24" fmla="*/ 278 w 278"/>
                  <a:gd name="T25" fmla="*/ 191 h 306"/>
                  <a:gd name="T26" fmla="*/ 272 w 278"/>
                  <a:gd name="T27" fmla="*/ 206 h 306"/>
                  <a:gd name="T28" fmla="*/ 267 w 278"/>
                  <a:gd name="T29" fmla="*/ 219 h 306"/>
                  <a:gd name="T30" fmla="*/ 261 w 278"/>
                  <a:gd name="T31" fmla="*/ 232 h 306"/>
                  <a:gd name="T32" fmla="*/ 255 w 278"/>
                  <a:gd name="T33" fmla="*/ 240 h 306"/>
                  <a:gd name="T34" fmla="*/ 254 w 278"/>
                  <a:gd name="T35" fmla="*/ 243 h 306"/>
                  <a:gd name="T36" fmla="*/ 241 w 278"/>
                  <a:gd name="T37" fmla="*/ 256 h 306"/>
                  <a:gd name="T38" fmla="*/ 222 w 278"/>
                  <a:gd name="T39" fmla="*/ 269 h 306"/>
                  <a:gd name="T40" fmla="*/ 202 w 278"/>
                  <a:gd name="T41" fmla="*/ 280 h 306"/>
                  <a:gd name="T42" fmla="*/ 179 w 278"/>
                  <a:gd name="T43" fmla="*/ 290 h 306"/>
                  <a:gd name="T44" fmla="*/ 159 w 278"/>
                  <a:gd name="T45" fmla="*/ 297 h 306"/>
                  <a:gd name="T46" fmla="*/ 142 w 278"/>
                  <a:gd name="T47" fmla="*/ 303 h 306"/>
                  <a:gd name="T48" fmla="*/ 131 w 278"/>
                  <a:gd name="T49" fmla="*/ 306 h 306"/>
                  <a:gd name="T50" fmla="*/ 127 w 278"/>
                  <a:gd name="T51" fmla="*/ 306 h 3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8"/>
                  <a:gd name="T79" fmla="*/ 0 h 306"/>
                  <a:gd name="T80" fmla="*/ 278 w 278"/>
                  <a:gd name="T81" fmla="*/ 306 h 3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8" h="306">
                    <a:moveTo>
                      <a:pt x="127" y="306"/>
                    </a:moveTo>
                    <a:lnTo>
                      <a:pt x="94" y="303"/>
                    </a:lnTo>
                    <a:lnTo>
                      <a:pt x="66" y="295"/>
                    </a:lnTo>
                    <a:lnTo>
                      <a:pt x="46" y="286"/>
                    </a:lnTo>
                    <a:lnTo>
                      <a:pt x="29" y="273"/>
                    </a:lnTo>
                    <a:lnTo>
                      <a:pt x="16" y="260"/>
                    </a:lnTo>
                    <a:lnTo>
                      <a:pt x="9" y="249"/>
                    </a:lnTo>
                    <a:lnTo>
                      <a:pt x="3" y="238"/>
                    </a:lnTo>
                    <a:lnTo>
                      <a:pt x="1" y="232"/>
                    </a:lnTo>
                    <a:lnTo>
                      <a:pt x="0" y="228"/>
                    </a:lnTo>
                    <a:lnTo>
                      <a:pt x="0" y="0"/>
                    </a:lnTo>
                    <a:lnTo>
                      <a:pt x="278" y="2"/>
                    </a:lnTo>
                    <a:lnTo>
                      <a:pt x="278" y="191"/>
                    </a:lnTo>
                    <a:lnTo>
                      <a:pt x="272" y="206"/>
                    </a:lnTo>
                    <a:lnTo>
                      <a:pt x="267" y="219"/>
                    </a:lnTo>
                    <a:lnTo>
                      <a:pt x="261" y="232"/>
                    </a:lnTo>
                    <a:lnTo>
                      <a:pt x="255" y="240"/>
                    </a:lnTo>
                    <a:lnTo>
                      <a:pt x="254" y="243"/>
                    </a:lnTo>
                    <a:lnTo>
                      <a:pt x="241" y="256"/>
                    </a:lnTo>
                    <a:lnTo>
                      <a:pt x="222" y="269"/>
                    </a:lnTo>
                    <a:lnTo>
                      <a:pt x="202" y="280"/>
                    </a:lnTo>
                    <a:lnTo>
                      <a:pt x="179" y="290"/>
                    </a:lnTo>
                    <a:lnTo>
                      <a:pt x="159" y="297"/>
                    </a:lnTo>
                    <a:lnTo>
                      <a:pt x="142" y="303"/>
                    </a:lnTo>
                    <a:lnTo>
                      <a:pt x="131" y="306"/>
                    </a:lnTo>
                    <a:lnTo>
                      <a:pt x="127" y="306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232">
                <a:extLst>
                  <a:ext uri="{FF2B5EF4-FFF2-40B4-BE49-F238E27FC236}">
                    <a16:creationId xmlns:a16="http://schemas.microsoft.com/office/drawing/2014/main" id="{CD066359-7582-4A92-9D68-B128213D4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3331"/>
                <a:ext cx="249" cy="306"/>
              </a:xfrm>
              <a:custGeom>
                <a:avLst/>
                <a:gdLst>
                  <a:gd name="T0" fmla="*/ 115 w 249"/>
                  <a:gd name="T1" fmla="*/ 306 h 306"/>
                  <a:gd name="T2" fmla="*/ 82 w 249"/>
                  <a:gd name="T3" fmla="*/ 303 h 306"/>
                  <a:gd name="T4" fmla="*/ 56 w 249"/>
                  <a:gd name="T5" fmla="*/ 295 h 306"/>
                  <a:gd name="T6" fmla="*/ 35 w 249"/>
                  <a:gd name="T7" fmla="*/ 284 h 306"/>
                  <a:gd name="T8" fmla="*/ 20 w 249"/>
                  <a:gd name="T9" fmla="*/ 271 h 306"/>
                  <a:gd name="T10" fmla="*/ 11 w 249"/>
                  <a:gd name="T11" fmla="*/ 260 h 306"/>
                  <a:gd name="T12" fmla="*/ 4 w 249"/>
                  <a:gd name="T13" fmla="*/ 249 h 306"/>
                  <a:gd name="T14" fmla="*/ 0 w 249"/>
                  <a:gd name="T15" fmla="*/ 241 h 306"/>
                  <a:gd name="T16" fmla="*/ 0 w 249"/>
                  <a:gd name="T17" fmla="*/ 240 h 306"/>
                  <a:gd name="T18" fmla="*/ 0 w 249"/>
                  <a:gd name="T19" fmla="*/ 0 h 306"/>
                  <a:gd name="T20" fmla="*/ 249 w 249"/>
                  <a:gd name="T21" fmla="*/ 2 h 306"/>
                  <a:gd name="T22" fmla="*/ 249 w 249"/>
                  <a:gd name="T23" fmla="*/ 186 h 306"/>
                  <a:gd name="T24" fmla="*/ 243 w 249"/>
                  <a:gd name="T25" fmla="*/ 197 h 306"/>
                  <a:gd name="T26" fmla="*/ 237 w 249"/>
                  <a:gd name="T27" fmla="*/ 210 h 306"/>
                  <a:gd name="T28" fmla="*/ 232 w 249"/>
                  <a:gd name="T29" fmla="*/ 223 h 306"/>
                  <a:gd name="T30" fmla="*/ 228 w 249"/>
                  <a:gd name="T31" fmla="*/ 230 h 306"/>
                  <a:gd name="T32" fmla="*/ 226 w 249"/>
                  <a:gd name="T33" fmla="*/ 234 h 306"/>
                  <a:gd name="T34" fmla="*/ 215 w 249"/>
                  <a:gd name="T35" fmla="*/ 245 h 306"/>
                  <a:gd name="T36" fmla="*/ 198 w 249"/>
                  <a:gd name="T37" fmla="*/ 258 h 306"/>
                  <a:gd name="T38" fmla="*/ 180 w 249"/>
                  <a:gd name="T39" fmla="*/ 271 h 306"/>
                  <a:gd name="T40" fmla="*/ 161 w 249"/>
                  <a:gd name="T41" fmla="*/ 282 h 306"/>
                  <a:gd name="T42" fmla="*/ 145 w 249"/>
                  <a:gd name="T43" fmla="*/ 292 h 306"/>
                  <a:gd name="T44" fmla="*/ 130 w 249"/>
                  <a:gd name="T45" fmla="*/ 299 h 306"/>
                  <a:gd name="T46" fmla="*/ 119 w 249"/>
                  <a:gd name="T47" fmla="*/ 305 h 306"/>
                  <a:gd name="T48" fmla="*/ 115 w 249"/>
                  <a:gd name="T49" fmla="*/ 306 h 30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49"/>
                  <a:gd name="T76" fmla="*/ 0 h 306"/>
                  <a:gd name="T77" fmla="*/ 249 w 249"/>
                  <a:gd name="T78" fmla="*/ 306 h 30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49" h="306">
                    <a:moveTo>
                      <a:pt x="115" y="306"/>
                    </a:moveTo>
                    <a:lnTo>
                      <a:pt x="82" y="303"/>
                    </a:lnTo>
                    <a:lnTo>
                      <a:pt x="56" y="295"/>
                    </a:lnTo>
                    <a:lnTo>
                      <a:pt x="35" y="284"/>
                    </a:lnTo>
                    <a:lnTo>
                      <a:pt x="20" y="271"/>
                    </a:lnTo>
                    <a:lnTo>
                      <a:pt x="11" y="260"/>
                    </a:lnTo>
                    <a:lnTo>
                      <a:pt x="4" y="249"/>
                    </a:lnTo>
                    <a:lnTo>
                      <a:pt x="0" y="241"/>
                    </a:lnTo>
                    <a:lnTo>
                      <a:pt x="0" y="240"/>
                    </a:lnTo>
                    <a:lnTo>
                      <a:pt x="0" y="0"/>
                    </a:lnTo>
                    <a:lnTo>
                      <a:pt x="249" y="2"/>
                    </a:lnTo>
                    <a:lnTo>
                      <a:pt x="249" y="186"/>
                    </a:lnTo>
                    <a:lnTo>
                      <a:pt x="243" y="197"/>
                    </a:lnTo>
                    <a:lnTo>
                      <a:pt x="237" y="210"/>
                    </a:lnTo>
                    <a:lnTo>
                      <a:pt x="232" y="223"/>
                    </a:lnTo>
                    <a:lnTo>
                      <a:pt x="228" y="230"/>
                    </a:lnTo>
                    <a:lnTo>
                      <a:pt x="226" y="234"/>
                    </a:lnTo>
                    <a:lnTo>
                      <a:pt x="215" y="245"/>
                    </a:lnTo>
                    <a:lnTo>
                      <a:pt x="198" y="258"/>
                    </a:lnTo>
                    <a:lnTo>
                      <a:pt x="180" y="271"/>
                    </a:lnTo>
                    <a:lnTo>
                      <a:pt x="161" y="282"/>
                    </a:lnTo>
                    <a:lnTo>
                      <a:pt x="145" y="292"/>
                    </a:lnTo>
                    <a:lnTo>
                      <a:pt x="130" y="299"/>
                    </a:lnTo>
                    <a:lnTo>
                      <a:pt x="119" y="305"/>
                    </a:lnTo>
                    <a:lnTo>
                      <a:pt x="115" y="306"/>
                    </a:lnTo>
                    <a:close/>
                  </a:path>
                </a:pathLst>
              </a:custGeom>
              <a:solidFill>
                <a:srgbClr val="4D4D4D"/>
              </a:solidFill>
              <a:ln w="0">
                <a:solidFill>
                  <a:srgbClr val="4D4D4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233">
                <a:extLst>
                  <a:ext uri="{FF2B5EF4-FFF2-40B4-BE49-F238E27FC236}">
                    <a16:creationId xmlns:a16="http://schemas.microsoft.com/office/drawing/2014/main" id="{FD9AD0B2-D85E-4625-96A2-1CD9CF5A2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3333"/>
                <a:ext cx="219" cy="303"/>
              </a:xfrm>
              <a:custGeom>
                <a:avLst/>
                <a:gdLst>
                  <a:gd name="T0" fmla="*/ 105 w 219"/>
                  <a:gd name="T1" fmla="*/ 303 h 303"/>
                  <a:gd name="T2" fmla="*/ 76 w 219"/>
                  <a:gd name="T3" fmla="*/ 301 h 303"/>
                  <a:gd name="T4" fmla="*/ 52 w 219"/>
                  <a:gd name="T5" fmla="*/ 293 h 303"/>
                  <a:gd name="T6" fmla="*/ 33 w 219"/>
                  <a:gd name="T7" fmla="*/ 284 h 303"/>
                  <a:gd name="T8" fmla="*/ 20 w 219"/>
                  <a:gd name="T9" fmla="*/ 275 h 303"/>
                  <a:gd name="T10" fmla="*/ 11 w 219"/>
                  <a:gd name="T11" fmla="*/ 264 h 303"/>
                  <a:gd name="T12" fmla="*/ 3 w 219"/>
                  <a:gd name="T13" fmla="*/ 254 h 303"/>
                  <a:gd name="T14" fmla="*/ 2 w 219"/>
                  <a:gd name="T15" fmla="*/ 249 h 303"/>
                  <a:gd name="T16" fmla="*/ 0 w 219"/>
                  <a:gd name="T17" fmla="*/ 247 h 303"/>
                  <a:gd name="T18" fmla="*/ 0 w 219"/>
                  <a:gd name="T19" fmla="*/ 0 h 303"/>
                  <a:gd name="T20" fmla="*/ 219 w 219"/>
                  <a:gd name="T21" fmla="*/ 0 h 303"/>
                  <a:gd name="T22" fmla="*/ 219 w 219"/>
                  <a:gd name="T23" fmla="*/ 176 h 303"/>
                  <a:gd name="T24" fmla="*/ 215 w 219"/>
                  <a:gd name="T25" fmla="*/ 188 h 303"/>
                  <a:gd name="T26" fmla="*/ 209 w 219"/>
                  <a:gd name="T27" fmla="*/ 201 h 303"/>
                  <a:gd name="T28" fmla="*/ 206 w 219"/>
                  <a:gd name="T29" fmla="*/ 210 h 303"/>
                  <a:gd name="T30" fmla="*/ 202 w 219"/>
                  <a:gd name="T31" fmla="*/ 219 h 303"/>
                  <a:gd name="T32" fmla="*/ 200 w 219"/>
                  <a:gd name="T33" fmla="*/ 223 h 303"/>
                  <a:gd name="T34" fmla="*/ 191 w 219"/>
                  <a:gd name="T35" fmla="*/ 234 h 303"/>
                  <a:gd name="T36" fmla="*/ 176 w 219"/>
                  <a:gd name="T37" fmla="*/ 247 h 303"/>
                  <a:gd name="T38" fmla="*/ 161 w 219"/>
                  <a:gd name="T39" fmla="*/ 260 h 303"/>
                  <a:gd name="T40" fmla="*/ 144 w 219"/>
                  <a:gd name="T41" fmla="*/ 273 h 303"/>
                  <a:gd name="T42" fmla="*/ 130 w 219"/>
                  <a:gd name="T43" fmla="*/ 284 h 303"/>
                  <a:gd name="T44" fmla="*/ 117 w 219"/>
                  <a:gd name="T45" fmla="*/ 295 h 303"/>
                  <a:gd name="T46" fmla="*/ 109 w 219"/>
                  <a:gd name="T47" fmla="*/ 301 h 303"/>
                  <a:gd name="T48" fmla="*/ 105 w 219"/>
                  <a:gd name="T49" fmla="*/ 303 h 30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9"/>
                  <a:gd name="T76" fmla="*/ 0 h 303"/>
                  <a:gd name="T77" fmla="*/ 219 w 219"/>
                  <a:gd name="T78" fmla="*/ 303 h 30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9" h="303">
                    <a:moveTo>
                      <a:pt x="105" y="303"/>
                    </a:moveTo>
                    <a:lnTo>
                      <a:pt x="76" y="301"/>
                    </a:lnTo>
                    <a:lnTo>
                      <a:pt x="52" y="293"/>
                    </a:lnTo>
                    <a:lnTo>
                      <a:pt x="33" y="284"/>
                    </a:lnTo>
                    <a:lnTo>
                      <a:pt x="20" y="275"/>
                    </a:lnTo>
                    <a:lnTo>
                      <a:pt x="11" y="264"/>
                    </a:lnTo>
                    <a:lnTo>
                      <a:pt x="3" y="254"/>
                    </a:lnTo>
                    <a:lnTo>
                      <a:pt x="2" y="249"/>
                    </a:lnTo>
                    <a:lnTo>
                      <a:pt x="0" y="247"/>
                    </a:lnTo>
                    <a:lnTo>
                      <a:pt x="0" y="0"/>
                    </a:lnTo>
                    <a:lnTo>
                      <a:pt x="219" y="0"/>
                    </a:lnTo>
                    <a:lnTo>
                      <a:pt x="219" y="176"/>
                    </a:lnTo>
                    <a:lnTo>
                      <a:pt x="215" y="188"/>
                    </a:lnTo>
                    <a:lnTo>
                      <a:pt x="209" y="201"/>
                    </a:lnTo>
                    <a:lnTo>
                      <a:pt x="206" y="210"/>
                    </a:lnTo>
                    <a:lnTo>
                      <a:pt x="202" y="219"/>
                    </a:lnTo>
                    <a:lnTo>
                      <a:pt x="200" y="223"/>
                    </a:lnTo>
                    <a:lnTo>
                      <a:pt x="191" y="234"/>
                    </a:lnTo>
                    <a:lnTo>
                      <a:pt x="176" y="247"/>
                    </a:lnTo>
                    <a:lnTo>
                      <a:pt x="161" y="260"/>
                    </a:lnTo>
                    <a:lnTo>
                      <a:pt x="144" y="273"/>
                    </a:lnTo>
                    <a:lnTo>
                      <a:pt x="130" y="284"/>
                    </a:lnTo>
                    <a:lnTo>
                      <a:pt x="117" y="295"/>
                    </a:lnTo>
                    <a:lnTo>
                      <a:pt x="109" y="301"/>
                    </a:lnTo>
                    <a:lnTo>
                      <a:pt x="105" y="303"/>
                    </a:lnTo>
                    <a:close/>
                  </a:path>
                </a:pathLst>
              </a:custGeom>
              <a:solidFill>
                <a:srgbClr val="666666"/>
              </a:solidFill>
              <a:ln w="0">
                <a:solidFill>
                  <a:srgbClr val="66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234">
                <a:extLst>
                  <a:ext uri="{FF2B5EF4-FFF2-40B4-BE49-F238E27FC236}">
                    <a16:creationId xmlns:a16="http://schemas.microsoft.com/office/drawing/2014/main" id="{8C3DFE69-F6A5-441A-BA1E-99CEF1853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" y="3333"/>
                <a:ext cx="189" cy="303"/>
              </a:xfrm>
              <a:custGeom>
                <a:avLst/>
                <a:gdLst>
                  <a:gd name="T0" fmla="*/ 95 w 189"/>
                  <a:gd name="T1" fmla="*/ 303 h 303"/>
                  <a:gd name="T2" fmla="*/ 65 w 189"/>
                  <a:gd name="T3" fmla="*/ 299 h 303"/>
                  <a:gd name="T4" fmla="*/ 41 w 189"/>
                  <a:gd name="T5" fmla="*/ 293 h 303"/>
                  <a:gd name="T6" fmla="*/ 24 w 189"/>
                  <a:gd name="T7" fmla="*/ 284 h 303"/>
                  <a:gd name="T8" fmla="*/ 11 w 189"/>
                  <a:gd name="T9" fmla="*/ 275 h 303"/>
                  <a:gd name="T10" fmla="*/ 4 w 189"/>
                  <a:gd name="T11" fmla="*/ 265 h 303"/>
                  <a:gd name="T12" fmla="*/ 0 w 189"/>
                  <a:gd name="T13" fmla="*/ 258 h 303"/>
                  <a:gd name="T14" fmla="*/ 0 w 189"/>
                  <a:gd name="T15" fmla="*/ 256 h 303"/>
                  <a:gd name="T16" fmla="*/ 0 w 189"/>
                  <a:gd name="T17" fmla="*/ 0 h 303"/>
                  <a:gd name="T18" fmla="*/ 189 w 189"/>
                  <a:gd name="T19" fmla="*/ 0 h 303"/>
                  <a:gd name="T20" fmla="*/ 189 w 189"/>
                  <a:gd name="T21" fmla="*/ 169 h 303"/>
                  <a:gd name="T22" fmla="*/ 184 w 189"/>
                  <a:gd name="T23" fmla="*/ 182 h 303"/>
                  <a:gd name="T24" fmla="*/ 178 w 189"/>
                  <a:gd name="T25" fmla="*/ 197 h 303"/>
                  <a:gd name="T26" fmla="*/ 175 w 189"/>
                  <a:gd name="T27" fmla="*/ 208 h 303"/>
                  <a:gd name="T28" fmla="*/ 173 w 189"/>
                  <a:gd name="T29" fmla="*/ 212 h 303"/>
                  <a:gd name="T30" fmla="*/ 165 w 189"/>
                  <a:gd name="T31" fmla="*/ 223 h 303"/>
                  <a:gd name="T32" fmla="*/ 154 w 189"/>
                  <a:gd name="T33" fmla="*/ 236 h 303"/>
                  <a:gd name="T34" fmla="*/ 141 w 189"/>
                  <a:gd name="T35" fmla="*/ 251 h 303"/>
                  <a:gd name="T36" fmla="*/ 126 w 189"/>
                  <a:gd name="T37" fmla="*/ 265 h 303"/>
                  <a:gd name="T38" fmla="*/ 115 w 189"/>
                  <a:gd name="T39" fmla="*/ 280 h 303"/>
                  <a:gd name="T40" fmla="*/ 104 w 189"/>
                  <a:gd name="T41" fmla="*/ 291 h 303"/>
                  <a:gd name="T42" fmla="*/ 97 w 189"/>
                  <a:gd name="T43" fmla="*/ 299 h 303"/>
                  <a:gd name="T44" fmla="*/ 95 w 189"/>
                  <a:gd name="T45" fmla="*/ 303 h 30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9"/>
                  <a:gd name="T70" fmla="*/ 0 h 303"/>
                  <a:gd name="T71" fmla="*/ 189 w 189"/>
                  <a:gd name="T72" fmla="*/ 303 h 30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9" h="303">
                    <a:moveTo>
                      <a:pt x="95" y="303"/>
                    </a:moveTo>
                    <a:lnTo>
                      <a:pt x="65" y="299"/>
                    </a:lnTo>
                    <a:lnTo>
                      <a:pt x="41" y="293"/>
                    </a:lnTo>
                    <a:lnTo>
                      <a:pt x="24" y="284"/>
                    </a:lnTo>
                    <a:lnTo>
                      <a:pt x="11" y="275"/>
                    </a:lnTo>
                    <a:lnTo>
                      <a:pt x="4" y="265"/>
                    </a:lnTo>
                    <a:lnTo>
                      <a:pt x="0" y="258"/>
                    </a:lnTo>
                    <a:lnTo>
                      <a:pt x="0" y="256"/>
                    </a:lnTo>
                    <a:lnTo>
                      <a:pt x="0" y="0"/>
                    </a:lnTo>
                    <a:lnTo>
                      <a:pt x="189" y="0"/>
                    </a:lnTo>
                    <a:lnTo>
                      <a:pt x="189" y="169"/>
                    </a:lnTo>
                    <a:lnTo>
                      <a:pt x="184" y="182"/>
                    </a:lnTo>
                    <a:lnTo>
                      <a:pt x="178" y="197"/>
                    </a:lnTo>
                    <a:lnTo>
                      <a:pt x="175" y="208"/>
                    </a:lnTo>
                    <a:lnTo>
                      <a:pt x="173" y="212"/>
                    </a:lnTo>
                    <a:lnTo>
                      <a:pt x="165" y="223"/>
                    </a:lnTo>
                    <a:lnTo>
                      <a:pt x="154" y="236"/>
                    </a:lnTo>
                    <a:lnTo>
                      <a:pt x="141" y="251"/>
                    </a:lnTo>
                    <a:lnTo>
                      <a:pt x="126" y="265"/>
                    </a:lnTo>
                    <a:lnTo>
                      <a:pt x="115" y="280"/>
                    </a:lnTo>
                    <a:lnTo>
                      <a:pt x="104" y="291"/>
                    </a:lnTo>
                    <a:lnTo>
                      <a:pt x="97" y="299"/>
                    </a:lnTo>
                    <a:lnTo>
                      <a:pt x="95" y="303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235">
                <a:extLst>
                  <a:ext uri="{FF2B5EF4-FFF2-40B4-BE49-F238E27FC236}">
                    <a16:creationId xmlns:a16="http://schemas.microsoft.com/office/drawing/2014/main" id="{898D0D10-914E-475A-B102-EE88E0E87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" y="3333"/>
                <a:ext cx="159" cy="301"/>
              </a:xfrm>
              <a:custGeom>
                <a:avLst/>
                <a:gdLst>
                  <a:gd name="T0" fmla="*/ 83 w 159"/>
                  <a:gd name="T1" fmla="*/ 301 h 301"/>
                  <a:gd name="T2" fmla="*/ 54 w 159"/>
                  <a:gd name="T3" fmla="*/ 299 h 301"/>
                  <a:gd name="T4" fmla="*/ 32 w 159"/>
                  <a:gd name="T5" fmla="*/ 293 h 301"/>
                  <a:gd name="T6" fmla="*/ 17 w 159"/>
                  <a:gd name="T7" fmla="*/ 284 h 301"/>
                  <a:gd name="T8" fmla="*/ 7 w 159"/>
                  <a:gd name="T9" fmla="*/ 275 h 301"/>
                  <a:gd name="T10" fmla="*/ 2 w 159"/>
                  <a:gd name="T11" fmla="*/ 267 h 301"/>
                  <a:gd name="T12" fmla="*/ 0 w 159"/>
                  <a:gd name="T13" fmla="*/ 265 h 301"/>
                  <a:gd name="T14" fmla="*/ 0 w 159"/>
                  <a:gd name="T15" fmla="*/ 0 h 301"/>
                  <a:gd name="T16" fmla="*/ 159 w 159"/>
                  <a:gd name="T17" fmla="*/ 0 h 301"/>
                  <a:gd name="T18" fmla="*/ 159 w 159"/>
                  <a:gd name="T19" fmla="*/ 162 h 301"/>
                  <a:gd name="T20" fmla="*/ 156 w 159"/>
                  <a:gd name="T21" fmla="*/ 173 h 301"/>
                  <a:gd name="T22" fmla="*/ 152 w 159"/>
                  <a:gd name="T23" fmla="*/ 188 h 301"/>
                  <a:gd name="T24" fmla="*/ 148 w 159"/>
                  <a:gd name="T25" fmla="*/ 199 h 301"/>
                  <a:gd name="T26" fmla="*/ 146 w 159"/>
                  <a:gd name="T27" fmla="*/ 202 h 301"/>
                  <a:gd name="T28" fmla="*/ 141 w 159"/>
                  <a:gd name="T29" fmla="*/ 212 h 301"/>
                  <a:gd name="T30" fmla="*/ 132 w 159"/>
                  <a:gd name="T31" fmla="*/ 226 h 301"/>
                  <a:gd name="T32" fmla="*/ 121 w 159"/>
                  <a:gd name="T33" fmla="*/ 241 h 301"/>
                  <a:gd name="T34" fmla="*/ 109 w 159"/>
                  <a:gd name="T35" fmla="*/ 260 h 301"/>
                  <a:gd name="T36" fmla="*/ 100 w 159"/>
                  <a:gd name="T37" fmla="*/ 275 h 301"/>
                  <a:gd name="T38" fmla="*/ 91 w 159"/>
                  <a:gd name="T39" fmla="*/ 290 h 301"/>
                  <a:gd name="T40" fmla="*/ 85 w 159"/>
                  <a:gd name="T41" fmla="*/ 299 h 301"/>
                  <a:gd name="T42" fmla="*/ 83 w 159"/>
                  <a:gd name="T43" fmla="*/ 301 h 30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9"/>
                  <a:gd name="T67" fmla="*/ 0 h 301"/>
                  <a:gd name="T68" fmla="*/ 159 w 159"/>
                  <a:gd name="T69" fmla="*/ 301 h 30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9" h="301">
                    <a:moveTo>
                      <a:pt x="83" y="301"/>
                    </a:moveTo>
                    <a:lnTo>
                      <a:pt x="54" y="299"/>
                    </a:lnTo>
                    <a:lnTo>
                      <a:pt x="32" y="293"/>
                    </a:lnTo>
                    <a:lnTo>
                      <a:pt x="17" y="284"/>
                    </a:lnTo>
                    <a:lnTo>
                      <a:pt x="7" y="275"/>
                    </a:lnTo>
                    <a:lnTo>
                      <a:pt x="2" y="267"/>
                    </a:lnTo>
                    <a:lnTo>
                      <a:pt x="0" y="265"/>
                    </a:lnTo>
                    <a:lnTo>
                      <a:pt x="0" y="0"/>
                    </a:lnTo>
                    <a:lnTo>
                      <a:pt x="159" y="0"/>
                    </a:lnTo>
                    <a:lnTo>
                      <a:pt x="159" y="162"/>
                    </a:lnTo>
                    <a:lnTo>
                      <a:pt x="156" y="173"/>
                    </a:lnTo>
                    <a:lnTo>
                      <a:pt x="152" y="188"/>
                    </a:lnTo>
                    <a:lnTo>
                      <a:pt x="148" y="199"/>
                    </a:lnTo>
                    <a:lnTo>
                      <a:pt x="146" y="202"/>
                    </a:lnTo>
                    <a:lnTo>
                      <a:pt x="141" y="212"/>
                    </a:lnTo>
                    <a:lnTo>
                      <a:pt x="132" y="226"/>
                    </a:lnTo>
                    <a:lnTo>
                      <a:pt x="121" y="241"/>
                    </a:lnTo>
                    <a:lnTo>
                      <a:pt x="109" y="260"/>
                    </a:lnTo>
                    <a:lnTo>
                      <a:pt x="100" y="275"/>
                    </a:lnTo>
                    <a:lnTo>
                      <a:pt x="91" y="290"/>
                    </a:lnTo>
                    <a:lnTo>
                      <a:pt x="85" y="299"/>
                    </a:lnTo>
                    <a:lnTo>
                      <a:pt x="83" y="301"/>
                    </a:lnTo>
                    <a:close/>
                  </a:path>
                </a:pathLst>
              </a:custGeom>
              <a:solidFill>
                <a:srgbClr val="999999"/>
              </a:solidFill>
              <a:ln w="0">
                <a:solidFill>
                  <a:srgbClr val="99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236">
                <a:extLst>
                  <a:ext uri="{FF2B5EF4-FFF2-40B4-BE49-F238E27FC236}">
                    <a16:creationId xmlns:a16="http://schemas.microsoft.com/office/drawing/2014/main" id="{98FD5DCA-6AE2-4371-8358-0E3641749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" y="3333"/>
                <a:ext cx="129" cy="301"/>
              </a:xfrm>
              <a:custGeom>
                <a:avLst/>
                <a:gdLst>
                  <a:gd name="T0" fmla="*/ 74 w 129"/>
                  <a:gd name="T1" fmla="*/ 301 h 301"/>
                  <a:gd name="T2" fmla="*/ 48 w 129"/>
                  <a:gd name="T3" fmla="*/ 299 h 301"/>
                  <a:gd name="T4" fmla="*/ 29 w 129"/>
                  <a:gd name="T5" fmla="*/ 295 h 301"/>
                  <a:gd name="T6" fmla="*/ 16 w 129"/>
                  <a:gd name="T7" fmla="*/ 288 h 301"/>
                  <a:gd name="T8" fmla="*/ 7 w 129"/>
                  <a:gd name="T9" fmla="*/ 282 h 301"/>
                  <a:gd name="T10" fmla="*/ 2 w 129"/>
                  <a:gd name="T11" fmla="*/ 277 h 301"/>
                  <a:gd name="T12" fmla="*/ 0 w 129"/>
                  <a:gd name="T13" fmla="*/ 275 h 301"/>
                  <a:gd name="T14" fmla="*/ 0 w 129"/>
                  <a:gd name="T15" fmla="*/ 0 h 301"/>
                  <a:gd name="T16" fmla="*/ 129 w 129"/>
                  <a:gd name="T17" fmla="*/ 0 h 301"/>
                  <a:gd name="T18" fmla="*/ 129 w 129"/>
                  <a:gd name="T19" fmla="*/ 156 h 301"/>
                  <a:gd name="T20" fmla="*/ 128 w 129"/>
                  <a:gd name="T21" fmla="*/ 165 h 301"/>
                  <a:gd name="T22" fmla="*/ 124 w 129"/>
                  <a:gd name="T23" fmla="*/ 178 h 301"/>
                  <a:gd name="T24" fmla="*/ 122 w 129"/>
                  <a:gd name="T25" fmla="*/ 189 h 301"/>
                  <a:gd name="T26" fmla="*/ 120 w 129"/>
                  <a:gd name="T27" fmla="*/ 193 h 301"/>
                  <a:gd name="T28" fmla="*/ 116 w 129"/>
                  <a:gd name="T29" fmla="*/ 202 h 301"/>
                  <a:gd name="T30" fmla="*/ 109 w 129"/>
                  <a:gd name="T31" fmla="*/ 215 h 301"/>
                  <a:gd name="T32" fmla="*/ 102 w 129"/>
                  <a:gd name="T33" fmla="*/ 234 h 301"/>
                  <a:gd name="T34" fmla="*/ 92 w 129"/>
                  <a:gd name="T35" fmla="*/ 252 h 301"/>
                  <a:gd name="T36" fmla="*/ 85 w 129"/>
                  <a:gd name="T37" fmla="*/ 271 h 301"/>
                  <a:gd name="T38" fmla="*/ 79 w 129"/>
                  <a:gd name="T39" fmla="*/ 286 h 301"/>
                  <a:gd name="T40" fmla="*/ 76 w 129"/>
                  <a:gd name="T41" fmla="*/ 297 h 301"/>
                  <a:gd name="T42" fmla="*/ 74 w 129"/>
                  <a:gd name="T43" fmla="*/ 301 h 30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9"/>
                  <a:gd name="T67" fmla="*/ 0 h 301"/>
                  <a:gd name="T68" fmla="*/ 129 w 129"/>
                  <a:gd name="T69" fmla="*/ 301 h 30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9" h="301">
                    <a:moveTo>
                      <a:pt x="74" y="301"/>
                    </a:moveTo>
                    <a:lnTo>
                      <a:pt x="48" y="299"/>
                    </a:lnTo>
                    <a:lnTo>
                      <a:pt x="29" y="295"/>
                    </a:lnTo>
                    <a:lnTo>
                      <a:pt x="16" y="288"/>
                    </a:lnTo>
                    <a:lnTo>
                      <a:pt x="7" y="282"/>
                    </a:lnTo>
                    <a:lnTo>
                      <a:pt x="2" y="277"/>
                    </a:lnTo>
                    <a:lnTo>
                      <a:pt x="0" y="275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156"/>
                    </a:lnTo>
                    <a:lnTo>
                      <a:pt x="128" y="165"/>
                    </a:lnTo>
                    <a:lnTo>
                      <a:pt x="124" y="178"/>
                    </a:lnTo>
                    <a:lnTo>
                      <a:pt x="122" y="189"/>
                    </a:lnTo>
                    <a:lnTo>
                      <a:pt x="120" y="193"/>
                    </a:lnTo>
                    <a:lnTo>
                      <a:pt x="116" y="202"/>
                    </a:lnTo>
                    <a:lnTo>
                      <a:pt x="109" y="215"/>
                    </a:lnTo>
                    <a:lnTo>
                      <a:pt x="102" y="234"/>
                    </a:lnTo>
                    <a:lnTo>
                      <a:pt x="92" y="252"/>
                    </a:lnTo>
                    <a:lnTo>
                      <a:pt x="85" y="271"/>
                    </a:lnTo>
                    <a:lnTo>
                      <a:pt x="79" y="286"/>
                    </a:lnTo>
                    <a:lnTo>
                      <a:pt x="76" y="297"/>
                    </a:lnTo>
                    <a:lnTo>
                      <a:pt x="74" y="301"/>
                    </a:lnTo>
                    <a:close/>
                  </a:path>
                </a:pathLst>
              </a:custGeom>
              <a:solidFill>
                <a:srgbClr val="B2B2B2"/>
              </a:solidFill>
              <a:ln w="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237">
                <a:extLst>
                  <a:ext uri="{FF2B5EF4-FFF2-40B4-BE49-F238E27FC236}">
                    <a16:creationId xmlns:a16="http://schemas.microsoft.com/office/drawing/2014/main" id="{A747F0BD-07E7-415B-80C3-0DBC70EA0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" y="3333"/>
                <a:ext cx="100" cy="299"/>
              </a:xfrm>
              <a:custGeom>
                <a:avLst/>
                <a:gdLst>
                  <a:gd name="T0" fmla="*/ 61 w 100"/>
                  <a:gd name="T1" fmla="*/ 299 h 299"/>
                  <a:gd name="T2" fmla="*/ 37 w 100"/>
                  <a:gd name="T3" fmla="*/ 299 h 299"/>
                  <a:gd name="T4" fmla="*/ 21 w 100"/>
                  <a:gd name="T5" fmla="*/ 295 h 299"/>
                  <a:gd name="T6" fmla="*/ 9 w 100"/>
                  <a:gd name="T7" fmla="*/ 290 h 299"/>
                  <a:gd name="T8" fmla="*/ 2 w 100"/>
                  <a:gd name="T9" fmla="*/ 286 h 299"/>
                  <a:gd name="T10" fmla="*/ 0 w 100"/>
                  <a:gd name="T11" fmla="*/ 284 h 299"/>
                  <a:gd name="T12" fmla="*/ 0 w 100"/>
                  <a:gd name="T13" fmla="*/ 2 h 299"/>
                  <a:gd name="T14" fmla="*/ 100 w 100"/>
                  <a:gd name="T15" fmla="*/ 0 h 299"/>
                  <a:gd name="T16" fmla="*/ 100 w 100"/>
                  <a:gd name="T17" fmla="*/ 149 h 299"/>
                  <a:gd name="T18" fmla="*/ 98 w 100"/>
                  <a:gd name="T19" fmla="*/ 156 h 299"/>
                  <a:gd name="T20" fmla="*/ 97 w 100"/>
                  <a:gd name="T21" fmla="*/ 169 h 299"/>
                  <a:gd name="T22" fmla="*/ 95 w 100"/>
                  <a:gd name="T23" fmla="*/ 178 h 299"/>
                  <a:gd name="T24" fmla="*/ 93 w 100"/>
                  <a:gd name="T25" fmla="*/ 184 h 299"/>
                  <a:gd name="T26" fmla="*/ 91 w 100"/>
                  <a:gd name="T27" fmla="*/ 191 h 299"/>
                  <a:gd name="T28" fmla="*/ 86 w 100"/>
                  <a:gd name="T29" fmla="*/ 206 h 299"/>
                  <a:gd name="T30" fmla="*/ 80 w 100"/>
                  <a:gd name="T31" fmla="*/ 225 h 299"/>
                  <a:gd name="T32" fmla="*/ 74 w 100"/>
                  <a:gd name="T33" fmla="*/ 245 h 299"/>
                  <a:gd name="T34" fmla="*/ 71 w 100"/>
                  <a:gd name="T35" fmla="*/ 265 h 299"/>
                  <a:gd name="T36" fmla="*/ 65 w 100"/>
                  <a:gd name="T37" fmla="*/ 282 h 299"/>
                  <a:gd name="T38" fmla="*/ 63 w 100"/>
                  <a:gd name="T39" fmla="*/ 295 h 299"/>
                  <a:gd name="T40" fmla="*/ 61 w 100"/>
                  <a:gd name="T41" fmla="*/ 299 h 29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0"/>
                  <a:gd name="T64" fmla="*/ 0 h 299"/>
                  <a:gd name="T65" fmla="*/ 100 w 100"/>
                  <a:gd name="T66" fmla="*/ 299 h 29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0" h="299">
                    <a:moveTo>
                      <a:pt x="61" y="299"/>
                    </a:moveTo>
                    <a:lnTo>
                      <a:pt x="37" y="299"/>
                    </a:lnTo>
                    <a:lnTo>
                      <a:pt x="21" y="295"/>
                    </a:lnTo>
                    <a:lnTo>
                      <a:pt x="9" y="290"/>
                    </a:lnTo>
                    <a:lnTo>
                      <a:pt x="2" y="286"/>
                    </a:lnTo>
                    <a:lnTo>
                      <a:pt x="0" y="284"/>
                    </a:lnTo>
                    <a:lnTo>
                      <a:pt x="0" y="2"/>
                    </a:lnTo>
                    <a:lnTo>
                      <a:pt x="100" y="0"/>
                    </a:lnTo>
                    <a:lnTo>
                      <a:pt x="100" y="149"/>
                    </a:lnTo>
                    <a:lnTo>
                      <a:pt x="98" y="156"/>
                    </a:lnTo>
                    <a:lnTo>
                      <a:pt x="97" y="169"/>
                    </a:lnTo>
                    <a:lnTo>
                      <a:pt x="95" y="178"/>
                    </a:lnTo>
                    <a:lnTo>
                      <a:pt x="93" y="184"/>
                    </a:lnTo>
                    <a:lnTo>
                      <a:pt x="91" y="191"/>
                    </a:lnTo>
                    <a:lnTo>
                      <a:pt x="86" y="206"/>
                    </a:lnTo>
                    <a:lnTo>
                      <a:pt x="80" y="225"/>
                    </a:lnTo>
                    <a:lnTo>
                      <a:pt x="74" y="245"/>
                    </a:lnTo>
                    <a:lnTo>
                      <a:pt x="71" y="265"/>
                    </a:lnTo>
                    <a:lnTo>
                      <a:pt x="65" y="282"/>
                    </a:lnTo>
                    <a:lnTo>
                      <a:pt x="63" y="295"/>
                    </a:lnTo>
                    <a:lnTo>
                      <a:pt x="61" y="299"/>
                    </a:lnTo>
                    <a:close/>
                  </a:path>
                </a:pathLst>
              </a:custGeom>
              <a:solidFill>
                <a:srgbClr val="CCCCCC"/>
              </a:solidFill>
              <a:ln w="0">
                <a:solidFill>
                  <a:srgbClr val="CC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238">
                <a:extLst>
                  <a:ext uri="{FF2B5EF4-FFF2-40B4-BE49-F238E27FC236}">
                    <a16:creationId xmlns:a16="http://schemas.microsoft.com/office/drawing/2014/main" id="{08F8132A-C560-4981-B14F-C444377D0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" y="3333"/>
                <a:ext cx="70" cy="299"/>
              </a:xfrm>
              <a:custGeom>
                <a:avLst/>
                <a:gdLst>
                  <a:gd name="T0" fmla="*/ 52 w 70"/>
                  <a:gd name="T1" fmla="*/ 299 h 299"/>
                  <a:gd name="T2" fmla="*/ 30 w 70"/>
                  <a:gd name="T3" fmla="*/ 299 h 299"/>
                  <a:gd name="T4" fmla="*/ 13 w 70"/>
                  <a:gd name="T5" fmla="*/ 297 h 299"/>
                  <a:gd name="T6" fmla="*/ 4 w 70"/>
                  <a:gd name="T7" fmla="*/ 295 h 299"/>
                  <a:gd name="T8" fmla="*/ 0 w 70"/>
                  <a:gd name="T9" fmla="*/ 293 h 299"/>
                  <a:gd name="T10" fmla="*/ 0 w 70"/>
                  <a:gd name="T11" fmla="*/ 2 h 299"/>
                  <a:gd name="T12" fmla="*/ 70 w 70"/>
                  <a:gd name="T13" fmla="*/ 0 h 299"/>
                  <a:gd name="T14" fmla="*/ 70 w 70"/>
                  <a:gd name="T15" fmla="*/ 141 h 299"/>
                  <a:gd name="T16" fmla="*/ 70 w 70"/>
                  <a:gd name="T17" fmla="*/ 149 h 299"/>
                  <a:gd name="T18" fmla="*/ 69 w 70"/>
                  <a:gd name="T19" fmla="*/ 160 h 299"/>
                  <a:gd name="T20" fmla="*/ 69 w 70"/>
                  <a:gd name="T21" fmla="*/ 169 h 299"/>
                  <a:gd name="T22" fmla="*/ 67 w 70"/>
                  <a:gd name="T23" fmla="*/ 175 h 299"/>
                  <a:gd name="T24" fmla="*/ 67 w 70"/>
                  <a:gd name="T25" fmla="*/ 180 h 299"/>
                  <a:gd name="T26" fmla="*/ 63 w 70"/>
                  <a:gd name="T27" fmla="*/ 195 h 299"/>
                  <a:gd name="T28" fmla="*/ 61 w 70"/>
                  <a:gd name="T29" fmla="*/ 215 h 299"/>
                  <a:gd name="T30" fmla="*/ 57 w 70"/>
                  <a:gd name="T31" fmla="*/ 238 h 299"/>
                  <a:gd name="T32" fmla="*/ 56 w 70"/>
                  <a:gd name="T33" fmla="*/ 260 h 299"/>
                  <a:gd name="T34" fmla="*/ 54 w 70"/>
                  <a:gd name="T35" fmla="*/ 280 h 299"/>
                  <a:gd name="T36" fmla="*/ 52 w 70"/>
                  <a:gd name="T37" fmla="*/ 293 h 299"/>
                  <a:gd name="T38" fmla="*/ 52 w 70"/>
                  <a:gd name="T39" fmla="*/ 299 h 29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0"/>
                  <a:gd name="T61" fmla="*/ 0 h 299"/>
                  <a:gd name="T62" fmla="*/ 70 w 70"/>
                  <a:gd name="T63" fmla="*/ 299 h 29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0" h="299">
                    <a:moveTo>
                      <a:pt x="52" y="299"/>
                    </a:moveTo>
                    <a:lnTo>
                      <a:pt x="30" y="299"/>
                    </a:lnTo>
                    <a:lnTo>
                      <a:pt x="13" y="297"/>
                    </a:lnTo>
                    <a:lnTo>
                      <a:pt x="4" y="295"/>
                    </a:lnTo>
                    <a:lnTo>
                      <a:pt x="0" y="293"/>
                    </a:lnTo>
                    <a:lnTo>
                      <a:pt x="0" y="2"/>
                    </a:lnTo>
                    <a:lnTo>
                      <a:pt x="70" y="0"/>
                    </a:lnTo>
                    <a:lnTo>
                      <a:pt x="70" y="141"/>
                    </a:lnTo>
                    <a:lnTo>
                      <a:pt x="70" y="149"/>
                    </a:lnTo>
                    <a:lnTo>
                      <a:pt x="69" y="160"/>
                    </a:lnTo>
                    <a:lnTo>
                      <a:pt x="69" y="169"/>
                    </a:lnTo>
                    <a:lnTo>
                      <a:pt x="67" y="175"/>
                    </a:lnTo>
                    <a:lnTo>
                      <a:pt x="67" y="180"/>
                    </a:lnTo>
                    <a:lnTo>
                      <a:pt x="63" y="195"/>
                    </a:lnTo>
                    <a:lnTo>
                      <a:pt x="61" y="215"/>
                    </a:lnTo>
                    <a:lnTo>
                      <a:pt x="57" y="238"/>
                    </a:lnTo>
                    <a:lnTo>
                      <a:pt x="56" y="260"/>
                    </a:lnTo>
                    <a:lnTo>
                      <a:pt x="54" y="280"/>
                    </a:lnTo>
                    <a:lnTo>
                      <a:pt x="52" y="293"/>
                    </a:lnTo>
                    <a:lnTo>
                      <a:pt x="52" y="299"/>
                    </a:lnTo>
                    <a:close/>
                  </a:path>
                </a:pathLst>
              </a:custGeom>
              <a:solidFill>
                <a:srgbClr val="E5E5E5"/>
              </a:solidFill>
              <a:ln w="0">
                <a:solidFill>
                  <a:srgbClr val="E5E5E5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 239">
                <a:extLst>
                  <a:ext uri="{FF2B5EF4-FFF2-40B4-BE49-F238E27FC236}">
                    <a16:creationId xmlns:a16="http://schemas.microsoft.com/office/drawing/2014/main" id="{1CD55B43-8FA4-46E4-ADC4-4E26C1725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9" y="3452"/>
                <a:ext cx="93" cy="113"/>
              </a:xfrm>
              <a:custGeom>
                <a:avLst/>
                <a:gdLst>
                  <a:gd name="T0" fmla="*/ 0 w 93"/>
                  <a:gd name="T1" fmla="*/ 57 h 113"/>
                  <a:gd name="T2" fmla="*/ 2 w 93"/>
                  <a:gd name="T3" fmla="*/ 80 h 113"/>
                  <a:gd name="T4" fmla="*/ 13 w 93"/>
                  <a:gd name="T5" fmla="*/ 98 h 113"/>
                  <a:gd name="T6" fmla="*/ 28 w 93"/>
                  <a:gd name="T7" fmla="*/ 109 h 113"/>
                  <a:gd name="T8" fmla="*/ 48 w 93"/>
                  <a:gd name="T9" fmla="*/ 113 h 113"/>
                  <a:gd name="T10" fmla="*/ 65 w 93"/>
                  <a:gd name="T11" fmla="*/ 109 h 113"/>
                  <a:gd name="T12" fmla="*/ 78 w 93"/>
                  <a:gd name="T13" fmla="*/ 102 h 113"/>
                  <a:gd name="T14" fmla="*/ 85 w 93"/>
                  <a:gd name="T15" fmla="*/ 95 h 113"/>
                  <a:gd name="T16" fmla="*/ 91 w 93"/>
                  <a:gd name="T17" fmla="*/ 83 h 113"/>
                  <a:gd name="T18" fmla="*/ 93 w 93"/>
                  <a:gd name="T19" fmla="*/ 74 h 113"/>
                  <a:gd name="T20" fmla="*/ 71 w 93"/>
                  <a:gd name="T21" fmla="*/ 74 h 113"/>
                  <a:gd name="T22" fmla="*/ 69 w 93"/>
                  <a:gd name="T23" fmla="*/ 80 h 113"/>
                  <a:gd name="T24" fmla="*/ 65 w 93"/>
                  <a:gd name="T25" fmla="*/ 85 h 113"/>
                  <a:gd name="T26" fmla="*/ 61 w 93"/>
                  <a:gd name="T27" fmla="*/ 91 h 113"/>
                  <a:gd name="T28" fmla="*/ 56 w 93"/>
                  <a:gd name="T29" fmla="*/ 93 h 113"/>
                  <a:gd name="T30" fmla="*/ 48 w 93"/>
                  <a:gd name="T31" fmla="*/ 93 h 113"/>
                  <a:gd name="T32" fmla="*/ 41 w 93"/>
                  <a:gd name="T33" fmla="*/ 93 h 113"/>
                  <a:gd name="T34" fmla="*/ 35 w 93"/>
                  <a:gd name="T35" fmla="*/ 89 h 113"/>
                  <a:gd name="T36" fmla="*/ 30 w 93"/>
                  <a:gd name="T37" fmla="*/ 85 h 113"/>
                  <a:gd name="T38" fmla="*/ 26 w 93"/>
                  <a:gd name="T39" fmla="*/ 80 h 113"/>
                  <a:gd name="T40" fmla="*/ 24 w 93"/>
                  <a:gd name="T41" fmla="*/ 72 h 113"/>
                  <a:gd name="T42" fmla="*/ 22 w 93"/>
                  <a:gd name="T43" fmla="*/ 67 h 113"/>
                  <a:gd name="T44" fmla="*/ 22 w 93"/>
                  <a:gd name="T45" fmla="*/ 57 h 113"/>
                  <a:gd name="T46" fmla="*/ 22 w 93"/>
                  <a:gd name="T47" fmla="*/ 46 h 113"/>
                  <a:gd name="T48" fmla="*/ 26 w 93"/>
                  <a:gd name="T49" fmla="*/ 37 h 113"/>
                  <a:gd name="T50" fmla="*/ 30 w 93"/>
                  <a:gd name="T51" fmla="*/ 30 h 113"/>
                  <a:gd name="T52" fmla="*/ 33 w 93"/>
                  <a:gd name="T53" fmla="*/ 24 h 113"/>
                  <a:gd name="T54" fmla="*/ 41 w 93"/>
                  <a:gd name="T55" fmla="*/ 20 h 113"/>
                  <a:gd name="T56" fmla="*/ 48 w 93"/>
                  <a:gd name="T57" fmla="*/ 20 h 113"/>
                  <a:gd name="T58" fmla="*/ 56 w 93"/>
                  <a:gd name="T59" fmla="*/ 20 h 113"/>
                  <a:gd name="T60" fmla="*/ 61 w 93"/>
                  <a:gd name="T61" fmla="*/ 22 h 113"/>
                  <a:gd name="T62" fmla="*/ 65 w 93"/>
                  <a:gd name="T63" fmla="*/ 26 h 113"/>
                  <a:gd name="T64" fmla="*/ 69 w 93"/>
                  <a:gd name="T65" fmla="*/ 31 h 113"/>
                  <a:gd name="T66" fmla="*/ 71 w 93"/>
                  <a:gd name="T67" fmla="*/ 39 h 113"/>
                  <a:gd name="T68" fmla="*/ 93 w 93"/>
                  <a:gd name="T69" fmla="*/ 39 h 113"/>
                  <a:gd name="T70" fmla="*/ 91 w 93"/>
                  <a:gd name="T71" fmla="*/ 28 h 113"/>
                  <a:gd name="T72" fmla="*/ 85 w 93"/>
                  <a:gd name="T73" fmla="*/ 18 h 113"/>
                  <a:gd name="T74" fmla="*/ 76 w 93"/>
                  <a:gd name="T75" fmla="*/ 9 h 113"/>
                  <a:gd name="T76" fmla="*/ 63 w 93"/>
                  <a:gd name="T77" fmla="*/ 2 h 113"/>
                  <a:gd name="T78" fmla="*/ 46 w 93"/>
                  <a:gd name="T79" fmla="*/ 0 h 113"/>
                  <a:gd name="T80" fmla="*/ 30 w 93"/>
                  <a:gd name="T81" fmla="*/ 4 h 113"/>
                  <a:gd name="T82" fmla="*/ 15 w 93"/>
                  <a:gd name="T83" fmla="*/ 13 h 113"/>
                  <a:gd name="T84" fmla="*/ 4 w 93"/>
                  <a:gd name="T85" fmla="*/ 31 h 113"/>
                  <a:gd name="T86" fmla="*/ 0 w 93"/>
                  <a:gd name="T87" fmla="*/ 57 h 11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3"/>
                  <a:gd name="T133" fmla="*/ 0 h 113"/>
                  <a:gd name="T134" fmla="*/ 93 w 93"/>
                  <a:gd name="T135" fmla="*/ 113 h 11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3" h="113">
                    <a:moveTo>
                      <a:pt x="0" y="57"/>
                    </a:moveTo>
                    <a:lnTo>
                      <a:pt x="2" y="80"/>
                    </a:lnTo>
                    <a:lnTo>
                      <a:pt x="13" y="98"/>
                    </a:lnTo>
                    <a:lnTo>
                      <a:pt x="28" y="109"/>
                    </a:lnTo>
                    <a:lnTo>
                      <a:pt x="48" y="113"/>
                    </a:lnTo>
                    <a:lnTo>
                      <a:pt x="65" y="109"/>
                    </a:lnTo>
                    <a:lnTo>
                      <a:pt x="78" y="102"/>
                    </a:lnTo>
                    <a:lnTo>
                      <a:pt x="85" y="95"/>
                    </a:lnTo>
                    <a:lnTo>
                      <a:pt x="91" y="83"/>
                    </a:lnTo>
                    <a:lnTo>
                      <a:pt x="93" y="74"/>
                    </a:lnTo>
                    <a:lnTo>
                      <a:pt x="71" y="74"/>
                    </a:lnTo>
                    <a:lnTo>
                      <a:pt x="69" y="80"/>
                    </a:lnTo>
                    <a:lnTo>
                      <a:pt x="65" y="85"/>
                    </a:lnTo>
                    <a:lnTo>
                      <a:pt x="61" y="91"/>
                    </a:lnTo>
                    <a:lnTo>
                      <a:pt x="56" y="93"/>
                    </a:lnTo>
                    <a:lnTo>
                      <a:pt x="48" y="93"/>
                    </a:lnTo>
                    <a:lnTo>
                      <a:pt x="41" y="93"/>
                    </a:lnTo>
                    <a:lnTo>
                      <a:pt x="35" y="89"/>
                    </a:lnTo>
                    <a:lnTo>
                      <a:pt x="30" y="85"/>
                    </a:lnTo>
                    <a:lnTo>
                      <a:pt x="26" y="80"/>
                    </a:lnTo>
                    <a:lnTo>
                      <a:pt x="24" y="72"/>
                    </a:lnTo>
                    <a:lnTo>
                      <a:pt x="22" y="67"/>
                    </a:lnTo>
                    <a:lnTo>
                      <a:pt x="22" y="57"/>
                    </a:lnTo>
                    <a:lnTo>
                      <a:pt x="22" y="46"/>
                    </a:lnTo>
                    <a:lnTo>
                      <a:pt x="26" y="37"/>
                    </a:lnTo>
                    <a:lnTo>
                      <a:pt x="30" y="30"/>
                    </a:lnTo>
                    <a:lnTo>
                      <a:pt x="33" y="24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56" y="20"/>
                    </a:lnTo>
                    <a:lnTo>
                      <a:pt x="61" y="22"/>
                    </a:lnTo>
                    <a:lnTo>
                      <a:pt x="65" y="26"/>
                    </a:lnTo>
                    <a:lnTo>
                      <a:pt x="69" y="31"/>
                    </a:lnTo>
                    <a:lnTo>
                      <a:pt x="71" y="39"/>
                    </a:lnTo>
                    <a:lnTo>
                      <a:pt x="93" y="39"/>
                    </a:lnTo>
                    <a:lnTo>
                      <a:pt x="91" y="28"/>
                    </a:lnTo>
                    <a:lnTo>
                      <a:pt x="85" y="18"/>
                    </a:lnTo>
                    <a:lnTo>
                      <a:pt x="76" y="9"/>
                    </a:lnTo>
                    <a:lnTo>
                      <a:pt x="63" y="2"/>
                    </a:lnTo>
                    <a:lnTo>
                      <a:pt x="46" y="0"/>
                    </a:lnTo>
                    <a:lnTo>
                      <a:pt x="30" y="4"/>
                    </a:lnTo>
                    <a:lnTo>
                      <a:pt x="15" y="13"/>
                    </a:lnTo>
                    <a:lnTo>
                      <a:pt x="4" y="31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240">
                <a:extLst>
                  <a:ext uri="{FF2B5EF4-FFF2-40B4-BE49-F238E27FC236}">
                    <a16:creationId xmlns:a16="http://schemas.microsoft.com/office/drawing/2014/main" id="{8A5432AD-E3AD-4D02-A51F-ADA204B75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3235"/>
                <a:ext cx="334" cy="174"/>
              </a:xfrm>
              <a:custGeom>
                <a:avLst/>
                <a:gdLst>
                  <a:gd name="T0" fmla="*/ 167 w 334"/>
                  <a:gd name="T1" fmla="*/ 174 h 174"/>
                  <a:gd name="T2" fmla="*/ 212 w 334"/>
                  <a:gd name="T3" fmla="*/ 172 h 174"/>
                  <a:gd name="T4" fmla="*/ 253 w 334"/>
                  <a:gd name="T5" fmla="*/ 163 h 174"/>
                  <a:gd name="T6" fmla="*/ 286 w 334"/>
                  <a:gd name="T7" fmla="*/ 150 h 174"/>
                  <a:gd name="T8" fmla="*/ 312 w 334"/>
                  <a:gd name="T9" fmla="*/ 132 h 174"/>
                  <a:gd name="T10" fmla="*/ 329 w 334"/>
                  <a:gd name="T11" fmla="*/ 111 h 174"/>
                  <a:gd name="T12" fmla="*/ 334 w 334"/>
                  <a:gd name="T13" fmla="*/ 87 h 174"/>
                  <a:gd name="T14" fmla="*/ 329 w 334"/>
                  <a:gd name="T15" fmla="*/ 65 h 174"/>
                  <a:gd name="T16" fmla="*/ 312 w 334"/>
                  <a:gd name="T17" fmla="*/ 43 h 174"/>
                  <a:gd name="T18" fmla="*/ 286 w 334"/>
                  <a:gd name="T19" fmla="*/ 26 h 174"/>
                  <a:gd name="T20" fmla="*/ 253 w 334"/>
                  <a:gd name="T21" fmla="*/ 11 h 174"/>
                  <a:gd name="T22" fmla="*/ 212 w 334"/>
                  <a:gd name="T23" fmla="*/ 4 h 174"/>
                  <a:gd name="T24" fmla="*/ 167 w 334"/>
                  <a:gd name="T25" fmla="*/ 0 h 174"/>
                  <a:gd name="T26" fmla="*/ 123 w 334"/>
                  <a:gd name="T27" fmla="*/ 4 h 174"/>
                  <a:gd name="T28" fmla="*/ 82 w 334"/>
                  <a:gd name="T29" fmla="*/ 11 h 174"/>
                  <a:gd name="T30" fmla="*/ 49 w 334"/>
                  <a:gd name="T31" fmla="*/ 26 h 174"/>
                  <a:gd name="T32" fmla="*/ 23 w 334"/>
                  <a:gd name="T33" fmla="*/ 43 h 174"/>
                  <a:gd name="T34" fmla="*/ 6 w 334"/>
                  <a:gd name="T35" fmla="*/ 65 h 174"/>
                  <a:gd name="T36" fmla="*/ 0 w 334"/>
                  <a:gd name="T37" fmla="*/ 87 h 174"/>
                  <a:gd name="T38" fmla="*/ 6 w 334"/>
                  <a:gd name="T39" fmla="*/ 111 h 174"/>
                  <a:gd name="T40" fmla="*/ 23 w 334"/>
                  <a:gd name="T41" fmla="*/ 132 h 174"/>
                  <a:gd name="T42" fmla="*/ 49 w 334"/>
                  <a:gd name="T43" fmla="*/ 150 h 174"/>
                  <a:gd name="T44" fmla="*/ 82 w 334"/>
                  <a:gd name="T45" fmla="*/ 163 h 174"/>
                  <a:gd name="T46" fmla="*/ 123 w 334"/>
                  <a:gd name="T47" fmla="*/ 172 h 174"/>
                  <a:gd name="T48" fmla="*/ 167 w 334"/>
                  <a:gd name="T49" fmla="*/ 174 h 17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34"/>
                  <a:gd name="T76" fmla="*/ 0 h 174"/>
                  <a:gd name="T77" fmla="*/ 334 w 334"/>
                  <a:gd name="T78" fmla="*/ 174 h 17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34" h="174">
                    <a:moveTo>
                      <a:pt x="167" y="174"/>
                    </a:moveTo>
                    <a:lnTo>
                      <a:pt x="212" y="172"/>
                    </a:lnTo>
                    <a:lnTo>
                      <a:pt x="253" y="163"/>
                    </a:lnTo>
                    <a:lnTo>
                      <a:pt x="286" y="150"/>
                    </a:lnTo>
                    <a:lnTo>
                      <a:pt x="312" y="132"/>
                    </a:lnTo>
                    <a:lnTo>
                      <a:pt x="329" y="111"/>
                    </a:lnTo>
                    <a:lnTo>
                      <a:pt x="334" y="87"/>
                    </a:lnTo>
                    <a:lnTo>
                      <a:pt x="329" y="65"/>
                    </a:lnTo>
                    <a:lnTo>
                      <a:pt x="312" y="43"/>
                    </a:lnTo>
                    <a:lnTo>
                      <a:pt x="286" y="26"/>
                    </a:lnTo>
                    <a:lnTo>
                      <a:pt x="253" y="11"/>
                    </a:lnTo>
                    <a:lnTo>
                      <a:pt x="212" y="4"/>
                    </a:lnTo>
                    <a:lnTo>
                      <a:pt x="167" y="0"/>
                    </a:lnTo>
                    <a:lnTo>
                      <a:pt x="123" y="4"/>
                    </a:lnTo>
                    <a:lnTo>
                      <a:pt x="82" y="11"/>
                    </a:lnTo>
                    <a:lnTo>
                      <a:pt x="49" y="26"/>
                    </a:lnTo>
                    <a:lnTo>
                      <a:pt x="23" y="43"/>
                    </a:lnTo>
                    <a:lnTo>
                      <a:pt x="6" y="65"/>
                    </a:lnTo>
                    <a:lnTo>
                      <a:pt x="0" y="87"/>
                    </a:lnTo>
                    <a:lnTo>
                      <a:pt x="6" y="111"/>
                    </a:lnTo>
                    <a:lnTo>
                      <a:pt x="23" y="132"/>
                    </a:lnTo>
                    <a:lnTo>
                      <a:pt x="49" y="150"/>
                    </a:lnTo>
                    <a:lnTo>
                      <a:pt x="82" y="163"/>
                    </a:lnTo>
                    <a:lnTo>
                      <a:pt x="123" y="172"/>
                    </a:lnTo>
                    <a:lnTo>
                      <a:pt x="167" y="174"/>
                    </a:lnTo>
                    <a:close/>
                  </a:path>
                </a:pathLst>
              </a:custGeom>
              <a:solidFill>
                <a:srgbClr val="BFBFBF"/>
              </a:solidFill>
              <a:ln w="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 241">
                <a:extLst>
                  <a:ext uri="{FF2B5EF4-FFF2-40B4-BE49-F238E27FC236}">
                    <a16:creationId xmlns:a16="http://schemas.microsoft.com/office/drawing/2014/main" id="{D204C8AB-2028-4C4E-AE0E-AC8888DC0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3235"/>
                <a:ext cx="334" cy="174"/>
              </a:xfrm>
              <a:custGeom>
                <a:avLst/>
                <a:gdLst>
                  <a:gd name="T0" fmla="*/ 167 w 334"/>
                  <a:gd name="T1" fmla="*/ 174 h 174"/>
                  <a:gd name="T2" fmla="*/ 212 w 334"/>
                  <a:gd name="T3" fmla="*/ 172 h 174"/>
                  <a:gd name="T4" fmla="*/ 253 w 334"/>
                  <a:gd name="T5" fmla="*/ 163 h 174"/>
                  <a:gd name="T6" fmla="*/ 286 w 334"/>
                  <a:gd name="T7" fmla="*/ 150 h 174"/>
                  <a:gd name="T8" fmla="*/ 312 w 334"/>
                  <a:gd name="T9" fmla="*/ 132 h 174"/>
                  <a:gd name="T10" fmla="*/ 329 w 334"/>
                  <a:gd name="T11" fmla="*/ 111 h 174"/>
                  <a:gd name="T12" fmla="*/ 334 w 334"/>
                  <a:gd name="T13" fmla="*/ 87 h 174"/>
                  <a:gd name="T14" fmla="*/ 329 w 334"/>
                  <a:gd name="T15" fmla="*/ 65 h 174"/>
                  <a:gd name="T16" fmla="*/ 312 w 334"/>
                  <a:gd name="T17" fmla="*/ 43 h 174"/>
                  <a:gd name="T18" fmla="*/ 286 w 334"/>
                  <a:gd name="T19" fmla="*/ 26 h 174"/>
                  <a:gd name="T20" fmla="*/ 253 w 334"/>
                  <a:gd name="T21" fmla="*/ 11 h 174"/>
                  <a:gd name="T22" fmla="*/ 212 w 334"/>
                  <a:gd name="T23" fmla="*/ 4 h 174"/>
                  <a:gd name="T24" fmla="*/ 167 w 334"/>
                  <a:gd name="T25" fmla="*/ 0 h 174"/>
                  <a:gd name="T26" fmla="*/ 123 w 334"/>
                  <a:gd name="T27" fmla="*/ 4 h 174"/>
                  <a:gd name="T28" fmla="*/ 82 w 334"/>
                  <a:gd name="T29" fmla="*/ 11 h 174"/>
                  <a:gd name="T30" fmla="*/ 49 w 334"/>
                  <a:gd name="T31" fmla="*/ 26 h 174"/>
                  <a:gd name="T32" fmla="*/ 23 w 334"/>
                  <a:gd name="T33" fmla="*/ 43 h 174"/>
                  <a:gd name="T34" fmla="*/ 6 w 334"/>
                  <a:gd name="T35" fmla="*/ 65 h 174"/>
                  <a:gd name="T36" fmla="*/ 0 w 334"/>
                  <a:gd name="T37" fmla="*/ 87 h 174"/>
                  <a:gd name="T38" fmla="*/ 6 w 334"/>
                  <a:gd name="T39" fmla="*/ 111 h 174"/>
                  <a:gd name="T40" fmla="*/ 23 w 334"/>
                  <a:gd name="T41" fmla="*/ 132 h 174"/>
                  <a:gd name="T42" fmla="*/ 49 w 334"/>
                  <a:gd name="T43" fmla="*/ 150 h 174"/>
                  <a:gd name="T44" fmla="*/ 82 w 334"/>
                  <a:gd name="T45" fmla="*/ 163 h 174"/>
                  <a:gd name="T46" fmla="*/ 123 w 334"/>
                  <a:gd name="T47" fmla="*/ 172 h 174"/>
                  <a:gd name="T48" fmla="*/ 167 w 334"/>
                  <a:gd name="T49" fmla="*/ 174 h 17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34"/>
                  <a:gd name="T76" fmla="*/ 0 h 174"/>
                  <a:gd name="T77" fmla="*/ 334 w 334"/>
                  <a:gd name="T78" fmla="*/ 174 h 17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34" h="174">
                    <a:moveTo>
                      <a:pt x="167" y="174"/>
                    </a:moveTo>
                    <a:lnTo>
                      <a:pt x="212" y="172"/>
                    </a:lnTo>
                    <a:lnTo>
                      <a:pt x="253" y="163"/>
                    </a:lnTo>
                    <a:lnTo>
                      <a:pt x="286" y="150"/>
                    </a:lnTo>
                    <a:lnTo>
                      <a:pt x="312" y="132"/>
                    </a:lnTo>
                    <a:lnTo>
                      <a:pt x="329" y="111"/>
                    </a:lnTo>
                    <a:lnTo>
                      <a:pt x="334" y="87"/>
                    </a:lnTo>
                    <a:lnTo>
                      <a:pt x="329" y="65"/>
                    </a:lnTo>
                    <a:lnTo>
                      <a:pt x="312" y="43"/>
                    </a:lnTo>
                    <a:lnTo>
                      <a:pt x="286" y="26"/>
                    </a:lnTo>
                    <a:lnTo>
                      <a:pt x="253" y="11"/>
                    </a:lnTo>
                    <a:lnTo>
                      <a:pt x="212" y="4"/>
                    </a:lnTo>
                    <a:lnTo>
                      <a:pt x="167" y="0"/>
                    </a:lnTo>
                    <a:lnTo>
                      <a:pt x="123" y="4"/>
                    </a:lnTo>
                    <a:lnTo>
                      <a:pt x="82" y="11"/>
                    </a:lnTo>
                    <a:lnTo>
                      <a:pt x="49" y="26"/>
                    </a:lnTo>
                    <a:lnTo>
                      <a:pt x="23" y="43"/>
                    </a:lnTo>
                    <a:lnTo>
                      <a:pt x="6" y="65"/>
                    </a:lnTo>
                    <a:lnTo>
                      <a:pt x="0" y="87"/>
                    </a:lnTo>
                    <a:lnTo>
                      <a:pt x="6" y="111"/>
                    </a:lnTo>
                    <a:lnTo>
                      <a:pt x="23" y="132"/>
                    </a:lnTo>
                    <a:lnTo>
                      <a:pt x="49" y="150"/>
                    </a:lnTo>
                    <a:lnTo>
                      <a:pt x="82" y="163"/>
                    </a:lnTo>
                    <a:lnTo>
                      <a:pt x="123" y="172"/>
                    </a:lnTo>
                    <a:lnTo>
                      <a:pt x="167" y="17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242">
                <a:extLst>
                  <a:ext uri="{FF2B5EF4-FFF2-40B4-BE49-F238E27FC236}">
                    <a16:creationId xmlns:a16="http://schemas.microsoft.com/office/drawing/2014/main" id="{63207731-99EE-4224-B047-C41903FCA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3218"/>
                <a:ext cx="273" cy="163"/>
              </a:xfrm>
              <a:custGeom>
                <a:avLst/>
                <a:gdLst>
                  <a:gd name="T0" fmla="*/ 135 w 273"/>
                  <a:gd name="T1" fmla="*/ 163 h 163"/>
                  <a:gd name="T2" fmla="*/ 172 w 273"/>
                  <a:gd name="T3" fmla="*/ 162 h 163"/>
                  <a:gd name="T4" fmla="*/ 204 w 273"/>
                  <a:gd name="T5" fmla="*/ 154 h 163"/>
                  <a:gd name="T6" fmla="*/ 232 w 273"/>
                  <a:gd name="T7" fmla="*/ 143 h 163"/>
                  <a:gd name="T8" fmla="*/ 254 w 273"/>
                  <a:gd name="T9" fmla="*/ 128 h 163"/>
                  <a:gd name="T10" fmla="*/ 267 w 273"/>
                  <a:gd name="T11" fmla="*/ 112 h 163"/>
                  <a:gd name="T12" fmla="*/ 273 w 273"/>
                  <a:gd name="T13" fmla="*/ 93 h 163"/>
                  <a:gd name="T14" fmla="*/ 267 w 273"/>
                  <a:gd name="T15" fmla="*/ 73 h 163"/>
                  <a:gd name="T16" fmla="*/ 254 w 273"/>
                  <a:gd name="T17" fmla="*/ 50 h 163"/>
                  <a:gd name="T18" fmla="*/ 232 w 273"/>
                  <a:gd name="T19" fmla="*/ 32 h 163"/>
                  <a:gd name="T20" fmla="*/ 204 w 273"/>
                  <a:gd name="T21" fmla="*/ 15 h 163"/>
                  <a:gd name="T22" fmla="*/ 172 w 273"/>
                  <a:gd name="T23" fmla="*/ 4 h 163"/>
                  <a:gd name="T24" fmla="*/ 135 w 273"/>
                  <a:gd name="T25" fmla="*/ 0 h 163"/>
                  <a:gd name="T26" fmla="*/ 100 w 273"/>
                  <a:gd name="T27" fmla="*/ 4 h 163"/>
                  <a:gd name="T28" fmla="*/ 67 w 273"/>
                  <a:gd name="T29" fmla="*/ 15 h 163"/>
                  <a:gd name="T30" fmla="*/ 41 w 273"/>
                  <a:gd name="T31" fmla="*/ 32 h 163"/>
                  <a:gd name="T32" fmla="*/ 18 w 273"/>
                  <a:gd name="T33" fmla="*/ 50 h 163"/>
                  <a:gd name="T34" fmla="*/ 5 w 273"/>
                  <a:gd name="T35" fmla="*/ 73 h 163"/>
                  <a:gd name="T36" fmla="*/ 0 w 273"/>
                  <a:gd name="T37" fmla="*/ 93 h 163"/>
                  <a:gd name="T38" fmla="*/ 5 w 273"/>
                  <a:gd name="T39" fmla="*/ 112 h 163"/>
                  <a:gd name="T40" fmla="*/ 18 w 273"/>
                  <a:gd name="T41" fmla="*/ 128 h 163"/>
                  <a:gd name="T42" fmla="*/ 41 w 273"/>
                  <a:gd name="T43" fmla="*/ 143 h 163"/>
                  <a:gd name="T44" fmla="*/ 67 w 273"/>
                  <a:gd name="T45" fmla="*/ 154 h 163"/>
                  <a:gd name="T46" fmla="*/ 100 w 273"/>
                  <a:gd name="T47" fmla="*/ 162 h 163"/>
                  <a:gd name="T48" fmla="*/ 135 w 273"/>
                  <a:gd name="T49" fmla="*/ 163 h 1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3"/>
                  <a:gd name="T76" fmla="*/ 0 h 163"/>
                  <a:gd name="T77" fmla="*/ 273 w 273"/>
                  <a:gd name="T78" fmla="*/ 163 h 1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3" h="163">
                    <a:moveTo>
                      <a:pt x="135" y="163"/>
                    </a:moveTo>
                    <a:lnTo>
                      <a:pt x="172" y="162"/>
                    </a:lnTo>
                    <a:lnTo>
                      <a:pt x="204" y="154"/>
                    </a:lnTo>
                    <a:lnTo>
                      <a:pt x="232" y="143"/>
                    </a:lnTo>
                    <a:lnTo>
                      <a:pt x="254" y="128"/>
                    </a:lnTo>
                    <a:lnTo>
                      <a:pt x="267" y="112"/>
                    </a:lnTo>
                    <a:lnTo>
                      <a:pt x="273" y="93"/>
                    </a:lnTo>
                    <a:lnTo>
                      <a:pt x="267" y="73"/>
                    </a:lnTo>
                    <a:lnTo>
                      <a:pt x="254" y="50"/>
                    </a:lnTo>
                    <a:lnTo>
                      <a:pt x="232" y="32"/>
                    </a:lnTo>
                    <a:lnTo>
                      <a:pt x="204" y="15"/>
                    </a:lnTo>
                    <a:lnTo>
                      <a:pt x="172" y="4"/>
                    </a:lnTo>
                    <a:lnTo>
                      <a:pt x="135" y="0"/>
                    </a:lnTo>
                    <a:lnTo>
                      <a:pt x="100" y="4"/>
                    </a:lnTo>
                    <a:lnTo>
                      <a:pt x="67" y="15"/>
                    </a:lnTo>
                    <a:lnTo>
                      <a:pt x="41" y="32"/>
                    </a:lnTo>
                    <a:lnTo>
                      <a:pt x="18" y="50"/>
                    </a:lnTo>
                    <a:lnTo>
                      <a:pt x="5" y="73"/>
                    </a:lnTo>
                    <a:lnTo>
                      <a:pt x="0" y="93"/>
                    </a:lnTo>
                    <a:lnTo>
                      <a:pt x="5" y="112"/>
                    </a:lnTo>
                    <a:lnTo>
                      <a:pt x="18" y="128"/>
                    </a:lnTo>
                    <a:lnTo>
                      <a:pt x="41" y="143"/>
                    </a:lnTo>
                    <a:lnTo>
                      <a:pt x="67" y="154"/>
                    </a:lnTo>
                    <a:lnTo>
                      <a:pt x="100" y="162"/>
                    </a:lnTo>
                    <a:lnTo>
                      <a:pt x="135" y="163"/>
                    </a:lnTo>
                    <a:close/>
                  </a:path>
                </a:pathLst>
              </a:custGeom>
              <a:solidFill>
                <a:srgbClr val="404040"/>
              </a:solidFill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 243">
                <a:extLst>
                  <a:ext uri="{FF2B5EF4-FFF2-40B4-BE49-F238E27FC236}">
                    <a16:creationId xmlns:a16="http://schemas.microsoft.com/office/drawing/2014/main" id="{13E44C10-5F4B-45E8-A565-C90F1CF49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0" y="3218"/>
                <a:ext cx="247" cy="149"/>
              </a:xfrm>
              <a:custGeom>
                <a:avLst/>
                <a:gdLst>
                  <a:gd name="T0" fmla="*/ 122 w 247"/>
                  <a:gd name="T1" fmla="*/ 149 h 149"/>
                  <a:gd name="T2" fmla="*/ 161 w 247"/>
                  <a:gd name="T3" fmla="*/ 145 h 149"/>
                  <a:gd name="T4" fmla="*/ 195 w 247"/>
                  <a:gd name="T5" fmla="*/ 136 h 149"/>
                  <a:gd name="T6" fmla="*/ 222 w 247"/>
                  <a:gd name="T7" fmla="*/ 123 h 149"/>
                  <a:gd name="T8" fmla="*/ 239 w 247"/>
                  <a:gd name="T9" fmla="*/ 104 h 149"/>
                  <a:gd name="T10" fmla="*/ 247 w 247"/>
                  <a:gd name="T11" fmla="*/ 86 h 149"/>
                  <a:gd name="T12" fmla="*/ 241 w 247"/>
                  <a:gd name="T13" fmla="*/ 67 h 149"/>
                  <a:gd name="T14" fmla="*/ 228 w 247"/>
                  <a:gd name="T15" fmla="*/ 47 h 149"/>
                  <a:gd name="T16" fmla="*/ 209 w 247"/>
                  <a:gd name="T17" fmla="*/ 30 h 149"/>
                  <a:gd name="T18" fmla="*/ 185 w 247"/>
                  <a:gd name="T19" fmla="*/ 15 h 149"/>
                  <a:gd name="T20" fmla="*/ 156 w 247"/>
                  <a:gd name="T21" fmla="*/ 4 h 149"/>
                  <a:gd name="T22" fmla="*/ 122 w 247"/>
                  <a:gd name="T23" fmla="*/ 0 h 149"/>
                  <a:gd name="T24" fmla="*/ 91 w 247"/>
                  <a:gd name="T25" fmla="*/ 4 h 149"/>
                  <a:gd name="T26" fmla="*/ 61 w 247"/>
                  <a:gd name="T27" fmla="*/ 15 h 149"/>
                  <a:gd name="T28" fmla="*/ 37 w 247"/>
                  <a:gd name="T29" fmla="*/ 30 h 149"/>
                  <a:gd name="T30" fmla="*/ 17 w 247"/>
                  <a:gd name="T31" fmla="*/ 47 h 149"/>
                  <a:gd name="T32" fmla="*/ 5 w 247"/>
                  <a:gd name="T33" fmla="*/ 67 h 149"/>
                  <a:gd name="T34" fmla="*/ 0 w 247"/>
                  <a:gd name="T35" fmla="*/ 86 h 149"/>
                  <a:gd name="T36" fmla="*/ 7 w 247"/>
                  <a:gd name="T37" fmla="*/ 104 h 149"/>
                  <a:gd name="T38" fmla="*/ 24 w 247"/>
                  <a:gd name="T39" fmla="*/ 123 h 149"/>
                  <a:gd name="T40" fmla="*/ 50 w 247"/>
                  <a:gd name="T41" fmla="*/ 136 h 149"/>
                  <a:gd name="T42" fmla="*/ 85 w 247"/>
                  <a:gd name="T43" fmla="*/ 145 h 149"/>
                  <a:gd name="T44" fmla="*/ 122 w 247"/>
                  <a:gd name="T45" fmla="*/ 149 h 1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47"/>
                  <a:gd name="T70" fmla="*/ 0 h 149"/>
                  <a:gd name="T71" fmla="*/ 247 w 247"/>
                  <a:gd name="T72" fmla="*/ 149 h 14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47" h="149">
                    <a:moveTo>
                      <a:pt x="122" y="149"/>
                    </a:moveTo>
                    <a:lnTo>
                      <a:pt x="161" y="145"/>
                    </a:lnTo>
                    <a:lnTo>
                      <a:pt x="195" y="136"/>
                    </a:lnTo>
                    <a:lnTo>
                      <a:pt x="222" y="123"/>
                    </a:lnTo>
                    <a:lnTo>
                      <a:pt x="239" y="104"/>
                    </a:lnTo>
                    <a:lnTo>
                      <a:pt x="247" y="86"/>
                    </a:lnTo>
                    <a:lnTo>
                      <a:pt x="241" y="67"/>
                    </a:lnTo>
                    <a:lnTo>
                      <a:pt x="228" y="47"/>
                    </a:lnTo>
                    <a:lnTo>
                      <a:pt x="209" y="30"/>
                    </a:lnTo>
                    <a:lnTo>
                      <a:pt x="185" y="15"/>
                    </a:lnTo>
                    <a:lnTo>
                      <a:pt x="156" y="4"/>
                    </a:lnTo>
                    <a:lnTo>
                      <a:pt x="122" y="0"/>
                    </a:lnTo>
                    <a:lnTo>
                      <a:pt x="91" y="4"/>
                    </a:lnTo>
                    <a:lnTo>
                      <a:pt x="61" y="15"/>
                    </a:lnTo>
                    <a:lnTo>
                      <a:pt x="37" y="30"/>
                    </a:lnTo>
                    <a:lnTo>
                      <a:pt x="17" y="47"/>
                    </a:lnTo>
                    <a:lnTo>
                      <a:pt x="5" y="67"/>
                    </a:lnTo>
                    <a:lnTo>
                      <a:pt x="0" y="86"/>
                    </a:lnTo>
                    <a:lnTo>
                      <a:pt x="7" y="104"/>
                    </a:lnTo>
                    <a:lnTo>
                      <a:pt x="24" y="123"/>
                    </a:lnTo>
                    <a:lnTo>
                      <a:pt x="50" y="136"/>
                    </a:lnTo>
                    <a:lnTo>
                      <a:pt x="85" y="145"/>
                    </a:lnTo>
                    <a:lnTo>
                      <a:pt x="122" y="149"/>
                    </a:lnTo>
                    <a:close/>
                  </a:path>
                </a:pathLst>
              </a:custGeom>
              <a:solidFill>
                <a:srgbClr val="585858"/>
              </a:solidFill>
              <a:ln w="0">
                <a:solidFill>
                  <a:srgbClr val="58585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244">
                <a:extLst>
                  <a:ext uri="{FF2B5EF4-FFF2-40B4-BE49-F238E27FC236}">
                    <a16:creationId xmlns:a16="http://schemas.microsoft.com/office/drawing/2014/main" id="{3B56C425-BE47-45E3-9523-7D2EE5F39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3220"/>
                <a:ext cx="217" cy="132"/>
              </a:xfrm>
              <a:custGeom>
                <a:avLst/>
                <a:gdLst>
                  <a:gd name="T0" fmla="*/ 109 w 217"/>
                  <a:gd name="T1" fmla="*/ 132 h 132"/>
                  <a:gd name="T2" fmla="*/ 143 w 217"/>
                  <a:gd name="T3" fmla="*/ 128 h 132"/>
                  <a:gd name="T4" fmla="*/ 172 w 217"/>
                  <a:gd name="T5" fmla="*/ 121 h 132"/>
                  <a:gd name="T6" fmla="*/ 196 w 217"/>
                  <a:gd name="T7" fmla="*/ 108 h 132"/>
                  <a:gd name="T8" fmla="*/ 211 w 217"/>
                  <a:gd name="T9" fmla="*/ 93 h 132"/>
                  <a:gd name="T10" fmla="*/ 217 w 217"/>
                  <a:gd name="T11" fmla="*/ 74 h 132"/>
                  <a:gd name="T12" fmla="*/ 211 w 217"/>
                  <a:gd name="T13" fmla="*/ 56 h 132"/>
                  <a:gd name="T14" fmla="*/ 196 w 217"/>
                  <a:gd name="T15" fmla="*/ 35 h 132"/>
                  <a:gd name="T16" fmla="*/ 172 w 217"/>
                  <a:gd name="T17" fmla="*/ 17 h 132"/>
                  <a:gd name="T18" fmla="*/ 143 w 217"/>
                  <a:gd name="T19" fmla="*/ 4 h 132"/>
                  <a:gd name="T20" fmla="*/ 109 w 217"/>
                  <a:gd name="T21" fmla="*/ 0 h 132"/>
                  <a:gd name="T22" fmla="*/ 74 w 217"/>
                  <a:gd name="T23" fmla="*/ 4 h 132"/>
                  <a:gd name="T24" fmla="*/ 44 w 217"/>
                  <a:gd name="T25" fmla="*/ 17 h 132"/>
                  <a:gd name="T26" fmla="*/ 20 w 217"/>
                  <a:gd name="T27" fmla="*/ 35 h 132"/>
                  <a:gd name="T28" fmla="*/ 5 w 217"/>
                  <a:gd name="T29" fmla="*/ 56 h 132"/>
                  <a:gd name="T30" fmla="*/ 0 w 217"/>
                  <a:gd name="T31" fmla="*/ 74 h 132"/>
                  <a:gd name="T32" fmla="*/ 5 w 217"/>
                  <a:gd name="T33" fmla="*/ 93 h 132"/>
                  <a:gd name="T34" fmla="*/ 20 w 217"/>
                  <a:gd name="T35" fmla="*/ 108 h 132"/>
                  <a:gd name="T36" fmla="*/ 44 w 217"/>
                  <a:gd name="T37" fmla="*/ 121 h 132"/>
                  <a:gd name="T38" fmla="*/ 74 w 217"/>
                  <a:gd name="T39" fmla="*/ 128 h 132"/>
                  <a:gd name="T40" fmla="*/ 109 w 217"/>
                  <a:gd name="T41" fmla="*/ 132 h 13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17"/>
                  <a:gd name="T64" fmla="*/ 0 h 132"/>
                  <a:gd name="T65" fmla="*/ 217 w 217"/>
                  <a:gd name="T66" fmla="*/ 132 h 13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17" h="132">
                    <a:moveTo>
                      <a:pt x="109" y="132"/>
                    </a:moveTo>
                    <a:lnTo>
                      <a:pt x="143" y="128"/>
                    </a:lnTo>
                    <a:lnTo>
                      <a:pt x="172" y="121"/>
                    </a:lnTo>
                    <a:lnTo>
                      <a:pt x="196" y="108"/>
                    </a:lnTo>
                    <a:lnTo>
                      <a:pt x="211" y="93"/>
                    </a:lnTo>
                    <a:lnTo>
                      <a:pt x="217" y="74"/>
                    </a:lnTo>
                    <a:lnTo>
                      <a:pt x="211" y="56"/>
                    </a:lnTo>
                    <a:lnTo>
                      <a:pt x="196" y="35"/>
                    </a:lnTo>
                    <a:lnTo>
                      <a:pt x="172" y="17"/>
                    </a:lnTo>
                    <a:lnTo>
                      <a:pt x="143" y="4"/>
                    </a:lnTo>
                    <a:lnTo>
                      <a:pt x="109" y="0"/>
                    </a:lnTo>
                    <a:lnTo>
                      <a:pt x="74" y="4"/>
                    </a:lnTo>
                    <a:lnTo>
                      <a:pt x="44" y="17"/>
                    </a:lnTo>
                    <a:lnTo>
                      <a:pt x="20" y="35"/>
                    </a:lnTo>
                    <a:lnTo>
                      <a:pt x="5" y="56"/>
                    </a:lnTo>
                    <a:lnTo>
                      <a:pt x="0" y="74"/>
                    </a:lnTo>
                    <a:lnTo>
                      <a:pt x="5" y="93"/>
                    </a:lnTo>
                    <a:lnTo>
                      <a:pt x="20" y="108"/>
                    </a:lnTo>
                    <a:lnTo>
                      <a:pt x="44" y="121"/>
                    </a:lnTo>
                    <a:lnTo>
                      <a:pt x="74" y="128"/>
                    </a:lnTo>
                    <a:lnTo>
                      <a:pt x="109" y="132"/>
                    </a:lnTo>
                    <a:close/>
                  </a:path>
                </a:pathLst>
              </a:custGeom>
              <a:solidFill>
                <a:srgbClr val="707070"/>
              </a:solidFill>
              <a:ln w="0">
                <a:solidFill>
                  <a:srgbClr val="70707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 245">
                <a:extLst>
                  <a:ext uri="{FF2B5EF4-FFF2-40B4-BE49-F238E27FC236}">
                    <a16:creationId xmlns:a16="http://schemas.microsoft.com/office/drawing/2014/main" id="{316E1B79-380D-418F-BFDC-4F46CC62E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" y="3220"/>
                <a:ext cx="191" cy="117"/>
              </a:xfrm>
              <a:custGeom>
                <a:avLst/>
                <a:gdLst>
                  <a:gd name="T0" fmla="*/ 96 w 191"/>
                  <a:gd name="T1" fmla="*/ 117 h 117"/>
                  <a:gd name="T2" fmla="*/ 126 w 191"/>
                  <a:gd name="T3" fmla="*/ 115 h 117"/>
                  <a:gd name="T4" fmla="*/ 152 w 191"/>
                  <a:gd name="T5" fmla="*/ 108 h 117"/>
                  <a:gd name="T6" fmla="*/ 172 w 191"/>
                  <a:gd name="T7" fmla="*/ 97 h 117"/>
                  <a:gd name="T8" fmla="*/ 187 w 191"/>
                  <a:gd name="T9" fmla="*/ 84 h 117"/>
                  <a:gd name="T10" fmla="*/ 191 w 191"/>
                  <a:gd name="T11" fmla="*/ 67 h 117"/>
                  <a:gd name="T12" fmla="*/ 187 w 191"/>
                  <a:gd name="T13" fmla="*/ 50 h 117"/>
                  <a:gd name="T14" fmla="*/ 172 w 191"/>
                  <a:gd name="T15" fmla="*/ 32 h 117"/>
                  <a:gd name="T16" fmla="*/ 152 w 191"/>
                  <a:gd name="T17" fmla="*/ 17 h 117"/>
                  <a:gd name="T18" fmla="*/ 126 w 191"/>
                  <a:gd name="T19" fmla="*/ 6 h 117"/>
                  <a:gd name="T20" fmla="*/ 96 w 191"/>
                  <a:gd name="T21" fmla="*/ 0 h 117"/>
                  <a:gd name="T22" fmla="*/ 65 w 191"/>
                  <a:gd name="T23" fmla="*/ 6 h 117"/>
                  <a:gd name="T24" fmla="*/ 39 w 191"/>
                  <a:gd name="T25" fmla="*/ 17 h 117"/>
                  <a:gd name="T26" fmla="*/ 18 w 191"/>
                  <a:gd name="T27" fmla="*/ 32 h 117"/>
                  <a:gd name="T28" fmla="*/ 3 w 191"/>
                  <a:gd name="T29" fmla="*/ 50 h 117"/>
                  <a:gd name="T30" fmla="*/ 0 w 191"/>
                  <a:gd name="T31" fmla="*/ 67 h 117"/>
                  <a:gd name="T32" fmla="*/ 3 w 191"/>
                  <a:gd name="T33" fmla="*/ 84 h 117"/>
                  <a:gd name="T34" fmla="*/ 18 w 191"/>
                  <a:gd name="T35" fmla="*/ 97 h 117"/>
                  <a:gd name="T36" fmla="*/ 39 w 191"/>
                  <a:gd name="T37" fmla="*/ 108 h 117"/>
                  <a:gd name="T38" fmla="*/ 65 w 191"/>
                  <a:gd name="T39" fmla="*/ 115 h 117"/>
                  <a:gd name="T40" fmla="*/ 96 w 191"/>
                  <a:gd name="T41" fmla="*/ 117 h 1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1"/>
                  <a:gd name="T64" fmla="*/ 0 h 117"/>
                  <a:gd name="T65" fmla="*/ 191 w 191"/>
                  <a:gd name="T66" fmla="*/ 117 h 1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1" h="117">
                    <a:moveTo>
                      <a:pt x="96" y="117"/>
                    </a:moveTo>
                    <a:lnTo>
                      <a:pt x="126" y="115"/>
                    </a:lnTo>
                    <a:lnTo>
                      <a:pt x="152" y="108"/>
                    </a:lnTo>
                    <a:lnTo>
                      <a:pt x="172" y="97"/>
                    </a:lnTo>
                    <a:lnTo>
                      <a:pt x="187" y="84"/>
                    </a:lnTo>
                    <a:lnTo>
                      <a:pt x="191" y="67"/>
                    </a:lnTo>
                    <a:lnTo>
                      <a:pt x="187" y="50"/>
                    </a:lnTo>
                    <a:lnTo>
                      <a:pt x="172" y="32"/>
                    </a:lnTo>
                    <a:lnTo>
                      <a:pt x="152" y="17"/>
                    </a:lnTo>
                    <a:lnTo>
                      <a:pt x="126" y="6"/>
                    </a:lnTo>
                    <a:lnTo>
                      <a:pt x="96" y="0"/>
                    </a:lnTo>
                    <a:lnTo>
                      <a:pt x="65" y="6"/>
                    </a:lnTo>
                    <a:lnTo>
                      <a:pt x="39" y="17"/>
                    </a:lnTo>
                    <a:lnTo>
                      <a:pt x="18" y="32"/>
                    </a:lnTo>
                    <a:lnTo>
                      <a:pt x="3" y="50"/>
                    </a:lnTo>
                    <a:lnTo>
                      <a:pt x="0" y="67"/>
                    </a:lnTo>
                    <a:lnTo>
                      <a:pt x="3" y="84"/>
                    </a:lnTo>
                    <a:lnTo>
                      <a:pt x="18" y="97"/>
                    </a:lnTo>
                    <a:lnTo>
                      <a:pt x="39" y="108"/>
                    </a:lnTo>
                    <a:lnTo>
                      <a:pt x="65" y="115"/>
                    </a:lnTo>
                    <a:lnTo>
                      <a:pt x="96" y="117"/>
                    </a:lnTo>
                    <a:close/>
                  </a:path>
                </a:pathLst>
              </a:custGeom>
              <a:solidFill>
                <a:srgbClr val="878787"/>
              </a:solidFill>
              <a:ln w="0">
                <a:solidFill>
                  <a:srgbClr val="87878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246">
                <a:extLst>
                  <a:ext uri="{FF2B5EF4-FFF2-40B4-BE49-F238E27FC236}">
                    <a16:creationId xmlns:a16="http://schemas.microsoft.com/office/drawing/2014/main" id="{37B0205A-1EF9-476B-9966-FF2E3CA0C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3222"/>
                <a:ext cx="165" cy="100"/>
              </a:xfrm>
              <a:custGeom>
                <a:avLst/>
                <a:gdLst>
                  <a:gd name="T0" fmla="*/ 83 w 165"/>
                  <a:gd name="T1" fmla="*/ 100 h 100"/>
                  <a:gd name="T2" fmla="*/ 109 w 165"/>
                  <a:gd name="T3" fmla="*/ 98 h 100"/>
                  <a:gd name="T4" fmla="*/ 131 w 165"/>
                  <a:gd name="T5" fmla="*/ 93 h 100"/>
                  <a:gd name="T6" fmla="*/ 150 w 165"/>
                  <a:gd name="T7" fmla="*/ 83 h 100"/>
                  <a:gd name="T8" fmla="*/ 161 w 165"/>
                  <a:gd name="T9" fmla="*/ 70 h 100"/>
                  <a:gd name="T10" fmla="*/ 165 w 165"/>
                  <a:gd name="T11" fmla="*/ 57 h 100"/>
                  <a:gd name="T12" fmla="*/ 161 w 165"/>
                  <a:gd name="T13" fmla="*/ 43 h 100"/>
                  <a:gd name="T14" fmla="*/ 150 w 165"/>
                  <a:gd name="T15" fmla="*/ 26 h 100"/>
                  <a:gd name="T16" fmla="*/ 131 w 165"/>
                  <a:gd name="T17" fmla="*/ 13 h 100"/>
                  <a:gd name="T18" fmla="*/ 109 w 165"/>
                  <a:gd name="T19" fmla="*/ 4 h 100"/>
                  <a:gd name="T20" fmla="*/ 83 w 165"/>
                  <a:gd name="T21" fmla="*/ 0 h 100"/>
                  <a:gd name="T22" fmla="*/ 57 w 165"/>
                  <a:gd name="T23" fmla="*/ 4 h 100"/>
                  <a:gd name="T24" fmla="*/ 33 w 165"/>
                  <a:gd name="T25" fmla="*/ 13 h 100"/>
                  <a:gd name="T26" fmla="*/ 16 w 165"/>
                  <a:gd name="T27" fmla="*/ 26 h 100"/>
                  <a:gd name="T28" fmla="*/ 3 w 165"/>
                  <a:gd name="T29" fmla="*/ 43 h 100"/>
                  <a:gd name="T30" fmla="*/ 0 w 165"/>
                  <a:gd name="T31" fmla="*/ 57 h 100"/>
                  <a:gd name="T32" fmla="*/ 3 w 165"/>
                  <a:gd name="T33" fmla="*/ 70 h 100"/>
                  <a:gd name="T34" fmla="*/ 16 w 165"/>
                  <a:gd name="T35" fmla="*/ 83 h 100"/>
                  <a:gd name="T36" fmla="*/ 33 w 165"/>
                  <a:gd name="T37" fmla="*/ 93 h 100"/>
                  <a:gd name="T38" fmla="*/ 57 w 165"/>
                  <a:gd name="T39" fmla="*/ 98 h 100"/>
                  <a:gd name="T40" fmla="*/ 83 w 165"/>
                  <a:gd name="T41" fmla="*/ 100 h 1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5"/>
                  <a:gd name="T64" fmla="*/ 0 h 100"/>
                  <a:gd name="T65" fmla="*/ 165 w 165"/>
                  <a:gd name="T66" fmla="*/ 100 h 1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5" h="100">
                    <a:moveTo>
                      <a:pt x="83" y="100"/>
                    </a:moveTo>
                    <a:lnTo>
                      <a:pt x="109" y="98"/>
                    </a:lnTo>
                    <a:lnTo>
                      <a:pt x="131" y="93"/>
                    </a:lnTo>
                    <a:lnTo>
                      <a:pt x="150" y="83"/>
                    </a:lnTo>
                    <a:lnTo>
                      <a:pt x="161" y="70"/>
                    </a:lnTo>
                    <a:lnTo>
                      <a:pt x="165" y="57"/>
                    </a:lnTo>
                    <a:lnTo>
                      <a:pt x="161" y="43"/>
                    </a:lnTo>
                    <a:lnTo>
                      <a:pt x="150" y="26"/>
                    </a:lnTo>
                    <a:lnTo>
                      <a:pt x="131" y="13"/>
                    </a:lnTo>
                    <a:lnTo>
                      <a:pt x="109" y="4"/>
                    </a:lnTo>
                    <a:lnTo>
                      <a:pt x="83" y="0"/>
                    </a:lnTo>
                    <a:lnTo>
                      <a:pt x="57" y="4"/>
                    </a:lnTo>
                    <a:lnTo>
                      <a:pt x="33" y="13"/>
                    </a:lnTo>
                    <a:lnTo>
                      <a:pt x="16" y="26"/>
                    </a:lnTo>
                    <a:lnTo>
                      <a:pt x="3" y="43"/>
                    </a:lnTo>
                    <a:lnTo>
                      <a:pt x="0" y="57"/>
                    </a:lnTo>
                    <a:lnTo>
                      <a:pt x="3" y="70"/>
                    </a:lnTo>
                    <a:lnTo>
                      <a:pt x="16" y="83"/>
                    </a:lnTo>
                    <a:lnTo>
                      <a:pt x="33" y="93"/>
                    </a:lnTo>
                    <a:lnTo>
                      <a:pt x="57" y="98"/>
                    </a:lnTo>
                    <a:lnTo>
                      <a:pt x="83" y="100"/>
                    </a:lnTo>
                    <a:close/>
                  </a:path>
                </a:pathLst>
              </a:custGeom>
              <a:solidFill>
                <a:srgbClr val="9F9F9F"/>
              </a:solidFill>
              <a:ln w="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 247">
                <a:extLst>
                  <a:ext uri="{FF2B5EF4-FFF2-40B4-BE49-F238E27FC236}">
                    <a16:creationId xmlns:a16="http://schemas.microsoft.com/office/drawing/2014/main" id="{01886192-72A9-49F4-A9F6-F7E4ED2AF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3224"/>
                <a:ext cx="139" cy="83"/>
              </a:xfrm>
              <a:custGeom>
                <a:avLst/>
                <a:gdLst>
                  <a:gd name="T0" fmla="*/ 70 w 139"/>
                  <a:gd name="T1" fmla="*/ 83 h 83"/>
                  <a:gd name="T2" fmla="*/ 96 w 139"/>
                  <a:gd name="T3" fmla="*/ 81 h 83"/>
                  <a:gd name="T4" fmla="*/ 118 w 139"/>
                  <a:gd name="T5" fmla="*/ 72 h 83"/>
                  <a:gd name="T6" fmla="*/ 133 w 139"/>
                  <a:gd name="T7" fmla="*/ 61 h 83"/>
                  <a:gd name="T8" fmla="*/ 139 w 139"/>
                  <a:gd name="T9" fmla="*/ 46 h 83"/>
                  <a:gd name="T10" fmla="*/ 133 w 139"/>
                  <a:gd name="T11" fmla="*/ 31 h 83"/>
                  <a:gd name="T12" fmla="*/ 118 w 139"/>
                  <a:gd name="T13" fmla="*/ 17 h 83"/>
                  <a:gd name="T14" fmla="*/ 96 w 139"/>
                  <a:gd name="T15" fmla="*/ 4 h 83"/>
                  <a:gd name="T16" fmla="*/ 70 w 139"/>
                  <a:gd name="T17" fmla="*/ 0 h 83"/>
                  <a:gd name="T18" fmla="*/ 42 w 139"/>
                  <a:gd name="T19" fmla="*/ 4 h 83"/>
                  <a:gd name="T20" fmla="*/ 20 w 139"/>
                  <a:gd name="T21" fmla="*/ 17 h 83"/>
                  <a:gd name="T22" fmla="*/ 5 w 139"/>
                  <a:gd name="T23" fmla="*/ 31 h 83"/>
                  <a:gd name="T24" fmla="*/ 0 w 139"/>
                  <a:gd name="T25" fmla="*/ 46 h 83"/>
                  <a:gd name="T26" fmla="*/ 5 w 139"/>
                  <a:gd name="T27" fmla="*/ 61 h 83"/>
                  <a:gd name="T28" fmla="*/ 20 w 139"/>
                  <a:gd name="T29" fmla="*/ 72 h 83"/>
                  <a:gd name="T30" fmla="*/ 42 w 139"/>
                  <a:gd name="T31" fmla="*/ 81 h 83"/>
                  <a:gd name="T32" fmla="*/ 70 w 139"/>
                  <a:gd name="T33" fmla="*/ 83 h 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9"/>
                  <a:gd name="T52" fmla="*/ 0 h 83"/>
                  <a:gd name="T53" fmla="*/ 139 w 139"/>
                  <a:gd name="T54" fmla="*/ 83 h 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9" h="83">
                    <a:moveTo>
                      <a:pt x="70" y="83"/>
                    </a:moveTo>
                    <a:lnTo>
                      <a:pt x="96" y="81"/>
                    </a:lnTo>
                    <a:lnTo>
                      <a:pt x="118" y="72"/>
                    </a:lnTo>
                    <a:lnTo>
                      <a:pt x="133" y="61"/>
                    </a:lnTo>
                    <a:lnTo>
                      <a:pt x="139" y="46"/>
                    </a:lnTo>
                    <a:lnTo>
                      <a:pt x="133" y="31"/>
                    </a:lnTo>
                    <a:lnTo>
                      <a:pt x="118" y="17"/>
                    </a:lnTo>
                    <a:lnTo>
                      <a:pt x="96" y="4"/>
                    </a:lnTo>
                    <a:lnTo>
                      <a:pt x="70" y="0"/>
                    </a:lnTo>
                    <a:lnTo>
                      <a:pt x="42" y="4"/>
                    </a:lnTo>
                    <a:lnTo>
                      <a:pt x="20" y="17"/>
                    </a:lnTo>
                    <a:lnTo>
                      <a:pt x="5" y="31"/>
                    </a:lnTo>
                    <a:lnTo>
                      <a:pt x="0" y="46"/>
                    </a:lnTo>
                    <a:lnTo>
                      <a:pt x="5" y="61"/>
                    </a:lnTo>
                    <a:lnTo>
                      <a:pt x="20" y="72"/>
                    </a:lnTo>
                    <a:lnTo>
                      <a:pt x="42" y="81"/>
                    </a:lnTo>
                    <a:lnTo>
                      <a:pt x="70" y="83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B7B7B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 248">
                <a:extLst>
                  <a:ext uri="{FF2B5EF4-FFF2-40B4-BE49-F238E27FC236}">
                    <a16:creationId xmlns:a16="http://schemas.microsoft.com/office/drawing/2014/main" id="{624B49AC-4081-4DBA-B0C9-48525D5B5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" y="3224"/>
                <a:ext cx="113" cy="68"/>
              </a:xfrm>
              <a:custGeom>
                <a:avLst/>
                <a:gdLst>
                  <a:gd name="T0" fmla="*/ 57 w 113"/>
                  <a:gd name="T1" fmla="*/ 68 h 68"/>
                  <a:gd name="T2" fmla="*/ 79 w 113"/>
                  <a:gd name="T3" fmla="*/ 67 h 68"/>
                  <a:gd name="T4" fmla="*/ 96 w 113"/>
                  <a:gd name="T5" fmla="*/ 61 h 68"/>
                  <a:gd name="T6" fmla="*/ 109 w 113"/>
                  <a:gd name="T7" fmla="*/ 50 h 68"/>
                  <a:gd name="T8" fmla="*/ 113 w 113"/>
                  <a:gd name="T9" fmla="*/ 39 h 68"/>
                  <a:gd name="T10" fmla="*/ 109 w 113"/>
                  <a:gd name="T11" fmla="*/ 26 h 68"/>
                  <a:gd name="T12" fmla="*/ 96 w 113"/>
                  <a:gd name="T13" fmla="*/ 13 h 68"/>
                  <a:gd name="T14" fmla="*/ 79 w 113"/>
                  <a:gd name="T15" fmla="*/ 4 h 68"/>
                  <a:gd name="T16" fmla="*/ 57 w 113"/>
                  <a:gd name="T17" fmla="*/ 0 h 68"/>
                  <a:gd name="T18" fmla="*/ 35 w 113"/>
                  <a:gd name="T19" fmla="*/ 4 h 68"/>
                  <a:gd name="T20" fmla="*/ 16 w 113"/>
                  <a:gd name="T21" fmla="*/ 13 h 68"/>
                  <a:gd name="T22" fmla="*/ 5 w 113"/>
                  <a:gd name="T23" fmla="*/ 26 h 68"/>
                  <a:gd name="T24" fmla="*/ 0 w 113"/>
                  <a:gd name="T25" fmla="*/ 39 h 68"/>
                  <a:gd name="T26" fmla="*/ 5 w 113"/>
                  <a:gd name="T27" fmla="*/ 50 h 68"/>
                  <a:gd name="T28" fmla="*/ 16 w 113"/>
                  <a:gd name="T29" fmla="*/ 61 h 68"/>
                  <a:gd name="T30" fmla="*/ 35 w 113"/>
                  <a:gd name="T31" fmla="*/ 67 h 68"/>
                  <a:gd name="T32" fmla="*/ 57 w 113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3"/>
                  <a:gd name="T52" fmla="*/ 0 h 68"/>
                  <a:gd name="T53" fmla="*/ 113 w 11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3" h="68">
                    <a:moveTo>
                      <a:pt x="57" y="68"/>
                    </a:moveTo>
                    <a:lnTo>
                      <a:pt x="79" y="67"/>
                    </a:lnTo>
                    <a:lnTo>
                      <a:pt x="96" y="61"/>
                    </a:lnTo>
                    <a:lnTo>
                      <a:pt x="109" y="50"/>
                    </a:lnTo>
                    <a:lnTo>
                      <a:pt x="113" y="39"/>
                    </a:lnTo>
                    <a:lnTo>
                      <a:pt x="109" y="26"/>
                    </a:lnTo>
                    <a:lnTo>
                      <a:pt x="96" y="13"/>
                    </a:lnTo>
                    <a:lnTo>
                      <a:pt x="79" y="4"/>
                    </a:lnTo>
                    <a:lnTo>
                      <a:pt x="57" y="0"/>
                    </a:lnTo>
                    <a:lnTo>
                      <a:pt x="35" y="4"/>
                    </a:lnTo>
                    <a:lnTo>
                      <a:pt x="16" y="13"/>
                    </a:lnTo>
                    <a:lnTo>
                      <a:pt x="5" y="26"/>
                    </a:lnTo>
                    <a:lnTo>
                      <a:pt x="0" y="39"/>
                    </a:lnTo>
                    <a:lnTo>
                      <a:pt x="5" y="50"/>
                    </a:lnTo>
                    <a:lnTo>
                      <a:pt x="16" y="61"/>
                    </a:lnTo>
                    <a:lnTo>
                      <a:pt x="35" y="67"/>
                    </a:lnTo>
                    <a:lnTo>
                      <a:pt x="57" y="68"/>
                    </a:lnTo>
                    <a:close/>
                  </a:path>
                </a:pathLst>
              </a:custGeom>
              <a:solidFill>
                <a:srgbClr val="CFCFCF"/>
              </a:solidFill>
              <a:ln w="0">
                <a:solidFill>
                  <a:srgbClr val="CFCFC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 249">
                <a:extLst>
                  <a:ext uri="{FF2B5EF4-FFF2-40B4-BE49-F238E27FC236}">
                    <a16:creationId xmlns:a16="http://schemas.microsoft.com/office/drawing/2014/main" id="{3CC77895-A9A4-40C3-8007-AADC3F543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" y="3226"/>
                <a:ext cx="85" cy="52"/>
              </a:xfrm>
              <a:custGeom>
                <a:avLst/>
                <a:gdLst>
                  <a:gd name="T0" fmla="*/ 42 w 85"/>
                  <a:gd name="T1" fmla="*/ 52 h 52"/>
                  <a:gd name="T2" fmla="*/ 64 w 85"/>
                  <a:gd name="T3" fmla="*/ 50 h 52"/>
                  <a:gd name="T4" fmla="*/ 79 w 85"/>
                  <a:gd name="T5" fmla="*/ 41 h 52"/>
                  <a:gd name="T6" fmla="*/ 85 w 85"/>
                  <a:gd name="T7" fmla="*/ 29 h 52"/>
                  <a:gd name="T8" fmla="*/ 83 w 85"/>
                  <a:gd name="T9" fmla="*/ 20 h 52"/>
                  <a:gd name="T10" fmla="*/ 72 w 85"/>
                  <a:gd name="T11" fmla="*/ 9 h 52"/>
                  <a:gd name="T12" fmla="*/ 59 w 85"/>
                  <a:gd name="T13" fmla="*/ 3 h 52"/>
                  <a:gd name="T14" fmla="*/ 42 w 85"/>
                  <a:gd name="T15" fmla="*/ 0 h 52"/>
                  <a:gd name="T16" fmla="*/ 25 w 85"/>
                  <a:gd name="T17" fmla="*/ 3 h 52"/>
                  <a:gd name="T18" fmla="*/ 11 w 85"/>
                  <a:gd name="T19" fmla="*/ 9 h 52"/>
                  <a:gd name="T20" fmla="*/ 1 w 85"/>
                  <a:gd name="T21" fmla="*/ 20 h 52"/>
                  <a:gd name="T22" fmla="*/ 0 w 85"/>
                  <a:gd name="T23" fmla="*/ 29 h 52"/>
                  <a:gd name="T24" fmla="*/ 5 w 85"/>
                  <a:gd name="T25" fmla="*/ 41 h 52"/>
                  <a:gd name="T26" fmla="*/ 20 w 85"/>
                  <a:gd name="T27" fmla="*/ 50 h 52"/>
                  <a:gd name="T28" fmla="*/ 42 w 85"/>
                  <a:gd name="T29" fmla="*/ 52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5"/>
                  <a:gd name="T46" fmla="*/ 0 h 52"/>
                  <a:gd name="T47" fmla="*/ 85 w 85"/>
                  <a:gd name="T48" fmla="*/ 52 h 5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5" h="52">
                    <a:moveTo>
                      <a:pt x="42" y="52"/>
                    </a:moveTo>
                    <a:lnTo>
                      <a:pt x="64" y="50"/>
                    </a:lnTo>
                    <a:lnTo>
                      <a:pt x="79" y="41"/>
                    </a:lnTo>
                    <a:lnTo>
                      <a:pt x="85" y="29"/>
                    </a:lnTo>
                    <a:lnTo>
                      <a:pt x="83" y="20"/>
                    </a:lnTo>
                    <a:lnTo>
                      <a:pt x="72" y="9"/>
                    </a:lnTo>
                    <a:lnTo>
                      <a:pt x="59" y="3"/>
                    </a:lnTo>
                    <a:lnTo>
                      <a:pt x="42" y="0"/>
                    </a:lnTo>
                    <a:lnTo>
                      <a:pt x="25" y="3"/>
                    </a:lnTo>
                    <a:lnTo>
                      <a:pt x="11" y="9"/>
                    </a:lnTo>
                    <a:lnTo>
                      <a:pt x="1" y="20"/>
                    </a:lnTo>
                    <a:lnTo>
                      <a:pt x="0" y="29"/>
                    </a:lnTo>
                    <a:lnTo>
                      <a:pt x="5" y="41"/>
                    </a:lnTo>
                    <a:lnTo>
                      <a:pt x="20" y="50"/>
                    </a:lnTo>
                    <a:lnTo>
                      <a:pt x="42" y="52"/>
                    </a:lnTo>
                    <a:close/>
                  </a:path>
                </a:pathLst>
              </a:custGeom>
              <a:solidFill>
                <a:srgbClr val="E7E7E7"/>
              </a:solidFill>
              <a:ln w="0">
                <a:solidFill>
                  <a:srgbClr val="E7E7E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 250">
                <a:extLst>
                  <a:ext uri="{FF2B5EF4-FFF2-40B4-BE49-F238E27FC236}">
                    <a16:creationId xmlns:a16="http://schemas.microsoft.com/office/drawing/2014/main" id="{A6A63D1C-31AD-490D-A712-B7F8FA481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3228"/>
                <a:ext cx="60" cy="35"/>
              </a:xfrm>
              <a:custGeom>
                <a:avLst/>
                <a:gdLst>
                  <a:gd name="T0" fmla="*/ 30 w 60"/>
                  <a:gd name="T1" fmla="*/ 35 h 35"/>
                  <a:gd name="T2" fmla="*/ 45 w 60"/>
                  <a:gd name="T3" fmla="*/ 33 h 35"/>
                  <a:gd name="T4" fmla="*/ 56 w 60"/>
                  <a:gd name="T5" fmla="*/ 27 h 35"/>
                  <a:gd name="T6" fmla="*/ 60 w 60"/>
                  <a:gd name="T7" fmla="*/ 20 h 35"/>
                  <a:gd name="T8" fmla="*/ 56 w 60"/>
                  <a:gd name="T9" fmla="*/ 11 h 35"/>
                  <a:gd name="T10" fmla="*/ 45 w 60"/>
                  <a:gd name="T11" fmla="*/ 1 h 35"/>
                  <a:gd name="T12" fmla="*/ 30 w 60"/>
                  <a:gd name="T13" fmla="*/ 0 h 35"/>
                  <a:gd name="T14" fmla="*/ 15 w 60"/>
                  <a:gd name="T15" fmla="*/ 1 h 35"/>
                  <a:gd name="T16" fmla="*/ 4 w 60"/>
                  <a:gd name="T17" fmla="*/ 11 h 35"/>
                  <a:gd name="T18" fmla="*/ 0 w 60"/>
                  <a:gd name="T19" fmla="*/ 20 h 35"/>
                  <a:gd name="T20" fmla="*/ 4 w 60"/>
                  <a:gd name="T21" fmla="*/ 27 h 35"/>
                  <a:gd name="T22" fmla="*/ 15 w 60"/>
                  <a:gd name="T23" fmla="*/ 33 h 35"/>
                  <a:gd name="T24" fmla="*/ 30 w 60"/>
                  <a:gd name="T25" fmla="*/ 35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"/>
                  <a:gd name="T40" fmla="*/ 0 h 35"/>
                  <a:gd name="T41" fmla="*/ 60 w 60"/>
                  <a:gd name="T42" fmla="*/ 35 h 3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" h="35">
                    <a:moveTo>
                      <a:pt x="30" y="35"/>
                    </a:moveTo>
                    <a:lnTo>
                      <a:pt x="45" y="33"/>
                    </a:lnTo>
                    <a:lnTo>
                      <a:pt x="56" y="27"/>
                    </a:lnTo>
                    <a:lnTo>
                      <a:pt x="60" y="20"/>
                    </a:lnTo>
                    <a:lnTo>
                      <a:pt x="56" y="11"/>
                    </a:lnTo>
                    <a:lnTo>
                      <a:pt x="45" y="1"/>
                    </a:lnTo>
                    <a:lnTo>
                      <a:pt x="30" y="0"/>
                    </a:lnTo>
                    <a:lnTo>
                      <a:pt x="15" y="1"/>
                    </a:lnTo>
                    <a:lnTo>
                      <a:pt x="4" y="11"/>
                    </a:lnTo>
                    <a:lnTo>
                      <a:pt x="0" y="20"/>
                    </a:lnTo>
                    <a:lnTo>
                      <a:pt x="4" y="27"/>
                    </a:lnTo>
                    <a:lnTo>
                      <a:pt x="15" y="33"/>
                    </a:lnTo>
                    <a:lnTo>
                      <a:pt x="3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1887F7-5D92-40B8-AAC3-DD9219E6670B}"/>
              </a:ext>
            </a:extLst>
          </p:cNvPr>
          <p:cNvSpPr txBox="1"/>
          <p:nvPr/>
        </p:nvSpPr>
        <p:spPr>
          <a:xfrm>
            <a:off x="7815564" y="2291842"/>
            <a:ext cx="669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Arc 9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5DA1D501-D6F6-481C-8CD2-98CECB08E4BB}"/>
              </a:ext>
            </a:extLst>
          </p:cNvPr>
          <p:cNvSpPr txBox="1"/>
          <p:nvPr/>
        </p:nvSpPr>
        <p:spPr>
          <a:xfrm>
            <a:off x="4545648" y="4424287"/>
            <a:ext cx="669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Arc A</a:t>
            </a:r>
          </a:p>
        </p:txBody>
      </p:sp>
      <p:sp>
        <p:nvSpPr>
          <p:cNvPr id="310" name="Content Placeholder 4">
            <a:extLst>
              <a:ext uri="{FF2B5EF4-FFF2-40B4-BE49-F238E27FC236}">
                <a16:creationId xmlns:a16="http://schemas.microsoft.com/office/drawing/2014/main" id="{2C932F18-2FE4-4522-9353-1008F54D678E}"/>
              </a:ext>
            </a:extLst>
          </p:cNvPr>
          <p:cNvSpPr txBox="1">
            <a:spLocks/>
          </p:cNvSpPr>
          <p:nvPr/>
        </p:nvSpPr>
        <p:spPr bwMode="auto">
          <a:xfrm>
            <a:off x="412352" y="941203"/>
            <a:ext cx="4761661" cy="47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with 12 GeV CEBAF as a baseline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new SRF (1090 MeV per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the highest pass recirculation arcs  (Arc 9 and Arc A) and replace them with a pair of FFA arcs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FFA= Fixed Field Alternating Gradient</a:t>
            </a:r>
          </a:p>
        </p:txBody>
      </p:sp>
      <p:sp>
        <p:nvSpPr>
          <p:cNvPr id="311" name="Content Placeholder 4">
            <a:extLst>
              <a:ext uri="{FF2B5EF4-FFF2-40B4-BE49-F238E27FC236}">
                <a16:creationId xmlns:a16="http://schemas.microsoft.com/office/drawing/2014/main" id="{B8D07E3B-F62A-4185-9D3D-AEB6CF16C864}"/>
              </a:ext>
            </a:extLst>
          </p:cNvPr>
          <p:cNvSpPr txBox="1">
            <a:spLocks/>
          </p:cNvSpPr>
          <p:nvPr/>
        </p:nvSpPr>
        <p:spPr bwMode="auto">
          <a:xfrm>
            <a:off x="6776710" y="3758021"/>
            <a:ext cx="3869771" cy="251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as many times as feasible to get to 20-24 GeV: 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passes with the current CEBAF (Arcs 1-8) 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6+ passes through FFA arcs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537F8248-A0D1-4665-90B2-42F917251A79}"/>
              </a:ext>
            </a:extLst>
          </p:cNvPr>
          <p:cNvSpPr txBox="1"/>
          <p:nvPr/>
        </p:nvSpPr>
        <p:spPr>
          <a:xfrm>
            <a:off x="716212" y="5636010"/>
            <a:ext cx="1562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(A. </a:t>
            </a:r>
            <a:r>
              <a:rPr lang="en-US" sz="2400" dirty="0" err="1"/>
              <a:t>Bogacz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4689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838198" y="1289786"/>
            <a:ext cx="10515599" cy="4665537"/>
          </a:xfrm>
        </p:spPr>
        <p:txBody>
          <a:bodyPr>
            <a:normAutofit fontScale="70000" lnSpcReduction="20000"/>
          </a:bodyPr>
          <a:lstStyle/>
          <a:p>
            <a:pPr marL="461963" indent="-461963"/>
            <a:r>
              <a:rPr lang="en-US" sz="5100" dirty="0"/>
              <a:t>Current Program</a:t>
            </a:r>
          </a:p>
          <a:p>
            <a:pPr marL="0" indent="0">
              <a:buNone/>
            </a:pPr>
            <a:endParaRPr lang="en-US" sz="5100" dirty="0"/>
          </a:p>
          <a:p>
            <a:pPr marL="461963" indent="-461963"/>
            <a:r>
              <a:rPr lang="en-US" sz="5100" dirty="0"/>
              <a:t>Future Opportunities</a:t>
            </a:r>
          </a:p>
          <a:p>
            <a:pPr marL="0" indent="0">
              <a:buNone/>
            </a:pPr>
            <a:r>
              <a:rPr lang="en-US" sz="5100" dirty="0"/>
              <a:t>	- Higher Luminosity/Acceptance</a:t>
            </a:r>
          </a:p>
          <a:p>
            <a:pPr marL="0" indent="0">
              <a:buNone/>
            </a:pPr>
            <a:r>
              <a:rPr lang="en-US" sz="5100" dirty="0"/>
              <a:t>	- Positron Beams</a:t>
            </a:r>
          </a:p>
          <a:p>
            <a:pPr marL="0" indent="0">
              <a:buNone/>
            </a:pPr>
            <a:r>
              <a:rPr lang="en-US" sz="5100" dirty="0"/>
              <a:t>	- Higher Energy</a:t>
            </a:r>
          </a:p>
          <a:p>
            <a:pPr marL="0" indent="0">
              <a:buNone/>
            </a:pPr>
            <a:endParaRPr lang="en-US" sz="5100" dirty="0"/>
          </a:p>
          <a:p>
            <a:pPr marL="461963" indent="-461963"/>
            <a:r>
              <a:rPr lang="en-US" sz="5100" dirty="0"/>
              <a:t>Accelerator Upgrade Options</a:t>
            </a:r>
          </a:p>
          <a:p>
            <a:pPr marL="461963" indent="-461963"/>
            <a:r>
              <a:rPr lang="en-US" sz="5100" dirty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20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 2012 White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214257" y="1289786"/>
            <a:ext cx="6139540" cy="4665537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12 GeV program accomplishments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Planned program approved by PAC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Future opportunities, including CEBAF upgrades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- Writing committee appointed: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	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J. Arrington, W. Brooks, I. </a:t>
            </a:r>
            <a:r>
              <a:rPr lang="en-US" sz="2000" dirty="0" err="1">
                <a:solidFill>
                  <a:schemeClr val="accent5">
                    <a:lumMod val="10000"/>
                  </a:schemeClr>
                </a:solidFill>
              </a:rPr>
              <a:t>Cloet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, H. Gao,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	X. Ji, C. Keppel, J. Napolitano,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	S. </a:t>
            </a:r>
            <a:r>
              <a:rPr lang="en-US" sz="2000" dirty="0" err="1">
                <a:solidFill>
                  <a:schemeClr val="accent5">
                    <a:lumMod val="10000"/>
                  </a:schemeClr>
                </a:solidFill>
              </a:rPr>
              <a:t>Stepanyan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, A. </a:t>
            </a:r>
            <a:r>
              <a:rPr lang="en-US" sz="2000" dirty="0" err="1">
                <a:solidFill>
                  <a:schemeClr val="accent5">
                    <a:lumMod val="10000"/>
                  </a:schemeClr>
                </a:solidFill>
              </a:rPr>
              <a:t>Szczepaniak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,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	J. Stevens, N. Toro, X. Zheng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Due Dec.1 at Prog. Part. </a:t>
            </a:r>
            <a:r>
              <a:rPr lang="en-US" sz="2400" dirty="0" err="1">
                <a:solidFill>
                  <a:schemeClr val="accent5">
                    <a:lumMod val="10000"/>
                  </a:schemeClr>
                </a:solidFill>
              </a:rPr>
              <a:t>Nucl</a:t>
            </a: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. Phys. for publication</a:t>
            </a:r>
          </a:p>
          <a:p>
            <a:pPr>
              <a:buClr>
                <a:srgbClr val="FF0000"/>
              </a:buClr>
              <a:buFontTx/>
              <a:buChar char="-"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Inform NP community of future opportunities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40" y="1578591"/>
            <a:ext cx="2748856" cy="36083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3E31F-920E-4AC2-90F4-9BEF0D44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51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3264" y="1422829"/>
            <a:ext cx="847142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has a long program ahead that is complementary to the envisioned EIC program</a:t>
            </a:r>
          </a:p>
          <a:p>
            <a:pPr marL="341313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Upgrades for higher luminosity, polarized and unpolarized positron beams, and higher energies up to 24 GeV are envisioned</a:t>
            </a: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will remain the prime facility for fixed target electron scattering at the luminosity frontier</a:t>
            </a: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29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6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EF6F5FD-46F5-4378-8208-62818AC0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" y="365126"/>
            <a:ext cx="11985172" cy="6234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PAC Approved experiments (status at May 13, 2021)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4CAFD3-2DF9-4F35-8338-48803CB2708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95840" y="1315636"/>
          <a:ext cx="7713234" cy="4518215"/>
        </p:xfrm>
        <a:graphic>
          <a:graphicData uri="http://schemas.openxmlformats.org/drawingml/2006/table">
            <a:tbl>
              <a:tblPr/>
              <a:tblGrid>
                <a:gridCol w="3576528">
                  <a:extLst>
                    <a:ext uri="{9D8B030D-6E8A-4147-A177-3AD203B41FA5}">
                      <a16:colId xmlns:a16="http://schemas.microsoft.com/office/drawing/2014/main" val="232305082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127404121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25967306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4225365235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3458787766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1141673026"/>
                    </a:ext>
                  </a:extLst>
                </a:gridCol>
                <a:gridCol w="689451">
                  <a:extLst>
                    <a:ext uri="{9D8B030D-6E8A-4147-A177-3AD203B41FA5}">
                      <a16:colId xmlns:a16="http://schemas.microsoft.com/office/drawing/2014/main" val="1675062739"/>
                    </a:ext>
                  </a:extLst>
                </a:gridCol>
              </a:tblGrid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343965"/>
                  </a:ext>
                </a:extLst>
              </a:tr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552378"/>
                  </a:ext>
                </a:extLst>
              </a:tr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26058"/>
                  </a:ext>
                </a:extLst>
              </a:tr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12671"/>
                  </a:ext>
                </a:extLst>
              </a:tr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13242"/>
                  </a:ext>
                </a:extLst>
              </a:tr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1206"/>
                  </a:ext>
                </a:extLst>
              </a:tr>
              <a:tr h="8214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9982"/>
                  </a:ext>
                </a:extLst>
              </a:tr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392541"/>
                  </a:ext>
                </a:extLst>
              </a:tr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776628"/>
                  </a:ext>
                </a:extLst>
              </a:tr>
              <a:tr h="4107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8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362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12 GeV Experiments by PAC Days (status at May 13,2021)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8909E0-236F-4840-8C2D-CB8535B3CD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61457" y="1270091"/>
          <a:ext cx="8327572" cy="4641803"/>
        </p:xfrm>
        <a:graphic>
          <a:graphicData uri="http://schemas.openxmlformats.org/drawingml/2006/table">
            <a:tbl>
              <a:tblPr/>
              <a:tblGrid>
                <a:gridCol w="3725781">
                  <a:extLst>
                    <a:ext uri="{9D8B030D-6E8A-4147-A177-3AD203B41FA5}">
                      <a16:colId xmlns:a16="http://schemas.microsoft.com/office/drawing/2014/main" val="1205117268"/>
                    </a:ext>
                  </a:extLst>
                </a:gridCol>
                <a:gridCol w="775576">
                  <a:extLst>
                    <a:ext uri="{9D8B030D-6E8A-4147-A177-3AD203B41FA5}">
                      <a16:colId xmlns:a16="http://schemas.microsoft.com/office/drawing/2014/main" val="3760026677"/>
                    </a:ext>
                  </a:extLst>
                </a:gridCol>
                <a:gridCol w="764637">
                  <a:extLst>
                    <a:ext uri="{9D8B030D-6E8A-4147-A177-3AD203B41FA5}">
                      <a16:colId xmlns:a16="http://schemas.microsoft.com/office/drawing/2014/main" val="3717092429"/>
                    </a:ext>
                  </a:extLst>
                </a:gridCol>
                <a:gridCol w="747322">
                  <a:extLst>
                    <a:ext uri="{9D8B030D-6E8A-4147-A177-3AD203B41FA5}">
                      <a16:colId xmlns:a16="http://schemas.microsoft.com/office/drawing/2014/main" val="2991703365"/>
                    </a:ext>
                  </a:extLst>
                </a:gridCol>
                <a:gridCol w="783634">
                  <a:extLst>
                    <a:ext uri="{9D8B030D-6E8A-4147-A177-3AD203B41FA5}">
                      <a16:colId xmlns:a16="http://schemas.microsoft.com/office/drawing/2014/main" val="363678425"/>
                    </a:ext>
                  </a:extLst>
                </a:gridCol>
                <a:gridCol w="744754">
                  <a:extLst>
                    <a:ext uri="{9D8B030D-6E8A-4147-A177-3AD203B41FA5}">
                      <a16:colId xmlns:a16="http://schemas.microsoft.com/office/drawing/2014/main" val="1157187404"/>
                    </a:ext>
                  </a:extLst>
                </a:gridCol>
                <a:gridCol w="785868">
                  <a:extLst>
                    <a:ext uri="{9D8B030D-6E8A-4147-A177-3AD203B41FA5}">
                      <a16:colId xmlns:a16="http://schemas.microsoft.com/office/drawing/2014/main" val="3135667404"/>
                    </a:ext>
                  </a:extLst>
                </a:gridCol>
              </a:tblGrid>
              <a:tr h="374115"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41310"/>
                  </a:ext>
                </a:extLst>
              </a:tr>
              <a:tr h="277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893352"/>
                  </a:ext>
                </a:extLst>
              </a:tr>
              <a:tr h="3741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152.5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146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448.5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74823"/>
                  </a:ext>
                </a:extLst>
              </a:tr>
              <a:tr h="277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433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34242"/>
                  </a:ext>
                </a:extLst>
              </a:tr>
              <a:tr h="277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361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812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1398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804970"/>
                  </a:ext>
                </a:extLst>
              </a:tr>
              <a:tr h="2775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772289"/>
                  </a:ext>
                </a:extLst>
              </a:tr>
              <a:tr h="5550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806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557952"/>
                  </a:ext>
                </a:extLst>
              </a:tr>
              <a:tr h="3741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1319.5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1811.0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798.0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4820.5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33616"/>
                  </a:ext>
                </a:extLst>
              </a:tr>
              <a:tr h="246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- (includes MOLLER)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845.5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1811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798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4347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582263"/>
                  </a:ext>
                </a:extLst>
              </a:tr>
              <a:tr h="4933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MIE)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1319.5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1036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755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3802.5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02940"/>
                  </a:ext>
                </a:extLst>
              </a:tr>
              <a:tr h="4933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MOLLER)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845.5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1036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755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692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3329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027960"/>
                  </a:ext>
                </a:extLst>
              </a:tr>
              <a:tr h="3741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256.5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323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173.0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206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958.5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38641"/>
                  </a:ext>
                </a:extLst>
              </a:tr>
              <a:tr h="2466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Remaining</a:t>
                      </a:r>
                    </a:p>
                  </a:txBody>
                  <a:tcPr marL="1828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589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713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582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486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2370</a:t>
                      </a:r>
                    </a:p>
                  </a:txBody>
                  <a:tcPr marL="1828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93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74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Jefferson Lab 12 GeV Vision: </a:t>
            </a:r>
            <a:br>
              <a:rPr lang="en-US" dirty="0"/>
            </a:br>
            <a:r>
              <a:rPr lang="en-US" dirty="0"/>
              <a:t>Luminosity Frontier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60809" y="1352252"/>
            <a:ext cx="7098455" cy="718491"/>
          </a:xfrm>
          <a:prstGeom prst="rect">
            <a:avLst/>
          </a:prstGeom>
          <a:noFill/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Avenir" panose="020B0503020203020204" pitchFamily="34" charset="0"/>
              </a:rPr>
              <a:t>CEBAF has a long program ahead that is complementary to the envisioned EIC program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Avenir" panose="020B0503020203020204" pitchFamily="34" charset="0"/>
              </a:rPr>
              <a:t>CEBAF will remain the prime facility for fixed target electron scattering at the luminosity frontier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73E9D-9BD4-41D9-A745-63972669B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566" y="3247600"/>
            <a:ext cx="7865142" cy="2156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3787B-A9A6-46AF-A59C-DD833B932ED2}"/>
              </a:ext>
            </a:extLst>
          </p:cNvPr>
          <p:cNvSpPr txBox="1"/>
          <p:nvPr/>
        </p:nvSpPr>
        <p:spPr>
          <a:xfrm>
            <a:off x="1797523" y="2909046"/>
            <a:ext cx="411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000000"/>
                </a:solidFill>
                <a:latin typeface="Avenir" panose="020B0503020203020204" pitchFamily="34" charset="0"/>
              </a:rPr>
              <a:t>Approved Hall A Program – projected schedule: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0D32C-6A91-4B04-B63D-87474251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1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F635-61AA-4EF3-8BF9-31633A994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Projected Hall D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6DF191-F437-45CF-B8FF-D98AD1EA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1829C6-AA77-43A0-A7B1-293BCEF99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642987"/>
              </p:ext>
            </p:extLst>
          </p:nvPr>
        </p:nvGraphicFramePr>
        <p:xfrm>
          <a:off x="895057" y="1157846"/>
          <a:ext cx="8947021" cy="5029200"/>
        </p:xfrm>
        <a:graphic>
          <a:graphicData uri="http://schemas.openxmlformats.org/drawingml/2006/table">
            <a:tbl>
              <a:tblPr firstRow="1" bandRow="1"/>
              <a:tblGrid>
                <a:gridCol w="2797411">
                  <a:extLst>
                    <a:ext uri="{9D8B030D-6E8A-4147-A177-3AD203B41FA5}">
                      <a16:colId xmlns:a16="http://schemas.microsoft.com/office/drawing/2014/main" val="2455322778"/>
                    </a:ext>
                  </a:extLst>
                </a:gridCol>
                <a:gridCol w="612018">
                  <a:extLst>
                    <a:ext uri="{9D8B030D-6E8A-4147-A177-3AD203B41FA5}">
                      <a16:colId xmlns:a16="http://schemas.microsoft.com/office/drawing/2014/main" val="4045653495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1858207888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2510389001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1017856310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3078344459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2346386009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848947956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558652233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2166010808"/>
                    </a:ext>
                  </a:extLst>
                </a:gridCol>
                <a:gridCol w="615288">
                  <a:extLst>
                    <a:ext uri="{9D8B030D-6E8A-4147-A177-3AD203B41FA5}">
                      <a16:colId xmlns:a16="http://schemas.microsoft.com/office/drawing/2014/main" val="2189168095"/>
                    </a:ext>
                  </a:extLst>
                </a:gridCol>
              </a:tblGrid>
              <a:tr h="626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Activity, experiment running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2023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2024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2028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2029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2030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397624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Run PRIMEX-</a:t>
                      </a:r>
                      <a:r>
                        <a:rPr lang="en-US" sz="1800" dirty="0">
                          <a:sym typeface="Symbol" panose="05050102010706020507" pitchFamily="18" charset="2"/>
                        </a:rPr>
                        <a:t>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76319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Run SRC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959987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Installation CPP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483230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Run CPP-NPP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30817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Run </a:t>
                      </a:r>
                      <a:r>
                        <a:rPr lang="en-US" dirty="0" err="1"/>
                        <a:t>GlueX</a:t>
                      </a:r>
                      <a:r>
                        <a:rPr lang="en-US" dirty="0"/>
                        <a:t>-II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3153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Installation FCAL2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595345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Run </a:t>
                      </a:r>
                      <a:r>
                        <a:rPr lang="en-US" dirty="0" err="1"/>
                        <a:t>GlueX</a:t>
                      </a:r>
                      <a:r>
                        <a:rPr lang="en-US" dirty="0"/>
                        <a:t>-II+JEF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121099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Installation KLF (K</a:t>
                      </a:r>
                      <a:r>
                        <a:rPr lang="en-US" baseline="-25000" dirty="0"/>
                        <a:t>L </a:t>
                      </a:r>
                      <a:r>
                        <a:rPr lang="en-US" baseline="0" dirty="0"/>
                        <a:t>beam)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223400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Commissioning, Run KLF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38544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Back to photon beam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173356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Installation of </a:t>
                      </a:r>
                      <a:r>
                        <a:rPr lang="en-US" sz="1600" dirty="0"/>
                        <a:t>REGGE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874492"/>
                  </a:ext>
                </a:extLst>
              </a:tr>
              <a:tr h="358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Commissioning, Run </a:t>
                      </a:r>
                      <a:r>
                        <a:rPr lang="en-US" sz="1600" dirty="0"/>
                        <a:t>REGGE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1D1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67429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02CCA19-B7EE-4D79-BF2E-DEAA5DFF069B}"/>
              </a:ext>
            </a:extLst>
          </p:cNvPr>
          <p:cNvSpPr/>
          <p:nvPr/>
        </p:nvSpPr>
        <p:spPr>
          <a:xfrm>
            <a:off x="9002621" y="5235097"/>
            <a:ext cx="559482" cy="162922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BE1D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2FC1B8-00A5-4804-BC80-F21C49C023E1}"/>
              </a:ext>
            </a:extLst>
          </p:cNvPr>
          <p:cNvGrpSpPr/>
          <p:nvPr/>
        </p:nvGrpSpPr>
        <p:grpSpPr>
          <a:xfrm>
            <a:off x="4731878" y="1949940"/>
            <a:ext cx="5104545" cy="4068263"/>
            <a:chOff x="3132627" y="1626629"/>
            <a:chExt cx="5005624" cy="41547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CD6D3B-1291-4F2B-B6F6-EE975927844D}"/>
                </a:ext>
              </a:extLst>
            </p:cNvPr>
            <p:cNvSpPr/>
            <p:nvPr/>
          </p:nvSpPr>
          <p:spPr>
            <a:xfrm>
              <a:off x="3132627" y="1626629"/>
              <a:ext cx="135863" cy="166384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F5997B-1C5F-4BBF-A115-406A7CCA84B1}"/>
                </a:ext>
              </a:extLst>
            </p:cNvPr>
            <p:cNvSpPr/>
            <p:nvPr/>
          </p:nvSpPr>
          <p:spPr>
            <a:xfrm>
              <a:off x="3268490" y="2000484"/>
              <a:ext cx="135863" cy="166384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DDA7EA-217F-470D-9D07-2B565E4F532D}"/>
                </a:ext>
              </a:extLst>
            </p:cNvPr>
            <p:cNvSpPr/>
            <p:nvPr/>
          </p:nvSpPr>
          <p:spPr>
            <a:xfrm>
              <a:off x="3414727" y="2291122"/>
              <a:ext cx="182880" cy="16638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F05550-494B-4A11-8637-78E89D48F1B2}"/>
                </a:ext>
              </a:extLst>
            </p:cNvPr>
            <p:cNvSpPr/>
            <p:nvPr/>
          </p:nvSpPr>
          <p:spPr>
            <a:xfrm>
              <a:off x="3597607" y="2664977"/>
              <a:ext cx="91440" cy="16638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276169-B3E4-4003-A441-A3ACA22A49B9}"/>
                </a:ext>
              </a:extLst>
            </p:cNvPr>
            <p:cNvSpPr/>
            <p:nvPr/>
          </p:nvSpPr>
          <p:spPr>
            <a:xfrm>
              <a:off x="3689047" y="1626629"/>
              <a:ext cx="135863" cy="166384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B8FE3A-2F35-495C-8157-39E27B5C663E}"/>
                </a:ext>
              </a:extLst>
            </p:cNvPr>
            <p:cNvSpPr/>
            <p:nvPr/>
          </p:nvSpPr>
          <p:spPr>
            <a:xfrm>
              <a:off x="3824910" y="3008150"/>
              <a:ext cx="182880" cy="166384"/>
            </a:xfrm>
            <a:prstGeom prst="rect">
              <a:avLst/>
            </a:prstGeom>
            <a:solidFill>
              <a:srgbClr val="7030A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A24995-2C53-47BD-9063-673ED85C659F}"/>
                </a:ext>
              </a:extLst>
            </p:cNvPr>
            <p:cNvSpPr/>
            <p:nvPr/>
          </p:nvSpPr>
          <p:spPr>
            <a:xfrm>
              <a:off x="4068741" y="3408428"/>
              <a:ext cx="548640" cy="16638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84F3011-382B-4BAD-9D68-8E43318FAF43}"/>
                </a:ext>
              </a:extLst>
            </p:cNvPr>
            <p:cNvSpPr/>
            <p:nvPr/>
          </p:nvSpPr>
          <p:spPr>
            <a:xfrm>
              <a:off x="4762965" y="3807947"/>
              <a:ext cx="365760" cy="166384"/>
            </a:xfrm>
            <a:prstGeom prst="rect">
              <a:avLst/>
            </a:prstGeom>
            <a:solidFill>
              <a:srgbClr val="7030A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D33C03-A601-4B17-A34B-952359CB79BD}"/>
                </a:ext>
              </a:extLst>
            </p:cNvPr>
            <p:cNvSpPr/>
            <p:nvPr/>
          </p:nvSpPr>
          <p:spPr>
            <a:xfrm>
              <a:off x="5220828" y="4176745"/>
              <a:ext cx="548640" cy="16638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23D5FE-723A-48A6-A2DB-7F32C4D76F0A}"/>
                </a:ext>
              </a:extLst>
            </p:cNvPr>
            <p:cNvSpPr/>
            <p:nvPr/>
          </p:nvSpPr>
          <p:spPr>
            <a:xfrm>
              <a:off x="5956224" y="4551679"/>
              <a:ext cx="365760" cy="1663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46E12F-601D-421A-A9E3-687614F86755}"/>
                </a:ext>
              </a:extLst>
            </p:cNvPr>
            <p:cNvSpPr/>
            <p:nvPr/>
          </p:nvSpPr>
          <p:spPr>
            <a:xfrm>
              <a:off x="6575551" y="4551679"/>
              <a:ext cx="365760" cy="1663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B00038-3A40-41C3-9E7A-C5A41F9B73B2}"/>
                </a:ext>
              </a:extLst>
            </p:cNvPr>
            <p:cNvSpPr/>
            <p:nvPr/>
          </p:nvSpPr>
          <p:spPr>
            <a:xfrm>
              <a:off x="7132411" y="4551679"/>
              <a:ext cx="182880" cy="16638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14BD4F-7452-4BE4-A9C5-4ED58F52730C}"/>
                </a:ext>
              </a:extLst>
            </p:cNvPr>
            <p:cNvSpPr/>
            <p:nvPr/>
          </p:nvSpPr>
          <p:spPr>
            <a:xfrm>
              <a:off x="7589611" y="5266149"/>
              <a:ext cx="274320" cy="16638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4F3403-4386-473A-8DCB-26A913C04CA7}"/>
                </a:ext>
              </a:extLst>
            </p:cNvPr>
            <p:cNvSpPr/>
            <p:nvPr/>
          </p:nvSpPr>
          <p:spPr>
            <a:xfrm>
              <a:off x="7863931" y="5614967"/>
              <a:ext cx="274320" cy="166384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rgbClr val="BE1D1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1A35D35-DC8B-4791-898F-6698212B7045}"/>
              </a:ext>
            </a:extLst>
          </p:cNvPr>
          <p:cNvSpPr txBox="1"/>
          <p:nvPr/>
        </p:nvSpPr>
        <p:spPr>
          <a:xfrm>
            <a:off x="4641295" y="1495709"/>
            <a:ext cx="973227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scheduled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459AAA-D437-4C13-A02C-DBF605CDE098}"/>
              </a:ext>
            </a:extLst>
          </p:cNvPr>
          <p:cNvSpPr txBox="1"/>
          <p:nvPr/>
        </p:nvSpPr>
        <p:spPr>
          <a:xfrm>
            <a:off x="9993086" y="5752076"/>
            <a:ext cx="146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(E. </a:t>
            </a:r>
            <a:r>
              <a:rPr lang="en-US" dirty="0" err="1"/>
              <a:t>Chudakov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0730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77EC-CD0D-440E-B4E8-AC3FEC6E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Projected EIC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76E1E-8D8D-435D-BB03-47FF6222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97154-602A-420E-BD70-679A9053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629" y="1265794"/>
            <a:ext cx="7089647" cy="487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3493-328E-437C-B49A-A6B52336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Higher Luminosity Physics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9A91D-0C02-4C43-92AD-F4BCF763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69C32-F40A-4944-821E-46A56DF06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5757D-89D7-4B25-9316-F6687EBFDB24}"/>
              </a:ext>
            </a:extLst>
          </p:cNvPr>
          <p:cNvSpPr txBox="1"/>
          <p:nvPr/>
        </p:nvSpPr>
        <p:spPr>
          <a:xfrm>
            <a:off x="726141" y="1337982"/>
            <a:ext cx="7820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Deeply Virtual Compton Scattering (DDVCS)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52A561-151D-47EB-8BFB-259EBF756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69" y="2001880"/>
            <a:ext cx="3507668" cy="2847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FBF31-A499-49EF-A159-78A964911F4B}"/>
              </a:ext>
            </a:extLst>
          </p:cNvPr>
          <p:cNvSpPr txBox="1"/>
          <p:nvPr/>
        </p:nvSpPr>
        <p:spPr>
          <a:xfrm>
            <a:off x="5395018" y="2149364"/>
            <a:ext cx="59587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Access GPD’s away from x=±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 section 100x smaller than DVCS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large acceptance, high luminosity detector with superb muon detection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Letters of Intent submitted to PAC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757CEC-2B35-6548-A4B8-86D508B02DB0}"/>
                  </a:ext>
                </a:extLst>
              </p:cNvPr>
              <p:cNvSpPr txBox="1"/>
              <p:nvPr/>
            </p:nvSpPr>
            <p:spPr>
              <a:xfrm>
                <a:off x="1668436" y="4980908"/>
                <a:ext cx="241136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𝑒𝑝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757CEC-2B35-6548-A4B8-86D508B02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436" y="4980908"/>
                <a:ext cx="2411366" cy="430887"/>
              </a:xfrm>
              <a:prstGeom prst="rect">
                <a:avLst/>
              </a:prstGeom>
              <a:blipFill>
                <a:blip r:embed="rId3"/>
                <a:stretch>
                  <a:fillRect l="-261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982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9971-429A-4CF8-BE09-B6FEE1DF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Options for DDVCS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A2F48-899A-4999-A575-F2FD97D0C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69C32-F40A-4944-821E-46A56DF06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9CB00-72F6-472C-A31E-C5351D34A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9" b="6460"/>
          <a:stretch/>
        </p:blipFill>
        <p:spPr>
          <a:xfrm>
            <a:off x="6573888" y="2615382"/>
            <a:ext cx="3670242" cy="2320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9B965-B842-46C6-A068-B44849377CE8}"/>
              </a:ext>
            </a:extLst>
          </p:cNvPr>
          <p:cNvSpPr txBox="1"/>
          <p:nvPr/>
        </p:nvSpPr>
        <p:spPr>
          <a:xfrm>
            <a:off x="926690" y="1376765"/>
            <a:ext cx="438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CLAS12 Upgrade ⇒ 𝜇-CLAS12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FEB5F-EBED-4396-B214-E19B2ADA72B2}"/>
              </a:ext>
            </a:extLst>
          </p:cNvPr>
          <p:cNvSpPr txBox="1"/>
          <p:nvPr/>
        </p:nvSpPr>
        <p:spPr>
          <a:xfrm>
            <a:off x="6863994" y="1389537"/>
            <a:ext cx="364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Muon detectors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FAC3A-1ABA-E048-95AC-9EA54318BBEF}"/>
              </a:ext>
            </a:extLst>
          </p:cNvPr>
          <p:cNvSpPr txBox="1"/>
          <p:nvPr/>
        </p:nvSpPr>
        <p:spPr>
          <a:xfrm>
            <a:off x="8409009" y="2406777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Muon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D9383-3D2B-3C43-8F8C-797B32D975AB}"/>
              </a:ext>
            </a:extLst>
          </p:cNvPr>
          <p:cNvSpPr txBox="1"/>
          <p:nvPr/>
        </p:nvSpPr>
        <p:spPr>
          <a:xfrm>
            <a:off x="8417127" y="4766518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Muon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FE5107-E62A-CC4A-9F02-F950BE05C55F}"/>
                  </a:ext>
                </a:extLst>
              </p:cNvPr>
              <p:cNvSpPr txBox="1"/>
              <p:nvPr/>
            </p:nvSpPr>
            <p:spPr>
              <a:xfrm>
                <a:off x="6773734" y="1868168"/>
                <a:ext cx="3972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run at luminosities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37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FE5107-E62A-CC4A-9F02-F950BE05C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734" y="1868168"/>
                <a:ext cx="3972370" cy="369332"/>
              </a:xfrm>
              <a:prstGeom prst="rect">
                <a:avLst/>
              </a:prstGeom>
              <a:blipFill>
                <a:blip r:embed="rId3"/>
                <a:stretch>
                  <a:fillRect l="-95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A6C167-AECB-6940-A3DC-F79C79129641}"/>
                  </a:ext>
                </a:extLst>
              </p:cNvPr>
              <p:cNvSpPr txBox="1"/>
              <p:nvPr/>
            </p:nvSpPr>
            <p:spPr>
              <a:xfrm>
                <a:off x="6328783" y="5247689"/>
                <a:ext cx="51201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 target inside the solenoid and added shielding luminosity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be reach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A6C167-AECB-6940-A3DC-F79C79129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783" y="5247689"/>
                <a:ext cx="5120148" cy="646331"/>
              </a:xfrm>
              <a:prstGeom prst="rect">
                <a:avLst/>
              </a:prstGeom>
              <a:blipFill>
                <a:blip r:embed="rId4"/>
                <a:stretch>
                  <a:fillRect l="-743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7EC7F4DF-36FC-D241-8C28-EB59E09DA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02" y="2300751"/>
            <a:ext cx="2968910" cy="301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A5F8888-DEC2-714F-AF10-221F2B791A28}"/>
                  </a:ext>
                </a:extLst>
              </p:cNvPr>
              <p:cNvSpPr txBox="1"/>
              <p:nvPr/>
            </p:nvSpPr>
            <p:spPr>
              <a:xfrm>
                <a:off x="882444" y="1898843"/>
                <a:ext cx="4471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Will handle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few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luminosities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A5F8888-DEC2-714F-AF10-221F2B791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44" y="1898843"/>
                <a:ext cx="4471219" cy="369332"/>
              </a:xfrm>
              <a:prstGeom prst="rect">
                <a:avLst/>
              </a:prstGeom>
              <a:blipFill>
                <a:blip r:embed="rId6"/>
                <a:stretch>
                  <a:fillRect l="-84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5010DCC3-E831-DF4D-84B2-6126B339B024}"/>
              </a:ext>
            </a:extLst>
          </p:cNvPr>
          <p:cNvSpPr/>
          <p:nvPr/>
        </p:nvSpPr>
        <p:spPr>
          <a:xfrm>
            <a:off x="1150374" y="5215455"/>
            <a:ext cx="4203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Calorimeter is for electron detection. The shielding in front of the CLAS12 forward detector converts it into a muon detector.</a:t>
            </a:r>
          </a:p>
        </p:txBody>
      </p:sp>
    </p:spTree>
    <p:extLst>
      <p:ext uri="{BB962C8B-B14F-4D97-AF65-F5344CB8AC3E}">
        <p14:creationId xmlns:p14="http://schemas.microsoft.com/office/powerpoint/2010/main" val="2185361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797979"/>
      </a:dk1>
      <a:lt1>
        <a:srgbClr val="FFFFFF"/>
      </a:lt1>
      <a:dk2>
        <a:srgbClr val="919191"/>
      </a:dk2>
      <a:lt2>
        <a:srgbClr val="E7E6E6"/>
      </a:lt2>
      <a:accent1>
        <a:srgbClr val="BE1E2C"/>
      </a:accent1>
      <a:accent2>
        <a:srgbClr val="5E5E5E"/>
      </a:accent2>
      <a:accent3>
        <a:srgbClr val="A5A5A5"/>
      </a:accent3>
      <a:accent4>
        <a:srgbClr val="EAEAEA"/>
      </a:accent4>
      <a:accent5>
        <a:srgbClr val="D5D5D5"/>
      </a:accent5>
      <a:accent6>
        <a:srgbClr val="C0C0C0"/>
      </a:accent6>
      <a:hlink>
        <a:srgbClr val="941100"/>
      </a:hlink>
      <a:folHlink>
        <a:srgbClr val="FF2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647BE9A-7F70-1F4F-9002-EB5AE7C9C8D5}" vid="{8D34DE69-7C01-CE48-91E9-65F0666B77D3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797979"/>
      </a:dk1>
      <a:lt1>
        <a:srgbClr val="FFFFFF"/>
      </a:lt1>
      <a:dk2>
        <a:srgbClr val="919191"/>
      </a:dk2>
      <a:lt2>
        <a:srgbClr val="E7E6E6"/>
      </a:lt2>
      <a:accent1>
        <a:srgbClr val="BE1E2C"/>
      </a:accent1>
      <a:accent2>
        <a:srgbClr val="5E5E5E"/>
      </a:accent2>
      <a:accent3>
        <a:srgbClr val="A5A5A5"/>
      </a:accent3>
      <a:accent4>
        <a:srgbClr val="EAEAEA"/>
      </a:accent4>
      <a:accent5>
        <a:srgbClr val="D5D5D5"/>
      </a:accent5>
      <a:accent6>
        <a:srgbClr val="C0C0C0"/>
      </a:accent6>
      <a:hlink>
        <a:srgbClr val="941100"/>
      </a:hlink>
      <a:folHlink>
        <a:srgbClr val="FF2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647BE9A-7F70-1F4F-9002-EB5AE7C9C8D5}" vid="{8D34DE69-7C01-CE48-91E9-65F0666B77D3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919191"/>
      </a:dk2>
      <a:lt2>
        <a:srgbClr val="E7E6E6"/>
      </a:lt2>
      <a:accent1>
        <a:srgbClr val="BE1E2C"/>
      </a:accent1>
      <a:accent2>
        <a:srgbClr val="5E5E5E"/>
      </a:accent2>
      <a:accent3>
        <a:srgbClr val="A5A5A5"/>
      </a:accent3>
      <a:accent4>
        <a:srgbClr val="EAEAEA"/>
      </a:accent4>
      <a:accent5>
        <a:srgbClr val="D5D5D5"/>
      </a:accent5>
      <a:accent6>
        <a:srgbClr val="C0C0C0"/>
      </a:accent6>
      <a:hlink>
        <a:srgbClr val="941100"/>
      </a:hlink>
      <a:folHlink>
        <a:srgbClr val="FF26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ALP_template_AvenirRev (2)</Template>
  <TotalTime>7354</TotalTime>
  <Words>1067</Words>
  <Application>Microsoft Office PowerPoint</Application>
  <PresentationFormat>Widescreen</PresentationFormat>
  <Paragraphs>318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MS PGothic</vt:lpstr>
      <vt:lpstr>Arial</vt:lpstr>
      <vt:lpstr>Arial Narrow</vt:lpstr>
      <vt:lpstr>Avenir</vt:lpstr>
      <vt:lpstr>Avenir Book</vt:lpstr>
      <vt:lpstr>Avenir Heavy</vt:lpstr>
      <vt:lpstr>Calibri</vt:lpstr>
      <vt:lpstr>Calibri Light</vt:lpstr>
      <vt:lpstr>Cambria Math</vt:lpstr>
      <vt:lpstr>DejaVu Sans</vt:lpstr>
      <vt:lpstr>Symbol</vt:lpstr>
      <vt:lpstr>Wingdings</vt:lpstr>
      <vt:lpstr>Office Theme</vt:lpstr>
      <vt:lpstr>1_Office Theme</vt:lpstr>
      <vt:lpstr>2_Office Theme</vt:lpstr>
      <vt:lpstr>3_Office Theme</vt:lpstr>
      <vt:lpstr>Future Nuclear Physics Opportunities at CEBAF</vt:lpstr>
      <vt:lpstr>Outline</vt:lpstr>
      <vt:lpstr>PAC Approved experiments (status at May 13, 2021)</vt:lpstr>
      <vt:lpstr>12 GeV Experiments by PAC Days (status at May 13,2021)</vt:lpstr>
      <vt:lpstr>Jefferson Lab 12 GeV Vision:  Luminosity Frontier</vt:lpstr>
      <vt:lpstr>Projected Hall D Schedule</vt:lpstr>
      <vt:lpstr>Projected EIC Schedule</vt:lpstr>
      <vt:lpstr>Higher Luminosity Physics</vt:lpstr>
      <vt:lpstr>Two Options for DDVCS</vt:lpstr>
      <vt:lpstr>Jlab Positron Working Group</vt:lpstr>
      <vt:lpstr>Physics with Positron Beams</vt:lpstr>
      <vt:lpstr>CLAS12 Proposal</vt:lpstr>
      <vt:lpstr>Hall C Proposal</vt:lpstr>
      <vt:lpstr>PowerPoint Presentation</vt:lpstr>
      <vt:lpstr>Femtography at 24 GeV Beam Energy</vt:lpstr>
      <vt:lpstr>Threshold Charmonium Production</vt:lpstr>
      <vt:lpstr>Exclusive XYZ production</vt:lpstr>
      <vt:lpstr>Realization of Polarized Positrons at CEBAF</vt:lpstr>
      <vt:lpstr>CEBAF Energy Upgrade</vt:lpstr>
      <vt:lpstr>Update 2012 White Paper</vt:lpstr>
      <vt:lpstr>Summary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Foremaster</dc:creator>
  <cp:lastModifiedBy>Bob McKeown</cp:lastModifiedBy>
  <cp:revision>37</cp:revision>
  <dcterms:created xsi:type="dcterms:W3CDTF">2021-05-24T17:35:50Z</dcterms:created>
  <dcterms:modified xsi:type="dcterms:W3CDTF">2021-07-18T18:46:47Z</dcterms:modified>
</cp:coreProperties>
</file>