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3" r:id="rId4"/>
    <p:sldId id="279" r:id="rId5"/>
    <p:sldId id="280" r:id="rId6"/>
    <p:sldId id="259" r:id="rId7"/>
    <p:sldId id="262" r:id="rId8"/>
    <p:sldId id="263" r:id="rId9"/>
    <p:sldId id="264" r:id="rId10"/>
    <p:sldId id="28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4" r:id="rId19"/>
    <p:sldId id="273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o Yuxun" initials="GY" lastIdx="4" clrIdx="0">
    <p:extLst>
      <p:ext uri="{19B8F6BF-5375-455C-9EA6-DF929625EA0E}">
        <p15:presenceInfo xmlns:p15="http://schemas.microsoft.com/office/powerpoint/2012/main" userId="665f0e48136b72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7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3T12:03:54.085" idx="4">
    <p:pos x="10" y="10"/>
    <p:text>tell the story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74BDE-E6A4-49E1-AF21-D81AB8FD61C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E4250-12CF-4D34-AFB4-F0F4F5F28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40A3-D481-40A4-8D5D-79A1D4A2C523}" type="datetime1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6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0FBB-21C3-4618-934D-A0CD285AF750}" type="datetime1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18F2-3D42-4CA6-A051-1F70B6F31A9E}" type="datetime1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E4FB-12F4-4467-9F40-7705A7A1D84D}" type="datetime1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2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0814-02CA-4513-945C-296246A48110}" type="datetime1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9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61FA-B0D7-480F-850E-58D0735E35FD}" type="datetime1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36F6-ECF2-41B6-AFE2-80644F5B58C7}" type="datetime1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7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76C2-DB3F-4099-83CA-ED2FFFAA5826}" type="datetime1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9BDD-B57C-4BD0-8F9B-5536353ADE6E}" type="datetime1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3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8D69-9E13-463E-9DB3-0DAE8EE3B00E}" type="datetime1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DF00-1A1B-4136-A528-B947233687A7}" type="datetime1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0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66F2E-DC1D-42A0-A573-272FF1807F87}" type="datetime1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6D9D4-6CBB-40B0-8703-7155A1CE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8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comments" Target="../comments/comment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EA8B4E-90B3-48DF-9E17-1FA46466E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82553"/>
            <a:ext cx="7772400" cy="149289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Nova Light" panose="020B0304020202020204" pitchFamily="34" charset="0"/>
              </a:rPr>
              <a:t>Near-Threshold Production of Heavy Quarkonium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75D3D1-9D7E-4AA2-A538-DCC107405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68752"/>
            <a:ext cx="6858000" cy="1669419"/>
          </a:xfrm>
        </p:spPr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Yuxun Guo</a:t>
            </a:r>
          </a:p>
          <a:p>
            <a:r>
              <a:rPr lang="en-US" dirty="0">
                <a:latin typeface="Arial Nova Light" panose="020B0304020202020204" pitchFamily="34" charset="0"/>
              </a:rPr>
              <a:t>University of Maryland</a:t>
            </a:r>
          </a:p>
          <a:p>
            <a:r>
              <a:rPr lang="en-US" altLang="zh-CN" dirty="0">
                <a:latin typeface="Arial Nova Light" panose="020B0304020202020204" pitchFamily="34" charset="0"/>
              </a:rPr>
              <a:t>Jul</a:t>
            </a:r>
            <a:r>
              <a:rPr lang="en-US" dirty="0">
                <a:latin typeface="Arial Nova Light" panose="020B0304020202020204" pitchFamily="34" charset="0"/>
              </a:rPr>
              <a:t> 21 2021</a:t>
            </a:r>
          </a:p>
        </p:txBody>
      </p:sp>
      <p:pic>
        <p:nvPicPr>
          <p:cNvPr id="1026" name="Picture 2" descr="Logo and Brand Standards: Office of Trademarks and Licensing Branding  Guidelines">
            <a:extLst>
              <a:ext uri="{FF2B5EF4-FFF2-40B4-BE49-F238E27FC236}">
                <a16:creationId xmlns:a16="http://schemas.microsoft.com/office/drawing/2014/main" id="{BFBAEF0D-3EAA-4FF2-ABBB-218D9574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5" y="5046955"/>
            <a:ext cx="1811045" cy="181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DAD5156-4364-4973-879E-CBEFCD86BD8B}"/>
              </a:ext>
            </a:extLst>
          </p:cNvPr>
          <p:cNvSpPr txBox="1"/>
          <p:nvPr/>
        </p:nvSpPr>
        <p:spPr>
          <a:xfrm>
            <a:off x="1143000" y="6038171"/>
            <a:ext cx="457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Based on 2103.11506 in collaboration with X</a:t>
            </a:r>
            <a:r>
              <a:rPr lang="en-US" altLang="zh-CN" sz="2000" dirty="0">
                <a:latin typeface="Book Antiqua" panose="02040602050305030304" pitchFamily="18" charset="0"/>
                <a:cs typeface="Arial" panose="020B0604020202020204" pitchFamily="34" charset="0"/>
              </a:rPr>
              <a:t>iangdong</a:t>
            </a:r>
            <a:r>
              <a:rPr 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 Ji and </a:t>
            </a:r>
            <a:r>
              <a:rPr lang="en-US" sz="2000" dirty="0" err="1">
                <a:latin typeface="Book Antiqua" panose="02040602050305030304" pitchFamily="18" charset="0"/>
                <a:cs typeface="Arial" panose="020B0604020202020204" pitchFamily="34" charset="0"/>
              </a:rPr>
              <a:t>Yizhuang</a:t>
            </a:r>
            <a:r>
              <a:rPr 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 Liu.</a:t>
            </a:r>
          </a:p>
        </p:txBody>
      </p:sp>
      <p:pic>
        <p:nvPicPr>
          <p:cNvPr id="9" name="Picture 2" descr="2nd PSQ@EIC Meeting: Precision Studies on QCD at EIC">
            <a:extLst>
              <a:ext uri="{FF2B5EF4-FFF2-40B4-BE49-F238E27FC236}">
                <a16:creationId xmlns:a16="http://schemas.microsoft.com/office/drawing/2014/main" id="{FDE48D94-C104-4E1F-91EF-04AB68C4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-8878"/>
            <a:ext cx="9144000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5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1A76-7B64-450A-82B0-30C9D337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P</a:t>
            </a:r>
            <a:r>
              <a:rPr lang="en-US" sz="4400" dirty="0">
                <a:latin typeface="Arial Nova Light" panose="020B0304020202020204" pitchFamily="34" charset="0"/>
              </a:rPr>
              <a:t>revious 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5DB0C-4BF5-4DED-AC5F-13F7BB717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7701"/>
            <a:ext cx="7946303" cy="41838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Vector dominance model</a:t>
            </a:r>
          </a:p>
          <a:p>
            <a:endParaRPr lang="en-US" sz="2400" dirty="0">
              <a:latin typeface="Arial Nova Light" panose="020B0304020202020204" pitchFamily="34" charset="0"/>
            </a:endParaRPr>
          </a:p>
          <a:p>
            <a:r>
              <a:rPr lang="en-US" sz="2400" dirty="0">
                <a:latin typeface="Arial Nova Light" panose="020B0304020202020204" pitchFamily="34" charset="0"/>
              </a:rPr>
              <a:t>Dispersive analysis</a:t>
            </a:r>
          </a:p>
          <a:p>
            <a:endParaRPr lang="en-US" sz="2400" dirty="0">
              <a:latin typeface="Arial Nova Light" panose="020B0304020202020204" pitchFamily="34" charset="0"/>
            </a:endParaRPr>
          </a:p>
          <a:p>
            <a:r>
              <a:rPr lang="en-US" sz="2400" dirty="0">
                <a:latin typeface="Arial Nova Light" panose="020B0304020202020204" pitchFamily="34" charset="0"/>
              </a:rPr>
              <a:t> Holographic QCD</a:t>
            </a:r>
          </a:p>
          <a:p>
            <a:endParaRPr lang="en-US" sz="2400" dirty="0">
              <a:latin typeface="Arial Nova Light" panose="020B0304020202020204" pitchFamily="34" charset="0"/>
            </a:endParaRPr>
          </a:p>
          <a:p>
            <a:endParaRPr lang="en-US" sz="2400" dirty="0">
              <a:latin typeface="Arial Nova Light" panose="020B0304020202020204" pitchFamily="34" charset="0"/>
            </a:endParaRPr>
          </a:p>
          <a:p>
            <a:r>
              <a:rPr lang="en-US" altLang="zh-CN" sz="2400" dirty="0" err="1">
                <a:latin typeface="Arial Nova Light" panose="020B0304020202020204" pitchFamily="34" charset="0"/>
              </a:rPr>
              <a:t>pQCD</a:t>
            </a:r>
            <a:r>
              <a:rPr lang="en-US" altLang="zh-CN" sz="2400" dirty="0">
                <a:latin typeface="Arial Nova Light" panose="020B0304020202020204" pitchFamily="34" charset="0"/>
              </a:rPr>
              <a:t> analysis at large momentum transfer </a:t>
            </a:r>
            <a:endParaRPr lang="en-US" sz="2400" dirty="0">
              <a:latin typeface="Arial Nova Light" panose="020B03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75AC1-2E19-4516-8387-1510FEA45003}"/>
              </a:ext>
            </a:extLst>
          </p:cNvPr>
          <p:cNvSpPr txBox="1"/>
          <p:nvPr/>
        </p:nvSpPr>
        <p:spPr>
          <a:xfrm>
            <a:off x="997549" y="3860629"/>
            <a:ext cx="4367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Y. Hatta and D.-L. Yang (2018)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Y. Hatta, A. </a:t>
            </a:r>
            <a:r>
              <a:rPr lang="en-US" sz="1600" dirty="0" err="1">
                <a:solidFill>
                  <a:srgbClr val="0070C0"/>
                </a:solidFill>
              </a:rPr>
              <a:t>Rajan</a:t>
            </a:r>
            <a:r>
              <a:rPr lang="en-US" sz="1600" dirty="0">
                <a:solidFill>
                  <a:srgbClr val="0070C0"/>
                </a:solidFill>
              </a:rPr>
              <a:t> and D.-L. Yang (2019)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K. A. Mamo and I. </a:t>
            </a:r>
            <a:r>
              <a:rPr lang="en-US" sz="1600" dirty="0" err="1">
                <a:solidFill>
                  <a:srgbClr val="0070C0"/>
                </a:solidFill>
              </a:rPr>
              <a:t>Zahed</a:t>
            </a:r>
            <a:r>
              <a:rPr lang="en-US" sz="1600" dirty="0">
                <a:solidFill>
                  <a:srgbClr val="0070C0"/>
                </a:solidFill>
              </a:rPr>
              <a:t> (2020,2021)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E0F41-98F9-486F-B29B-615A3D414D91}"/>
              </a:ext>
            </a:extLst>
          </p:cNvPr>
          <p:cNvSpPr txBox="1"/>
          <p:nvPr/>
        </p:nvSpPr>
        <p:spPr>
          <a:xfrm>
            <a:off x="997549" y="1993641"/>
            <a:ext cx="4367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D. </a:t>
            </a:r>
            <a:r>
              <a:rPr lang="en-US" sz="1600" dirty="0" err="1">
                <a:solidFill>
                  <a:srgbClr val="0070C0"/>
                </a:solidFill>
              </a:rPr>
              <a:t>Kharzeev</a:t>
            </a:r>
            <a:r>
              <a:rPr lang="en-US" sz="1600" dirty="0">
                <a:solidFill>
                  <a:srgbClr val="0070C0"/>
                </a:solidFill>
              </a:rPr>
              <a:t> (1996),</a:t>
            </a:r>
          </a:p>
          <a:p>
            <a:r>
              <a:rPr lang="en-US" sz="1600" dirty="0">
                <a:solidFill>
                  <a:srgbClr val="0070C0"/>
                </a:solidFill>
              </a:rPr>
              <a:t>D. </a:t>
            </a:r>
            <a:r>
              <a:rPr lang="en-US" sz="1600" dirty="0" err="1">
                <a:solidFill>
                  <a:srgbClr val="0070C0"/>
                </a:solidFill>
              </a:rPr>
              <a:t>Kharzeev</a:t>
            </a:r>
            <a:r>
              <a:rPr lang="en-US" sz="1600" dirty="0">
                <a:solidFill>
                  <a:srgbClr val="0070C0"/>
                </a:solidFill>
              </a:rPr>
              <a:t> et. al. (1999),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D747F-B71D-4D19-86CD-F5CC1E460F7C}"/>
              </a:ext>
            </a:extLst>
          </p:cNvPr>
          <p:cNvSpPr txBox="1"/>
          <p:nvPr/>
        </p:nvSpPr>
        <p:spPr>
          <a:xfrm>
            <a:off x="997549" y="2895508"/>
            <a:ext cx="4367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O. </a:t>
            </a:r>
            <a:r>
              <a:rPr lang="en-US" sz="1600" dirty="0" err="1">
                <a:solidFill>
                  <a:srgbClr val="0070C0"/>
                </a:solidFill>
              </a:rPr>
              <a:t>Gryniuk</a:t>
            </a:r>
            <a:r>
              <a:rPr lang="en-US" sz="1600" dirty="0">
                <a:solidFill>
                  <a:srgbClr val="0070C0"/>
                </a:solidFill>
              </a:rPr>
              <a:t> and M. </a:t>
            </a:r>
            <a:r>
              <a:rPr lang="en-US" sz="1600" dirty="0" err="1">
                <a:solidFill>
                  <a:srgbClr val="0070C0"/>
                </a:solidFill>
              </a:rPr>
              <a:t>Vanderhaeghen</a:t>
            </a:r>
            <a:r>
              <a:rPr lang="en-US" sz="1600" dirty="0">
                <a:solidFill>
                  <a:srgbClr val="0070C0"/>
                </a:solidFill>
              </a:rPr>
              <a:t> (2016)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O. </a:t>
            </a:r>
            <a:r>
              <a:rPr lang="en-US" sz="1600" dirty="0" err="1">
                <a:solidFill>
                  <a:srgbClr val="0070C0"/>
                </a:solidFill>
              </a:rPr>
              <a:t>Gryniuk</a:t>
            </a:r>
            <a:r>
              <a:rPr lang="en-US" sz="1600" dirty="0">
                <a:solidFill>
                  <a:srgbClr val="0070C0"/>
                </a:solidFill>
              </a:rPr>
              <a:t> et. al. (2020)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6685D4B-491C-4944-901C-9ED7A127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6161" y="6391671"/>
            <a:ext cx="50272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10</a:t>
            </a:fld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205EA-70D1-413D-AA8F-71E716843635}"/>
              </a:ext>
            </a:extLst>
          </p:cNvPr>
          <p:cNvSpPr txBox="1"/>
          <p:nvPr/>
        </p:nvSpPr>
        <p:spPr>
          <a:xfrm>
            <a:off x="997549" y="5209909"/>
            <a:ext cx="43672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P. Sun, X.-B. Tong and F. Yuan (2021)  </a:t>
            </a:r>
          </a:p>
        </p:txBody>
      </p:sp>
    </p:spTree>
    <p:extLst>
      <p:ext uri="{BB962C8B-B14F-4D97-AF65-F5344CB8AC3E}">
        <p14:creationId xmlns:p14="http://schemas.microsoft.com/office/powerpoint/2010/main" val="339332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B52C-5DC2-4356-A841-BB9E3763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Vector dominance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4AA2B0-5635-41A4-A19F-4B996135D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9" y="2720932"/>
            <a:ext cx="3300859" cy="1953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5B06F1-851A-47E5-A7E9-9635C457D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04" y="2753842"/>
            <a:ext cx="3674289" cy="1920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EF8E52-709F-41B5-AE0B-81B5A7378F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894" y="4870287"/>
            <a:ext cx="7562499" cy="8776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87DBDE-3E31-4084-91AB-B3F7523F6156}"/>
              </a:ext>
            </a:extLst>
          </p:cNvPr>
          <p:cNvSpPr txBox="1"/>
          <p:nvPr/>
        </p:nvSpPr>
        <p:spPr>
          <a:xfrm>
            <a:off x="680894" y="1690689"/>
            <a:ext cx="7799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In VDM, the photoproduction </a:t>
            </a:r>
            <a:r>
              <a:rPr lang="el-GR" sz="2400" dirty="0">
                <a:latin typeface="Arial Nova Light" panose="020B0304020202020204" pitchFamily="34" charset="0"/>
              </a:rPr>
              <a:t>σ</a:t>
            </a:r>
            <a:r>
              <a:rPr lang="en-US" sz="2400" dirty="0">
                <a:latin typeface="Arial Nova Light" panose="020B0304020202020204" pitchFamily="34" charset="0"/>
              </a:rPr>
              <a:t> is extrapolated to t=0, and matched to J/</a:t>
            </a:r>
            <a:r>
              <a:rPr lang="el-GR" sz="2400" dirty="0">
                <a:latin typeface="Arial Nova Light" panose="020B0304020202020204" pitchFamily="34" charset="0"/>
              </a:rPr>
              <a:t>ψ</a:t>
            </a:r>
            <a:r>
              <a:rPr lang="en-US" sz="2400" dirty="0">
                <a:latin typeface="Arial Nova Light" panose="020B0304020202020204" pitchFamily="34" charset="0"/>
              </a:rPr>
              <a:t>-proton forward scattering </a:t>
            </a:r>
            <a:r>
              <a:rPr lang="el-GR" sz="2400" dirty="0">
                <a:latin typeface="Arial Nova Light" panose="020B0304020202020204" pitchFamily="34" charset="0"/>
              </a:rPr>
              <a:t>σ</a:t>
            </a:r>
            <a:r>
              <a:rPr lang="en-US" sz="2400" dirty="0">
                <a:latin typeface="Arial Nova Light" panose="020B03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1FBCD-703B-4E49-BBA7-147DFE69229E}"/>
              </a:ext>
            </a:extLst>
          </p:cNvPr>
          <p:cNvSpPr txBox="1"/>
          <p:nvPr/>
        </p:nvSpPr>
        <p:spPr>
          <a:xfrm>
            <a:off x="6805077" y="735520"/>
            <a:ext cx="2876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V. Barger et. al.  (1975),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D. </a:t>
            </a:r>
            <a:r>
              <a:rPr lang="en-US" sz="1600" dirty="0" err="1">
                <a:solidFill>
                  <a:srgbClr val="0070C0"/>
                </a:solidFill>
              </a:rPr>
              <a:t>Kharzeev</a:t>
            </a:r>
            <a:r>
              <a:rPr lang="en-US" sz="1600" dirty="0">
                <a:solidFill>
                  <a:srgbClr val="0070C0"/>
                </a:solidFill>
              </a:rPr>
              <a:t> et. al. (1999)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EA9566A-2FA3-4865-B94B-F5888B4A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03248" y="6391671"/>
            <a:ext cx="525878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11</a:t>
            </a:fld>
            <a:endParaRPr lang="en-US" sz="24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265B937-3F9D-4966-9E03-69233F25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49" y="5873054"/>
            <a:ext cx="396499" cy="3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741025-105D-4A3B-A51E-61C1715ECA86}"/>
              </a:ext>
            </a:extLst>
          </p:cNvPr>
          <p:cNvSpPr txBox="1"/>
          <p:nvPr/>
        </p:nvSpPr>
        <p:spPr>
          <a:xfrm>
            <a:off x="6406248" y="5829630"/>
            <a:ext cx="1713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Distribution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440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B024-CAAF-4194-AB79-D8B23B04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QCD factorization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626A7-A9C4-4801-BE64-C7611DA201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459" y="5070406"/>
            <a:ext cx="4797785" cy="1368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6FB8BB-AE73-462E-8DEC-1D55D4ABF5E1}"/>
              </a:ext>
            </a:extLst>
          </p:cNvPr>
          <p:cNvSpPr txBox="1"/>
          <p:nvPr/>
        </p:nvSpPr>
        <p:spPr>
          <a:xfrm>
            <a:off x="690705" y="1748379"/>
            <a:ext cx="7886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The cross section can be analyzed using QCD factorization in the heavy quark limit near the threshold.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ABC9303-AC04-42AE-9BC1-AB3CFC5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5" y="2642677"/>
            <a:ext cx="3516320" cy="208059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BF053A-7D7A-4E32-8266-DBDC1D51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84" y="3147419"/>
            <a:ext cx="1020440" cy="3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28D096-19B5-4BF3-B3EA-7FD3F86B9738}"/>
              </a:ext>
            </a:extLst>
          </p:cNvPr>
          <p:cNvCxnSpPr>
            <a:endCxn id="1026" idx="1"/>
          </p:cNvCxnSpPr>
          <p:nvPr/>
        </p:nvCxnSpPr>
        <p:spPr>
          <a:xfrm>
            <a:off x="3665449" y="3092478"/>
            <a:ext cx="1968935" cy="224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2B9620DA-FDA1-470D-9F1B-C1EDF41C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39" y="4474420"/>
            <a:ext cx="914529" cy="3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8FC2CC-1BAC-48C8-9FA0-6B5D6C578D58}"/>
              </a:ext>
            </a:extLst>
          </p:cNvPr>
          <p:cNvCxnSpPr>
            <a:cxnSpLocks/>
          </p:cNvCxnSpPr>
          <p:nvPr/>
        </p:nvCxnSpPr>
        <p:spPr>
          <a:xfrm>
            <a:off x="3460723" y="4069438"/>
            <a:ext cx="2173661" cy="574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6E31C0F-D3C7-437F-9EB5-E847087E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12</a:t>
            </a:fld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92210-5A3D-43DF-A60B-ADC0D288B7B2}"/>
              </a:ext>
            </a:extLst>
          </p:cNvPr>
          <p:cNvSpPr txBox="1"/>
          <p:nvPr/>
        </p:nvSpPr>
        <p:spPr>
          <a:xfrm>
            <a:off x="5129274" y="865722"/>
            <a:ext cx="2739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YG, X. Ji and Y. Liu (2021)</a:t>
            </a:r>
          </a:p>
        </p:txBody>
      </p:sp>
    </p:spTree>
    <p:extLst>
      <p:ext uri="{BB962C8B-B14F-4D97-AF65-F5344CB8AC3E}">
        <p14:creationId xmlns:p14="http://schemas.microsoft.com/office/powerpoint/2010/main" val="179858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E63F-13A0-4911-9A5F-222BA6A0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Distribution amplitude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3230C-4935-4E8B-B02D-380909938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66" y="1683544"/>
            <a:ext cx="6998056" cy="517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 Nova Light" panose="020B0304020202020204" pitchFamily="34" charset="0"/>
              </a:rPr>
              <a:t>: Non-relativistic distribution amplitude of J/</a:t>
            </a:r>
            <a:r>
              <a:rPr lang="el-GR" dirty="0">
                <a:latin typeface="Arial Nova Light" panose="020B0304020202020204" pitchFamily="34" charset="0"/>
              </a:rPr>
              <a:t>ψ</a:t>
            </a:r>
            <a:endParaRPr lang="en-US" dirty="0">
              <a:latin typeface="Arial Nova Light" panose="020B03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ABDFDB-4B6E-49DF-A42C-51122B14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8" y="1790197"/>
            <a:ext cx="815553" cy="27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53E249C-22B7-4FA8-A620-E04742D959A0}"/>
              </a:ext>
            </a:extLst>
          </p:cNvPr>
          <p:cNvGrpSpPr/>
          <p:nvPr/>
        </p:nvGrpSpPr>
        <p:grpSpPr>
          <a:xfrm>
            <a:off x="628650" y="2526129"/>
            <a:ext cx="5148897" cy="830997"/>
            <a:chOff x="733875" y="2549163"/>
            <a:chExt cx="5136627" cy="830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B1DC67-FE8A-4405-B1AE-2EC76894D40A}"/>
                </a:ext>
              </a:extLst>
            </p:cNvPr>
            <p:cNvSpPr txBox="1"/>
            <p:nvPr/>
          </p:nvSpPr>
          <p:spPr>
            <a:xfrm>
              <a:off x="733875" y="2549163"/>
              <a:ext cx="5136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Nova Light" panose="020B0304020202020204" pitchFamily="34" charset="0"/>
                </a:rPr>
                <a:t>To the leading order of      , J/</a:t>
              </a:r>
              <a:r>
                <a:rPr lang="el-GR" sz="2400" dirty="0">
                  <a:latin typeface="Arial Nova Light" panose="020B0304020202020204" pitchFamily="34" charset="0"/>
                </a:rPr>
                <a:t>ψ</a:t>
              </a:r>
              <a:r>
                <a:rPr lang="en-US" sz="2400" dirty="0">
                  <a:latin typeface="Arial Nova Light" panose="020B0304020202020204" pitchFamily="34" charset="0"/>
                </a:rPr>
                <a:t> can be estimated as hydrogen like system.</a:t>
              </a: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FA12C72-444B-4432-BEC2-D0B69D11E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091" y="2707648"/>
              <a:ext cx="360901" cy="200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4D6E3B3-D8C2-4914-82ED-A226EEF3E2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78" y="3846730"/>
            <a:ext cx="5927777" cy="8309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4FB54A-0F0B-4A8C-B496-3F36DF051D62}"/>
              </a:ext>
            </a:extLst>
          </p:cNvPr>
          <p:cNvSpPr txBox="1"/>
          <p:nvPr/>
        </p:nvSpPr>
        <p:spPr>
          <a:xfrm>
            <a:off x="682228" y="4991704"/>
            <a:ext cx="674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Higher order terms can be analyzed with NRQCD.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7D2B2F-0F7B-49B0-BA63-050F89A07555}"/>
              </a:ext>
            </a:extLst>
          </p:cNvPr>
          <p:cNvGrpSpPr/>
          <p:nvPr/>
        </p:nvGrpSpPr>
        <p:grpSpPr>
          <a:xfrm>
            <a:off x="5927758" y="2252619"/>
            <a:ext cx="2635421" cy="1554843"/>
            <a:chOff x="5935607" y="2180293"/>
            <a:chExt cx="2809080" cy="15532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05E1BF7-DD97-46DD-B2E1-A5E030E7750D}"/>
                </a:ext>
              </a:extLst>
            </p:cNvPr>
            <p:cNvGrpSpPr/>
            <p:nvPr/>
          </p:nvGrpSpPr>
          <p:grpSpPr>
            <a:xfrm>
              <a:off x="5935607" y="2180293"/>
              <a:ext cx="2809080" cy="1553278"/>
              <a:chOff x="5947380" y="2192639"/>
              <a:chExt cx="2809080" cy="155327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3127E3F-8925-4DB1-8A45-39A70FFE7649}"/>
                  </a:ext>
                </a:extLst>
              </p:cNvPr>
              <p:cNvGrpSpPr/>
              <p:nvPr/>
            </p:nvGrpSpPr>
            <p:grpSpPr>
              <a:xfrm>
                <a:off x="5947380" y="2192639"/>
                <a:ext cx="2809080" cy="1553278"/>
                <a:chOff x="5947380" y="2192639"/>
                <a:chExt cx="2809080" cy="1553278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FBEB5118-FCED-414B-879F-922440CC5424}"/>
                    </a:ext>
                  </a:extLst>
                </p:cNvPr>
                <p:cNvGrpSpPr/>
                <p:nvPr/>
              </p:nvGrpSpPr>
              <p:grpSpPr>
                <a:xfrm>
                  <a:off x="5947380" y="2192639"/>
                  <a:ext cx="2809080" cy="1553278"/>
                  <a:chOff x="5947380" y="2192639"/>
                  <a:chExt cx="2809080" cy="1553278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B6998FE5-2A96-4FE5-93A8-C5FAD616E0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47380" y="2192639"/>
                    <a:ext cx="2809080" cy="1553278"/>
                  </a:xfrm>
                  <a:prstGeom prst="rect">
                    <a:avLst/>
                  </a:prstGeom>
                </p:spPr>
              </p:pic>
              <p:pic>
                <p:nvPicPr>
                  <p:cNvPr id="2052" name="Picture 4">
                    <a:extLst>
                      <a:ext uri="{FF2B5EF4-FFF2-40B4-BE49-F238E27FC236}">
                        <a16:creationId xmlns:a16="http://schemas.microsoft.com/office/drawing/2014/main" id="{8F9FAB06-C09F-40F8-A06B-7E4492A31EB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99360" y="2859291"/>
                    <a:ext cx="412770" cy="24805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054" name="Picture 6">
                  <a:extLst>
                    <a:ext uri="{FF2B5EF4-FFF2-40B4-BE49-F238E27FC236}">
                      <a16:creationId xmlns:a16="http://schemas.microsoft.com/office/drawing/2014/main" id="{534EF216-BDE0-4F28-B440-AF2D9F124F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0255" y="3269078"/>
                  <a:ext cx="136381" cy="1967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056" name="Picture 8">
                <a:extLst>
                  <a:ext uri="{FF2B5EF4-FFF2-40B4-BE49-F238E27FC236}">
                    <a16:creationId xmlns:a16="http://schemas.microsoft.com/office/drawing/2014/main" id="{1F9C22AE-4D28-4B0B-BD9D-581F37E56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0255" y="2512149"/>
                <a:ext cx="136381" cy="155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13BA0A23-B589-4196-9973-B7DFC917B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9639" y="2504960"/>
              <a:ext cx="250204" cy="15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81ACA72D-74CB-498F-95DE-260E3F603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9639" y="3247133"/>
              <a:ext cx="250204" cy="215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94AD19F-6F77-4C86-9188-C693A02A79B3}"/>
              </a:ext>
            </a:extLst>
          </p:cNvPr>
          <p:cNvSpPr txBox="1"/>
          <p:nvPr/>
        </p:nvSpPr>
        <p:spPr>
          <a:xfrm>
            <a:off x="5693031" y="5492637"/>
            <a:ext cx="35555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R. Van </a:t>
            </a:r>
            <a:r>
              <a:rPr lang="en-US" sz="1600" dirty="0" err="1">
                <a:solidFill>
                  <a:srgbClr val="0070C0"/>
                </a:solidFill>
              </a:rPr>
              <a:t>Royen</a:t>
            </a:r>
            <a:r>
              <a:rPr lang="en-US" sz="1600" dirty="0">
                <a:solidFill>
                  <a:srgbClr val="0070C0"/>
                </a:solidFill>
              </a:rPr>
              <a:t> and V. F. Weisskopf(1967)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B. </a:t>
            </a:r>
            <a:r>
              <a:rPr lang="en-US" sz="1600" dirty="0" err="1">
                <a:solidFill>
                  <a:srgbClr val="0070C0"/>
                </a:solidFill>
              </a:rPr>
              <a:t>Gittelman</a:t>
            </a:r>
            <a:r>
              <a:rPr lang="en-US" sz="1600" dirty="0">
                <a:solidFill>
                  <a:srgbClr val="0070C0"/>
                </a:solidFill>
              </a:rPr>
              <a:t> et. al. (1975)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G. T. </a:t>
            </a:r>
            <a:r>
              <a:rPr lang="en-US" sz="1600" dirty="0" err="1">
                <a:solidFill>
                  <a:srgbClr val="0070C0"/>
                </a:solidFill>
              </a:rPr>
              <a:t>Bodwin</a:t>
            </a:r>
            <a:r>
              <a:rPr lang="en-US" sz="1600" dirty="0">
                <a:solidFill>
                  <a:srgbClr val="0070C0"/>
                </a:solidFill>
              </a:rPr>
              <a:t> et. al.  (2006)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97F475AF-BBFD-4B9A-B882-B905CCF4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423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0575-72F7-424E-AC42-587037AE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Hadronic matrix element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7DFB-EFDC-4068-BAF9-DCB5366C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29" y="1719664"/>
            <a:ext cx="3951933" cy="5643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 Nova Light" panose="020B0304020202020204" pitchFamily="34" charset="0"/>
              </a:rPr>
              <a:t>:Hadronic matrix element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73861-DD11-4B66-A5DA-B0A41B3E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3" y="1781706"/>
            <a:ext cx="971299" cy="3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2D5390-6B61-46D6-B1F2-F02879E3F0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7989" y="2307394"/>
            <a:ext cx="5395402" cy="10101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76DE01-A5CF-4EAE-8D19-4625F427835A}"/>
              </a:ext>
            </a:extLst>
          </p:cNvPr>
          <p:cNvGrpSpPr/>
          <p:nvPr/>
        </p:nvGrpSpPr>
        <p:grpSpPr>
          <a:xfrm>
            <a:off x="628650" y="3460200"/>
            <a:ext cx="5784851" cy="681575"/>
            <a:chOff x="721450" y="3761632"/>
            <a:chExt cx="5784851" cy="6815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169859-ACBE-4E0E-A144-D22A5CBB6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0553" y="3761632"/>
              <a:ext cx="4075748" cy="679292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B2B23F7-D022-4A2C-86C0-272288578DAA}"/>
                </a:ext>
              </a:extLst>
            </p:cNvPr>
            <p:cNvSpPr txBox="1">
              <a:spLocks/>
            </p:cNvSpPr>
            <p:nvPr/>
          </p:nvSpPr>
          <p:spPr>
            <a:xfrm>
              <a:off x="721450" y="3878834"/>
              <a:ext cx="3951933" cy="5643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>
                  <a:latin typeface="Arial Nova Light" panose="020B0304020202020204" pitchFamily="34" charset="0"/>
                </a:rPr>
                <a:t>Hard Kernel: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A1908E-70F4-4293-813F-0E3AD97ABC97}"/>
              </a:ext>
            </a:extLst>
          </p:cNvPr>
          <p:cNvGrpSpPr/>
          <p:nvPr/>
        </p:nvGrpSpPr>
        <p:grpSpPr>
          <a:xfrm>
            <a:off x="628650" y="4332583"/>
            <a:ext cx="8489950" cy="630756"/>
            <a:chOff x="721449" y="5246982"/>
            <a:chExt cx="8489950" cy="630756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ED8CA35F-2482-48DF-94D6-AB4C89CA9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095" y="5246982"/>
              <a:ext cx="6751304" cy="607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A6FE8D2B-7F9C-4FE6-806C-1B3B26E0C8AC}"/>
                </a:ext>
              </a:extLst>
            </p:cNvPr>
            <p:cNvSpPr txBox="1">
              <a:spLocks/>
            </p:cNvSpPr>
            <p:nvPr/>
          </p:nvSpPr>
          <p:spPr>
            <a:xfrm>
              <a:off x="721449" y="5313365"/>
              <a:ext cx="3951933" cy="5643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>
                  <a:latin typeface="Arial Nova Light" panose="020B0304020202020204" pitchFamily="34" charset="0"/>
                </a:rPr>
                <a:t>Gluon GPD: </a:t>
              </a:r>
            </a:p>
          </p:txBody>
        </p:sp>
      </p:grp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6105662F-5BCD-4BE1-A812-1F1F7E238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1" r="1116"/>
          <a:stretch/>
        </p:blipFill>
        <p:spPr>
          <a:xfrm>
            <a:off x="5810027" y="1393027"/>
            <a:ext cx="2735984" cy="1132391"/>
          </a:xfrm>
          <a:prstGeom prst="rect">
            <a:avLst/>
          </a:prstGeom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D568D71F-483D-4E2C-A5D0-EB46350A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14</a:t>
            </a:fld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B14EF4-E566-46D8-953E-11DACDEC2B62}"/>
              </a:ext>
            </a:extLst>
          </p:cNvPr>
          <p:cNvSpPr txBox="1"/>
          <p:nvPr/>
        </p:nvSpPr>
        <p:spPr>
          <a:xfrm>
            <a:off x="5884241" y="5685620"/>
            <a:ext cx="30301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 J. </a:t>
            </a:r>
            <a:r>
              <a:rPr lang="en-US" sz="1600" dirty="0" err="1">
                <a:solidFill>
                  <a:srgbClr val="0070C0"/>
                </a:solidFill>
              </a:rPr>
              <a:t>Koempel</a:t>
            </a:r>
            <a:r>
              <a:rPr lang="en-US" sz="1600" dirty="0">
                <a:solidFill>
                  <a:srgbClr val="0070C0"/>
                </a:solidFill>
              </a:rPr>
              <a:t> et. al.  (2011)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87955-AD9E-4838-BD41-54E1778D0B6A}"/>
              </a:ext>
            </a:extLst>
          </p:cNvPr>
          <p:cNvSpPr txBox="1"/>
          <p:nvPr/>
        </p:nvSpPr>
        <p:spPr>
          <a:xfrm>
            <a:off x="628650" y="5309118"/>
            <a:ext cx="843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Consistent with leading twist result in deeply virtual meson production.</a:t>
            </a:r>
          </a:p>
        </p:txBody>
      </p:sp>
    </p:spTree>
    <p:extLst>
      <p:ext uri="{BB962C8B-B14F-4D97-AF65-F5344CB8AC3E}">
        <p14:creationId xmlns:p14="http://schemas.microsoft.com/office/powerpoint/2010/main" val="86526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07F6B3-4AD8-4476-81B8-3F4BEC77CF92}"/>
              </a:ext>
            </a:extLst>
          </p:cNvPr>
          <p:cNvGrpSpPr/>
          <p:nvPr/>
        </p:nvGrpSpPr>
        <p:grpSpPr>
          <a:xfrm>
            <a:off x="4061819" y="1089850"/>
            <a:ext cx="4544637" cy="3284793"/>
            <a:chOff x="4572000" y="1094907"/>
            <a:chExt cx="4544637" cy="32847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7ECC93-CFCE-42C7-A927-DD04D28E9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671" b="3986"/>
            <a:stretch/>
          </p:blipFill>
          <p:spPr>
            <a:xfrm>
              <a:off x="4572000" y="1094907"/>
              <a:ext cx="4544637" cy="3284793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4E512FA-A4AC-4A52-BFD4-428D1A7A2D3F}"/>
                </a:ext>
              </a:extLst>
            </p:cNvPr>
            <p:cNvSpPr/>
            <p:nvPr/>
          </p:nvSpPr>
          <p:spPr>
            <a:xfrm>
              <a:off x="5097877" y="2576262"/>
              <a:ext cx="549425" cy="109703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5EE9E3-9F93-4347-9A87-C4977EFE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Kinematics near threshold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26C37-5252-4FFF-B0BD-5C77433196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6384" y="1690689"/>
                <a:ext cx="3786960" cy="39953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Arial Nova Light" panose="020B0304020202020204" pitchFamily="34" charset="0"/>
                  </a:rPr>
                  <a:t>t 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000" dirty="0">
                    <a:latin typeface="Arial Nova Light" panose="020B0304020202020204" pitchFamily="34" charset="0"/>
                  </a:rPr>
                  <a:t> are large near threshold.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26C37-5252-4FFF-B0BD-5C7743319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384" y="1690689"/>
                <a:ext cx="3786960" cy="399536"/>
              </a:xfrm>
              <a:blipFill>
                <a:blip r:embed="rId3"/>
                <a:stretch>
                  <a:fillRect l="-1771" t="-13636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FD61CDD-5CDF-44B7-8428-E8DCB10358BF}"/>
              </a:ext>
            </a:extLst>
          </p:cNvPr>
          <p:cNvSpPr txBox="1"/>
          <p:nvPr/>
        </p:nvSpPr>
        <p:spPr>
          <a:xfrm>
            <a:off x="628650" y="4510736"/>
            <a:ext cx="4426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Taking the leading moment of x,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06192-512F-4FD8-BE3A-A2121D195956}"/>
              </a:ext>
            </a:extLst>
          </p:cNvPr>
          <p:cNvSpPr txBox="1"/>
          <p:nvPr/>
        </p:nvSpPr>
        <p:spPr>
          <a:xfrm>
            <a:off x="665564" y="5709884"/>
            <a:ext cx="739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Measurement of the gravitational form factors.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898EA45-3F5D-4522-BDD0-BA5CC2BA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15</a:t>
            </a:fld>
            <a:endParaRPr lang="en-US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33AE0A-C906-4ECC-AF6F-06C9ECA6DF15}"/>
              </a:ext>
            </a:extLst>
          </p:cNvPr>
          <p:cNvCxnSpPr>
            <a:cxnSpLocks/>
          </p:cNvCxnSpPr>
          <p:nvPr/>
        </p:nvCxnSpPr>
        <p:spPr>
          <a:xfrm flipH="1" flipV="1">
            <a:off x="4061819" y="2138931"/>
            <a:ext cx="727588" cy="1036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D96E8B-72CC-47D8-989F-E4BCCB6B2C7D}"/>
              </a:ext>
            </a:extLst>
          </p:cNvPr>
          <p:cNvGrpSpPr/>
          <p:nvPr/>
        </p:nvGrpSpPr>
        <p:grpSpPr>
          <a:xfrm>
            <a:off x="2950796" y="4959125"/>
            <a:ext cx="3677222" cy="702480"/>
            <a:chOff x="259015" y="1750311"/>
            <a:chExt cx="3877370" cy="69855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A3D97C-D7EA-4DAA-A887-22CBBBD288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4199" t="9456" r="84224" b="65694"/>
            <a:stretch/>
          </p:blipFill>
          <p:spPr>
            <a:xfrm>
              <a:off x="259015" y="1844498"/>
              <a:ext cx="714252" cy="4042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32ECE04-FC90-4627-B98B-53BE24820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6284" t="52157" r="32443" b="4897"/>
            <a:stretch/>
          </p:blipFill>
          <p:spPr>
            <a:xfrm>
              <a:off x="973267" y="1750311"/>
              <a:ext cx="3163118" cy="69855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EFBD1F3-5F9A-4EDA-9DEF-8CD3784B2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22" y="2464072"/>
            <a:ext cx="3313077" cy="5521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F313B8-DD66-4BD4-BCBB-8435D8D7E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92" y="3644474"/>
            <a:ext cx="233608" cy="52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7E9B5875-D436-42CC-A974-09D42AC0DA01}"/>
              </a:ext>
            </a:extLst>
          </p:cNvPr>
          <p:cNvSpPr/>
          <p:nvPr/>
        </p:nvSpPr>
        <p:spPr>
          <a:xfrm>
            <a:off x="2839793" y="3110968"/>
            <a:ext cx="222005" cy="40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9FB3-A439-48BB-BC6C-E4C470A4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2221"/>
            <a:ext cx="7886700" cy="1325563"/>
          </a:xfrm>
        </p:spPr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Connect lattice results with exp.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BC2BF2-57D5-4110-A84F-7350CB118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2" t="2026" r="1933" b="21200"/>
          <a:stretch/>
        </p:blipFill>
        <p:spPr>
          <a:xfrm>
            <a:off x="4138992" y="3003443"/>
            <a:ext cx="4956003" cy="2851855"/>
          </a:xfrm>
        </p:spPr>
      </p:pic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041C5845-9534-40B7-A80C-E46AE48D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16</a:t>
            </a:fld>
            <a:endParaRPr lang="en-US" sz="2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E0C760-0253-4754-A4E9-5BA8366530A3}"/>
              </a:ext>
            </a:extLst>
          </p:cNvPr>
          <p:cNvGrpSpPr/>
          <p:nvPr/>
        </p:nvGrpSpPr>
        <p:grpSpPr>
          <a:xfrm>
            <a:off x="5593525" y="1740374"/>
            <a:ext cx="1928938" cy="1210823"/>
            <a:chOff x="853941" y="1542010"/>
            <a:chExt cx="1928938" cy="121082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4BDEE00-71A3-4D18-9B2C-709C0D73ACD1}"/>
                </a:ext>
              </a:extLst>
            </p:cNvPr>
            <p:cNvGrpSpPr/>
            <p:nvPr/>
          </p:nvGrpSpPr>
          <p:grpSpPr>
            <a:xfrm>
              <a:off x="853941" y="2188460"/>
              <a:ext cx="1928938" cy="564373"/>
              <a:chOff x="383005" y="1989071"/>
              <a:chExt cx="1928938" cy="564373"/>
            </a:xfrm>
          </p:grpSpPr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411BC51-B3B3-4C60-9683-77321CF4B3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3005" y="2106047"/>
                <a:ext cx="1802921" cy="375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Arial Nova Light" panose="020B0304020202020204" pitchFamily="34" charset="0"/>
                  </a:rPr>
                  <a:t>cross section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AD1D9C2-CE39-4994-8F82-E9E81763C9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 r="92817" b="58749"/>
              <a:stretch/>
            </p:blipFill>
            <p:spPr>
              <a:xfrm>
                <a:off x="1967326" y="1989071"/>
                <a:ext cx="344617" cy="564373"/>
              </a:xfrm>
              <a:prstGeom prst="rect">
                <a:avLst/>
              </a:prstGeom>
            </p:spPr>
          </p:pic>
        </p:grpSp>
        <p:sp>
          <p:nvSpPr>
            <p:cNvPr id="28" name="Arrow: Bent 27">
              <a:extLst>
                <a:ext uri="{FF2B5EF4-FFF2-40B4-BE49-F238E27FC236}">
                  <a16:creationId xmlns:a16="http://schemas.microsoft.com/office/drawing/2014/main" id="{349566B5-031C-4C3D-8F1F-F15A6B829BE6}"/>
                </a:ext>
              </a:extLst>
            </p:cNvPr>
            <p:cNvSpPr/>
            <p:nvPr/>
          </p:nvSpPr>
          <p:spPr>
            <a:xfrm rot="5400000">
              <a:off x="1159591" y="1496965"/>
              <a:ext cx="691378" cy="781467"/>
            </a:xfrm>
            <a:prstGeom prst="bentArrow">
              <a:avLst>
                <a:gd name="adj1" fmla="val 11763"/>
                <a:gd name="adj2" fmla="val 13594"/>
                <a:gd name="adj3" fmla="val 20735"/>
                <a:gd name="adj4" fmla="val 792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F4107011-0D7B-4AFD-83B3-DE5EFC4C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56" y="1551130"/>
            <a:ext cx="3449601" cy="4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rrow: Bent 35">
            <a:extLst>
              <a:ext uri="{FF2B5EF4-FFF2-40B4-BE49-F238E27FC236}">
                <a16:creationId xmlns:a16="http://schemas.microsoft.com/office/drawing/2014/main" id="{BE93677A-8F15-49A8-B511-775CE83394E1}"/>
              </a:ext>
            </a:extLst>
          </p:cNvPr>
          <p:cNvSpPr/>
          <p:nvPr/>
        </p:nvSpPr>
        <p:spPr>
          <a:xfrm>
            <a:off x="1374348" y="1710522"/>
            <a:ext cx="866461" cy="734410"/>
          </a:xfrm>
          <a:prstGeom prst="bentArrow">
            <a:avLst>
              <a:gd name="adj1" fmla="val 11362"/>
              <a:gd name="adj2" fmla="val 10922"/>
              <a:gd name="adj3" fmla="val 20735"/>
              <a:gd name="adj4" fmla="val 80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74E8653-4621-4E64-BB96-0F7B01D57D8E}"/>
              </a:ext>
            </a:extLst>
          </p:cNvPr>
          <p:cNvGrpSpPr/>
          <p:nvPr/>
        </p:nvGrpSpPr>
        <p:grpSpPr>
          <a:xfrm>
            <a:off x="301987" y="2500053"/>
            <a:ext cx="2403561" cy="3708665"/>
            <a:chOff x="303865" y="2420309"/>
            <a:chExt cx="2403561" cy="370866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1288B5-BB46-49E6-B250-2138A1198C96}"/>
                </a:ext>
              </a:extLst>
            </p:cNvPr>
            <p:cNvSpPr txBox="1"/>
            <p:nvPr/>
          </p:nvSpPr>
          <p:spPr>
            <a:xfrm>
              <a:off x="628650" y="2420309"/>
              <a:ext cx="203483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Arial Nova Light" panose="020B0304020202020204" pitchFamily="34" charset="0"/>
                </a:rPr>
                <a:t>Lattice calculated </a:t>
              </a:r>
              <a:r>
                <a:rPr lang="en-US" dirty="0">
                  <a:latin typeface="Arial Nova Light" panose="020B0304020202020204" pitchFamily="34" charset="0"/>
                </a:rPr>
                <a:t>form factors</a:t>
              </a:r>
              <a:endParaRPr lang="en-US" dirty="0"/>
            </a:p>
          </p:txBody>
        </p:sp>
        <p:pic>
          <p:nvPicPr>
            <p:cNvPr id="37" name="Content Placeholder 4">
              <a:extLst>
                <a:ext uri="{FF2B5EF4-FFF2-40B4-BE49-F238E27FC236}">
                  <a16:creationId xmlns:a16="http://schemas.microsoft.com/office/drawing/2014/main" id="{2AC43AF8-F7E3-4E20-BFB1-DD343BF44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865" y="2974248"/>
              <a:ext cx="2403561" cy="160790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93D425A-05EC-498C-B4CE-E095BD1F9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3865" y="4582156"/>
              <a:ext cx="2403561" cy="1546818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A88C041-61C6-482E-A1FD-70812C06302F}"/>
              </a:ext>
            </a:extLst>
          </p:cNvPr>
          <p:cNvSpPr/>
          <p:nvPr/>
        </p:nvSpPr>
        <p:spPr>
          <a:xfrm>
            <a:off x="4230571" y="2951197"/>
            <a:ext cx="4864425" cy="286878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C009DB-5026-4DA3-80A8-55D7FA0C88F7}"/>
              </a:ext>
            </a:extLst>
          </p:cNvPr>
          <p:cNvSpPr txBox="1"/>
          <p:nvPr/>
        </p:nvSpPr>
        <p:spPr>
          <a:xfrm>
            <a:off x="5040973" y="5874992"/>
            <a:ext cx="314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QCD works quite well!</a:t>
            </a:r>
          </a:p>
        </p:txBody>
      </p:sp>
    </p:spTree>
    <p:extLst>
      <p:ext uri="{BB962C8B-B14F-4D97-AF65-F5344CB8AC3E}">
        <p14:creationId xmlns:p14="http://schemas.microsoft.com/office/powerpoint/2010/main" val="3575297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4DD5-3194-4F5E-9C33-BCEC998F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Fitting gravitational form factors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7FA3F2-C0C3-493F-8E42-8A2BC40F2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98" y="1443353"/>
            <a:ext cx="2861311" cy="19895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6057F-0026-439D-8A77-6814914BB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473" y="1468263"/>
            <a:ext cx="3349781" cy="2546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60602A-DFCD-489D-9213-5FCCC84CEAB7}"/>
              </a:ext>
            </a:extLst>
          </p:cNvPr>
          <p:cNvGrpSpPr/>
          <p:nvPr/>
        </p:nvGrpSpPr>
        <p:grpSpPr>
          <a:xfrm>
            <a:off x="642345" y="3685969"/>
            <a:ext cx="3257559" cy="574158"/>
            <a:chOff x="762083" y="4015190"/>
            <a:chExt cx="3257559" cy="574158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1645076-253E-410F-A487-02487DE0A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83" y="4352912"/>
              <a:ext cx="1871969" cy="23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7B84E2DB-F1DF-4540-A898-80E8F4BDB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83" y="4015190"/>
              <a:ext cx="1456759" cy="27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62CBAE-9E43-4E96-B937-8F586FA30E52}"/>
                </a:ext>
              </a:extLst>
            </p:cNvPr>
            <p:cNvSpPr txBox="1"/>
            <p:nvPr/>
          </p:nvSpPr>
          <p:spPr>
            <a:xfrm>
              <a:off x="3010040" y="4057708"/>
              <a:ext cx="1009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Nova Light" panose="020B0304020202020204" pitchFamily="34" charset="0"/>
                </a:rPr>
                <a:t>Fixed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A123B3A-E79C-4E6E-950F-800DC758F2F3}"/>
              </a:ext>
            </a:extLst>
          </p:cNvPr>
          <p:cNvGrpSpPr/>
          <p:nvPr/>
        </p:nvGrpSpPr>
        <p:grpSpPr>
          <a:xfrm>
            <a:off x="601179" y="4587591"/>
            <a:ext cx="3370378" cy="622835"/>
            <a:chOff x="762083" y="4977930"/>
            <a:chExt cx="3370378" cy="622835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A631F3B8-52BD-4654-97E8-5D816AFAA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84" y="4977930"/>
              <a:ext cx="2393186" cy="272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5ADA7E00-29B9-4B28-8C5A-E5F77F452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83" y="5361756"/>
              <a:ext cx="2758899" cy="239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947873-CCBF-490B-A520-3DCDB6DC01FA}"/>
                </a:ext>
              </a:extLst>
            </p:cNvPr>
            <p:cNvSpPr txBox="1"/>
            <p:nvPr/>
          </p:nvSpPr>
          <p:spPr>
            <a:xfrm>
              <a:off x="3618491" y="5019595"/>
              <a:ext cx="513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Nova Light" panose="020B0304020202020204" pitchFamily="34" charset="0"/>
                </a:rPr>
                <a:t>Fit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B5B1890-5151-40F9-8136-61983A8453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572" y="4057708"/>
            <a:ext cx="3636249" cy="2658434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040AA73D-55C2-46E7-8BA5-3FBB1BAA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17</a:t>
            </a:fld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3E8690-CC95-484F-95D7-53A15A3E97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0" y="5641413"/>
            <a:ext cx="2573712" cy="5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01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FF34-F58C-4955-ADD0-CF700084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sz="4400" dirty="0">
                <a:latin typeface="Arial Nova Light" panose="020B0304020202020204" pitchFamily="34" charset="0"/>
              </a:rPr>
              <a:t>J/</a:t>
            </a:r>
            <a:r>
              <a:rPr lang="el-GR" sz="4400" dirty="0">
                <a:latin typeface="Arial Nova Light" panose="020B0304020202020204" pitchFamily="34" charset="0"/>
              </a:rPr>
              <a:t>ψ</a:t>
            </a:r>
            <a:r>
              <a:rPr lang="en-US" sz="4400" dirty="0">
                <a:latin typeface="Arial Nova Light" panose="020B0304020202020204" pitchFamily="34" charset="0"/>
              </a:rPr>
              <a:t> data at </a:t>
            </a:r>
            <a:r>
              <a:rPr lang="en-US" sz="4400" dirty="0" err="1">
                <a:latin typeface="Arial Nova Light" panose="020B0304020202020204" pitchFamily="34" charset="0"/>
              </a:rPr>
              <a:t>JLab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7A8A0-D48F-44BC-87FC-F3E4FBECABF7}"/>
              </a:ext>
            </a:extLst>
          </p:cNvPr>
          <p:cNvSpPr txBox="1"/>
          <p:nvPr/>
        </p:nvSpPr>
        <p:spPr>
          <a:xfrm>
            <a:off x="6100331" y="858630"/>
            <a:ext cx="17948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</a:rPr>
              <a:t>Z.-E. Meziani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BB1F8-7854-4C2A-B4EB-F896BFCF9CBA}"/>
              </a:ext>
            </a:extLst>
          </p:cNvPr>
          <p:cNvSpPr txBox="1"/>
          <p:nvPr/>
        </p:nvSpPr>
        <p:spPr>
          <a:xfrm>
            <a:off x="665563" y="5709884"/>
            <a:ext cx="8352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More data at </a:t>
            </a:r>
            <a:r>
              <a:rPr lang="en-US" sz="2000" dirty="0" err="1">
                <a:latin typeface="Arial Nova Light" panose="020B0304020202020204" pitchFamily="34" charset="0"/>
              </a:rPr>
              <a:t>JLab</a:t>
            </a:r>
            <a:r>
              <a:rPr lang="en-US" sz="2000" dirty="0">
                <a:latin typeface="Arial Nova Light" panose="020B0304020202020204" pitchFamily="34" charset="0"/>
              </a:rPr>
              <a:t> will allow much more precise measurements of gravitational form factors.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F7E0B55-207C-4D05-BA11-A7584EF7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18</a:t>
            </a:fld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">
                <a:extLst>
                  <a:ext uri="{FF2B5EF4-FFF2-40B4-BE49-F238E27FC236}">
                    <a16:creationId xmlns:a16="http://schemas.microsoft.com/office/drawing/2014/main" id="{FA10B56F-A923-4ADC-A078-B348BE025DC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8763657"/>
                  </p:ext>
                </p:extLst>
              </p:nvPr>
            </p:nvGraphicFramePr>
            <p:xfrm>
              <a:off x="730479" y="1375343"/>
              <a:ext cx="8127771" cy="4334541"/>
            </p:xfrm>
            <a:graphic>
              <a:graphicData uri="http://schemas.openxmlformats.org/drawingml/2006/table">
                <a:tbl>
                  <a:tblPr firstRow="1" firstCol="1"/>
                  <a:tblGrid>
                    <a:gridCol w="16255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556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49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351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27183"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20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b="1" dirty="0" err="1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GlueX</a:t>
                          </a:r>
                          <a:r>
                            <a:rPr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
HALL D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HMS+SHMS
HALL C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CLAS 12</a:t>
                          </a: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upgrade I</a:t>
                          </a:r>
                          <a:r>
                            <a:rPr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
HALL B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b="1" dirty="0" err="1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SoLID</a:t>
                          </a:r>
                          <a:r>
                            <a:rPr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
HALL A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0228"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sz="2000" i="1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J/ψ </a:t>
                          </a:r>
                          <a:r>
                            <a:rPr sz="2000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counts (photo-prod.)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~4</a:t>
                          </a:r>
                          <a:r>
                            <a:rPr lang="en-US"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69 </a:t>
                          </a:r>
                          <a:r>
                            <a:rPr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published</a:t>
                          </a:r>
                          <a:r>
                            <a:rPr lang="en-US"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,</a:t>
                          </a:r>
                          <a:r>
                            <a:rPr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</a:t>
                          </a:r>
                          <a:endParaRPr lang="en-US" sz="20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10</a:t>
                          </a:r>
                          <a:r>
                            <a:rPr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k </a:t>
                          </a:r>
                          <a:r>
                            <a:rPr lang="en-US"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phase I+II</a:t>
                          </a:r>
                          <a:endParaRPr sz="20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892111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4k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14k</a:t>
                          </a:r>
                          <a:endParaRPr sz="20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 804k</a:t>
                          </a:r>
                          <a:endParaRPr sz="20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4388"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sz="2000" i="1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J/</a:t>
                          </a:r>
                          <a:r>
                            <a:rPr sz="2000" i="1" dirty="0" err="1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ψ</a:t>
                          </a:r>
                          <a:r>
                            <a:rPr sz="2000" i="1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 </a:t>
                          </a:r>
                          <a:r>
                            <a:rPr sz="2000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Rate (electro-prod.)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20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20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lang="en-US" sz="2000" dirty="0">
                              <a:solidFill>
                                <a:srgbClr val="002060"/>
                              </a:solidFill>
                              <a:latin typeface="Arial Nova Light" panose="020B0304020202020204" pitchFamily="34" charset="0"/>
                            </a:rPr>
                            <a:t>1k</a:t>
                          </a:r>
                          <a:endParaRPr sz="2000" dirty="0">
                            <a:solidFill>
                              <a:srgbClr val="002060"/>
                            </a:solidFill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011993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21k</a:t>
                          </a:r>
                          <a:endParaRPr sz="2000" b="1" dirty="0">
                            <a:solidFill>
                              <a:srgbClr val="011993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4388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Photon-proton luminosity</a:t>
                          </a:r>
                          <a:endParaRPr sz="2000" b="1" dirty="0">
                            <a:solidFill>
                              <a:srgbClr val="FFFFFF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 b="1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200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endParaRPr lang="en-US" sz="20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 b="1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2000" b="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endParaRPr sz="20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2995929"/>
                      </a:ext>
                    </a:extLst>
                  </a:tr>
                  <a:tr h="575499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Acceptance</a:t>
                          </a:r>
                          <a:endParaRPr sz="2000" b="1" dirty="0">
                            <a:solidFill>
                              <a:srgbClr val="FFFFFF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4000" b="1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lang="en-US" sz="2000" dirty="0">
                              <a:latin typeface="Arial Nova Light" panose="020B0304020202020204" pitchFamily="34" charset="0"/>
                            </a:rPr>
                            <a:t>~ 2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sz="20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&lt; 3x10</a:t>
                          </a:r>
                          <a:r>
                            <a:rPr lang="en-US" sz="2000" baseline="30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-4</a:t>
                          </a:r>
                          <a:r>
                            <a:rPr lang="en-US" sz="2000" baseline="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</a:t>
                          </a:r>
                          <a:endParaRPr lang="en-US" sz="2000" baseline="300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4000" b="1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lang="en-US" sz="2000" b="0" dirty="0">
                              <a:latin typeface="Arial Nova Light" panose="020B0304020202020204" pitchFamily="34" charset="0"/>
                            </a:rPr>
                            <a:t>&lt; </a:t>
                          </a:r>
                          <a:r>
                            <a:rPr lang="en-US" sz="2000" dirty="0">
                              <a:latin typeface="Arial Nova Light" panose="020B0304020202020204" pitchFamily="34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sz="2000" b="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~ </a:t>
                          </a:r>
                          <a:r>
                            <a:rPr lang="en-US" sz="2000" b="1" dirty="0">
                              <a:latin typeface="Arial Nova Light" panose="020B0304020202020204" pitchFamily="34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US" sz="20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7885863"/>
                      </a:ext>
                    </a:extLst>
                  </a:tr>
                  <a:tr h="582820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When?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Finished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Finished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 Proposed</a:t>
                          </a:r>
                          <a:endParaRPr sz="20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~</a:t>
                          </a:r>
                          <a:r>
                            <a:rPr lang="en-US"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8</a:t>
                          </a:r>
                          <a:r>
                            <a:rPr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years?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">
                <a:extLst>
                  <a:ext uri="{FF2B5EF4-FFF2-40B4-BE49-F238E27FC236}">
                    <a16:creationId xmlns:a16="http://schemas.microsoft.com/office/drawing/2014/main" id="{FA10B56F-A923-4ADC-A078-B348BE025DC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8763657"/>
                  </p:ext>
                </p:extLst>
              </p:nvPr>
            </p:nvGraphicFramePr>
            <p:xfrm>
              <a:off x="730479" y="1375343"/>
              <a:ext cx="8127771" cy="4334541"/>
            </p:xfrm>
            <a:graphic>
              <a:graphicData uri="http://schemas.openxmlformats.org/drawingml/2006/table">
                <a:tbl>
                  <a:tblPr firstRow="1" firstCol="1"/>
                  <a:tblGrid>
                    <a:gridCol w="16255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556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49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351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65198"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20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b="1" dirty="0" err="1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GlueX</a:t>
                          </a:r>
                          <a:r>
                            <a:rPr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
HALL D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HMS+SHMS
HALL C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CLAS 12</a:t>
                          </a: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upgrade I</a:t>
                          </a:r>
                          <a:r>
                            <a:rPr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
HALL B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b="1" dirty="0" err="1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SoLID</a:t>
                          </a:r>
                          <a:r>
                            <a:rPr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
HALL A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0228"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sz="2000" i="1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J/ψ </a:t>
                          </a:r>
                          <a:r>
                            <a:rPr sz="2000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counts (photo-prod.)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~4</a:t>
                          </a:r>
                          <a:r>
                            <a:rPr lang="en-US"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69 </a:t>
                          </a:r>
                          <a:r>
                            <a:rPr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published</a:t>
                          </a:r>
                          <a:r>
                            <a:rPr lang="en-US"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,</a:t>
                          </a:r>
                          <a:r>
                            <a:rPr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</a:t>
                          </a:r>
                          <a:endParaRPr lang="en-US" sz="20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10</a:t>
                          </a:r>
                          <a:r>
                            <a:rPr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k </a:t>
                          </a:r>
                          <a:r>
                            <a:rPr lang="en-US"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phase I+II</a:t>
                          </a:r>
                          <a:endParaRPr sz="20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892111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4k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14k</a:t>
                          </a:r>
                          <a:endParaRPr sz="20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941100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 804k</a:t>
                          </a:r>
                          <a:endParaRPr sz="2000" b="1" dirty="0">
                            <a:solidFill>
                              <a:srgbClr val="941100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0398"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sz="2000" i="1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J/</a:t>
                          </a:r>
                          <a:r>
                            <a:rPr sz="2000" i="1" dirty="0" err="1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ψ</a:t>
                          </a:r>
                          <a:r>
                            <a:rPr sz="2000" i="1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 </a:t>
                          </a:r>
                          <a:r>
                            <a:rPr sz="2000" dirty="0">
                              <a:solidFill>
                                <a:schemeClr val="bg1"/>
                              </a:solidFill>
                              <a:latin typeface="Arial Nova Light" panose="020B0304020202020204" pitchFamily="34" charset="0"/>
                            </a:rPr>
                            <a:t>Rate (electro-prod.)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20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200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4000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r>
                            <a:rPr lang="en-US" sz="2000" dirty="0">
                              <a:solidFill>
                                <a:srgbClr val="002060"/>
                              </a:solidFill>
                              <a:latin typeface="Arial Nova Light" panose="020B0304020202020204" pitchFamily="34" charset="0"/>
                            </a:rPr>
                            <a:t>1k</a:t>
                          </a:r>
                          <a:endParaRPr sz="2000" dirty="0">
                            <a:solidFill>
                              <a:srgbClr val="002060"/>
                            </a:solidFill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011993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21k</a:t>
                          </a:r>
                          <a:endParaRPr sz="2000" b="1" dirty="0">
                            <a:solidFill>
                              <a:srgbClr val="011993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>
                          <a:solidFill>
                            <a:srgbClr val="FFFFFF"/>
                          </a:solidFill>
                          <a:miter lim="400000"/>
                        </a:lnT>
                        <a:lnB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0398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Photon-proton luminosity</a:t>
                          </a:r>
                          <a:endParaRPr sz="2000" b="1" dirty="0">
                            <a:solidFill>
                              <a:srgbClr val="FFFFFF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 b="1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200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endParaRPr lang="en-US" sz="20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4000" b="1">
                              <a:solidFill>
                                <a:srgbClr val="000000"/>
                              </a:solidFill>
                              <a:latin typeface="Roboto"/>
                              <a:ea typeface="Roboto"/>
                              <a:cs typeface="Roboto"/>
                              <a:sym typeface="Roboto"/>
                            </a:defRPr>
                          </a:pPr>
                          <a:endParaRPr sz="2000" b="0" dirty="0">
                            <a:latin typeface="Arial Nova Light" panose="020B0304020202020204" pitchFamily="34" charset="0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endParaRPr sz="20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2995929"/>
                      </a:ext>
                    </a:extLst>
                  </a:tr>
                  <a:tr h="575499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Acceptance</a:t>
                          </a:r>
                          <a:endParaRPr sz="2000" b="1" dirty="0">
                            <a:solidFill>
                              <a:srgbClr val="FFFFFF"/>
                            </a:solidFill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blipFill>
                          <a:blip r:embed="rId2"/>
                          <a:stretch>
                            <a:fillRect l="-89408" t="-562766" r="-233956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&lt; 3x10</a:t>
                          </a:r>
                          <a:r>
                            <a:rPr lang="en-US" sz="2000" baseline="30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-4</a:t>
                          </a:r>
                          <a:r>
                            <a:rPr lang="en-US" sz="2000" baseline="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</a:t>
                          </a:r>
                          <a:endParaRPr lang="en-US" sz="2000" baseline="300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blipFill>
                          <a:blip r:embed="rId2"/>
                          <a:stretch>
                            <a:fillRect l="-340551" t="-562766" r="-94488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399" marR="25399" marT="25399" marB="25399" anchor="ctr" horzOverflow="overflow">
                        <a:lnL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blipFill>
                          <a:blip r:embed="rId2"/>
                          <a:stretch>
                            <a:fillRect l="-474153" t="-562766" r="-1695" b="-1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7885863"/>
                      </a:ext>
                    </a:extLst>
                  </a:tr>
                  <a:tr h="582820">
                    <a:tc>
                      <a:txBody>
                        <a:bodyPr/>
                        <a:lstStyle/>
                        <a:p>
                          <a:pPr algn="ctr" defTabSz="914400"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b="1" dirty="0">
                              <a:solidFill>
                                <a:srgbClr val="FFFFFF"/>
                              </a:solidFill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When?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535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Finished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Finished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lang="en-US"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 Proposed</a:t>
                          </a:r>
                          <a:endParaRPr sz="2000" dirty="0">
                            <a:latin typeface="Arial Nova Light" panose="020B0304020202020204" pitchFamily="34" charset="0"/>
                            <a:ea typeface="Roboto"/>
                            <a:cs typeface="Roboto"/>
                            <a:sym typeface="Roboto"/>
                          </a:endParaRP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defRPr sz="180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~</a:t>
                          </a:r>
                          <a:r>
                            <a:rPr lang="en-US"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8</a:t>
                          </a:r>
                          <a:r>
                            <a:rPr sz="2000" dirty="0">
                              <a:latin typeface="Arial Nova Light" panose="020B0304020202020204" pitchFamily="34" charset="0"/>
                              <a:ea typeface="Roboto"/>
                              <a:cs typeface="Roboto"/>
                              <a:sym typeface="Roboto"/>
                            </a:rPr>
                            <a:t> years?</a:t>
                          </a:r>
                        </a:p>
                      </a:txBody>
                      <a:tcPr marL="25399" marR="25399" marT="25399" marB="25399" anchor="ctr" horzOverflow="overflow">
                        <a:lnL w="25400">
                          <a:solidFill>
                            <a:srgbClr val="FFFFFF"/>
                          </a:solidFill>
                          <a:miter lim="400000"/>
                        </a:lnL>
                        <a:lnR w="25400">
                          <a:solidFill>
                            <a:srgbClr val="FFFFFF"/>
                          </a:solidFill>
                          <a:miter lim="400000"/>
                        </a:lnR>
                        <a:lnT w="25400" cap="flat" cmpd="sng" algn="ctr">
                          <a:solidFill>
                            <a:srgbClr val="FFFFFF"/>
                          </a:solidFill>
                          <a:prstDash val="solid"/>
                          <a:miter lim="400000"/>
                          <a:headEnd type="none" w="med" len="med"/>
                          <a:tailEnd type="none" w="med" len="med"/>
                        </a:lnT>
                        <a:lnB w="254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9458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503ACD-856E-41DF-AA76-E8A24A497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577494" cy="505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Nova Light" panose="020B0304020202020204" pitchFamily="34" charset="0"/>
              </a:rPr>
              <a:t>The leading amplitude before summing over polarizations reads</a:t>
            </a:r>
          </a:p>
          <a:p>
            <a:pPr marL="0" indent="0">
              <a:buNone/>
            </a:pPr>
            <a:endParaRPr lang="en-US" sz="2400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Nova Light" panose="020B03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Nova Light" panose="020B03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7ED1C7-D1FA-4873-90F0-EAF98BE9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75" y="4940768"/>
            <a:ext cx="891680" cy="3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9572-7CF6-4A4E-8BDB-998F18E07784}"/>
              </a:ext>
            </a:extLst>
          </p:cNvPr>
          <p:cNvGrpSpPr/>
          <p:nvPr/>
        </p:nvGrpSpPr>
        <p:grpSpPr>
          <a:xfrm>
            <a:off x="628650" y="3394274"/>
            <a:ext cx="8435451" cy="2677656"/>
            <a:chOff x="788817" y="3708618"/>
            <a:chExt cx="8435451" cy="2677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0D49B2-0EB8-45FA-BA93-A9CD4A5E523F}"/>
                </a:ext>
              </a:extLst>
            </p:cNvPr>
            <p:cNvSpPr txBox="1"/>
            <p:nvPr/>
          </p:nvSpPr>
          <p:spPr>
            <a:xfrm>
              <a:off x="788817" y="3708618"/>
              <a:ext cx="843545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rial Nova Light" panose="020B0304020202020204" pitchFamily="34" charset="0"/>
                </a:rPr>
                <a:t>Photon polarization      and vector meson polarization       are factored out.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>
                <a:latin typeface="Arial Nova Light" panose="020B03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rial Nova Light" panose="020B0304020202020204" pitchFamily="34" charset="0"/>
                </a:rPr>
                <a:t>The proton polarizations are contained in the hadronic matrix element              -- polarization measurements provide more information on the gravitational form factors.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>
                <a:latin typeface="Arial Nova Light" panose="020B0304020202020204" pitchFamily="34" charset="0"/>
              </a:endParaRPr>
            </a:p>
          </p:txBody>
        </p: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C5370CE6-09D3-4D99-ADCA-5341D605C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236" y="3768478"/>
              <a:ext cx="341102" cy="283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960C6CE4-9A4B-4E04-9526-DA3F48DF3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046" y="3743344"/>
              <a:ext cx="375054" cy="398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1A75FD-1DB5-4899-85D9-29B5929C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Polarization measurement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3C7F6-BA48-4F44-8BA1-BD155B15CCB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7122" y="2331130"/>
            <a:ext cx="5149756" cy="900736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918AB50-5F3F-4377-9C64-FEDA8D65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19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370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B068-6F58-429A-8AB5-9F0DFD57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02036-C5C9-418E-978F-A14FFB7B8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7099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Introduction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Gravitational form factors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QCD interaction of a color dipole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Photoproduction of J/</a:t>
            </a:r>
            <a:r>
              <a:rPr lang="el-GR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ψ</a:t>
            </a:r>
            <a:r>
              <a:rPr lang="en-US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Polarization and spin asymmetry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 Nova Light" panose="020B0304020202020204" pitchFamily="34" charset="0"/>
                <a:cs typeface="Adobe Devanagari" panose="02040503050201020203" pitchFamily="18" charset="0"/>
              </a:rPr>
              <a:t>Conclusions and 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660B8-D8B9-4937-9E26-B471CAFA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1794" y="6391671"/>
            <a:ext cx="29605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89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B3FD-FAEF-478D-81C1-D958B637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E7B7-0C3B-4C43-B32D-E4EBABE68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05" y="1684546"/>
            <a:ext cx="7886700" cy="204503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Factorization fo</a:t>
            </a:r>
            <a:r>
              <a:rPr lang="en-US" altLang="zh-CN" sz="2400" dirty="0">
                <a:latin typeface="Arial Nova Light" panose="020B0304020202020204" pitchFamily="34" charset="0"/>
              </a:rPr>
              <a:t>r</a:t>
            </a:r>
            <a:r>
              <a:rPr lang="en-US" sz="2400" dirty="0">
                <a:latin typeface="Arial Nova Light" panose="020B0304020202020204" pitchFamily="34" charset="0"/>
              </a:rPr>
              <a:t>mula to</a:t>
            </a:r>
            <a:r>
              <a:rPr lang="zh-CN" altLang="en-US" sz="2400" dirty="0">
                <a:latin typeface="Arial Nova Light" panose="020B0304020202020204" pitchFamily="34" charset="0"/>
              </a:rPr>
              <a:t> </a:t>
            </a:r>
            <a:r>
              <a:rPr lang="en-US" altLang="zh-CN" sz="2400" dirty="0">
                <a:latin typeface="Arial Nova Light" panose="020B0304020202020204" pitchFamily="34" charset="0"/>
              </a:rPr>
              <a:t>the leading order</a:t>
            </a:r>
            <a:r>
              <a:rPr lang="en-US" sz="2400" dirty="0">
                <a:latin typeface="Arial Nova Light" panose="020B0304020202020204" pitchFamily="34" charset="0"/>
              </a:rPr>
              <a:t> in the heavy quark limit.</a:t>
            </a:r>
          </a:p>
          <a:p>
            <a:r>
              <a:rPr lang="en-US" sz="2400" dirty="0">
                <a:latin typeface="Arial Nova Light" panose="020B0304020202020204" pitchFamily="34" charset="0"/>
              </a:rPr>
              <a:t>Measurements of the gluonic gravitational form factors .</a:t>
            </a:r>
          </a:p>
          <a:p>
            <a:r>
              <a:rPr lang="en-US" sz="2400" dirty="0">
                <a:latin typeface="Arial Nova Light" panose="020B0304020202020204" pitchFamily="34" charset="0"/>
              </a:rPr>
              <a:t>Proton polarization measurements can be helpful.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95C656D-F7DD-4580-9EE7-23308E5B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4003" y="6391671"/>
            <a:ext cx="514105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20</a:t>
            </a:fld>
            <a:endParaRPr lang="en-US" sz="24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3DD058C-DE0B-45B8-9738-E93A6F8FFCBA}"/>
              </a:ext>
            </a:extLst>
          </p:cNvPr>
          <p:cNvGrpSpPr/>
          <p:nvPr/>
        </p:nvGrpSpPr>
        <p:grpSpPr>
          <a:xfrm>
            <a:off x="628650" y="4642284"/>
            <a:ext cx="7886700" cy="1459878"/>
            <a:chOff x="628650" y="4143785"/>
            <a:chExt cx="7886700" cy="1459878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9A316DC7-AA3F-4508-949C-5D29EED69B8E}"/>
                </a:ext>
              </a:extLst>
            </p:cNvPr>
            <p:cNvSpPr txBox="1">
              <a:spLocks/>
            </p:cNvSpPr>
            <p:nvPr/>
          </p:nvSpPr>
          <p:spPr>
            <a:xfrm>
              <a:off x="628650" y="4190102"/>
              <a:ext cx="7886700" cy="1413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latin typeface="Arial Nova Light" panose="020B0304020202020204" pitchFamily="34" charset="0"/>
                </a:rPr>
                <a:t>Higher order correction in               and               </a:t>
              </a:r>
            </a:p>
            <a:p>
              <a:r>
                <a:rPr lang="en-US" sz="2400" dirty="0">
                  <a:latin typeface="Arial Nova Light" panose="020B0304020202020204" pitchFamily="34" charset="0"/>
                </a:rPr>
                <a:t>Higher twist effects including three-gluon exchange  </a:t>
              </a:r>
            </a:p>
            <a:p>
              <a:r>
                <a:rPr lang="en-US" sz="2400" dirty="0">
                  <a:latin typeface="Arial Nova Light" panose="020B0304020202020204" pitchFamily="34" charset="0"/>
                </a:rPr>
                <a:t>Factorization theorem to higher/all order</a:t>
              </a:r>
            </a:p>
            <a:p>
              <a:endParaRPr lang="en-US" sz="2400" dirty="0">
                <a:latin typeface="Arial Nova Light" panose="020B030402020202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2400" dirty="0">
                <a:latin typeface="Arial Nova Light" panose="020B0304020202020204" pitchFamily="34" charset="0"/>
              </a:endParaRP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C7A08A8C-2F44-4F60-88FC-0D2EA11FD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4003" y="4153166"/>
              <a:ext cx="980459" cy="505506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42BCBE76-B541-4702-8679-29AA3F71D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4336" y="4143785"/>
              <a:ext cx="933616" cy="468570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0C81FB0-98CB-48D4-9C9E-095BA877898C}"/>
              </a:ext>
            </a:extLst>
          </p:cNvPr>
          <p:cNvSpPr txBox="1"/>
          <p:nvPr/>
        </p:nvSpPr>
        <p:spPr>
          <a:xfrm>
            <a:off x="628650" y="3583334"/>
            <a:ext cx="2279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Nova Light" panose="020B0304020202020204" pitchFamily="34" charset="0"/>
              </a:rPr>
              <a:t>Outlook</a:t>
            </a:r>
            <a:endParaRPr lang="en-US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D4B1-2DA9-4FA2-8DCF-F3DB00B8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Introduction to proton mass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45D1F4C-3222-4F0B-B227-802A81E0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1794" y="6391671"/>
            <a:ext cx="29605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3</a:t>
            </a:fld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40EA10-8226-48CF-9120-F822277382D0}"/>
              </a:ext>
            </a:extLst>
          </p:cNvPr>
          <p:cNvSpPr txBox="1"/>
          <p:nvPr/>
        </p:nvSpPr>
        <p:spPr>
          <a:xfrm>
            <a:off x="1161642" y="1295746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 Nova Light" panose="020B0304020202020204" pitchFamily="34" charset="0"/>
              </a:rPr>
              <a:t>-mass without mass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4D937-0751-4361-9518-3726FC283CC3}"/>
              </a:ext>
            </a:extLst>
          </p:cNvPr>
          <p:cNvSpPr txBox="1"/>
          <p:nvPr/>
        </p:nvSpPr>
        <p:spPr>
          <a:xfrm>
            <a:off x="1161642" y="4843339"/>
            <a:ext cx="7481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Most of the proton mass comes from dynamical energy!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619D27-A8DB-4E65-B9F9-8780A7DA623E}"/>
              </a:ext>
            </a:extLst>
          </p:cNvPr>
          <p:cNvGrpSpPr/>
          <p:nvPr/>
        </p:nvGrpSpPr>
        <p:grpSpPr>
          <a:xfrm>
            <a:off x="835787" y="1942609"/>
            <a:ext cx="7370266" cy="2306712"/>
            <a:chOff x="390852" y="2053865"/>
            <a:chExt cx="8657490" cy="26168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FAF1B4-9496-4BDC-92AA-91B0E0F8A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6696" y="2053865"/>
              <a:ext cx="5193422" cy="2616826"/>
            </a:xfrm>
            <a:prstGeom prst="rect">
              <a:avLst/>
            </a:prstGeom>
          </p:spPr>
        </p:pic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CDC6DB94-7CA3-40C4-AED5-BF1B42E6F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52" y="3529559"/>
              <a:ext cx="1685844" cy="225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0598CCE8-0143-40F6-BB16-C6CB5FCE8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52" y="3181643"/>
              <a:ext cx="1700763" cy="225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>
              <a:extLst>
                <a:ext uri="{FF2B5EF4-FFF2-40B4-BE49-F238E27FC236}">
                  <a16:creationId xmlns:a16="http://schemas.microsoft.com/office/drawing/2014/main" id="{6DAC80A1-8893-4C3F-A045-B548C26D7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52" y="3877475"/>
              <a:ext cx="872825" cy="269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>
              <a:extLst>
                <a:ext uri="{FF2B5EF4-FFF2-40B4-BE49-F238E27FC236}">
                  <a16:creationId xmlns:a16="http://schemas.microsoft.com/office/drawing/2014/main" id="{A96378A5-A7DD-4A53-B93C-FD84C4E49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4625" y="3393327"/>
              <a:ext cx="1773717" cy="26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526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D4B1-2DA9-4FA2-8DCF-F3DB00B8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Introduction to proton mass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45D1F4C-3222-4F0B-B227-802A81E0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1794" y="6391671"/>
            <a:ext cx="29605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4</a:t>
            </a:fld>
            <a:endParaRPr lang="en-US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D65A7E-F5BC-44CC-9356-42EAB4F18393}"/>
              </a:ext>
            </a:extLst>
          </p:cNvPr>
          <p:cNvGrpSpPr/>
          <p:nvPr/>
        </p:nvGrpSpPr>
        <p:grpSpPr>
          <a:xfrm>
            <a:off x="687517" y="1816459"/>
            <a:ext cx="7330162" cy="3524736"/>
            <a:chOff x="-2229472" y="529960"/>
            <a:chExt cx="7565630" cy="36567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B63371-A4B4-40D0-A2A0-3900C7DC1216}"/>
                </a:ext>
              </a:extLst>
            </p:cNvPr>
            <p:cNvSpPr txBox="1"/>
            <p:nvPr/>
          </p:nvSpPr>
          <p:spPr>
            <a:xfrm>
              <a:off x="298251" y="529960"/>
              <a:ext cx="5037907" cy="3640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Finding 1: 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An EIC can uniquely address three profound questions about nucleons--neutrons and protons--and how they are assembled to form the nuclei of atoms:</a:t>
              </a: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does the mass of the nucleon arise?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How does the spin of the nucleon arise?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What are the emergent properties of dense systems of gluons? </a:t>
              </a:r>
            </a:p>
          </p:txBody>
        </p: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28BE6E56-9393-457A-955B-781656AD1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9472" y="529960"/>
              <a:ext cx="2527723" cy="3656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940EA10-8226-48CF-9120-F822277382D0}"/>
              </a:ext>
            </a:extLst>
          </p:cNvPr>
          <p:cNvSpPr txBox="1"/>
          <p:nvPr/>
        </p:nvSpPr>
        <p:spPr>
          <a:xfrm>
            <a:off x="1161642" y="1295746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 Nova Light" panose="020B0304020202020204" pitchFamily="34" charset="0"/>
              </a:rPr>
              <a:t>-importance scientific goal of EIC</a:t>
            </a:r>
          </a:p>
        </p:txBody>
      </p:sp>
    </p:spTree>
    <p:extLst>
      <p:ext uri="{BB962C8B-B14F-4D97-AF65-F5344CB8AC3E}">
        <p14:creationId xmlns:p14="http://schemas.microsoft.com/office/powerpoint/2010/main" val="62101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3066-62A0-4A06-8852-276000BD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Two important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83DCF-0541-42DD-B0DB-E9F533B9F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Arial Nova Light" panose="020B0304020202020204" pitchFamily="34" charset="0"/>
              </a:rPr>
              <a:t>Quantum anomalous energy (QAE) </a:t>
            </a:r>
          </a:p>
          <a:p>
            <a:endParaRPr lang="en-US" dirty="0"/>
          </a:p>
          <a:p>
            <a:endParaRPr lang="en-US" dirty="0">
              <a:latin typeface="Arial Nova Light" panose="020B0304020202020204" pitchFamily="34" charset="0"/>
            </a:endParaRPr>
          </a:p>
          <a:p>
            <a:endParaRPr lang="en-US" dirty="0">
              <a:latin typeface="Arial Nova Light" panose="020B0304020202020204" pitchFamily="34" charset="0"/>
            </a:endParaRPr>
          </a:p>
          <a:p>
            <a:r>
              <a:rPr lang="en-US" dirty="0">
                <a:solidFill>
                  <a:schemeClr val="accent4"/>
                </a:solidFill>
                <a:latin typeface="Arial Nova Light" panose="020B0304020202020204" pitchFamily="34" charset="0"/>
              </a:rPr>
              <a:t>Mass radius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60EDD57-D36E-4C79-AD81-FAC0CF6E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41" y="2293622"/>
            <a:ext cx="6051083" cy="6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B709C750-6D83-4E0C-B599-896043BB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2857479"/>
            <a:ext cx="893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0000"/>
                </a:solidFill>
                <a:latin typeface="Arial Nova Light" panose="020B0304020202020204" pitchFamily="34" charset="0"/>
              </a:rPr>
              <a:t>Quark energy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EDCF46F8-6BFD-4266-B1B7-843E515E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311" y="2854268"/>
            <a:ext cx="893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0000"/>
                </a:solidFill>
                <a:latin typeface="Arial Nova Light" panose="020B0304020202020204" pitchFamily="34" charset="0"/>
              </a:rPr>
              <a:t>Quark mass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A4A54B63-36F9-4118-B681-21973B35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180" y="2853488"/>
            <a:ext cx="956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FF0000"/>
                </a:solidFill>
                <a:latin typeface="Arial Nova Light" panose="020B0304020202020204" pitchFamily="34" charset="0"/>
              </a:rPr>
              <a:t>Gluon energy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37651A09-B024-48EB-AE42-04853C49E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891" y="2911899"/>
            <a:ext cx="7605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Arial Nova Light" panose="020B0304020202020204" pitchFamily="34" charset="0"/>
              </a:rPr>
              <a:t>QAE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A2433-5716-44E7-8283-70F19691270D}"/>
              </a:ext>
            </a:extLst>
          </p:cNvPr>
          <p:cNvSpPr txBox="1"/>
          <p:nvPr/>
        </p:nvSpPr>
        <p:spPr>
          <a:xfrm>
            <a:off x="6345168" y="1777313"/>
            <a:ext cx="3006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X. Ji (1995),</a:t>
            </a:r>
          </a:p>
          <a:p>
            <a:r>
              <a:rPr lang="en-US" sz="1600" dirty="0">
                <a:solidFill>
                  <a:srgbClr val="0070C0"/>
                </a:solidFill>
              </a:rPr>
              <a:t>X. Ji, Y. Liu and A. Schafer (2021)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7FD522-AFEC-45A5-96AB-CCAE7F9F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74" y="3448604"/>
            <a:ext cx="3118793" cy="5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B07B4B-35A3-4A61-9868-560241F394C5}"/>
              </a:ext>
            </a:extLst>
          </p:cNvPr>
          <p:cNvSpPr txBox="1"/>
          <p:nvPr/>
        </p:nvSpPr>
        <p:spPr>
          <a:xfrm>
            <a:off x="2813665" y="3963890"/>
            <a:ext cx="2754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D. </a:t>
            </a:r>
            <a:r>
              <a:rPr lang="en-US" sz="1600" dirty="0" err="1">
                <a:solidFill>
                  <a:srgbClr val="0070C0"/>
                </a:solidFill>
              </a:rPr>
              <a:t>Kharzeev</a:t>
            </a:r>
            <a:r>
              <a:rPr lang="en-US" sz="1600" dirty="0">
                <a:solidFill>
                  <a:srgbClr val="0070C0"/>
                </a:solidFill>
              </a:rPr>
              <a:t> (2021), X. Ji (2021)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9CF31D-5C2C-4F5D-88D3-24BEE16AD8C2}"/>
              </a:ext>
            </a:extLst>
          </p:cNvPr>
          <p:cNvGrpSpPr/>
          <p:nvPr/>
        </p:nvGrpSpPr>
        <p:grpSpPr>
          <a:xfrm>
            <a:off x="886176" y="4425170"/>
            <a:ext cx="4811222" cy="530991"/>
            <a:chOff x="886177" y="4516232"/>
            <a:chExt cx="4811222" cy="53099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00B448D-616B-4B1D-9B12-8ACA4DF6C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939" y="4516232"/>
              <a:ext cx="3946460" cy="530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8C1217-0699-4B2A-94E2-FE9A608C20F9}"/>
                </a:ext>
              </a:extLst>
            </p:cNvPr>
            <p:cNvSpPr txBox="1"/>
            <p:nvPr/>
          </p:nvSpPr>
          <p:spPr>
            <a:xfrm>
              <a:off x="886177" y="4540346"/>
              <a:ext cx="989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 Nova Light" panose="020B0304020202020204" pitchFamily="34" charset="0"/>
                </a:rPr>
                <a:t>mass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C9EFF0-2944-4605-9F6C-5A4817FDB3E0}"/>
              </a:ext>
            </a:extLst>
          </p:cNvPr>
          <p:cNvGrpSpPr/>
          <p:nvPr/>
        </p:nvGrpSpPr>
        <p:grpSpPr>
          <a:xfrm>
            <a:off x="886176" y="4988519"/>
            <a:ext cx="6716901" cy="400110"/>
            <a:chOff x="886177" y="5248583"/>
            <a:chExt cx="6716901" cy="400110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A48BC136-667D-4143-90FA-90DA3AEA8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956" y="5332654"/>
              <a:ext cx="799115" cy="26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AE1FF1E-15CF-4162-BE76-6AEFDCEBA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731" y="5317990"/>
              <a:ext cx="3657347" cy="29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9526BA-4CAE-4690-95C1-6AE5C397F7B4}"/>
                </a:ext>
              </a:extLst>
            </p:cNvPr>
            <p:cNvSpPr txBox="1"/>
            <p:nvPr/>
          </p:nvSpPr>
          <p:spPr>
            <a:xfrm>
              <a:off x="886177" y="5248583"/>
              <a:ext cx="22808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 Nova Light" panose="020B0304020202020204" pitchFamily="34" charset="0"/>
                </a:rPr>
                <a:t>mass form factors                   </a:t>
              </a:r>
            </a:p>
          </p:txBody>
        </p:sp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458BD20E-8075-4C9A-A9B7-22DCEA86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1794" y="6391671"/>
            <a:ext cx="29605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5</a:t>
            </a:fld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E6197E-283B-4129-A9CE-9FFBC9717046}"/>
              </a:ext>
            </a:extLst>
          </p:cNvPr>
          <p:cNvSpPr txBox="1"/>
          <p:nvPr/>
        </p:nvSpPr>
        <p:spPr>
          <a:xfrm>
            <a:off x="7590134" y="4988519"/>
            <a:ext cx="228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(</a:t>
            </a:r>
            <a:r>
              <a:rPr lang="en-US" sz="2000" dirty="0" err="1">
                <a:latin typeface="Arial Nova Light" panose="020B0304020202020204" pitchFamily="34" charset="0"/>
              </a:rPr>
              <a:t>Breit</a:t>
            </a:r>
            <a:r>
              <a:rPr lang="en-US" sz="2000" dirty="0">
                <a:latin typeface="Arial Nova Light" panose="020B0304020202020204" pitchFamily="34" charset="0"/>
              </a:rPr>
              <a:t> frame)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B24D7D-41C4-4568-B87E-9FB98C32853B}"/>
              </a:ext>
            </a:extLst>
          </p:cNvPr>
          <p:cNvGrpSpPr/>
          <p:nvPr/>
        </p:nvGrpSpPr>
        <p:grpSpPr>
          <a:xfrm>
            <a:off x="886176" y="5409125"/>
            <a:ext cx="5278186" cy="821768"/>
            <a:chOff x="886176" y="5409125"/>
            <a:chExt cx="5278186" cy="82176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BCB46E-DE05-43B8-B344-4015DC9467CF}"/>
                </a:ext>
              </a:extLst>
            </p:cNvPr>
            <p:cNvSpPr txBox="1"/>
            <p:nvPr/>
          </p:nvSpPr>
          <p:spPr>
            <a:xfrm>
              <a:off x="886176" y="5582428"/>
              <a:ext cx="22808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 Nova Light" panose="020B0304020202020204" pitchFamily="34" charset="0"/>
                </a:rPr>
                <a:t>mass radius</a:t>
              </a:r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42EFD1F0-A80B-40BE-B880-F124CE700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218" y="5409125"/>
              <a:ext cx="3724144" cy="821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356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1CBD-8985-4392-904C-EB34B535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Gravitational form factors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59388F-9EEF-40DD-B15C-71B9AE3BB2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67" y="1563995"/>
            <a:ext cx="2374105" cy="23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03CA3-3A96-4079-9454-B18205B3CDEA}"/>
              </a:ext>
            </a:extLst>
          </p:cNvPr>
          <p:cNvSpPr txBox="1"/>
          <p:nvPr/>
        </p:nvSpPr>
        <p:spPr>
          <a:xfrm>
            <a:off x="628650" y="1563995"/>
            <a:ext cx="516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Matrix element of EMT can be written into gravitation form factors.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41D8EB-E2EB-4240-8DE4-E5F311F88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-1" r="315" b="1992"/>
          <a:stretch/>
        </p:blipFill>
        <p:spPr>
          <a:xfrm>
            <a:off x="656121" y="2394992"/>
            <a:ext cx="5523278" cy="1467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05A146-6C64-4779-967F-CB3A15529515}"/>
              </a:ext>
            </a:extLst>
          </p:cNvPr>
          <p:cNvSpPr txBox="1"/>
          <p:nvPr/>
        </p:nvSpPr>
        <p:spPr>
          <a:xfrm>
            <a:off x="4421889" y="2006565"/>
            <a:ext cx="13606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X. Ji (1996)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DBAACCF-0B05-4DAB-BEC6-CEB4E1BA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1794" y="6391671"/>
            <a:ext cx="29605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6</a:t>
            </a:fld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C28779-B1AD-4465-B7A5-E0C4BD0533A0}"/>
              </a:ext>
            </a:extLst>
          </p:cNvPr>
          <p:cNvGrpSpPr/>
          <p:nvPr/>
        </p:nvGrpSpPr>
        <p:grpSpPr>
          <a:xfrm>
            <a:off x="656121" y="4604688"/>
            <a:ext cx="7785977" cy="1160604"/>
            <a:chOff x="704441" y="4299370"/>
            <a:chExt cx="7785977" cy="11606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F0C83F-F1B0-4FB0-83D0-7B43D31D5932}"/>
                </a:ext>
              </a:extLst>
            </p:cNvPr>
            <p:cNvSpPr txBox="1"/>
            <p:nvPr/>
          </p:nvSpPr>
          <p:spPr>
            <a:xfrm>
              <a:off x="704441" y="4364825"/>
              <a:ext cx="238018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5"/>
                  </a:solidFill>
                  <a:latin typeface="Arial Nova Light" panose="020B0304020202020204" pitchFamily="34" charset="0"/>
                </a:rPr>
                <a:t>QAE</a:t>
              </a:r>
            </a:p>
            <a:p>
              <a:endParaRPr lang="en-US" sz="2000" dirty="0">
                <a:solidFill>
                  <a:schemeClr val="accent5"/>
                </a:solidFill>
                <a:latin typeface="Arial Nova Light" panose="020B0304020202020204" pitchFamily="34" charset="0"/>
              </a:endParaRPr>
            </a:p>
            <a:p>
              <a:r>
                <a:rPr lang="en-US" sz="200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Mass form factors</a:t>
              </a:r>
              <a:endParaRPr lang="en-US" sz="2000" dirty="0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31D30FD0-672C-43E5-ABE4-99E6025BB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011" y="4900173"/>
              <a:ext cx="5559407" cy="559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67665696-4455-48D7-9DF9-5DF169179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754" y="4299370"/>
              <a:ext cx="4810615" cy="535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EC151C-CB31-4593-A5B4-9683E1C65E0B}"/>
              </a:ext>
            </a:extLst>
          </p:cNvPr>
          <p:cNvSpPr txBox="1"/>
          <p:nvPr/>
        </p:nvSpPr>
        <p:spPr>
          <a:xfrm>
            <a:off x="656121" y="4023143"/>
            <a:ext cx="5756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Importance to mass structure</a:t>
            </a:r>
          </a:p>
        </p:txBody>
      </p:sp>
    </p:spTree>
    <p:extLst>
      <p:ext uri="{BB962C8B-B14F-4D97-AF65-F5344CB8AC3E}">
        <p14:creationId xmlns:p14="http://schemas.microsoft.com/office/powerpoint/2010/main" val="326403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23819-E731-4F98-82EF-64E4D414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Lattice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A7FD1-077B-439E-87C8-47A441C7B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847" y="941708"/>
            <a:ext cx="3916614" cy="651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Hagler et. al. (2008), Shanahan et. al. (2018)</a:t>
            </a:r>
          </a:p>
          <a:p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504DBC3-767D-45BE-B39F-56CA84588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283" y="1441525"/>
            <a:ext cx="3631253" cy="2429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6FD9F-D9EB-4ADB-B49F-465FF6A16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887" y="3944382"/>
            <a:ext cx="3725440" cy="2397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40D0E-0801-4953-AC6F-1AEA59753A48}"/>
              </a:ext>
            </a:extLst>
          </p:cNvPr>
          <p:cNvSpPr txBox="1"/>
          <p:nvPr/>
        </p:nvSpPr>
        <p:spPr>
          <a:xfrm>
            <a:off x="690706" y="1748379"/>
            <a:ext cx="391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Gravitational form factors calculated with lattice QCD.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70DBB-225F-4505-BA70-04988DA4593E}"/>
              </a:ext>
            </a:extLst>
          </p:cNvPr>
          <p:cNvSpPr txBox="1"/>
          <p:nvPr/>
        </p:nvSpPr>
        <p:spPr>
          <a:xfrm>
            <a:off x="668385" y="4371404"/>
            <a:ext cx="465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ova Light" panose="020B0304020202020204" pitchFamily="34" charset="0"/>
              </a:rPr>
              <a:t>Dominated by gluon contribution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9BD6C1E-6E4A-4DCF-9FDA-3171F83C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1794" y="6391671"/>
            <a:ext cx="29605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7</a:t>
            </a:fld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6C3934-3A6C-4B96-9010-BFE282E81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06" y="3130694"/>
            <a:ext cx="2302924" cy="53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2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6067-9651-44FA-A5BA-810DC8D0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Color dipole as a probe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15EF9-6467-4A3B-A280-A00AEAE5A1DB}"/>
              </a:ext>
            </a:extLst>
          </p:cNvPr>
          <p:cNvSpPr txBox="1"/>
          <p:nvPr/>
        </p:nvSpPr>
        <p:spPr>
          <a:xfrm>
            <a:off x="6340216" y="784370"/>
            <a:ext cx="19090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D. </a:t>
            </a:r>
            <a:r>
              <a:rPr lang="en-US" sz="1600" dirty="0" err="1">
                <a:solidFill>
                  <a:srgbClr val="0070C0"/>
                </a:solidFill>
              </a:rPr>
              <a:t>Kharzeev</a:t>
            </a:r>
            <a:r>
              <a:rPr lang="en-US" sz="1600" dirty="0">
                <a:solidFill>
                  <a:srgbClr val="0070C0"/>
                </a:solidFill>
              </a:rPr>
              <a:t> (1996),</a:t>
            </a:r>
          </a:p>
          <a:p>
            <a:r>
              <a:rPr lang="en-US" sz="1600" dirty="0">
                <a:solidFill>
                  <a:srgbClr val="0070C0"/>
                </a:solidFill>
              </a:rPr>
              <a:t>M.B. Voloshin (1979)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E92F8-B204-42E3-B493-0FC490DF9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42" y="1690689"/>
            <a:ext cx="2985940" cy="299524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AE3F32-9142-4C46-B39B-B77D5B0D506D}"/>
              </a:ext>
            </a:extLst>
          </p:cNvPr>
          <p:cNvGrpSpPr/>
          <p:nvPr/>
        </p:nvGrpSpPr>
        <p:grpSpPr>
          <a:xfrm>
            <a:off x="718177" y="1764003"/>
            <a:ext cx="5005575" cy="369332"/>
            <a:chOff x="714368" y="3170413"/>
            <a:chExt cx="5005575" cy="369332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543D1410-B1F5-4842-9341-DEDAA06EE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929" y="3205271"/>
              <a:ext cx="1607014" cy="305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F3AD47-29D9-42F2-82F6-883C1A069BCC}"/>
                </a:ext>
              </a:extLst>
            </p:cNvPr>
            <p:cNvSpPr txBox="1"/>
            <p:nvPr/>
          </p:nvSpPr>
          <p:spPr>
            <a:xfrm>
              <a:off x="3455040" y="3170413"/>
              <a:ext cx="714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with</a:t>
              </a:r>
            </a:p>
          </p:txBody>
        </p:sp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14286672-B7EE-492E-A95E-CF11CA6E4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68" y="3176593"/>
              <a:ext cx="2635645" cy="334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A81B0B-E322-4E08-983A-42B9ED23592E}"/>
              </a:ext>
            </a:extLst>
          </p:cNvPr>
          <p:cNvSpPr txBox="1"/>
          <p:nvPr/>
        </p:nvSpPr>
        <p:spPr>
          <a:xfrm>
            <a:off x="625003" y="3909474"/>
            <a:ext cx="67964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Arial Nova Light" panose="020B0304020202020204" pitchFamily="34" charset="0"/>
              </a:rPr>
              <a:t>The quarkonium needs to be small;</a:t>
            </a:r>
          </a:p>
          <a:p>
            <a:r>
              <a:rPr lang="en-US" sz="2400" dirty="0">
                <a:solidFill>
                  <a:schemeClr val="accent2"/>
                </a:solidFill>
                <a:latin typeface="Arial Nova Light" panose="020B0304020202020204" pitchFamily="34" charset="0"/>
              </a:rPr>
              <a:t>The relative motion in the quarkonium is slow;</a:t>
            </a:r>
          </a:p>
          <a:p>
            <a:r>
              <a:rPr lang="en-US" sz="2400" dirty="0">
                <a:solidFill>
                  <a:schemeClr val="accent2"/>
                </a:solidFill>
                <a:latin typeface="Arial Nova Light" panose="020B0304020202020204" pitchFamily="34" charset="0"/>
              </a:rPr>
              <a:t>Perturbatively calculable;</a:t>
            </a:r>
          </a:p>
          <a:p>
            <a:endParaRPr lang="en-US" sz="2400" dirty="0">
              <a:solidFill>
                <a:schemeClr val="accent2"/>
              </a:solidFill>
              <a:latin typeface="Arial Nova Light" panose="020B0304020202020204" pitchFamily="34" charset="0"/>
            </a:endParaRPr>
          </a:p>
          <a:p>
            <a:r>
              <a:rPr lang="en-US" sz="2400" dirty="0">
                <a:latin typeface="Arial Nova Light" panose="020B0304020202020204" pitchFamily="34" charset="0"/>
              </a:rPr>
              <a:t>Heavy quarkonium is needed!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1E1F0AB-FADF-4902-841B-A0E43A0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1794" y="6391671"/>
            <a:ext cx="296052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8</a:t>
            </a:fld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2717D-9240-4B90-A7A5-7B7605E1F309}"/>
              </a:ext>
            </a:extLst>
          </p:cNvPr>
          <p:cNvGrpSpPr/>
          <p:nvPr/>
        </p:nvGrpSpPr>
        <p:grpSpPr>
          <a:xfrm>
            <a:off x="625003" y="2598003"/>
            <a:ext cx="4963711" cy="830997"/>
            <a:chOff x="628650" y="2922241"/>
            <a:chExt cx="4963711" cy="8309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485893-6D7E-4FBB-8903-92D1A5BC0A72}"/>
                </a:ext>
              </a:extLst>
            </p:cNvPr>
            <p:cNvSpPr txBox="1"/>
            <p:nvPr/>
          </p:nvSpPr>
          <p:spPr>
            <a:xfrm>
              <a:off x="628650" y="2922241"/>
              <a:ext cx="4963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Nova Light" panose="020B0304020202020204" pitchFamily="34" charset="0"/>
                </a:rPr>
                <a:t>Quadratic Stark effect in QCD – measures the color electric field  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979DA-1D8D-4DAA-BBC8-7AB89EA8B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470" y="3339792"/>
              <a:ext cx="396499" cy="302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722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1479-AF30-4D2F-A865-B81CA53C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Heavy quarkonium production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838661-5C06-47A0-9C15-D464250E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39671"/>
            <a:ext cx="3681492" cy="2053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DD356-568B-4F1D-8824-F05B038EF75D}"/>
              </a:ext>
            </a:extLst>
          </p:cNvPr>
          <p:cNvSpPr txBox="1"/>
          <p:nvPr/>
        </p:nvSpPr>
        <p:spPr>
          <a:xfrm>
            <a:off x="628649" y="3878029"/>
            <a:ext cx="7663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Near threshold</a:t>
            </a:r>
            <a:r>
              <a:rPr lang="en-US" sz="2400" dirty="0">
                <a:latin typeface="Arial Nova Light" panose="020B0304020202020204" pitchFamily="34" charset="0"/>
              </a:rPr>
              <a:t>, J/</a:t>
            </a:r>
            <a:r>
              <a:rPr lang="el-GR" sz="2400" dirty="0">
                <a:latin typeface="Arial Nova Light" panose="020B0304020202020204" pitchFamily="34" charset="0"/>
              </a:rPr>
              <a:t>ψ </a:t>
            </a:r>
            <a:r>
              <a:rPr lang="en-US" sz="2400" dirty="0">
                <a:latin typeface="Arial Nova Light" panose="020B0304020202020204" pitchFamily="34" charset="0"/>
              </a:rPr>
              <a:t>slowly goes through the proton and measures the       distribution inside.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F1D5CF-D2C9-4458-9F1F-C7621A10914D}"/>
                  </a:ext>
                </a:extLst>
              </p:cNvPr>
              <p:cNvSpPr txBox="1"/>
              <p:nvPr/>
            </p:nvSpPr>
            <p:spPr>
              <a:xfrm>
                <a:off x="474385" y="5065826"/>
                <a:ext cx="2793752" cy="1278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=938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=3097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F1D5CF-D2C9-4458-9F1F-C7621A109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85" y="5065826"/>
                <a:ext cx="2793752" cy="1278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DEF998-E8C2-4671-9102-D58298A2C577}"/>
                  </a:ext>
                </a:extLst>
              </p:cNvPr>
              <p:cNvSpPr txBox="1"/>
              <p:nvPr/>
            </p:nvSpPr>
            <p:spPr>
              <a:xfrm>
                <a:off x="3645036" y="5065826"/>
                <a:ext cx="4870314" cy="87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035 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8.210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DEF998-E8C2-4671-9102-D58298A2C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036" y="5065826"/>
                <a:ext cx="4870314" cy="8735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8448924-8F18-423F-BC15-DC47CBA58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96" y="1639671"/>
            <a:ext cx="3170841" cy="1876173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91491CD-CCC1-47FA-AEA4-F14C9A6B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75777" y="6391671"/>
            <a:ext cx="541576" cy="365125"/>
          </a:xfrm>
        </p:spPr>
        <p:txBody>
          <a:bodyPr/>
          <a:lstStyle/>
          <a:p>
            <a:pPr algn="ctr"/>
            <a:fld id="{D326D9D4-6CBB-40B0-8703-7155A1CEC8F9}" type="slidenum">
              <a:rPr lang="en-US" sz="2400" smtClean="0"/>
              <a:pPr algn="ctr"/>
              <a:t>9</a:t>
            </a:fld>
            <a:endParaRPr lang="en-US" sz="24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3A0A4FB-DAE4-412D-B078-9CBE1420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73" y="4293527"/>
            <a:ext cx="396499" cy="3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1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5674</TotalTime>
  <Words>903</Words>
  <Application>Microsoft Office PowerPoint</Application>
  <PresentationFormat>On-screen Show (4:3)</PresentationFormat>
  <Paragraphs>184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Nova Light</vt:lpstr>
      <vt:lpstr>Book Antiqua</vt:lpstr>
      <vt:lpstr>Calibri</vt:lpstr>
      <vt:lpstr>Calibri Light</vt:lpstr>
      <vt:lpstr>Cambria Math</vt:lpstr>
      <vt:lpstr>Office Theme</vt:lpstr>
      <vt:lpstr>Near-Threshold Production of Heavy Quarkonium</vt:lpstr>
      <vt:lpstr>Outline</vt:lpstr>
      <vt:lpstr>Introduction to proton mass</vt:lpstr>
      <vt:lpstr>Introduction to proton mass</vt:lpstr>
      <vt:lpstr>Two important points</vt:lpstr>
      <vt:lpstr>Gravitational form factors </vt:lpstr>
      <vt:lpstr>Lattice calculation</vt:lpstr>
      <vt:lpstr>Color dipole as a probe</vt:lpstr>
      <vt:lpstr>Heavy quarkonium production</vt:lpstr>
      <vt:lpstr>Previous works</vt:lpstr>
      <vt:lpstr>Vector dominance model</vt:lpstr>
      <vt:lpstr>QCD factorization </vt:lpstr>
      <vt:lpstr>Distribution amplitude</vt:lpstr>
      <vt:lpstr>Hadronic matrix element</vt:lpstr>
      <vt:lpstr>Kinematics near threshold</vt:lpstr>
      <vt:lpstr>Connect lattice results with exp.</vt:lpstr>
      <vt:lpstr>Fitting gravitational form factors</vt:lpstr>
      <vt:lpstr>More J/ψ data at JLab</vt:lpstr>
      <vt:lpstr>Polarization measurement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Guo Yuxun</dc:creator>
  <cp:lastModifiedBy>Guo Yuxun</cp:lastModifiedBy>
  <cp:revision>148</cp:revision>
  <dcterms:created xsi:type="dcterms:W3CDTF">2021-05-08T04:51:55Z</dcterms:created>
  <dcterms:modified xsi:type="dcterms:W3CDTF">2021-07-22T03:22:11Z</dcterms:modified>
</cp:coreProperties>
</file>