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4" r:id="rId2"/>
    <p:sldMasterId id="2147483682" r:id="rId3"/>
  </p:sldMasterIdLst>
  <p:notesMasterIdLst>
    <p:notesMasterId r:id="rId26"/>
  </p:notesMasterIdLst>
  <p:handoutMasterIdLst>
    <p:handoutMasterId r:id="rId27"/>
  </p:handoutMasterIdLst>
  <p:sldIdLst>
    <p:sldId id="256" r:id="rId4"/>
    <p:sldId id="257" r:id="rId5"/>
    <p:sldId id="990" r:id="rId6"/>
    <p:sldId id="1404" r:id="rId7"/>
    <p:sldId id="1426" r:id="rId8"/>
    <p:sldId id="446" r:id="rId9"/>
    <p:sldId id="1364" r:id="rId10"/>
    <p:sldId id="1430" r:id="rId11"/>
    <p:sldId id="1417" r:id="rId12"/>
    <p:sldId id="1423" r:id="rId13"/>
    <p:sldId id="1427" r:id="rId14"/>
    <p:sldId id="1428" r:id="rId15"/>
    <p:sldId id="1401" r:id="rId16"/>
    <p:sldId id="1429" r:id="rId17"/>
    <p:sldId id="273" r:id="rId18"/>
    <p:sldId id="1405" r:id="rId19"/>
    <p:sldId id="1406" r:id="rId20"/>
    <p:sldId id="1407" r:id="rId21"/>
    <p:sldId id="1431" r:id="rId22"/>
    <p:sldId id="270" r:id="rId23"/>
    <p:sldId id="765" r:id="rId24"/>
    <p:sldId id="31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94"/>
  </p:normalViewPr>
  <p:slideViewPr>
    <p:cSldViewPr snapToGrid="0" snapToObjects="1">
      <p:cViewPr varScale="1">
        <p:scale>
          <a:sx n="58" d="100"/>
          <a:sy n="58" d="100"/>
        </p:scale>
        <p:origin x="806" y="62"/>
      </p:cViewPr>
      <p:guideLst/>
    </p:cSldViewPr>
  </p:slideViewPr>
  <p:notesTextViewPr>
    <p:cViewPr>
      <p:scale>
        <a:sx n="1" d="1"/>
        <a:sy n="1" d="1"/>
      </p:scale>
      <p:origin x="0" y="0"/>
    </p:cViewPr>
  </p:notesTextViewPr>
  <p:sorterViewPr>
    <p:cViewPr varScale="1">
      <p:scale>
        <a:sx n="100" d="100"/>
        <a:sy n="100" d="100"/>
      </p:scale>
      <p:origin x="0" y="-5026"/>
    </p:cViewPr>
  </p:sorterViewPr>
  <p:notesViewPr>
    <p:cSldViewPr snapToGrid="0" snapToObjects="1">
      <p:cViewPr varScale="1">
        <p:scale>
          <a:sx n="44" d="100"/>
          <a:sy n="44" d="100"/>
        </p:scale>
        <p:origin x="168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CD6768-568E-4224-8FEA-AD3F480CF5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A514A-D312-4154-8581-2695464A1050}" type="datetimeFigureOut">
              <a:rPr lang="en-US" smtClean="0"/>
              <a:t>9/15/2021</a:t>
            </a:fld>
            <a:endParaRPr lang="en-US"/>
          </a:p>
        </p:txBody>
      </p:sp>
      <p:sp>
        <p:nvSpPr>
          <p:cNvPr id="5" name="Slide Number Placeholder 4">
            <a:extLst>
              <a:ext uri="{FF2B5EF4-FFF2-40B4-BE49-F238E27FC236}">
                <a16:creationId xmlns:a16="http://schemas.microsoft.com/office/drawing/2014/main" id="{EBBD4B3F-5A3E-4622-AAA0-C9B6CBDB2E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F8069-203F-4580-865A-B5C103C1D919}" type="slidenum">
              <a:rPr lang="en-US" smtClean="0"/>
              <a:t>‹#›</a:t>
            </a:fld>
            <a:endParaRPr lang="en-US"/>
          </a:p>
        </p:txBody>
      </p:sp>
      <p:sp>
        <p:nvSpPr>
          <p:cNvPr id="6" name="Footer Placeholder 5">
            <a:extLst>
              <a:ext uri="{FF2B5EF4-FFF2-40B4-BE49-F238E27FC236}">
                <a16:creationId xmlns:a16="http://schemas.microsoft.com/office/drawing/2014/main" id="{A1CC4314-3AB4-4E1E-8D33-1BC3F8F76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709493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9/15/2021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11AA9-5820-4D42-8932-5CB25AA129DA}" type="slidenum">
              <a:rPr lang="en-US" smtClean="0"/>
              <a:t>6</a:t>
            </a:fld>
            <a:endParaRPr lang="en-US"/>
          </a:p>
        </p:txBody>
      </p:sp>
    </p:spTree>
    <p:extLst>
      <p:ext uri="{BB962C8B-B14F-4D97-AF65-F5344CB8AC3E}">
        <p14:creationId xmlns:p14="http://schemas.microsoft.com/office/powerpoint/2010/main" val="1396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11AA9-5820-4D42-8932-5CB25AA129DA}" type="slidenum">
              <a:rPr lang="en-US" smtClean="0"/>
              <a:t>7</a:t>
            </a:fld>
            <a:endParaRPr lang="en-US"/>
          </a:p>
        </p:txBody>
      </p:sp>
    </p:spTree>
    <p:extLst>
      <p:ext uri="{BB962C8B-B14F-4D97-AF65-F5344CB8AC3E}">
        <p14:creationId xmlns:p14="http://schemas.microsoft.com/office/powerpoint/2010/main" val="156363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11AA9-5820-4D42-8932-5CB25AA129DA}" type="slidenum">
              <a:rPr lang="en-US" smtClean="0"/>
              <a:t>8</a:t>
            </a:fld>
            <a:endParaRPr lang="en-US"/>
          </a:p>
        </p:txBody>
      </p:sp>
    </p:spTree>
    <p:extLst>
      <p:ext uri="{BB962C8B-B14F-4D97-AF65-F5344CB8AC3E}">
        <p14:creationId xmlns:p14="http://schemas.microsoft.com/office/powerpoint/2010/main" val="44159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11AA9-5820-4D42-8932-5CB25AA129DA}" type="slidenum">
              <a:rPr lang="en-US" smtClean="0"/>
              <a:t>10</a:t>
            </a:fld>
            <a:endParaRPr lang="en-US"/>
          </a:p>
        </p:txBody>
      </p:sp>
    </p:spTree>
    <p:extLst>
      <p:ext uri="{BB962C8B-B14F-4D97-AF65-F5344CB8AC3E}">
        <p14:creationId xmlns:p14="http://schemas.microsoft.com/office/powerpoint/2010/main" val="67228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11AA9-5820-4D42-8932-5CB25AA129DA}" type="slidenum">
              <a:rPr lang="en-US" smtClean="0"/>
              <a:t>20</a:t>
            </a:fld>
            <a:endParaRPr lang="en-US"/>
          </a:p>
        </p:txBody>
      </p:sp>
    </p:spTree>
    <p:extLst>
      <p:ext uri="{BB962C8B-B14F-4D97-AF65-F5344CB8AC3E}">
        <p14:creationId xmlns:p14="http://schemas.microsoft.com/office/powerpoint/2010/main" val="2998816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
        <p:nvSpPr>
          <p:cNvPr id="4" name="Footer Placeholder 3">
            <a:extLst>
              <a:ext uri="{FF2B5EF4-FFF2-40B4-BE49-F238E27FC236}">
                <a16:creationId xmlns:a16="http://schemas.microsoft.com/office/drawing/2014/main" id="{50B60BBE-E17C-4750-AAEF-127C6048E2CC}"/>
              </a:ext>
            </a:extLst>
          </p:cNvPr>
          <p:cNvSpPr>
            <a:spLocks noGrp="1"/>
          </p:cNvSpPr>
          <p:nvPr>
            <p:ph type="ftr" sz="quarter" idx="10"/>
          </p:nvPr>
        </p:nvSpPr>
        <p:spPr/>
        <p:txBody>
          <a:bodyPr/>
          <a:lstStyle/>
          <a:p>
            <a:r>
              <a:rPr lang="en-US"/>
              <a:t>A. Fedotov, RHIC Retreat, September 16, 2021</a:t>
            </a:r>
            <a:endParaRPr lang="en-US" dirty="0"/>
          </a:p>
        </p:txBody>
      </p:sp>
      <p:sp>
        <p:nvSpPr>
          <p:cNvPr id="5" name="Title 4">
            <a:extLst>
              <a:ext uri="{FF2B5EF4-FFF2-40B4-BE49-F238E27FC236}">
                <a16:creationId xmlns:a16="http://schemas.microsoft.com/office/drawing/2014/main" id="{A18D6E06-E0A4-44A5-B952-C77C89B15E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609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30" descr="ppt_BG_Title_BNL_blue"/>
          <p:cNvPicPr>
            <a:picLocks noChangeAspect="1" noChangeArrowheads="1"/>
          </p:cNvPicPr>
          <p:nvPr/>
        </p:nvPicPr>
        <p:blipFill>
          <a:blip r:embed="rId2" cstate="print"/>
          <a:srcRect/>
          <a:stretch>
            <a:fillRect/>
          </a:stretch>
        </p:blipFill>
        <p:spPr bwMode="auto">
          <a:xfrm>
            <a:off x="-19050" y="0"/>
            <a:ext cx="9182100" cy="6859588"/>
          </a:xfrm>
          <a:prstGeom prst="rect">
            <a:avLst/>
          </a:prstGeom>
          <a:noFill/>
          <a:ln w="9525">
            <a:noFill/>
            <a:miter lim="800000"/>
            <a:headEnd/>
            <a:tailEnd/>
          </a:ln>
        </p:spPr>
      </p:pic>
      <p:sp>
        <p:nvSpPr>
          <p:cNvPr id="2" name="Title 1"/>
          <p:cNvSpPr>
            <a:spLocks noGrp="1"/>
          </p:cNvSpPr>
          <p:nvPr>
            <p:ph type="ctrTitle" hasCustomPrompt="1"/>
          </p:nvPr>
        </p:nvSpPr>
        <p:spPr>
          <a:xfrm>
            <a:off x="228600" y="571500"/>
            <a:ext cx="7772400" cy="1143000"/>
          </a:xfrm>
          <a:ln>
            <a:noFill/>
          </a:ln>
        </p:spPr>
        <p:txBody>
          <a:bodyPr/>
          <a:lstStyle>
            <a:lvl1pPr algn="l">
              <a:defRPr sz="4000" b="1" baseline="0">
                <a:solidFill>
                  <a:srgbClr val="FFFF00"/>
                </a:solidFill>
              </a:defRPr>
            </a:lvl1pPr>
          </a:lstStyle>
          <a:p>
            <a:r>
              <a:rPr lang="en-US" dirty="0"/>
              <a:t>Click to edit Title</a:t>
            </a:r>
          </a:p>
        </p:txBody>
      </p:sp>
      <p:sp>
        <p:nvSpPr>
          <p:cNvPr id="8" name="Rectangle 7"/>
          <p:cNvSpPr>
            <a:spLocks/>
          </p:cNvSpPr>
          <p:nvPr/>
        </p:nvSpPr>
        <p:spPr bwMode="auto">
          <a:xfrm>
            <a:off x="228600" y="4879657"/>
            <a:ext cx="377552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57799" bIns="0">
            <a:spAutoFit/>
          </a:bodyPr>
          <a:lstStyle/>
          <a:p>
            <a:pPr marL="57150" algn="l"/>
            <a:r>
              <a:rPr lang="en-US" sz="1600" b="0" kern="1200" dirty="0">
                <a:solidFill>
                  <a:schemeClr val="bg1"/>
                </a:solidFill>
                <a:latin typeface="Helvetica"/>
                <a:ea typeface="ＭＳ Ｐゴシック" charset="0"/>
                <a:cs typeface="Helvetica"/>
              </a:rPr>
              <a:t>eRHIC R&amp;D</a:t>
            </a:r>
            <a:r>
              <a:rPr lang="en-US" sz="1600" b="0" kern="1200" baseline="0" dirty="0">
                <a:solidFill>
                  <a:schemeClr val="bg1"/>
                </a:solidFill>
                <a:latin typeface="Helvetica"/>
                <a:ea typeface="ＭＳ Ｐゴシック" charset="0"/>
                <a:cs typeface="Helvetica"/>
              </a:rPr>
              <a:t> Advisory Committee Review</a:t>
            </a:r>
            <a:endParaRPr lang="en-US" sz="1600" b="0" kern="1200" dirty="0">
              <a:solidFill>
                <a:schemeClr val="bg1"/>
              </a:solidFill>
              <a:latin typeface="Helvetica"/>
              <a:ea typeface="ＭＳ Ｐゴシック" charset="0"/>
              <a:cs typeface="Helvetica"/>
            </a:endParaRPr>
          </a:p>
          <a:p>
            <a:pPr marL="57150" algn="l"/>
            <a:r>
              <a:rPr lang="en-US" sz="1600" b="0" kern="1200" dirty="0">
                <a:solidFill>
                  <a:schemeClr val="bg1"/>
                </a:solidFill>
                <a:latin typeface="Helvetica"/>
                <a:ea typeface="ＭＳ Ｐゴシック" charset="0"/>
                <a:cs typeface="Helvetica"/>
              </a:rPr>
              <a:t>November 19-20, 2015</a:t>
            </a:r>
          </a:p>
        </p:txBody>
      </p:sp>
      <p:sp>
        <p:nvSpPr>
          <p:cNvPr id="11" name="Text Placeholder 10"/>
          <p:cNvSpPr>
            <a:spLocks noGrp="1"/>
          </p:cNvSpPr>
          <p:nvPr>
            <p:ph type="body" sz="quarter" idx="10" hasCustomPrompt="1"/>
          </p:nvPr>
        </p:nvSpPr>
        <p:spPr>
          <a:xfrm>
            <a:off x="228600" y="3771900"/>
            <a:ext cx="4343400" cy="571500"/>
          </a:xfrm>
        </p:spPr>
        <p:txBody>
          <a:bodyPr/>
          <a:lstStyle>
            <a:lvl1pPr marL="0" indent="0" algn="l">
              <a:buNone/>
              <a:defRPr sz="2400" baseline="0">
                <a:solidFill>
                  <a:schemeClr val="tx1"/>
                </a:solidFill>
              </a:defRPr>
            </a:lvl1pPr>
          </a:lstStyle>
          <a:p>
            <a:pPr lvl="0"/>
            <a:r>
              <a:rPr lang="en-US" dirty="0"/>
              <a:t>Click to edit Author Name</a:t>
            </a:r>
          </a:p>
        </p:txBody>
      </p:sp>
      <p:sp>
        <p:nvSpPr>
          <p:cNvPr id="7" name="Content Placeholder 2"/>
          <p:cNvSpPr>
            <a:spLocks noGrp="1"/>
          </p:cNvSpPr>
          <p:nvPr>
            <p:ph idx="1"/>
          </p:nvPr>
        </p:nvSpPr>
        <p:spPr>
          <a:xfrm>
            <a:off x="228600" y="1714500"/>
            <a:ext cx="7772401" cy="2057400"/>
          </a:xfrm>
        </p:spPr>
        <p:txBody>
          <a:bodyPr>
            <a:normAutofit/>
          </a:bodyPr>
          <a:lstStyle>
            <a:lvl1pPr>
              <a:defRPr>
                <a:solidFill>
                  <a:schemeClr val="bg1"/>
                </a:solidFill>
              </a:defRPr>
            </a:lvl1pPr>
            <a:lvl2pPr>
              <a:defRPr>
                <a:solidFill>
                  <a:srgbClr val="000000"/>
                </a:solidFill>
              </a:defRPr>
            </a:lvl2pPr>
            <a:lvl3pPr>
              <a:defRPr>
                <a:solidFill>
                  <a:srgbClr val="FFFF00"/>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932180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4" name="Rectangle 4"/>
          <p:cNvSpPr>
            <a:spLocks noGrp="1" noChangeArrowheads="1"/>
          </p:cNvSpPr>
          <p:nvPr>
            <p:ph idx="1"/>
          </p:nvPr>
        </p:nvSpPr>
        <p:spPr bwMode="auto">
          <a:xfrm>
            <a:off x="266700" y="815975"/>
            <a:ext cx="8677275" cy="604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858577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29592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0309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1" y="815976"/>
            <a:ext cx="8237220" cy="54541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933F55A2-8100-442C-837D-284E7129ED4E}"/>
              </a:ext>
            </a:extLst>
          </p:cNvPr>
          <p:cNvSpPr>
            <a:spLocks noGrp="1"/>
          </p:cNvSpPr>
          <p:nvPr>
            <p:ph type="title"/>
          </p:nvPr>
        </p:nvSpPr>
        <p:spPr>
          <a:xfrm>
            <a:off x="342901" y="96838"/>
            <a:ext cx="7978139" cy="719137"/>
          </a:xfrm>
        </p:spPr>
        <p:txBody>
          <a:bodyPr/>
          <a:lstStyle/>
          <a:p>
            <a:r>
              <a:rPr lang="en-US"/>
              <a:t>Click to edit Master title style</a:t>
            </a:r>
          </a:p>
        </p:txBody>
      </p:sp>
      <p:sp>
        <p:nvSpPr>
          <p:cNvPr id="4" name="Rectangle 3">
            <a:extLst>
              <a:ext uri="{FF2B5EF4-FFF2-40B4-BE49-F238E27FC236}">
                <a16:creationId xmlns:a16="http://schemas.microsoft.com/office/drawing/2014/main" id="{8DC1D675-A7D1-4D66-8C4F-FAECBA1D609E}"/>
              </a:ext>
            </a:extLst>
          </p:cNvPr>
          <p:cNvSpPr/>
          <p:nvPr userDrawn="1"/>
        </p:nvSpPr>
        <p:spPr>
          <a:xfrm>
            <a:off x="1567543" y="6504461"/>
            <a:ext cx="6236154" cy="276999"/>
          </a:xfrm>
          <a:prstGeom prst="rect">
            <a:avLst/>
          </a:prstGeom>
        </p:spPr>
        <p:txBody>
          <a:bodyPr wrap="square">
            <a:spAutoFit/>
          </a:bodyPr>
          <a:lstStyle/>
          <a:p>
            <a:r>
              <a:rPr lang="en-US" sz="1200" dirty="0"/>
              <a:t>A. Fedotov et al., Operational Electron Cooling in RHIC, IPAC21, Brazil, May 24-28, 2021</a:t>
            </a:r>
          </a:p>
        </p:txBody>
      </p:sp>
    </p:spTree>
    <p:extLst>
      <p:ext uri="{BB962C8B-B14F-4D97-AF65-F5344CB8AC3E}">
        <p14:creationId xmlns:p14="http://schemas.microsoft.com/office/powerpoint/2010/main" val="23829090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815975"/>
            <a:ext cx="4191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686300" y="815975"/>
            <a:ext cx="4257675"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79647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32"/>
          <p:cNvSpPr>
            <a:spLocks noGrp="1" noChangeArrowheads="1"/>
          </p:cNvSpPr>
          <p:nvPr>
            <p:ph type="dt" sz="half" idx="10"/>
          </p:nvPr>
        </p:nvSpPr>
        <p:spPr>
          <a:xfrm>
            <a:off x="468313" y="6381750"/>
            <a:ext cx="2133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002679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3EEEC9DF-3385-40F7-AF39-7BE04C2163B5}"/>
              </a:ext>
            </a:extLst>
          </p:cNvPr>
          <p:cNvSpPr>
            <a:spLocks noGrp="1"/>
          </p:cNvSpPr>
          <p:nvPr>
            <p:ph type="sldNum" sz="quarter" idx="10"/>
          </p:nvPr>
        </p:nvSpPr>
        <p:spPr/>
        <p:txBody>
          <a:bodyPr/>
          <a:lstStyle/>
          <a:p>
            <a:fld id="{716D9922-87B3-6043-9531-5184EA303DC1}" type="slidenum">
              <a:rPr lang="en-US" smtClean="0"/>
              <a:pPr/>
              <a:t>‹#›</a:t>
            </a:fld>
            <a:endParaRPr lang="en-US"/>
          </a:p>
        </p:txBody>
      </p:sp>
    </p:spTree>
    <p:extLst>
      <p:ext uri="{BB962C8B-B14F-4D97-AF65-F5344CB8AC3E}">
        <p14:creationId xmlns:p14="http://schemas.microsoft.com/office/powerpoint/2010/main" val="1933773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86600" y="6510022"/>
            <a:ext cx="2057400" cy="365125"/>
          </a:xfrm>
        </p:spPr>
        <p:txBody>
          <a:bodyPr/>
          <a:lstStyle>
            <a:lvl1pPr>
              <a:defRPr/>
            </a:lvl1pPr>
          </a:lstStyle>
          <a:p>
            <a:endParaRPr lang="en-US" dirty="0"/>
          </a:p>
        </p:txBody>
      </p:sp>
      <p:sp>
        <p:nvSpPr>
          <p:cNvPr id="5" name="TextBox 4">
            <a:extLst>
              <a:ext uri="{FF2B5EF4-FFF2-40B4-BE49-F238E27FC236}">
                <a16:creationId xmlns:a16="http://schemas.microsoft.com/office/drawing/2014/main" id="{06FB729C-B146-4C29-8BD9-A3DBF35A9E49}"/>
              </a:ext>
            </a:extLst>
          </p:cNvPr>
          <p:cNvSpPr txBox="1"/>
          <p:nvPr userDrawn="1"/>
        </p:nvSpPr>
        <p:spPr>
          <a:xfrm>
            <a:off x="1298371" y="6559594"/>
            <a:ext cx="6447865" cy="276999"/>
          </a:xfrm>
          <a:prstGeom prst="rect">
            <a:avLst/>
          </a:prstGeom>
          <a:noFill/>
        </p:spPr>
        <p:txBody>
          <a:bodyPr wrap="square" rtlCol="0">
            <a:spAutoFit/>
          </a:bodyPr>
          <a:lstStyle/>
          <a:p>
            <a:r>
              <a:rPr lang="en-US" sz="1200" dirty="0"/>
              <a:t>A. Fedotov et al., Operational Electron Cooling in RHIC,  IPAC21, Brazil, May 24-28, 2021</a:t>
            </a:r>
          </a:p>
        </p:txBody>
      </p:sp>
      <p:sp>
        <p:nvSpPr>
          <p:cNvPr id="12" name="Title 11">
            <a:extLst>
              <a:ext uri="{FF2B5EF4-FFF2-40B4-BE49-F238E27FC236}">
                <a16:creationId xmlns:a16="http://schemas.microsoft.com/office/drawing/2014/main" id="{3EA92A22-437A-4BE5-BD8B-5E415F7A5029}"/>
              </a:ext>
            </a:extLst>
          </p:cNvPr>
          <p:cNvSpPr>
            <a:spLocks noGrp="1"/>
          </p:cNvSpPr>
          <p:nvPr>
            <p:ph type="title"/>
          </p:nvPr>
        </p:nvSpPr>
        <p:spPr/>
        <p:txBody>
          <a:bodyP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770882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3C593AC-EAF7-49AE-97DF-DFB77B7A04FF}"/>
              </a:ext>
            </a:extLst>
          </p:cNvPr>
          <p:cNvSpPr>
            <a:spLocks noGrp="1"/>
          </p:cNvSpPr>
          <p:nvPr>
            <p:ph type="ftr" sz="quarter" idx="13"/>
          </p:nvPr>
        </p:nvSpPr>
        <p:spPr>
          <a:xfrm>
            <a:off x="2979254" y="6321281"/>
            <a:ext cx="3086100" cy="365125"/>
          </a:xfrm>
          <a:prstGeom prst="rect">
            <a:avLst/>
          </a:prstGeom>
        </p:spPr>
        <p:txBody>
          <a:bodyPr/>
          <a:lstStyle/>
          <a:p>
            <a:r>
              <a:rPr lang="en-US"/>
              <a:t>A. Fedotov, RHIC Retreat, September 16, 2021</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
        <p:nvSpPr>
          <p:cNvPr id="7" name="Title 6">
            <a:extLst>
              <a:ext uri="{FF2B5EF4-FFF2-40B4-BE49-F238E27FC236}">
                <a16:creationId xmlns:a16="http://schemas.microsoft.com/office/drawing/2014/main" id="{81273FA7-A326-4940-A786-7C2D31D29A2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7669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
        <p:nvSpPr>
          <p:cNvPr id="2" name="Title 1">
            <a:extLst>
              <a:ext uri="{FF2B5EF4-FFF2-40B4-BE49-F238E27FC236}">
                <a16:creationId xmlns:a16="http://schemas.microsoft.com/office/drawing/2014/main" id="{76F7AE43-26D5-4B13-B399-6E52131DEF61}"/>
              </a:ext>
            </a:extLst>
          </p:cNvPr>
          <p:cNvSpPr>
            <a:spLocks noGrp="1"/>
          </p:cNvSpPr>
          <p:nvPr>
            <p:ph type="title"/>
          </p:nvPr>
        </p:nvSpPr>
        <p:spPr/>
        <p:txBody>
          <a:bodyP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3179300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extLst>
      <p:ext uri="{BB962C8B-B14F-4D97-AF65-F5344CB8AC3E}">
        <p14:creationId xmlns:p14="http://schemas.microsoft.com/office/powerpoint/2010/main" val="425200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
        <p:nvSpPr>
          <p:cNvPr id="6" name="Footer Placeholder 2">
            <a:extLst>
              <a:ext uri="{FF2B5EF4-FFF2-40B4-BE49-F238E27FC236}">
                <a16:creationId xmlns:a16="http://schemas.microsoft.com/office/drawing/2014/main" id="{512FFA5F-4601-4151-A41B-630DF33FB6D9}"/>
              </a:ext>
            </a:extLst>
          </p:cNvPr>
          <p:cNvSpPr>
            <a:spLocks noGrp="1"/>
          </p:cNvSpPr>
          <p:nvPr>
            <p:ph type="ftr" sz="quarter" idx="13"/>
          </p:nvPr>
        </p:nvSpPr>
        <p:spPr>
          <a:xfrm>
            <a:off x="2537294" y="6336595"/>
            <a:ext cx="5433226" cy="690252"/>
          </a:xfrm>
          <a:prstGeom prst="rect">
            <a:avLst/>
          </a:prstGeom>
        </p:spPr>
        <p:txBody>
          <a:bodyPr/>
          <a:lstStyle/>
          <a:p>
            <a:r>
              <a:rPr lang="en-US" dirty="0"/>
              <a:t>A. Fedotov, RHIC Retreat, September 16, 2021</a:t>
            </a:r>
          </a:p>
        </p:txBody>
      </p:sp>
      <p:sp>
        <p:nvSpPr>
          <p:cNvPr id="7" name="Title 6">
            <a:extLst>
              <a:ext uri="{FF2B5EF4-FFF2-40B4-BE49-F238E27FC236}">
                <a16:creationId xmlns:a16="http://schemas.microsoft.com/office/drawing/2014/main" id="{33EB9077-3FDE-4C45-9725-EDA4763210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1.png"/><Relationship Id="rId5" Type="http://schemas.openxmlformats.org/officeDocument/2006/relationships/slideLayout" Target="../slideLayouts/slideLayout18.xml"/><Relationship Id="rId10" Type="http://schemas.openxmlformats.org/officeDocument/2006/relationships/image" Target="../media/image10.png"/><Relationship Id="rId4" Type="http://schemas.openxmlformats.org/officeDocument/2006/relationships/slideLayout" Target="../slideLayouts/slideLayout17.xml"/><Relationship Id="rId9"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4.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
        <p:nvSpPr>
          <p:cNvPr id="5" name="Footer Placeholder 2">
            <a:extLst>
              <a:ext uri="{FF2B5EF4-FFF2-40B4-BE49-F238E27FC236}">
                <a16:creationId xmlns:a16="http://schemas.microsoft.com/office/drawing/2014/main" id="{873A0ADC-1D75-4F87-93DE-F0F09F7F5C8D}"/>
              </a:ext>
            </a:extLst>
          </p:cNvPr>
          <p:cNvSpPr>
            <a:spLocks noGrp="1"/>
          </p:cNvSpPr>
          <p:nvPr>
            <p:ph type="ftr" sz="quarter" idx="3"/>
          </p:nvPr>
        </p:nvSpPr>
        <p:spPr>
          <a:xfrm>
            <a:off x="2430614" y="6167748"/>
            <a:ext cx="5433226" cy="690252"/>
          </a:xfrm>
          <a:prstGeom prst="rect">
            <a:avLst/>
          </a:prstGeom>
        </p:spPr>
        <p:txBody>
          <a:bodyPr/>
          <a:lstStyle/>
          <a:p>
            <a:r>
              <a:rPr lang="en-US" dirty="0"/>
              <a:t>A. Fedotov, RHIC Retreat, September 16, 2021</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42901" y="96838"/>
            <a:ext cx="845820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266700" y="815975"/>
            <a:ext cx="8677275" cy="604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a:off x="8600261" y="0"/>
            <a:ext cx="543739" cy="461665"/>
          </a:xfrm>
          <a:prstGeom prst="rect">
            <a:avLst/>
          </a:prstGeom>
        </p:spPr>
        <p:txBody>
          <a:bodyPr wrap="none">
            <a:spAutoFit/>
          </a:bodyPr>
          <a:lstStyle/>
          <a:p>
            <a:fld id="{CD0E7053-A9EF-4948-8331-64540782529C}" type="slidenum">
              <a:rPr lang="en-US" sz="2400" b="0" smtClean="0"/>
              <a:pPr/>
              <a:t>‹#›</a:t>
            </a:fld>
            <a:endParaRPr lang="en-US" dirty="0"/>
          </a:p>
        </p:txBody>
      </p:sp>
    </p:spTree>
    <p:extLst>
      <p:ext uri="{BB962C8B-B14F-4D97-AF65-F5344CB8AC3E}">
        <p14:creationId xmlns:p14="http://schemas.microsoft.com/office/powerpoint/2010/main" val="3677066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ransition/>
  <p:hf hdr="0" dt="0"/>
  <p:txStyles>
    <p:titleStyle>
      <a:lvl1pPr algn="ctr" rtl="0" eaLnBrk="1" fontAlgn="base" hangingPunct="1">
        <a:spcBef>
          <a:spcPct val="0"/>
        </a:spcBef>
        <a:spcAft>
          <a:spcPct val="0"/>
        </a:spcAft>
        <a:defRPr kumimoji="1" lang="en-US" sz="2400" b="1" dirty="0">
          <a:solidFill>
            <a:srgbClr val="FF0000"/>
          </a:solidFill>
          <a:latin typeface="Helvetica"/>
          <a:ea typeface="ＭＳ Ｐゴシック" pitchFamily="-65" charset="-128"/>
          <a:cs typeface="Helvetica"/>
        </a:defRPr>
      </a:lvl1pPr>
      <a:lvl2pPr algn="ctr" rtl="0" eaLnBrk="1" fontAlgn="base" hangingPunct="1">
        <a:spcBef>
          <a:spcPct val="0"/>
        </a:spcBef>
        <a:spcAft>
          <a:spcPct val="0"/>
        </a:spcAft>
        <a:defRPr kumimoji="1" sz="2400" b="1">
          <a:solidFill>
            <a:srgbClr val="FF0000"/>
          </a:solidFill>
          <a:latin typeface="Helvetica" charset="0"/>
          <a:ea typeface="ＭＳ Ｐゴシック" charset="0"/>
        </a:defRPr>
      </a:lvl2pPr>
      <a:lvl3pPr algn="ctr" rtl="0" eaLnBrk="1" fontAlgn="base" hangingPunct="1">
        <a:spcBef>
          <a:spcPct val="0"/>
        </a:spcBef>
        <a:spcAft>
          <a:spcPct val="0"/>
        </a:spcAft>
        <a:defRPr kumimoji="1" sz="2400" b="1">
          <a:solidFill>
            <a:srgbClr val="FF0000"/>
          </a:solidFill>
          <a:latin typeface="Helvetica" charset="0"/>
          <a:ea typeface="ＭＳ Ｐゴシック" charset="0"/>
        </a:defRPr>
      </a:lvl3pPr>
      <a:lvl4pPr algn="ctr" rtl="0" eaLnBrk="1" fontAlgn="base" hangingPunct="1">
        <a:spcBef>
          <a:spcPct val="0"/>
        </a:spcBef>
        <a:spcAft>
          <a:spcPct val="0"/>
        </a:spcAft>
        <a:defRPr kumimoji="1" sz="2400" b="1">
          <a:solidFill>
            <a:srgbClr val="FF0000"/>
          </a:solidFill>
          <a:latin typeface="Helvetica" charset="0"/>
          <a:ea typeface="ＭＳ Ｐゴシック" charset="0"/>
        </a:defRPr>
      </a:lvl4pPr>
      <a:lvl5pPr algn="ctr" rtl="0" eaLnBrk="1" fontAlgn="base" hangingPunct="1">
        <a:spcBef>
          <a:spcPct val="0"/>
        </a:spcBef>
        <a:spcAft>
          <a:spcPct val="0"/>
        </a:spcAft>
        <a:defRPr kumimoji="1" sz="2400" b="1">
          <a:solidFill>
            <a:srgbClr val="FF0000"/>
          </a:solidFill>
          <a:latin typeface="Helvetica" charset="0"/>
          <a:ea typeface="ＭＳ Ｐゴシック" charset="0"/>
        </a:defRPr>
      </a:lvl5pPr>
      <a:lvl6pPr marL="457200" algn="ctr" rtl="0" eaLnBrk="1" fontAlgn="base" hangingPunct="1">
        <a:spcBef>
          <a:spcPct val="0"/>
        </a:spcBef>
        <a:spcAft>
          <a:spcPct val="0"/>
        </a:spcAft>
        <a:defRPr sz="2600">
          <a:solidFill>
            <a:srgbClr val="FFFFFF"/>
          </a:solidFill>
          <a:latin typeface="Felix Titling" pitchFamily="82" charset="0"/>
        </a:defRPr>
      </a:lvl6pPr>
      <a:lvl7pPr marL="914400" algn="ctr" rtl="0" eaLnBrk="1" fontAlgn="base" hangingPunct="1">
        <a:spcBef>
          <a:spcPct val="0"/>
        </a:spcBef>
        <a:spcAft>
          <a:spcPct val="0"/>
        </a:spcAft>
        <a:defRPr sz="2600">
          <a:solidFill>
            <a:srgbClr val="FFFFFF"/>
          </a:solidFill>
          <a:latin typeface="Felix Titling" pitchFamily="82" charset="0"/>
        </a:defRPr>
      </a:lvl7pPr>
      <a:lvl8pPr marL="1371600" algn="ctr" rtl="0" eaLnBrk="1" fontAlgn="base" hangingPunct="1">
        <a:spcBef>
          <a:spcPct val="0"/>
        </a:spcBef>
        <a:spcAft>
          <a:spcPct val="0"/>
        </a:spcAft>
        <a:defRPr sz="2600">
          <a:solidFill>
            <a:srgbClr val="FFFFFF"/>
          </a:solidFill>
          <a:latin typeface="Felix Titling" pitchFamily="82" charset="0"/>
        </a:defRPr>
      </a:lvl8pPr>
      <a:lvl9pPr marL="1828800" algn="ctr" rtl="0" eaLnBrk="1" fontAlgn="base" hangingPunct="1">
        <a:spcBef>
          <a:spcPct val="0"/>
        </a:spcBef>
        <a:spcAft>
          <a:spcPct val="0"/>
        </a:spcAft>
        <a:defRPr sz="2600">
          <a:solidFill>
            <a:srgbClr val="FFFFFF"/>
          </a:solidFill>
          <a:latin typeface="Felix Titling" pitchFamily="82" charset="0"/>
        </a:defRPr>
      </a:lvl9pPr>
    </p:titleStyle>
    <p:bodyStyle>
      <a:lvl1pPr marL="233363" indent="-233363" algn="l" rtl="0" eaLnBrk="1" fontAlgn="base" hangingPunct="1">
        <a:spcBef>
          <a:spcPct val="20000"/>
        </a:spcBef>
        <a:spcAft>
          <a:spcPct val="0"/>
        </a:spcAft>
        <a:buSzPct val="65000"/>
        <a:buBlip>
          <a:blip r:embed="rId9"/>
        </a:buBlip>
        <a:defRPr sz="2000">
          <a:solidFill>
            <a:srgbClr val="0000FF"/>
          </a:solidFill>
          <a:latin typeface="Helvetica"/>
          <a:ea typeface="ＭＳ Ｐゴシック" charset="0"/>
          <a:cs typeface="Helvetica"/>
        </a:defRPr>
      </a:lvl1pPr>
      <a:lvl2pPr marL="339725" indent="-230188" algn="l" rtl="0" eaLnBrk="1" fontAlgn="base" hangingPunct="1">
        <a:spcBef>
          <a:spcPct val="20000"/>
        </a:spcBef>
        <a:spcAft>
          <a:spcPct val="0"/>
        </a:spcAft>
        <a:buSzPct val="65000"/>
        <a:buBlip>
          <a:blip r:embed="rId10"/>
        </a:buBlip>
        <a:defRPr>
          <a:solidFill>
            <a:schemeClr val="tx1"/>
          </a:solidFill>
          <a:latin typeface="Helvetica"/>
          <a:ea typeface="ＭＳ Ｐゴシック" charset="0"/>
          <a:cs typeface="Helvetica"/>
        </a:defRPr>
      </a:lvl2pPr>
      <a:lvl3pPr marL="460375" indent="-230188" algn="l" rtl="0" eaLnBrk="1" fontAlgn="base" hangingPunct="1">
        <a:spcBef>
          <a:spcPct val="20000"/>
        </a:spcBef>
        <a:spcAft>
          <a:spcPct val="0"/>
        </a:spcAft>
        <a:buSzPct val="65000"/>
        <a:buBlip>
          <a:blip r:embed="rId11"/>
        </a:buBlip>
        <a:defRPr sz="1600" i="1">
          <a:solidFill>
            <a:schemeClr val="tx1"/>
          </a:solidFill>
          <a:latin typeface="Helvetica"/>
          <a:ea typeface="ＭＳ Ｐゴシック" charset="0"/>
          <a:cs typeface="Helvetica"/>
        </a:defRPr>
      </a:lvl3pPr>
      <a:lvl4pPr marL="569913" indent="-230188" algn="l" rtl="0" eaLnBrk="1" fontAlgn="base" hangingPunct="1">
        <a:spcBef>
          <a:spcPct val="20000"/>
        </a:spcBef>
        <a:spcAft>
          <a:spcPct val="0"/>
        </a:spcAft>
        <a:buSzPct val="65000"/>
        <a:buBlip>
          <a:blip r:embed="rId12"/>
        </a:buBlip>
        <a:defRPr sz="1400">
          <a:solidFill>
            <a:schemeClr val="tx1"/>
          </a:solidFill>
          <a:latin typeface="Helvetica"/>
          <a:ea typeface="ＭＳ Ｐゴシック" charset="0"/>
          <a:cs typeface="Helvetica"/>
        </a:defRPr>
      </a:lvl4pPr>
      <a:lvl5pPr marL="623888" indent="-163513" algn="l" rtl="0" eaLnBrk="1" fontAlgn="base" hangingPunct="1">
        <a:spcBef>
          <a:spcPct val="20000"/>
        </a:spcBef>
        <a:spcAft>
          <a:spcPct val="0"/>
        </a:spcAft>
        <a:buChar char="»"/>
        <a:defRPr sz="1400">
          <a:solidFill>
            <a:schemeClr val="tx1"/>
          </a:solidFill>
          <a:latin typeface="Helvetica"/>
          <a:ea typeface="ＭＳ Ｐゴシック" charset="0"/>
          <a:cs typeface="Helvetica"/>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086600" y="6487913"/>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211001875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pos="5472">
          <p15:clr>
            <a:srgbClr val="F26B43"/>
          </p15:clr>
        </p15:guide>
        <p15:guide id="5"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a:bodyPr>
          <a:lstStyle/>
          <a:p>
            <a:r>
              <a:rPr lang="en-US" sz="3600" dirty="0" err="1"/>
              <a:t>LEReC</a:t>
            </a:r>
            <a:r>
              <a:rPr lang="en-US" sz="3600" dirty="0"/>
              <a:t> cooling </a:t>
            </a:r>
            <a:br>
              <a:rPr lang="en-US" sz="3600" dirty="0"/>
            </a:br>
            <a:r>
              <a:rPr lang="en-US" sz="3600" dirty="0"/>
              <a:t>(with an eye towards the future)</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609882" y="5400138"/>
            <a:ext cx="7750969" cy="746185"/>
          </a:xfrm>
        </p:spPr>
        <p:txBody>
          <a:bodyPr/>
          <a:lstStyle/>
          <a:p>
            <a:r>
              <a:rPr lang="en-US" dirty="0"/>
              <a:t>RHIC Retreat</a:t>
            </a:r>
          </a:p>
          <a:p>
            <a:r>
              <a:rPr lang="en-US" dirty="0"/>
              <a:t>September 16, 2021</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Alexei Fedotov</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20" y="192601"/>
            <a:ext cx="8328991" cy="1080267"/>
          </a:xfrm>
        </p:spPr>
        <p:txBody>
          <a:bodyPr>
            <a:normAutofit fontScale="90000"/>
          </a:bodyPr>
          <a:lstStyle/>
          <a:p>
            <a:r>
              <a:rPr lang="en-US" sz="2400" dirty="0">
                <a:solidFill>
                  <a:srgbClr val="0000FF"/>
                </a:solidFill>
              </a:rPr>
              <a:t>2021 operation for physics </a:t>
            </a:r>
            <a:r>
              <a:rPr lang="en-US" sz="2400" dirty="0"/>
              <a:t>(several physics stores),</a:t>
            </a:r>
            <a:br>
              <a:rPr lang="en-US" sz="2400" dirty="0"/>
            </a:br>
            <a:r>
              <a:rPr lang="en-US" sz="2400" dirty="0"/>
              <a:t>1.6 MeV electrons, 111x111 Au ion bunches at 3.85 GeV/n,</a:t>
            </a:r>
            <a:br>
              <a:rPr lang="en-US" sz="2400" dirty="0"/>
            </a:br>
            <a:r>
              <a:rPr lang="en-US" sz="2400" dirty="0"/>
              <a:t>rms bunch length (top) and rms beam size (bottom)</a:t>
            </a:r>
            <a:br>
              <a:rPr lang="en-US" sz="2400" dirty="0"/>
            </a:br>
            <a:endParaRPr lang="en-US" sz="2400" dirty="0"/>
          </a:p>
        </p:txBody>
      </p:sp>
      <p:sp>
        <p:nvSpPr>
          <p:cNvPr id="3" name="Content Placeholder 2"/>
          <p:cNvSpPr>
            <a:spLocks noGrp="1"/>
          </p:cNvSpPr>
          <p:nvPr>
            <p:ph idx="1"/>
          </p:nvPr>
        </p:nvSpPr>
        <p:spPr>
          <a:xfrm>
            <a:off x="-86743" y="965210"/>
            <a:ext cx="8639123" cy="6126800"/>
          </a:xfrm>
        </p:spPr>
        <p:txBody>
          <a:bodyPr>
            <a:normAutofit/>
          </a:bodyPr>
          <a:lstStyle/>
          <a:p>
            <a:pPr marL="0" indent="0">
              <a:buNone/>
            </a:pPr>
            <a:endParaRPr lang="en-US" sz="3300" dirty="0"/>
          </a:p>
          <a:p>
            <a:pPr>
              <a:buFontTx/>
              <a:buChar char="-"/>
            </a:pPr>
            <a:endParaRPr lang="en-US" sz="2400" dirty="0"/>
          </a:p>
        </p:txBody>
      </p:sp>
      <p:pic>
        <p:nvPicPr>
          <p:cNvPr id="6" name="Picture 5" descr="Chart, line chart, histogram&#10;&#10;Description automatically generated">
            <a:extLst>
              <a:ext uri="{FF2B5EF4-FFF2-40B4-BE49-F238E27FC236}">
                <a16:creationId xmlns:a16="http://schemas.microsoft.com/office/drawing/2014/main" id="{10A92ECB-40DE-43C8-A80E-5CC295CEF08A}"/>
              </a:ext>
            </a:extLst>
          </p:cNvPr>
          <p:cNvPicPr>
            <a:picLocks noChangeAspect="1"/>
          </p:cNvPicPr>
          <p:nvPr/>
        </p:nvPicPr>
        <p:blipFill>
          <a:blip r:embed="rId3"/>
          <a:stretch>
            <a:fillRect/>
          </a:stretch>
        </p:blipFill>
        <p:spPr>
          <a:xfrm>
            <a:off x="856271" y="1464551"/>
            <a:ext cx="7429500" cy="4587240"/>
          </a:xfrm>
          <a:prstGeom prst="rect">
            <a:avLst/>
          </a:prstGeom>
        </p:spPr>
      </p:pic>
      <p:sp>
        <p:nvSpPr>
          <p:cNvPr id="7" name="Rectangle 6">
            <a:extLst>
              <a:ext uri="{FF2B5EF4-FFF2-40B4-BE49-F238E27FC236}">
                <a16:creationId xmlns:a16="http://schemas.microsoft.com/office/drawing/2014/main" id="{7DD4D6FF-0E04-4A35-BE04-99A692A13FCC}"/>
              </a:ext>
            </a:extLst>
          </p:cNvPr>
          <p:cNvSpPr/>
          <p:nvPr/>
        </p:nvSpPr>
        <p:spPr>
          <a:xfrm>
            <a:off x="4232818" y="5911574"/>
            <a:ext cx="689035" cy="369332"/>
          </a:xfrm>
          <a:prstGeom prst="rect">
            <a:avLst/>
          </a:prstGeom>
        </p:spPr>
        <p:txBody>
          <a:bodyPr wrap="none">
            <a:spAutoFit/>
          </a:bodyPr>
          <a:lstStyle/>
          <a:p>
            <a:r>
              <a:rPr lang="en-US" dirty="0"/>
              <a:t>Time</a:t>
            </a:r>
          </a:p>
        </p:txBody>
      </p:sp>
      <p:sp>
        <p:nvSpPr>
          <p:cNvPr id="8" name="Slide Number Placeholder 6">
            <a:extLst>
              <a:ext uri="{FF2B5EF4-FFF2-40B4-BE49-F238E27FC236}">
                <a16:creationId xmlns:a16="http://schemas.microsoft.com/office/drawing/2014/main" id="{797E24B3-7C7A-4279-B843-1A408516F0BE}"/>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10</a:t>
            </a:r>
          </a:p>
        </p:txBody>
      </p:sp>
      <p:sp>
        <p:nvSpPr>
          <p:cNvPr id="9" name="Footer Placeholder 4">
            <a:extLst>
              <a:ext uri="{FF2B5EF4-FFF2-40B4-BE49-F238E27FC236}">
                <a16:creationId xmlns:a16="http://schemas.microsoft.com/office/drawing/2014/main" id="{3497861F-FC64-4AD3-9480-E7C420002BCE}"/>
              </a:ext>
            </a:extLst>
          </p:cNvPr>
          <p:cNvSpPr>
            <a:spLocks noGrp="1"/>
          </p:cNvSpPr>
          <p:nvPr>
            <p:ph type="ftr" sz="quarter" idx="13"/>
          </p:nvPr>
        </p:nvSpPr>
        <p:spPr>
          <a:xfrm>
            <a:off x="2913075" y="6469459"/>
            <a:ext cx="4552437" cy="521405"/>
          </a:xfrm>
        </p:spPr>
        <p:txBody>
          <a:bodyPr/>
          <a:lstStyle/>
          <a:p>
            <a:r>
              <a:rPr lang="en-US" sz="1200" dirty="0"/>
              <a:t>A. Fedotov, RHIC Retreat, September 16, 2021</a:t>
            </a:r>
          </a:p>
        </p:txBody>
      </p:sp>
    </p:spTree>
    <p:extLst>
      <p:ext uri="{BB962C8B-B14F-4D97-AF65-F5344CB8AC3E}">
        <p14:creationId xmlns:p14="http://schemas.microsoft.com/office/powerpoint/2010/main" val="255434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E7994-90E4-44AE-BD60-86658E22679E}"/>
              </a:ext>
            </a:extLst>
          </p:cNvPr>
          <p:cNvSpPr>
            <a:spLocks noGrp="1"/>
          </p:cNvSpPr>
          <p:nvPr>
            <p:ph idx="1"/>
          </p:nvPr>
        </p:nvSpPr>
        <p:spPr>
          <a:xfrm>
            <a:off x="347935" y="753484"/>
            <a:ext cx="5234608" cy="4954574"/>
          </a:xfrm>
        </p:spPr>
        <p:txBody>
          <a:bodyPr>
            <a:normAutofit fontScale="92500" lnSpcReduction="20000"/>
          </a:bodyPr>
          <a:lstStyle/>
          <a:p>
            <a:pPr marL="0" marR="0" indent="0" fontAlgn="base">
              <a:lnSpc>
                <a:spcPct val="107000"/>
              </a:lnSpc>
              <a:spcBef>
                <a:spcPts val="0"/>
              </a:spcBef>
              <a:spcAft>
                <a:spcPts val="0"/>
              </a:spcAft>
              <a:buNone/>
            </a:pP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lnSpc>
                <a:spcPct val="107000"/>
              </a:lnSpc>
              <a:spcBef>
                <a:spcPts val="0"/>
              </a:spcBef>
              <a:spcAft>
                <a:spcPts val="0"/>
              </a:spcAft>
              <a:buNone/>
            </a:pPr>
            <a:r>
              <a:rPr lang="en-US" sz="2100" dirty="0">
                <a:effectLst/>
                <a:latin typeface="Calibri" panose="020F0502020204030204" pitchFamily="34" charset="0"/>
                <a:ea typeface="Calibri" panose="020F0502020204030204" pitchFamily="34" charset="0"/>
                <a:cs typeface="Times New Roman" panose="02020603050405020304" pitchFamily="18" charset="0"/>
              </a:rPr>
              <a:t>Electron cooling using bunched electron beams (</a:t>
            </a:r>
            <a:r>
              <a:rPr lang="en-US" sz="2100" dirty="0" err="1">
                <a:effectLst/>
                <a:latin typeface="Calibri" panose="020F0502020204030204" pitchFamily="34" charset="0"/>
                <a:ea typeface="Calibri" panose="020F0502020204030204" pitchFamily="34" charset="0"/>
                <a:cs typeface="Times New Roman" panose="02020603050405020304" pitchFamily="18" charset="0"/>
              </a:rPr>
              <a:t>LEReC</a:t>
            </a:r>
            <a:r>
              <a:rPr lang="en-US" sz="2100" dirty="0">
                <a:latin typeface="Calibri" panose="020F0502020204030204" pitchFamily="34" charset="0"/>
                <a:ea typeface="Calibri" panose="020F0502020204030204" pitchFamily="34" charset="0"/>
                <a:cs typeface="Times New Roman" panose="02020603050405020304" pitchFamily="18" charset="0"/>
              </a:rPr>
              <a:t>-type cooler</a:t>
            </a:r>
            <a:r>
              <a:rPr lang="en-US" sz="2100" dirty="0">
                <a:effectLst/>
                <a:latin typeface="Calibri" panose="020F0502020204030204" pitchFamily="34" charset="0"/>
                <a:ea typeface="Calibri" panose="020F0502020204030204" pitchFamily="34" charset="0"/>
                <a:cs typeface="Times New Roman" panose="02020603050405020304" pitchFamily="18" charset="0"/>
              </a:rPr>
              <a:t>) is proposed for:</a:t>
            </a:r>
          </a:p>
          <a:p>
            <a:pPr marL="0" marR="0" indent="0" fontAlgn="base">
              <a:lnSpc>
                <a:spcPct val="107000"/>
              </a:lnSpc>
              <a:spcBef>
                <a:spcPts val="0"/>
              </a:spcBef>
              <a:spcAft>
                <a:spcPts val="0"/>
              </a:spcAft>
              <a:buNone/>
            </a:pP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fontAlgn="base">
              <a:lnSpc>
                <a:spcPct val="107000"/>
              </a:lnSpc>
              <a:spcBef>
                <a:spcPts val="0"/>
              </a:spcBef>
              <a:spcAft>
                <a:spcPts val="0"/>
              </a:spcAft>
              <a:buFont typeface="Arial" panose="020B0604020202020204" pitchFamily="34" charset="0"/>
              <a:buChar char="•"/>
            </a:pPr>
            <a:r>
              <a:rPr lang="en-US" sz="2100" dirty="0">
                <a:latin typeface="Calibri" panose="020F0502020204030204" pitchFamily="34" charset="0"/>
                <a:ea typeface="Calibri" panose="020F0502020204030204" pitchFamily="34" charset="0"/>
                <a:cs typeface="Times New Roman" panose="02020603050405020304" pitchFamily="18" charset="0"/>
              </a:rPr>
              <a:t>Pre-cooling of protons at 24GeV for EIC.</a:t>
            </a:r>
          </a:p>
          <a:p>
            <a:pPr marL="342900" marR="0" indent="-342900" fontAlgn="base">
              <a:lnSpc>
                <a:spcPct val="107000"/>
              </a:lnSpc>
              <a:spcBef>
                <a:spcPts val="0"/>
              </a:spcBef>
              <a:spcAft>
                <a:spcPts val="0"/>
              </a:spcAft>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Cooling protons directly at collision energy of 41GeV in EIC.</a:t>
            </a:r>
          </a:p>
          <a:p>
            <a:pPr marL="0" marR="0" indent="0" fontAlgn="base">
              <a:lnSpc>
                <a:spcPct val="107000"/>
              </a:lnSpc>
              <a:spcBef>
                <a:spcPts val="0"/>
              </a:spcBef>
              <a:spcAft>
                <a:spcPts val="0"/>
              </a:spcAft>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pPr>
            <a:r>
              <a:rPr lang="en-US" sz="2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 Fedotov, S. Benson et al., “Low energy cooling for EIC”, </a:t>
            </a:r>
            <a:r>
              <a:rPr lang="en-US" sz="2100" b="0" i="0" u="none" strike="noStrike" baseline="0" dirty="0">
                <a:solidFill>
                  <a:srgbClr val="0000FF"/>
                </a:solidFill>
                <a:latin typeface="TimesNewRomanPSMT"/>
              </a:rPr>
              <a:t>BNL-220686-2020-TECH (2020)</a:t>
            </a:r>
            <a:endParaRPr lang="en-US" sz="21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pP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pP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fontAlgn="base">
              <a:lnSpc>
                <a:spcPct val="107000"/>
              </a:lnSpc>
              <a:spcBef>
                <a:spcPts val="0"/>
              </a:spcBef>
              <a:spcAft>
                <a:spcPts val="0"/>
              </a:spcAft>
              <a:buFont typeface="Arial" panose="020B0604020202020204" pitchFamily="34" charset="0"/>
              <a:buChar char="•"/>
            </a:pPr>
            <a:r>
              <a:rPr lang="en-US" sz="2100" dirty="0">
                <a:latin typeface="Calibri" panose="020F0502020204030204" pitchFamily="34" charset="0"/>
                <a:ea typeface="Calibri" panose="020F0502020204030204" pitchFamily="34" charset="0"/>
                <a:cs typeface="Times New Roman" panose="02020603050405020304" pitchFamily="18" charset="0"/>
              </a:rPr>
              <a:t>Cooling of protons at the highest energy of 275GeV using storage ring electron cooler.</a:t>
            </a:r>
          </a:p>
          <a:p>
            <a:pPr marL="0" marR="0" indent="0" fontAlgn="base">
              <a:lnSpc>
                <a:spcPct val="107000"/>
              </a:lnSpc>
              <a:spcBef>
                <a:spcPts val="0"/>
              </a:spcBef>
              <a:spcAft>
                <a:spcPts val="0"/>
              </a:spcAft>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pPr>
            <a:r>
              <a:rPr lang="en-US" sz="2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H. Zhao, J. Kewisch, et al., “Ring-based electron cooler for high energy beam cooling”, Phys. Rev. Ac. Beams 24, 043501 (2021)</a:t>
            </a:r>
          </a:p>
          <a:p>
            <a:pPr marL="457200" marR="0" indent="-457200" fontAlgn="base">
              <a:lnSpc>
                <a:spcPct val="107000"/>
              </a:lnSpc>
              <a:spcBef>
                <a:spcPts val="0"/>
              </a:spcBef>
              <a:spcAft>
                <a:spcPts val="0"/>
              </a:spcAft>
              <a:buAutoNum type="arabicPeriod"/>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fontAlgn="base">
              <a:lnSpc>
                <a:spcPct val="107000"/>
              </a:lnSpc>
              <a:spcBef>
                <a:spcPts val="0"/>
              </a:spcBef>
              <a:spcAft>
                <a:spcPts val="0"/>
              </a:spcAft>
              <a:buAutoNum type="arabicPeriod"/>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fontAlgn="base">
              <a:lnSpc>
                <a:spcPct val="107000"/>
              </a:lnSpc>
              <a:spcBef>
                <a:spcPts val="0"/>
              </a:spcBef>
              <a:spcAft>
                <a:spcPts val="0"/>
              </a:spcAft>
              <a:buAutoNum type="arabicPeriod"/>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25651BCD-7A33-4220-A130-77FAEFE460B1}"/>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11</a:t>
            </a:r>
          </a:p>
        </p:txBody>
      </p:sp>
      <p:sp>
        <p:nvSpPr>
          <p:cNvPr id="4" name="Title 3">
            <a:extLst>
              <a:ext uri="{FF2B5EF4-FFF2-40B4-BE49-F238E27FC236}">
                <a16:creationId xmlns:a16="http://schemas.microsoft.com/office/drawing/2014/main" id="{45C3799E-3AF5-448E-BEA7-94198A3D9B0F}"/>
              </a:ext>
            </a:extLst>
          </p:cNvPr>
          <p:cNvSpPr>
            <a:spLocks noGrp="1"/>
          </p:cNvSpPr>
          <p:nvPr>
            <p:ph type="title"/>
          </p:nvPr>
        </p:nvSpPr>
        <p:spPr>
          <a:xfrm>
            <a:off x="357809" y="365127"/>
            <a:ext cx="8328991" cy="564264"/>
          </a:xfrm>
        </p:spPr>
        <p:txBody>
          <a:bodyPr>
            <a:normAutofit fontScale="90000"/>
          </a:bodyPr>
          <a:lstStyle/>
          <a:p>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Importance of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LEReC</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cooling studies </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future high-energy coolers, including EIC</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7" name="Picture 6">
            <a:extLst>
              <a:ext uri="{FF2B5EF4-FFF2-40B4-BE49-F238E27FC236}">
                <a16:creationId xmlns:a16="http://schemas.microsoft.com/office/drawing/2014/main" id="{FD8104B3-DDD4-42E1-9978-01558E508EE5}"/>
              </a:ext>
            </a:extLst>
          </p:cNvPr>
          <p:cNvPicPr>
            <a:picLocks noChangeAspect="1"/>
          </p:cNvPicPr>
          <p:nvPr/>
        </p:nvPicPr>
        <p:blipFill>
          <a:blip r:embed="rId2"/>
          <a:stretch>
            <a:fillRect/>
          </a:stretch>
        </p:blipFill>
        <p:spPr>
          <a:xfrm>
            <a:off x="5707073" y="3858439"/>
            <a:ext cx="3202612" cy="2641178"/>
          </a:xfrm>
          <a:prstGeom prst="rect">
            <a:avLst/>
          </a:prstGeom>
        </p:spPr>
      </p:pic>
      <p:sp>
        <p:nvSpPr>
          <p:cNvPr id="8" name="TextBox 7">
            <a:extLst>
              <a:ext uri="{FF2B5EF4-FFF2-40B4-BE49-F238E27FC236}">
                <a16:creationId xmlns:a16="http://schemas.microsoft.com/office/drawing/2014/main" id="{5F2CF8B3-ADA7-4C78-91E4-43636442C86C}"/>
              </a:ext>
            </a:extLst>
          </p:cNvPr>
          <p:cNvSpPr txBox="1"/>
          <p:nvPr/>
        </p:nvSpPr>
        <p:spPr>
          <a:xfrm>
            <a:off x="5479903" y="3230771"/>
            <a:ext cx="3677289" cy="369332"/>
          </a:xfrm>
          <a:prstGeom prst="rect">
            <a:avLst/>
          </a:prstGeom>
          <a:noFill/>
        </p:spPr>
        <p:txBody>
          <a:bodyPr wrap="none" rtlCol="0">
            <a:spAutoFit/>
          </a:bodyPr>
          <a:lstStyle/>
          <a:p>
            <a:r>
              <a:rPr lang="en-US" dirty="0"/>
              <a:t>Dispersive cooling (275GeV, EIC):</a:t>
            </a:r>
          </a:p>
        </p:txBody>
      </p:sp>
      <p:pic>
        <p:nvPicPr>
          <p:cNvPr id="10" name="Picture 9">
            <a:extLst>
              <a:ext uri="{FF2B5EF4-FFF2-40B4-BE49-F238E27FC236}">
                <a16:creationId xmlns:a16="http://schemas.microsoft.com/office/drawing/2014/main" id="{3E030CAB-3C3A-4439-8865-B092C303DC3F}"/>
              </a:ext>
            </a:extLst>
          </p:cNvPr>
          <p:cNvPicPr>
            <a:picLocks noChangeAspect="1"/>
          </p:cNvPicPr>
          <p:nvPr/>
        </p:nvPicPr>
        <p:blipFill>
          <a:blip r:embed="rId3"/>
          <a:stretch>
            <a:fillRect/>
          </a:stretch>
        </p:blipFill>
        <p:spPr>
          <a:xfrm>
            <a:off x="5685183" y="770366"/>
            <a:ext cx="3407448" cy="2335238"/>
          </a:xfrm>
          <a:prstGeom prst="rect">
            <a:avLst/>
          </a:prstGeom>
        </p:spPr>
      </p:pic>
      <p:sp>
        <p:nvSpPr>
          <p:cNvPr id="6" name="TextBox 5">
            <a:extLst>
              <a:ext uri="{FF2B5EF4-FFF2-40B4-BE49-F238E27FC236}">
                <a16:creationId xmlns:a16="http://schemas.microsoft.com/office/drawing/2014/main" id="{627FB646-A848-4F5B-962C-3DD80F5AD551}"/>
              </a:ext>
            </a:extLst>
          </p:cNvPr>
          <p:cNvSpPr txBox="1"/>
          <p:nvPr/>
        </p:nvSpPr>
        <p:spPr>
          <a:xfrm>
            <a:off x="6046405" y="3539908"/>
            <a:ext cx="2480166" cy="369332"/>
          </a:xfrm>
          <a:prstGeom prst="rect">
            <a:avLst/>
          </a:prstGeom>
          <a:noFill/>
        </p:spPr>
        <p:txBody>
          <a:bodyPr wrap="none" rtlCol="0">
            <a:spAutoFit/>
          </a:bodyPr>
          <a:lstStyle/>
          <a:p>
            <a:r>
              <a:rPr lang="en-US" dirty="0"/>
              <a:t>Horizontal cooling rate</a:t>
            </a:r>
          </a:p>
        </p:txBody>
      </p:sp>
      <p:cxnSp>
        <p:nvCxnSpPr>
          <p:cNvPr id="11" name="Straight Arrow Connector 10">
            <a:extLst>
              <a:ext uri="{FF2B5EF4-FFF2-40B4-BE49-F238E27FC236}">
                <a16:creationId xmlns:a16="http://schemas.microsoft.com/office/drawing/2014/main" id="{629F44F4-26DB-4057-AA84-6C98B6818862}"/>
              </a:ext>
            </a:extLst>
          </p:cNvPr>
          <p:cNvCxnSpPr/>
          <p:nvPr/>
        </p:nvCxnSpPr>
        <p:spPr>
          <a:xfrm>
            <a:off x="4985359" y="1903956"/>
            <a:ext cx="4945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FCF2E6-8EA6-495A-8A86-FB17B6ECE12F}"/>
              </a:ext>
            </a:extLst>
          </p:cNvPr>
          <p:cNvCxnSpPr/>
          <p:nvPr/>
        </p:nvCxnSpPr>
        <p:spPr>
          <a:xfrm>
            <a:off x="5123145" y="4359058"/>
            <a:ext cx="5036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22786A0-938D-4037-9E88-479912AED67D}"/>
              </a:ext>
            </a:extLst>
          </p:cNvPr>
          <p:cNvPicPr>
            <a:picLocks noChangeAspect="1"/>
          </p:cNvPicPr>
          <p:nvPr/>
        </p:nvPicPr>
        <p:blipFill>
          <a:blip r:embed="rId4"/>
          <a:stretch>
            <a:fillRect/>
          </a:stretch>
        </p:blipFill>
        <p:spPr>
          <a:xfrm>
            <a:off x="2968571" y="5118014"/>
            <a:ext cx="2834198" cy="1734139"/>
          </a:xfrm>
          <a:prstGeom prst="rect">
            <a:avLst/>
          </a:prstGeom>
        </p:spPr>
      </p:pic>
      <p:sp>
        <p:nvSpPr>
          <p:cNvPr id="14" name="TextBox 13">
            <a:extLst>
              <a:ext uri="{FF2B5EF4-FFF2-40B4-BE49-F238E27FC236}">
                <a16:creationId xmlns:a16="http://schemas.microsoft.com/office/drawing/2014/main" id="{E67C4505-447A-4CBF-8860-4C51FBCEBA50}"/>
              </a:ext>
            </a:extLst>
          </p:cNvPr>
          <p:cNvSpPr txBox="1"/>
          <p:nvPr/>
        </p:nvSpPr>
        <p:spPr>
          <a:xfrm>
            <a:off x="3664983" y="5480885"/>
            <a:ext cx="1814920" cy="307777"/>
          </a:xfrm>
          <a:prstGeom prst="rect">
            <a:avLst/>
          </a:prstGeom>
          <a:noFill/>
        </p:spPr>
        <p:txBody>
          <a:bodyPr wrap="none" rtlCol="0">
            <a:spAutoFit/>
          </a:bodyPr>
          <a:lstStyle/>
          <a:p>
            <a:r>
              <a:rPr lang="en-US" sz="1400" dirty="0"/>
              <a:t>electron storage ring</a:t>
            </a:r>
          </a:p>
        </p:txBody>
      </p:sp>
    </p:spTree>
    <p:extLst>
      <p:ext uri="{BB962C8B-B14F-4D97-AF65-F5344CB8AC3E}">
        <p14:creationId xmlns:p14="http://schemas.microsoft.com/office/powerpoint/2010/main" val="116081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E7994-90E4-44AE-BD60-86658E22679E}"/>
              </a:ext>
            </a:extLst>
          </p:cNvPr>
          <p:cNvSpPr>
            <a:spLocks noGrp="1"/>
          </p:cNvSpPr>
          <p:nvPr>
            <p:ph idx="1"/>
          </p:nvPr>
        </p:nvSpPr>
        <p:spPr>
          <a:xfrm>
            <a:off x="620856" y="969954"/>
            <a:ext cx="8328991" cy="5131351"/>
          </a:xfrm>
        </p:spPr>
        <p:txBody>
          <a:bodyPr>
            <a:normAutofit fontScale="92500" lnSpcReduction="20000"/>
          </a:bodyPr>
          <a:lstStyle/>
          <a:p>
            <a:pPr marL="0" marR="0" indent="0" fontAlgn="base">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Emittance growth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ion beam (“heating”) due to interaction with bunched electron beam</a:t>
            </a:r>
            <a:endPar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Coherent excitations of ions and circular attractors</a:t>
            </a:r>
            <a:endParaRPr lang="en-US" sz="2000" dirty="0">
              <a:solidFill>
                <a:srgbClr val="008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Recombination of ions without continuous magnetic field in cooling section</a:t>
            </a:r>
            <a:endParaRPr lang="en-US" sz="2000" dirty="0">
              <a:solidFill>
                <a:srgbClr val="008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Cooling of ion bunch with electron bunches overlapping only small portion of ion bunch </a:t>
            </a:r>
            <a:endPar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Dispersive cooling (redistribution of cooling decrements), to provide stronger transverse cooling</a:t>
            </a:r>
          </a:p>
          <a:p>
            <a:pPr marL="342900" indent="-342900" fontAlgn="base">
              <a:lnSpc>
                <a:spcPct val="107000"/>
              </a:lnSpc>
              <a:spcBef>
                <a:spcPts val="0"/>
              </a:spcBef>
              <a:buFont typeface="+mj-lt"/>
              <a:buAutoNum type="arabicParenR"/>
            </a:pPr>
            <a:r>
              <a:rPr lang="en-US" sz="2000" dirty="0"/>
              <a:t>Effects of the presence of the electron beam on the ion beam lifetime </a:t>
            </a: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7000"/>
              </a:lnSpc>
              <a:spcBef>
                <a:spcPts val="0"/>
              </a:spcBef>
              <a:spcAft>
                <a:spcPts val="0"/>
              </a:spcAft>
              <a:buFont typeface="+mj-lt"/>
              <a:buAutoNum type="arabicParenR"/>
            </a:pPr>
            <a:endPar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fontAlgn="base">
              <a:lnSpc>
                <a:spcPct val="107000"/>
              </a:lnSpc>
              <a:spcBef>
                <a:spcPts val="0"/>
              </a:spcBef>
              <a:spcAft>
                <a:spcPts val="0"/>
              </a:spcAft>
            </a:pP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fontAlgn="base">
              <a:lnSpc>
                <a:spcPct val="107000"/>
              </a:lnSpc>
              <a:spcBef>
                <a:spcPts val="0"/>
              </a:spcBef>
              <a:spcAft>
                <a:spcPts val="0"/>
              </a:spcAft>
            </a:pPr>
            <a:r>
              <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Understanding of these effects is of critical importance for future high-energy coolers. </a:t>
            </a:r>
          </a:p>
          <a:p>
            <a:pPr marL="0" marR="0" lvl="0" indent="0" fontAlgn="base">
              <a:lnSpc>
                <a:spcPct val="107000"/>
              </a:lnSpc>
              <a:spcBef>
                <a:spcPts val="0"/>
              </a:spcBef>
              <a:spcAft>
                <a:spcPts val="0"/>
              </a:spcAft>
            </a:pPr>
            <a:endParaRPr lang="en-U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fontAlgn="base">
              <a:lnSpc>
                <a:spcPct val="107000"/>
              </a:lnSpc>
              <a:spcBef>
                <a:spcPts val="0"/>
              </a:spcBef>
              <a:spcAft>
                <a:spcPts val="0"/>
              </a:spcAft>
            </a:pPr>
            <a:r>
              <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Being a protype for high-energy coolers, </a:t>
            </a:r>
            <a:r>
              <a:rPr lang="en-US" sz="2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LEReC</a:t>
            </a:r>
            <a:r>
              <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offers unique opportunity to explore these effects in great detail.</a:t>
            </a:r>
          </a:p>
          <a:p>
            <a:pPr marL="0" marR="0" lvl="0" indent="0" fontAlgn="base">
              <a:lnSpc>
                <a:spcPct val="107000"/>
              </a:lnSpc>
              <a:spcBef>
                <a:spcPts val="0"/>
              </a:spcBef>
              <a:spcAft>
                <a:spcPts val="0"/>
              </a:spcAft>
            </a:pPr>
            <a:endParaRPr lang="en-U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fontAlgn="base">
              <a:lnSpc>
                <a:spcPct val="107000"/>
              </a:lnSpc>
              <a:spcBef>
                <a:spcPts val="0"/>
              </a:spcBef>
              <a:spcAft>
                <a:spcPts val="0"/>
              </a:spcAft>
            </a:pPr>
            <a:r>
              <a:rPr lang="en-U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The studies above started under APEX program in 2021.</a:t>
            </a:r>
            <a:endPar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25651BCD-7A33-4220-A130-77FAEFE460B1}"/>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12</a:t>
            </a:r>
          </a:p>
        </p:txBody>
      </p:sp>
      <p:sp>
        <p:nvSpPr>
          <p:cNvPr id="4" name="Title 3">
            <a:extLst>
              <a:ext uri="{FF2B5EF4-FFF2-40B4-BE49-F238E27FC236}">
                <a16:creationId xmlns:a16="http://schemas.microsoft.com/office/drawing/2014/main" id="{45C3799E-3AF5-448E-BEA7-94198A3D9B0F}"/>
              </a:ext>
            </a:extLst>
          </p:cNvPr>
          <p:cNvSpPr>
            <a:spLocks noGrp="1"/>
          </p:cNvSpPr>
          <p:nvPr>
            <p:ph type="title"/>
          </p:nvPr>
        </p:nvSpPr>
        <p:spPr>
          <a:xfrm>
            <a:off x="357809" y="365127"/>
            <a:ext cx="8328991" cy="564264"/>
          </a:xfrm>
        </p:spPr>
        <p:txBody>
          <a:bodyPr>
            <a:normAutofit fontScale="90000"/>
          </a:bodyPr>
          <a:lstStyle/>
          <a:p>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Cooling studies </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directly relevant to EIC coolers</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Footer Placeholder 4">
            <a:extLst>
              <a:ext uri="{FF2B5EF4-FFF2-40B4-BE49-F238E27FC236}">
                <a16:creationId xmlns:a16="http://schemas.microsoft.com/office/drawing/2014/main" id="{7B6EA17A-4C60-4923-8B92-878EAA4B92F8}"/>
              </a:ext>
            </a:extLst>
          </p:cNvPr>
          <p:cNvSpPr>
            <a:spLocks noGrp="1"/>
          </p:cNvSpPr>
          <p:nvPr>
            <p:ph type="ftr" sz="quarter" idx="13"/>
          </p:nvPr>
        </p:nvSpPr>
        <p:spPr>
          <a:xfrm>
            <a:off x="2913075" y="6469459"/>
            <a:ext cx="4552437" cy="521405"/>
          </a:xfrm>
        </p:spPr>
        <p:txBody>
          <a:bodyPr/>
          <a:lstStyle/>
          <a:p>
            <a:r>
              <a:rPr lang="en-US" sz="1200" dirty="0"/>
              <a:t>A. Fedotov, RHIC Retreat, September 16, 2021</a:t>
            </a:r>
          </a:p>
        </p:txBody>
      </p:sp>
    </p:spTree>
    <p:extLst>
      <p:ext uri="{BB962C8B-B14F-4D97-AF65-F5344CB8AC3E}">
        <p14:creationId xmlns:p14="http://schemas.microsoft.com/office/powerpoint/2010/main" val="185720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73E084-0AFF-4842-87E3-D0266DE495AF}"/>
              </a:ext>
            </a:extLst>
          </p:cNvPr>
          <p:cNvPicPr>
            <a:picLocks noChangeAspect="1"/>
          </p:cNvPicPr>
          <p:nvPr/>
        </p:nvPicPr>
        <p:blipFill>
          <a:blip r:embed="rId2"/>
          <a:stretch>
            <a:fillRect/>
          </a:stretch>
        </p:blipFill>
        <p:spPr>
          <a:xfrm>
            <a:off x="404150" y="1422839"/>
            <a:ext cx="3872652" cy="684344"/>
          </a:xfrm>
          <a:prstGeom prst="rect">
            <a:avLst/>
          </a:prstGeom>
        </p:spPr>
      </p:pic>
      <p:sp>
        <p:nvSpPr>
          <p:cNvPr id="2" name="Title 1"/>
          <p:cNvSpPr>
            <a:spLocks noGrp="1"/>
          </p:cNvSpPr>
          <p:nvPr>
            <p:ph type="title"/>
          </p:nvPr>
        </p:nvSpPr>
        <p:spPr>
          <a:xfrm>
            <a:off x="622853" y="54579"/>
            <a:ext cx="8096518" cy="473681"/>
          </a:xfrm>
        </p:spPr>
        <p:txBody>
          <a:bodyPr>
            <a:noAutofit/>
          </a:bodyPr>
          <a:lstStyle/>
          <a:p>
            <a:r>
              <a:rPr lang="en-US" sz="2400" dirty="0"/>
              <a:t>Example of APEX studies: Coherent excitation of ions </a:t>
            </a:r>
          </a:p>
        </p:txBody>
      </p:sp>
      <p:sp>
        <p:nvSpPr>
          <p:cNvPr id="3" name="Content Placeholder 2"/>
          <p:cNvSpPr>
            <a:spLocks noGrp="1"/>
          </p:cNvSpPr>
          <p:nvPr>
            <p:ph idx="1"/>
          </p:nvPr>
        </p:nvSpPr>
        <p:spPr>
          <a:xfrm>
            <a:off x="221607" y="509029"/>
            <a:ext cx="4402152" cy="845459"/>
          </a:xfrm>
        </p:spPr>
        <p:txBody>
          <a:bodyPr>
            <a:noAutofit/>
          </a:bodyPr>
          <a:lstStyle/>
          <a:p>
            <a:r>
              <a:rPr lang="en-US" sz="1600" dirty="0"/>
              <a:t>A coherent offset in the velocity distribution of the electron bunch shifts the friction force </a:t>
            </a:r>
            <a:r>
              <a:rPr lang="en-US" sz="1600" dirty="0" err="1"/>
              <a:t>w.r.t.</a:t>
            </a:r>
            <a:r>
              <a:rPr lang="en-US" sz="1600" dirty="0"/>
              <a:t> the zero ion’s velocity</a:t>
            </a:r>
          </a:p>
        </p:txBody>
      </p:sp>
      <p:pic>
        <p:nvPicPr>
          <p:cNvPr id="6" name="Picture 5">
            <a:extLst>
              <a:ext uri="{FF2B5EF4-FFF2-40B4-BE49-F238E27FC236}">
                <a16:creationId xmlns:a16="http://schemas.microsoft.com/office/drawing/2014/main" id="{9463418A-8C53-429F-86EE-2AF20012717A}"/>
              </a:ext>
            </a:extLst>
          </p:cNvPr>
          <p:cNvPicPr>
            <a:picLocks noChangeAspect="1"/>
          </p:cNvPicPr>
          <p:nvPr/>
        </p:nvPicPr>
        <p:blipFill>
          <a:blip r:embed="rId3"/>
          <a:stretch>
            <a:fillRect/>
          </a:stretch>
        </p:blipFill>
        <p:spPr>
          <a:xfrm>
            <a:off x="307634" y="2237214"/>
            <a:ext cx="5385006" cy="473681"/>
          </a:xfrm>
          <a:prstGeom prst="rect">
            <a:avLst/>
          </a:prstGeom>
        </p:spPr>
      </p:pic>
      <p:sp>
        <p:nvSpPr>
          <p:cNvPr id="11" name="TextBox 10">
            <a:extLst>
              <a:ext uri="{FF2B5EF4-FFF2-40B4-BE49-F238E27FC236}">
                <a16:creationId xmlns:a16="http://schemas.microsoft.com/office/drawing/2014/main" id="{89FF3698-A964-438F-A30B-01B0754F530A}"/>
              </a:ext>
            </a:extLst>
          </p:cNvPr>
          <p:cNvSpPr txBox="1"/>
          <p:nvPr/>
        </p:nvSpPr>
        <p:spPr>
          <a:xfrm>
            <a:off x="307634" y="2779246"/>
            <a:ext cx="5722197" cy="3539430"/>
          </a:xfrm>
          <a:prstGeom prst="rect">
            <a:avLst/>
          </a:prstGeom>
          <a:noFill/>
        </p:spPr>
        <p:txBody>
          <a:bodyPr wrap="square" rtlCol="0">
            <a:spAutoFit/>
          </a:bodyPr>
          <a:lstStyle/>
          <a:p>
            <a:r>
              <a:rPr lang="en-US" sz="1600" dirty="0"/>
              <a:t>When the coherent shift  is larger than the velocity at which the friction force’s first derivative is changing sign, then the net force acting on an ion with small amplitude excites the oscillations, resulting in creation of a circular attractor in the phase space.</a:t>
            </a:r>
          </a:p>
          <a:p>
            <a:pPr marL="285750" indent="-285750">
              <a:buFont typeface="Arial" panose="020B0604020202020204" pitchFamily="34" charset="0"/>
              <a:buChar char="•"/>
            </a:pPr>
            <a:endParaRPr lang="en-US" sz="1600" dirty="0"/>
          </a:p>
          <a:p>
            <a:r>
              <a:rPr lang="en-US" sz="1600" dirty="0"/>
              <a:t>As a result, small ion</a:t>
            </a:r>
          </a:p>
          <a:p>
            <a:r>
              <a:rPr lang="en-US" sz="1600" dirty="0"/>
              <a:t>amplitudes can increase</a:t>
            </a:r>
          </a:p>
          <a:p>
            <a:r>
              <a:rPr lang="en-US" sz="1600" dirty="0"/>
              <a:t>rather than being damped</a:t>
            </a:r>
          </a:p>
          <a:p>
            <a:r>
              <a:rPr lang="en-US" sz="1600" dirty="0"/>
              <a:t>(“heating”).</a:t>
            </a:r>
          </a:p>
          <a:p>
            <a:endParaRPr lang="en-US" sz="1600" dirty="0"/>
          </a:p>
          <a:p>
            <a:r>
              <a:rPr lang="en-US" sz="1600" dirty="0"/>
              <a:t>This effect is also </a:t>
            </a:r>
          </a:p>
          <a:p>
            <a:r>
              <a:rPr lang="en-US" sz="1600" dirty="0"/>
              <a:t>applicable to </a:t>
            </a:r>
            <a:r>
              <a:rPr lang="en-US" sz="1600" dirty="0" err="1"/>
              <a:t>CeC</a:t>
            </a:r>
            <a:r>
              <a:rPr lang="en-US" sz="1600" dirty="0"/>
              <a:t>.</a:t>
            </a:r>
          </a:p>
          <a:p>
            <a:endParaRPr lang="en-US" sz="1600" dirty="0"/>
          </a:p>
        </p:txBody>
      </p:sp>
      <p:pic>
        <p:nvPicPr>
          <p:cNvPr id="14" name="Picture 13">
            <a:extLst>
              <a:ext uri="{FF2B5EF4-FFF2-40B4-BE49-F238E27FC236}">
                <a16:creationId xmlns:a16="http://schemas.microsoft.com/office/drawing/2014/main" id="{3184F7E8-4174-4E10-9BEC-17D82E6B9F86}"/>
              </a:ext>
            </a:extLst>
          </p:cNvPr>
          <p:cNvPicPr>
            <a:picLocks noChangeAspect="1"/>
          </p:cNvPicPr>
          <p:nvPr/>
        </p:nvPicPr>
        <p:blipFill>
          <a:blip r:embed="rId4"/>
          <a:stretch>
            <a:fillRect/>
          </a:stretch>
        </p:blipFill>
        <p:spPr>
          <a:xfrm>
            <a:off x="2785909" y="3886892"/>
            <a:ext cx="3675699" cy="2850908"/>
          </a:xfrm>
          <a:prstGeom prst="rect">
            <a:avLst/>
          </a:prstGeom>
        </p:spPr>
      </p:pic>
      <p:sp>
        <p:nvSpPr>
          <p:cNvPr id="7" name="Rectangle 6">
            <a:extLst>
              <a:ext uri="{FF2B5EF4-FFF2-40B4-BE49-F238E27FC236}">
                <a16:creationId xmlns:a16="http://schemas.microsoft.com/office/drawing/2014/main" id="{9D956C50-4D31-4D1A-9A6D-E509B1BE600B}"/>
              </a:ext>
            </a:extLst>
          </p:cNvPr>
          <p:cNvSpPr/>
          <p:nvPr/>
        </p:nvSpPr>
        <p:spPr>
          <a:xfrm>
            <a:off x="6344918" y="5357888"/>
            <a:ext cx="2646682" cy="307777"/>
          </a:xfrm>
          <a:prstGeom prst="rect">
            <a:avLst/>
          </a:prstGeom>
          <a:solidFill>
            <a:schemeClr val="bg1"/>
          </a:solidFill>
        </p:spPr>
        <p:txBody>
          <a:bodyPr wrap="square">
            <a:spAutoFit/>
          </a:bodyPr>
          <a:lstStyle/>
          <a:p>
            <a:endParaRPr lang="en-US" sz="1400" dirty="0"/>
          </a:p>
        </p:txBody>
      </p:sp>
      <p:pic>
        <p:nvPicPr>
          <p:cNvPr id="8" name="Picture 7">
            <a:extLst>
              <a:ext uri="{FF2B5EF4-FFF2-40B4-BE49-F238E27FC236}">
                <a16:creationId xmlns:a16="http://schemas.microsoft.com/office/drawing/2014/main" id="{0B14F48A-E8C6-46F8-A9D1-B7B8FE07F25D}"/>
              </a:ext>
            </a:extLst>
          </p:cNvPr>
          <p:cNvPicPr>
            <a:picLocks noChangeAspect="1"/>
          </p:cNvPicPr>
          <p:nvPr/>
        </p:nvPicPr>
        <p:blipFill>
          <a:blip r:embed="rId5"/>
          <a:stretch>
            <a:fillRect/>
          </a:stretch>
        </p:blipFill>
        <p:spPr>
          <a:xfrm>
            <a:off x="6303750" y="1194321"/>
            <a:ext cx="2678468" cy="2624220"/>
          </a:xfrm>
          <a:prstGeom prst="rect">
            <a:avLst/>
          </a:prstGeom>
        </p:spPr>
      </p:pic>
      <p:pic>
        <p:nvPicPr>
          <p:cNvPr id="12" name="Picture 11">
            <a:extLst>
              <a:ext uri="{FF2B5EF4-FFF2-40B4-BE49-F238E27FC236}">
                <a16:creationId xmlns:a16="http://schemas.microsoft.com/office/drawing/2014/main" id="{5BE558D7-FA46-4EF6-BCCB-D2F402D358C2}"/>
              </a:ext>
            </a:extLst>
          </p:cNvPr>
          <p:cNvPicPr>
            <a:picLocks noChangeAspect="1"/>
          </p:cNvPicPr>
          <p:nvPr/>
        </p:nvPicPr>
        <p:blipFill>
          <a:blip r:embed="rId6"/>
          <a:stretch>
            <a:fillRect/>
          </a:stretch>
        </p:blipFill>
        <p:spPr>
          <a:xfrm>
            <a:off x="6344918" y="3968370"/>
            <a:ext cx="2724230" cy="2661890"/>
          </a:xfrm>
          <a:prstGeom prst="rect">
            <a:avLst/>
          </a:prstGeom>
        </p:spPr>
      </p:pic>
      <p:sp>
        <p:nvSpPr>
          <p:cNvPr id="18" name="TextBox 17">
            <a:extLst>
              <a:ext uri="{FF2B5EF4-FFF2-40B4-BE49-F238E27FC236}">
                <a16:creationId xmlns:a16="http://schemas.microsoft.com/office/drawing/2014/main" id="{A1CDF806-D550-484F-97A6-FE01A4BC6085}"/>
              </a:ext>
            </a:extLst>
          </p:cNvPr>
          <p:cNvSpPr txBox="1"/>
          <p:nvPr/>
        </p:nvSpPr>
        <p:spPr>
          <a:xfrm>
            <a:off x="6531995" y="896688"/>
            <a:ext cx="2390398" cy="369332"/>
          </a:xfrm>
          <a:prstGeom prst="rect">
            <a:avLst/>
          </a:prstGeom>
          <a:noFill/>
        </p:spPr>
        <p:txBody>
          <a:bodyPr wrap="none" rtlCol="0">
            <a:spAutoFit/>
          </a:bodyPr>
          <a:lstStyle/>
          <a:p>
            <a:r>
              <a:rPr lang="en-US" dirty="0"/>
              <a:t>APEX measurements</a:t>
            </a:r>
          </a:p>
        </p:txBody>
      </p:sp>
      <p:sp>
        <p:nvSpPr>
          <p:cNvPr id="13" name="Slide Number Placeholder 2">
            <a:extLst>
              <a:ext uri="{FF2B5EF4-FFF2-40B4-BE49-F238E27FC236}">
                <a16:creationId xmlns:a16="http://schemas.microsoft.com/office/drawing/2014/main" id="{237FEC3A-10FB-4DA2-A1AC-32460C456C4B}"/>
              </a:ext>
            </a:extLst>
          </p:cNvPr>
          <p:cNvSpPr txBox="1">
            <a:spLocks/>
          </p:cNvSpPr>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13</a:t>
            </a:r>
          </a:p>
        </p:txBody>
      </p:sp>
      <p:sp>
        <p:nvSpPr>
          <p:cNvPr id="4" name="TextBox 3">
            <a:extLst>
              <a:ext uri="{FF2B5EF4-FFF2-40B4-BE49-F238E27FC236}">
                <a16:creationId xmlns:a16="http://schemas.microsoft.com/office/drawing/2014/main" id="{0C4C98D4-40B1-4C11-B731-182967BEEC76}"/>
              </a:ext>
            </a:extLst>
          </p:cNvPr>
          <p:cNvSpPr txBox="1"/>
          <p:nvPr/>
        </p:nvSpPr>
        <p:spPr>
          <a:xfrm>
            <a:off x="3629624" y="3892090"/>
            <a:ext cx="2024913" cy="553998"/>
          </a:xfrm>
          <a:prstGeom prst="rect">
            <a:avLst/>
          </a:prstGeom>
          <a:noFill/>
        </p:spPr>
        <p:txBody>
          <a:bodyPr wrap="none" rtlCol="0">
            <a:spAutoFit/>
          </a:bodyPr>
          <a:lstStyle/>
          <a:p>
            <a:r>
              <a:rPr lang="en-US" sz="1200" dirty="0"/>
              <a:t>Initial and final distributions</a:t>
            </a:r>
          </a:p>
          <a:p>
            <a:r>
              <a:rPr lang="en-US" sz="1200" dirty="0"/>
              <a:t>           (simulations</a:t>
            </a:r>
            <a:r>
              <a:rPr lang="en-US" dirty="0"/>
              <a:t>)</a:t>
            </a:r>
          </a:p>
        </p:txBody>
      </p:sp>
      <p:sp>
        <p:nvSpPr>
          <p:cNvPr id="9" name="TextBox 8">
            <a:extLst>
              <a:ext uri="{FF2B5EF4-FFF2-40B4-BE49-F238E27FC236}">
                <a16:creationId xmlns:a16="http://schemas.microsoft.com/office/drawing/2014/main" id="{D79B83D0-FCBF-4484-88F2-9A1CC18B0E7B}"/>
              </a:ext>
            </a:extLst>
          </p:cNvPr>
          <p:cNvSpPr txBox="1"/>
          <p:nvPr/>
        </p:nvSpPr>
        <p:spPr>
          <a:xfrm>
            <a:off x="7285406" y="5857011"/>
            <a:ext cx="1636987" cy="461665"/>
          </a:xfrm>
          <a:prstGeom prst="rect">
            <a:avLst/>
          </a:prstGeom>
          <a:noFill/>
        </p:spPr>
        <p:txBody>
          <a:bodyPr wrap="none" rtlCol="0">
            <a:spAutoFit/>
          </a:bodyPr>
          <a:lstStyle/>
          <a:p>
            <a:r>
              <a:rPr lang="en-US" sz="1200" dirty="0"/>
              <a:t>Radius of attractor vs</a:t>
            </a:r>
          </a:p>
          <a:p>
            <a:r>
              <a:rPr lang="en-US" sz="1200" dirty="0"/>
              <a:t> coherent offset</a:t>
            </a:r>
          </a:p>
        </p:txBody>
      </p:sp>
      <p:sp>
        <p:nvSpPr>
          <p:cNvPr id="10" name="TextBox 9">
            <a:extLst>
              <a:ext uri="{FF2B5EF4-FFF2-40B4-BE49-F238E27FC236}">
                <a16:creationId xmlns:a16="http://schemas.microsoft.com/office/drawing/2014/main" id="{C71CD249-50F7-4196-951E-E43028AC90C8}"/>
              </a:ext>
            </a:extLst>
          </p:cNvPr>
          <p:cNvSpPr txBox="1"/>
          <p:nvPr/>
        </p:nvSpPr>
        <p:spPr>
          <a:xfrm>
            <a:off x="6926893" y="3269192"/>
            <a:ext cx="1792478" cy="276999"/>
          </a:xfrm>
          <a:prstGeom prst="rect">
            <a:avLst/>
          </a:prstGeom>
          <a:noFill/>
        </p:spPr>
        <p:txBody>
          <a:bodyPr wrap="none" rtlCol="0">
            <a:spAutoFit/>
          </a:bodyPr>
          <a:lstStyle/>
          <a:p>
            <a:r>
              <a:rPr lang="en-US" sz="1200" dirty="0"/>
              <a:t>Longitudinal distribution</a:t>
            </a:r>
          </a:p>
        </p:txBody>
      </p:sp>
      <p:pic>
        <p:nvPicPr>
          <p:cNvPr id="16" name="Picture 15">
            <a:extLst>
              <a:ext uri="{FF2B5EF4-FFF2-40B4-BE49-F238E27FC236}">
                <a16:creationId xmlns:a16="http://schemas.microsoft.com/office/drawing/2014/main" id="{BFEBA5CC-6989-4264-8312-8539FD63E28A}"/>
              </a:ext>
            </a:extLst>
          </p:cNvPr>
          <p:cNvPicPr>
            <a:picLocks noChangeAspect="1"/>
          </p:cNvPicPr>
          <p:nvPr/>
        </p:nvPicPr>
        <p:blipFill>
          <a:blip r:embed="rId7"/>
          <a:stretch>
            <a:fillRect/>
          </a:stretch>
        </p:blipFill>
        <p:spPr>
          <a:xfrm>
            <a:off x="4318870" y="739409"/>
            <a:ext cx="2026047" cy="1527539"/>
          </a:xfrm>
          <a:prstGeom prst="rect">
            <a:avLst/>
          </a:prstGeom>
        </p:spPr>
      </p:pic>
      <p:sp>
        <p:nvSpPr>
          <p:cNvPr id="19" name="TextBox 18">
            <a:extLst>
              <a:ext uri="{FF2B5EF4-FFF2-40B4-BE49-F238E27FC236}">
                <a16:creationId xmlns:a16="http://schemas.microsoft.com/office/drawing/2014/main" id="{8D7D0493-EEC9-4006-891C-CEBDB306E2DC}"/>
              </a:ext>
            </a:extLst>
          </p:cNvPr>
          <p:cNvSpPr txBox="1"/>
          <p:nvPr/>
        </p:nvSpPr>
        <p:spPr>
          <a:xfrm>
            <a:off x="4957101" y="600909"/>
            <a:ext cx="1072730" cy="276999"/>
          </a:xfrm>
          <a:prstGeom prst="rect">
            <a:avLst/>
          </a:prstGeom>
          <a:noFill/>
        </p:spPr>
        <p:txBody>
          <a:bodyPr wrap="none" rtlCol="0">
            <a:spAutoFit/>
          </a:bodyPr>
          <a:lstStyle/>
          <a:p>
            <a:r>
              <a:rPr lang="en-US" sz="1200" dirty="0"/>
              <a:t>Friction force</a:t>
            </a:r>
          </a:p>
        </p:txBody>
      </p:sp>
    </p:spTree>
    <p:extLst>
      <p:ext uri="{BB962C8B-B14F-4D97-AF65-F5344CB8AC3E}">
        <p14:creationId xmlns:p14="http://schemas.microsoft.com/office/powerpoint/2010/main" val="371198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E7994-90E4-44AE-BD60-86658E22679E}"/>
              </a:ext>
            </a:extLst>
          </p:cNvPr>
          <p:cNvSpPr>
            <a:spLocks noGrp="1"/>
          </p:cNvSpPr>
          <p:nvPr>
            <p:ph idx="1"/>
          </p:nvPr>
        </p:nvSpPr>
        <p:spPr>
          <a:xfrm>
            <a:off x="595804" y="1159629"/>
            <a:ext cx="8328991" cy="4538741"/>
          </a:xfrm>
        </p:spPr>
        <p:txBody>
          <a:bodyPr>
            <a:normAutofit fontScale="92500" lnSpcReduction="20000"/>
          </a:bodyPr>
          <a:lstStyle/>
          <a:p>
            <a:pPr marL="0" marR="0" indent="0" fontAlgn="base">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following APEX studies were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performed in 2021</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indent="0" fontAlgn="base">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Heating of ions due to interaction with bunched electron beam – </a:t>
            </a:r>
            <a:r>
              <a:rPr lang="en-US" sz="20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significant data was accumulated, but some questions still remain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few more experiments</a:t>
            </a:r>
            <a:r>
              <a:rPr lang="en-US"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still needed</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Coherent excitations and circular attractors in electron coolers – </a:t>
            </a:r>
            <a:r>
              <a:rPr lang="en-US" sz="20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attractors were </a:t>
            </a:r>
            <a:r>
              <a:rPr lang="en-US" sz="2000" dirty="0">
                <a:solidFill>
                  <a:srgbClr val="0000FF"/>
                </a:solidFill>
                <a:latin typeface="Calibri" panose="020F0502020204030204" pitchFamily="34" charset="0"/>
                <a:ea typeface="Times New Roman" panose="02020603050405020304" pitchFamily="18" charset="0"/>
                <a:cs typeface="Calibri" panose="020F0502020204030204" pitchFamily="34" charset="0"/>
              </a:rPr>
              <a:t>measured in longitudinal plane, good agreement between </a:t>
            </a:r>
            <a:r>
              <a:rPr lang="en-US" sz="20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experiments and theory, </a:t>
            </a:r>
            <a:r>
              <a:rPr lang="en-US" sz="20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completed</a:t>
            </a:r>
            <a:endParaRPr lang="en-US" sz="20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Recombination of ions without continuous magnetic field in cooling section – </a:t>
            </a:r>
            <a:r>
              <a:rPr lang="en-US" sz="20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no anomalous enhancement</a:t>
            </a:r>
            <a:r>
              <a:rPr lang="en-US" sz="2000" dirty="0">
                <a:solidFill>
                  <a:srgbClr val="0000FF"/>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as reported in standard low-energy coolers) was measured, </a:t>
            </a:r>
            <a:r>
              <a:rPr lang="en-US" sz="20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completed</a:t>
            </a:r>
            <a:endParaRPr lang="en-US" sz="20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Cooling of ion bunch electron bunches overlapping only small portion of ion bunch – </a:t>
            </a:r>
            <a:r>
              <a:rPr lang="en-US" sz="20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started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few more measurements needed</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Dispersive cooling (redistribution of cooling decrements) – </a:t>
            </a:r>
            <a:r>
              <a:rPr lang="en-US" sz="20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started</a:t>
            </a:r>
            <a:r>
              <a:rPr lang="en-US" sz="2000" dirty="0">
                <a:solidFill>
                  <a:srgbClr val="0000FF"/>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Detailed benchmarking of theory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dependance on various parameters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is needed </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Machine learning for cooling rate optimization - </a:t>
            </a:r>
            <a:r>
              <a:rPr lang="en-US" sz="20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completed</a:t>
            </a:r>
            <a:endParaRPr lang="en-US" sz="20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25651BCD-7A33-4220-A130-77FAEFE460B1}"/>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14</a:t>
            </a:r>
          </a:p>
        </p:txBody>
      </p:sp>
      <p:sp>
        <p:nvSpPr>
          <p:cNvPr id="4" name="Title 3">
            <a:extLst>
              <a:ext uri="{FF2B5EF4-FFF2-40B4-BE49-F238E27FC236}">
                <a16:creationId xmlns:a16="http://schemas.microsoft.com/office/drawing/2014/main" id="{45C3799E-3AF5-448E-BEA7-94198A3D9B0F}"/>
              </a:ext>
            </a:extLst>
          </p:cNvPr>
          <p:cNvSpPr>
            <a:spLocks noGrp="1"/>
          </p:cNvSpPr>
          <p:nvPr>
            <p:ph type="title"/>
          </p:nvPr>
        </p:nvSpPr>
        <p:spPr>
          <a:xfrm>
            <a:off x="683486" y="365127"/>
            <a:ext cx="8328991" cy="564264"/>
          </a:xfrm>
        </p:spPr>
        <p:txBody>
          <a:bodyPr>
            <a:normAutofit fontScale="90000"/>
          </a:bodyPr>
          <a:lstStyle/>
          <a:p>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Cooling studies using APEX during 2021 RHIC run</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778676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E7994-90E4-44AE-BD60-86658E22679E}"/>
              </a:ext>
            </a:extLst>
          </p:cNvPr>
          <p:cNvSpPr>
            <a:spLocks noGrp="1"/>
          </p:cNvSpPr>
          <p:nvPr>
            <p:ph idx="1"/>
          </p:nvPr>
        </p:nvSpPr>
        <p:spPr>
          <a:xfrm>
            <a:off x="670960" y="929391"/>
            <a:ext cx="8328991" cy="5108154"/>
          </a:xfrm>
        </p:spPr>
        <p:txBody>
          <a:bodyPr>
            <a:normAutofit fontScale="77500" lnSpcReduction="20000"/>
          </a:bodyPr>
          <a:lstStyle/>
          <a:p>
            <a:pPr marL="0" marR="0" indent="0" fontAlgn="base">
              <a:lnSpc>
                <a:spcPct val="107000"/>
              </a:lnSpc>
              <a:spcBef>
                <a:spcPts val="0"/>
              </a:spcBef>
              <a:spcAft>
                <a:spcPts val="0"/>
              </a:spcAft>
              <a:buNone/>
            </a:pP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base">
              <a:lnSpc>
                <a:spcPct val="107000"/>
              </a:lnSpc>
              <a:spcBef>
                <a:spcPts val="0"/>
              </a:spcBef>
              <a:spcAft>
                <a:spcPts val="0"/>
              </a:spcAft>
              <a:buNone/>
            </a:pPr>
            <a:r>
              <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rPr>
              <a:t>Cooling studies which are essential for future high-energy coolers, including  EIC:</a:t>
            </a:r>
          </a:p>
          <a:p>
            <a:pPr marL="0" marR="0" lvl="0" indent="0" fontAlgn="base">
              <a:lnSpc>
                <a:spcPct val="107000"/>
              </a:lnSpc>
              <a:spcBef>
                <a:spcPts val="0"/>
              </a:spcBef>
              <a:spcAft>
                <a:spcPts val="0"/>
              </a:spcAft>
              <a:buNone/>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arenR"/>
            </a:pPr>
            <a:r>
              <a:rPr lang="en-US" sz="2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Dispersive cooling </a:t>
            </a:r>
            <a:r>
              <a:rPr lang="en-US" sz="2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(redistribution of cooling decrements) -started. Detailed benchmarking of theory (</a:t>
            </a:r>
            <a:r>
              <a:rPr lang="en-US" sz="23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exploration of various parameters</a:t>
            </a:r>
            <a:r>
              <a:rPr lang="en-US" sz="2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needed. Several APEX sessions: </a:t>
            </a:r>
            <a:r>
              <a:rPr lang="en-US" sz="2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 2x8=16 hours</a:t>
            </a:r>
          </a:p>
          <a:p>
            <a:pPr marL="342900" indent="-342900" fontAlgn="base">
              <a:lnSpc>
                <a:spcPct val="107000"/>
              </a:lnSpc>
              <a:spcBef>
                <a:spcPts val="0"/>
              </a:spcBef>
              <a:buFont typeface="+mj-lt"/>
              <a:buAutoNum type="arabicParenR"/>
            </a:pPr>
            <a:r>
              <a:rPr lang="en-US" sz="23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Heating of ions </a:t>
            </a:r>
            <a:r>
              <a:rPr lang="en-US" sz="2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due to interaction with bunched electron beam – significant data was already accumulated, but few more experiments still needed</a:t>
            </a:r>
            <a:r>
              <a:rPr lang="en-US" sz="23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3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min 2x4=8 hours</a:t>
            </a:r>
            <a:endParaRPr lang="en-US" sz="2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fontAlgn="base">
              <a:lnSpc>
                <a:spcPct val="107000"/>
              </a:lnSpc>
              <a:spcBef>
                <a:spcPts val="0"/>
              </a:spcBef>
              <a:buFont typeface="+mj-lt"/>
              <a:buAutoNum type="arabicParenR"/>
            </a:pPr>
            <a:r>
              <a:rPr lang="en-US" sz="23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Short electron macro-bunches: </a:t>
            </a:r>
            <a:r>
              <a:rPr lang="en-US" sz="2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Cooling of ion bunch electron bunches overlapping only small portion of ion bunch – started, </a:t>
            </a:r>
            <a:r>
              <a:rPr lang="en-US" sz="2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a:t>
            </a:r>
            <a:r>
              <a:rPr lang="en-US" sz="2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2x4=8 hours</a:t>
            </a:r>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Bef>
                <a:spcPts val="0"/>
              </a:spcBef>
              <a:buFont typeface="+mj-lt"/>
              <a:buAutoNum type="arabicParenR"/>
            </a:pPr>
            <a:r>
              <a:rPr lang="en-US" sz="2300" b="1" dirty="0">
                <a:latin typeface="Calibri" panose="020F0502020204030204" pitchFamily="34" charset="0"/>
                <a:ea typeface="Calibri" panose="020F0502020204030204" pitchFamily="34" charset="0"/>
                <a:cs typeface="Times New Roman" panose="02020603050405020304" pitchFamily="18" charset="0"/>
              </a:rPr>
              <a:t>Lifetime of ions </a:t>
            </a:r>
            <a:r>
              <a:rPr lang="en-US" sz="2300" dirty="0">
                <a:latin typeface="Calibri" panose="020F0502020204030204" pitchFamily="34" charset="0"/>
                <a:ea typeface="Calibri" panose="020F0502020204030204" pitchFamily="34" charset="0"/>
                <a:cs typeface="Times New Roman" panose="02020603050405020304" pitchFamily="18" charset="0"/>
              </a:rPr>
              <a:t>in the presence of electron bunches, including setup and studies for different working points: </a:t>
            </a:r>
            <a:r>
              <a:rPr lang="en-US" sz="2300" b="1" dirty="0">
                <a:latin typeface="Calibri" panose="020F0502020204030204" pitchFamily="34" charset="0"/>
                <a:ea typeface="Calibri" panose="020F0502020204030204" pitchFamily="34" charset="0"/>
                <a:cs typeface="Times New Roman" panose="02020603050405020304" pitchFamily="18" charset="0"/>
              </a:rPr>
              <a:t>min  2x8 =16 hours</a:t>
            </a:r>
          </a:p>
          <a:p>
            <a:pPr marL="342900" indent="-342900" fontAlgn="base">
              <a:lnSpc>
                <a:spcPct val="107000"/>
              </a:lnSpc>
              <a:spcBef>
                <a:spcPts val="0"/>
              </a:spcBef>
              <a:buFont typeface="+mj-lt"/>
              <a:buAutoNum type="arabicParenR"/>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Bef>
                <a:spcPts val="0"/>
              </a:spcBef>
              <a:buNone/>
            </a:pPr>
            <a:r>
              <a:rPr lang="en-US" sz="23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Total estimate: min request of 48 hours</a:t>
            </a:r>
            <a:r>
              <a:rPr lang="en-US" sz="2300" dirty="0">
                <a:latin typeface="Calibri" panose="020F0502020204030204" pitchFamily="34" charset="0"/>
                <a:ea typeface="Calibri" panose="020F0502020204030204" pitchFamily="34" charset="0"/>
                <a:cs typeface="Times New Roman" panose="02020603050405020304" pitchFamily="18" charset="0"/>
              </a:rPr>
              <a:t>, could be spread over 4 separate APEX sessions (require Au ions at 3.85 or 4.6GeV).</a:t>
            </a:r>
          </a:p>
          <a:p>
            <a:pPr marL="0" indent="0" fontAlgn="base">
              <a:lnSpc>
                <a:spcPct val="107000"/>
              </a:lnSpc>
              <a:spcBef>
                <a:spcPts val="0"/>
              </a:spcBef>
              <a:buNone/>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Bef>
                <a:spcPts val="0"/>
              </a:spcBef>
              <a:buNone/>
            </a:pPr>
            <a:r>
              <a:rPr lang="en-US" sz="23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Additional hours may be needed, depending on initial results. Possibly could be done in 2023 if available time during 2022 run will not be sufficient.</a:t>
            </a:r>
            <a:endParaRPr lang="en-US" sz="23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25651BCD-7A33-4220-A130-77FAEFE460B1}"/>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15</a:t>
            </a:r>
          </a:p>
        </p:txBody>
      </p:sp>
      <p:sp>
        <p:nvSpPr>
          <p:cNvPr id="4" name="Title 3">
            <a:extLst>
              <a:ext uri="{FF2B5EF4-FFF2-40B4-BE49-F238E27FC236}">
                <a16:creationId xmlns:a16="http://schemas.microsoft.com/office/drawing/2014/main" id="{45C3799E-3AF5-448E-BEA7-94198A3D9B0F}"/>
              </a:ext>
            </a:extLst>
          </p:cNvPr>
          <p:cNvSpPr>
            <a:spLocks noGrp="1"/>
          </p:cNvSpPr>
          <p:nvPr>
            <p:ph type="title"/>
          </p:nvPr>
        </p:nvSpPr>
        <p:spPr>
          <a:xfrm>
            <a:off x="570751" y="538323"/>
            <a:ext cx="8328991" cy="564264"/>
          </a:xfrm>
        </p:spPr>
        <p:txBody>
          <a:bodyPr>
            <a:noAutofit/>
          </a:bodyPr>
          <a:lstStyle/>
          <a:p>
            <a:r>
              <a:rPr lang="en-US" sz="2400" dirty="0" err="1">
                <a:solidFill>
                  <a:srgbClr val="000000"/>
                </a:solidFill>
                <a:effectLst/>
                <a:ea typeface="Times New Roman" panose="02020603050405020304" pitchFamily="18" charset="0"/>
                <a:cs typeface="Calibri" panose="020F0502020204030204" pitchFamily="34" charset="0"/>
              </a:rPr>
              <a:t>LEReC</a:t>
            </a:r>
            <a:r>
              <a:rPr lang="en-US" sz="2400" dirty="0">
                <a:solidFill>
                  <a:srgbClr val="000000"/>
                </a:solidFill>
                <a:effectLst/>
                <a:ea typeface="Times New Roman" panose="02020603050405020304" pitchFamily="18" charset="0"/>
                <a:cs typeface="Calibri" panose="020F0502020204030204" pitchFamily="34" charset="0"/>
              </a:rPr>
              <a:t> Run-22: Planned </a:t>
            </a:r>
            <a:r>
              <a:rPr lang="en-US" sz="2400" dirty="0">
                <a:solidFill>
                  <a:srgbClr val="000000"/>
                </a:solidFill>
                <a:ea typeface="Times New Roman" panose="02020603050405020304" pitchFamily="18" charset="0"/>
                <a:cs typeface="Calibri" panose="020F0502020204030204" pitchFamily="34" charset="0"/>
              </a:rPr>
              <a:t>c</a:t>
            </a:r>
            <a:r>
              <a:rPr lang="en-US" sz="2400" dirty="0">
                <a:solidFill>
                  <a:srgbClr val="000000"/>
                </a:solidFill>
                <a:effectLst/>
                <a:ea typeface="Times New Roman" panose="02020603050405020304" pitchFamily="18" charset="0"/>
                <a:cs typeface="Calibri" panose="020F0502020204030204" pitchFamily="34" charset="0"/>
              </a:rPr>
              <a:t>ooling studies</a:t>
            </a:r>
            <a:br>
              <a:rPr lang="en-US" sz="2800" dirty="0">
                <a:effectLst/>
                <a:ea typeface="Calibri" panose="020F0502020204030204" pitchFamily="34" charset="0"/>
                <a:cs typeface="Times New Roman" panose="02020603050405020304" pitchFamily="18" charset="0"/>
              </a:rPr>
            </a:br>
            <a:endParaRPr lang="en-US" sz="2800" dirty="0"/>
          </a:p>
        </p:txBody>
      </p:sp>
    </p:spTree>
    <p:extLst>
      <p:ext uri="{BB962C8B-B14F-4D97-AF65-F5344CB8AC3E}">
        <p14:creationId xmlns:p14="http://schemas.microsoft.com/office/powerpoint/2010/main" val="317212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3" y="59719"/>
            <a:ext cx="8328991" cy="673965"/>
          </a:xfrm>
        </p:spPr>
        <p:txBody>
          <a:bodyPr>
            <a:normAutofit/>
          </a:bodyPr>
          <a:lstStyle/>
          <a:p>
            <a:r>
              <a:rPr lang="en-US" sz="2400" dirty="0" err="1"/>
              <a:t>LEReC</a:t>
            </a:r>
            <a:r>
              <a:rPr lang="en-US" sz="2400" dirty="0"/>
              <a:t>-based source/accelerator R&amp;D</a:t>
            </a:r>
          </a:p>
        </p:txBody>
      </p:sp>
      <p:sp>
        <p:nvSpPr>
          <p:cNvPr id="3" name="Content Placeholder 2"/>
          <p:cNvSpPr>
            <a:spLocks noGrp="1"/>
          </p:cNvSpPr>
          <p:nvPr>
            <p:ph idx="1"/>
          </p:nvPr>
        </p:nvSpPr>
        <p:spPr>
          <a:xfrm>
            <a:off x="150327" y="733684"/>
            <a:ext cx="8328991" cy="4658024"/>
          </a:xfrm>
        </p:spPr>
        <p:txBody>
          <a:bodyPr>
            <a:noAutofit/>
          </a:bodyPr>
          <a:lstStyle/>
          <a:p>
            <a:pPr marL="0" indent="0">
              <a:buNone/>
            </a:pPr>
            <a:endParaRPr lang="en-US" sz="1800" dirty="0"/>
          </a:p>
          <a:p>
            <a:endParaRPr lang="en-US" sz="1800" dirty="0"/>
          </a:p>
          <a:p>
            <a:pPr marL="0" indent="0">
              <a:buNone/>
            </a:pPr>
            <a:endParaRPr lang="en-US" sz="1800" dirty="0"/>
          </a:p>
          <a:p>
            <a:pPr marL="0" indent="0">
              <a:buNone/>
            </a:pPr>
            <a:endParaRPr lang="en-US" sz="1800" dirty="0">
              <a:solidFill>
                <a:srgbClr val="FF0000"/>
              </a:solidFill>
            </a:endParaRPr>
          </a:p>
          <a:p>
            <a:pPr marL="0" lvl="0" indent="0">
              <a:buNone/>
            </a:pPr>
            <a:endParaRPr lang="en-US" sz="1800" dirty="0"/>
          </a:p>
          <a:p>
            <a:endParaRPr lang="en-US" sz="1800" dirty="0"/>
          </a:p>
        </p:txBody>
      </p:sp>
      <p:sp>
        <p:nvSpPr>
          <p:cNvPr id="4" name="Slide Number Placeholder 6">
            <a:extLst>
              <a:ext uri="{FF2B5EF4-FFF2-40B4-BE49-F238E27FC236}">
                <a16:creationId xmlns:a16="http://schemas.microsoft.com/office/drawing/2014/main" id="{D6DE18E9-61F5-4666-A390-9A38A7DC7E3D}"/>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Arial" pitchFamily="34" charset="0"/>
                <a:ea typeface="ＭＳ Ｐゴシック" charset="-128"/>
                <a:cs typeface="+mn-cs"/>
              </a:rPr>
              <a:t>16</a:t>
            </a:r>
          </a:p>
        </p:txBody>
      </p:sp>
      <p:sp>
        <p:nvSpPr>
          <p:cNvPr id="7" name="Rectangle 6">
            <a:extLst>
              <a:ext uri="{FF2B5EF4-FFF2-40B4-BE49-F238E27FC236}">
                <a16:creationId xmlns:a16="http://schemas.microsoft.com/office/drawing/2014/main" id="{0CC86467-2036-4CC9-9724-AACED2E9E92D}"/>
              </a:ext>
            </a:extLst>
          </p:cNvPr>
          <p:cNvSpPr/>
          <p:nvPr/>
        </p:nvSpPr>
        <p:spPr>
          <a:xfrm>
            <a:off x="407506" y="733684"/>
            <a:ext cx="8736494" cy="6586418"/>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High-current electron sources is important area of research.  They are also required for various cooler designs of the EIC.  For example, electron coolers for pre-cooling at low energy in EIC (at 24 GeV and 41 GeV) require stable operation at around 100mA current. Also, the Strong Hadron Cooler (SHC) for EIC requires 100mA source of electrons.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b="1" dirty="0">
                <a:latin typeface="Times New Roman" panose="02020603050405020304" pitchFamily="18" charset="0"/>
              </a:rPr>
              <a:t>High-current source R&amp;D</a:t>
            </a:r>
            <a:r>
              <a:rPr lang="en-US" dirty="0">
                <a:latin typeface="Times New Roman" panose="02020603050405020304" pitchFamily="18" charset="0"/>
              </a:rPr>
              <a:t>:</a:t>
            </a:r>
            <a:endParaRPr lang="en-US" dirty="0"/>
          </a:p>
          <a:p>
            <a:pPr marL="28575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err="1">
                <a:latin typeface="Times New Roman" panose="02020603050405020304" pitchFamily="18" charset="0"/>
                <a:ea typeface="Calibri" panose="020F0502020204030204" pitchFamily="34" charset="0"/>
                <a:cs typeface="Times New Roman" panose="02020603050405020304" pitchFamily="18" charset="0"/>
              </a:rPr>
              <a:t>LEReC</a:t>
            </a:r>
            <a:r>
              <a:rPr lang="en-US" dirty="0">
                <a:latin typeface="Times New Roman" panose="02020603050405020304" pitchFamily="18" charset="0"/>
                <a:ea typeface="Calibri" panose="020F0502020204030204" pitchFamily="34" charset="0"/>
                <a:cs typeface="Times New Roman" panose="02020603050405020304" pitchFamily="18" charset="0"/>
              </a:rPr>
              <a:t> Gun is designed to operate at high current. Many R&amp;D items critical to high-current source operations could be explored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Other accelerator studies:</a:t>
            </a:r>
          </a:p>
          <a:p>
            <a:pPr marR="0" lvl="0">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LEReC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accelerator could be used for other R&amp;D studies.</a:t>
            </a:r>
          </a:p>
          <a:p>
            <a:pPr marR="0" lvl="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Electron beam dynamics</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Micro-bunching, effects of mergers, CSR, beam halo,  ion trapping and clearing, as well as effects relevant to space-charge dominated beam transport.</a:t>
            </a: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Testing high-current high-power electron beam diagnostics:</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Various high-power instrumentation devices could be tested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LEReC</a:t>
            </a:r>
            <a:r>
              <a:rPr lang="en-US" dirty="0">
                <a:latin typeface="Times New Roman" panose="02020603050405020304" pitchFamily="18" charset="0"/>
                <a:ea typeface="Calibri" panose="020F0502020204030204" pitchFamily="34" charset="0"/>
                <a:cs typeface="Times New Roman" panose="02020603050405020304" pitchFamily="18" charset="0"/>
              </a:rPr>
              <a:t>. Examples of previously considered diagnostics include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Beam Induced Fluorescence monitor, BNNT screen and wire scanner.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64690DAF-238C-4578-B85E-5205C6B46541}"/>
              </a:ext>
            </a:extLst>
          </p:cNvPr>
          <p:cNvSpPr>
            <a:spLocks noGrp="1"/>
          </p:cNvSpPr>
          <p:nvPr>
            <p:ph type="ftr" sz="quarter" idx="13"/>
          </p:nvPr>
        </p:nvSpPr>
        <p:spPr>
          <a:xfrm>
            <a:off x="3526850" y="6530021"/>
            <a:ext cx="3725720" cy="690252"/>
          </a:xfrm>
        </p:spPr>
        <p:txBody>
          <a:bodyPr/>
          <a:lstStyle/>
          <a:p>
            <a:r>
              <a:rPr lang="en-US" sz="1200" dirty="0"/>
              <a:t>A. Fedotov, RHIC Retreat, September 16, 2021</a:t>
            </a:r>
          </a:p>
        </p:txBody>
      </p:sp>
    </p:spTree>
    <p:extLst>
      <p:ext uri="{BB962C8B-B14F-4D97-AF65-F5344CB8AC3E}">
        <p14:creationId xmlns:p14="http://schemas.microsoft.com/office/powerpoint/2010/main" val="320639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3" y="59719"/>
            <a:ext cx="8328991" cy="673965"/>
          </a:xfrm>
        </p:spPr>
        <p:txBody>
          <a:bodyPr>
            <a:normAutofit/>
          </a:bodyPr>
          <a:lstStyle/>
          <a:p>
            <a:r>
              <a:rPr lang="en-US" sz="2400" dirty="0" err="1"/>
              <a:t>LEReC</a:t>
            </a:r>
            <a:r>
              <a:rPr lang="en-US" sz="2400" dirty="0"/>
              <a:t>-based R&amp;D: High-current source studies</a:t>
            </a:r>
          </a:p>
        </p:txBody>
      </p:sp>
      <p:sp>
        <p:nvSpPr>
          <p:cNvPr id="3" name="Content Placeholder 2"/>
          <p:cNvSpPr>
            <a:spLocks noGrp="1"/>
          </p:cNvSpPr>
          <p:nvPr>
            <p:ph idx="1"/>
          </p:nvPr>
        </p:nvSpPr>
        <p:spPr>
          <a:xfrm>
            <a:off x="150327" y="733684"/>
            <a:ext cx="8328991" cy="4658024"/>
          </a:xfrm>
        </p:spPr>
        <p:txBody>
          <a:bodyPr>
            <a:noAutofit/>
          </a:bodyPr>
          <a:lstStyle/>
          <a:p>
            <a:pPr marL="0" indent="0">
              <a:buNone/>
            </a:pPr>
            <a:endParaRPr lang="en-US" sz="1800" dirty="0"/>
          </a:p>
          <a:p>
            <a:endParaRPr lang="en-US" sz="1800" dirty="0"/>
          </a:p>
          <a:p>
            <a:pPr marL="0" indent="0">
              <a:buNone/>
            </a:pPr>
            <a:endParaRPr lang="en-US" sz="1800" dirty="0"/>
          </a:p>
          <a:p>
            <a:pPr marL="0" indent="0">
              <a:buNone/>
            </a:pPr>
            <a:endParaRPr lang="en-US" sz="1800" dirty="0">
              <a:solidFill>
                <a:srgbClr val="FF0000"/>
              </a:solidFill>
            </a:endParaRPr>
          </a:p>
          <a:p>
            <a:pPr marL="0" lvl="0" indent="0">
              <a:buNone/>
            </a:pPr>
            <a:endParaRPr lang="en-US" sz="1800" dirty="0"/>
          </a:p>
          <a:p>
            <a:endParaRPr lang="en-US" sz="1800" dirty="0"/>
          </a:p>
        </p:txBody>
      </p:sp>
      <p:sp>
        <p:nvSpPr>
          <p:cNvPr id="4" name="Slide Number Placeholder 6">
            <a:extLst>
              <a:ext uri="{FF2B5EF4-FFF2-40B4-BE49-F238E27FC236}">
                <a16:creationId xmlns:a16="http://schemas.microsoft.com/office/drawing/2014/main" id="{D6DE18E9-61F5-4666-A390-9A38A7DC7E3D}"/>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Arial" pitchFamily="34" charset="0"/>
                <a:ea typeface="ＭＳ Ｐゴシック" charset="-128"/>
                <a:cs typeface="+mn-cs"/>
              </a:rPr>
              <a:t>17</a:t>
            </a:r>
          </a:p>
        </p:txBody>
      </p:sp>
      <p:sp>
        <p:nvSpPr>
          <p:cNvPr id="7" name="Rectangle 6">
            <a:extLst>
              <a:ext uri="{FF2B5EF4-FFF2-40B4-BE49-F238E27FC236}">
                <a16:creationId xmlns:a16="http://schemas.microsoft.com/office/drawing/2014/main" id="{0CC86467-2036-4CC9-9724-AACED2E9E92D}"/>
              </a:ext>
            </a:extLst>
          </p:cNvPr>
          <p:cNvSpPr/>
          <p:nvPr/>
        </p:nvSpPr>
        <p:spPr>
          <a:xfrm>
            <a:off x="407503" y="799781"/>
            <a:ext cx="8736494" cy="5324535"/>
          </a:xfrm>
          <a:prstGeom prst="rect">
            <a:avLst/>
          </a:prstGeom>
        </p:spPr>
        <p:txBody>
          <a:bodyPr wrap="square">
            <a:spAutoFit/>
          </a:bodyPr>
          <a:lstStyle/>
          <a:p>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Explore Gun operation with high-current: 50, 75, 100mA, possibly higher. Determine limitation of the Gun.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Reaching current of 100mA for high Gun voltage of 400kV – this requires 40kW of power which goes above rating of a single inverter (35kW), thus very important R&amp;D is to learn how to use two inverters in parallel. If successful it will allow either for Gun operation at voltages above 400kV or currents above 100mA.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Gun and HVPS stability at high currents; long-term stability and what are the issues and limitations. Try to find reasons and remedies for gun trips at high current.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Explore what does it take to operate Gun 24/7 with high-current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Explore operation with active cathode on center vs cathode off center.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Explore large cathode area vs small active area. Explore various laser spot sizes on the cathode.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Explore cathode QE at various laser power with and without cathode stalk cooling. For EIC applications, cathode cooling and high laser power on cathode is an important R&amp;D. For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LEReC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QE drop by a factor of 4 during operation was compensated by increase in laser power by a factor of 4. For EIC, to cover QE drop from 8 to 2%, would require laser power on the cathode up to 10W, thus cathode cooling.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Explore Gun voltage limitations: can one have stable high-current operation at 400kV,425kV. 450kV?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Further Gun improvements: Improve the gun vacuum by increase NEG pumps, change Kr line design, develop NEG coated beamline.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High-charge high-peak current (beam halo and losses), upgrade of laser system to allow ramping of high-current for fixed electron bunch charge. Otherwise, if electron bunch charge is ramped up at fixed laser frequency, this results in a strong mismatch of beam optics for different bunch charges, and high beam losses.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Test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multialkali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photocathodes using different growth methods such as sputtering. Change the substrate material to get larger crystal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multialkali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cathode, test cathodes lifetime during high-current operation</a:t>
            </a:r>
          </a:p>
          <a:p>
            <a:pPr marL="342900" marR="0" lvl="0" indent="-342900">
              <a:spcBef>
                <a:spcPts val="0"/>
              </a:spcBef>
              <a:spcAft>
                <a:spcPts val="0"/>
              </a:spcAft>
              <a:buFont typeface="+mj-lt"/>
              <a:buAutoNum type="arabicPeriod"/>
            </a:pPr>
            <a:r>
              <a:rPr lang="en-US" sz="1400" dirty="0">
                <a:latin typeface="Times New Roman" panose="02020603050405020304" pitchFamily="18" charset="0"/>
                <a:ea typeface="Calibri" panose="020F0502020204030204" pitchFamily="34" charset="0"/>
                <a:cs typeface="Times New Roman" panose="02020603050405020304" pitchFamily="18" charset="0"/>
              </a:rPr>
              <a:t>Other studies…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874D991C-8E97-450F-8A64-C16FF6CC2F21}"/>
              </a:ext>
            </a:extLst>
          </p:cNvPr>
          <p:cNvSpPr>
            <a:spLocks noGrp="1"/>
          </p:cNvSpPr>
          <p:nvPr>
            <p:ph type="ftr" sz="quarter" idx="13"/>
          </p:nvPr>
        </p:nvSpPr>
        <p:spPr>
          <a:xfrm>
            <a:off x="3288856" y="6453155"/>
            <a:ext cx="3562881" cy="690252"/>
          </a:xfrm>
        </p:spPr>
        <p:txBody>
          <a:bodyPr/>
          <a:lstStyle/>
          <a:p>
            <a:r>
              <a:rPr lang="en-US" sz="1200" dirty="0"/>
              <a:t>A. Fedotov, RHIC Retreat, September 16, 2021</a:t>
            </a:r>
          </a:p>
        </p:txBody>
      </p:sp>
    </p:spTree>
    <p:extLst>
      <p:ext uri="{BB962C8B-B14F-4D97-AF65-F5344CB8AC3E}">
        <p14:creationId xmlns:p14="http://schemas.microsoft.com/office/powerpoint/2010/main" val="435605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3" y="59719"/>
            <a:ext cx="8328991" cy="673965"/>
          </a:xfrm>
        </p:spPr>
        <p:txBody>
          <a:bodyPr>
            <a:normAutofit/>
          </a:bodyPr>
          <a:lstStyle/>
          <a:p>
            <a:r>
              <a:rPr lang="en-US" sz="2400" dirty="0" err="1"/>
              <a:t>LEReC</a:t>
            </a:r>
            <a:r>
              <a:rPr lang="en-US" sz="2400" dirty="0"/>
              <a:t> Run-22: Planned high-current tests</a:t>
            </a:r>
          </a:p>
        </p:txBody>
      </p:sp>
      <p:sp>
        <p:nvSpPr>
          <p:cNvPr id="3" name="Content Placeholder 2"/>
          <p:cNvSpPr>
            <a:spLocks noGrp="1"/>
          </p:cNvSpPr>
          <p:nvPr>
            <p:ph idx="1"/>
          </p:nvPr>
        </p:nvSpPr>
        <p:spPr>
          <a:xfrm>
            <a:off x="150327" y="733684"/>
            <a:ext cx="8328991" cy="4658024"/>
          </a:xfrm>
        </p:spPr>
        <p:txBody>
          <a:bodyPr>
            <a:noAutofit/>
          </a:bodyPr>
          <a:lstStyle/>
          <a:p>
            <a:pPr marL="0" indent="0">
              <a:buNone/>
            </a:pPr>
            <a:endParaRPr lang="en-US" sz="1800" dirty="0"/>
          </a:p>
          <a:p>
            <a:endParaRPr lang="en-US" sz="1800" dirty="0"/>
          </a:p>
          <a:p>
            <a:pPr marL="0" indent="0">
              <a:buNone/>
            </a:pPr>
            <a:endParaRPr lang="en-US" sz="1800" dirty="0"/>
          </a:p>
          <a:p>
            <a:pPr marL="0" indent="0">
              <a:buNone/>
            </a:pPr>
            <a:endParaRPr lang="en-US" sz="1800" dirty="0">
              <a:solidFill>
                <a:srgbClr val="FF0000"/>
              </a:solidFill>
            </a:endParaRPr>
          </a:p>
          <a:p>
            <a:pPr marL="0" lvl="0" indent="0">
              <a:buNone/>
            </a:pPr>
            <a:endParaRPr lang="en-US" sz="1800" dirty="0"/>
          </a:p>
          <a:p>
            <a:endParaRPr lang="en-US" sz="1800" dirty="0"/>
          </a:p>
        </p:txBody>
      </p:sp>
      <p:sp>
        <p:nvSpPr>
          <p:cNvPr id="4" name="Slide Number Placeholder 6">
            <a:extLst>
              <a:ext uri="{FF2B5EF4-FFF2-40B4-BE49-F238E27FC236}">
                <a16:creationId xmlns:a16="http://schemas.microsoft.com/office/drawing/2014/main" id="{D6DE18E9-61F5-4666-A390-9A38A7DC7E3D}"/>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Arial" pitchFamily="34" charset="0"/>
                <a:ea typeface="ＭＳ Ｐゴシック" charset="-128"/>
                <a:cs typeface="+mn-cs"/>
              </a:rPr>
              <a:t>18</a:t>
            </a:r>
          </a:p>
        </p:txBody>
      </p:sp>
      <p:sp>
        <p:nvSpPr>
          <p:cNvPr id="7" name="Rectangle 6">
            <a:extLst>
              <a:ext uri="{FF2B5EF4-FFF2-40B4-BE49-F238E27FC236}">
                <a16:creationId xmlns:a16="http://schemas.microsoft.com/office/drawing/2014/main" id="{0CC86467-2036-4CC9-9724-AACED2E9E92D}"/>
              </a:ext>
            </a:extLst>
          </p:cNvPr>
          <p:cNvSpPr/>
          <p:nvPr/>
        </p:nvSpPr>
        <p:spPr>
          <a:xfrm>
            <a:off x="257179" y="1407649"/>
            <a:ext cx="8736494" cy="3970318"/>
          </a:xfrm>
          <a:prstGeom prst="rect">
            <a:avLst/>
          </a:prstGeom>
        </p:spPr>
        <p:txBody>
          <a:bodyPr wrap="square">
            <a:spAutoFit/>
          </a:bodyPr>
          <a:lstStyle/>
          <a:p>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Explore Gun operation at high-current: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50mA</a:t>
            </a:r>
            <a:r>
              <a:rPr lang="en-US" sz="2000" dirty="0">
                <a:latin typeface="Times New Roman" panose="02020603050405020304" pitchFamily="18" charset="0"/>
                <a:ea typeface="Calibri" panose="020F0502020204030204" pitchFamily="34" charset="0"/>
                <a:cs typeface="Times New Roman" panose="02020603050405020304" pitchFamily="18" charset="0"/>
              </a:rPr>
              <a:t> and above.</a:t>
            </a:r>
          </a:p>
          <a:p>
            <a:pPr marR="0" lvl="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Determine limitation of the Gun. This is needed to plan required</a:t>
            </a:r>
            <a:r>
              <a:rPr lang="en-US" sz="2000" dirty="0">
                <a:latin typeface="Times New Roman" panose="02020603050405020304" pitchFamily="18" charset="0"/>
                <a:ea typeface="Calibri" panose="020F0502020204030204" pitchFamily="34" charset="0"/>
                <a:cs typeface="Times New Roman" panose="02020603050405020304" pitchFamily="18" charset="0"/>
              </a:rPr>
              <a:t> Gun </a:t>
            </a:r>
          </a:p>
          <a:p>
            <a:pPr marR="0" lvl="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upgrades during the 2022 long shutdown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Few shifts: 4-6 hour each. </a:t>
            </a:r>
            <a:r>
              <a:rPr lang="en-US" sz="2000" dirty="0">
                <a:latin typeface="Times New Roman" panose="02020603050405020304" pitchFamily="18" charset="0"/>
                <a:ea typeface="Calibri" panose="020F0502020204030204" pitchFamily="34" charset="0"/>
                <a:cs typeface="Times New Roman" panose="02020603050405020304" pitchFamily="18" charset="0"/>
              </a:rPr>
              <a:t>Could be done during Maintenance days, need only IR2 to be closed. These tests should be done after all cooling studies (APEX at low energy) are completed (later in Run-22) to minimized possible risks to various accelerator hardware. Schedule during some Maintenance days or during last weeks of the run.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1F991EDB-227B-4E13-B7A3-7D1A72A0B50A}"/>
              </a:ext>
            </a:extLst>
          </p:cNvPr>
          <p:cNvSpPr>
            <a:spLocks noGrp="1"/>
          </p:cNvSpPr>
          <p:nvPr>
            <p:ph type="ftr" sz="quarter" idx="13"/>
          </p:nvPr>
        </p:nvSpPr>
        <p:spPr>
          <a:xfrm>
            <a:off x="3088439" y="6508447"/>
            <a:ext cx="3813402" cy="690252"/>
          </a:xfrm>
        </p:spPr>
        <p:txBody>
          <a:bodyPr/>
          <a:lstStyle/>
          <a:p>
            <a:r>
              <a:rPr lang="en-US" sz="1200" dirty="0"/>
              <a:t>A. Fedotov, RHIC Retreat, September 16, 2021</a:t>
            </a:r>
          </a:p>
        </p:txBody>
      </p:sp>
    </p:spTree>
    <p:extLst>
      <p:ext uri="{BB962C8B-B14F-4D97-AF65-F5344CB8AC3E}">
        <p14:creationId xmlns:p14="http://schemas.microsoft.com/office/powerpoint/2010/main" val="150417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E7994-90E4-44AE-BD60-86658E22679E}"/>
              </a:ext>
            </a:extLst>
          </p:cNvPr>
          <p:cNvSpPr>
            <a:spLocks noGrp="1"/>
          </p:cNvSpPr>
          <p:nvPr>
            <p:ph idx="1"/>
          </p:nvPr>
        </p:nvSpPr>
        <p:spPr>
          <a:xfrm>
            <a:off x="558226" y="741501"/>
            <a:ext cx="8328991" cy="5108154"/>
          </a:xfrm>
        </p:spPr>
        <p:txBody>
          <a:bodyPr>
            <a:normAutofit/>
          </a:bodyPr>
          <a:lstStyle/>
          <a:p>
            <a:pPr marL="0" marR="0" indent="0" fontAlgn="base">
              <a:lnSpc>
                <a:spcPct val="107000"/>
              </a:lnSpc>
              <a:spcBef>
                <a:spcPts val="0"/>
              </a:spcBef>
              <a:spcAft>
                <a:spcPts val="0"/>
              </a:spcAft>
              <a:buNone/>
            </a:pP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fontAlgn="base">
              <a:lnSpc>
                <a:spcPct val="107000"/>
              </a:lnSpc>
              <a:spcBef>
                <a:spcPts val="0"/>
              </a:spcBef>
              <a:spcAft>
                <a:spcPts val="0"/>
              </a:spcAft>
              <a:buAutoNum type="arabicPeriod"/>
            </a:pPr>
            <a:r>
              <a:rPr lang="en-US" sz="2300" dirty="0">
                <a:solidFill>
                  <a:srgbClr val="0000FF"/>
                </a:solidFill>
                <a:latin typeface="Calibri" panose="020F0502020204030204" pitchFamily="34" charset="0"/>
                <a:ea typeface="Calibri" panose="020F0502020204030204" pitchFamily="34" charset="0"/>
                <a:cs typeface="Calibri" panose="020F0502020204030204" pitchFamily="34" charset="0"/>
              </a:rPr>
              <a:t>Cooling studies (with Au ions):  </a:t>
            </a:r>
          </a:p>
          <a:p>
            <a:pPr marL="0" marR="0" lvl="0" indent="0" fontAlgn="base">
              <a:lnSpc>
                <a:spcPct val="107000"/>
              </a:lnSpc>
              <a:spcBef>
                <a:spcPts val="0"/>
              </a:spcBef>
              <a:spcAft>
                <a:spcPts val="0"/>
              </a:spcAft>
            </a:pPr>
            <a:r>
              <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rPr>
              <a:t>Using APEX time (about 48 hours will be requested). Will require setup for Au at 3.85 GeV, electron energy 1.6MeV.</a:t>
            </a:r>
          </a:p>
          <a:p>
            <a:pPr marL="457200" marR="0" lvl="0" indent="-457200" fontAlgn="base">
              <a:lnSpc>
                <a:spcPct val="107000"/>
              </a:lnSpc>
              <a:spcBef>
                <a:spcPts val="0"/>
              </a:spcBef>
              <a:spcAft>
                <a:spcPts val="0"/>
              </a:spcAft>
              <a:buAutoNum type="arabicPeriod"/>
            </a:pPr>
            <a:endPar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fontAlgn="base">
              <a:lnSpc>
                <a:spcPct val="107000"/>
              </a:lnSpc>
              <a:spcBef>
                <a:spcPts val="0"/>
              </a:spcBef>
              <a:spcAft>
                <a:spcPts val="0"/>
              </a:spcAft>
            </a:pPr>
            <a:r>
              <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rPr>
              <a:t>Will be using 28MHz RHIC RF.</a:t>
            </a:r>
          </a:p>
          <a:p>
            <a:pPr marL="0" marR="0" lvl="0" indent="0" fontAlgn="base">
              <a:lnSpc>
                <a:spcPct val="107000"/>
              </a:lnSpc>
              <a:spcBef>
                <a:spcPts val="0"/>
              </a:spcBef>
              <a:spcAft>
                <a:spcPts val="0"/>
              </a:spcAft>
              <a:buNone/>
            </a:pPr>
            <a:endPar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457200" fontAlgn="base">
              <a:lnSpc>
                <a:spcPct val="107000"/>
              </a:lnSpc>
              <a:spcBef>
                <a:spcPts val="0"/>
              </a:spcBef>
              <a:spcAft>
                <a:spcPts val="0"/>
              </a:spcAft>
              <a:buAutoNum type="arabicPeriod" startAt="2"/>
            </a:pPr>
            <a:r>
              <a:rPr lang="en-US" sz="2300" dirty="0">
                <a:solidFill>
                  <a:srgbClr val="0000FF"/>
                </a:solidFill>
                <a:latin typeface="Calibri" panose="020F0502020204030204" pitchFamily="34" charset="0"/>
                <a:ea typeface="Calibri" panose="020F0502020204030204" pitchFamily="34" charset="0"/>
                <a:cs typeface="Calibri" panose="020F0502020204030204" pitchFamily="34" charset="0"/>
              </a:rPr>
              <a:t>High-current R&amp;D studies (without ions):</a:t>
            </a:r>
          </a:p>
          <a:p>
            <a:pPr marL="0" marR="0" lvl="0" indent="0" fontAlgn="base">
              <a:lnSpc>
                <a:spcPct val="107000"/>
              </a:lnSpc>
              <a:spcBef>
                <a:spcPts val="0"/>
              </a:spcBef>
              <a:spcAft>
                <a:spcPts val="0"/>
              </a:spcAft>
            </a:pPr>
            <a:r>
              <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rPr>
              <a:t>Using Machine Development time, possibly at the end of some Maintenance days or when IP2 is closed while long access to other IP is scheduled. Requires running high-current electron beam through RHIC cooling sections to the high-power beam dump.</a:t>
            </a:r>
          </a:p>
          <a:p>
            <a:pPr marL="0" marR="0" lvl="0" indent="0" fontAlgn="base">
              <a:lnSpc>
                <a:spcPct val="107000"/>
              </a:lnSpc>
              <a:spcBef>
                <a:spcPts val="0"/>
              </a:spcBef>
              <a:spcAft>
                <a:spcPts val="0"/>
              </a:spcAft>
              <a:buNone/>
            </a:pPr>
            <a:endPar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fontAlgn="base">
              <a:lnSpc>
                <a:spcPct val="107000"/>
              </a:lnSpc>
              <a:spcBef>
                <a:spcPts val="0"/>
              </a:spcBef>
              <a:spcAft>
                <a:spcPts val="0"/>
              </a:spcAft>
              <a:buNone/>
            </a:pPr>
            <a:endPar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fontAlgn="base">
              <a:lnSpc>
                <a:spcPct val="107000"/>
              </a:lnSpc>
              <a:spcBef>
                <a:spcPts val="0"/>
              </a:spcBef>
              <a:spcAft>
                <a:spcPts val="0"/>
              </a:spcAft>
              <a:buNone/>
            </a:pPr>
            <a:endPar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fontAlgn="base">
              <a:lnSpc>
                <a:spcPct val="107000"/>
              </a:lnSpc>
              <a:spcBef>
                <a:spcPts val="0"/>
              </a:spcBef>
              <a:spcAft>
                <a:spcPts val="0"/>
              </a:spcAft>
              <a:buNone/>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25651BCD-7A33-4220-A130-77FAEFE460B1}"/>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19</a:t>
            </a:r>
          </a:p>
        </p:txBody>
      </p:sp>
      <p:sp>
        <p:nvSpPr>
          <p:cNvPr id="4" name="Title 3">
            <a:extLst>
              <a:ext uri="{FF2B5EF4-FFF2-40B4-BE49-F238E27FC236}">
                <a16:creationId xmlns:a16="http://schemas.microsoft.com/office/drawing/2014/main" id="{45C3799E-3AF5-448E-BEA7-94198A3D9B0F}"/>
              </a:ext>
            </a:extLst>
          </p:cNvPr>
          <p:cNvSpPr>
            <a:spLocks noGrp="1"/>
          </p:cNvSpPr>
          <p:nvPr>
            <p:ph type="title"/>
          </p:nvPr>
        </p:nvSpPr>
        <p:spPr>
          <a:xfrm>
            <a:off x="558226" y="471005"/>
            <a:ext cx="8328991" cy="564264"/>
          </a:xfrm>
        </p:spPr>
        <p:txBody>
          <a:bodyPr>
            <a:normAutofit fontScale="90000"/>
          </a:bodyPr>
          <a:lstStyle/>
          <a:p>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LEReC</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Run-22 Plan</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Footer Placeholder 4">
            <a:extLst>
              <a:ext uri="{FF2B5EF4-FFF2-40B4-BE49-F238E27FC236}">
                <a16:creationId xmlns:a16="http://schemas.microsoft.com/office/drawing/2014/main" id="{9E6281E5-DA51-4CB9-8FB2-AB251D6A93FF}"/>
              </a:ext>
            </a:extLst>
          </p:cNvPr>
          <p:cNvSpPr>
            <a:spLocks noGrp="1"/>
          </p:cNvSpPr>
          <p:nvPr>
            <p:ph type="ftr" sz="quarter" idx="13"/>
          </p:nvPr>
        </p:nvSpPr>
        <p:spPr>
          <a:xfrm>
            <a:off x="3088439" y="6508447"/>
            <a:ext cx="3813402" cy="690252"/>
          </a:xfrm>
        </p:spPr>
        <p:txBody>
          <a:bodyPr/>
          <a:lstStyle/>
          <a:p>
            <a:r>
              <a:rPr lang="en-US" sz="1200" dirty="0"/>
              <a:t>A. Fedotov, RHIC Retreat, September 16, 2021</a:t>
            </a:r>
          </a:p>
        </p:txBody>
      </p:sp>
    </p:spTree>
    <p:extLst>
      <p:ext uri="{BB962C8B-B14F-4D97-AF65-F5344CB8AC3E}">
        <p14:creationId xmlns:p14="http://schemas.microsoft.com/office/powerpoint/2010/main" val="270438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6"/>
            <a:ext cx="8286750" cy="1325563"/>
          </a:xfrm>
        </p:spPr>
        <p:txBody>
          <a:bodyPr/>
          <a:lstStyle/>
          <a:p>
            <a:r>
              <a:rPr lang="en-US" dirty="0"/>
              <a:t>Outline</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a:lstStyle/>
          <a:p>
            <a:pPr marL="342900" indent="-342900">
              <a:buFont typeface="Arial" panose="020B0604020202020204" pitchFamily="34" charset="0"/>
              <a:buChar char="•"/>
            </a:pPr>
            <a:r>
              <a:rPr lang="en-US" dirty="0" err="1"/>
              <a:t>LEReC</a:t>
            </a:r>
            <a:r>
              <a:rPr lang="en-US" dirty="0"/>
              <a:t> performance summary</a:t>
            </a:r>
          </a:p>
          <a:p>
            <a:pPr marL="342900" indent="-342900">
              <a:buFont typeface="Arial" panose="020B0604020202020204" pitchFamily="34" charset="0"/>
              <a:buChar char="•"/>
            </a:pPr>
            <a:r>
              <a:rPr lang="en-US" dirty="0" err="1"/>
              <a:t>LEReC</a:t>
            </a:r>
            <a:r>
              <a:rPr lang="en-US" dirty="0"/>
              <a:t> cooling studies (APEX) in 2021</a:t>
            </a:r>
          </a:p>
          <a:p>
            <a:pPr marL="342900" indent="-342900">
              <a:buFont typeface="Arial" panose="020B0604020202020204" pitchFamily="34" charset="0"/>
              <a:buChar char="•"/>
            </a:pPr>
            <a:r>
              <a:rPr lang="en-US" dirty="0"/>
              <a:t>Future cooling studies</a:t>
            </a:r>
          </a:p>
          <a:p>
            <a:pPr marL="342900" indent="-342900">
              <a:buFont typeface="Arial" panose="020B0604020202020204" pitchFamily="34" charset="0"/>
              <a:buChar char="•"/>
            </a:pPr>
            <a:r>
              <a:rPr lang="en-US" dirty="0"/>
              <a:t>Future high-current R&amp;D</a:t>
            </a:r>
          </a:p>
          <a:p>
            <a:pPr marL="342900" indent="-342900">
              <a:buFont typeface="Arial" panose="020B0604020202020204" pitchFamily="34" charset="0"/>
              <a:buChar char="•"/>
            </a:pPr>
            <a:r>
              <a:rPr lang="en-US" dirty="0"/>
              <a:t>Run-22 plans and beyond</a:t>
            </a:r>
          </a:p>
          <a:p>
            <a:pPr marL="342900" indent="-34290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DF38D1EC-5BE2-4F00-9D90-F5170F34ED5F}"/>
              </a:ext>
            </a:extLst>
          </p:cNvPr>
          <p:cNvSpPr>
            <a:spLocks noGrp="1"/>
          </p:cNvSpPr>
          <p:nvPr>
            <p:ph type="ftr" sz="quarter" idx="13"/>
          </p:nvPr>
        </p:nvSpPr>
        <p:spPr>
          <a:xfrm>
            <a:off x="3113492" y="6421018"/>
            <a:ext cx="4865588" cy="521405"/>
          </a:xfrm>
        </p:spPr>
        <p:txBody>
          <a:bodyPr/>
          <a:lstStyle/>
          <a:p>
            <a:r>
              <a:rPr lang="en-US" sz="1200" dirty="0"/>
              <a:t>A. Fedotov, RHIC Retreat, September 16, 2021</a:t>
            </a:r>
          </a:p>
        </p:txBody>
      </p:sp>
      <p:sp>
        <p:nvSpPr>
          <p:cNvPr id="6" name="Slide Number Placeholder 2">
            <a:extLst>
              <a:ext uri="{FF2B5EF4-FFF2-40B4-BE49-F238E27FC236}">
                <a16:creationId xmlns:a16="http://schemas.microsoft.com/office/drawing/2014/main" id="{8E3365EE-E3C4-47F5-B7EE-E7F4CABF5574}"/>
              </a:ext>
            </a:extLst>
          </p:cNvPr>
          <p:cNvSpPr txBox="1">
            <a:spLocks/>
          </p:cNvSpPr>
          <p:nvPr/>
        </p:nvSpPr>
        <p:spPr>
          <a:xfrm>
            <a:off x="7770103" y="6492873"/>
            <a:ext cx="1002082" cy="34797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rgbClr val="000000">
                    <a:tint val="75000"/>
                  </a:srgbClr>
                </a:solidFill>
                <a:latin typeface="Arial" panose="020B0604020202020204"/>
              </a:rPr>
              <a:t>2</a:t>
            </a:r>
          </a:p>
        </p:txBody>
      </p:sp>
    </p:spTree>
    <p:extLst>
      <p:ext uri="{BB962C8B-B14F-4D97-AF65-F5344CB8AC3E}">
        <p14:creationId xmlns:p14="http://schemas.microsoft.com/office/powerpoint/2010/main" val="3681362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4" y="80204"/>
            <a:ext cx="8328991" cy="673965"/>
          </a:xfrm>
        </p:spPr>
        <p:txBody>
          <a:bodyPr>
            <a:normAutofit/>
          </a:bodyPr>
          <a:lstStyle/>
          <a:p>
            <a:r>
              <a:rPr lang="en-US" sz="2400" dirty="0"/>
              <a:t> </a:t>
            </a:r>
            <a:r>
              <a:rPr lang="en-US" sz="2400" dirty="0" err="1"/>
              <a:t>LEReC</a:t>
            </a:r>
            <a:r>
              <a:rPr lang="en-US" sz="2400" dirty="0"/>
              <a:t> plans for 2022 long shutdown and beyond</a:t>
            </a:r>
          </a:p>
        </p:txBody>
      </p:sp>
      <p:sp>
        <p:nvSpPr>
          <p:cNvPr id="3" name="Content Placeholder 2"/>
          <p:cNvSpPr>
            <a:spLocks noGrp="1"/>
          </p:cNvSpPr>
          <p:nvPr>
            <p:ph idx="1"/>
          </p:nvPr>
        </p:nvSpPr>
        <p:spPr>
          <a:xfrm>
            <a:off x="507713" y="1061103"/>
            <a:ext cx="8511027" cy="4735794"/>
          </a:xfrm>
        </p:spPr>
        <p:txBody>
          <a:bodyPr>
            <a:noAutofit/>
          </a:bodyPr>
          <a:lstStyle/>
          <a:p>
            <a:pPr marL="0" indent="0"/>
            <a:r>
              <a:rPr lang="en-US" sz="1800" b="1" dirty="0">
                <a:solidFill>
                  <a:srgbClr val="0000FF"/>
                </a:solidFill>
              </a:rPr>
              <a:t>Option 1: </a:t>
            </a:r>
            <a:r>
              <a:rPr lang="en-US" sz="1800" b="1" dirty="0"/>
              <a:t>If, as a result of 2022 cooling studies, it is found that further cooling studies are needed. </a:t>
            </a:r>
          </a:p>
          <a:p>
            <a:pPr marL="0" indent="0">
              <a:buNone/>
            </a:pPr>
            <a:r>
              <a:rPr lang="en-US" sz="1800" dirty="0"/>
              <a:t>This requires keeping </a:t>
            </a:r>
            <a:r>
              <a:rPr lang="en-US" sz="1800" dirty="0" err="1"/>
              <a:t>LEReC</a:t>
            </a:r>
            <a:r>
              <a:rPr lang="en-US" sz="1800" dirty="0"/>
              <a:t> accelerator intact.</a:t>
            </a:r>
          </a:p>
          <a:p>
            <a:pPr marL="0" indent="0">
              <a:buNone/>
            </a:pPr>
            <a:r>
              <a:rPr lang="en-US" sz="1800" dirty="0"/>
              <a:t>Run-23: Cooling studies and high-current R&amp;D.</a:t>
            </a:r>
          </a:p>
          <a:p>
            <a:pPr marL="0" indent="0">
              <a:buNone/>
            </a:pPr>
            <a:endParaRPr lang="en-US" sz="1800" b="1" dirty="0"/>
          </a:p>
          <a:p>
            <a:pPr marL="0" indent="0">
              <a:buNone/>
            </a:pPr>
            <a:endParaRPr lang="en-US" sz="1800" b="1" dirty="0"/>
          </a:p>
          <a:p>
            <a:pPr marL="0" indent="0">
              <a:buNone/>
            </a:pPr>
            <a:r>
              <a:rPr lang="en-US" sz="1800" b="1" dirty="0">
                <a:solidFill>
                  <a:srgbClr val="0000FF"/>
                </a:solidFill>
              </a:rPr>
              <a:t>Option 2: </a:t>
            </a:r>
            <a:r>
              <a:rPr lang="en-US" sz="1800" b="1" dirty="0"/>
              <a:t>If all essential cooling studies are completed during Run-22.</a:t>
            </a:r>
          </a:p>
          <a:p>
            <a:pPr marL="0" indent="0">
              <a:buNone/>
            </a:pPr>
            <a:r>
              <a:rPr lang="en-US" sz="1800" dirty="0"/>
              <a:t>In such a case, to simplify high-current setup, </a:t>
            </a:r>
            <a:r>
              <a:rPr lang="en-US" sz="1800" dirty="0" err="1"/>
              <a:t>LEReC</a:t>
            </a:r>
            <a:r>
              <a:rPr lang="en-US" sz="1800" dirty="0"/>
              <a:t> can be taken apart and converted into </a:t>
            </a:r>
            <a:r>
              <a:rPr lang="en-US" sz="1800" dirty="0">
                <a:solidFill>
                  <a:srgbClr val="FF0000"/>
                </a:solidFill>
              </a:rPr>
              <a:t>injector</a:t>
            </a:r>
            <a:r>
              <a:rPr lang="en-US" sz="1800" dirty="0"/>
              <a:t> for “high-current R&amp;D”. Such conversion allows to decouple high-current tests from RHIC running (no need to run e-beam through RHIC beam pipe). </a:t>
            </a:r>
            <a:r>
              <a:rPr lang="en-US" sz="1800" dirty="0">
                <a:solidFill>
                  <a:srgbClr val="FF0000"/>
                </a:solidFill>
              </a:rPr>
              <a:t>However, with such conversion, all unique features of </a:t>
            </a:r>
            <a:r>
              <a:rPr lang="en-US" sz="1800" dirty="0" err="1">
                <a:solidFill>
                  <a:srgbClr val="FF0000"/>
                </a:solidFill>
              </a:rPr>
              <a:t>LEReC</a:t>
            </a:r>
            <a:r>
              <a:rPr lang="en-US" sz="1800" dirty="0">
                <a:solidFill>
                  <a:srgbClr val="FF0000"/>
                </a:solidFill>
              </a:rPr>
              <a:t> as a cooler will no longer be available for future high-energy cooling studies </a:t>
            </a:r>
          </a:p>
          <a:p>
            <a:pPr marL="0" indent="0">
              <a:buNone/>
            </a:pPr>
            <a:r>
              <a:rPr lang="en-US" sz="1800" dirty="0"/>
              <a:t>Converting to simplified injector will require major work in RHIC tunnel:</a:t>
            </a:r>
          </a:p>
          <a:p>
            <a:pPr marL="342900" indent="-342900">
              <a:buAutoNum type="arabicPeriod"/>
            </a:pPr>
            <a:r>
              <a:rPr lang="en-US" sz="1800" dirty="0"/>
              <a:t>Moving high-power beam dump to injector section (area modifications)</a:t>
            </a:r>
          </a:p>
          <a:p>
            <a:pPr marL="342900" indent="-342900">
              <a:buAutoNum type="arabicPeriod"/>
            </a:pPr>
            <a:r>
              <a:rPr lang="en-US" sz="1800" dirty="0"/>
              <a:t>Possibly removing SRF and 2.1 GHz RF cavities from present Injector section</a:t>
            </a:r>
          </a:p>
          <a:p>
            <a:pPr marL="342900" indent="-342900">
              <a:buAutoNum type="arabicPeriod"/>
            </a:pPr>
            <a:r>
              <a:rPr lang="en-US" sz="1800" dirty="0"/>
              <a:t>Major RF and vacuum work during 2022 shutdown.</a:t>
            </a:r>
          </a:p>
          <a:p>
            <a:pPr marL="342900" indent="-342900">
              <a:buAutoNum type="arabicPeriod" startAt="3"/>
            </a:pPr>
            <a:endParaRPr lang="en-US" sz="1800" dirty="0">
              <a:solidFill>
                <a:srgbClr val="FF0000"/>
              </a:solidFill>
            </a:endParaRPr>
          </a:p>
          <a:p>
            <a:pPr marL="0" lvl="0" indent="0">
              <a:buNone/>
            </a:pPr>
            <a:endParaRPr lang="en-US" sz="1800" dirty="0"/>
          </a:p>
          <a:p>
            <a:pPr marL="0" lvl="0" indent="0">
              <a:buNone/>
            </a:pPr>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marL="0" lvl="0" indent="0">
              <a:buNone/>
            </a:pPr>
            <a:endParaRPr lang="en-US" sz="1800" dirty="0">
              <a:solidFill>
                <a:srgbClr val="FF0000"/>
              </a:solidFill>
            </a:endParaRPr>
          </a:p>
          <a:p>
            <a:pPr marL="0" lvl="0" indent="0">
              <a:buNone/>
            </a:pPr>
            <a:endParaRPr lang="en-US" sz="1800" dirty="0"/>
          </a:p>
          <a:p>
            <a:pPr marL="0" lvl="0" indent="0">
              <a:buNone/>
            </a:pPr>
            <a:endParaRPr lang="en-US" sz="1800" dirty="0"/>
          </a:p>
          <a:p>
            <a:endParaRPr lang="en-US" sz="1800" dirty="0"/>
          </a:p>
        </p:txBody>
      </p:sp>
      <p:sp>
        <p:nvSpPr>
          <p:cNvPr id="4" name="Slide Number Placeholder 2">
            <a:extLst>
              <a:ext uri="{FF2B5EF4-FFF2-40B4-BE49-F238E27FC236}">
                <a16:creationId xmlns:a16="http://schemas.microsoft.com/office/drawing/2014/main" id="{06ED229A-8970-475E-B8FF-285DA8846B11}"/>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20</a:t>
            </a:r>
          </a:p>
        </p:txBody>
      </p:sp>
      <p:sp>
        <p:nvSpPr>
          <p:cNvPr id="5" name="Footer Placeholder 4">
            <a:extLst>
              <a:ext uri="{FF2B5EF4-FFF2-40B4-BE49-F238E27FC236}">
                <a16:creationId xmlns:a16="http://schemas.microsoft.com/office/drawing/2014/main" id="{7BEA6186-B4D8-4B5A-85DE-58CE02E3D15D}"/>
              </a:ext>
            </a:extLst>
          </p:cNvPr>
          <p:cNvSpPr>
            <a:spLocks noGrp="1"/>
          </p:cNvSpPr>
          <p:nvPr>
            <p:ph type="ftr" sz="quarter" idx="13"/>
          </p:nvPr>
        </p:nvSpPr>
        <p:spPr>
          <a:xfrm>
            <a:off x="3088439" y="6508447"/>
            <a:ext cx="3813402" cy="690252"/>
          </a:xfrm>
        </p:spPr>
        <p:txBody>
          <a:bodyPr/>
          <a:lstStyle/>
          <a:p>
            <a:r>
              <a:rPr lang="en-US" sz="1200" dirty="0"/>
              <a:t>A. Fedotov, RHIC Retreat, September 16, 2021</a:t>
            </a:r>
          </a:p>
        </p:txBody>
      </p:sp>
    </p:spTree>
    <p:extLst>
      <p:ext uri="{BB962C8B-B14F-4D97-AF65-F5344CB8AC3E}">
        <p14:creationId xmlns:p14="http://schemas.microsoft.com/office/powerpoint/2010/main" val="3437190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960" y="54838"/>
            <a:ext cx="8321857" cy="5039223"/>
          </a:xfrm>
        </p:spPr>
        <p:txBody>
          <a:bodyPr>
            <a:normAutofit/>
          </a:bodyPr>
          <a:lstStyle/>
          <a:p>
            <a:pPr marL="0" lvl="0" indent="0">
              <a:buNone/>
            </a:pPr>
            <a:endParaRPr lang="en-US" sz="3800" b="1" dirty="0">
              <a:solidFill>
                <a:srgbClr val="008000"/>
              </a:solidFill>
              <a:latin typeface="Times New Roman" panose="02020603050405020304" pitchFamily="18" charset="0"/>
              <a:cs typeface="Times New Roman" panose="02020603050405020304" pitchFamily="18" charset="0"/>
            </a:endParaRPr>
          </a:p>
          <a:p>
            <a:pPr lvl="0"/>
            <a:r>
              <a:rPr lang="en-US" sz="2000" dirty="0" err="1">
                <a:cs typeface="Times New Roman" panose="02020603050405020304" pitchFamily="18" charset="0"/>
              </a:rPr>
              <a:t>LEReC</a:t>
            </a:r>
            <a:r>
              <a:rPr lang="en-US" sz="2000" dirty="0">
                <a:cs typeface="Times New Roman" panose="02020603050405020304" pitchFamily="18" charset="0"/>
              </a:rPr>
              <a:t> successfully operated for RHIC physics program in 2020 and 2021, making it the world’s first operational electron cooler to cool ions directly at collision energy.</a:t>
            </a:r>
          </a:p>
          <a:p>
            <a:r>
              <a:rPr lang="en-US" sz="2000" dirty="0" err="1">
                <a:cs typeface="Times New Roman" panose="02020603050405020304" pitchFamily="18" charset="0"/>
              </a:rPr>
              <a:t>LEReC</a:t>
            </a:r>
            <a:r>
              <a:rPr lang="en-US" sz="2000" dirty="0">
                <a:cs typeface="Times New Roman" panose="02020603050405020304" pitchFamily="18" charset="0"/>
              </a:rPr>
              <a:t> </a:t>
            </a:r>
            <a:r>
              <a:rPr lang="en-GB" sz="2000" kern="800" dirty="0">
                <a:effectLst/>
                <a:ea typeface="Times New Roman" panose="02020603050405020304" pitchFamily="18" charset="0"/>
                <a:cs typeface="Times New Roman" panose="02020603050405020304" pitchFamily="18" charset="0"/>
              </a:rPr>
              <a:t>offers unique opportunity to study various aspects of electron cooling using short electron bunches, as well as effects relevant to the ion beam dynamics.</a:t>
            </a:r>
            <a:endParaRPr lang="en-US" sz="2000" dirty="0">
              <a:cs typeface="Times New Roman" panose="02020603050405020304" pitchFamily="18" charset="0"/>
            </a:endParaRPr>
          </a:p>
          <a:p>
            <a:pPr lvl="0"/>
            <a:r>
              <a:rPr lang="en-US" sz="2000" dirty="0">
                <a:cs typeface="Times New Roman" panose="02020603050405020304" pitchFamily="18" charset="0"/>
              </a:rPr>
              <a:t>Several dedicated cooling experiments were already performed in 2021,  with more cooling studies planned during Run-22.</a:t>
            </a:r>
          </a:p>
          <a:p>
            <a:pPr lvl="0"/>
            <a:r>
              <a:rPr lang="en-US" sz="2000" dirty="0">
                <a:cs typeface="Times New Roman" panose="02020603050405020304" pitchFamily="18" charset="0"/>
              </a:rPr>
              <a:t>The plan is to start high-current accelerator R&amp;D during Run-22.</a:t>
            </a:r>
          </a:p>
          <a:p>
            <a:r>
              <a:rPr lang="en-GB" sz="2000" kern="800" dirty="0">
                <a:cs typeface="Times New Roman" panose="02020603050405020304" pitchFamily="18" charset="0"/>
              </a:rPr>
              <a:t>Planned electron cooling and high-current studies are directly relevant for EIC coolers, both for regular and coherent electron cooling.</a:t>
            </a:r>
            <a:endParaRPr lang="en-US" sz="2000" dirty="0">
              <a:cs typeface="Times New Roman" panose="02020603050405020304" pitchFamily="18" charset="0"/>
            </a:endParaRPr>
          </a:p>
          <a:p>
            <a:pPr lvl="0"/>
            <a:endParaRPr lang="en-US" sz="2000" dirty="0">
              <a:latin typeface="Times New Roman" panose="02020603050405020304" pitchFamily="18" charset="0"/>
              <a:cs typeface="Times New Roman" panose="02020603050405020304" pitchFamily="18" charset="0"/>
            </a:endParaRPr>
          </a:p>
          <a:p>
            <a:pPr lvl="0"/>
            <a:endParaRPr lang="en-US" sz="2000" dirty="0">
              <a:cs typeface="Times New Roman" panose="02020603050405020304" pitchFamily="18" charset="0"/>
            </a:endParaRPr>
          </a:p>
          <a:p>
            <a:pPr marL="0" lvl="0" indent="0">
              <a:buNone/>
            </a:pPr>
            <a:endParaRPr lang="en-US" sz="3800" dirty="0">
              <a:latin typeface="Times New Roman" panose="02020603050405020304" pitchFamily="18" charset="0"/>
              <a:cs typeface="Times New Roman" panose="02020603050405020304" pitchFamily="18" charset="0"/>
            </a:endParaRPr>
          </a:p>
          <a:p>
            <a:pPr marL="514350" indent="-514350">
              <a:buAutoNum type="arabicPeriod"/>
            </a:pP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
        <p:nvSpPr>
          <p:cNvPr id="7" name="Title 6">
            <a:extLst>
              <a:ext uri="{FF2B5EF4-FFF2-40B4-BE49-F238E27FC236}">
                <a16:creationId xmlns:a16="http://schemas.microsoft.com/office/drawing/2014/main" id="{4A1C8BCB-E1E2-4950-A41A-A05B334B28D6}"/>
              </a:ext>
            </a:extLst>
          </p:cNvPr>
          <p:cNvSpPr>
            <a:spLocks noGrp="1"/>
          </p:cNvSpPr>
          <p:nvPr>
            <p:ph type="title"/>
          </p:nvPr>
        </p:nvSpPr>
        <p:spPr>
          <a:xfrm>
            <a:off x="3641568" y="-34051"/>
            <a:ext cx="1860863" cy="638321"/>
          </a:xfrm>
        </p:spPr>
        <p:txBody>
          <a:bodyPr>
            <a:normAutofit/>
          </a:bodyPr>
          <a:lstStyle/>
          <a:p>
            <a:r>
              <a:rPr lang="en-US" sz="2400" dirty="0"/>
              <a:t>Summary</a:t>
            </a:r>
          </a:p>
        </p:txBody>
      </p:sp>
      <p:pic>
        <p:nvPicPr>
          <p:cNvPr id="4" name="Picture 3">
            <a:extLst>
              <a:ext uri="{FF2B5EF4-FFF2-40B4-BE49-F238E27FC236}">
                <a16:creationId xmlns:a16="http://schemas.microsoft.com/office/drawing/2014/main" id="{02E187EA-8F7E-4FDD-BA58-2B54E7F06862}"/>
              </a:ext>
            </a:extLst>
          </p:cNvPr>
          <p:cNvPicPr>
            <a:picLocks noChangeAspect="1"/>
          </p:cNvPicPr>
          <p:nvPr/>
        </p:nvPicPr>
        <p:blipFill>
          <a:blip r:embed="rId2"/>
          <a:stretch>
            <a:fillRect/>
          </a:stretch>
        </p:blipFill>
        <p:spPr>
          <a:xfrm>
            <a:off x="2921645" y="4347975"/>
            <a:ext cx="3599179" cy="2364773"/>
          </a:xfrm>
          <a:prstGeom prst="rect">
            <a:avLst/>
          </a:prstGeom>
        </p:spPr>
      </p:pic>
      <p:sp>
        <p:nvSpPr>
          <p:cNvPr id="5" name="Slide Number Placeholder 6">
            <a:extLst>
              <a:ext uri="{FF2B5EF4-FFF2-40B4-BE49-F238E27FC236}">
                <a16:creationId xmlns:a16="http://schemas.microsoft.com/office/drawing/2014/main" id="{0B805FA0-67CA-42F9-8FD3-5D265212446D}"/>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21</a:t>
            </a:r>
          </a:p>
        </p:txBody>
      </p:sp>
    </p:spTree>
    <p:extLst>
      <p:ext uri="{BB962C8B-B14F-4D97-AF65-F5344CB8AC3E}">
        <p14:creationId xmlns:p14="http://schemas.microsoft.com/office/powerpoint/2010/main" val="284138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661" y="10102"/>
            <a:ext cx="3064386" cy="822960"/>
          </a:xfrm>
        </p:spPr>
        <p:txBody>
          <a:bodyPr>
            <a:normAutofit/>
          </a:bodyPr>
          <a:lstStyle/>
          <a:p>
            <a:r>
              <a:rPr lang="en-US" sz="2400" dirty="0"/>
              <a:t>Acknowledgement</a:t>
            </a:r>
          </a:p>
        </p:txBody>
      </p:sp>
      <p:sp>
        <p:nvSpPr>
          <p:cNvPr id="3" name="Content Placeholder 2"/>
          <p:cNvSpPr>
            <a:spLocks noGrp="1"/>
          </p:cNvSpPr>
          <p:nvPr>
            <p:ph idx="1"/>
          </p:nvPr>
        </p:nvSpPr>
        <p:spPr>
          <a:xfrm>
            <a:off x="610165" y="858459"/>
            <a:ext cx="8839200" cy="5943600"/>
          </a:xfrm>
        </p:spPr>
        <p:txBody>
          <a:bodyPr>
            <a:normAutofit/>
          </a:bodyPr>
          <a:lstStyle/>
          <a:p>
            <a:pPr marL="0" lvl="0" indent="0" algn="just">
              <a:buNone/>
            </a:pPr>
            <a:endParaRPr lang="en-US" sz="1600" dirty="0">
              <a:solidFill>
                <a:prstClr val="black"/>
              </a:solidFill>
              <a:latin typeface="Calibri"/>
            </a:endParaRPr>
          </a:p>
          <a:p>
            <a:pPr marL="0" indent="0">
              <a:buNone/>
            </a:pPr>
            <a:r>
              <a:rPr lang="en-US" sz="2400" dirty="0" err="1">
                <a:latin typeface="Times New Roman" panose="02020603050405020304" pitchFamily="18" charset="0"/>
                <a:cs typeface="Times New Roman" panose="02020603050405020304" pitchFamily="18" charset="0"/>
              </a:rPr>
              <a:t>LEReC</a:t>
            </a:r>
            <a:r>
              <a:rPr lang="en-US" sz="2400" dirty="0">
                <a:latin typeface="Times New Roman" panose="02020603050405020304" pitchFamily="18" charset="0"/>
                <a:cs typeface="Times New Roman" panose="02020603050405020304" pitchFamily="18" charset="0"/>
              </a:rPr>
              <a:t> project greatly benefited from help and expertise of many people from various groups of the Collider-Accelerator and other Departments of the BNL. </a:t>
            </a:r>
          </a:p>
          <a:p>
            <a:pPr marL="0" indent="0">
              <a:buNone/>
            </a:pPr>
            <a:endParaRPr lang="en-GB" sz="2400" dirty="0"/>
          </a:p>
          <a:p>
            <a:pPr marL="0" indent="0">
              <a:buNone/>
            </a:pPr>
            <a:r>
              <a:rPr lang="en-GB" sz="2400" dirty="0">
                <a:latin typeface="Times New Roman" panose="02020603050405020304" pitchFamily="18" charset="0"/>
                <a:cs typeface="Times New Roman" panose="02020603050405020304" pitchFamily="18" charset="0"/>
              </a:rPr>
              <a:t>Special thanks go to </a:t>
            </a:r>
            <a:r>
              <a:rPr lang="en-GB" sz="2400" dirty="0" err="1">
                <a:latin typeface="Times New Roman" panose="02020603050405020304" pitchFamily="18" charset="0"/>
                <a:cs typeface="Times New Roman" panose="02020603050405020304" pitchFamily="18" charset="0"/>
              </a:rPr>
              <a:t>LEReC</a:t>
            </a:r>
            <a:r>
              <a:rPr lang="en-GB" sz="2400" dirty="0">
                <a:latin typeface="Times New Roman" panose="02020603050405020304" pitchFamily="18" charset="0"/>
                <a:cs typeface="Times New Roman" panose="02020603050405020304" pitchFamily="18" charset="0"/>
              </a:rPr>
              <a:t> systems experts and to RHIC operators who maintained outstanding performance of </a:t>
            </a:r>
            <a:r>
              <a:rPr lang="en-GB" sz="2400" dirty="0" err="1">
                <a:latin typeface="Times New Roman" panose="02020603050405020304" pitchFamily="18" charset="0"/>
                <a:cs typeface="Times New Roman" panose="02020603050405020304" pitchFamily="18" charset="0"/>
              </a:rPr>
              <a:t>LEReC</a:t>
            </a:r>
            <a:r>
              <a:rPr lang="en-GB" sz="2400" dirty="0">
                <a:latin typeface="Times New Roman" panose="02020603050405020304" pitchFamily="18" charset="0"/>
                <a:cs typeface="Times New Roman" panose="02020603050405020304" pitchFamily="18" charset="0"/>
              </a:rPr>
              <a:t> accelerator during RHIC operations.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Work supported by the U.S. Department of Energy.</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a:p>
            <a:pPr marL="0" lvl="0" indent="0" algn="just">
              <a:buNone/>
            </a:pPr>
            <a:endParaRPr lang="en-US" sz="1600" dirty="0">
              <a:solidFill>
                <a:prstClr val="black"/>
              </a:solidFill>
              <a:latin typeface="Calibri"/>
            </a:endParaRPr>
          </a:p>
          <a:p>
            <a:pPr marL="0" lvl="0" indent="0" algn="just">
              <a:buNone/>
            </a:pPr>
            <a:endParaRPr lang="en-US" sz="1600" dirty="0">
              <a:solidFill>
                <a:prstClr val="black"/>
              </a:solidFill>
              <a:latin typeface="Calibri"/>
            </a:endParaRPr>
          </a:p>
          <a:p>
            <a:pPr marL="0" lvl="0" indent="0" algn="just">
              <a:buNone/>
            </a:pPr>
            <a:endParaRPr lang="en-US" sz="1600" dirty="0">
              <a:solidFill>
                <a:prstClr val="black"/>
              </a:solidFill>
              <a:latin typeface="Calibri"/>
            </a:endParaRPr>
          </a:p>
          <a:p>
            <a:pPr marL="0" lvl="0" indent="0" algn="just">
              <a:buNone/>
            </a:pPr>
            <a:endParaRPr lang="en-US" sz="2800" dirty="0"/>
          </a:p>
        </p:txBody>
      </p:sp>
      <p:sp>
        <p:nvSpPr>
          <p:cNvPr id="4" name="Slide Number Placeholder 6">
            <a:extLst>
              <a:ext uri="{FF2B5EF4-FFF2-40B4-BE49-F238E27FC236}">
                <a16:creationId xmlns:a16="http://schemas.microsoft.com/office/drawing/2014/main" id="{9EAAE55A-24AF-4898-80E0-CB94A9AEC3AE}"/>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22</a:t>
            </a:r>
          </a:p>
        </p:txBody>
      </p:sp>
      <p:sp>
        <p:nvSpPr>
          <p:cNvPr id="5" name="TextBox 4">
            <a:extLst>
              <a:ext uri="{FF2B5EF4-FFF2-40B4-BE49-F238E27FC236}">
                <a16:creationId xmlns:a16="http://schemas.microsoft.com/office/drawing/2014/main" id="{8D79AB62-A463-44CD-9E90-4E9A3719D935}"/>
              </a:ext>
            </a:extLst>
          </p:cNvPr>
          <p:cNvSpPr txBox="1"/>
          <p:nvPr/>
        </p:nvSpPr>
        <p:spPr>
          <a:xfrm>
            <a:off x="3612423" y="5638228"/>
            <a:ext cx="2210862" cy="584775"/>
          </a:xfrm>
          <a:prstGeom prst="rect">
            <a:avLst/>
          </a:prstGeom>
          <a:noFill/>
        </p:spPr>
        <p:txBody>
          <a:bodyPr wrap="none" rtlCol="0">
            <a:spAutoFit/>
          </a:bodyPr>
          <a:lstStyle/>
          <a:p>
            <a:r>
              <a:rPr lang="en-US" sz="3200" dirty="0"/>
              <a:t>Thank you!</a:t>
            </a:r>
          </a:p>
        </p:txBody>
      </p:sp>
    </p:spTree>
    <p:extLst>
      <p:ext uri="{BB962C8B-B14F-4D97-AF65-F5344CB8AC3E}">
        <p14:creationId xmlns:p14="http://schemas.microsoft.com/office/powerpoint/2010/main" val="121259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a:spLocks noGrp="1" noChangeArrowheads="1"/>
          </p:cNvSpPr>
          <p:nvPr>
            <p:ph type="title"/>
          </p:nvPr>
        </p:nvSpPr>
        <p:spPr>
          <a:xfrm>
            <a:off x="2932235" y="14289"/>
            <a:ext cx="3279530" cy="703262"/>
          </a:xfrm>
        </p:spPr>
        <p:txBody>
          <a:bodyPr/>
          <a:lstStyle/>
          <a:p>
            <a:pPr algn="l" eaLnBrk="1" hangingPunct="1"/>
            <a:r>
              <a:rPr lang="en-US" dirty="0">
                <a:solidFill>
                  <a:schemeClr val="tx1"/>
                </a:solidFill>
                <a:latin typeface="Arial" panose="020B0604020202020204" pitchFamily="34" charset="0"/>
                <a:cs typeface="Arial" panose="020B0604020202020204" pitchFamily="34" charset="0"/>
              </a:rPr>
              <a:t>Electron coolers</a:t>
            </a:r>
          </a:p>
        </p:txBody>
      </p:sp>
      <p:pic>
        <p:nvPicPr>
          <p:cNvPr id="13316" name="Picture 4" descr="G.I. Budker"/>
          <p:cNvPicPr>
            <a:picLocks noGrp="1" noChangeAspect="1" noChangeArrowheads="1"/>
          </p:cNvPicPr>
          <p:nvPr>
            <p:ph sz="half" idx="1"/>
          </p:nvPr>
        </p:nvPicPr>
        <p:blipFill>
          <a:blip r:embed="rId2" cstate="print"/>
          <a:srcRect/>
          <a:stretch>
            <a:fillRect/>
          </a:stretch>
        </p:blipFill>
        <p:spPr>
          <a:xfrm>
            <a:off x="337749" y="1061206"/>
            <a:ext cx="1539669" cy="1770859"/>
          </a:xfrm>
          <a:noFill/>
        </p:spPr>
      </p:pic>
      <p:sp>
        <p:nvSpPr>
          <p:cNvPr id="13318" name="Text Box 10"/>
          <p:cNvSpPr txBox="1">
            <a:spLocks noChangeArrowheads="1"/>
          </p:cNvSpPr>
          <p:nvPr/>
        </p:nvSpPr>
        <p:spPr bwMode="auto">
          <a:xfrm>
            <a:off x="1893410" y="930974"/>
            <a:ext cx="2332460" cy="2031325"/>
          </a:xfrm>
          <a:prstGeom prst="rect">
            <a:avLst/>
          </a:prstGeom>
          <a:noFill/>
          <a:ln w="12700">
            <a:noFill/>
            <a:miter lim="800000"/>
            <a:headEnd type="none" w="sm" len="sm"/>
            <a:tailEnd type="none" w="sm" len="sm"/>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The method of electron cooling was first presented by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G.I. </a:t>
            </a:r>
            <a:r>
              <a:rPr kumimoji="0" lang="en-US" sz="1800" b="1" i="0" u="none" strike="noStrike" kern="1200" cap="none" spc="0" normalizeH="0" baseline="0" noProof="0" dirty="0" err="1">
                <a:ln>
                  <a:noFill/>
                </a:ln>
                <a:solidFill>
                  <a:srgbClr val="000000"/>
                </a:solidFill>
                <a:effectLst/>
                <a:uLnTx/>
                <a:uFillTx/>
                <a:latin typeface="Times New Roman" charset="0"/>
                <a:ea typeface="ＭＳ Ｐゴシック" charset="0"/>
                <a:cs typeface="+mn-cs"/>
              </a:rPr>
              <a:t>Budker</a:t>
            </a: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(Novosibirsk) at Symposium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in </a:t>
            </a:r>
            <a:r>
              <a:rPr kumimoji="0" lang="en-US" sz="1800" b="1" i="0" u="none" strike="noStrike" kern="1200" cap="none" spc="0" normalizeH="0" baseline="0" noProof="0" dirty="0" err="1">
                <a:ln>
                  <a:noFill/>
                </a:ln>
                <a:solidFill>
                  <a:srgbClr val="000000"/>
                </a:solidFill>
                <a:effectLst/>
                <a:uLnTx/>
                <a:uFillTx/>
                <a:latin typeface="Times New Roman" charset="0"/>
                <a:ea typeface="ＭＳ Ｐゴシック" charset="0"/>
                <a:cs typeface="+mn-cs"/>
              </a:rPr>
              <a:t>Saclay</a:t>
            </a: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 1966.</a:t>
            </a:r>
          </a:p>
        </p:txBody>
      </p:sp>
      <p:sp>
        <p:nvSpPr>
          <p:cNvPr id="13319" name="Text Box 11"/>
          <p:cNvSpPr txBox="1">
            <a:spLocks noChangeArrowheads="1"/>
          </p:cNvSpPr>
          <p:nvPr/>
        </p:nvSpPr>
        <p:spPr bwMode="auto">
          <a:xfrm>
            <a:off x="7107323" y="1261823"/>
            <a:ext cx="2054535" cy="1754326"/>
          </a:xfrm>
          <a:prstGeom prst="rect">
            <a:avLst/>
          </a:prstGeom>
          <a:noFill/>
          <a:ln w="12700">
            <a:noFill/>
            <a:miter lim="800000"/>
            <a:headEnd type="none" w="sm" len="sm"/>
            <a:tailEnd type="none" w="sm" len="sm"/>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First experimental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electron cooling demonstration at NAP-M storage ring (Novosibirsk, Russia, 1974).</a:t>
            </a:r>
          </a:p>
        </p:txBody>
      </p:sp>
      <p:sp>
        <p:nvSpPr>
          <p:cNvPr id="8200" name="Text Box 12"/>
          <p:cNvSpPr txBox="1">
            <a:spLocks noChangeArrowheads="1"/>
          </p:cNvSpPr>
          <p:nvPr/>
        </p:nvSpPr>
        <p:spPr bwMode="auto">
          <a:xfrm>
            <a:off x="79474" y="3634215"/>
            <a:ext cx="8985051" cy="2585323"/>
          </a:xfrm>
          <a:prstGeom prst="rect">
            <a:avLst/>
          </a:prstGeom>
          <a:noFill/>
          <a:ln w="12700">
            <a:noFill/>
            <a:miter lim="800000"/>
            <a:headEnd type="none" w="sm" len="sm"/>
            <a:tailEnd type="none" w="sm" len="sm"/>
          </a:ln>
        </p:spPr>
        <p:txBody>
          <a:bodyPr wrap="square">
            <a:spAutoFit/>
          </a:bodyPr>
          <a:lstStyle/>
          <a:p>
            <a:pPr marL="457200" marR="0" lvl="0" indent="-457200" algn="just"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Helvetica" pitchFamily="34" charset="0"/>
                <a:ea typeface="ＭＳ Ｐゴシック" charset="0"/>
                <a:cs typeface="Helvetica" pitchFamily="34" charset="0"/>
              </a:rPr>
              <a:t>High Voltage DC coolers: </a:t>
            </a:r>
            <a:r>
              <a:rPr kumimoji="0" lang="en-US" sz="1800" b="1" i="0" u="none" strike="noStrike" kern="1200" cap="none" spc="0" normalizeH="0" baseline="0" noProof="0" dirty="0">
                <a:ln>
                  <a:noFill/>
                </a:ln>
                <a:solidFill>
                  <a:srgbClr val="000000"/>
                </a:solidFill>
                <a:effectLst/>
                <a:uLnTx/>
                <a:uFillTx/>
                <a:latin typeface="Helvetica" pitchFamily="34" charset="0"/>
                <a:ea typeface="ＭＳ Ｐゴシック" charset="0"/>
                <a:cs typeface="Helvetica" pitchFamily="34" charset="0"/>
              </a:rPr>
              <a:t>(1974 - ): </a:t>
            </a:r>
            <a:r>
              <a:rPr kumimoji="0" lang="en-US" sz="1800" b="0" i="0" u="none" strike="noStrike" kern="1200" cap="none" spc="0" normalizeH="0" baseline="0" noProof="0" dirty="0">
                <a:ln>
                  <a:noFill/>
                </a:ln>
                <a:effectLst/>
                <a:uLnTx/>
                <a:uFillTx/>
                <a:latin typeface="Helvetica" pitchFamily="34" charset="0"/>
                <a:ea typeface="ＭＳ Ｐゴシック" charset="0"/>
                <a:cs typeface="Helvetica" pitchFamily="34" charset="0"/>
              </a:rPr>
              <a:t>all DC electrostatic accelerators; all use magnetic field to confine electron beam (magnetized cooling). </a:t>
            </a:r>
          </a:p>
          <a:p>
            <a:pPr marL="457200" marR="0" lvl="0" indent="-457200" algn="just" defTabSz="914400" rtl="0" eaLnBrk="0" fontAlgn="base" latinLnBrk="0" hangingPunct="0">
              <a:lnSpc>
                <a:spcPct val="100000"/>
              </a:lnSpc>
              <a:spcBef>
                <a:spcPct val="0"/>
              </a:spcBef>
              <a:spcAft>
                <a:spcPct val="0"/>
              </a:spcAft>
              <a:buClrTx/>
              <a:buSzTx/>
              <a:buFontTx/>
              <a:buNone/>
              <a:tabLst/>
              <a:defRPr/>
            </a:pPr>
            <a:r>
              <a:rPr lang="en-US" dirty="0">
                <a:latin typeface="Helvetica" pitchFamily="34" charset="0"/>
                <a:ea typeface="ＭＳ Ｐゴシック" charset="0"/>
                <a:cs typeface="Helvetica" pitchFamily="34" charset="0"/>
              </a:rPr>
              <a:t>       FNAL </a:t>
            </a:r>
            <a:r>
              <a:rPr kumimoji="0" lang="en-US" sz="1800" i="0" u="none" strike="noStrike" kern="1200" cap="none" spc="0" normalizeH="0" baseline="0" noProof="0" dirty="0">
                <a:ln>
                  <a:noFill/>
                </a:ln>
                <a:solidFill>
                  <a:srgbClr val="000000"/>
                </a:solidFill>
                <a:effectLst/>
                <a:uLnTx/>
                <a:uFillTx/>
                <a:latin typeface="Helvetica" pitchFamily="34" charset="0"/>
                <a:ea typeface="ＭＳ Ｐゴシック" charset="0"/>
                <a:cs typeface="Helvetica" pitchFamily="34" charset="0"/>
              </a:rPr>
              <a:t>Recycler cooler:</a:t>
            </a:r>
            <a:r>
              <a:rPr kumimoji="0" lang="en-US" sz="1800" i="0" u="none" strike="noStrike" kern="1200" cap="none" spc="0" normalizeH="0" baseline="0" noProof="0" dirty="0">
                <a:ln>
                  <a:noFill/>
                </a:ln>
                <a:solidFill>
                  <a:srgbClr val="0033CC"/>
                </a:solidFill>
                <a:effectLst/>
                <a:uLnTx/>
                <a:uFillTx/>
                <a:latin typeface="Helvetica" pitchFamily="34" charset="0"/>
                <a:ea typeface="ＭＳ Ｐゴシック" charset="0"/>
                <a:cs typeface="Helvetica" pitchFamily="34" charset="0"/>
              </a:rPr>
              <a:t> </a:t>
            </a:r>
            <a:r>
              <a:rPr kumimoji="0" lang="en-US" sz="1800" b="0" i="0" u="none" strike="noStrike" kern="1200" cap="none" spc="0" normalizeH="0" baseline="0" noProof="0" dirty="0" err="1">
                <a:ln>
                  <a:noFill/>
                </a:ln>
                <a:effectLst/>
                <a:uLnTx/>
                <a:uFillTx/>
                <a:latin typeface="Helvetica" pitchFamily="34" charset="0"/>
                <a:ea typeface="ＭＳ Ｐゴシック" charset="0"/>
                <a:cs typeface="Helvetica" pitchFamily="34" charset="0"/>
              </a:rPr>
              <a:t>Pelletron</a:t>
            </a:r>
            <a:r>
              <a:rPr kumimoji="0" lang="en-US" sz="1800" b="0" i="0" u="none" strike="noStrike" kern="1200" cap="none" spc="0" normalizeH="0" baseline="0" noProof="0" dirty="0">
                <a:ln>
                  <a:noFill/>
                </a:ln>
                <a:effectLst/>
                <a:uLnTx/>
                <a:uFillTx/>
                <a:latin typeface="Helvetica" pitchFamily="34" charset="0"/>
                <a:ea typeface="ＭＳ Ｐゴシック" charset="0"/>
                <a:cs typeface="Helvetica" pitchFamily="34" charset="0"/>
              </a:rPr>
              <a:t> electrostatic generator (4MeV electrons), transport of electron beam without continuous magnetic field. </a:t>
            </a:r>
          </a:p>
          <a:p>
            <a:pPr marL="457200" marR="0" lvl="0" indent="-457200" algn="just"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FF"/>
              </a:solidFill>
              <a:effectLst/>
              <a:uLnTx/>
              <a:uFillTx/>
              <a:latin typeface="Helvetica" pitchFamily="34" charset="0"/>
              <a:ea typeface="ＭＳ Ｐゴシック" charset="0"/>
              <a:cs typeface="Helvetica" pitchFamily="34" charset="0"/>
            </a:endParaRPr>
          </a:p>
          <a:p>
            <a:pPr marL="457200" marR="0" lvl="0" indent="-457200" algn="just"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Helvetica" pitchFamily="34" charset="0"/>
                <a:ea typeface="ＭＳ Ｐゴシック" charset="0"/>
                <a:cs typeface="Helvetica" pitchFamily="34" charset="0"/>
              </a:rPr>
              <a:t>RF acceleration (High Energy approach): </a:t>
            </a:r>
            <a:r>
              <a:rPr kumimoji="0" lang="en-US" sz="1800" b="1" i="0" u="none" strike="noStrike" kern="1200" cap="none" spc="0" normalizeH="0" baseline="0" noProof="0" dirty="0">
                <a:ln>
                  <a:noFill/>
                </a:ln>
                <a:solidFill>
                  <a:srgbClr val="000000"/>
                </a:solidFill>
                <a:effectLst/>
                <a:uLnTx/>
                <a:uFillTx/>
                <a:latin typeface="Helvetica" pitchFamily="34" charset="0"/>
                <a:ea typeface="ＭＳ Ｐゴシック" charset="0"/>
                <a:cs typeface="Helvetica" pitchFamily="34" charset="0"/>
              </a:rPr>
              <a:t>BNL </a:t>
            </a:r>
            <a:r>
              <a:rPr kumimoji="0" lang="en-US" sz="1800" b="1" i="0" u="none" strike="noStrike" kern="1200" cap="none" spc="0" normalizeH="0" baseline="0" noProof="0" dirty="0" err="1">
                <a:ln>
                  <a:noFill/>
                </a:ln>
                <a:solidFill>
                  <a:srgbClr val="000000"/>
                </a:solidFill>
                <a:effectLst/>
                <a:uLnTx/>
                <a:uFillTx/>
                <a:latin typeface="Helvetica" pitchFamily="34" charset="0"/>
                <a:ea typeface="ＭＳ Ｐゴシック" charset="0"/>
                <a:cs typeface="Helvetica" pitchFamily="34" charset="0"/>
              </a:rPr>
              <a:t>LEReC</a:t>
            </a:r>
            <a:r>
              <a:rPr kumimoji="0" lang="en-US" sz="1800" b="1" i="0" u="none" strike="noStrike" kern="1200" cap="none" spc="0" normalizeH="0" baseline="0" noProof="0" dirty="0">
                <a:ln>
                  <a:noFill/>
                </a:ln>
                <a:solidFill>
                  <a:srgbClr val="000000"/>
                </a:solidFill>
                <a:effectLst/>
                <a:uLnTx/>
                <a:uFillTx/>
                <a:latin typeface="Helvetica" pitchFamily="34" charset="0"/>
                <a:ea typeface="ＭＳ Ｐゴシック" charset="0"/>
                <a:cs typeface="Helvetica" pitchFamily="34" charset="0"/>
              </a:rPr>
              <a:t> electron cooler (2019-21): </a:t>
            </a:r>
            <a:r>
              <a:rPr kumimoji="0" lang="en-US" sz="1800" b="1" i="0" u="none" strike="noStrike" kern="1200" cap="none" spc="0" normalizeH="0" baseline="0" noProof="0" dirty="0">
                <a:ln>
                  <a:noFill/>
                </a:ln>
                <a:solidFill>
                  <a:srgbClr val="FF0000"/>
                </a:solidFill>
                <a:effectLst/>
                <a:uLnTx/>
                <a:uFillTx/>
                <a:latin typeface="Helvetica" pitchFamily="34" charset="0"/>
                <a:ea typeface="ＭＳ Ｐゴシック" charset="0"/>
                <a:cs typeface="Helvetica" pitchFamily="34" charset="0"/>
              </a:rPr>
              <a:t>First</a:t>
            </a:r>
            <a:r>
              <a:rPr kumimoji="0" lang="en-US" sz="1800" b="0" i="0" u="none" strike="noStrike" kern="1200" cap="none" spc="0" normalizeH="0" baseline="0" noProof="0" dirty="0">
                <a:ln>
                  <a:noFill/>
                </a:ln>
                <a:solidFill>
                  <a:srgbClr val="FF0000"/>
                </a:solidFill>
                <a:effectLst/>
                <a:uLnTx/>
                <a:uFillTx/>
                <a:latin typeface="Helvetica" pitchFamily="34" charset="0"/>
                <a:ea typeface="ＭＳ Ｐゴシック" charset="0"/>
                <a:cs typeface="Helvetica" pitchFamily="34" charset="0"/>
              </a:rPr>
              <a:t> RF-</a:t>
            </a:r>
            <a:r>
              <a:rPr kumimoji="0" lang="en-US" sz="1800" b="0" i="0" u="none" strike="noStrike" kern="1200" cap="none" spc="0" normalizeH="0" baseline="0" noProof="0" dirty="0" err="1">
                <a:ln>
                  <a:noFill/>
                </a:ln>
                <a:solidFill>
                  <a:srgbClr val="FF0000"/>
                </a:solidFill>
                <a:effectLst/>
                <a:uLnTx/>
                <a:uFillTx/>
                <a:latin typeface="Helvetica" pitchFamily="34" charset="0"/>
                <a:ea typeface="ＭＳ Ｐゴシック" charset="0"/>
                <a:cs typeface="Helvetica" pitchFamily="34" charset="0"/>
              </a:rPr>
              <a:t>linac</a:t>
            </a:r>
            <a:r>
              <a:rPr kumimoji="0" lang="en-US" sz="1800" b="0" i="0" u="none" strike="noStrike" kern="1200" cap="none" spc="0" normalizeH="0" baseline="0" noProof="0" dirty="0">
                <a:ln>
                  <a:noFill/>
                </a:ln>
                <a:solidFill>
                  <a:srgbClr val="FF0000"/>
                </a:solidFill>
                <a:effectLst/>
                <a:uLnTx/>
                <a:uFillTx/>
                <a:latin typeface="Helvetica" pitchFamily="34" charset="0"/>
                <a:ea typeface="ＭＳ Ｐゴシック" charset="0"/>
                <a:cs typeface="Helvetica" pitchFamily="34" charset="0"/>
              </a:rPr>
              <a:t> based electron cooler. Also, </a:t>
            </a:r>
            <a:r>
              <a:rPr kumimoji="0" lang="en-US" sz="1800" b="1" i="0" u="none" strike="noStrike" kern="1200" cap="none" spc="0" normalizeH="0" baseline="0" noProof="0" dirty="0">
                <a:ln>
                  <a:noFill/>
                </a:ln>
                <a:solidFill>
                  <a:srgbClr val="FF0000"/>
                </a:solidFill>
                <a:effectLst/>
                <a:uLnTx/>
                <a:uFillTx/>
                <a:latin typeface="Helvetica" pitchFamily="34" charset="0"/>
                <a:ea typeface="ＭＳ Ｐゴシック" charset="0"/>
                <a:cs typeface="Helvetica" pitchFamily="34" charset="0"/>
              </a:rPr>
              <a:t>first</a:t>
            </a:r>
            <a:r>
              <a:rPr kumimoji="0" lang="en-US" sz="1800" b="0" i="0" u="none" strike="noStrike" kern="1200" cap="none" spc="0" normalizeH="0" baseline="0" noProof="0" dirty="0">
                <a:ln>
                  <a:noFill/>
                </a:ln>
                <a:solidFill>
                  <a:srgbClr val="FF0000"/>
                </a:solidFill>
                <a:effectLst/>
                <a:uLnTx/>
                <a:uFillTx/>
                <a:latin typeface="Helvetica" pitchFamily="34" charset="0"/>
                <a:ea typeface="ＭＳ Ｐゴシック" charset="0"/>
                <a:cs typeface="Helvetica" pitchFamily="34" charset="0"/>
              </a:rPr>
              <a:t> cooler without any magnetization of electrons, </a:t>
            </a:r>
            <a:r>
              <a:rPr kumimoji="0" lang="en-US" sz="1800" b="1" i="0" u="none" strike="noStrike" kern="1200" cap="none" spc="0" normalizeH="0" baseline="0" noProof="0" dirty="0">
                <a:ln>
                  <a:noFill/>
                </a:ln>
                <a:solidFill>
                  <a:srgbClr val="FF0000"/>
                </a:solidFill>
                <a:effectLst/>
                <a:uLnTx/>
                <a:uFillTx/>
                <a:latin typeface="Helvetica" pitchFamily="34" charset="0"/>
                <a:ea typeface="ＭＳ Ｐゴシック" charset="0"/>
                <a:cs typeface="Helvetica" pitchFamily="34" charset="0"/>
              </a:rPr>
              <a:t>first </a:t>
            </a:r>
            <a:r>
              <a:rPr kumimoji="0" lang="en-US" sz="1800" b="0" i="0" u="none" strike="noStrike" kern="1200" cap="none" spc="0" normalizeH="0" baseline="0" noProof="0" dirty="0">
                <a:ln>
                  <a:noFill/>
                </a:ln>
                <a:solidFill>
                  <a:srgbClr val="FF0000"/>
                </a:solidFill>
                <a:effectLst/>
                <a:uLnTx/>
                <a:uFillTx/>
                <a:latin typeface="Helvetica" pitchFamily="34" charset="0"/>
                <a:ea typeface="ＭＳ Ｐゴシック" charset="0"/>
                <a:cs typeface="Helvetica" pitchFamily="34" charset="0"/>
              </a:rPr>
              <a:t>two-beam electron cooler, </a:t>
            </a:r>
            <a:r>
              <a:rPr kumimoji="0" lang="en-US" sz="1800" b="1" i="0" u="none" strike="noStrike" kern="1200" cap="none" spc="0" normalizeH="0" baseline="0" noProof="0" dirty="0">
                <a:ln>
                  <a:noFill/>
                </a:ln>
                <a:solidFill>
                  <a:srgbClr val="FF0000"/>
                </a:solidFill>
                <a:effectLst/>
                <a:uLnTx/>
                <a:uFillTx/>
                <a:latin typeface="Helvetica" pitchFamily="34" charset="0"/>
                <a:ea typeface="ＭＳ Ｐゴシック" charset="0"/>
                <a:cs typeface="Helvetica" pitchFamily="34" charset="0"/>
              </a:rPr>
              <a:t>first</a:t>
            </a:r>
            <a:r>
              <a:rPr kumimoji="0" lang="en-US" sz="1800" b="0" i="0" u="none" strike="noStrike" kern="1200" cap="none" spc="0" normalizeH="0" baseline="0" noProof="0" dirty="0">
                <a:ln>
                  <a:noFill/>
                </a:ln>
                <a:solidFill>
                  <a:srgbClr val="FF0000"/>
                </a:solidFill>
                <a:effectLst/>
                <a:uLnTx/>
                <a:uFillTx/>
                <a:latin typeface="Helvetica" pitchFamily="34" charset="0"/>
                <a:ea typeface="ＭＳ Ｐゴシック" charset="0"/>
                <a:cs typeface="Helvetica" pitchFamily="34" charset="0"/>
              </a:rPr>
              <a:t> electron cooler in a collider.</a:t>
            </a:r>
          </a:p>
          <a:p>
            <a:pPr marL="457200" marR="0" lvl="0" indent="-45720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34" charset="0"/>
                <a:ea typeface="ＭＳ Ｐゴシック" charset="0"/>
                <a:cs typeface="Helvetica" pitchFamily="34" charset="0"/>
              </a:rPr>
              <a:t>   </a:t>
            </a:r>
            <a:endParaRPr kumimoji="0" lang="en-US" sz="1800" b="0" i="0" u="none" strike="noStrike" kern="1200" cap="none" spc="0" normalizeH="0" baseline="0" noProof="0" dirty="0">
              <a:ln>
                <a:noFill/>
              </a:ln>
              <a:solidFill>
                <a:srgbClr val="0033CC"/>
              </a:solidFill>
              <a:effectLst/>
              <a:uLnTx/>
              <a:uFillTx/>
              <a:latin typeface="Helvetica" pitchFamily="34" charset="0"/>
              <a:ea typeface="ＭＳ Ｐゴシック" charset="0"/>
              <a:cs typeface="Helvetica" pitchFamily="34" charset="0"/>
            </a:endParaRPr>
          </a:p>
        </p:txBody>
      </p:sp>
      <p:pic>
        <p:nvPicPr>
          <p:cNvPr id="24577" name="Picture 1"/>
          <p:cNvPicPr>
            <a:picLocks noChangeAspect="1" noChangeArrowheads="1"/>
          </p:cNvPicPr>
          <p:nvPr/>
        </p:nvPicPr>
        <p:blipFill>
          <a:blip r:embed="rId3" cstate="print"/>
          <a:srcRect/>
          <a:stretch>
            <a:fillRect/>
          </a:stretch>
        </p:blipFill>
        <p:spPr bwMode="auto">
          <a:xfrm>
            <a:off x="4087979" y="877125"/>
            <a:ext cx="3019344" cy="2244748"/>
          </a:xfrm>
          <a:prstGeom prst="rect">
            <a:avLst/>
          </a:prstGeom>
          <a:noFill/>
          <a:ln w="9525">
            <a:noFill/>
            <a:miter lim="800000"/>
            <a:headEnd/>
            <a:tailEnd/>
          </a:ln>
        </p:spPr>
      </p:pic>
      <p:sp>
        <p:nvSpPr>
          <p:cNvPr id="9" name="Slide Number Placeholder 2">
            <a:extLst>
              <a:ext uri="{FF2B5EF4-FFF2-40B4-BE49-F238E27FC236}">
                <a16:creationId xmlns:a16="http://schemas.microsoft.com/office/drawing/2014/main" id="{97685188-1FA4-463C-80E2-DBF3E4BFA23B}"/>
              </a:ext>
            </a:extLst>
          </p:cNvPr>
          <p:cNvSpPr txBox="1">
            <a:spLocks/>
          </p:cNvSpPr>
          <p:nvPr/>
        </p:nvSpPr>
        <p:spPr>
          <a:xfrm>
            <a:off x="7745051" y="6510022"/>
            <a:ext cx="1002082" cy="34797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rgbClr val="000000">
                    <a:tint val="75000"/>
                  </a:srgbClr>
                </a:solidFill>
                <a:latin typeface="Arial" panose="020B0604020202020204"/>
              </a:rPr>
              <a:t>3</a:t>
            </a:r>
          </a:p>
        </p:txBody>
      </p:sp>
      <p:sp>
        <p:nvSpPr>
          <p:cNvPr id="10" name="Footer Placeholder 4">
            <a:extLst>
              <a:ext uri="{FF2B5EF4-FFF2-40B4-BE49-F238E27FC236}">
                <a16:creationId xmlns:a16="http://schemas.microsoft.com/office/drawing/2014/main" id="{F166F7E4-4E9D-4B8D-A608-94C4C2214755}"/>
              </a:ext>
            </a:extLst>
          </p:cNvPr>
          <p:cNvSpPr txBox="1">
            <a:spLocks/>
          </p:cNvSpPr>
          <p:nvPr/>
        </p:nvSpPr>
        <p:spPr>
          <a:xfrm>
            <a:off x="2913075" y="6469459"/>
            <a:ext cx="4552437" cy="52140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A. Fedotov, RHIC Retreat, September 16, 2021</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4BA560BB-A137-4270-A230-3903B94E24CB}"/>
              </a:ext>
            </a:extLst>
          </p:cNvPr>
          <p:cNvPicPr>
            <a:picLocks noChangeAspect="1"/>
          </p:cNvPicPr>
          <p:nvPr/>
        </p:nvPicPr>
        <p:blipFill>
          <a:blip r:embed="rId2"/>
          <a:stretch>
            <a:fillRect/>
          </a:stretch>
        </p:blipFill>
        <p:spPr>
          <a:xfrm>
            <a:off x="227726" y="644949"/>
            <a:ext cx="8791014" cy="3270220"/>
          </a:xfrm>
          <a:prstGeom prst="rect">
            <a:avLst/>
          </a:prstGeom>
        </p:spPr>
      </p:pic>
      <p:sp>
        <p:nvSpPr>
          <p:cNvPr id="3" name="TextBox 2">
            <a:extLst>
              <a:ext uri="{FF2B5EF4-FFF2-40B4-BE49-F238E27FC236}">
                <a16:creationId xmlns:a16="http://schemas.microsoft.com/office/drawing/2014/main" id="{617E08FC-3821-451D-A5D0-72F874F38BA5}"/>
              </a:ext>
            </a:extLst>
          </p:cNvPr>
          <p:cNvSpPr txBox="1"/>
          <p:nvPr/>
        </p:nvSpPr>
        <p:spPr>
          <a:xfrm>
            <a:off x="2132069" y="105497"/>
            <a:ext cx="4495141" cy="461665"/>
          </a:xfrm>
          <a:prstGeom prst="rect">
            <a:avLst/>
          </a:prstGeom>
          <a:noFill/>
        </p:spPr>
        <p:txBody>
          <a:bodyPr wrap="none" rtlCol="0">
            <a:spAutoFit/>
          </a:bodyPr>
          <a:lstStyle/>
          <a:p>
            <a:r>
              <a:rPr lang="en-US" sz="2400" b="1" dirty="0"/>
              <a:t>Distinctive features of </a:t>
            </a:r>
            <a:r>
              <a:rPr lang="en-US" sz="2400" b="1" dirty="0" err="1"/>
              <a:t>LEReC</a:t>
            </a:r>
            <a:endParaRPr lang="en-US" sz="2400" b="1" dirty="0"/>
          </a:p>
        </p:txBody>
      </p:sp>
      <p:sp>
        <p:nvSpPr>
          <p:cNvPr id="4" name="TextBox 3">
            <a:extLst>
              <a:ext uri="{FF2B5EF4-FFF2-40B4-BE49-F238E27FC236}">
                <a16:creationId xmlns:a16="http://schemas.microsoft.com/office/drawing/2014/main" id="{E14D7BBD-D7CD-4105-9BFA-A0EEC62F9CD2}"/>
              </a:ext>
            </a:extLst>
          </p:cNvPr>
          <p:cNvSpPr txBox="1"/>
          <p:nvPr/>
        </p:nvSpPr>
        <p:spPr>
          <a:xfrm>
            <a:off x="532706" y="3992956"/>
            <a:ext cx="8239479" cy="2554545"/>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err="1"/>
              <a:t>LEReC</a:t>
            </a:r>
            <a:r>
              <a:rPr lang="en-US" sz="2000" dirty="0"/>
              <a:t> is fully operational electron cooler which:</a:t>
            </a:r>
          </a:p>
          <a:p>
            <a:pPr marL="742950" lvl="1" indent="-285750" algn="just">
              <a:buFont typeface="Arial" panose="020B0604020202020204" pitchFamily="34" charset="0"/>
              <a:buChar char="•"/>
            </a:pPr>
            <a:r>
              <a:rPr lang="en-US" sz="2000" dirty="0"/>
              <a:t>utilizes RF-accelerated electron bunches</a:t>
            </a:r>
          </a:p>
          <a:p>
            <a:pPr marL="742950" lvl="1" indent="-285750" algn="just">
              <a:buFont typeface="Arial" panose="020B0604020202020204" pitchFamily="34" charset="0"/>
              <a:buChar char="•"/>
            </a:pPr>
            <a:r>
              <a:rPr lang="en-US" sz="2000" dirty="0"/>
              <a:t>uses non-magnetized electron beam (there is no magnetization at the cathode and there is no continuous solenoidal field in the cooling section)</a:t>
            </a:r>
          </a:p>
          <a:p>
            <a:pPr marL="285750" indent="-285750" algn="just">
              <a:buFont typeface="Arial" panose="020B0604020202020204" pitchFamily="34" charset="0"/>
              <a:buChar char="•"/>
            </a:pPr>
            <a:r>
              <a:rPr lang="en-US" sz="2000" dirty="0" err="1"/>
              <a:t>LEReC</a:t>
            </a:r>
            <a:r>
              <a:rPr lang="en-US" sz="2000" dirty="0"/>
              <a:t> approach to cooling is directly scalable to high-energies</a:t>
            </a:r>
          </a:p>
          <a:p>
            <a:pPr marL="285750" indent="-285750" algn="just">
              <a:buFont typeface="Arial" panose="020B0604020202020204" pitchFamily="34" charset="0"/>
              <a:buChar char="•"/>
            </a:pPr>
            <a:r>
              <a:rPr lang="en-US" sz="2000" dirty="0" err="1">
                <a:solidFill>
                  <a:srgbClr val="FF0000"/>
                </a:solidFill>
              </a:rPr>
              <a:t>LEReC</a:t>
            </a:r>
            <a:r>
              <a:rPr lang="en-US" sz="2000" dirty="0">
                <a:solidFill>
                  <a:srgbClr val="FF0000"/>
                </a:solidFill>
              </a:rPr>
              <a:t> offers unique capability for experimental studies of various cooling topics which are relevant to high-energy coolers</a:t>
            </a:r>
          </a:p>
        </p:txBody>
      </p:sp>
      <p:sp>
        <p:nvSpPr>
          <p:cNvPr id="7" name="Slide Number Placeholder 2">
            <a:extLst>
              <a:ext uri="{FF2B5EF4-FFF2-40B4-BE49-F238E27FC236}">
                <a16:creationId xmlns:a16="http://schemas.microsoft.com/office/drawing/2014/main" id="{F139E1C7-3435-435B-984D-8971E3EB3F3B}"/>
              </a:ext>
            </a:extLst>
          </p:cNvPr>
          <p:cNvSpPr>
            <a:spLocks noGrp="1"/>
          </p:cNvSpPr>
          <p:nvPr>
            <p:ph type="sldNum" sz="quarter" idx="12"/>
          </p:nvPr>
        </p:nvSpPr>
        <p:spPr>
          <a:xfrm>
            <a:off x="7770103" y="6492873"/>
            <a:ext cx="1002082" cy="34797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tint val="75000"/>
                  </a:srgbClr>
                </a:solidFill>
                <a:latin typeface="Arial" panose="020B0604020202020204"/>
              </a:rPr>
              <a:t>4</a:t>
            </a:r>
            <a:endParaRPr kumimoji="0" lang="en-US" sz="14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9" name="Footer Placeholder 4">
            <a:extLst>
              <a:ext uri="{FF2B5EF4-FFF2-40B4-BE49-F238E27FC236}">
                <a16:creationId xmlns:a16="http://schemas.microsoft.com/office/drawing/2014/main" id="{EC7E351D-84F1-4872-9E91-B4515FDD4652}"/>
              </a:ext>
            </a:extLst>
          </p:cNvPr>
          <p:cNvSpPr txBox="1">
            <a:spLocks/>
          </p:cNvSpPr>
          <p:nvPr/>
        </p:nvSpPr>
        <p:spPr>
          <a:xfrm>
            <a:off x="3217666" y="6547501"/>
            <a:ext cx="4552437" cy="52140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 Fedotov, RHIC Retreat, September 16, 2021</a:t>
            </a:r>
          </a:p>
        </p:txBody>
      </p:sp>
    </p:spTree>
    <p:extLst>
      <p:ext uri="{BB962C8B-B14F-4D97-AF65-F5344CB8AC3E}">
        <p14:creationId xmlns:p14="http://schemas.microsoft.com/office/powerpoint/2010/main" val="170459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E7994-90E4-44AE-BD60-86658E22679E}"/>
              </a:ext>
            </a:extLst>
          </p:cNvPr>
          <p:cNvSpPr>
            <a:spLocks noGrp="1"/>
          </p:cNvSpPr>
          <p:nvPr>
            <p:ph idx="1"/>
          </p:nvPr>
        </p:nvSpPr>
        <p:spPr>
          <a:xfrm>
            <a:off x="620855" y="929391"/>
            <a:ext cx="8328991" cy="5124462"/>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rPr>
              <a:t>Production of 3-D high-brightness electron beams  </a:t>
            </a: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sym typeface="Wingdings" panose="05000000000000000000" pitchFamily="2" charset="2"/>
              </a:rPr>
              <a:t></a:t>
            </a:r>
            <a:endPar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rPr>
              <a:t>RF acceleration and transport of electron bunches maintaining “cold” beam  </a:t>
            </a: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sym typeface="Wingdings" panose="05000000000000000000" pitchFamily="2" charset="2"/>
              </a:rPr>
              <a:t></a:t>
            </a:r>
            <a:endPar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rPr>
              <a:t>Control of various contributions to electron angles in the cooling section to a very low level required for cooling </a:t>
            </a: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sym typeface="Wingdings" panose="05000000000000000000" pitchFamily="2" charset="2"/>
              </a:rPr>
              <a:t></a:t>
            </a:r>
            <a:endPar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rPr>
              <a:t>Velocity matching of electron and ion beams</a:t>
            </a: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sym typeface="Wingdings" panose="05000000000000000000" pitchFamily="2" charset="2"/>
              </a:rPr>
              <a:t> </a:t>
            </a:r>
            <a:endPar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rPr>
              <a:t>First electron cooling demonstration in longitudinal plane</a:t>
            </a: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sym typeface="Wingdings" panose="05000000000000000000" pitchFamily="2" charset="2"/>
              </a:rPr>
              <a:t></a:t>
            </a:r>
            <a:endPar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rPr>
              <a:t>Establishing cooling in 6-D</a:t>
            </a: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sym typeface="Wingdings" panose="05000000000000000000" pitchFamily="2" charset="2"/>
              </a:rPr>
              <a:t></a:t>
            </a:r>
            <a:endPar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rPr>
              <a:t>Matching electron and ion velocities in both Yellow and Blue RHIC rings</a:t>
            </a: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sym typeface="Wingdings" panose="05000000000000000000" pitchFamily="2" charset="2"/>
              </a:rPr>
              <a:t></a:t>
            </a:r>
            <a:endPar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rPr>
              <a:t>Achieving cooling in both Yellow and Blue Rings simultaneously using the same electron beam</a:t>
            </a: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sym typeface="Wingdings" panose="05000000000000000000" pitchFamily="2" charset="2"/>
              </a:rPr>
              <a:t></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rPr>
              <a:t>Demonstrating longitudinal and transverse cooling of several ion bunches (high-current 9MHz CW e-beam operation) simultaneously </a:t>
            </a: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sym typeface="Wingdings" panose="05000000000000000000" pitchFamily="2" charset="2"/>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rPr>
              <a:t>Cooling ion bunches in collisions, in both Yellow and Blue RHIC rings using CW electron beam </a:t>
            </a:r>
            <a:r>
              <a:rPr kumimoji="0" lang="en-US" sz="2000" b="0" i="0" u="none" strike="noStrike" kern="1200" cap="none" spc="0" normalizeH="0" baseline="0" noProof="0" dirty="0">
                <a:ln>
                  <a:noFill/>
                </a:ln>
                <a:solidFill>
                  <a:srgbClr val="008000"/>
                </a:solidFill>
                <a:effectLst/>
                <a:uLnTx/>
                <a:uFillTx/>
                <a:latin typeface="Arial" panose="020B0604020202020204"/>
                <a:ea typeface="+mn-ea"/>
                <a:cs typeface="+mn-cs"/>
                <a:sym typeface="Wingdings" panose="05000000000000000000" pitchFamily="2" charset="2"/>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srgbClr val="FF0000"/>
                </a:solidFill>
                <a:latin typeface="Arial" panose="020B0604020202020204"/>
                <a:sym typeface="Wingdings" panose="05000000000000000000" pitchFamily="2" charset="2"/>
              </a:rPr>
              <a:t>Successful operation for RHIC Physics program during 2020-21 </a:t>
            </a:r>
            <a:r>
              <a:rPr kumimoji="0" lang="en-US" sz="2000" b="0" i="0" u="none" strike="noStrike" kern="1200" cap="none" spc="0" normalizeH="0" baseline="0" noProof="0" dirty="0">
                <a:ln>
                  <a:noFill/>
                </a:ln>
                <a:solidFill>
                  <a:srgbClr val="FF0000"/>
                </a:solidFill>
                <a:effectLst/>
                <a:uLnTx/>
                <a:uFillTx/>
                <a:latin typeface="Arial" panose="020B0604020202020204"/>
                <a:ea typeface="+mn-ea"/>
                <a:cs typeface="+mn-cs"/>
                <a:sym typeface="Wingdings" panose="05000000000000000000" pitchFamily="2" charset="2"/>
              </a:rPr>
              <a:t></a:t>
            </a:r>
          </a:p>
          <a:p>
            <a:endParaRPr lang="en-US" dirty="0"/>
          </a:p>
        </p:txBody>
      </p:sp>
      <p:sp>
        <p:nvSpPr>
          <p:cNvPr id="3" name="Slide Number Placeholder 2">
            <a:extLst>
              <a:ext uri="{FF2B5EF4-FFF2-40B4-BE49-F238E27FC236}">
                <a16:creationId xmlns:a16="http://schemas.microsoft.com/office/drawing/2014/main" id="{25651BCD-7A33-4220-A130-77FAEFE460B1}"/>
              </a:ext>
            </a:extLst>
          </p:cNvPr>
          <p:cNvSpPr>
            <a:spLocks noGrp="1"/>
          </p:cNvSpPr>
          <p:nvPr>
            <p:ph type="sldNum" sz="quarter" idx="12"/>
          </p:nvPr>
        </p:nvSpPr>
        <p:spPr>
          <a:xfrm>
            <a:off x="7770103" y="6492873"/>
            <a:ext cx="1002082" cy="34797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5</a:t>
            </a:r>
          </a:p>
        </p:txBody>
      </p:sp>
      <p:sp>
        <p:nvSpPr>
          <p:cNvPr id="4" name="Title 3">
            <a:extLst>
              <a:ext uri="{FF2B5EF4-FFF2-40B4-BE49-F238E27FC236}">
                <a16:creationId xmlns:a16="http://schemas.microsoft.com/office/drawing/2014/main" id="{45C3799E-3AF5-448E-BEA7-94198A3D9B0F}"/>
              </a:ext>
            </a:extLst>
          </p:cNvPr>
          <p:cNvSpPr>
            <a:spLocks noGrp="1"/>
          </p:cNvSpPr>
          <p:nvPr>
            <p:ph type="title"/>
          </p:nvPr>
        </p:nvSpPr>
        <p:spPr>
          <a:xfrm>
            <a:off x="357809" y="365127"/>
            <a:ext cx="8328991" cy="564264"/>
          </a:xfrm>
        </p:spPr>
        <p:txBody>
          <a:bodyPr>
            <a:normAutofit fontScale="90000"/>
          </a:bodyPr>
          <a:lstStyle/>
          <a:p>
            <a:r>
              <a:rPr lang="en-US" sz="3200" dirty="0" err="1">
                <a:solidFill>
                  <a:srgbClr val="000000"/>
                </a:solidFill>
                <a:latin typeface="Calibri" panose="020F0502020204030204" pitchFamily="34" charset="0"/>
                <a:ea typeface="Calibri" panose="020F0502020204030204" pitchFamily="34" charset="0"/>
                <a:cs typeface="Calibri" panose="020F0502020204030204" pitchFamily="34" charset="0"/>
              </a:rPr>
              <a:t>LEReC</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roadmap to cooling a collider</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Footer Placeholder 4">
            <a:extLst>
              <a:ext uri="{FF2B5EF4-FFF2-40B4-BE49-F238E27FC236}">
                <a16:creationId xmlns:a16="http://schemas.microsoft.com/office/drawing/2014/main" id="{D9620487-E01C-4D4B-8F68-5256FCB4A306}"/>
              </a:ext>
            </a:extLst>
          </p:cNvPr>
          <p:cNvSpPr>
            <a:spLocks noGrp="1"/>
          </p:cNvSpPr>
          <p:nvPr>
            <p:ph type="ftr" sz="quarter" idx="13"/>
          </p:nvPr>
        </p:nvSpPr>
        <p:spPr>
          <a:xfrm>
            <a:off x="2837918" y="6444128"/>
            <a:ext cx="5433226" cy="347978"/>
          </a:xfrm>
        </p:spPr>
        <p:txBody>
          <a:bodyPr/>
          <a:lstStyle/>
          <a:p>
            <a:r>
              <a:rPr lang="en-US" sz="1200" dirty="0"/>
              <a:t>A. Fedotov, RHIC Retreat, September 16, 2021</a:t>
            </a:r>
          </a:p>
        </p:txBody>
      </p:sp>
    </p:spTree>
    <p:extLst>
      <p:ext uri="{BB962C8B-B14F-4D97-AF65-F5344CB8AC3E}">
        <p14:creationId xmlns:p14="http://schemas.microsoft.com/office/powerpoint/2010/main" val="272319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a:xfrm>
            <a:off x="2846018" y="0"/>
            <a:ext cx="3451964" cy="838200"/>
          </a:xfrm>
        </p:spPr>
        <p:txBody>
          <a:bodyPr>
            <a:normAutofit/>
          </a:bodyPr>
          <a:lstStyle/>
          <a:p>
            <a:r>
              <a:rPr lang="en-US" sz="2400" dirty="0"/>
              <a:t>Cooling in a collider</a:t>
            </a:r>
          </a:p>
        </p:txBody>
      </p:sp>
      <p:sp>
        <p:nvSpPr>
          <p:cNvPr id="1363971" name="Rectangle 3"/>
          <p:cNvSpPr>
            <a:spLocks noGrp="1" noChangeArrowheads="1"/>
          </p:cNvSpPr>
          <p:nvPr>
            <p:ph type="body" idx="1"/>
          </p:nvPr>
        </p:nvSpPr>
        <p:spPr>
          <a:xfrm>
            <a:off x="436050" y="783946"/>
            <a:ext cx="8804778" cy="5711304"/>
          </a:xfrm>
        </p:spPr>
        <p:txBody>
          <a:bodyPr>
            <a:normAutofit/>
          </a:bodyPr>
          <a:lstStyle/>
          <a:p>
            <a:pPr>
              <a:buNone/>
            </a:pPr>
            <a:r>
              <a:rPr lang="en-US" sz="2000" dirty="0">
                <a:latin typeface="Times New Roman" panose="02020603050405020304" pitchFamily="18" charset="0"/>
                <a:cs typeface="Times New Roman" panose="02020603050405020304" pitchFamily="18" charset="0"/>
              </a:rPr>
              <a:t>   </a:t>
            </a:r>
            <a:r>
              <a:rPr lang="en-US" sz="2000" dirty="0">
                <a:solidFill>
                  <a:srgbClr val="008000"/>
                </a:solidFill>
                <a:latin typeface="Times New Roman" panose="02020603050405020304" pitchFamily="18" charset="0"/>
                <a:cs typeface="Times New Roman" panose="02020603050405020304" pitchFamily="18" charset="0"/>
              </a:rPr>
              <a:t> After 6D electron cooling of hadron beams was successfully commissioned in both collider rings in 2019, our focus shifted towards operational aspects of cooling of full RHIC physics stores with ion bunches in collisions.</a:t>
            </a:r>
          </a:p>
          <a:p>
            <a:pPr>
              <a:buNone/>
            </a:pPr>
            <a:endParaRPr lang="en-US" sz="2000" dirty="0">
              <a:latin typeface="Times New Roman" panose="02020603050405020304" pitchFamily="18" charset="0"/>
              <a:cs typeface="Times New Roman" panose="02020603050405020304" pitchFamily="18" charset="0"/>
            </a:endParaRPr>
          </a:p>
          <a:p>
            <a:pPr>
              <a:buFontTx/>
              <a:buNone/>
            </a:pPr>
            <a:r>
              <a:rPr lang="en-US" sz="2000" dirty="0">
                <a:latin typeface="Times New Roman" panose="02020603050405020304" pitchFamily="18" charset="0"/>
                <a:cs typeface="Times New Roman" panose="02020603050405020304" pitchFamily="18" charset="0"/>
              </a:rPr>
              <a:t>    Application of electron cooling technique directly at collision energy of hadron beams brings several challenges, such as:  </a:t>
            </a:r>
          </a:p>
          <a:p>
            <a:pPr>
              <a:buFontTx/>
              <a:buChar char="-"/>
            </a:pPr>
            <a:r>
              <a:rPr lang="en-US" sz="2000" dirty="0">
                <a:latin typeface="Times New Roman" panose="02020603050405020304" pitchFamily="18" charset="0"/>
                <a:cs typeface="Times New Roman" panose="02020603050405020304" pitchFamily="18" charset="0"/>
              </a:rPr>
              <a:t>Control of ion beam distribution, not to overcool beam core (especially when ion beam space charge is significant)</a:t>
            </a:r>
          </a:p>
          <a:p>
            <a:pPr>
              <a:buFontTx/>
              <a:buChar char="-"/>
            </a:pPr>
            <a:r>
              <a:rPr lang="en-US" sz="2000" dirty="0">
                <a:latin typeface="Times New Roman" panose="02020603050405020304" pitchFamily="18" charset="0"/>
                <a:cs typeface="Times New Roman" panose="02020603050405020304" pitchFamily="18" charset="0"/>
              </a:rPr>
              <a:t>Interplay of space-charge and beam-beam in hadrons</a:t>
            </a:r>
          </a:p>
          <a:p>
            <a:pPr>
              <a:buFontTx/>
              <a:buChar char="-"/>
            </a:pPr>
            <a:r>
              <a:rPr lang="en-US" sz="2000" dirty="0">
                <a:latin typeface="Times New Roman" panose="02020603050405020304" pitchFamily="18" charset="0"/>
                <a:cs typeface="Times New Roman" panose="02020603050405020304" pitchFamily="18" charset="0"/>
              </a:rPr>
              <a:t>Effects on hadron beam from electrons (“heating”)</a:t>
            </a:r>
          </a:p>
          <a:p>
            <a:pPr>
              <a:buFontTx/>
              <a:buChar char="-"/>
            </a:pPr>
            <a:r>
              <a:rPr lang="en-US" sz="2000" dirty="0">
                <a:latin typeface="Times New Roman" panose="02020603050405020304" pitchFamily="18" charset="0"/>
                <a:cs typeface="Times New Roman" panose="02020603050405020304" pitchFamily="18" charset="0"/>
              </a:rPr>
              <a:t>Ion beam lifetime with cooling (as a result of many effects)</a:t>
            </a:r>
          </a:p>
          <a:p>
            <a:pPr>
              <a:buFontTx/>
              <a:buChar char="-"/>
            </a:pPr>
            <a:r>
              <a:rPr lang="en-US" sz="2000" dirty="0">
                <a:latin typeface="Times New Roman" panose="02020603050405020304" pitchFamily="18" charset="0"/>
                <a:cs typeface="Times New Roman" panose="02020603050405020304" pitchFamily="18" charset="0"/>
              </a:rPr>
              <a:t>Optimization between cooling process and luminosity improvement</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solidFill>
                  <a:srgbClr val="0000FF"/>
                </a:solidFill>
                <a:latin typeface="Times New Roman" panose="02020603050405020304" pitchFamily="18" charset="0"/>
                <a:cs typeface="Times New Roman" panose="02020603050405020304" pitchFamily="18" charset="0"/>
              </a:rPr>
              <a:t>The final optimization was performed during operation for physics by choosing parameters which result in largest luminosity gains (</a:t>
            </a:r>
            <a:r>
              <a:rPr lang="en-US" sz="2000" dirty="0">
                <a:solidFill>
                  <a:srgbClr val="FF0000"/>
                </a:solidFill>
                <a:latin typeface="Times New Roman" panose="02020603050405020304" pitchFamily="18" charset="0"/>
                <a:cs typeface="Times New Roman" panose="02020603050405020304" pitchFamily="18" charset="0"/>
              </a:rPr>
              <a:t>not necessarily higher electron beam current or stronger cooling</a:t>
            </a:r>
            <a:r>
              <a:rPr lang="en-US" sz="2000" dirty="0">
                <a:solidFill>
                  <a:srgbClr val="0000FF"/>
                </a:solidFill>
                <a:latin typeface="Times New Roman" panose="02020603050405020304" pitchFamily="18" charset="0"/>
                <a:cs typeface="Times New Roman" panose="02020603050405020304" pitchFamily="18" charset="0"/>
              </a:rPr>
              <a:t>)</a:t>
            </a:r>
          </a:p>
        </p:txBody>
      </p:sp>
      <p:sp>
        <p:nvSpPr>
          <p:cNvPr id="6" name="Slide Number Placeholder 6">
            <a:extLst>
              <a:ext uri="{FF2B5EF4-FFF2-40B4-BE49-F238E27FC236}">
                <a16:creationId xmlns:a16="http://schemas.microsoft.com/office/drawing/2014/main" id="{ED708052-9464-4C0A-83BD-A0EBB1BD0482}"/>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Arial" pitchFamily="34" charset="0"/>
                <a:ea typeface="ＭＳ Ｐゴシック" charset="-128"/>
                <a:cs typeface="+mn-cs"/>
              </a:rPr>
              <a:t>6</a:t>
            </a:r>
          </a:p>
        </p:txBody>
      </p:sp>
      <p:sp>
        <p:nvSpPr>
          <p:cNvPr id="5" name="Footer Placeholder 4">
            <a:extLst>
              <a:ext uri="{FF2B5EF4-FFF2-40B4-BE49-F238E27FC236}">
                <a16:creationId xmlns:a16="http://schemas.microsoft.com/office/drawing/2014/main" id="{C8644DB9-1078-4FB6-933D-700A5B0CE610}"/>
              </a:ext>
            </a:extLst>
          </p:cNvPr>
          <p:cNvSpPr>
            <a:spLocks noGrp="1"/>
          </p:cNvSpPr>
          <p:nvPr>
            <p:ph type="ftr" sz="quarter" idx="13"/>
          </p:nvPr>
        </p:nvSpPr>
        <p:spPr>
          <a:xfrm>
            <a:off x="3387246" y="6500174"/>
            <a:ext cx="3790167" cy="690252"/>
          </a:xfrm>
        </p:spPr>
        <p:txBody>
          <a:bodyPr/>
          <a:lstStyle/>
          <a:p>
            <a:r>
              <a:rPr lang="en-US" sz="1200" dirty="0"/>
              <a:t>A. Fedotov, RHIC Retreat, September 16, 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a:xfrm>
            <a:off x="533400" y="100189"/>
            <a:ext cx="8077200" cy="838200"/>
          </a:xfrm>
        </p:spPr>
        <p:txBody>
          <a:bodyPr>
            <a:normAutofit/>
          </a:bodyPr>
          <a:lstStyle/>
          <a:p>
            <a:r>
              <a:rPr lang="en-US" sz="2400" dirty="0"/>
              <a:t>Cooling optimization for luminosity</a:t>
            </a:r>
          </a:p>
        </p:txBody>
      </p:sp>
      <p:sp>
        <p:nvSpPr>
          <p:cNvPr id="1363971" name="Rectangle 3"/>
          <p:cNvSpPr>
            <a:spLocks noGrp="1" noChangeArrowheads="1"/>
          </p:cNvSpPr>
          <p:nvPr>
            <p:ph type="body" idx="1"/>
          </p:nvPr>
        </p:nvSpPr>
        <p:spPr>
          <a:xfrm>
            <a:off x="446216" y="817770"/>
            <a:ext cx="8697784" cy="5631408"/>
          </a:xfrm>
        </p:spPr>
        <p:txBody>
          <a:bodyPr>
            <a:normAutofit/>
          </a:bodyPr>
          <a:lstStyle/>
          <a:p>
            <a:pPr>
              <a:buNone/>
            </a:pPr>
            <a:r>
              <a:rPr lang="en-US" sz="2000" dirty="0">
                <a:latin typeface="Times New Roman" panose="02020603050405020304" pitchFamily="18" charset="0"/>
                <a:cs typeface="Times New Roman" panose="02020603050405020304" pitchFamily="18" charset="0"/>
              </a:rPr>
              <a:t>    </a:t>
            </a:r>
          </a:p>
          <a:p>
            <a:pPr>
              <a:buFontTx/>
              <a:buNone/>
            </a:pP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Luminosity optimization with cooling included:  </a:t>
            </a:r>
            <a:endParaRPr lang="en-US" sz="2000" dirty="0">
              <a:latin typeface="Times New Roman" panose="02020603050405020304" pitchFamily="18" charset="0"/>
              <a:cs typeface="Times New Roman" panose="02020603050405020304" pitchFamily="18" charset="0"/>
            </a:endParaRPr>
          </a:p>
          <a:p>
            <a:pPr>
              <a:buFontTx/>
              <a:buChar char="-"/>
            </a:pPr>
            <a:r>
              <a:rPr lang="en-US" sz="2000" dirty="0">
                <a:latin typeface="Times New Roman" panose="02020603050405020304" pitchFamily="18" charset="0"/>
                <a:cs typeface="Times New Roman" panose="02020603050405020304" pitchFamily="18" charset="0"/>
              </a:rPr>
              <a:t>Finding optimum angular spread of electrons in cooling sections to provide sufficient transverse cooling. </a:t>
            </a:r>
          </a:p>
          <a:p>
            <a:pPr>
              <a:buFontTx/>
              <a:buChar char="-"/>
            </a:pPr>
            <a:r>
              <a:rPr lang="en-US" sz="2000" dirty="0">
                <a:latin typeface="Times New Roman" panose="02020603050405020304" pitchFamily="18" charset="0"/>
                <a:cs typeface="Times New Roman" panose="02020603050405020304" pitchFamily="18" charset="0"/>
              </a:rPr>
              <a:t>Optimization of electron and ion beam sizes in the cooling sections.</a:t>
            </a:r>
          </a:p>
          <a:p>
            <a:pPr>
              <a:buFontTx/>
              <a:buChar char="-"/>
            </a:pPr>
            <a:r>
              <a:rPr lang="en-US" sz="2000" dirty="0">
                <a:latin typeface="Times New Roman" panose="02020603050405020304" pitchFamily="18" charset="0"/>
                <a:cs typeface="Times New Roman" panose="02020603050405020304" pitchFamily="18" charset="0"/>
              </a:rPr>
              <a:t>Finding optimum working point in tune space for colliding ion beams in the presence of electron beam.</a:t>
            </a:r>
          </a:p>
          <a:p>
            <a:pPr>
              <a:buFontTx/>
              <a:buChar char="-"/>
            </a:pPr>
            <a:r>
              <a:rPr lang="en-US" sz="2000" dirty="0">
                <a:latin typeface="Times New Roman" panose="02020603050405020304" pitchFamily="18" charset="0"/>
                <a:cs typeface="Times New Roman" panose="02020603050405020304" pitchFamily="18" charset="0"/>
              </a:rPr>
              <a:t>Finding optimum electron current to reduce effects on ion beam from electrons and at the same time still provide sufficient cooling.</a:t>
            </a:r>
          </a:p>
          <a:p>
            <a:pPr>
              <a:buFontTx/>
              <a:buChar char="-"/>
            </a:pPr>
            <a:r>
              <a:rPr lang="en-US" sz="2000" dirty="0">
                <a:latin typeface="Times New Roman" panose="02020603050405020304" pitchFamily="18" charset="0"/>
                <a:cs typeface="Times New Roman" panose="02020603050405020304" pitchFamily="18" charset="0"/>
              </a:rPr>
              <a:t>Longer stores with cooling.</a:t>
            </a:r>
          </a:p>
          <a:p>
            <a:pPr>
              <a:buFontTx/>
              <a:buChar char="-"/>
            </a:pPr>
            <a:r>
              <a:rPr lang="en-US" sz="2000" dirty="0">
                <a:latin typeface="Times New Roman" panose="02020603050405020304" pitchFamily="18" charset="0"/>
                <a:cs typeface="Times New Roman" panose="02020603050405020304" pitchFamily="18" charset="0"/>
              </a:rPr>
              <a:t>With cooling counteracting longitudinal IBS and preventing </a:t>
            </a:r>
            <a:r>
              <a:rPr lang="en-US" sz="2000" dirty="0" err="1">
                <a:latin typeface="Times New Roman" panose="02020603050405020304" pitchFamily="18" charset="0"/>
                <a:cs typeface="Times New Roman" panose="02020603050405020304" pitchFamily="18" charset="0"/>
              </a:rPr>
              <a:t>debunching</a:t>
            </a:r>
            <a:r>
              <a:rPr lang="en-US" sz="2000" dirty="0">
                <a:latin typeface="Times New Roman" panose="02020603050405020304" pitchFamily="18" charset="0"/>
                <a:cs typeface="Times New Roman" panose="02020603050405020304" pitchFamily="18" charset="0"/>
              </a:rPr>
              <a:t> from the RF bucket, the ion’s RF voltage could be reduced resulting in smaller momentum spread of ions and improving ion lifetime.</a:t>
            </a:r>
          </a:p>
          <a:p>
            <a:pPr>
              <a:buFontTx/>
              <a:buChar char="-"/>
            </a:pPr>
            <a:r>
              <a:rPr lang="en-US" sz="2000" dirty="0">
                <a:latin typeface="Times New Roman" panose="02020603050405020304" pitchFamily="18" charset="0"/>
                <a:cs typeface="Times New Roman" panose="02020603050405020304" pitchFamily="18" charset="0"/>
              </a:rPr>
              <a:t>Once the transverse beam sizes were cooled to small values, the dynamic squeeze of ion beta-function at the collision point was established.</a:t>
            </a:r>
          </a:p>
        </p:txBody>
      </p:sp>
      <p:sp>
        <p:nvSpPr>
          <p:cNvPr id="6" name="Slide Number Placeholder 6">
            <a:extLst>
              <a:ext uri="{FF2B5EF4-FFF2-40B4-BE49-F238E27FC236}">
                <a16:creationId xmlns:a16="http://schemas.microsoft.com/office/drawing/2014/main" id="{4DAF42F5-5BAB-443A-83C2-96566C834517}"/>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Arial" pitchFamily="34" charset="0"/>
                <a:ea typeface="ＭＳ Ｐゴシック" charset="-128"/>
                <a:cs typeface="+mn-cs"/>
              </a:rPr>
              <a:t>7</a:t>
            </a:r>
          </a:p>
        </p:txBody>
      </p:sp>
      <p:sp>
        <p:nvSpPr>
          <p:cNvPr id="5" name="Footer Placeholder 4">
            <a:extLst>
              <a:ext uri="{FF2B5EF4-FFF2-40B4-BE49-F238E27FC236}">
                <a16:creationId xmlns:a16="http://schemas.microsoft.com/office/drawing/2014/main" id="{42C7400C-E770-4550-A370-B27010E7BCD2}"/>
              </a:ext>
            </a:extLst>
          </p:cNvPr>
          <p:cNvSpPr>
            <a:spLocks noGrp="1"/>
          </p:cNvSpPr>
          <p:nvPr>
            <p:ph type="ftr" sz="quarter" idx="13"/>
          </p:nvPr>
        </p:nvSpPr>
        <p:spPr>
          <a:xfrm>
            <a:off x="2913075" y="6469459"/>
            <a:ext cx="4552437" cy="521405"/>
          </a:xfrm>
        </p:spPr>
        <p:txBody>
          <a:bodyPr/>
          <a:lstStyle/>
          <a:p>
            <a:r>
              <a:rPr lang="en-US" sz="1200" dirty="0"/>
              <a:t>A. Fedotov, RHIC Retreat, September 16, 2021</a:t>
            </a:r>
          </a:p>
        </p:txBody>
      </p:sp>
    </p:spTree>
    <p:extLst>
      <p:ext uri="{BB962C8B-B14F-4D97-AF65-F5344CB8AC3E}">
        <p14:creationId xmlns:p14="http://schemas.microsoft.com/office/powerpoint/2010/main" val="336819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4" y="80204"/>
            <a:ext cx="8328991" cy="673965"/>
          </a:xfrm>
        </p:spPr>
        <p:txBody>
          <a:bodyPr>
            <a:normAutofit/>
          </a:bodyPr>
          <a:lstStyle/>
          <a:p>
            <a:r>
              <a:rPr lang="en-US" sz="2400" dirty="0"/>
              <a:t> </a:t>
            </a:r>
            <a:r>
              <a:rPr lang="en-US" sz="2400" dirty="0" err="1"/>
              <a:t>LEReC</a:t>
            </a:r>
            <a:r>
              <a:rPr lang="en-US" sz="2400" dirty="0"/>
              <a:t> operational experience</a:t>
            </a:r>
          </a:p>
        </p:txBody>
      </p:sp>
      <p:sp>
        <p:nvSpPr>
          <p:cNvPr id="3" name="Content Placeholder 2"/>
          <p:cNvSpPr>
            <a:spLocks noGrp="1"/>
          </p:cNvSpPr>
          <p:nvPr>
            <p:ph idx="1"/>
          </p:nvPr>
        </p:nvSpPr>
        <p:spPr>
          <a:xfrm>
            <a:off x="407504" y="1062715"/>
            <a:ext cx="8542552" cy="5183859"/>
          </a:xfrm>
        </p:spPr>
        <p:txBody>
          <a:bodyPr>
            <a:noAutofit/>
          </a:bodyPr>
          <a:lstStyle/>
          <a:p>
            <a:endParaRPr lang="en-US" sz="2000" dirty="0"/>
          </a:p>
          <a:p>
            <a:pPr marL="342900" indent="-342900">
              <a:buFont typeface="Arial" panose="020B0604020202020204" pitchFamily="34" charset="0"/>
              <a:buChar char="•"/>
            </a:pPr>
            <a:r>
              <a:rPr lang="en-US" sz="2000" dirty="0"/>
              <a:t>Stable 24/7 running of high-current electron accelerator and stable cooling was provided over many weeks of collider operation in 2020 and 2021.</a:t>
            </a:r>
          </a:p>
          <a:p>
            <a:pPr marL="342900" indent="-342900">
              <a:buFont typeface="Arial" panose="020B0604020202020204" pitchFamily="34" charset="0"/>
              <a:buChar char="•"/>
            </a:pPr>
            <a:r>
              <a:rPr lang="en-US" sz="2000" dirty="0"/>
              <a:t>Reliable operation was ensured by implementation of laser position feedbacks, intensity feedback, energy feedback, automatic cooling section orbit correction and feedback.</a:t>
            </a:r>
          </a:p>
          <a:p>
            <a:pPr marL="342900" indent="-342900">
              <a:buFont typeface="Arial" panose="020B0604020202020204" pitchFamily="34" charset="0"/>
              <a:buChar char="•"/>
            </a:pPr>
            <a:r>
              <a:rPr lang="en-US" sz="2000" dirty="0"/>
              <a:t>Operational electron current based on optimization between cooling and other effects, including ion beam lifetime effects, was: 15-20 mA (for Au ions at 4.6 GeV/n in 2020) and 8-20 mA (for Au ions at 3.85 GeV/n in 2021).</a:t>
            </a:r>
          </a:p>
          <a:p>
            <a:pPr marL="342900" indent="-342900">
              <a:buFont typeface="Arial" panose="020B0604020202020204" pitchFamily="34" charset="0"/>
              <a:buChar char="•"/>
            </a:pPr>
            <a:r>
              <a:rPr lang="en-US" sz="2000" dirty="0"/>
              <a:t>Very robust photocathodes with initial Quantum Efficiency: 8-9%</a:t>
            </a:r>
          </a:p>
          <a:p>
            <a:pPr marL="342900" indent="-342900">
              <a:buFont typeface="Arial" panose="020B0604020202020204" pitchFamily="34" charset="0"/>
              <a:buChar char="•"/>
            </a:pPr>
            <a:r>
              <a:rPr lang="en-US" sz="2000" dirty="0"/>
              <a:t>Cathode lifetime: 6-10 days</a:t>
            </a:r>
          </a:p>
          <a:p>
            <a:pPr marL="0" indent="0">
              <a:buNone/>
            </a:pPr>
            <a:endParaRPr lang="en-US" sz="2000" dirty="0"/>
          </a:p>
          <a:p>
            <a:pPr marL="0" lvl="0" indent="0">
              <a:buNone/>
            </a:pPr>
            <a:endParaRPr lang="en-US" sz="1800" dirty="0"/>
          </a:p>
          <a:p>
            <a:pPr marL="0" lvl="0" indent="0">
              <a:buNone/>
            </a:pPr>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marL="0" lvl="0" indent="0">
              <a:buNone/>
            </a:pPr>
            <a:endParaRPr lang="en-US" sz="1800" dirty="0">
              <a:solidFill>
                <a:srgbClr val="FF0000"/>
              </a:solidFill>
            </a:endParaRPr>
          </a:p>
          <a:p>
            <a:pPr marL="0" lvl="0" indent="0">
              <a:buNone/>
            </a:pPr>
            <a:endParaRPr lang="en-US" sz="1800" dirty="0"/>
          </a:p>
          <a:p>
            <a:pPr marL="0" lvl="0" indent="0">
              <a:buNone/>
            </a:pPr>
            <a:endParaRPr lang="en-US" sz="1800" dirty="0"/>
          </a:p>
          <a:p>
            <a:endParaRPr lang="en-US" sz="1800" dirty="0"/>
          </a:p>
        </p:txBody>
      </p:sp>
      <p:sp>
        <p:nvSpPr>
          <p:cNvPr id="4" name="Slide Number Placeholder 2">
            <a:extLst>
              <a:ext uri="{FF2B5EF4-FFF2-40B4-BE49-F238E27FC236}">
                <a16:creationId xmlns:a16="http://schemas.microsoft.com/office/drawing/2014/main" id="{06ED229A-8970-475E-B8FF-285DA8846B11}"/>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8</a:t>
            </a:r>
          </a:p>
        </p:txBody>
      </p:sp>
      <p:sp>
        <p:nvSpPr>
          <p:cNvPr id="5" name="Footer Placeholder 4">
            <a:extLst>
              <a:ext uri="{FF2B5EF4-FFF2-40B4-BE49-F238E27FC236}">
                <a16:creationId xmlns:a16="http://schemas.microsoft.com/office/drawing/2014/main" id="{122EF319-8B87-41FD-89D8-806AB6304223}"/>
              </a:ext>
            </a:extLst>
          </p:cNvPr>
          <p:cNvSpPr>
            <a:spLocks noGrp="1"/>
          </p:cNvSpPr>
          <p:nvPr>
            <p:ph type="ftr" sz="quarter" idx="13"/>
          </p:nvPr>
        </p:nvSpPr>
        <p:spPr>
          <a:xfrm>
            <a:off x="2913075" y="6469459"/>
            <a:ext cx="4552437" cy="521405"/>
          </a:xfrm>
        </p:spPr>
        <p:txBody>
          <a:bodyPr/>
          <a:lstStyle/>
          <a:p>
            <a:r>
              <a:rPr lang="en-US" sz="1200" dirty="0"/>
              <a:t>A. Fedotov, RHIC Retreat, September 16, 2021</a:t>
            </a:r>
          </a:p>
        </p:txBody>
      </p:sp>
    </p:spTree>
    <p:extLst>
      <p:ext uri="{BB962C8B-B14F-4D97-AF65-F5344CB8AC3E}">
        <p14:creationId xmlns:p14="http://schemas.microsoft.com/office/powerpoint/2010/main" val="347848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C703CAEC-60C7-4218-B43B-D11E52A7020B}"/>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charset="-128"/>
                <a:cs typeface="+mn-cs"/>
              </a:rPr>
              <a:t>9</a:t>
            </a:r>
          </a:p>
        </p:txBody>
      </p:sp>
      <p:sp>
        <p:nvSpPr>
          <p:cNvPr id="8" name="Rectangle 7">
            <a:extLst>
              <a:ext uri="{FF2B5EF4-FFF2-40B4-BE49-F238E27FC236}">
                <a16:creationId xmlns:a16="http://schemas.microsoft.com/office/drawing/2014/main" id="{FB7A4293-3D8C-43D1-8457-DE264738FAF5}"/>
              </a:ext>
            </a:extLst>
          </p:cNvPr>
          <p:cNvSpPr/>
          <p:nvPr/>
        </p:nvSpPr>
        <p:spPr>
          <a:xfrm>
            <a:off x="583551" y="18246"/>
            <a:ext cx="8397269" cy="1015663"/>
          </a:xfrm>
          <a:prstGeom prst="rect">
            <a:avLst/>
          </a:prstGeom>
        </p:spPr>
        <p:txBody>
          <a:bodyPr wrap="square">
            <a:spAutoFit/>
          </a:bodyPr>
          <a:lstStyle/>
          <a:p>
            <a:r>
              <a:rPr lang="en-US" sz="2000" b="1" dirty="0"/>
              <a:t>Physics stores (111x111 ion bunches at 4.6 GeV/n) with and without cooling of ions in Yellow and Blue RHIC rings -  rms bunch length (top) and rms beam size (bottom)</a:t>
            </a:r>
          </a:p>
        </p:txBody>
      </p:sp>
      <p:pic>
        <p:nvPicPr>
          <p:cNvPr id="2" name="Picture 1">
            <a:extLst>
              <a:ext uri="{FF2B5EF4-FFF2-40B4-BE49-F238E27FC236}">
                <a16:creationId xmlns:a16="http://schemas.microsoft.com/office/drawing/2014/main" id="{74ACE96A-D720-41AC-877B-48FAEE20B074}"/>
              </a:ext>
            </a:extLst>
          </p:cNvPr>
          <p:cNvPicPr>
            <a:picLocks noChangeAspect="1"/>
          </p:cNvPicPr>
          <p:nvPr/>
        </p:nvPicPr>
        <p:blipFill>
          <a:blip r:embed="rId2"/>
          <a:stretch>
            <a:fillRect/>
          </a:stretch>
        </p:blipFill>
        <p:spPr>
          <a:xfrm>
            <a:off x="282342" y="997694"/>
            <a:ext cx="8579316" cy="5264580"/>
          </a:xfrm>
          <a:prstGeom prst="rect">
            <a:avLst/>
          </a:prstGeom>
        </p:spPr>
      </p:pic>
      <p:sp>
        <p:nvSpPr>
          <p:cNvPr id="3" name="TextBox 2">
            <a:extLst>
              <a:ext uri="{FF2B5EF4-FFF2-40B4-BE49-F238E27FC236}">
                <a16:creationId xmlns:a16="http://schemas.microsoft.com/office/drawing/2014/main" id="{3ABF3EFC-FA9D-4238-A6C3-855B78E5FD1B}"/>
              </a:ext>
            </a:extLst>
          </p:cNvPr>
          <p:cNvSpPr txBox="1"/>
          <p:nvPr/>
        </p:nvSpPr>
        <p:spPr>
          <a:xfrm>
            <a:off x="2590241" y="3979577"/>
            <a:ext cx="1377300" cy="369332"/>
          </a:xfrm>
          <a:prstGeom prst="rect">
            <a:avLst/>
          </a:prstGeom>
          <a:noFill/>
        </p:spPr>
        <p:txBody>
          <a:bodyPr wrap="none" rtlCol="0">
            <a:spAutoFit/>
          </a:bodyPr>
          <a:lstStyle/>
          <a:p>
            <a:r>
              <a:rPr lang="en-US" dirty="0"/>
              <a:t>Cooling ON</a:t>
            </a:r>
          </a:p>
        </p:txBody>
      </p:sp>
      <p:sp>
        <p:nvSpPr>
          <p:cNvPr id="4" name="TextBox 3">
            <a:extLst>
              <a:ext uri="{FF2B5EF4-FFF2-40B4-BE49-F238E27FC236}">
                <a16:creationId xmlns:a16="http://schemas.microsoft.com/office/drawing/2014/main" id="{B40FD4D7-3101-40C4-A935-2FD6262068DF}"/>
              </a:ext>
            </a:extLst>
          </p:cNvPr>
          <p:cNvSpPr txBox="1"/>
          <p:nvPr/>
        </p:nvSpPr>
        <p:spPr>
          <a:xfrm>
            <a:off x="7086600" y="3986019"/>
            <a:ext cx="1492716" cy="369332"/>
          </a:xfrm>
          <a:prstGeom prst="rect">
            <a:avLst/>
          </a:prstGeom>
          <a:noFill/>
        </p:spPr>
        <p:txBody>
          <a:bodyPr wrap="none" rtlCol="0">
            <a:spAutoFit/>
          </a:bodyPr>
          <a:lstStyle/>
          <a:p>
            <a:r>
              <a:rPr lang="en-US" dirty="0"/>
              <a:t>Cooling OFF</a:t>
            </a:r>
          </a:p>
        </p:txBody>
      </p:sp>
      <p:sp>
        <p:nvSpPr>
          <p:cNvPr id="5" name="TextBox 4">
            <a:extLst>
              <a:ext uri="{FF2B5EF4-FFF2-40B4-BE49-F238E27FC236}">
                <a16:creationId xmlns:a16="http://schemas.microsoft.com/office/drawing/2014/main" id="{12A30832-1183-44D1-8467-5FEB63803DFE}"/>
              </a:ext>
            </a:extLst>
          </p:cNvPr>
          <p:cNvSpPr txBox="1"/>
          <p:nvPr/>
        </p:nvSpPr>
        <p:spPr>
          <a:xfrm>
            <a:off x="3996458" y="6072363"/>
            <a:ext cx="575542" cy="307777"/>
          </a:xfrm>
          <a:prstGeom prst="rect">
            <a:avLst/>
          </a:prstGeom>
          <a:noFill/>
        </p:spPr>
        <p:txBody>
          <a:bodyPr wrap="none" rtlCol="0">
            <a:spAutoFit/>
          </a:bodyPr>
          <a:lstStyle/>
          <a:p>
            <a:r>
              <a:rPr lang="en-US" sz="1400" dirty="0"/>
              <a:t>Time</a:t>
            </a:r>
          </a:p>
        </p:txBody>
      </p:sp>
      <p:sp>
        <p:nvSpPr>
          <p:cNvPr id="9" name="Footer Placeholder 4">
            <a:extLst>
              <a:ext uri="{FF2B5EF4-FFF2-40B4-BE49-F238E27FC236}">
                <a16:creationId xmlns:a16="http://schemas.microsoft.com/office/drawing/2014/main" id="{52D190E7-0C04-48BD-BC93-2CE8AE84F80C}"/>
              </a:ext>
            </a:extLst>
          </p:cNvPr>
          <p:cNvSpPr>
            <a:spLocks noGrp="1"/>
          </p:cNvSpPr>
          <p:nvPr>
            <p:ph type="ftr" sz="quarter" idx="13"/>
          </p:nvPr>
        </p:nvSpPr>
        <p:spPr>
          <a:xfrm>
            <a:off x="2913075" y="6469459"/>
            <a:ext cx="4552437" cy="521405"/>
          </a:xfrm>
        </p:spPr>
        <p:txBody>
          <a:bodyPr/>
          <a:lstStyle/>
          <a:p>
            <a:r>
              <a:rPr lang="en-US" sz="1200" dirty="0"/>
              <a:t>A. Fedotov, RHIC Retreat, September 16, 2021</a:t>
            </a:r>
          </a:p>
        </p:txBody>
      </p:sp>
    </p:spTree>
    <p:extLst>
      <p:ext uri="{BB962C8B-B14F-4D97-AF65-F5344CB8AC3E}">
        <p14:creationId xmlns:p14="http://schemas.microsoft.com/office/powerpoint/2010/main" val="4210674972"/>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1_RHIC operations review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elix Titling"/>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a:spAutoFit/>
      </a:bodyPr>
      <a:lstStyle>
        <a:defPPr algn="l">
          <a:spcBef>
            <a:spcPct val="50000"/>
          </a:spcBef>
          <a:defRPr sz="2800" b="0" dirty="0" smtClean="0">
            <a:solidFill>
              <a:srgbClr val="FFFFFF"/>
            </a:solidFill>
            <a:latin typeface="Helvetica"/>
            <a:cs typeface="Helvetica"/>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Update_2018" id="{46157873-5E33-154A-842E-91B7BD99CC32}" vid="{319E15CB-F710-7D41-B73E-697C834693F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790</TotalTime>
  <Words>2873</Words>
  <Application>Microsoft Office PowerPoint</Application>
  <PresentationFormat>On-screen Show (4:3)</PresentationFormat>
  <Paragraphs>316</Paragraphs>
  <Slides>22</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Book Antiqua</vt:lpstr>
      <vt:lpstr>Calibri</vt:lpstr>
      <vt:lpstr>Felix Titling</vt:lpstr>
      <vt:lpstr>Helvetica</vt:lpstr>
      <vt:lpstr>Symbol</vt:lpstr>
      <vt:lpstr>Times New Roman</vt:lpstr>
      <vt:lpstr>TimesNewRomanPSMT</vt:lpstr>
      <vt:lpstr>BNL</vt:lpstr>
      <vt:lpstr>1_RHIC operations review template</vt:lpstr>
      <vt:lpstr>Office Theme</vt:lpstr>
      <vt:lpstr>LEReC cooling  (with an eye towards the future)</vt:lpstr>
      <vt:lpstr>Outline</vt:lpstr>
      <vt:lpstr>Electron coolers</vt:lpstr>
      <vt:lpstr>PowerPoint Presentation</vt:lpstr>
      <vt:lpstr>LEReC roadmap to cooling a collider </vt:lpstr>
      <vt:lpstr>Cooling in a collider</vt:lpstr>
      <vt:lpstr>Cooling optimization for luminosity</vt:lpstr>
      <vt:lpstr> LEReC operational experience</vt:lpstr>
      <vt:lpstr>PowerPoint Presentation</vt:lpstr>
      <vt:lpstr>2021 operation for physics (several physics stores), 1.6 MeV electrons, 111x111 Au ion bunches at 3.85 GeV/n, rms bunch length (top) and rms beam size (bottom) </vt:lpstr>
      <vt:lpstr>Importance of LEReC cooling studies for future high-energy coolers, including EIC </vt:lpstr>
      <vt:lpstr>Cooling studies directly relevant to EIC coolers </vt:lpstr>
      <vt:lpstr>Example of APEX studies: Coherent excitation of ions </vt:lpstr>
      <vt:lpstr>Cooling studies using APEX during 2021 RHIC run </vt:lpstr>
      <vt:lpstr>LEReC Run-22: Planned cooling studies </vt:lpstr>
      <vt:lpstr>LEReC-based source/accelerator R&amp;D</vt:lpstr>
      <vt:lpstr>LEReC-based R&amp;D: High-current source studies</vt:lpstr>
      <vt:lpstr>LEReC Run-22: Planned high-current tests</vt:lpstr>
      <vt:lpstr>LEReC Run-22 Plan </vt:lpstr>
      <vt:lpstr> LEReC plans for 2022 long shutdown and beyond</vt:lpstr>
      <vt:lpstr>Summary</vt:lpstr>
      <vt:lpstr>Acknowledgement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Fedotov, Alexei</dc:creator>
  <cp:keywords/>
  <dc:description/>
  <cp:lastModifiedBy>Fedotov, Alexei</cp:lastModifiedBy>
  <cp:revision>97</cp:revision>
  <dcterms:created xsi:type="dcterms:W3CDTF">2021-06-08T17:40:41Z</dcterms:created>
  <dcterms:modified xsi:type="dcterms:W3CDTF">2021-09-15T18:40:45Z</dcterms:modified>
  <cp:category/>
</cp:coreProperties>
</file>