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7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0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3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6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5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1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7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4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4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4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6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4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6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9FFE3-BCD1-4BFA-B44F-C99787745455}" type="datetimeFigureOut">
              <a:rPr lang="en-US" smtClean="0"/>
              <a:t>5/12/21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0CD5A-B1C7-4FB4-8A4A-C9DDC16AE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7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44402" y="559165"/>
            <a:ext cx="3706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Summary of proposals so far received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745587"/>
              </p:ext>
            </p:extLst>
          </p:nvPr>
        </p:nvGraphicFramePr>
        <p:xfrm>
          <a:off x="1249168" y="1199890"/>
          <a:ext cx="9677583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661">
                  <a:extLst>
                    <a:ext uri="{9D8B030D-6E8A-4147-A177-3AD203B41FA5}">
                      <a16:colId xmlns:a16="http://schemas.microsoft.com/office/drawing/2014/main" val="32041537"/>
                    </a:ext>
                  </a:extLst>
                </a:gridCol>
                <a:gridCol w="4289061">
                  <a:extLst>
                    <a:ext uri="{9D8B030D-6E8A-4147-A177-3AD203B41FA5}">
                      <a16:colId xmlns:a16="http://schemas.microsoft.com/office/drawing/2014/main" val="1221436425"/>
                    </a:ext>
                  </a:extLst>
                </a:gridCol>
                <a:gridCol w="3225861">
                  <a:extLst>
                    <a:ext uri="{9D8B030D-6E8A-4147-A177-3AD203B41FA5}">
                      <a16:colId xmlns:a16="http://schemas.microsoft.com/office/drawing/2014/main" val="1912531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timescale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20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INFN</a:t>
                      </a:r>
                      <a:r>
                        <a:rPr lang="en-US" baseline="0" dirty="0"/>
                        <a:t> (Bari and Trieste)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 of techniques and tools for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bending and interconnecting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wafer-scale chips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 nm test structure characterization and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of the effect of the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curvature on the performance;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 of mechanical support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structures for cylindrical silicon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layers.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Immediate</a:t>
                      </a:r>
                      <a:r>
                        <a:rPr lang="en-US" baseline="0" dirty="0"/>
                        <a:t> – work is ongoing in WP4 of the ITS-3 effort.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962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822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774702"/>
              </p:ext>
            </p:extLst>
          </p:nvPr>
        </p:nvGraphicFramePr>
        <p:xfrm>
          <a:off x="874199" y="232862"/>
          <a:ext cx="10920903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981">
                  <a:extLst>
                    <a:ext uri="{9D8B030D-6E8A-4147-A177-3AD203B41FA5}">
                      <a16:colId xmlns:a16="http://schemas.microsoft.com/office/drawing/2014/main" val="32041537"/>
                    </a:ext>
                  </a:extLst>
                </a:gridCol>
                <a:gridCol w="5750010">
                  <a:extLst>
                    <a:ext uri="{9D8B030D-6E8A-4147-A177-3AD203B41FA5}">
                      <a16:colId xmlns:a16="http://schemas.microsoft.com/office/drawing/2014/main" val="1221436425"/>
                    </a:ext>
                  </a:extLst>
                </a:gridCol>
                <a:gridCol w="2661912">
                  <a:extLst>
                    <a:ext uri="{9D8B030D-6E8A-4147-A177-3AD203B41FA5}">
                      <a16:colId xmlns:a16="http://schemas.microsoft.com/office/drawing/2014/main" val="1912531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tasks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timescale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20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UK Groups: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Brunel University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Daresbury Laboratory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RAL CMOS Sensor Design Group (CSDG)</a:t>
                      </a:r>
                    </a:p>
                    <a:p>
                      <a:r>
                        <a:rPr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RAL </a:t>
                      </a:r>
                      <a:r>
                        <a:rPr lang="fr-FR" sz="1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Particle</a:t>
                      </a:r>
                      <a:r>
                        <a:rPr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Physics</a:t>
                      </a:r>
                      <a:r>
                        <a:rPr lang="fr-FR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Division (PPD)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Birmingham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Glasgow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Lancaster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Liverpool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University of York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 and characterization of MLR1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Sensor design for MLR2 or 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MLR2 submission</a:t>
                      </a:r>
                    </a:p>
                    <a:p>
                      <a:r>
                        <a:rPr lang="en-US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 and characterization of MLR2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Sensor design for 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 submission</a:t>
                      </a:r>
                    </a:p>
                    <a:p>
                      <a:r>
                        <a:rPr lang="en-US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 and characterization of ITS3 ER and assessment of yield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Assessment and planning for EIC sensor fork of ITS3 design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Fork off sensor design and work on EIC variant for staves and discs (may move to next year depending on results)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 submission for EIC variant sensor for staves and discs (may move to next year depending on results)</a:t>
                      </a:r>
                    </a:p>
                    <a:p>
                      <a:r>
                        <a:rPr lang="en-US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 and characterization of EIC ER and assessment of yield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n-NO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 design for EIC ER2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ER2 submission for EIC variant sensor for staves and discs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physics performance simulations all along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The timeline to the left is taken from the draft WP and tasks circulated to the “</a:t>
                      </a:r>
                      <a:r>
                        <a:rPr lang="en-US" sz="1600" baseline="0" dirty="0" err="1"/>
                        <a:t>eic</a:t>
                      </a:r>
                      <a:r>
                        <a:rPr lang="en-US" sz="1600" baseline="0" dirty="0"/>
                        <a:t>-</a:t>
                      </a:r>
                      <a:r>
                        <a:rPr lang="en-US" sz="1600" baseline="0" dirty="0" err="1"/>
                        <a:t>rd</a:t>
                      </a:r>
                      <a:r>
                        <a:rPr lang="en-US" sz="1600" baseline="0" dirty="0"/>
                        <a:t>-silicon” mailing list on 10 May 2020.</a:t>
                      </a:r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Silicon design work is in progress and has been ongoing as part of ERD-25 effort. </a:t>
                      </a:r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Level of effort going forward will depend on funding.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962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3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755409"/>
              </p:ext>
            </p:extLst>
          </p:nvPr>
        </p:nvGraphicFramePr>
        <p:xfrm>
          <a:off x="475989" y="285490"/>
          <a:ext cx="11292214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010">
                  <a:extLst>
                    <a:ext uri="{9D8B030D-6E8A-4147-A177-3AD203B41FA5}">
                      <a16:colId xmlns:a16="http://schemas.microsoft.com/office/drawing/2014/main" val="32041537"/>
                    </a:ext>
                  </a:extLst>
                </a:gridCol>
                <a:gridCol w="7086494">
                  <a:extLst>
                    <a:ext uri="{9D8B030D-6E8A-4147-A177-3AD203B41FA5}">
                      <a16:colId xmlns:a16="http://schemas.microsoft.com/office/drawing/2014/main" val="1221436425"/>
                    </a:ext>
                  </a:extLst>
                </a:gridCol>
                <a:gridCol w="2057710">
                  <a:extLst>
                    <a:ext uri="{9D8B030D-6E8A-4147-A177-3AD203B41FA5}">
                      <a16:colId xmlns:a16="http://schemas.microsoft.com/office/drawing/2014/main" val="1912531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timescale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20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 group</a:t>
                      </a:r>
                    </a:p>
                    <a:p>
                      <a:r>
                        <a:rPr lang="en-US" dirty="0"/>
                        <a:t>BNL (Instrumentation Division)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TJ65nm NDA setting up in place, acquisition of TJ65nm PDK, obtaining process information for device level analyses and simulations,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Define specification of SEE test vehicle ASIC (SEETJ65), start of the design,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Completion of the SEETJ65 design and submission for ER,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Building test setup and perform SEE (SEU, SET, SET) cross-section measurements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 of blocks for common ITS3 design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Contribution to sensor design for ITS3 ER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Testing and characterization of ITS3 ER and assessment of yield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Assessment and planning for EIC sensor fork of ITS3 design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Contribution to EIC variant sensor for staves and discs for ER submission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Contribution to adaptation of ITS3 design for use in EIC inner layers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Contribution to prototyping: stave/disc integration and construction, thermomechanical simulations and detector infrastructure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Development of </a:t>
                      </a:r>
                      <a:r>
                        <a:rPr lang="en-US" dirty="0"/>
                        <a:t>Electronics Readout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Laboratory, Beam and </a:t>
                      </a:r>
                      <a:r>
                        <a:rPr lang="en-US"/>
                        <a:t>Radiation tests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  <a:r>
                        <a:rPr lang="en-US" baseline="0" dirty="0"/>
                        <a:t> work on the 65 nm TJ process should commence as soon as the NDA and PDK are delivered. </a:t>
                      </a:r>
                    </a:p>
                    <a:p>
                      <a:r>
                        <a:rPr lang="en-US" baseline="0" dirty="0"/>
                        <a:t>Level of efforts will be dependent upon available generic R&amp;D, project R&amp;D and ultimately project funding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962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990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423540"/>
              </p:ext>
            </p:extLst>
          </p:nvPr>
        </p:nvGraphicFramePr>
        <p:xfrm>
          <a:off x="247426" y="317500"/>
          <a:ext cx="11661289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215">
                  <a:extLst>
                    <a:ext uri="{9D8B030D-6E8A-4147-A177-3AD203B41FA5}">
                      <a16:colId xmlns:a16="http://schemas.microsoft.com/office/drawing/2014/main" val="32041537"/>
                    </a:ext>
                  </a:extLst>
                </a:gridCol>
                <a:gridCol w="7065634">
                  <a:extLst>
                    <a:ext uri="{9D8B030D-6E8A-4147-A177-3AD203B41FA5}">
                      <a16:colId xmlns:a16="http://schemas.microsoft.com/office/drawing/2014/main" val="1221436425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1912531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timescale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203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 group</a:t>
                      </a:r>
                    </a:p>
                    <a:p>
                      <a:r>
                        <a:rPr lang="en-US" dirty="0"/>
                        <a:t>BNL (Instrumentation Division)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Testing and characterization of EIC ER and assessment of yield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Contribution to Si design for EIC ER2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Contribution to EIC variant sensor for staves and discs for ER2 submission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Contribution to adaptation of ITS3 design for use in EIC inner layers and integration of design into ER2 if necessary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Contribution to prototyping: stave/disc integration and construction, thermomechanical simulations and detector infrastructure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Development of </a:t>
                      </a:r>
                      <a:r>
                        <a:rPr lang="en-US" dirty="0"/>
                        <a:t>Electronics Readout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Laboratory, Beam and Radiation tests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Repeat tasks from FY24 as needed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962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935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6248</TotalTime>
  <Words>572</Words>
  <Application>Microsoft Macintosh PowerPoint</Application>
  <PresentationFormat>Widescreen</PresentationFormat>
  <Paragraphs>84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</dc:creator>
  <cp:lastModifiedBy>Laura Gonella (Physics and Astronomy)</cp:lastModifiedBy>
  <cp:revision>16</cp:revision>
  <dcterms:created xsi:type="dcterms:W3CDTF">2021-03-30T21:52:29Z</dcterms:created>
  <dcterms:modified xsi:type="dcterms:W3CDTF">2021-05-12T09:07:22Z</dcterms:modified>
</cp:coreProperties>
</file>