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61" r:id="rId6"/>
    <p:sldId id="259"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45" d="100"/>
          <a:sy n="145" d="100"/>
        </p:scale>
        <p:origin x="150" y="11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5ECDE6-B8EF-43AB-B1BB-883572876721}" type="datetimeFigureOut">
              <a:rPr lang="en-US" smtClean="0"/>
              <a:t>5/10/2021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0818B-C148-4E13-9A29-869DE0857D36}" type="slidenum">
              <a:rPr lang="en-US" smtClean="0"/>
              <a:t>‹#›</a:t>
            </a:fld>
            <a:endParaRPr lang="en-US"/>
          </a:p>
        </p:txBody>
      </p:sp>
    </p:spTree>
    <p:extLst>
      <p:ext uri="{BB962C8B-B14F-4D97-AF65-F5344CB8AC3E}">
        <p14:creationId xmlns:p14="http://schemas.microsoft.com/office/powerpoint/2010/main" val="188912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5B7FACF-53CE-4797-9B9F-286F74B3C31F}" type="datetime1">
              <a:rPr lang="en-US" smtClean="0"/>
              <a:t>5/10/2021</a:t>
            </a:fld>
            <a:endParaRPr lang="en-US"/>
          </a:p>
        </p:txBody>
      </p:sp>
      <p:sp>
        <p:nvSpPr>
          <p:cNvPr id="5" name="Footer Placeholder 4"/>
          <p:cNvSpPr>
            <a:spLocks noGrp="1"/>
          </p:cNvSpPr>
          <p:nvPr>
            <p:ph type="ftr" sz="quarter" idx="11"/>
          </p:nvPr>
        </p:nvSpPr>
        <p:spPr/>
        <p:txBody>
          <a:bodyPr/>
          <a:lstStyle/>
          <a:p>
            <a:r>
              <a:rPr lang="en-US" smtClean="0"/>
              <a:t>2021_05_06_ EICSC_WP_proposal - LG</a:t>
            </a:r>
            <a:endParaRPr lang="en-US"/>
          </a:p>
        </p:txBody>
      </p:sp>
      <p:sp>
        <p:nvSpPr>
          <p:cNvPr id="6" name="Slide Number Placeholder 5"/>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2536883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3AFDE-6673-4E3D-9CB0-11288A78F3D8}" type="datetime1">
              <a:rPr lang="en-US" smtClean="0"/>
              <a:t>5/10/2021</a:t>
            </a:fld>
            <a:endParaRPr lang="en-US"/>
          </a:p>
        </p:txBody>
      </p:sp>
      <p:sp>
        <p:nvSpPr>
          <p:cNvPr id="5" name="Footer Placeholder 4"/>
          <p:cNvSpPr>
            <a:spLocks noGrp="1"/>
          </p:cNvSpPr>
          <p:nvPr>
            <p:ph type="ftr" sz="quarter" idx="11"/>
          </p:nvPr>
        </p:nvSpPr>
        <p:spPr/>
        <p:txBody>
          <a:bodyPr/>
          <a:lstStyle/>
          <a:p>
            <a:r>
              <a:rPr lang="en-US" smtClean="0"/>
              <a:t>2021_05_06_ EICSC_WP_proposal - LG</a:t>
            </a:r>
            <a:endParaRPr lang="en-US"/>
          </a:p>
        </p:txBody>
      </p:sp>
      <p:sp>
        <p:nvSpPr>
          <p:cNvPr id="6" name="Slide Number Placeholder 5"/>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366163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F36F8E-AB14-4EEE-8EF3-46C6CFDCE9C3}" type="datetime1">
              <a:rPr lang="en-US" smtClean="0"/>
              <a:t>5/10/2021</a:t>
            </a:fld>
            <a:endParaRPr lang="en-US"/>
          </a:p>
        </p:txBody>
      </p:sp>
      <p:sp>
        <p:nvSpPr>
          <p:cNvPr id="5" name="Footer Placeholder 4"/>
          <p:cNvSpPr>
            <a:spLocks noGrp="1"/>
          </p:cNvSpPr>
          <p:nvPr>
            <p:ph type="ftr" sz="quarter" idx="11"/>
          </p:nvPr>
        </p:nvSpPr>
        <p:spPr/>
        <p:txBody>
          <a:bodyPr/>
          <a:lstStyle/>
          <a:p>
            <a:r>
              <a:rPr lang="en-US" smtClean="0"/>
              <a:t>2021_05_06_ EICSC_WP_proposal - LG</a:t>
            </a:r>
            <a:endParaRPr lang="en-US"/>
          </a:p>
        </p:txBody>
      </p:sp>
      <p:sp>
        <p:nvSpPr>
          <p:cNvPr id="6" name="Slide Number Placeholder 5"/>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288721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77F93D-70A7-40E1-8E3A-6178C55CDEA8}" type="datetime1">
              <a:rPr lang="en-US" smtClean="0"/>
              <a:t>5/10/2021</a:t>
            </a:fld>
            <a:endParaRPr lang="en-US"/>
          </a:p>
        </p:txBody>
      </p:sp>
      <p:sp>
        <p:nvSpPr>
          <p:cNvPr id="5" name="Footer Placeholder 4"/>
          <p:cNvSpPr>
            <a:spLocks noGrp="1"/>
          </p:cNvSpPr>
          <p:nvPr>
            <p:ph type="ftr" sz="quarter" idx="11"/>
          </p:nvPr>
        </p:nvSpPr>
        <p:spPr/>
        <p:txBody>
          <a:bodyPr/>
          <a:lstStyle/>
          <a:p>
            <a:r>
              <a:rPr lang="en-US" smtClean="0"/>
              <a:t>2021_05_06_ EICSC_WP_proposal - LG</a:t>
            </a:r>
            <a:endParaRPr lang="en-US"/>
          </a:p>
        </p:txBody>
      </p:sp>
      <p:sp>
        <p:nvSpPr>
          <p:cNvPr id="6" name="Slide Number Placeholder 5"/>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1782903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FE0521-9A56-48B3-8FB3-A7A43DE1632C}" type="datetime1">
              <a:rPr lang="en-US" smtClean="0"/>
              <a:t>5/10/2021</a:t>
            </a:fld>
            <a:endParaRPr lang="en-US"/>
          </a:p>
        </p:txBody>
      </p:sp>
      <p:sp>
        <p:nvSpPr>
          <p:cNvPr id="5" name="Footer Placeholder 4"/>
          <p:cNvSpPr>
            <a:spLocks noGrp="1"/>
          </p:cNvSpPr>
          <p:nvPr>
            <p:ph type="ftr" sz="quarter" idx="11"/>
          </p:nvPr>
        </p:nvSpPr>
        <p:spPr/>
        <p:txBody>
          <a:bodyPr/>
          <a:lstStyle/>
          <a:p>
            <a:r>
              <a:rPr lang="en-US" smtClean="0"/>
              <a:t>2021_05_06_ EICSC_WP_proposal - LG</a:t>
            </a:r>
            <a:endParaRPr lang="en-US"/>
          </a:p>
        </p:txBody>
      </p:sp>
      <p:sp>
        <p:nvSpPr>
          <p:cNvPr id="6" name="Slide Number Placeholder 5"/>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325095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B10F15-130A-4157-81BE-0EF792D45FBE}" type="datetime1">
              <a:rPr lang="en-US" smtClean="0"/>
              <a:t>5/10/2021</a:t>
            </a:fld>
            <a:endParaRPr lang="en-US"/>
          </a:p>
        </p:txBody>
      </p:sp>
      <p:sp>
        <p:nvSpPr>
          <p:cNvPr id="6" name="Footer Placeholder 5"/>
          <p:cNvSpPr>
            <a:spLocks noGrp="1"/>
          </p:cNvSpPr>
          <p:nvPr>
            <p:ph type="ftr" sz="quarter" idx="11"/>
          </p:nvPr>
        </p:nvSpPr>
        <p:spPr/>
        <p:txBody>
          <a:bodyPr/>
          <a:lstStyle/>
          <a:p>
            <a:r>
              <a:rPr lang="en-US" smtClean="0"/>
              <a:t>2021_05_06_ EICSC_WP_proposal - LG</a:t>
            </a:r>
            <a:endParaRPr lang="en-US"/>
          </a:p>
        </p:txBody>
      </p:sp>
      <p:sp>
        <p:nvSpPr>
          <p:cNvPr id="7" name="Slide Number Placeholder 6"/>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143291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E06B2F-163D-4394-AE61-7E928A4CE1EC}" type="datetime1">
              <a:rPr lang="en-US" smtClean="0"/>
              <a:t>5/10/2021</a:t>
            </a:fld>
            <a:endParaRPr lang="en-US"/>
          </a:p>
        </p:txBody>
      </p:sp>
      <p:sp>
        <p:nvSpPr>
          <p:cNvPr id="8" name="Footer Placeholder 7"/>
          <p:cNvSpPr>
            <a:spLocks noGrp="1"/>
          </p:cNvSpPr>
          <p:nvPr>
            <p:ph type="ftr" sz="quarter" idx="11"/>
          </p:nvPr>
        </p:nvSpPr>
        <p:spPr/>
        <p:txBody>
          <a:bodyPr/>
          <a:lstStyle/>
          <a:p>
            <a:r>
              <a:rPr lang="en-US" smtClean="0"/>
              <a:t>2021_05_06_ EICSC_WP_proposal - LG</a:t>
            </a:r>
            <a:endParaRPr lang="en-US"/>
          </a:p>
        </p:txBody>
      </p:sp>
      <p:sp>
        <p:nvSpPr>
          <p:cNvPr id="9" name="Slide Number Placeholder 8"/>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1631384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425FB3A-5CEF-4C8E-8CAC-3E0A6283560D}" type="datetime1">
              <a:rPr lang="en-US" smtClean="0"/>
              <a:t>5/10/2021</a:t>
            </a:fld>
            <a:endParaRPr lang="en-US"/>
          </a:p>
        </p:txBody>
      </p:sp>
      <p:sp>
        <p:nvSpPr>
          <p:cNvPr id="4" name="Footer Placeholder 3"/>
          <p:cNvSpPr>
            <a:spLocks noGrp="1"/>
          </p:cNvSpPr>
          <p:nvPr>
            <p:ph type="ftr" sz="quarter" idx="11"/>
          </p:nvPr>
        </p:nvSpPr>
        <p:spPr/>
        <p:txBody>
          <a:bodyPr/>
          <a:lstStyle/>
          <a:p>
            <a:r>
              <a:rPr lang="en-US" smtClean="0"/>
              <a:t>2021_05_06_ EICSC_WP_proposal - LG</a:t>
            </a:r>
            <a:endParaRPr lang="en-US"/>
          </a:p>
        </p:txBody>
      </p:sp>
      <p:sp>
        <p:nvSpPr>
          <p:cNvPr id="5" name="Slide Number Placeholder 4"/>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758004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C9376-52B1-4DA2-99D1-47B9C3528B0C}" type="datetime1">
              <a:rPr lang="en-US" smtClean="0"/>
              <a:t>5/10/2021</a:t>
            </a:fld>
            <a:endParaRPr lang="en-US"/>
          </a:p>
        </p:txBody>
      </p:sp>
      <p:sp>
        <p:nvSpPr>
          <p:cNvPr id="3" name="Footer Placeholder 2"/>
          <p:cNvSpPr>
            <a:spLocks noGrp="1"/>
          </p:cNvSpPr>
          <p:nvPr>
            <p:ph type="ftr" sz="quarter" idx="11"/>
          </p:nvPr>
        </p:nvSpPr>
        <p:spPr/>
        <p:txBody>
          <a:bodyPr/>
          <a:lstStyle/>
          <a:p>
            <a:r>
              <a:rPr lang="en-US" smtClean="0"/>
              <a:t>2021_05_06_ EICSC_WP_proposal - LG</a:t>
            </a:r>
            <a:endParaRPr lang="en-US"/>
          </a:p>
        </p:txBody>
      </p:sp>
      <p:sp>
        <p:nvSpPr>
          <p:cNvPr id="4" name="Slide Number Placeholder 3"/>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4267361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7F9FC0-C484-42F0-B619-89F8E61C1B96}" type="datetime1">
              <a:rPr lang="en-US" smtClean="0"/>
              <a:t>5/10/2021</a:t>
            </a:fld>
            <a:endParaRPr lang="en-US"/>
          </a:p>
        </p:txBody>
      </p:sp>
      <p:sp>
        <p:nvSpPr>
          <p:cNvPr id="6" name="Footer Placeholder 5"/>
          <p:cNvSpPr>
            <a:spLocks noGrp="1"/>
          </p:cNvSpPr>
          <p:nvPr>
            <p:ph type="ftr" sz="quarter" idx="11"/>
          </p:nvPr>
        </p:nvSpPr>
        <p:spPr/>
        <p:txBody>
          <a:bodyPr/>
          <a:lstStyle/>
          <a:p>
            <a:r>
              <a:rPr lang="en-US" smtClean="0"/>
              <a:t>2021_05_06_ EICSC_WP_proposal - LG</a:t>
            </a:r>
            <a:endParaRPr lang="en-US"/>
          </a:p>
        </p:txBody>
      </p:sp>
      <p:sp>
        <p:nvSpPr>
          <p:cNvPr id="7" name="Slide Number Placeholder 6"/>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2360732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401183-6C79-40DA-BC06-ED65F13F64E6}" type="datetime1">
              <a:rPr lang="en-US" smtClean="0"/>
              <a:t>5/10/2021</a:t>
            </a:fld>
            <a:endParaRPr lang="en-US"/>
          </a:p>
        </p:txBody>
      </p:sp>
      <p:sp>
        <p:nvSpPr>
          <p:cNvPr id="6" name="Footer Placeholder 5"/>
          <p:cNvSpPr>
            <a:spLocks noGrp="1"/>
          </p:cNvSpPr>
          <p:nvPr>
            <p:ph type="ftr" sz="quarter" idx="11"/>
          </p:nvPr>
        </p:nvSpPr>
        <p:spPr/>
        <p:txBody>
          <a:bodyPr/>
          <a:lstStyle/>
          <a:p>
            <a:r>
              <a:rPr lang="en-US" smtClean="0"/>
              <a:t>2021_05_06_ EICSC_WP_proposal - LG</a:t>
            </a:r>
            <a:endParaRPr lang="en-US"/>
          </a:p>
        </p:txBody>
      </p:sp>
      <p:sp>
        <p:nvSpPr>
          <p:cNvPr id="7" name="Slide Number Placeholder 6"/>
          <p:cNvSpPr>
            <a:spLocks noGrp="1"/>
          </p:cNvSpPr>
          <p:nvPr>
            <p:ph type="sldNum" sz="quarter" idx="12"/>
          </p:nvPr>
        </p:nvSpPr>
        <p:spPr/>
        <p:txBody>
          <a:bodyPr/>
          <a:lstStyle/>
          <a:p>
            <a:fld id="{DCDF6136-E04D-4642-883C-F55453957916}" type="slidenum">
              <a:rPr lang="en-US" smtClean="0"/>
              <a:t>‹#›</a:t>
            </a:fld>
            <a:endParaRPr lang="en-US"/>
          </a:p>
        </p:txBody>
      </p:sp>
    </p:spTree>
    <p:extLst>
      <p:ext uri="{BB962C8B-B14F-4D97-AF65-F5344CB8AC3E}">
        <p14:creationId xmlns:p14="http://schemas.microsoft.com/office/powerpoint/2010/main" val="224351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929E3-592E-4E4F-862E-A51E70A7E883}" type="datetime1">
              <a:rPr lang="en-US" smtClean="0"/>
              <a:t>5/10/2021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2021_05_06_ EICSC_WP_proposal - LG</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F6136-E04D-4642-883C-F55453957916}" type="slidenum">
              <a:rPr lang="en-US" smtClean="0"/>
              <a:t>‹#›</a:t>
            </a:fld>
            <a:endParaRPr lang="en-US"/>
          </a:p>
        </p:txBody>
      </p:sp>
    </p:spTree>
    <p:extLst>
      <p:ext uri="{BB962C8B-B14F-4D97-AF65-F5344CB8AC3E}">
        <p14:creationId xmlns:p14="http://schemas.microsoft.com/office/powerpoint/2010/main" val="2050284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7129" y="1213188"/>
            <a:ext cx="10459683" cy="1938992"/>
          </a:xfrm>
          <a:prstGeom prst="rect">
            <a:avLst/>
          </a:prstGeom>
          <a:noFill/>
          <a:ln w="15875">
            <a:noFill/>
          </a:ln>
        </p:spPr>
        <p:txBody>
          <a:bodyPr wrap="square" rtlCol="0">
            <a:spAutoFit/>
          </a:bodyPr>
          <a:lstStyle/>
          <a:p>
            <a:r>
              <a:rPr lang="en-US" sz="2000" dirty="0"/>
              <a:t>We are developing two detector concepts:</a:t>
            </a:r>
          </a:p>
          <a:p>
            <a:pPr marL="800100" lvl="1" indent="-342900">
              <a:buFont typeface="+mj-lt"/>
              <a:buAutoNum type="arabicPeriod"/>
            </a:pPr>
            <a:r>
              <a:rPr lang="en-US" sz="2000" dirty="0"/>
              <a:t>ITS3 like for the </a:t>
            </a:r>
            <a:r>
              <a:rPr lang="en-US" sz="2000" dirty="0" err="1"/>
              <a:t>vertexing</a:t>
            </a:r>
            <a:r>
              <a:rPr lang="en-US" sz="2000" dirty="0"/>
              <a:t> layers.</a:t>
            </a:r>
          </a:p>
          <a:p>
            <a:pPr marL="800100" lvl="1" indent="-342900">
              <a:buFont typeface="+mj-lt"/>
              <a:buAutoNum type="arabicPeriod"/>
            </a:pPr>
            <a:r>
              <a:rPr lang="en-US" sz="2000" dirty="0"/>
              <a:t>EIC variant for the staves and discs.</a:t>
            </a:r>
          </a:p>
          <a:p>
            <a:r>
              <a:rPr lang="en-US" sz="2000" dirty="0"/>
              <a:t>We will need to develop the capabilities to bring both detector concepts and the associated infrastructure to completion. </a:t>
            </a:r>
          </a:p>
          <a:p>
            <a:r>
              <a:rPr lang="en-US" sz="2000" dirty="0"/>
              <a:t>We need a work package structure that covers this full range of tasks.</a:t>
            </a:r>
          </a:p>
        </p:txBody>
      </p:sp>
      <p:sp>
        <p:nvSpPr>
          <p:cNvPr id="5" name="TextBox 4"/>
          <p:cNvSpPr txBox="1"/>
          <p:nvPr/>
        </p:nvSpPr>
        <p:spPr>
          <a:xfrm>
            <a:off x="3960209" y="197351"/>
            <a:ext cx="3848874" cy="461665"/>
          </a:xfrm>
          <a:prstGeom prst="rect">
            <a:avLst/>
          </a:prstGeom>
          <a:noFill/>
        </p:spPr>
        <p:txBody>
          <a:bodyPr wrap="none" rtlCol="0">
            <a:spAutoFit/>
          </a:bodyPr>
          <a:lstStyle/>
          <a:p>
            <a:r>
              <a:rPr lang="en-US" sz="2400" u="sng" dirty="0"/>
              <a:t>EICSC Work Package Proposal</a:t>
            </a:r>
          </a:p>
        </p:txBody>
      </p:sp>
      <p:sp>
        <p:nvSpPr>
          <p:cNvPr id="2" name="Footer Placeholder 1"/>
          <p:cNvSpPr>
            <a:spLocks noGrp="1"/>
          </p:cNvSpPr>
          <p:nvPr>
            <p:ph type="ftr" sz="quarter" idx="11"/>
          </p:nvPr>
        </p:nvSpPr>
        <p:spPr/>
        <p:txBody>
          <a:bodyPr/>
          <a:lstStyle/>
          <a:p>
            <a:r>
              <a:rPr lang="en-US" smtClean="0"/>
              <a:t>2021_05_06_ EICSC_WP_proposal - LG</a:t>
            </a:r>
            <a:endParaRPr lang="en-US"/>
          </a:p>
        </p:txBody>
      </p:sp>
      <p:sp>
        <p:nvSpPr>
          <p:cNvPr id="3" name="Slide Number Placeholder 2"/>
          <p:cNvSpPr>
            <a:spLocks noGrp="1"/>
          </p:cNvSpPr>
          <p:nvPr>
            <p:ph type="sldNum" sz="quarter" idx="12"/>
          </p:nvPr>
        </p:nvSpPr>
        <p:spPr/>
        <p:txBody>
          <a:bodyPr/>
          <a:lstStyle/>
          <a:p>
            <a:fld id="{DCDF6136-E04D-4642-883C-F55453957916}" type="slidenum">
              <a:rPr lang="en-US" smtClean="0"/>
              <a:t>1</a:t>
            </a:fld>
            <a:endParaRPr lang="en-US"/>
          </a:p>
        </p:txBody>
      </p:sp>
      <p:sp>
        <p:nvSpPr>
          <p:cNvPr id="6" name="TextBox 5"/>
          <p:cNvSpPr txBox="1"/>
          <p:nvPr/>
        </p:nvSpPr>
        <p:spPr>
          <a:xfrm>
            <a:off x="887167" y="3863186"/>
            <a:ext cx="10385436" cy="1323439"/>
          </a:xfrm>
          <a:prstGeom prst="rect">
            <a:avLst/>
          </a:prstGeom>
          <a:noFill/>
          <a:ln w="12700">
            <a:solidFill>
              <a:schemeClr val="tx1"/>
            </a:solidFill>
          </a:ln>
        </p:spPr>
        <p:txBody>
          <a:bodyPr wrap="square" rtlCol="0">
            <a:spAutoFit/>
          </a:bodyPr>
          <a:lstStyle/>
          <a:p>
            <a:r>
              <a:rPr lang="en-US" sz="2000" dirty="0" smtClean="0"/>
              <a:t>The goal of the EICSC is to develop a complete silicon tracking system solution for EIC detector collaborations based on the development of a new sensor derived from the CERN ALICE ITS-3 silicon project. </a:t>
            </a:r>
            <a:r>
              <a:rPr lang="en-US" sz="2000" dirty="0"/>
              <a:t>T</a:t>
            </a:r>
            <a:r>
              <a:rPr lang="en-US" sz="2000" dirty="0" smtClean="0"/>
              <a:t>he</a:t>
            </a:r>
            <a:r>
              <a:rPr lang="en-US" sz="2000" dirty="0"/>
              <a:t> EIC SC </a:t>
            </a:r>
            <a:r>
              <a:rPr lang="en-US" sz="2000" dirty="0" smtClean="0"/>
              <a:t>welcomes institutions </a:t>
            </a:r>
            <a:r>
              <a:rPr lang="en-US" sz="2000" dirty="0"/>
              <a:t>from different </a:t>
            </a:r>
            <a:r>
              <a:rPr lang="en-US" sz="2000" dirty="0" smtClean="0"/>
              <a:t>emerging collaborations</a:t>
            </a:r>
            <a:r>
              <a:rPr lang="en-US" sz="2000" dirty="0"/>
              <a:t> interested </a:t>
            </a:r>
            <a:r>
              <a:rPr lang="en-US" sz="2000" smtClean="0"/>
              <a:t>in working </a:t>
            </a:r>
            <a:r>
              <a:rPr lang="en-US" sz="2000" dirty="0"/>
              <a:t>on the proposed sensor solution for their specific EIC detector implementation.</a:t>
            </a:r>
            <a:endParaRPr lang="en-US" sz="2000" dirty="0" smtClean="0"/>
          </a:p>
        </p:txBody>
      </p:sp>
    </p:spTree>
    <p:extLst>
      <p:ext uri="{BB962C8B-B14F-4D97-AF65-F5344CB8AC3E}">
        <p14:creationId xmlns:p14="http://schemas.microsoft.com/office/powerpoint/2010/main" val="2269388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smtClean="0"/>
              <a:t>2021_05_06_ EICSC_WP_proposal - LG</a:t>
            </a:r>
            <a:endParaRPr lang="en-US"/>
          </a:p>
        </p:txBody>
      </p:sp>
      <p:sp>
        <p:nvSpPr>
          <p:cNvPr id="7" name="Slide Number Placeholder 6"/>
          <p:cNvSpPr>
            <a:spLocks noGrp="1"/>
          </p:cNvSpPr>
          <p:nvPr>
            <p:ph type="sldNum" sz="quarter" idx="12"/>
          </p:nvPr>
        </p:nvSpPr>
        <p:spPr/>
        <p:txBody>
          <a:bodyPr/>
          <a:lstStyle/>
          <a:p>
            <a:fld id="{D1EB1EBA-099B-46EE-A009-F4CB3582751C}" type="slidenum">
              <a:rPr lang="en-US" smtClean="0"/>
              <a:t>2</a:t>
            </a:fld>
            <a:endParaRPr lang="en-US"/>
          </a:p>
        </p:txBody>
      </p:sp>
      <p:sp>
        <p:nvSpPr>
          <p:cNvPr id="9" name="Rectangle 8"/>
          <p:cNvSpPr/>
          <p:nvPr/>
        </p:nvSpPr>
        <p:spPr>
          <a:xfrm>
            <a:off x="323260" y="1182101"/>
            <a:ext cx="11545479" cy="4801314"/>
          </a:xfrm>
          <a:prstGeom prst="rect">
            <a:avLst/>
          </a:prstGeom>
        </p:spPr>
        <p:txBody>
          <a:bodyPr wrap="square">
            <a:spAutoFit/>
          </a:bodyPr>
          <a:lstStyle/>
          <a:p>
            <a:r>
              <a:rPr lang="en-US" b="1" dirty="0"/>
              <a:t>ITS3-WP1: Physics studies, Simulation and Reconstruction</a:t>
            </a:r>
            <a:r>
              <a:rPr lang="en-US" dirty="0"/>
              <a:t>				alice-its3-wp1@cern.ch</a:t>
            </a:r>
          </a:p>
          <a:p>
            <a:pPr marL="285750" indent="-285750">
              <a:buFont typeface="Arial" panose="020B0604020202020204" pitchFamily="34" charset="0"/>
              <a:buChar char="•"/>
            </a:pPr>
            <a:r>
              <a:rPr lang="en-US" dirty="0"/>
              <a:t>Physics performance studies </a:t>
            </a:r>
          </a:p>
          <a:p>
            <a:pPr marL="285750" indent="-285750">
              <a:buFont typeface="Arial" panose="020B0604020202020204" pitchFamily="34" charset="0"/>
              <a:buChar char="•"/>
            </a:pPr>
            <a:r>
              <a:rPr lang="en-US" dirty="0"/>
              <a:t>Detector functional requirements</a:t>
            </a:r>
          </a:p>
          <a:p>
            <a:pPr marL="285750" indent="-285750">
              <a:buFont typeface="Arial" panose="020B0604020202020204" pitchFamily="34" charset="0"/>
              <a:buChar char="•"/>
            </a:pPr>
            <a:r>
              <a:rPr lang="en-US" dirty="0"/>
              <a:t>Detector model and simulation</a:t>
            </a:r>
          </a:p>
          <a:p>
            <a:pPr marL="285750" indent="-285750">
              <a:buFont typeface="Arial" panose="020B0604020202020204" pitchFamily="34" charset="0"/>
              <a:buChar char="•"/>
            </a:pPr>
            <a:r>
              <a:rPr lang="en-US" dirty="0"/>
              <a:t>Reconstruction</a:t>
            </a:r>
          </a:p>
          <a:p>
            <a:endParaRPr lang="en-US" dirty="0"/>
          </a:p>
          <a:p>
            <a:r>
              <a:rPr lang="en-US" b="1" dirty="0"/>
              <a:t>ITS3-WP2: Pixel chip design	</a:t>
            </a:r>
            <a:r>
              <a:rPr lang="en-US" dirty="0"/>
              <a:t>						alice-its3-wp2@cern.ch</a:t>
            </a:r>
          </a:p>
          <a:p>
            <a:pPr marL="285750" indent="-285750">
              <a:buFont typeface="Arial" panose="020B0604020202020204" pitchFamily="34" charset="0"/>
              <a:buChar char="•"/>
            </a:pPr>
            <a:r>
              <a:rPr lang="en-US" dirty="0"/>
              <a:t>Test structures and validation of the technology</a:t>
            </a:r>
          </a:p>
          <a:p>
            <a:pPr marL="285750" indent="-285750">
              <a:buFont typeface="Arial" panose="020B0604020202020204" pitchFamily="34" charset="0"/>
              <a:buChar char="•"/>
            </a:pPr>
            <a:r>
              <a:rPr lang="en-US" dirty="0"/>
              <a:t>Optimization of the pixel layout</a:t>
            </a:r>
          </a:p>
          <a:p>
            <a:pPr marL="285750" indent="-285750">
              <a:buFont typeface="Arial" panose="020B0604020202020204" pitchFamily="34" charset="0"/>
              <a:buChar char="•"/>
            </a:pPr>
            <a:r>
              <a:rPr lang="en-US" dirty="0"/>
              <a:t>Large area building block prototypes</a:t>
            </a:r>
          </a:p>
          <a:p>
            <a:pPr marL="285750" indent="-285750">
              <a:buFont typeface="Arial" panose="020B0604020202020204" pitchFamily="34" charset="0"/>
              <a:buChar char="•"/>
            </a:pPr>
            <a:r>
              <a:rPr lang="en-US" dirty="0"/>
              <a:t>Full scale prototypes</a:t>
            </a:r>
          </a:p>
          <a:p>
            <a:pPr marL="285750" indent="-285750">
              <a:buFont typeface="Arial" panose="020B0604020202020204" pitchFamily="34" charset="0"/>
              <a:buChar char="•"/>
            </a:pPr>
            <a:r>
              <a:rPr lang="en-US" dirty="0"/>
              <a:t>Final chip</a:t>
            </a:r>
          </a:p>
          <a:p>
            <a:r>
              <a:rPr lang="en-US" b="1" dirty="0"/>
              <a:t>	</a:t>
            </a:r>
          </a:p>
          <a:p>
            <a:r>
              <a:rPr lang="en-US" b="1" dirty="0"/>
              <a:t>ITS3-WP3: Pixel chip characterization</a:t>
            </a:r>
            <a:r>
              <a:rPr lang="en-US" dirty="0"/>
              <a:t>						alice-its3-wp3@cern.ch</a:t>
            </a:r>
          </a:p>
          <a:p>
            <a:pPr marL="285750" indent="-285750">
              <a:buFont typeface="Arial" panose="020B0604020202020204" pitchFamily="34" charset="0"/>
              <a:buChar char="•"/>
            </a:pPr>
            <a:r>
              <a:rPr lang="en-US" dirty="0"/>
              <a:t>Development of hardware and software for the pixel chip characterization</a:t>
            </a:r>
          </a:p>
          <a:p>
            <a:pPr marL="285750" indent="-285750">
              <a:buFont typeface="Arial" panose="020B0604020202020204" pitchFamily="34" charset="0"/>
              <a:buChar char="•"/>
            </a:pPr>
            <a:r>
              <a:rPr lang="en-US" dirty="0"/>
              <a:t>Laboratory, Beam and Radiation tests</a:t>
            </a:r>
          </a:p>
          <a:p>
            <a:pPr marL="285750" indent="-285750">
              <a:buFont typeface="Arial" panose="020B0604020202020204" pitchFamily="34" charset="0"/>
              <a:buChar char="•"/>
            </a:pPr>
            <a:r>
              <a:rPr lang="en-US" dirty="0"/>
              <a:t>Pixel chip device simulation</a:t>
            </a:r>
          </a:p>
        </p:txBody>
      </p:sp>
      <p:sp>
        <p:nvSpPr>
          <p:cNvPr id="10" name="TextBox 9"/>
          <p:cNvSpPr txBox="1"/>
          <p:nvPr/>
        </p:nvSpPr>
        <p:spPr>
          <a:xfrm>
            <a:off x="3847402" y="210804"/>
            <a:ext cx="4497193" cy="523220"/>
          </a:xfrm>
          <a:prstGeom prst="rect">
            <a:avLst/>
          </a:prstGeom>
          <a:noFill/>
        </p:spPr>
        <p:txBody>
          <a:bodyPr wrap="none" rtlCol="0">
            <a:spAutoFit/>
          </a:bodyPr>
          <a:lstStyle/>
          <a:p>
            <a:r>
              <a:rPr lang="en-US" sz="2800" u="sng" dirty="0"/>
              <a:t>Organization of effort for ITS3</a:t>
            </a:r>
          </a:p>
        </p:txBody>
      </p:sp>
      <p:pic>
        <p:nvPicPr>
          <p:cNvPr id="8" name="Picture 7"/>
          <p:cNvPicPr>
            <a:picLocks noChangeAspect="1"/>
          </p:cNvPicPr>
          <p:nvPr/>
        </p:nvPicPr>
        <p:blipFill>
          <a:blip r:embed="rId2"/>
          <a:stretch>
            <a:fillRect/>
          </a:stretch>
        </p:blipFill>
        <p:spPr>
          <a:xfrm>
            <a:off x="117296" y="38533"/>
            <a:ext cx="1019317" cy="981212"/>
          </a:xfrm>
          <a:prstGeom prst="rect">
            <a:avLst/>
          </a:prstGeom>
        </p:spPr>
      </p:pic>
      <p:pic>
        <p:nvPicPr>
          <p:cNvPr id="11" name="Picture 20" descr="LBNL_Alt_Logo_HorzRight_Final.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11657" y="143875"/>
            <a:ext cx="2087459" cy="439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4140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2021_05_06_ EICSC_WP_proposal - LG</a:t>
            </a:r>
            <a:endParaRPr lang="en-US"/>
          </a:p>
        </p:txBody>
      </p:sp>
      <p:sp>
        <p:nvSpPr>
          <p:cNvPr id="5" name="Slide Number Placeholder 4"/>
          <p:cNvSpPr>
            <a:spLocks noGrp="1"/>
          </p:cNvSpPr>
          <p:nvPr>
            <p:ph type="sldNum" sz="quarter" idx="12"/>
          </p:nvPr>
        </p:nvSpPr>
        <p:spPr/>
        <p:txBody>
          <a:bodyPr/>
          <a:lstStyle/>
          <a:p>
            <a:fld id="{D1EB1EBA-099B-46EE-A009-F4CB3582751C}" type="slidenum">
              <a:rPr lang="en-US" smtClean="0"/>
              <a:t>3</a:t>
            </a:fld>
            <a:endParaRPr lang="en-US"/>
          </a:p>
        </p:txBody>
      </p:sp>
      <p:sp>
        <p:nvSpPr>
          <p:cNvPr id="6" name="Rectangle 5"/>
          <p:cNvSpPr/>
          <p:nvPr/>
        </p:nvSpPr>
        <p:spPr>
          <a:xfrm>
            <a:off x="372172" y="1207687"/>
            <a:ext cx="11726944" cy="5355312"/>
          </a:xfrm>
          <a:prstGeom prst="rect">
            <a:avLst/>
          </a:prstGeom>
        </p:spPr>
        <p:txBody>
          <a:bodyPr wrap="square">
            <a:spAutoFit/>
          </a:bodyPr>
          <a:lstStyle/>
          <a:p>
            <a:r>
              <a:rPr lang="en-US" b="1" dirty="0"/>
              <a:t>ITS3-WP4: Pixel sensor thinning, bending and interconnection</a:t>
            </a:r>
            <a:r>
              <a:rPr lang="en-US" dirty="0"/>
              <a:t>		alice-its3-wp4@cern.ch</a:t>
            </a:r>
          </a:p>
          <a:p>
            <a:pPr marL="285750" indent="-285750">
              <a:buFont typeface="Arial" panose="020B0604020202020204" pitchFamily="34" charset="0"/>
              <a:buChar char="•"/>
            </a:pPr>
            <a:r>
              <a:rPr lang="en-US" dirty="0"/>
              <a:t>Tests with existing material (ALPIDE wafers)</a:t>
            </a:r>
          </a:p>
          <a:p>
            <a:pPr marL="285750" indent="-285750">
              <a:buFont typeface="Arial" panose="020B0604020202020204" pitchFamily="34" charset="0"/>
              <a:buChar char="•"/>
            </a:pPr>
            <a:r>
              <a:rPr lang="en-US" dirty="0"/>
              <a:t>Tests with 300 mm dummy wafers</a:t>
            </a:r>
          </a:p>
          <a:p>
            <a:pPr marL="285750" indent="-285750">
              <a:buFont typeface="Arial" panose="020B0604020202020204" pitchFamily="34" charset="0"/>
              <a:buChar char="•"/>
            </a:pPr>
            <a:r>
              <a:rPr lang="en-US" dirty="0"/>
              <a:t>Test with full-scale prototypes</a:t>
            </a:r>
          </a:p>
          <a:p>
            <a:pPr marL="285750" indent="-285750">
              <a:buFont typeface="Arial" panose="020B0604020202020204" pitchFamily="34" charset="0"/>
              <a:buChar char="•"/>
            </a:pPr>
            <a:r>
              <a:rPr lang="en-US" dirty="0"/>
              <a:t>Mechanical, electrical and functional validation of the procedures</a:t>
            </a:r>
          </a:p>
          <a:p>
            <a:endParaRPr lang="en-US" dirty="0"/>
          </a:p>
          <a:p>
            <a:r>
              <a:rPr lang="en-US" b="1" dirty="0"/>
              <a:t>ITS3-WP5: Mechanics and cooling	</a:t>
            </a:r>
            <a:r>
              <a:rPr lang="en-US" dirty="0"/>
              <a:t>				alice-its3-wp5@cern.ch</a:t>
            </a:r>
          </a:p>
          <a:p>
            <a:pPr marL="285750" indent="-285750">
              <a:buFont typeface="Arial" panose="020B0604020202020204" pitchFamily="34" charset="0"/>
              <a:buChar char="•"/>
            </a:pPr>
            <a:r>
              <a:rPr lang="en-US" dirty="0"/>
              <a:t>Selection and characterization of carbon materials (structural and thermal properties)</a:t>
            </a:r>
          </a:p>
          <a:p>
            <a:pPr marL="285750" indent="-285750">
              <a:buFont typeface="Arial" panose="020B0604020202020204" pitchFamily="34" charset="0"/>
              <a:buChar char="•"/>
            </a:pPr>
            <a:r>
              <a:rPr lang="en-US" dirty="0"/>
              <a:t>Development and production of support structures</a:t>
            </a:r>
          </a:p>
          <a:p>
            <a:pPr marL="285750" indent="-285750">
              <a:buFont typeface="Arial" panose="020B0604020202020204" pitchFamily="34" charset="0"/>
              <a:buChar char="•"/>
            </a:pPr>
            <a:r>
              <a:rPr lang="en-US" dirty="0"/>
              <a:t>Development, production and validation of the Engineering Module based on dummy chips</a:t>
            </a:r>
          </a:p>
          <a:p>
            <a:pPr marL="285750" indent="-285750">
              <a:buFont typeface="Arial" panose="020B0604020202020204" pitchFamily="34" charset="0"/>
              <a:buChar char="•"/>
            </a:pPr>
            <a:r>
              <a:rPr lang="en-US" dirty="0"/>
              <a:t>Development, production and validation of the Qualification Module based on prototype chips</a:t>
            </a:r>
          </a:p>
          <a:p>
            <a:pPr marL="285750" indent="-285750">
              <a:buFont typeface="Arial" panose="020B0604020202020204" pitchFamily="34" charset="0"/>
              <a:buChar char="•"/>
            </a:pPr>
            <a:r>
              <a:rPr lang="en-US" dirty="0"/>
              <a:t>Production of the Final Module based on final chips</a:t>
            </a:r>
          </a:p>
          <a:p>
            <a:pPr marL="285750" indent="-285750">
              <a:buFont typeface="Arial" panose="020B0604020202020204" pitchFamily="34" charset="0"/>
              <a:buChar char="•"/>
            </a:pPr>
            <a:endParaRPr lang="en-US" dirty="0"/>
          </a:p>
          <a:p>
            <a:r>
              <a:rPr lang="en-US" b="1" u="sng" dirty="0">
                <a:solidFill>
                  <a:srgbClr val="C00000"/>
                </a:solidFill>
              </a:rPr>
              <a:t>An EIC effort will require additional effort in R&amp;D</a:t>
            </a:r>
          </a:p>
          <a:p>
            <a:r>
              <a:rPr lang="en-US" dirty="0">
                <a:solidFill>
                  <a:srgbClr val="C00000"/>
                </a:solidFill>
              </a:rPr>
              <a:t>Sensor development for staves and discs</a:t>
            </a:r>
          </a:p>
          <a:p>
            <a:r>
              <a:rPr lang="en-US" dirty="0">
                <a:solidFill>
                  <a:srgbClr val="C00000"/>
                </a:solidFill>
              </a:rPr>
              <a:t>Discs based on ITS3 sensors</a:t>
            </a:r>
          </a:p>
          <a:p>
            <a:r>
              <a:rPr lang="en-US" dirty="0">
                <a:solidFill>
                  <a:srgbClr val="C00000"/>
                </a:solidFill>
              </a:rPr>
              <a:t>Long staves based on ITS3 sensors</a:t>
            </a:r>
          </a:p>
          <a:p>
            <a:r>
              <a:rPr lang="en-US" dirty="0">
                <a:solidFill>
                  <a:srgbClr val="C00000"/>
                </a:solidFill>
              </a:rPr>
              <a:t>Support and cooling for discs and staves</a:t>
            </a:r>
          </a:p>
          <a:p>
            <a:r>
              <a:rPr lang="en-US" dirty="0">
                <a:solidFill>
                  <a:srgbClr val="C00000"/>
                </a:solidFill>
              </a:rPr>
              <a:t>+?</a:t>
            </a:r>
          </a:p>
        </p:txBody>
      </p:sp>
      <p:sp>
        <p:nvSpPr>
          <p:cNvPr id="7" name="TextBox 6"/>
          <p:cNvSpPr txBox="1"/>
          <p:nvPr/>
        </p:nvSpPr>
        <p:spPr>
          <a:xfrm>
            <a:off x="3847403" y="143875"/>
            <a:ext cx="4497193" cy="523220"/>
          </a:xfrm>
          <a:prstGeom prst="rect">
            <a:avLst/>
          </a:prstGeom>
          <a:noFill/>
        </p:spPr>
        <p:txBody>
          <a:bodyPr wrap="none" rtlCol="0">
            <a:spAutoFit/>
          </a:bodyPr>
          <a:lstStyle/>
          <a:p>
            <a:r>
              <a:rPr lang="en-US" sz="2800" u="sng" dirty="0"/>
              <a:t>Organization of effort for ITS3</a:t>
            </a:r>
          </a:p>
        </p:txBody>
      </p:sp>
      <p:pic>
        <p:nvPicPr>
          <p:cNvPr id="8" name="Picture 7"/>
          <p:cNvPicPr>
            <a:picLocks noChangeAspect="1"/>
          </p:cNvPicPr>
          <p:nvPr/>
        </p:nvPicPr>
        <p:blipFill>
          <a:blip r:embed="rId2"/>
          <a:stretch>
            <a:fillRect/>
          </a:stretch>
        </p:blipFill>
        <p:spPr>
          <a:xfrm>
            <a:off x="117296" y="38533"/>
            <a:ext cx="1019317" cy="981212"/>
          </a:xfrm>
          <a:prstGeom prst="rect">
            <a:avLst/>
          </a:prstGeom>
        </p:spPr>
      </p:pic>
      <p:pic>
        <p:nvPicPr>
          <p:cNvPr id="9" name="Picture 20" descr="LBNL_Alt_Logo_HorzRight_Final.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11657" y="143875"/>
            <a:ext cx="2087459" cy="439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415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486068" y="173372"/>
            <a:ext cx="5442387" cy="523220"/>
          </a:xfrm>
          <a:prstGeom prst="rect">
            <a:avLst/>
          </a:prstGeom>
          <a:noFill/>
        </p:spPr>
        <p:txBody>
          <a:bodyPr wrap="none" rtlCol="0">
            <a:spAutoFit/>
          </a:bodyPr>
          <a:lstStyle/>
          <a:p>
            <a:r>
              <a:rPr lang="en-US" sz="2800" u="sng" dirty="0"/>
              <a:t>Proposal of work packages for EICSC</a:t>
            </a:r>
          </a:p>
        </p:txBody>
      </p:sp>
      <p:sp>
        <p:nvSpPr>
          <p:cNvPr id="5" name="TextBox 4"/>
          <p:cNvSpPr txBox="1"/>
          <p:nvPr/>
        </p:nvSpPr>
        <p:spPr>
          <a:xfrm>
            <a:off x="499352" y="914400"/>
            <a:ext cx="11505835" cy="1477328"/>
          </a:xfrm>
          <a:prstGeom prst="rect">
            <a:avLst/>
          </a:prstGeom>
          <a:noFill/>
          <a:ln w="12700">
            <a:solidFill>
              <a:schemeClr val="accent1"/>
            </a:solidFill>
          </a:ln>
        </p:spPr>
        <p:txBody>
          <a:bodyPr wrap="square" rtlCol="0">
            <a:spAutoFit/>
          </a:bodyPr>
          <a:lstStyle/>
          <a:p>
            <a:r>
              <a:rPr lang="en-US" dirty="0"/>
              <a:t>The overall work package structure for the </a:t>
            </a:r>
            <a:r>
              <a:rPr lang="en-US" dirty="0" smtClean="0"/>
              <a:t>ITS3 </a:t>
            </a:r>
            <a:r>
              <a:rPr lang="en-US" dirty="0"/>
              <a:t>is well thought out and can be mostly adapted with a few modifications.</a:t>
            </a:r>
          </a:p>
          <a:p>
            <a:r>
              <a:rPr lang="en-US" dirty="0"/>
              <a:t>Propose that we adopt the </a:t>
            </a:r>
            <a:r>
              <a:rPr lang="en-US" dirty="0" smtClean="0"/>
              <a:t>ITS3 </a:t>
            </a:r>
            <a:r>
              <a:rPr lang="en-US" dirty="0"/>
              <a:t>work package structure but add in the additional tasks that are needed.</a:t>
            </a:r>
          </a:p>
          <a:p>
            <a:r>
              <a:rPr lang="en-US" b="1" dirty="0"/>
              <a:t>So – EIC WPs contain all of the tasks in the ITS-3 WPs but with the added tasks shown below.</a:t>
            </a:r>
          </a:p>
          <a:p>
            <a:r>
              <a:rPr lang="en-US" b="1" dirty="0"/>
              <a:t>This will lead to EIC WPs joining the ITS-3 existing WPs now and moving forward with the EIC specific tasks as the timing becomes relevant.  </a:t>
            </a:r>
            <a:endParaRPr lang="en-US" dirty="0">
              <a:solidFill>
                <a:srgbClr val="0070C0"/>
              </a:solidFill>
            </a:endParaRPr>
          </a:p>
        </p:txBody>
      </p:sp>
      <p:sp>
        <p:nvSpPr>
          <p:cNvPr id="6" name="Rectangle 5"/>
          <p:cNvSpPr/>
          <p:nvPr/>
        </p:nvSpPr>
        <p:spPr>
          <a:xfrm>
            <a:off x="700553" y="2747075"/>
            <a:ext cx="11149780" cy="3693319"/>
          </a:xfrm>
          <a:prstGeom prst="rect">
            <a:avLst/>
          </a:prstGeom>
        </p:spPr>
        <p:txBody>
          <a:bodyPr wrap="square">
            <a:spAutoFit/>
          </a:bodyPr>
          <a:lstStyle/>
          <a:p>
            <a:r>
              <a:rPr lang="en-US" b="1" dirty="0"/>
              <a:t>EICSC-WP2: Sensor design	</a:t>
            </a:r>
            <a:r>
              <a:rPr lang="en-US" dirty="0"/>
              <a:t>						</a:t>
            </a:r>
          </a:p>
          <a:p>
            <a:pPr marL="285750" indent="-285750">
              <a:buFont typeface="Arial" panose="020B0604020202020204" pitchFamily="34" charset="0"/>
              <a:buChar char="•"/>
            </a:pPr>
            <a:r>
              <a:rPr lang="en-US" dirty="0"/>
              <a:t>Full participation and engagement with the </a:t>
            </a:r>
            <a:r>
              <a:rPr lang="en-US" dirty="0" smtClean="0"/>
              <a:t>ITS-3 </a:t>
            </a:r>
            <a:r>
              <a:rPr lang="en-US" dirty="0"/>
              <a:t>WP2 for the design of the </a:t>
            </a:r>
            <a:r>
              <a:rPr lang="en-US" dirty="0" err="1"/>
              <a:t>vertexing</a:t>
            </a:r>
            <a:r>
              <a:rPr lang="en-US" dirty="0"/>
              <a:t> layers sensor.</a:t>
            </a:r>
          </a:p>
          <a:p>
            <a:pPr marL="285750" indent="-285750">
              <a:buFont typeface="Arial" panose="020B0604020202020204" pitchFamily="34" charset="0"/>
              <a:buChar char="•"/>
            </a:pPr>
            <a:r>
              <a:rPr lang="en-US" dirty="0"/>
              <a:t>Adaptation and forward planning for the fork off of the ITS-3 sensor to give a sensor with good yield characteristics that is optimized for use on discs and staves.</a:t>
            </a:r>
          </a:p>
          <a:p>
            <a:pPr marL="285750" indent="-285750">
              <a:buFont typeface="Arial" panose="020B0604020202020204" pitchFamily="34" charset="0"/>
              <a:buChar char="•"/>
            </a:pPr>
            <a:r>
              <a:rPr lang="en-US" dirty="0"/>
              <a:t>Development of both sensor configuration for EIC use. A stitched sensor design that meets the vertex detector requirements and a smaller stitched design that meets the yield and other requirements for stave and disc use.</a:t>
            </a:r>
          </a:p>
          <a:p>
            <a:pPr marL="285750" indent="-285750">
              <a:buFont typeface="Arial" panose="020B0604020202020204" pitchFamily="34" charset="0"/>
              <a:buChar char="•"/>
            </a:pPr>
            <a:r>
              <a:rPr lang="en-US" dirty="0"/>
              <a:t>Engineering run designs and </a:t>
            </a:r>
            <a:r>
              <a:rPr lang="en-US" dirty="0" smtClean="0"/>
              <a:t>submissions.</a:t>
            </a:r>
            <a:endParaRPr lang="en-US" dirty="0">
              <a:solidFill>
                <a:srgbClr val="FF0000"/>
              </a:solidFill>
            </a:endParaRPr>
          </a:p>
          <a:p>
            <a:r>
              <a:rPr lang="en-US" b="1" dirty="0" smtClean="0"/>
              <a:t>EICSC-WP3</a:t>
            </a:r>
            <a:r>
              <a:rPr lang="en-US" b="1" dirty="0"/>
              <a:t>: Pixel chip characterization</a:t>
            </a:r>
            <a:r>
              <a:rPr lang="en-US" dirty="0"/>
              <a:t>	</a:t>
            </a:r>
          </a:p>
          <a:p>
            <a:pPr marL="285750" indent="-285750">
              <a:buFont typeface="Arial" panose="020B0604020202020204" pitchFamily="34" charset="0"/>
              <a:buChar char="•"/>
            </a:pPr>
            <a:r>
              <a:rPr lang="en-US" dirty="0"/>
              <a:t>Full participation and engagement with the </a:t>
            </a:r>
            <a:r>
              <a:rPr lang="en-US" dirty="0" smtClean="0"/>
              <a:t>ITS-3 </a:t>
            </a:r>
            <a:r>
              <a:rPr lang="en-US" dirty="0"/>
              <a:t>WP3 </a:t>
            </a:r>
          </a:p>
          <a:p>
            <a:pPr marL="285750" indent="-285750">
              <a:buFont typeface="Arial" panose="020B0604020202020204" pitchFamily="34" charset="0"/>
              <a:buChar char="•"/>
            </a:pPr>
            <a:r>
              <a:rPr lang="en-US" dirty="0"/>
              <a:t>Adaptation and/or development of hardware and software for characterization of </a:t>
            </a:r>
            <a:r>
              <a:rPr lang="en-US" dirty="0" err="1"/>
              <a:t>vertexing</a:t>
            </a:r>
            <a:r>
              <a:rPr lang="en-US" dirty="0"/>
              <a:t> and barrel/disc sensor types.</a:t>
            </a:r>
          </a:p>
          <a:p>
            <a:pPr marL="285750" indent="-285750">
              <a:buFont typeface="Arial" panose="020B0604020202020204" pitchFamily="34" charset="0"/>
              <a:buChar char="•"/>
            </a:pPr>
            <a:r>
              <a:rPr lang="en-US" dirty="0"/>
              <a:t>Laboratory, Beam and Radiation </a:t>
            </a:r>
            <a:r>
              <a:rPr lang="en-US" dirty="0" smtClean="0"/>
              <a:t>tests.</a:t>
            </a:r>
            <a:endParaRPr lang="en-US" dirty="0"/>
          </a:p>
          <a:p>
            <a:pPr marL="285750" indent="-285750">
              <a:buFont typeface="Arial" panose="020B0604020202020204" pitchFamily="34" charset="0"/>
              <a:buChar char="•"/>
            </a:pPr>
            <a:r>
              <a:rPr lang="en-US" dirty="0"/>
              <a:t>Pixel chip device </a:t>
            </a:r>
            <a:r>
              <a:rPr lang="en-US" dirty="0" smtClean="0"/>
              <a:t>simulation.</a:t>
            </a:r>
            <a:endParaRPr lang="en-US" dirty="0">
              <a:solidFill>
                <a:srgbClr val="0070C0"/>
              </a:solidFill>
            </a:endParaRPr>
          </a:p>
        </p:txBody>
      </p:sp>
      <p:sp>
        <p:nvSpPr>
          <p:cNvPr id="2" name="Footer Placeholder 1"/>
          <p:cNvSpPr>
            <a:spLocks noGrp="1"/>
          </p:cNvSpPr>
          <p:nvPr>
            <p:ph type="ftr" sz="quarter" idx="11"/>
          </p:nvPr>
        </p:nvSpPr>
        <p:spPr/>
        <p:txBody>
          <a:bodyPr/>
          <a:lstStyle/>
          <a:p>
            <a:r>
              <a:rPr lang="en-US" smtClean="0"/>
              <a:t>2021_05_06_ EICSC_WP_proposal - LG</a:t>
            </a:r>
            <a:endParaRPr lang="en-US"/>
          </a:p>
        </p:txBody>
      </p:sp>
      <p:sp>
        <p:nvSpPr>
          <p:cNvPr id="3" name="Slide Number Placeholder 2"/>
          <p:cNvSpPr>
            <a:spLocks noGrp="1"/>
          </p:cNvSpPr>
          <p:nvPr>
            <p:ph type="sldNum" sz="quarter" idx="12"/>
          </p:nvPr>
        </p:nvSpPr>
        <p:spPr/>
        <p:txBody>
          <a:bodyPr/>
          <a:lstStyle/>
          <a:p>
            <a:fld id="{DCDF6136-E04D-4642-883C-F55453957916}" type="slidenum">
              <a:rPr lang="en-US" smtClean="0"/>
              <a:t>4</a:t>
            </a:fld>
            <a:endParaRPr lang="en-US"/>
          </a:p>
        </p:txBody>
      </p:sp>
    </p:spTree>
    <p:extLst>
      <p:ext uri="{BB962C8B-B14F-4D97-AF65-F5344CB8AC3E}">
        <p14:creationId xmlns:p14="http://schemas.microsoft.com/office/powerpoint/2010/main" val="344120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2021_05_06_ EICSC_WP_proposal - LG</a:t>
            </a:r>
            <a:endParaRPr lang="en-US"/>
          </a:p>
        </p:txBody>
      </p:sp>
      <p:sp>
        <p:nvSpPr>
          <p:cNvPr id="5" name="Slide Number Placeholder 4"/>
          <p:cNvSpPr>
            <a:spLocks noGrp="1"/>
          </p:cNvSpPr>
          <p:nvPr>
            <p:ph type="sldNum" sz="quarter" idx="12"/>
          </p:nvPr>
        </p:nvSpPr>
        <p:spPr/>
        <p:txBody>
          <a:bodyPr/>
          <a:lstStyle/>
          <a:p>
            <a:fld id="{D1EB1EBA-099B-46EE-A009-F4CB3582751C}" type="slidenum">
              <a:rPr lang="en-US" smtClean="0"/>
              <a:t>5</a:t>
            </a:fld>
            <a:endParaRPr lang="en-US"/>
          </a:p>
        </p:txBody>
      </p:sp>
      <p:sp>
        <p:nvSpPr>
          <p:cNvPr id="6" name="Rectangle 5"/>
          <p:cNvSpPr/>
          <p:nvPr/>
        </p:nvSpPr>
        <p:spPr>
          <a:xfrm>
            <a:off x="117296" y="982373"/>
            <a:ext cx="11726944" cy="4801314"/>
          </a:xfrm>
          <a:prstGeom prst="rect">
            <a:avLst/>
          </a:prstGeom>
        </p:spPr>
        <p:txBody>
          <a:bodyPr wrap="square">
            <a:spAutoFit/>
          </a:bodyPr>
          <a:lstStyle/>
          <a:p>
            <a:r>
              <a:rPr lang="en-US" b="1" dirty="0"/>
              <a:t>EICSC-WP4: Pixel sensor thinning, bending and interconnection</a:t>
            </a:r>
            <a:r>
              <a:rPr lang="en-US" dirty="0"/>
              <a:t>	</a:t>
            </a:r>
          </a:p>
          <a:p>
            <a:pPr marL="285750" indent="-285750">
              <a:buFont typeface="Arial" panose="020B0604020202020204" pitchFamily="34" charset="0"/>
              <a:buChar char="•"/>
            </a:pPr>
            <a:r>
              <a:rPr lang="en-US" dirty="0"/>
              <a:t>Full participation and engagement with the ITS3 WP4</a:t>
            </a:r>
          </a:p>
          <a:p>
            <a:pPr marL="285750" indent="-285750">
              <a:buFont typeface="Arial" panose="020B0604020202020204" pitchFamily="34" charset="0"/>
              <a:buChar char="•"/>
            </a:pPr>
            <a:r>
              <a:rPr lang="en-US" dirty="0"/>
              <a:t>Bending/interconnection optimization for EIC vertex radii/dimensions</a:t>
            </a:r>
          </a:p>
          <a:p>
            <a:pPr marL="285750" indent="-285750">
              <a:buFont typeface="Arial" panose="020B0604020202020204" pitchFamily="34" charset="0"/>
              <a:buChar char="•"/>
            </a:pPr>
            <a:r>
              <a:rPr lang="en-US" dirty="0"/>
              <a:t>Development of infrastructure for bent mid-size EIC prototype functional test</a:t>
            </a:r>
          </a:p>
          <a:p>
            <a:pPr marL="285750" indent="-285750">
              <a:buFont typeface="Arial" panose="020B0604020202020204" pitchFamily="34" charset="0"/>
              <a:buChar char="•"/>
            </a:pPr>
            <a:r>
              <a:rPr lang="en-US" dirty="0"/>
              <a:t>Development of interconnect for power, signal, control for disc and stave sensor modules.</a:t>
            </a:r>
          </a:p>
          <a:p>
            <a:pPr marL="285750" indent="-285750">
              <a:buFont typeface="Arial" panose="020B0604020202020204" pitchFamily="34" charset="0"/>
              <a:buChar char="•"/>
            </a:pPr>
            <a:r>
              <a:rPr lang="en-US" dirty="0"/>
              <a:t>Tests with engineering run EIC full scale prototype sensors</a:t>
            </a:r>
          </a:p>
          <a:p>
            <a:pPr marL="285750" indent="-285750">
              <a:buFont typeface="Arial" panose="020B0604020202020204" pitchFamily="34" charset="0"/>
              <a:buChar char="•"/>
            </a:pPr>
            <a:r>
              <a:rPr lang="en-US" dirty="0"/>
              <a:t>Mechanical, electrical and functional validation of the procedures for vertexing and stave/disc sensors and modules</a:t>
            </a:r>
            <a:r>
              <a:rPr lang="en-US" dirty="0" smtClean="0"/>
              <a:t>.</a:t>
            </a:r>
          </a:p>
          <a:p>
            <a:pPr marL="285750" indent="-285750">
              <a:buFont typeface="Arial" panose="020B0604020202020204" pitchFamily="34" charset="0"/>
              <a:buChar char="•"/>
            </a:pPr>
            <a:endParaRPr lang="en-US" dirty="0"/>
          </a:p>
          <a:p>
            <a:r>
              <a:rPr lang="en-US" b="1" dirty="0"/>
              <a:t>EIC-WP5: Mechanics and cooling	</a:t>
            </a:r>
            <a:endParaRPr lang="en-US" dirty="0"/>
          </a:p>
          <a:p>
            <a:pPr marL="285750" indent="-285750">
              <a:buFont typeface="Arial" panose="020B0604020202020204" pitchFamily="34" charset="0"/>
              <a:buChar char="•"/>
            </a:pPr>
            <a:r>
              <a:rPr lang="en-US" dirty="0"/>
              <a:t>Full participation and engagement with the ITS3 WP5</a:t>
            </a:r>
          </a:p>
          <a:p>
            <a:pPr marL="285750" indent="-285750">
              <a:buFont typeface="Arial" panose="020B0604020202020204" pitchFamily="34" charset="0"/>
              <a:buChar char="•"/>
            </a:pPr>
            <a:r>
              <a:rPr lang="en-US" dirty="0"/>
              <a:t>Selection and characterization of carbon materials (structural and thermal properties)</a:t>
            </a:r>
          </a:p>
          <a:p>
            <a:pPr marL="285750" indent="-285750">
              <a:buFont typeface="Arial" panose="020B0604020202020204" pitchFamily="34" charset="0"/>
              <a:buChar char="•"/>
            </a:pPr>
            <a:r>
              <a:rPr lang="en-US" dirty="0"/>
              <a:t>Development and production of support structures</a:t>
            </a:r>
          </a:p>
          <a:p>
            <a:pPr marL="285750" indent="-285750">
              <a:buFont typeface="Arial" panose="020B0604020202020204" pitchFamily="34" charset="0"/>
              <a:buChar char="•"/>
            </a:pPr>
            <a:r>
              <a:rPr lang="en-US" dirty="0"/>
              <a:t>Development, production and validation of the Engineering Module based on dummy chips (</a:t>
            </a:r>
            <a:r>
              <a:rPr lang="en-US" dirty="0" err="1"/>
              <a:t>vertexing</a:t>
            </a:r>
            <a:r>
              <a:rPr lang="en-US" dirty="0"/>
              <a:t> and stave/disc)</a:t>
            </a:r>
          </a:p>
          <a:p>
            <a:pPr marL="285750" indent="-285750">
              <a:buFont typeface="Arial" panose="020B0604020202020204" pitchFamily="34" charset="0"/>
              <a:buChar char="•"/>
            </a:pPr>
            <a:r>
              <a:rPr lang="en-US" dirty="0"/>
              <a:t>Development, production and validation of the Qualification Module based on prototype chips (</a:t>
            </a:r>
            <a:r>
              <a:rPr lang="en-US" dirty="0" err="1"/>
              <a:t>vertexing</a:t>
            </a:r>
            <a:r>
              <a:rPr lang="en-US" dirty="0"/>
              <a:t> and stave/disc)</a:t>
            </a:r>
          </a:p>
          <a:p>
            <a:pPr marL="285750" indent="-285750">
              <a:buFont typeface="Arial" panose="020B0604020202020204" pitchFamily="34" charset="0"/>
              <a:buChar char="•"/>
            </a:pPr>
            <a:r>
              <a:rPr lang="en-US" dirty="0"/>
              <a:t>Production of the Final Module based on final chips (</a:t>
            </a:r>
            <a:r>
              <a:rPr lang="en-US" dirty="0" err="1"/>
              <a:t>vertexing</a:t>
            </a:r>
            <a:r>
              <a:rPr lang="en-US" dirty="0"/>
              <a:t> and stave/disc)</a:t>
            </a:r>
          </a:p>
          <a:p>
            <a:pPr marL="285750" indent="-285750">
              <a:buFont typeface="Arial" panose="020B0604020202020204" pitchFamily="34" charset="0"/>
              <a:buChar char="•"/>
            </a:pPr>
            <a:r>
              <a:rPr lang="en-US" dirty="0"/>
              <a:t>Development of cooling (air for </a:t>
            </a:r>
            <a:r>
              <a:rPr lang="en-US" dirty="0" err="1"/>
              <a:t>vertexing</a:t>
            </a:r>
            <a:r>
              <a:rPr lang="en-US" dirty="0"/>
              <a:t> layers and water/? for staves/discs</a:t>
            </a:r>
            <a:r>
              <a:rPr lang="en-US" dirty="0" smtClean="0"/>
              <a:t>)</a:t>
            </a:r>
          </a:p>
          <a:p>
            <a:pPr marL="285750" indent="-285750">
              <a:buFont typeface="Arial" panose="020B0604020202020204" pitchFamily="34" charset="0"/>
              <a:buChar char="•"/>
            </a:pPr>
            <a:r>
              <a:rPr lang="en-US" dirty="0" smtClean="0"/>
              <a:t>Development of services, routing, machine/detector interface.</a:t>
            </a:r>
            <a:endParaRPr lang="en-US" dirty="0"/>
          </a:p>
        </p:txBody>
      </p:sp>
      <p:sp>
        <p:nvSpPr>
          <p:cNvPr id="7" name="TextBox 6"/>
          <p:cNvSpPr txBox="1"/>
          <p:nvPr/>
        </p:nvSpPr>
        <p:spPr>
          <a:xfrm>
            <a:off x="3847403" y="143875"/>
            <a:ext cx="4497193" cy="523220"/>
          </a:xfrm>
          <a:prstGeom prst="rect">
            <a:avLst/>
          </a:prstGeom>
          <a:noFill/>
        </p:spPr>
        <p:txBody>
          <a:bodyPr wrap="none" rtlCol="0">
            <a:spAutoFit/>
          </a:bodyPr>
          <a:lstStyle/>
          <a:p>
            <a:r>
              <a:rPr lang="en-US" sz="2800" u="sng" dirty="0"/>
              <a:t>Organization of effort for ITS3</a:t>
            </a:r>
          </a:p>
        </p:txBody>
      </p:sp>
      <p:pic>
        <p:nvPicPr>
          <p:cNvPr id="8" name="Picture 7"/>
          <p:cNvPicPr>
            <a:picLocks noChangeAspect="1"/>
          </p:cNvPicPr>
          <p:nvPr/>
        </p:nvPicPr>
        <p:blipFill>
          <a:blip r:embed="rId2"/>
          <a:stretch>
            <a:fillRect/>
          </a:stretch>
        </p:blipFill>
        <p:spPr>
          <a:xfrm>
            <a:off x="117296" y="38533"/>
            <a:ext cx="1019317" cy="981212"/>
          </a:xfrm>
          <a:prstGeom prst="rect">
            <a:avLst/>
          </a:prstGeom>
        </p:spPr>
      </p:pic>
      <p:pic>
        <p:nvPicPr>
          <p:cNvPr id="9" name="Picture 20" descr="LBNL_Alt_Logo_HorzRight_Final.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011657" y="143875"/>
            <a:ext cx="2087459" cy="439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3568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2021_05_06_ EICSC_WP_proposal - LG</a:t>
            </a:r>
            <a:endParaRPr lang="en-US"/>
          </a:p>
        </p:txBody>
      </p:sp>
      <p:sp>
        <p:nvSpPr>
          <p:cNvPr id="5" name="Slide Number Placeholder 4"/>
          <p:cNvSpPr>
            <a:spLocks noGrp="1"/>
          </p:cNvSpPr>
          <p:nvPr>
            <p:ph type="sldNum" sz="quarter" idx="12"/>
          </p:nvPr>
        </p:nvSpPr>
        <p:spPr/>
        <p:txBody>
          <a:bodyPr/>
          <a:lstStyle/>
          <a:p>
            <a:fld id="{D1EB1EBA-099B-46EE-A009-F4CB3582751C}" type="slidenum">
              <a:rPr lang="en-US" smtClean="0"/>
              <a:t>6</a:t>
            </a:fld>
            <a:endParaRPr lang="en-US"/>
          </a:p>
        </p:txBody>
      </p:sp>
      <p:sp>
        <p:nvSpPr>
          <p:cNvPr id="6" name="Rectangle 5"/>
          <p:cNvSpPr/>
          <p:nvPr/>
        </p:nvSpPr>
        <p:spPr>
          <a:xfrm>
            <a:off x="424068" y="380216"/>
            <a:ext cx="11529391" cy="6709529"/>
          </a:xfrm>
          <a:prstGeom prst="rect">
            <a:avLst/>
          </a:prstGeom>
        </p:spPr>
        <p:txBody>
          <a:bodyPr wrap="square">
            <a:spAutoFit/>
          </a:bodyPr>
          <a:lstStyle/>
          <a:p>
            <a:r>
              <a:rPr lang="en-US" sz="1600" b="1" dirty="0"/>
              <a:t>2021 – </a:t>
            </a:r>
          </a:p>
          <a:p>
            <a:pPr marL="285750" indent="-285750">
              <a:buFont typeface="Arial" panose="020B0604020202020204" pitchFamily="34" charset="0"/>
              <a:buChar char="•"/>
            </a:pPr>
            <a:r>
              <a:rPr lang="en-US" sz="1600" dirty="0"/>
              <a:t>Testing and characterization of MLR1</a:t>
            </a:r>
          </a:p>
          <a:p>
            <a:pPr marL="285750" indent="-285750">
              <a:buFont typeface="Arial" panose="020B0604020202020204" pitchFamily="34" charset="0"/>
              <a:buChar char="•"/>
            </a:pPr>
            <a:r>
              <a:rPr lang="en-US" sz="1600" dirty="0"/>
              <a:t>Sensor design for MLR2 or ER</a:t>
            </a:r>
          </a:p>
          <a:p>
            <a:pPr marL="285750" indent="-285750">
              <a:buFont typeface="Arial" panose="020B0604020202020204" pitchFamily="34" charset="0"/>
              <a:buChar char="•"/>
            </a:pPr>
            <a:r>
              <a:rPr lang="en-US" sz="1600" dirty="0"/>
              <a:t>R&amp;D into powering, stave/disc construction, cooling, overall infrastructure</a:t>
            </a:r>
          </a:p>
          <a:p>
            <a:pPr marL="285750" indent="-285750">
              <a:buFont typeface="Arial" panose="020B0604020202020204" pitchFamily="34" charset="0"/>
              <a:buChar char="•"/>
            </a:pPr>
            <a:r>
              <a:rPr lang="en-US" sz="1600" dirty="0"/>
              <a:t>MLR2 </a:t>
            </a:r>
            <a:r>
              <a:rPr lang="en-US" sz="1600" dirty="0" smtClean="0"/>
              <a:t>submission</a:t>
            </a:r>
          </a:p>
          <a:p>
            <a:pPr marL="285750" indent="-285750">
              <a:buFont typeface="Arial" panose="020B0604020202020204" pitchFamily="34" charset="0"/>
              <a:buChar char="•"/>
            </a:pPr>
            <a:r>
              <a:rPr lang="en-US" sz="1600" dirty="0" smtClean="0"/>
              <a:t>Thinning, bending </a:t>
            </a:r>
            <a:r>
              <a:rPr lang="en-US" sz="1600" dirty="0"/>
              <a:t>and </a:t>
            </a:r>
            <a:r>
              <a:rPr lang="en-US" sz="1600" dirty="0" smtClean="0"/>
              <a:t>sensor interconnection</a:t>
            </a:r>
            <a:endParaRPr lang="en-US" sz="1600" dirty="0"/>
          </a:p>
          <a:p>
            <a:r>
              <a:rPr lang="en-US" sz="1600" b="1" dirty="0"/>
              <a:t>2022 - </a:t>
            </a:r>
          </a:p>
          <a:p>
            <a:pPr marL="285750" indent="-285750">
              <a:buFont typeface="Arial" panose="020B0604020202020204" pitchFamily="34" charset="0"/>
              <a:buChar char="•"/>
            </a:pPr>
            <a:r>
              <a:rPr lang="en-US" sz="1600" dirty="0"/>
              <a:t>Testing and characterization of MLR2</a:t>
            </a:r>
          </a:p>
          <a:p>
            <a:pPr marL="285750" indent="-285750">
              <a:buFont typeface="Arial" panose="020B0604020202020204" pitchFamily="34" charset="0"/>
              <a:buChar char="•"/>
            </a:pPr>
            <a:r>
              <a:rPr lang="en-US" sz="1600" dirty="0"/>
              <a:t>Sensor design for ER</a:t>
            </a:r>
          </a:p>
          <a:p>
            <a:pPr marL="285750" indent="-285750">
              <a:buFont typeface="Arial" panose="020B0604020202020204" pitchFamily="34" charset="0"/>
              <a:buChar char="•"/>
            </a:pPr>
            <a:r>
              <a:rPr lang="en-US" sz="1600" dirty="0"/>
              <a:t>R&amp;D + prototyping into powering, stave/disc construction, cooling, overall infrastructure</a:t>
            </a:r>
          </a:p>
          <a:p>
            <a:pPr marL="285750" indent="-285750">
              <a:buFont typeface="Arial" panose="020B0604020202020204" pitchFamily="34" charset="0"/>
              <a:buChar char="•"/>
            </a:pPr>
            <a:r>
              <a:rPr lang="en-US" sz="1600" dirty="0"/>
              <a:t>ER submission</a:t>
            </a:r>
          </a:p>
          <a:p>
            <a:r>
              <a:rPr lang="en-US" sz="1600" b="1" dirty="0"/>
              <a:t>2023 - </a:t>
            </a:r>
          </a:p>
          <a:p>
            <a:pPr marL="285750" indent="-285750">
              <a:buFont typeface="Arial" panose="020B0604020202020204" pitchFamily="34" charset="0"/>
              <a:buChar char="•"/>
            </a:pPr>
            <a:r>
              <a:rPr lang="en-US" sz="1600" dirty="0"/>
              <a:t>Testing and characterization of ITS3 ER and assessment of yield</a:t>
            </a:r>
          </a:p>
          <a:p>
            <a:pPr marL="285750" indent="-285750">
              <a:buFont typeface="Arial" panose="020B0604020202020204" pitchFamily="34" charset="0"/>
              <a:buChar char="•"/>
            </a:pPr>
            <a:r>
              <a:rPr lang="en-US" sz="1600" dirty="0"/>
              <a:t>Assessment and planning for EIC sensor fork of ITS3 design</a:t>
            </a:r>
          </a:p>
          <a:p>
            <a:pPr marL="285750" indent="-285750">
              <a:buFont typeface="Arial" panose="020B0604020202020204" pitchFamily="34" charset="0"/>
              <a:buChar char="•"/>
            </a:pPr>
            <a:r>
              <a:rPr lang="en-US" sz="1600" dirty="0"/>
              <a:t>Fork off sensor design and work on EIC variant for staves and discs (may move to next year depending on results)</a:t>
            </a:r>
          </a:p>
          <a:p>
            <a:pPr marL="285750" indent="-285750">
              <a:buFont typeface="Arial" panose="020B0604020202020204" pitchFamily="34" charset="0"/>
              <a:buChar char="•"/>
            </a:pPr>
            <a:r>
              <a:rPr lang="en-US" sz="1600" dirty="0"/>
              <a:t>Detailed prototyping into powering, stave/disc construction, cooling, overall infrastructure</a:t>
            </a:r>
          </a:p>
          <a:p>
            <a:pPr marL="285750" indent="-285750">
              <a:buFont typeface="Arial" panose="020B0604020202020204" pitchFamily="34" charset="0"/>
              <a:buChar char="•"/>
            </a:pPr>
            <a:r>
              <a:rPr lang="en-US" sz="1600" dirty="0"/>
              <a:t>ER submission for EIC variant sensor for staves and discs (may move to next year depending on results)</a:t>
            </a:r>
          </a:p>
          <a:p>
            <a:pPr marL="285750" indent="-285750">
              <a:buFont typeface="Arial" panose="020B0604020202020204" pitchFamily="34" charset="0"/>
              <a:buChar char="•"/>
            </a:pPr>
            <a:r>
              <a:rPr lang="en-US" sz="1600" dirty="0"/>
              <a:t>Investigation of adaptation of ITS3 design for use in EIC inner layers (different radii, # layers, services from both ends to meet length requirements, etc.</a:t>
            </a:r>
          </a:p>
          <a:p>
            <a:r>
              <a:rPr lang="en-US" sz="1600" b="1" dirty="0"/>
              <a:t>2024 – </a:t>
            </a:r>
          </a:p>
          <a:p>
            <a:pPr marL="285750" indent="-285750">
              <a:buFont typeface="Arial" panose="020B0604020202020204" pitchFamily="34" charset="0"/>
              <a:buChar char="•"/>
            </a:pPr>
            <a:r>
              <a:rPr lang="en-US" sz="1600" dirty="0"/>
              <a:t>Testing and characterization of EIC ER and assessment of yield</a:t>
            </a:r>
          </a:p>
          <a:p>
            <a:pPr marL="285750" indent="-285750">
              <a:buFont typeface="Arial" panose="020B0604020202020204" pitchFamily="34" charset="0"/>
              <a:buChar char="•"/>
            </a:pPr>
            <a:r>
              <a:rPr lang="en-US" sz="1600" dirty="0"/>
              <a:t>Si design for EIC ER2</a:t>
            </a:r>
          </a:p>
          <a:p>
            <a:pPr marL="285750" indent="-285750">
              <a:buFont typeface="Arial" panose="020B0604020202020204" pitchFamily="34" charset="0"/>
              <a:buChar char="•"/>
            </a:pPr>
            <a:r>
              <a:rPr lang="en-US" sz="1600" dirty="0"/>
              <a:t>Detailed prototyping into powering, stave/disc construction, cooling, overall infrastructure using EIC ER1 prototypes.</a:t>
            </a:r>
          </a:p>
          <a:p>
            <a:pPr marL="285750" indent="-285750">
              <a:buFont typeface="Arial" panose="020B0604020202020204" pitchFamily="34" charset="0"/>
              <a:buChar char="•"/>
            </a:pPr>
            <a:r>
              <a:rPr lang="en-US" sz="1600" dirty="0"/>
              <a:t>ER2 submission for EIC variant sensor for staves and discs </a:t>
            </a:r>
          </a:p>
          <a:p>
            <a:pPr marL="285750" indent="-285750">
              <a:buFont typeface="Arial" panose="020B0604020202020204" pitchFamily="34" charset="0"/>
              <a:buChar char="•"/>
            </a:pPr>
            <a:r>
              <a:rPr lang="en-US" sz="1600" dirty="0"/>
              <a:t>adaptation of ITS3 design for use in EIC inner layers and integration of design into ER2 if necessary.</a:t>
            </a:r>
          </a:p>
          <a:p>
            <a:endParaRPr lang="en-US" sz="1600" dirty="0"/>
          </a:p>
          <a:p>
            <a:endParaRPr lang="en-US" sz="1600" dirty="0"/>
          </a:p>
        </p:txBody>
      </p:sp>
      <p:sp>
        <p:nvSpPr>
          <p:cNvPr id="7" name="TextBox 6"/>
          <p:cNvSpPr txBox="1"/>
          <p:nvPr/>
        </p:nvSpPr>
        <p:spPr>
          <a:xfrm>
            <a:off x="3649479" y="149384"/>
            <a:ext cx="5078570" cy="461665"/>
          </a:xfrm>
          <a:prstGeom prst="rect">
            <a:avLst/>
          </a:prstGeom>
          <a:noFill/>
        </p:spPr>
        <p:txBody>
          <a:bodyPr wrap="none" rtlCol="0">
            <a:spAutoFit/>
          </a:bodyPr>
          <a:lstStyle/>
          <a:p>
            <a:r>
              <a:rPr lang="en-US" sz="2400" u="sng" dirty="0"/>
              <a:t>Plans – (strongly tied to ITS-3 schedule)</a:t>
            </a:r>
          </a:p>
        </p:txBody>
      </p:sp>
      <p:sp>
        <p:nvSpPr>
          <p:cNvPr id="8" name="TextBox 7"/>
          <p:cNvSpPr txBox="1"/>
          <p:nvPr/>
        </p:nvSpPr>
        <p:spPr>
          <a:xfrm>
            <a:off x="7094297" y="699425"/>
            <a:ext cx="4938676" cy="1569660"/>
          </a:xfrm>
          <a:prstGeom prst="rect">
            <a:avLst/>
          </a:prstGeom>
          <a:noFill/>
          <a:ln w="15875">
            <a:solidFill>
              <a:schemeClr val="tx1"/>
            </a:solidFill>
          </a:ln>
        </p:spPr>
        <p:txBody>
          <a:bodyPr wrap="square" rtlCol="0">
            <a:spAutoFit/>
          </a:bodyPr>
          <a:lstStyle/>
          <a:p>
            <a:r>
              <a:rPr lang="en-US" sz="1600" dirty="0"/>
              <a:t>We are developing two detector concepts:</a:t>
            </a:r>
          </a:p>
          <a:p>
            <a:pPr marL="800100" lvl="1" indent="-342900">
              <a:buFont typeface="+mj-lt"/>
              <a:buAutoNum type="arabicPeriod"/>
            </a:pPr>
            <a:r>
              <a:rPr lang="en-US" sz="1600" dirty="0"/>
              <a:t>ITS3 like for the </a:t>
            </a:r>
            <a:r>
              <a:rPr lang="en-US" sz="1600" dirty="0" err="1"/>
              <a:t>vertexing</a:t>
            </a:r>
            <a:r>
              <a:rPr lang="en-US" sz="1600" dirty="0"/>
              <a:t> layers.</a:t>
            </a:r>
          </a:p>
          <a:p>
            <a:pPr marL="800100" lvl="1" indent="-342900">
              <a:buFont typeface="+mj-lt"/>
              <a:buAutoNum type="arabicPeriod"/>
            </a:pPr>
            <a:r>
              <a:rPr lang="en-US" sz="1600" dirty="0"/>
              <a:t>EIC variant for the staves and discs.</a:t>
            </a:r>
          </a:p>
          <a:p>
            <a:r>
              <a:rPr lang="en-US" sz="1600" dirty="0"/>
              <a:t>We will need to develop the capabilities to bring both detector concepts and the associated infrastructure to completion.</a:t>
            </a:r>
          </a:p>
        </p:txBody>
      </p:sp>
    </p:spTree>
    <p:extLst>
      <p:ext uri="{BB962C8B-B14F-4D97-AF65-F5344CB8AC3E}">
        <p14:creationId xmlns:p14="http://schemas.microsoft.com/office/powerpoint/2010/main" val="156983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smtClean="0"/>
              <a:t>2021_05_06_ EICSC_WP_proposal - LG</a:t>
            </a:r>
            <a:endParaRPr lang="en-US"/>
          </a:p>
        </p:txBody>
      </p:sp>
      <p:sp>
        <p:nvSpPr>
          <p:cNvPr id="5" name="Slide Number Placeholder 4"/>
          <p:cNvSpPr>
            <a:spLocks noGrp="1"/>
          </p:cNvSpPr>
          <p:nvPr>
            <p:ph type="sldNum" sz="quarter" idx="12"/>
          </p:nvPr>
        </p:nvSpPr>
        <p:spPr/>
        <p:txBody>
          <a:bodyPr/>
          <a:lstStyle/>
          <a:p>
            <a:fld id="{3892BB02-5AF3-4C17-9BD0-944A8055CF5A}" type="slidenum">
              <a:rPr lang="en-US" smtClean="0"/>
              <a:t>7</a:t>
            </a:fld>
            <a:endParaRPr lang="en-US"/>
          </a:p>
        </p:txBody>
      </p:sp>
      <p:sp>
        <p:nvSpPr>
          <p:cNvPr id="6" name="Rectangle 5"/>
          <p:cNvSpPr/>
          <p:nvPr/>
        </p:nvSpPr>
        <p:spPr>
          <a:xfrm>
            <a:off x="742960" y="1073782"/>
            <a:ext cx="10087708" cy="5355312"/>
          </a:xfrm>
          <a:prstGeom prst="rect">
            <a:avLst/>
          </a:prstGeom>
        </p:spPr>
        <p:txBody>
          <a:bodyPr wrap="square">
            <a:spAutoFit/>
          </a:bodyPr>
          <a:lstStyle/>
          <a:p>
            <a:r>
              <a:rPr lang="en-US" b="1" dirty="0" smtClean="0"/>
              <a:t>2021</a:t>
            </a:r>
          </a:p>
          <a:p>
            <a:r>
              <a:rPr lang="en-US" dirty="0" smtClean="0"/>
              <a:t>Testing </a:t>
            </a:r>
            <a:r>
              <a:rPr lang="en-US" dirty="0"/>
              <a:t>and characterization of </a:t>
            </a:r>
            <a:r>
              <a:rPr lang="en-US" dirty="0" smtClean="0"/>
              <a:t>MLR1 – EICSC WP3</a:t>
            </a:r>
          </a:p>
          <a:p>
            <a:pPr marL="285750" indent="-285750">
              <a:buFont typeface="Arial" panose="020B0604020202020204" pitchFamily="34" charset="0"/>
              <a:buChar char="•"/>
            </a:pPr>
            <a:r>
              <a:rPr lang="en-US" dirty="0" smtClean="0"/>
              <a:t>design of testing system that extends into the testing of the next submissions. Beam testing, Latch-up testing, SEU testing, radiation tolerance testing (</a:t>
            </a:r>
            <a:r>
              <a:rPr lang="en-US" dirty="0" err="1" smtClean="0"/>
              <a:t>kRAD</a:t>
            </a:r>
            <a:r>
              <a:rPr lang="en-US" dirty="0" smtClean="0"/>
              <a:t>, NIEL), firmware, software, mechanical carriers, alignment stations, analysis, etc. This work is starting in ITS3, we can/should join this effort.</a:t>
            </a:r>
            <a:endParaRPr lang="en-US" dirty="0"/>
          </a:p>
          <a:p>
            <a:r>
              <a:rPr lang="en-US" dirty="0"/>
              <a:t>Sensor design for MLR2 or </a:t>
            </a:r>
            <a:r>
              <a:rPr lang="en-US" dirty="0" smtClean="0"/>
              <a:t>ER – EICSC WP2</a:t>
            </a:r>
          </a:p>
          <a:p>
            <a:pPr marL="285750" indent="-285750">
              <a:buFont typeface="Arial" panose="020B0604020202020204" pitchFamily="34" charset="0"/>
              <a:buChar char="•"/>
            </a:pPr>
            <a:r>
              <a:rPr lang="en-US" dirty="0" smtClean="0"/>
              <a:t>Inclusion of other silicon design sites into the design process (in progress), Assessment of the testing results and incorporation into the new designs, significant digital design (in pixel logic, readout structures and architecture), design for stitching, significantly more complex structures and pixel layout studies, design for yield, etc.</a:t>
            </a:r>
            <a:endParaRPr lang="en-US" dirty="0"/>
          </a:p>
          <a:p>
            <a:r>
              <a:rPr lang="en-US" dirty="0"/>
              <a:t>R&amp;D into powering, stave/disc construction, cooling, overall </a:t>
            </a:r>
            <a:r>
              <a:rPr lang="en-US" dirty="0" smtClean="0"/>
              <a:t>infrastructure – EICSC WP5</a:t>
            </a:r>
          </a:p>
          <a:p>
            <a:pPr marL="285750" indent="-285750">
              <a:buFont typeface="Arial" panose="020B0604020202020204" pitchFamily="34" charset="0"/>
              <a:buChar char="•"/>
            </a:pPr>
            <a:r>
              <a:rPr lang="en-US" dirty="0" smtClean="0"/>
              <a:t>Take up DC-DC converter and serial powering </a:t>
            </a:r>
            <a:r>
              <a:rPr lang="en-US" dirty="0"/>
              <a:t>R</a:t>
            </a:r>
            <a:r>
              <a:rPr lang="en-US" dirty="0" smtClean="0"/>
              <a:t>&amp;D, studies of stave and disc design, cooling studies (air for inner layers, liquid? For outer layers and discs), investigation of on detector data multiplexing and implications for single point failure and redundancy studies, initial studies for carbon fiber designs for overall mechanical support structures, services routing studies, radiation length minimization, etc.</a:t>
            </a:r>
            <a:endParaRPr lang="en-US" dirty="0"/>
          </a:p>
          <a:p>
            <a:r>
              <a:rPr lang="en-US" dirty="0"/>
              <a:t>MLR2 </a:t>
            </a:r>
            <a:r>
              <a:rPr lang="en-US" dirty="0" smtClean="0"/>
              <a:t>submission – EICSC WP2</a:t>
            </a:r>
          </a:p>
          <a:p>
            <a:pPr marL="285750" indent="-285750">
              <a:buFont typeface="Arial" panose="020B0604020202020204" pitchFamily="34" charset="0"/>
              <a:buChar char="•"/>
            </a:pPr>
            <a:r>
              <a:rPr lang="en-US" dirty="0" smtClean="0"/>
              <a:t>Detailed silicon design as per sensor design section, layout and DRC, integration into MLR, etc.</a:t>
            </a:r>
          </a:p>
          <a:p>
            <a:r>
              <a:rPr lang="en-US" dirty="0" smtClean="0"/>
              <a:t>Thinning Bending and Interconnection – EICSC WP3</a:t>
            </a:r>
          </a:p>
          <a:p>
            <a:pPr marL="285750" indent="-285750">
              <a:buFont typeface="Arial" panose="020B0604020202020204" pitchFamily="34" charset="0"/>
              <a:buChar char="•"/>
            </a:pPr>
            <a:r>
              <a:rPr lang="en-US" dirty="0" smtClean="0"/>
              <a:t>Thinning/bending studies, test beams and assessment, interconnection designs</a:t>
            </a:r>
            <a:endParaRPr lang="en-US" dirty="0"/>
          </a:p>
        </p:txBody>
      </p:sp>
      <p:sp>
        <p:nvSpPr>
          <p:cNvPr id="7" name="TextBox 6"/>
          <p:cNvSpPr txBox="1"/>
          <p:nvPr/>
        </p:nvSpPr>
        <p:spPr>
          <a:xfrm>
            <a:off x="2497015" y="150452"/>
            <a:ext cx="7873374" cy="461665"/>
          </a:xfrm>
          <a:prstGeom prst="rect">
            <a:avLst/>
          </a:prstGeom>
          <a:noFill/>
        </p:spPr>
        <p:txBody>
          <a:bodyPr wrap="none" rtlCol="0">
            <a:spAutoFit/>
          </a:bodyPr>
          <a:lstStyle/>
          <a:p>
            <a:r>
              <a:rPr lang="en-US" sz="2400" u="sng" dirty="0" smtClean="0"/>
              <a:t>Expanded task list for 2021 (applies to following years as well)</a:t>
            </a:r>
            <a:endParaRPr lang="en-US" sz="2400" u="sng" dirty="0"/>
          </a:p>
        </p:txBody>
      </p:sp>
      <p:sp>
        <p:nvSpPr>
          <p:cNvPr id="3" name="TextBox 2"/>
          <p:cNvSpPr txBox="1"/>
          <p:nvPr/>
        </p:nvSpPr>
        <p:spPr>
          <a:xfrm>
            <a:off x="1518278" y="612117"/>
            <a:ext cx="9036268" cy="646331"/>
          </a:xfrm>
          <a:prstGeom prst="rect">
            <a:avLst/>
          </a:prstGeom>
          <a:noFill/>
          <a:ln w="15875">
            <a:solidFill>
              <a:schemeClr val="tx1"/>
            </a:solidFill>
          </a:ln>
        </p:spPr>
        <p:txBody>
          <a:bodyPr wrap="square" rtlCol="0">
            <a:spAutoFit/>
          </a:bodyPr>
          <a:lstStyle/>
          <a:p>
            <a:r>
              <a:rPr lang="en-US" dirty="0" smtClean="0"/>
              <a:t>These tasks complement and are in addition to robust participation in the ITS3 work packages to prepare for the EIC </a:t>
            </a:r>
            <a:r>
              <a:rPr lang="en-US" dirty="0" err="1" smtClean="0"/>
              <a:t>vertexing</a:t>
            </a:r>
            <a:r>
              <a:rPr lang="en-US" dirty="0" smtClean="0"/>
              <a:t> layers design.</a:t>
            </a:r>
            <a:endParaRPr lang="en-US" dirty="0"/>
          </a:p>
        </p:txBody>
      </p:sp>
    </p:spTree>
    <p:extLst>
      <p:ext uri="{BB962C8B-B14F-4D97-AF65-F5344CB8AC3E}">
        <p14:creationId xmlns:p14="http://schemas.microsoft.com/office/powerpoint/2010/main" val="4226153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13962</TotalTime>
  <Words>1399</Words>
  <Application>Microsoft Office PowerPoint</Application>
  <PresentationFormat>Widescreen</PresentationFormat>
  <Paragraphs>134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dc:creator>
  <cp:lastModifiedBy>leo</cp:lastModifiedBy>
  <cp:revision>29</cp:revision>
  <dcterms:created xsi:type="dcterms:W3CDTF">2021-04-02T03:41:01Z</dcterms:created>
  <dcterms:modified xsi:type="dcterms:W3CDTF">2021-05-10T16:50:29Z</dcterms:modified>
</cp:coreProperties>
</file>