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74" r:id="rId3"/>
    <p:sldId id="330" r:id="rId5"/>
    <p:sldId id="331" r:id="rId6"/>
    <p:sldId id="332" r:id="rId7"/>
    <p:sldId id="333" r:id="rId8"/>
    <p:sldId id="334" r:id="rId9"/>
    <p:sldId id="366" r:id="rId10"/>
    <p:sldId id="338" r:id="rId11"/>
    <p:sldId id="339" r:id="rId12"/>
    <p:sldId id="340" r:id="rId13"/>
    <p:sldId id="363" r:id="rId14"/>
    <p:sldId id="364" r:id="rId15"/>
    <p:sldId id="365" r:id="rId16"/>
    <p:sldId id="362" r:id="rId17"/>
    <p:sldId id="385" r:id="rId18"/>
    <p:sldId id="361" r:id="rId19"/>
    <p:sldId id="368" r:id="rId20"/>
    <p:sldId id="392" r:id="rId21"/>
    <p:sldId id="336" r:id="rId22"/>
    <p:sldId id="337" r:id="rId23"/>
    <p:sldId id="384" r:id="rId24"/>
  </p:sldIdLst>
  <p:sldSz cx="10058400" cy="7772400"/>
  <p:notesSz cx="10058400" cy="7772400"/>
  <p:embeddedFontLst>
    <p:embeddedFont>
      <p:font typeface="微软雅黑" panose="020B0503020204020204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9EF"/>
    <a:srgbClr val="A2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81"/>
        <p:guide pos="2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6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356234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6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6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356234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6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356234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394198" y="825818"/>
            <a:ext cx="3963924" cy="222970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75232" y="3179397"/>
            <a:ext cx="11801856" cy="2601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356234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microsoft.com/office/2007/relationships/hdphoto" Target="../media/image2.wdp"/><Relationship Id="rId20" Type="http://schemas.openxmlformats.org/officeDocument/2006/relationships/image" Target="../media/image1.png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6" Type="http://schemas.microsoft.com/office/2007/relationships/hdphoto" Target="../media/image2.wdp"/><Relationship Id="rId15" Type="http://schemas.openxmlformats.org/officeDocument/2006/relationships/image" Target="../media/image1.png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7" Type="http://schemas.microsoft.com/office/2007/relationships/hdphoto" Target="../media/image2.wdp"/><Relationship Id="rId16" Type="http://schemas.openxmlformats.org/officeDocument/2006/relationships/image" Target="../media/image1.png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45"/>
          <p:cNvSpPr/>
          <p:nvPr>
            <p:custDataLst>
              <p:tags r:id="rId2"/>
            </p:custDataLst>
          </p:nvPr>
        </p:nvSpPr>
        <p:spPr>
          <a:xfrm rot="746688">
            <a:off x="4532829" y="284268"/>
            <a:ext cx="2441258" cy="3483187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>
            <a:off x="0" y="4983692"/>
            <a:ext cx="827723" cy="278870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grpSp>
        <p:nvGrpSpPr>
          <p:cNvPr id="7" name="组合 14"/>
          <p:cNvGrpSpPr/>
          <p:nvPr>
            <p:custDataLst>
              <p:tags r:id="rId4"/>
            </p:custDataLst>
          </p:nvPr>
        </p:nvGrpSpPr>
        <p:grpSpPr bwMode="auto">
          <a:xfrm>
            <a:off x="1068705" y="1725401"/>
            <a:ext cx="260628" cy="358034"/>
            <a:chOff x="1772042" y="1225638"/>
            <a:chExt cx="316282" cy="316282"/>
          </a:xfrm>
        </p:grpSpPr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 flipH="1">
              <a:off x="1772042" y="1384574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 rot="5400000" flipH="1">
              <a:off x="1772836" y="1383779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2"/>
          <p:cNvSpPr/>
          <p:nvPr>
            <p:custDataLst>
              <p:tags r:id="rId7"/>
            </p:custDataLst>
          </p:nvPr>
        </p:nvSpPr>
        <p:spPr>
          <a:xfrm>
            <a:off x="7009448" y="0"/>
            <a:ext cx="3048953" cy="77724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2" name="等腰三角形 11"/>
          <p:cNvSpPr/>
          <p:nvPr>
            <p:custDataLst>
              <p:tags r:id="rId8"/>
            </p:custDataLst>
          </p:nvPr>
        </p:nvSpPr>
        <p:spPr>
          <a:xfrm rot="10800000">
            <a:off x="8471059" y="0"/>
            <a:ext cx="1587341" cy="48577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3" name="等腰三角形 12"/>
          <p:cNvSpPr/>
          <p:nvPr>
            <p:custDataLst>
              <p:tags r:id="rId9"/>
            </p:custDataLst>
          </p:nvPr>
        </p:nvSpPr>
        <p:spPr>
          <a:xfrm rot="10800000">
            <a:off x="5826136" y="734060"/>
            <a:ext cx="1238964" cy="14681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4" name="等腰三角形 13"/>
          <p:cNvSpPr/>
          <p:nvPr>
            <p:custDataLst>
              <p:tags r:id="rId10"/>
            </p:custDataLst>
          </p:nvPr>
        </p:nvSpPr>
        <p:spPr>
          <a:xfrm rot="10800000">
            <a:off x="6138029" y="0"/>
            <a:ext cx="1238964" cy="1468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5" name="任意多边形 46"/>
          <p:cNvSpPr/>
          <p:nvPr>
            <p:custDataLst>
              <p:tags r:id="rId11"/>
            </p:custDataLst>
          </p:nvPr>
        </p:nvSpPr>
        <p:spPr>
          <a:xfrm rot="746688">
            <a:off x="4954548" y="104352"/>
            <a:ext cx="1076563" cy="1554480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6" name="等腰三角形 24"/>
          <p:cNvSpPr/>
          <p:nvPr>
            <p:custDataLst>
              <p:tags r:id="rId12"/>
            </p:custDataLst>
          </p:nvPr>
        </p:nvSpPr>
        <p:spPr>
          <a:xfrm rot="10800000">
            <a:off x="7865983" y="2454063"/>
            <a:ext cx="1398746" cy="191971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cxnSp>
        <p:nvCxnSpPr>
          <p:cNvPr id="18" name="直接连接符 17"/>
          <p:cNvCxnSpPr/>
          <p:nvPr>
            <p:custDataLst>
              <p:tags r:id="rId13"/>
            </p:custDataLst>
          </p:nvPr>
        </p:nvCxnSpPr>
        <p:spPr>
          <a:xfrm>
            <a:off x="1121130" y="5435283"/>
            <a:ext cx="4872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989009" y="2277385"/>
            <a:ext cx="5151071" cy="1358640"/>
          </a:xfrm>
        </p:spPr>
        <p:txBody>
          <a:bodyPr anchor="ctr">
            <a:normAutofit/>
          </a:bodyPr>
          <a:lstStyle>
            <a:lvl1pPr algn="l">
              <a:defRPr sz="4950" spc="6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989076" y="3754918"/>
            <a:ext cx="2812161" cy="156383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300" b="1" i="1" spc="3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zh-CN" altLang="en-US" noProof="1"/>
              <a:t>编辑副标题</a:t>
            </a:r>
            <a:endParaRPr lang="zh-CN" altLang="en-US" noProof="1"/>
          </a:p>
        </p:txBody>
      </p:sp>
      <p:sp>
        <p:nvSpPr>
          <p:cNvPr id="19" name="日期占位符 1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20" name="页脚占位符 16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1" name="灯片编号占位符 17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8A1F4D-BD6C-4AD0-833B-AFEF3211D9AF}" type="slidenum">
              <a:rPr lang="zh-CN" altLang="en-US"/>
            </a:fld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8516" y="464184"/>
            <a:ext cx="3921889" cy="7317469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52692" y="1079509"/>
            <a:ext cx="8953096" cy="61074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3AF71B-F04C-4371-B519-F65995945D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>
            <p:custDataLst>
              <p:tags r:id="rId2"/>
            </p:custDataLst>
          </p:nvPr>
        </p:nvSpPr>
        <p:spPr>
          <a:xfrm flipH="1">
            <a:off x="9230678" y="4990888"/>
            <a:ext cx="827723" cy="278870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4" name="任意多边形 45"/>
          <p:cNvSpPr/>
          <p:nvPr>
            <p:custDataLst>
              <p:tags r:id="rId3"/>
            </p:custDataLst>
          </p:nvPr>
        </p:nvSpPr>
        <p:spPr>
          <a:xfrm rot="20853312" flipH="1">
            <a:off x="3084314" y="284268"/>
            <a:ext cx="2441258" cy="3483187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3048953" cy="77724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10800000" flipH="1">
            <a:off x="0" y="0"/>
            <a:ext cx="1587341" cy="48577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等腰三角形 6"/>
          <p:cNvSpPr/>
          <p:nvPr>
            <p:custDataLst>
              <p:tags r:id="rId6"/>
            </p:custDataLst>
          </p:nvPr>
        </p:nvSpPr>
        <p:spPr>
          <a:xfrm rot="10800000" flipH="1">
            <a:off x="2993164" y="734060"/>
            <a:ext cx="1240274" cy="14681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等腰三角形 7"/>
          <p:cNvSpPr/>
          <p:nvPr>
            <p:custDataLst>
              <p:tags r:id="rId7"/>
            </p:custDataLst>
          </p:nvPr>
        </p:nvSpPr>
        <p:spPr>
          <a:xfrm rot="10800000" flipH="1">
            <a:off x="2690575" y="0"/>
            <a:ext cx="1240274" cy="1468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9" name="任意多边形 46"/>
          <p:cNvSpPr/>
          <p:nvPr>
            <p:custDataLst>
              <p:tags r:id="rId8"/>
            </p:custDataLst>
          </p:nvPr>
        </p:nvSpPr>
        <p:spPr>
          <a:xfrm rot="20853312" flipH="1">
            <a:off x="4027289" y="104352"/>
            <a:ext cx="1076563" cy="1554480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0" name="等腰三角形 24"/>
          <p:cNvSpPr/>
          <p:nvPr>
            <p:custDataLst>
              <p:tags r:id="rId9"/>
            </p:custDataLst>
          </p:nvPr>
        </p:nvSpPr>
        <p:spPr>
          <a:xfrm rot="10800000" flipH="1">
            <a:off x="793671" y="2454063"/>
            <a:ext cx="1398746" cy="191971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667454" y="2743730"/>
            <a:ext cx="4633297" cy="2284942"/>
          </a:xfrm>
        </p:spPr>
        <p:txBody>
          <a:bodyPr anchor="ctr">
            <a:normAutofit/>
          </a:bodyPr>
          <a:lstStyle>
            <a:lvl1pPr algn="ctr">
              <a:defRPr sz="6600" spc="600"/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F48EE0-4ABF-491F-B0BA-FE21D3D573F9}" type="slidenum">
              <a:rPr lang="zh-CN" altLang="en-US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V="1">
            <a:off x="320583" y="464184"/>
            <a:ext cx="3921889" cy="7317469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6"/>
          <p:cNvSpPr/>
          <p:nvPr>
            <p:custDataLst>
              <p:tags r:id="rId2"/>
            </p:custDataLst>
          </p:nvPr>
        </p:nvSpPr>
        <p:spPr>
          <a:xfrm rot="746688">
            <a:off x="9534525" y="6221518"/>
            <a:ext cx="586740" cy="84740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46"/>
          <p:cNvSpPr/>
          <p:nvPr>
            <p:custDataLst>
              <p:tags r:id="rId3"/>
            </p:custDataLst>
          </p:nvPr>
        </p:nvSpPr>
        <p:spPr>
          <a:xfrm rot="746688">
            <a:off x="-64175" y="818621"/>
            <a:ext cx="586741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任意多边形 46"/>
          <p:cNvSpPr/>
          <p:nvPr>
            <p:custDataLst>
              <p:tags r:id="rId4"/>
            </p:custDataLst>
          </p:nvPr>
        </p:nvSpPr>
        <p:spPr>
          <a:xfrm rot="746688">
            <a:off x="-45839" y="77365"/>
            <a:ext cx="58805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任意多边形 46"/>
          <p:cNvSpPr/>
          <p:nvPr>
            <p:custDataLst>
              <p:tags r:id="rId5"/>
            </p:custDataLst>
          </p:nvPr>
        </p:nvSpPr>
        <p:spPr>
          <a:xfrm rot="746688">
            <a:off x="9530596" y="6860223"/>
            <a:ext cx="58674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9053870" y="0"/>
            <a:ext cx="1004530" cy="2878667"/>
          </a:xfrm>
          <a:custGeom>
            <a:avLst/>
            <a:gdLst>
              <a:gd name="connsiteX0" fmla="*/ 0 w 1218152"/>
              <a:gd name="connsiteY0" fmla="*/ 0 h 2539914"/>
              <a:gd name="connsiteX1" fmla="*/ 1218152 w 1218152"/>
              <a:gd name="connsiteY1" fmla="*/ 0 h 2539914"/>
              <a:gd name="connsiteX2" fmla="*/ 1218152 w 1218152"/>
              <a:gd name="connsiteY2" fmla="*/ 2539914 h 25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152" h="2539914">
                <a:moveTo>
                  <a:pt x="0" y="0"/>
                </a:moveTo>
                <a:lnTo>
                  <a:pt x="1218152" y="0"/>
                </a:lnTo>
                <a:lnTo>
                  <a:pt x="1218152" y="2539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 rot="10800000">
            <a:off x="9635371" y="0"/>
            <a:ext cx="423029" cy="1293601"/>
          </a:xfrm>
          <a:custGeom>
            <a:avLst/>
            <a:gdLst>
              <a:gd name="connsiteX0" fmla="*/ 512148 w 512148"/>
              <a:gd name="connsiteY0" fmla="*/ 1140923 h 1140923"/>
              <a:gd name="connsiteX1" fmla="*/ 0 w 512148"/>
              <a:gd name="connsiteY1" fmla="*/ 1140923 h 1140923"/>
              <a:gd name="connsiteX2" fmla="*/ 0 w 512148"/>
              <a:gd name="connsiteY2" fmla="*/ 0 h 11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48" h="1140923">
                <a:moveTo>
                  <a:pt x="512148" y="1140923"/>
                </a:moveTo>
                <a:lnTo>
                  <a:pt x="0" y="1140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0" name="等腰三角形 24"/>
          <p:cNvSpPr/>
          <p:nvPr>
            <p:custDataLst>
              <p:tags r:id="rId8"/>
            </p:custDataLst>
          </p:nvPr>
        </p:nvSpPr>
        <p:spPr>
          <a:xfrm rot="10800000">
            <a:off x="9394389" y="978747"/>
            <a:ext cx="557927" cy="764646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1" name="等腰三角形 6"/>
          <p:cNvSpPr/>
          <p:nvPr>
            <p:custDataLst>
              <p:tags r:id="rId9"/>
            </p:custDataLst>
          </p:nvPr>
        </p:nvSpPr>
        <p:spPr>
          <a:xfrm>
            <a:off x="0" y="6446415"/>
            <a:ext cx="396836" cy="133678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12" name="等腰三角形 11"/>
          <p:cNvSpPr/>
          <p:nvPr>
            <p:custDataLst>
              <p:tags r:id="rId10"/>
            </p:custDataLst>
          </p:nvPr>
        </p:nvSpPr>
        <p:spPr>
          <a:xfrm>
            <a:off x="323493" y="5894070"/>
            <a:ext cx="557927" cy="187833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14708" y="461040"/>
            <a:ext cx="9028986" cy="978748"/>
          </a:xfrm>
        </p:spPr>
        <p:txBody>
          <a:bodyPr>
            <a:normAutofit/>
          </a:bodyPr>
          <a:lstStyle>
            <a:lvl1pPr>
              <a:defRPr sz="231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2"/>
            </p:custDataLst>
          </p:nvPr>
        </p:nvSpPr>
        <p:spPr>
          <a:xfrm>
            <a:off x="514708" y="1601258"/>
            <a:ext cx="9028985" cy="55486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3E14804-D638-4831-8855-28389979A1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/>
          <p:nvPr>
            <p:custDataLst>
              <p:tags r:id="rId2"/>
            </p:custDataLst>
          </p:nvPr>
        </p:nvSpPr>
        <p:spPr>
          <a:xfrm>
            <a:off x="7009448" y="0"/>
            <a:ext cx="3048953" cy="77724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等腰三角形 4"/>
          <p:cNvSpPr/>
          <p:nvPr>
            <p:custDataLst>
              <p:tags r:id="rId3"/>
            </p:custDataLst>
          </p:nvPr>
        </p:nvSpPr>
        <p:spPr>
          <a:xfrm rot="10800000">
            <a:off x="8471059" y="0"/>
            <a:ext cx="1587341" cy="48577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10800000">
            <a:off x="5826136" y="734060"/>
            <a:ext cx="1238964" cy="14681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7" name="等腰三角形 6"/>
          <p:cNvSpPr/>
          <p:nvPr>
            <p:custDataLst>
              <p:tags r:id="rId5"/>
            </p:custDataLst>
          </p:nvPr>
        </p:nvSpPr>
        <p:spPr>
          <a:xfrm rot="10800000">
            <a:off x="6138029" y="0"/>
            <a:ext cx="1238964" cy="14681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8" name="等腰三角形 24"/>
          <p:cNvSpPr/>
          <p:nvPr>
            <p:custDataLst>
              <p:tags r:id="rId6"/>
            </p:custDataLst>
          </p:nvPr>
        </p:nvSpPr>
        <p:spPr>
          <a:xfrm rot="10800000">
            <a:off x="7865983" y="2454063"/>
            <a:ext cx="1398746" cy="1919711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grpSp>
        <p:nvGrpSpPr>
          <p:cNvPr id="10" name="组合 14"/>
          <p:cNvGrpSpPr/>
          <p:nvPr>
            <p:custDataLst>
              <p:tags r:id="rId7"/>
            </p:custDataLst>
          </p:nvPr>
        </p:nvGrpSpPr>
        <p:grpSpPr bwMode="auto">
          <a:xfrm flipH="1">
            <a:off x="-258009" y="100753"/>
            <a:ext cx="2439948" cy="3661305"/>
            <a:chOff x="-313138" y="88946"/>
            <a:chExt cx="2958463" cy="3230885"/>
          </a:xfrm>
        </p:grpSpPr>
        <p:sp>
          <p:nvSpPr>
            <p:cNvPr id="11" name="任意多边形 45"/>
            <p:cNvSpPr/>
            <p:nvPr>
              <p:custDataLst>
                <p:tags r:id="rId8"/>
              </p:custDataLst>
            </p:nvPr>
          </p:nvSpPr>
          <p:spPr>
            <a:xfrm rot="746688">
              <a:off x="-313138" y="247712"/>
              <a:ext cx="2958463" cy="3072119"/>
            </a:xfrm>
            <a:custGeom>
              <a:avLst/>
              <a:gdLst>
                <a:gd name="connsiteX0" fmla="*/ 0 w 2958463"/>
                <a:gd name="connsiteY0" fmla="*/ 28269 h 3072739"/>
                <a:gd name="connsiteX1" fmla="*/ 128100 w 2958463"/>
                <a:gd name="connsiteY1" fmla="*/ 0 h 3072739"/>
                <a:gd name="connsiteX2" fmla="*/ 2958463 w 2958463"/>
                <a:gd name="connsiteY2" fmla="*/ 2912645 h 3072739"/>
                <a:gd name="connsiteX3" fmla="*/ 2958463 w 2958463"/>
                <a:gd name="connsiteY3" fmla="*/ 3072739 h 3072739"/>
                <a:gd name="connsiteX4" fmla="*/ 0 w 2958463"/>
                <a:gd name="connsiteY4" fmla="*/ 28269 h 30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463" h="3072739">
                  <a:moveTo>
                    <a:pt x="0" y="28269"/>
                  </a:moveTo>
                  <a:lnTo>
                    <a:pt x="128100" y="0"/>
                  </a:lnTo>
                  <a:lnTo>
                    <a:pt x="2958463" y="2912645"/>
                  </a:lnTo>
                  <a:lnTo>
                    <a:pt x="2958463" y="3072739"/>
                  </a:lnTo>
                  <a:lnTo>
                    <a:pt x="0" y="28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85" noProof="1"/>
            </a:p>
          </p:txBody>
        </p:sp>
        <p:sp>
          <p:nvSpPr>
            <p:cNvPr id="12" name="任意多边形 46"/>
            <p:cNvSpPr/>
            <p:nvPr>
              <p:custDataLst>
                <p:tags r:id="rId9"/>
              </p:custDataLst>
            </p:nvPr>
          </p:nvSpPr>
          <p:spPr>
            <a:xfrm rot="746688">
              <a:off x="196613" y="88946"/>
              <a:ext cx="1305344" cy="1371737"/>
            </a:xfrm>
            <a:custGeom>
              <a:avLst/>
              <a:gdLst>
                <a:gd name="connsiteX0" fmla="*/ 0 w 1305254"/>
                <a:gd name="connsiteY0" fmla="*/ 28270 h 1371469"/>
                <a:gd name="connsiteX1" fmla="*/ 128101 w 1305254"/>
                <a:gd name="connsiteY1" fmla="*/ 0 h 1371469"/>
                <a:gd name="connsiteX2" fmla="*/ 1305254 w 1305254"/>
                <a:gd name="connsiteY2" fmla="*/ 1211374 h 1371469"/>
                <a:gd name="connsiteX3" fmla="*/ 1305253 w 1305254"/>
                <a:gd name="connsiteY3" fmla="*/ 1371469 h 1371469"/>
                <a:gd name="connsiteX4" fmla="*/ 0 w 1305254"/>
                <a:gd name="connsiteY4" fmla="*/ 28270 h 137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254" h="1371469">
                  <a:moveTo>
                    <a:pt x="0" y="28270"/>
                  </a:moveTo>
                  <a:lnTo>
                    <a:pt x="128101" y="0"/>
                  </a:lnTo>
                  <a:lnTo>
                    <a:pt x="1305254" y="1211374"/>
                  </a:lnTo>
                  <a:lnTo>
                    <a:pt x="1305253" y="1371469"/>
                  </a:lnTo>
                  <a:lnTo>
                    <a:pt x="0" y="282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85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54533" y="3869855"/>
            <a:ext cx="4139136" cy="978264"/>
          </a:xfrm>
        </p:spPr>
        <p:txBody>
          <a:bodyPr anchor="b">
            <a:normAutofit/>
          </a:bodyPr>
          <a:lstStyle>
            <a:lvl1pPr>
              <a:defRPr sz="2970"/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1554532" y="4909908"/>
            <a:ext cx="4139136" cy="1260523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94CB5B3-EC8D-4F60-BF61-3EF349C85780}" type="slidenum">
              <a:rPr lang="zh-CN" altLang="en-US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818516" y="464184"/>
            <a:ext cx="3921889" cy="7317469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653" y="502332"/>
            <a:ext cx="8953096" cy="50089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52692" y="1079509"/>
            <a:ext cx="4358675" cy="6107428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147074" y="1079509"/>
            <a:ext cx="4358675" cy="6107428"/>
          </a:xfrm>
        </p:spPr>
        <p:txBody>
          <a:bodyPr>
            <a:noAutofit/>
          </a:bodyPr>
          <a:lstStyle>
            <a:lvl1pPr>
              <a:defRPr sz="132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32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32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32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32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DDFDFAB-2866-4AAF-BF08-B18AE0FF235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653" y="502332"/>
            <a:ext cx="8953096" cy="50089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52692" y="1079509"/>
            <a:ext cx="4358675" cy="4318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5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52688" y="1594062"/>
            <a:ext cx="4358640" cy="5592719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144494" y="1079509"/>
            <a:ext cx="4358675" cy="4318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144494" y="1594062"/>
            <a:ext cx="4358675" cy="5592719"/>
          </a:xfrm>
        </p:spPr>
        <p:txBody>
          <a:bodyPr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F6CFF42-6038-4CBA-8CF9-D820691D267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EBB2E1-87C6-4749-AD35-010E6F04A45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6"/>
          <p:cNvSpPr/>
          <p:nvPr>
            <p:custDataLst>
              <p:tags r:id="rId2"/>
            </p:custDataLst>
          </p:nvPr>
        </p:nvSpPr>
        <p:spPr>
          <a:xfrm rot="746688">
            <a:off x="9534525" y="6221518"/>
            <a:ext cx="586740" cy="847408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3" name="任意多边形 46"/>
          <p:cNvSpPr/>
          <p:nvPr>
            <p:custDataLst>
              <p:tags r:id="rId3"/>
            </p:custDataLst>
          </p:nvPr>
        </p:nvSpPr>
        <p:spPr>
          <a:xfrm rot="746688">
            <a:off x="-64175" y="818621"/>
            <a:ext cx="586741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4" name="任意多边形 46"/>
          <p:cNvSpPr/>
          <p:nvPr>
            <p:custDataLst>
              <p:tags r:id="rId4"/>
            </p:custDataLst>
          </p:nvPr>
        </p:nvSpPr>
        <p:spPr>
          <a:xfrm rot="746688">
            <a:off x="-45839" y="77365"/>
            <a:ext cx="58805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5" name="任意多边形 46"/>
          <p:cNvSpPr/>
          <p:nvPr>
            <p:custDataLst>
              <p:tags r:id="rId5"/>
            </p:custDataLst>
          </p:nvPr>
        </p:nvSpPr>
        <p:spPr>
          <a:xfrm rot="746688">
            <a:off x="9530596" y="6860223"/>
            <a:ext cx="586740" cy="847407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85" noProof="1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3015366-64AA-4331-9F93-BEB85608C0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692" y="502332"/>
            <a:ext cx="8953096" cy="50089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52692" y="1079509"/>
            <a:ext cx="4358675" cy="6107428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65785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297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0165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735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147113" y="1079509"/>
            <a:ext cx="4358675" cy="6107428"/>
          </a:xfrm>
        </p:spPr>
        <p:txBody>
          <a:bodyPr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A57EDF-701D-441D-97E4-3F263CC8DB9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1186" y="1079509"/>
            <a:ext cx="784562" cy="6107428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8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52688" y="1079500"/>
            <a:ext cx="8108183" cy="6107428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CAABF9F-7112-45C9-AFDF-ABF930B9609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552688" y="501968"/>
            <a:ext cx="8953024" cy="50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552688" y="1079500"/>
            <a:ext cx="8953024" cy="610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725567" y="7196667"/>
            <a:ext cx="2227779" cy="3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396020" y="7196667"/>
            <a:ext cx="3266361" cy="3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103745" y="7196667"/>
            <a:ext cx="2227779" cy="358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85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8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88595" indent="-188595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6578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94297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32016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697355" indent="-18859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327785" algn="l"/>
        </a:tabLst>
        <a:defRPr sz="132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3.png"/><Relationship Id="rId3" Type="http://schemas.openxmlformats.org/officeDocument/2006/relationships/tags" Target="../tags/tag110.xml"/><Relationship Id="rId2" Type="http://schemas.openxmlformats.org/officeDocument/2006/relationships/image" Target="../media/image22.GIF"/><Relationship Id="rId1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3.png"/><Relationship Id="rId3" Type="http://schemas.openxmlformats.org/officeDocument/2006/relationships/image" Target="../media/image32.wmf"/><Relationship Id="rId2" Type="http://schemas.openxmlformats.org/officeDocument/2006/relationships/oleObject" Target="../embeddings/oleObject3.bin"/><Relationship Id="rId1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0.png"/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10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tags" Target="../tags/tag10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5515" y="5902325"/>
            <a:ext cx="3086100" cy="1136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08885" y="4246245"/>
            <a:ext cx="544195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Xinbai Li, Wangmei Zha  </a:t>
            </a:r>
            <a:endParaRPr lang="en-US" altLang="zh-CN" sz="2400" b="1"/>
          </a:p>
          <a:p>
            <a:pPr algn="ctr"/>
            <a:r>
              <a:rPr lang="en-US" altLang="zh-CN" sz="2400" b="1"/>
              <a:t>USTC ECCE HF working group</a:t>
            </a:r>
            <a:endParaRPr lang="en-US" altLang="zh-CN" b="1"/>
          </a:p>
          <a:p>
            <a:pPr algn="ctr"/>
            <a:r>
              <a:rPr lang="en-US" altLang="zh-CN" sz="2000" b="1"/>
              <a:t>29/6/21</a:t>
            </a:r>
            <a:endParaRPr lang="en-US" altLang="zh-CN" sz="2000" b="1"/>
          </a:p>
        </p:txBody>
      </p:sp>
      <p:cxnSp>
        <p:nvCxnSpPr>
          <p:cNvPr id="2" name="直接连接符 1"/>
          <p:cNvCxnSpPr/>
          <p:nvPr/>
        </p:nvCxnSpPr>
        <p:spPr>
          <a:xfrm>
            <a:off x="-46355" y="502285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-46355" y="7175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11430" y="789940"/>
            <a:ext cx="10081260" cy="28803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6225" y="1437640"/>
            <a:ext cx="93427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Work Progress</a:t>
            </a:r>
            <a:endParaRPr lang="en-US" altLang="zh-CN" b="1"/>
          </a:p>
          <a:p>
            <a:pPr algn="ctr"/>
            <a:r>
              <a:rPr lang="en-US" altLang="zh-CN" sz="4000" b="1">
                <a:solidFill>
                  <a:schemeClr val="bg1"/>
                </a:solidFill>
              </a:rPr>
              <a:t>J/</a:t>
            </a:r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 mass reconstruction </a:t>
            </a:r>
            <a:endParaRPr lang="en-US" altLang="zh-CN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channel selection</a:t>
            </a:r>
            <a:endParaRPr lang="en-US" altLang="zh-CN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46990" y="3742055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5686425"/>
            <a:ext cx="1606550" cy="1485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15" y="5615940"/>
            <a:ext cx="1966595" cy="1709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Channel selection and luminosity</a:t>
            </a:r>
            <a:endParaRPr lang="en-US" altLang="zh-CN" sz="3600" b="1"/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1293495"/>
            <a:ext cx="6762750" cy="608139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7384415"/>
            <a:ext cx="6972300" cy="219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60360" y="1804670"/>
            <a:ext cx="1986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all inclusive</a:t>
            </a:r>
            <a:endParaRPr lang="en-US" altLang="zh-CN"/>
          </a:p>
          <a:p>
            <a:r>
              <a:rPr lang="en-US" altLang="zh-CN"/>
              <a:t>to </a:t>
            </a:r>
            <a:r>
              <a:rPr lang="en-US" altLang="zh-CN">
                <a:sym typeface="+mn-ea"/>
              </a:rPr>
              <a:t>achieve 10fb</a:t>
            </a:r>
            <a:r>
              <a:rPr lang="en-US" altLang="zh-CN" baseline="30000">
                <a:sym typeface="+mn-ea"/>
              </a:rPr>
              <a:t>-1</a:t>
            </a:r>
            <a:r>
              <a:rPr lang="en-US" altLang="zh-CN">
                <a:sym typeface="+mn-ea"/>
              </a:rPr>
              <a:t> luminosity needs 10</a:t>
            </a:r>
            <a:r>
              <a:rPr lang="en-US" altLang="zh-CN" baseline="30000">
                <a:sym typeface="+mn-ea"/>
              </a:rPr>
              <a:t>15</a:t>
            </a:r>
            <a:r>
              <a:rPr lang="en-US" altLang="zh-CN">
                <a:sym typeface="+mn-ea"/>
              </a:rPr>
              <a:t> events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80415" y="576580"/>
            <a:ext cx="839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Channel selection and signal study</a:t>
            </a:r>
            <a:endParaRPr lang="en-US" altLang="zh-CN" sz="3600" b="1"/>
          </a:p>
        </p:txBody>
      </p:sp>
      <p:sp>
        <p:nvSpPr>
          <p:cNvPr id="10" name="流程图: 终止 9"/>
          <p:cNvSpPr/>
          <p:nvPr/>
        </p:nvSpPr>
        <p:spPr>
          <a:xfrm>
            <a:off x="492760" y="1582420"/>
            <a:ext cx="3551555" cy="1830070"/>
          </a:xfrm>
          <a:prstGeom prst="flowChartTerminator">
            <a:avLst/>
          </a:prstGeom>
          <a:blipFill rotWithShape="1">
            <a:blip r:embed="rId1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流程图: 终止 10"/>
          <p:cNvSpPr/>
          <p:nvPr/>
        </p:nvSpPr>
        <p:spPr>
          <a:xfrm>
            <a:off x="565150" y="4389120"/>
            <a:ext cx="3567430" cy="1757680"/>
          </a:xfrm>
          <a:prstGeom prst="flowChartTerminator">
            <a:avLst/>
          </a:prstGeom>
          <a:blipFill rotWithShape="1"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0870" y="1870075"/>
            <a:ext cx="3577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0.2million events Matrix1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and Matrix2B1.5T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reaction channel selected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J/ψ</a:t>
            </a:r>
            <a:r>
              <a:rPr lang="en-US" altLang="zh-CN" sz="2000" b="1">
                <a:solidFill>
                  <a:schemeClr val="bg1"/>
                </a:solidFill>
              </a:rPr>
              <a:t> decay to e</a:t>
            </a:r>
            <a:r>
              <a:rPr lang="en-US" altLang="zh-CN" sz="2000" b="1" baseline="30000">
                <a:solidFill>
                  <a:schemeClr val="bg1"/>
                </a:solidFill>
              </a:rPr>
              <a:t>+</a:t>
            </a:r>
            <a:r>
              <a:rPr lang="en-US" altLang="zh-CN" sz="2000" b="1">
                <a:solidFill>
                  <a:schemeClr val="bg1"/>
                </a:solidFill>
              </a:rPr>
              <a:t> e</a:t>
            </a:r>
            <a:r>
              <a:rPr lang="en-US" altLang="zh-CN" sz="2000" b="1" baseline="30000">
                <a:solidFill>
                  <a:schemeClr val="bg1"/>
                </a:solidFill>
              </a:rPr>
              <a:t>-  </a:t>
            </a:r>
            <a:r>
              <a:rPr lang="en-US" altLang="zh-CN" sz="2000" b="1">
                <a:solidFill>
                  <a:schemeClr val="bg1"/>
                </a:solidFill>
              </a:rPr>
              <a:t>selected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9905" y="4822190"/>
            <a:ext cx="3678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5million events Matrix2B1.5T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reaction channel selected</a:t>
            </a:r>
            <a:endParaRPr lang="en-US" altLang="zh-CN" sz="2000" b="1">
              <a:solidFill>
                <a:schemeClr val="bg1"/>
              </a:solidFill>
            </a:endParaRPr>
          </a:p>
          <a:p>
            <a:endParaRPr lang="en-US" altLang="zh-CN" sz="2000" b="1">
              <a:solidFill>
                <a:schemeClr val="bg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261485" y="2447925"/>
            <a:ext cx="958850" cy="38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173345" y="2444115"/>
            <a:ext cx="22860" cy="318135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86250" y="5614670"/>
            <a:ext cx="909955" cy="1079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173345" y="3935730"/>
            <a:ext cx="645160" cy="24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821680" y="3343275"/>
            <a:ext cx="34175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signal study</a:t>
            </a:r>
            <a:endParaRPr lang="en-US" altLang="zh-CN" sz="2800"/>
          </a:p>
          <a:p>
            <a:r>
              <a:rPr lang="en-US" altLang="zh-CN" sz="2800"/>
              <a:t>resolution change with pt, rapidity cut</a:t>
            </a:r>
            <a:endParaRPr lang="en-US" altLang="zh-CN" sz="2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c02mil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7489"/>
          <a:stretch>
            <a:fillRect/>
          </a:stretch>
        </p:blipFill>
        <p:spPr>
          <a:xfrm>
            <a:off x="4453255" y="3093720"/>
            <a:ext cx="5518150" cy="415861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74370" y="645795"/>
            <a:ext cx="932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Reaction and decay channel selected, 0.2million events</a:t>
            </a:r>
            <a:endParaRPr lang="en-US" altLang="zh-CN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4457"/>
          <a:stretch>
            <a:fillRect/>
          </a:stretch>
        </p:blipFill>
        <p:spPr>
          <a:xfrm>
            <a:off x="60325" y="1293495"/>
            <a:ext cx="4369435" cy="326644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77350" y="7260590"/>
            <a:ext cx="467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572885" y="1530985"/>
            <a:ext cx="2529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0.2 million events</a:t>
            </a:r>
            <a:endParaRPr lang="en-US" altLang="zh-CN"/>
          </a:p>
          <a:p>
            <a:r>
              <a:rPr lang="en-US" altLang="zh-CN"/>
              <a:t>reaction and decay channels selection</a:t>
            </a:r>
            <a:endParaRPr lang="en-US" altLang="zh-CN"/>
          </a:p>
          <a:p>
            <a:r>
              <a:rPr lang="en-US" altLang="zh-CN"/>
              <a:t>Luminosity: 0.264 fb</a:t>
            </a:r>
            <a:r>
              <a:rPr lang="en-US" altLang="zh-CN" baseline="30000"/>
              <a:t>-1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左箭头 11"/>
          <p:cNvSpPr/>
          <p:nvPr/>
        </p:nvSpPr>
        <p:spPr>
          <a:xfrm>
            <a:off x="4309110" y="2517775"/>
            <a:ext cx="607060" cy="2882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85055" y="2477770"/>
            <a:ext cx="1023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Matrix1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14" name="左箭头 13"/>
          <p:cNvSpPr/>
          <p:nvPr/>
        </p:nvSpPr>
        <p:spPr>
          <a:xfrm rot="10800000">
            <a:off x="4093210" y="5110480"/>
            <a:ext cx="607060" cy="2882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80640" y="5110480"/>
            <a:ext cx="1625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Matrix2B1.5T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64515" y="699770"/>
            <a:ext cx="846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Reaction channel selected, 5million events B=1.5T</a:t>
            </a:r>
            <a:endParaRPr lang="en-US" altLang="zh-CN" sz="2800"/>
          </a:p>
        </p:txBody>
      </p:sp>
      <p:pic>
        <p:nvPicPr>
          <p:cNvPr id="8" name="图片 7" descr="c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1365885"/>
            <a:ext cx="8907780" cy="6209665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821045" y="4678045"/>
            <a:ext cx="3002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 million events</a:t>
            </a:r>
            <a:endParaRPr lang="en-US" altLang="zh-CN"/>
          </a:p>
          <a:p>
            <a:r>
              <a:rPr lang="en-US" altLang="zh-CN"/>
              <a:t>Matrix2_B1.5T</a:t>
            </a:r>
            <a:endParaRPr lang="en-US" altLang="zh-CN"/>
          </a:p>
          <a:p>
            <a:r>
              <a:rPr lang="en-US" altLang="zh-CN"/>
              <a:t>reaction channels selection</a:t>
            </a:r>
            <a:endParaRPr lang="en-US" altLang="zh-CN"/>
          </a:p>
          <a:p>
            <a:r>
              <a:rPr lang="en-US" altLang="zh-CN"/>
              <a:t>Luminosity: 6.594 fb</a:t>
            </a:r>
            <a:r>
              <a:rPr lang="en-US" altLang="zh-CN" baseline="30000"/>
              <a:t>-1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8890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Resolution with track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η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c_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15" y="1293495"/>
            <a:ext cx="4558030" cy="3178810"/>
          </a:xfrm>
          <a:prstGeom prst="rect">
            <a:avLst/>
          </a:prstGeom>
        </p:spPr>
      </p:pic>
      <p:pic>
        <p:nvPicPr>
          <p:cNvPr id="11" name="图片 10" descr="c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55" y="1287780"/>
            <a:ext cx="5518150" cy="3848735"/>
          </a:xfrm>
          <a:prstGeom prst="rect">
            <a:avLst/>
          </a:prstGeom>
        </p:spPr>
      </p:pic>
      <p:pic>
        <p:nvPicPr>
          <p:cNvPr id="13" name="图片 12" descr="c_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" y="4439285"/>
            <a:ext cx="4667250" cy="32543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73345" y="5202555"/>
            <a:ext cx="41395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 million events with channel selected</a:t>
            </a:r>
            <a:endParaRPr lang="en-US" altLang="zh-CN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	 </a:t>
            </a:r>
            <a:r>
              <a:rPr lang="en-US" altLang="zh-CN"/>
              <a:t>is the best cut of them with the smallest sigma</a:t>
            </a:r>
            <a:endParaRPr lang="en-US" altLang="zh-CN"/>
          </a:p>
          <a:p>
            <a:r>
              <a:rPr lang="en-US" altLang="zh-CN"/>
              <a:t>So if someone simulate not enough 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J/ψ</a:t>
            </a:r>
            <a:r>
              <a:rPr lang="en-US" altLang="zh-CN">
                <a:solidFill>
                  <a:schemeClr val="tx1"/>
                </a:solidFill>
              </a:rPr>
              <a:t> , maybe he can extend the 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η </a:t>
            </a:r>
            <a:r>
              <a:rPr lang="en-US" altLang="zh-CN">
                <a:solidFill>
                  <a:schemeClr val="tx1"/>
                </a:solidFill>
              </a:rPr>
              <a:t>cut range like (-1.5, 1.5).</a:t>
            </a:r>
            <a:endParaRPr lang="en-US" altLang="zh-CN">
              <a:solidFill>
                <a:schemeClr val="tx1"/>
              </a:solidFill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17490" y="5542280"/>
          <a:ext cx="85280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596900" imgH="215900" progId="Equation.KSEE3">
                  <p:embed/>
                </p:oleObj>
              </mc:Choice>
              <mc:Fallback>
                <p:oleObj name="" r:id="rId4" imgW="5969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7490" y="5542280"/>
                        <a:ext cx="85280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15010" y="2230120"/>
            <a:ext cx="1001395" cy="16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08660" y="5398135"/>
            <a:ext cx="1001395" cy="16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243195" y="2373630"/>
            <a:ext cx="1001395" cy="16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8890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Resolution with pair rapidity cut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	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73345" y="5202555"/>
            <a:ext cx="46272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 million events with channel selected</a:t>
            </a:r>
            <a:endParaRPr lang="en-US" altLang="zh-CN"/>
          </a:p>
          <a:p>
            <a:r>
              <a:rPr lang="en-US" altLang="zh-CN"/>
              <a:t>Matrix2_B1.5T</a:t>
            </a:r>
            <a:endParaRPr lang="en-US" altLang="zh-CN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	, </a:t>
            </a:r>
            <a:r>
              <a:rPr lang="en-US" altLang="zh-CN"/>
              <a:t>these three rapidity cuts seem so similar. Sigma does not change much for different rapidity intervals of (-1, 1).</a:t>
            </a:r>
            <a:endParaRPr lang="en-US" altLang="zh-CN">
              <a:solidFill>
                <a:schemeClr val="tx1"/>
              </a:solidFill>
            </a:endParaRPr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45100" y="5830570"/>
          <a:ext cx="852805" cy="28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96900" imgH="215900" progId="Equation.KSEE3">
                  <p:embed/>
                </p:oleObj>
              </mc:Choice>
              <mc:Fallback>
                <p:oleObj name="" r:id="rId1" imgW="5969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45100" y="5830570"/>
                        <a:ext cx="852805" cy="287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altLang="zh-CN"/>
          </a:p>
        </p:txBody>
      </p:sp>
      <p:pic>
        <p:nvPicPr>
          <p:cNvPr id="9" name="图片 8" descr="c_0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5" y="1437640"/>
            <a:ext cx="4371340" cy="3047365"/>
          </a:xfrm>
          <a:prstGeom prst="rect">
            <a:avLst/>
          </a:prstGeom>
        </p:spPr>
      </p:pic>
      <p:pic>
        <p:nvPicPr>
          <p:cNvPr id="10" name="图片 9" descr="c_0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1365885"/>
            <a:ext cx="5312410" cy="3703955"/>
          </a:xfrm>
          <a:prstGeom prst="rect">
            <a:avLst/>
          </a:prstGeom>
        </p:spPr>
      </p:pic>
      <p:pic>
        <p:nvPicPr>
          <p:cNvPr id="12" name="图片 11" descr="c_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15" y="4375785"/>
            <a:ext cx="4375785" cy="30505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0325" y="1293495"/>
            <a:ext cx="235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sym typeface="+mn-ea"/>
              </a:rPr>
              <a:t>rapidity</a:t>
            </a:r>
            <a:r>
              <a:rPr lang="en-US" altLang="zh-CN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∈(-1,-0.3)</a:t>
            </a:r>
            <a:endParaRPr lang="en-US" altLang="zh-CN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2715" y="4246245"/>
            <a:ext cx="235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sym typeface="+mn-ea"/>
              </a:rPr>
              <a:t>rapidity</a:t>
            </a:r>
            <a:r>
              <a:rPr lang="en-US" altLang="zh-CN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∈(0.3,1)</a:t>
            </a:r>
            <a:endParaRPr lang="en-US" altLang="zh-CN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53255" y="1293495"/>
            <a:ext cx="235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sym typeface="+mn-ea"/>
              </a:rPr>
              <a:t>rapidity</a:t>
            </a:r>
            <a:r>
              <a:rPr lang="en-US" altLang="zh-CN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∈(-0.3,0.3)</a:t>
            </a:r>
            <a:endParaRPr lang="en-US" altLang="zh-CN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863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Resolution with pair p</a:t>
            </a:r>
            <a:r>
              <a:rPr lang="en-US" altLang="zh-CN" sz="3600" baseline="-25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cut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41095" y="1510030"/>
          <a:ext cx="7762240" cy="316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707"/>
                <a:gridCol w="1293706"/>
                <a:gridCol w="1293707"/>
                <a:gridCol w="1293707"/>
                <a:gridCol w="1293706"/>
                <a:gridCol w="1293707"/>
              </a:tblGrid>
              <a:tr h="7385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p</a:t>
                      </a:r>
                      <a:r>
                        <a:rPr lang="en-US" altLang="zh-CN" sz="2400" baseline="-25000"/>
                        <a:t>T</a:t>
                      </a:r>
                      <a:r>
                        <a:rPr lang="en-US" altLang="zh-CN" sz="2400"/>
                        <a:t> cut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[ 0, 1 ]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（</a:t>
                      </a:r>
                      <a:r>
                        <a:rPr lang="en-US" altLang="zh-CN" sz="2400">
                          <a:sym typeface="+mn-ea"/>
                        </a:rPr>
                        <a:t> 1, 2 ]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（</a:t>
                      </a:r>
                      <a:r>
                        <a:rPr lang="en-US" altLang="zh-CN" sz="2400">
                          <a:sym typeface="+mn-ea"/>
                        </a:rPr>
                        <a:t> 2, 3 ]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（</a:t>
                      </a:r>
                      <a:r>
                        <a:rPr lang="en-US" altLang="zh-CN" sz="2400"/>
                        <a:t> 3, 5 ]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[ 0, 5 ]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737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mean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3.09668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3.09691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3.09749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3.09717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3.09701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7385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sigma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0.02244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0.02212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0.02239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0.02682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0.02228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7385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signal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9880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27266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10991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10846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54462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56995" y="1869440"/>
          <a:ext cx="85280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96900" imgH="215900" progId="Equation.KSEE3">
                  <p:embed/>
                </p:oleObj>
              </mc:Choice>
              <mc:Fallback>
                <p:oleObj name="" r:id="rId2" imgW="5969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6995" y="1869440"/>
                        <a:ext cx="85280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20370" y="5398135"/>
            <a:ext cx="62153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cut for both unlike-sign and like-sign</a:t>
            </a:r>
            <a:endParaRPr lang="en-US" altLang="zh-CN" sz="2400"/>
          </a:p>
          <a:p>
            <a:r>
              <a:rPr lang="en-US" altLang="zh-CN" sz="2400"/>
              <a:t>all signal: 185501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ηcut(-1,1):66506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ηcut(-1.5,1.5) p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[0,5]:98260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/>
              <a:t>mean: 3.09677 sigma: 0.02764</a:t>
            </a:r>
            <a:endParaRPr lang="en-US" altLang="zh-CN" sz="2400"/>
          </a:p>
        </p:txBody>
      </p:sp>
      <p:pic>
        <p:nvPicPr>
          <p:cNvPr id="11" name="图片 10" descr="jpsipt"/>
          <p:cNvPicPr>
            <a:picLocks noChangeAspect="1"/>
          </p:cNvPicPr>
          <p:nvPr/>
        </p:nvPicPr>
        <p:blipFill>
          <a:blip r:embed="rId4"/>
          <a:srcRect t="5252" r="23189"/>
          <a:stretch>
            <a:fillRect/>
          </a:stretch>
        </p:blipFill>
        <p:spPr>
          <a:xfrm>
            <a:off x="5821045" y="5105400"/>
            <a:ext cx="3178175" cy="2520315"/>
          </a:xfrm>
          <a:prstGeom prst="rect">
            <a:avLst/>
          </a:prstGeom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496685" y="4866005"/>
            <a:ext cx="2348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Pt of electron pair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492760" y="4750435"/>
            <a:ext cx="4229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 million events with channel selected</a:t>
            </a:r>
            <a:endParaRPr lang="en-US" altLang="zh-CN"/>
          </a:p>
          <a:p>
            <a:r>
              <a:rPr lang="en-US" altLang="zh-CN"/>
              <a:t>Matrix2_B1.5T.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c_all"/>
          <p:cNvPicPr>
            <a:picLocks noChangeAspect="1"/>
          </p:cNvPicPr>
          <p:nvPr/>
        </p:nvPicPr>
        <p:blipFill>
          <a:blip r:embed="rId1"/>
          <a:srcRect t="2141" r="6815" b="639"/>
          <a:stretch>
            <a:fillRect/>
          </a:stretch>
        </p:blipFill>
        <p:spPr>
          <a:xfrm>
            <a:off x="204470" y="1394460"/>
            <a:ext cx="5573395" cy="4053840"/>
          </a:xfrm>
          <a:prstGeom prst="rect">
            <a:avLst/>
          </a:prstGeom>
        </p:spPr>
      </p:pic>
      <p:pic>
        <p:nvPicPr>
          <p:cNvPr id="5" name="图片 4" descr="c_bkd"/>
          <p:cNvPicPr>
            <a:picLocks noChangeAspect="1"/>
          </p:cNvPicPr>
          <p:nvPr/>
        </p:nvPicPr>
        <p:blipFill>
          <a:blip r:embed="rId2"/>
          <a:srcRect l="4214" r="6226"/>
          <a:stretch>
            <a:fillRect/>
          </a:stretch>
        </p:blipFill>
        <p:spPr>
          <a:xfrm>
            <a:off x="5749290" y="1412875"/>
            <a:ext cx="3960495" cy="3082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6270" y="429895"/>
            <a:ext cx="58426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180 million events 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J/ψ peak</a:t>
            </a:r>
            <a:endParaRPr lang="en-US" altLang="zh-CN" sz="36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5" y="5398135"/>
            <a:ext cx="100272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180 million events   all inclusive  Matrix2_B3T  Luminosity: 1.731e(-6)fb</a:t>
            </a:r>
            <a:r>
              <a:rPr lang="en-US" altLang="zh-CN" sz="2400" baseline="30000"/>
              <a:t>-1</a:t>
            </a:r>
            <a:endParaRPr lang="en-US" altLang="zh-CN" sz="2400" baseline="30000"/>
          </a:p>
          <a:p>
            <a:r>
              <a:rPr lang="en-US" altLang="zh-CN" sz="2400"/>
              <a:t>35426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J/ψ produced in process,   J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ψ→e</a:t>
            </a:r>
            <a:r>
              <a:rPr lang="en-US" altLang="zh-CN" sz="2400" baseline="30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sz="2400" baseline="30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branch ratio is about 5.97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％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35426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5.97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％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2115.   	1364 / 2115 ≈ 64.5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％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.For we select final state electron and we require both electrons’ momentums are smeared.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924560" y="3089275"/>
                <a:ext cx="1493520" cy="469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2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2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2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>
                                  <a:latin typeface="Cambria Math" panose="02040503050406030204" charset="0"/>
                                </a:rPr>
                                <m:t>𝑺</m:t>
                              </m:r>
                              <m:r>
                                <a:rPr lang="en-US" sz="1200" b="1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1200" b="1" i="1">
                                  <a:latin typeface="Cambria Math" panose="02040503050406030204" charset="0"/>
                                </a:rPr>
                                <m:t>𝑩</m:t>
                              </m:r>
                            </m:e>
                          </m:rad>
                        </m:den>
                      </m:f>
                      <m:r>
                        <a:rPr lang="en-US" altLang="zh-CN" sz="12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2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𝟐𝟔</m:t>
                      </m:r>
                      <m:r>
                        <a:rPr lang="en-US" altLang="zh-CN" sz="12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12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𝟖𝟎𝟏𝟖</m:t>
                      </m:r>
                    </m:oMath>
                  </m:oMathPara>
                </a14:m>
                <a:endParaRPr lang="zh-CN" altLang="en-US" sz="1200" b="1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" y="3089275"/>
                <a:ext cx="1493520" cy="4692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6270" y="429895"/>
            <a:ext cx="84385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10 million events 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J/ψ peak(event filter)</a:t>
            </a:r>
            <a:endParaRPr lang="en-US" altLang="zh-CN" sz="36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altLang="zh-CN"/>
          </a:p>
        </p:txBody>
      </p:sp>
      <p:pic>
        <p:nvPicPr>
          <p:cNvPr id="2" name="图片 1" descr="c10mil"/>
          <p:cNvPicPr>
            <a:picLocks noChangeAspect="1"/>
          </p:cNvPicPr>
          <p:nvPr/>
        </p:nvPicPr>
        <p:blipFill>
          <a:blip r:embed="rId1"/>
          <a:srcRect l="1055" t="3239" r="6820"/>
          <a:stretch>
            <a:fillRect/>
          </a:stretch>
        </p:blipFill>
        <p:spPr>
          <a:xfrm>
            <a:off x="205105" y="1294130"/>
            <a:ext cx="3828415" cy="28041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92780" y="1758315"/>
            <a:ext cx="316865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10mil_1"/>
          <p:cNvPicPr>
            <a:picLocks noChangeAspect="1"/>
          </p:cNvPicPr>
          <p:nvPr/>
        </p:nvPicPr>
        <p:blipFill>
          <a:blip r:embed="rId2"/>
          <a:srcRect l="2214" t="1833" r="6953"/>
          <a:stretch>
            <a:fillRect/>
          </a:stretch>
        </p:blipFill>
        <p:spPr>
          <a:xfrm>
            <a:off x="4813300" y="1273175"/>
            <a:ext cx="3882390" cy="29254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68930" y="3094355"/>
            <a:ext cx="2011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bin width 0.01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7549515" y="3022600"/>
            <a:ext cx="2011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bin width 0.024</a:t>
            </a:r>
            <a:endParaRPr lang="en-US" altLang="zh-CN"/>
          </a:p>
        </p:txBody>
      </p:sp>
      <p:pic>
        <p:nvPicPr>
          <p:cNvPr id="15" name="图片 14" descr="c10mil_2"/>
          <p:cNvPicPr>
            <a:picLocks noChangeAspect="1"/>
          </p:cNvPicPr>
          <p:nvPr/>
        </p:nvPicPr>
        <p:blipFill>
          <a:blip r:embed="rId3"/>
          <a:srcRect l="1084" t="3241" r="5680"/>
          <a:stretch>
            <a:fillRect/>
          </a:stretch>
        </p:blipFill>
        <p:spPr>
          <a:xfrm>
            <a:off x="276860" y="4029710"/>
            <a:ext cx="4318635" cy="31254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41320" y="5830570"/>
            <a:ext cx="2011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bin width 0.001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5173345" y="4534535"/>
            <a:ext cx="46278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10million events</a:t>
            </a:r>
            <a:endParaRPr lang="en-US" altLang="zh-CN"/>
          </a:p>
          <a:p>
            <a:r>
              <a:rPr lang="en-US" altLang="zh-CN"/>
              <a:t>reaction selection</a:t>
            </a:r>
            <a:endParaRPr lang="en-US" altLang="zh-CN"/>
          </a:p>
          <a:p>
            <a:r>
              <a:rPr lang="en-US" altLang="zh-CN"/>
              <a:t>Matrix2B1.5T</a:t>
            </a:r>
            <a:endParaRPr lang="en-US" altLang="zh-CN"/>
          </a:p>
          <a:p>
            <a:r>
              <a:rPr lang="en-US" altLang="zh-CN"/>
              <a:t>Luminosity: 13.189 </a:t>
            </a:r>
            <a:r>
              <a:rPr lang="en-US" altLang="zh-CN">
                <a:sym typeface="+mn-ea"/>
              </a:rPr>
              <a:t>fb</a:t>
            </a:r>
            <a:r>
              <a:rPr lang="en-US" altLang="zh-CN" baseline="30000">
                <a:sym typeface="+mn-ea"/>
              </a:rPr>
              <a:t>-1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gaussian function may not fit the data well.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64515" y="2301875"/>
                <a:ext cx="1041400" cy="342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𝑆</m:t>
                              </m:r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596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621</m:t>
                      </m:r>
                    </m:oMath>
                  </m:oMathPara>
                </a14:m>
                <a:endParaRPr lang="zh-CN" altLang="en-US" sz="8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5" y="2301875"/>
                <a:ext cx="1041400" cy="342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245100" y="2446020"/>
                <a:ext cx="1041400" cy="342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𝑆</m:t>
                              </m:r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596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621</m:t>
                      </m:r>
                    </m:oMath>
                  </m:oMathPara>
                </a14:m>
                <a:endParaRPr lang="zh-CN" altLang="en-US" sz="8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100" y="2446020"/>
                <a:ext cx="1041400" cy="342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08660" y="5325745"/>
                <a:ext cx="1041400" cy="342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𝑆</m:t>
                              </m:r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800" i="1">
                                  <a:latin typeface="Cambria Math" panose="02040503050406030204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596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800" i="1">
                          <a:latin typeface="Cambria Math" panose="02040503050406030204" charset="0"/>
                          <a:cs typeface="Cambria Math" panose="02040503050406030204" charset="0"/>
                        </a:rPr>
                        <m:t>621</m:t>
                      </m:r>
                    </m:oMath>
                  </m:oMathPara>
                </a14:m>
                <a:endParaRPr lang="zh-CN" altLang="en-US" sz="8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" y="5325745"/>
                <a:ext cx="1041400" cy="342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996950" y="2085975"/>
            <a:ext cx="504190" cy="75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65140" y="2127885"/>
            <a:ext cx="544195" cy="134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68705" y="5109845"/>
            <a:ext cx="544195" cy="159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68705" y="5082540"/>
            <a:ext cx="7308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372113</a:t>
            </a:r>
            <a:endParaRPr lang="en-US" altLang="zh-CN" sz="800"/>
          </a:p>
        </p:txBody>
      </p:sp>
      <p:sp>
        <p:nvSpPr>
          <p:cNvPr id="22" name="文本框 21"/>
          <p:cNvSpPr txBox="1"/>
          <p:nvPr/>
        </p:nvSpPr>
        <p:spPr>
          <a:xfrm>
            <a:off x="5605145" y="2088515"/>
            <a:ext cx="7308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372113</a:t>
            </a:r>
            <a:endParaRPr lang="en-US" altLang="zh-CN" sz="800"/>
          </a:p>
        </p:txBody>
      </p:sp>
      <p:sp>
        <p:nvSpPr>
          <p:cNvPr id="23" name="文本框 22"/>
          <p:cNvSpPr txBox="1"/>
          <p:nvPr/>
        </p:nvSpPr>
        <p:spPr>
          <a:xfrm>
            <a:off x="924560" y="2006600"/>
            <a:ext cx="7308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372113</a:t>
            </a:r>
            <a:endParaRPr lang="en-US" altLang="zh-CN"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8881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dynamic distribution from MC data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1510030"/>
            <a:ext cx="4541520" cy="2935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55" y="1510030"/>
            <a:ext cx="4574540" cy="2981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4491355"/>
            <a:ext cx="4598670" cy="29946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21045" y="4750435"/>
            <a:ext cx="277368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0.2million events J/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</a:t>
            </a:r>
            <a:endParaRPr lang="en-US" altLang="zh-CN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reaction channel selected</a:t>
            </a:r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decay channel selected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ψ→e</a:t>
            </a:r>
            <a:r>
              <a:rPr lang="en-US" altLang="zh-CN" baseline="30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 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baseline="30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Luminosity: 0.264 fb</a:t>
            </a:r>
            <a:r>
              <a:rPr lang="en-US" altLang="zh-CN" baseline="30000">
                <a:sym typeface="+mn-ea"/>
              </a:rPr>
              <a:t>-1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245" y="5326380"/>
            <a:ext cx="2023745" cy="347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225" y="5326380"/>
            <a:ext cx="1814195" cy="348615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Outline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3885" y="1725930"/>
            <a:ext cx="88506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 J/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ψ mass reconstruction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Channel selection and luminosity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Resolution with different rapidity or p</a:t>
            </a:r>
            <a:r>
              <a:rPr lang="en-US" altLang="zh-CN" sz="3200" baseline="-25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cut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180 million events 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peak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dynamic distribution from MC data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Plan</a:t>
            </a:r>
            <a:endParaRPr lang="en-US" altLang="zh-CN" sz="32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8797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dynamic distribution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from MC data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821045" y="4750435"/>
            <a:ext cx="27736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5million events J/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</a:t>
            </a:r>
            <a:endParaRPr lang="en-US" altLang="zh-CN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reaction channel selected</a:t>
            </a:r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Luminosity: 6.594 fb</a:t>
            </a:r>
            <a:r>
              <a:rPr lang="en-US" altLang="zh-CN" baseline="30000">
                <a:sym typeface="+mn-ea"/>
              </a:rPr>
              <a:t>-1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9245" y="5326380"/>
            <a:ext cx="2023745" cy="347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5326380"/>
            <a:ext cx="1814195" cy="348615"/>
          </a:xfrm>
          <a:prstGeom prst="rect">
            <a:avLst/>
          </a:prstGeom>
        </p:spPr>
      </p:pic>
      <p:pic>
        <p:nvPicPr>
          <p:cNvPr id="8" name="图片 7" descr="bcn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5" y="1328420"/>
            <a:ext cx="4573905" cy="3188970"/>
          </a:xfrm>
          <a:prstGeom prst="rect">
            <a:avLst/>
          </a:prstGeom>
        </p:spPr>
      </p:pic>
      <p:pic>
        <p:nvPicPr>
          <p:cNvPr id="9" name="图片 8" descr="bcn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320" y="1382395"/>
            <a:ext cx="4640580" cy="3235325"/>
          </a:xfrm>
          <a:prstGeom prst="rect">
            <a:avLst/>
          </a:prstGeom>
        </p:spPr>
      </p:pic>
      <p:pic>
        <p:nvPicPr>
          <p:cNvPr id="10" name="图片 9" descr="bcn5"/>
          <p:cNvPicPr>
            <a:picLocks noChangeAspect="1"/>
          </p:cNvPicPr>
          <p:nvPr/>
        </p:nvPicPr>
        <p:blipFill>
          <a:blip r:embed="rId5"/>
          <a:srcRect t="4881"/>
          <a:stretch>
            <a:fillRect/>
          </a:stretch>
        </p:blipFill>
        <p:spPr>
          <a:xfrm>
            <a:off x="545465" y="4462145"/>
            <a:ext cx="4535805" cy="3007360"/>
          </a:xfrm>
          <a:prstGeom prst="rect">
            <a:avLst/>
          </a:prstGeom>
        </p:spPr>
      </p:pic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80415" y="576580"/>
            <a:ext cx="863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Summary and P</a:t>
            </a:r>
            <a:r>
              <a:rPr lang="en-US" altLang="zh-CN" sz="3600" b="1"/>
              <a:t>lan</a:t>
            </a:r>
            <a:endParaRPr lang="en-US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348615" y="1425575"/>
            <a:ext cx="949896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We simulated 180 million all inclusive events and 10 million events with event filter, try different cuts to signal and draw 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dynamic distribution. we also try to smear with different detectors and compare the results.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Using Matrix2B1.5T leads to larger sigma; Under track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η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cut from -1 to 1, sigma does not change much with different pair p</a:t>
            </a:r>
            <a:r>
              <a:rPr lang="en-US" altLang="zh-CN" sz="20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T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intervals and rapidity intervals.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PID for electron in smearing. 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Use new detector paraments put in June/21.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BNL account for next simulation work.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Thanks for listening. If you have any ideas or confusion, please contact me by email ustclxb@163.com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0" y="7260590"/>
            <a:ext cx="523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mass reconstruction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9755" y="1510030"/>
            <a:ext cx="8651875" cy="506730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mass reconstruction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0325" y="1294130"/>
            <a:ext cx="96119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pythiaeRHIC &lt; input.data.eic &gt; out.txt</a:t>
            </a:r>
            <a:endParaRPr lang="en-US" altLang="zh-CN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input-file is same with the yellow-report AllInclusive Ping (MSEL = 2)</a:t>
            </a:r>
            <a:endParaRPr lang="en-US" altLang="zh-CN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smear detector  Matrix1 Matrix2_B1.5T </a:t>
            </a:r>
            <a:r>
              <a:rPr lang="en-US" altLang="zh-CN" sz="2400">
                <a:sym typeface="+mn-ea"/>
              </a:rPr>
              <a:t>Matrix2_B3T (perfect PID)</a:t>
            </a:r>
            <a:endParaRPr lang="en-US" altLang="zh-CN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reconstruct J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by J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ψ→e</a:t>
            </a:r>
            <a:r>
              <a:rPr lang="en-US" altLang="zh-CN" sz="2400" baseline="30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sz="2400" baseline="30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24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" y="4030345"/>
            <a:ext cx="4542155" cy="2125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86832"/>
          <a:stretch>
            <a:fillRect/>
          </a:stretch>
        </p:blipFill>
        <p:spPr>
          <a:xfrm>
            <a:off x="5317490" y="3382010"/>
            <a:ext cx="864235" cy="3616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52543"/>
          <a:stretch>
            <a:fillRect/>
          </a:stretch>
        </p:blipFill>
        <p:spPr>
          <a:xfrm>
            <a:off x="6181725" y="3382010"/>
            <a:ext cx="3538220" cy="36169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92985" y="6190615"/>
            <a:ext cx="1789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Matrix1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163435" y="6998970"/>
            <a:ext cx="2113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Matrix2</a:t>
            </a:r>
            <a:endParaRPr lang="en-US" altLang="zh-CN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615" y="6529070"/>
            <a:ext cx="46272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Based on the Detector Matrix from June 16</a:t>
            </a:r>
            <a:endParaRPr lang="zh-CN" altLang="en-US" sz="1400"/>
          </a:p>
        </p:txBody>
      </p:sp>
      <p:sp>
        <p:nvSpPr>
          <p:cNvPr id="14" name="文本框 13"/>
          <p:cNvSpPr txBox="1"/>
          <p:nvPr/>
        </p:nvSpPr>
        <p:spPr>
          <a:xfrm>
            <a:off x="5533390" y="7414260"/>
            <a:ext cx="44640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Based on the Detector Matrix from November 21 2020</a:t>
            </a:r>
            <a:endParaRPr lang="zh-CN" altLang="en-US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0460" y="2072640"/>
            <a:ext cx="7633970" cy="562483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mass reconstruction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(different detector)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6225" y="1307465"/>
            <a:ext cx="7153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Method: unlike sign - like sign;</a:t>
            </a:r>
            <a:endParaRPr lang="en-US" altLang="zh-CN" sz="2000"/>
          </a:p>
          <a:p>
            <a:r>
              <a:rPr lang="en-US" altLang="zh-CN" sz="2000"/>
              <a:t>  Set    : no channel selection.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3949065" y="1338580"/>
            <a:ext cx="5626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Detector: Matrix1		Luminosity: 4.327e(-7)fb</a:t>
            </a:r>
            <a:r>
              <a:rPr lang="en-US" altLang="zh-CN" baseline="30000"/>
              <a:t>-1</a:t>
            </a:r>
            <a:endParaRPr lang="en-US" altLang="zh-CN"/>
          </a:p>
          <a:p>
            <a:r>
              <a:rPr lang="en-US" altLang="zh-CN"/>
              <a:t>45million events  331 jpsi and 285 backround 3sigma</a:t>
            </a:r>
            <a:endParaRPr lang="en-US" altLang="zh-CN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3877310" y="1338580"/>
            <a:ext cx="2303780" cy="360045"/>
          </a:xfrm>
          <a:prstGeom prst="rect">
            <a:avLst/>
          </a:prstGeom>
          <a:noFill/>
          <a:ln w="66675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861185" y="4102100"/>
                <a:ext cx="1755775" cy="53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4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𝑺</m:t>
                              </m:r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𝑩</m:t>
                              </m:r>
                            </m:e>
                          </m:rad>
                        </m:den>
                      </m:f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𝟏𝟑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𝟑𝟑𝟔𝟒</m:t>
                      </m:r>
                    </m:oMath>
                  </m:oMathPara>
                </a14:m>
                <a:endParaRPr lang="zh-CN" altLang="en-US" sz="1400" b="1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85" y="4102100"/>
                <a:ext cx="1755775" cy="531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mass reconstruction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(different detector)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76225" y="1294130"/>
            <a:ext cx="7153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Method: unlike sign - like sign;</a:t>
            </a:r>
            <a:endParaRPr lang="en-US" altLang="zh-CN" sz="2000"/>
          </a:p>
          <a:p>
            <a:r>
              <a:rPr lang="en-US" altLang="zh-CN" sz="2000"/>
              <a:t>  Set    : no channel selection.</a:t>
            </a:r>
            <a:endParaRPr lang="en-US" altLang="zh-CN" sz="2000"/>
          </a:p>
        </p:txBody>
      </p:sp>
      <p:sp>
        <p:nvSpPr>
          <p:cNvPr id="9" name="文本框 8"/>
          <p:cNvSpPr txBox="1"/>
          <p:nvPr/>
        </p:nvSpPr>
        <p:spPr>
          <a:xfrm>
            <a:off x="3949065" y="1326515"/>
            <a:ext cx="5626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Detector: Matrix2_B1.5T	</a:t>
            </a:r>
            <a:r>
              <a:rPr lang="en-US" altLang="zh-CN">
                <a:sym typeface="+mn-ea"/>
              </a:rPr>
              <a:t>Luminosity: 4.327e(-7)fb</a:t>
            </a:r>
            <a:r>
              <a:rPr lang="en-US" altLang="zh-CN" baseline="30000">
                <a:sym typeface="+mn-ea"/>
              </a:rPr>
              <a:t>-1</a:t>
            </a:r>
            <a:endParaRPr lang="en-US" altLang="zh-CN"/>
          </a:p>
          <a:p>
            <a:r>
              <a:rPr lang="en-US" altLang="zh-CN"/>
              <a:t>45million events  311 jpsi and 436 backround 3sigma</a:t>
            </a:r>
            <a:endParaRPr lang="en-US" altLang="zh-CN"/>
          </a:p>
        </p:txBody>
      </p:sp>
      <p:pic>
        <p:nvPicPr>
          <p:cNvPr id="10" name="图片 9" descr="c4"/>
          <p:cNvPicPr>
            <a:picLocks noChangeAspect="1"/>
          </p:cNvPicPr>
          <p:nvPr/>
        </p:nvPicPr>
        <p:blipFill>
          <a:blip r:embed="rId1"/>
          <a:srcRect l="2220" t="2220" r="6997"/>
          <a:stretch>
            <a:fillRect/>
          </a:stretch>
        </p:blipFill>
        <p:spPr>
          <a:xfrm>
            <a:off x="1212850" y="2007235"/>
            <a:ext cx="7584440" cy="569468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3877310" y="1326515"/>
            <a:ext cx="2773680" cy="360045"/>
          </a:xfrm>
          <a:prstGeom prst="rect">
            <a:avLst/>
          </a:prstGeom>
          <a:noFill/>
          <a:ln w="60325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861185" y="3994150"/>
                <a:ext cx="1755775" cy="53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4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𝑺</m:t>
                              </m:r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𝑩</m:t>
                              </m:r>
                            </m:e>
                          </m:rad>
                        </m:den>
                      </m:f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𝟏𝟏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𝟑𝟕𝟖𝟗</m:t>
                      </m:r>
                    </m:oMath>
                  </m:oMathPara>
                </a14:m>
                <a:endParaRPr lang="zh-CN" altLang="en-US" sz="1400" b="1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85" y="3994150"/>
                <a:ext cx="1755775" cy="531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J/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ψ mass reconstruction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(different detector)</a:t>
            </a:r>
            <a:endParaRPr lang="en-US" altLang="zh-CN" sz="36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76225" y="1294130"/>
            <a:ext cx="7153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Method: unlike sign - like sign;</a:t>
            </a:r>
            <a:endParaRPr lang="en-US" altLang="zh-CN" sz="2000"/>
          </a:p>
          <a:p>
            <a:r>
              <a:rPr lang="en-US" altLang="zh-CN" sz="2000"/>
              <a:t>  Set    : no channel selection.</a:t>
            </a:r>
            <a:endParaRPr lang="en-US" altLang="zh-CN" sz="2000"/>
          </a:p>
        </p:txBody>
      </p:sp>
      <p:sp>
        <p:nvSpPr>
          <p:cNvPr id="9" name="文本框 8"/>
          <p:cNvSpPr txBox="1"/>
          <p:nvPr/>
        </p:nvSpPr>
        <p:spPr>
          <a:xfrm>
            <a:off x="3949065" y="1326515"/>
            <a:ext cx="5626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Detector: Matrix2_B3T	</a:t>
            </a:r>
            <a:r>
              <a:rPr lang="en-US" altLang="zh-CN">
                <a:sym typeface="+mn-ea"/>
              </a:rPr>
              <a:t>Luminosity: 4.327e(-7)fb</a:t>
            </a:r>
            <a:r>
              <a:rPr lang="en-US" altLang="zh-CN" baseline="30000">
                <a:sym typeface="+mn-ea"/>
              </a:rPr>
              <a:t>-1</a:t>
            </a:r>
            <a:endParaRPr lang="en-US" altLang="zh-CN"/>
          </a:p>
          <a:p>
            <a:r>
              <a:rPr lang="en-US" altLang="zh-CN"/>
              <a:t>45million events  348 jpsi and 288 backround 3sigma</a:t>
            </a:r>
            <a:endParaRPr lang="en-US" altLang="zh-CN"/>
          </a:p>
        </p:txBody>
      </p:sp>
      <p:pic>
        <p:nvPicPr>
          <p:cNvPr id="8" name="图片 7" descr="c_B3T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310" b="1548"/>
          <a:stretch>
            <a:fillRect/>
          </a:stretch>
        </p:blipFill>
        <p:spPr>
          <a:xfrm>
            <a:off x="996315" y="2045970"/>
            <a:ext cx="8317865" cy="557530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3877310" y="1326515"/>
            <a:ext cx="2773680" cy="360045"/>
          </a:xfrm>
          <a:prstGeom prst="rect">
            <a:avLst/>
          </a:prstGeom>
          <a:noFill/>
          <a:ln w="60325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861185" y="4102100"/>
                <a:ext cx="1755775" cy="53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4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𝑺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4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𝑺</m:t>
                              </m:r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latin typeface="Cambria Math" panose="02040503050406030204" charset="0"/>
                                </a:rPr>
                                <m:t>𝑩</m:t>
                              </m:r>
                            </m:e>
                          </m:rad>
                        </m:den>
                      </m:f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𝟏𝟑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1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𝟕𝟗𝟗𝟏</m:t>
                      </m:r>
                    </m:oMath>
                  </m:oMathPara>
                </a14:m>
                <a:endParaRPr lang="zh-CN" altLang="en-US" sz="1400" b="1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85" y="4102100"/>
                <a:ext cx="1755775" cy="531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8890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Resolution with 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η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cut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716405" y="1960245"/>
            <a:ext cx="1447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-1&lt;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η</a:t>
            </a:r>
            <a:r>
              <a:rPr lang="en-US" altLang="zh-CN" sz="2000"/>
              <a:t>&lt;1</a:t>
            </a:r>
            <a:endParaRPr lang="zh-CN" altLang="en-US" sz="20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2590165"/>
            <a:ext cx="4639945" cy="33115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10" y="2660015"/>
            <a:ext cx="4332605" cy="31711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41135" y="1960245"/>
            <a:ext cx="1447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1&lt;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η</a:t>
            </a:r>
            <a:r>
              <a:rPr lang="en-US" altLang="zh-CN" sz="2000"/>
              <a:t>&lt;3.5</a:t>
            </a:r>
            <a:endParaRPr lang="en-US" altLang="zh-CN" sz="2000"/>
          </a:p>
        </p:txBody>
      </p:sp>
      <p:sp>
        <p:nvSpPr>
          <p:cNvPr id="10" name="文本框 9"/>
          <p:cNvSpPr txBox="1"/>
          <p:nvPr/>
        </p:nvSpPr>
        <p:spPr>
          <a:xfrm>
            <a:off x="64135" y="5902325"/>
            <a:ext cx="99301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45 million events(Matrix2B1.5T) is not enough for all inclusive simulation, we need larger luminosity(more events).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It’s better to learn signal with channel selection.</a:t>
            </a:r>
            <a:endParaRPr lang="en-US" altLang="zh-CN" sz="2800">
              <a:sym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2232025" y="1437640"/>
            <a:ext cx="55219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Detector: Matrix2_B1.5T	</a:t>
            </a:r>
            <a:r>
              <a:rPr lang="en-US" altLang="zh-CN">
                <a:sym typeface="+mn-ea"/>
              </a:rPr>
              <a:t>Luminosity: 4.327e(-7)fb</a:t>
            </a:r>
            <a:r>
              <a:rPr lang="en-US" altLang="zh-CN" baseline="30000">
                <a:sym typeface="+mn-ea"/>
              </a:rPr>
              <a:t>-1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箭头连接符 3"/>
          <p:cNvCxnSpPr/>
          <p:nvPr/>
        </p:nvCxnSpPr>
        <p:spPr>
          <a:xfrm flipV="1">
            <a:off x="708660" y="1221740"/>
            <a:ext cx="8394065" cy="2730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415" y="576580"/>
            <a:ext cx="757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Channel selection and luminosity</a:t>
            </a:r>
            <a:endParaRPr lang="en-US" altLang="zh-CN" sz="3600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46990" y="501650"/>
            <a:ext cx="10152000" cy="889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" y="2085975"/>
            <a:ext cx="9106535" cy="2032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6225" y="1287780"/>
            <a:ext cx="9713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If we select such channel in Pythia8, the cross section is small. And large luminosity is easier to achieve.To achieve 10fb</a:t>
            </a:r>
            <a:r>
              <a:rPr lang="en-US" altLang="zh-CN" sz="2000" baseline="30000"/>
              <a:t>-1</a:t>
            </a:r>
            <a:r>
              <a:rPr lang="en-US" altLang="zh-CN" sz="2000"/>
              <a:t> luminosity needs about 0.4 billion events.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276225" y="4318000"/>
            <a:ext cx="9550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Same with pythiaeRHIC, if we select two channels as following the cross section is</a:t>
            </a:r>
            <a:endParaRPr lang="en-US" altLang="zh-CN" sz="2000"/>
          </a:p>
        </p:txBody>
      </p:sp>
      <p:pic>
        <p:nvPicPr>
          <p:cNvPr id="9" name="图片 8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" y="4822190"/>
            <a:ext cx="9149080" cy="10375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8615" y="5974080"/>
            <a:ext cx="6840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ym typeface="+mn-ea"/>
              </a:rPr>
              <a:t>To achieve 10fb</a:t>
            </a:r>
            <a:r>
              <a:rPr lang="en-US" altLang="zh-CN" sz="2000" baseline="30000">
                <a:sym typeface="+mn-ea"/>
              </a:rPr>
              <a:t>-1</a:t>
            </a:r>
            <a:r>
              <a:rPr lang="en-US" altLang="zh-CN" sz="2000">
                <a:sym typeface="+mn-ea"/>
              </a:rPr>
              <a:t> luminosity needs about 8 million events.</a:t>
            </a:r>
            <a:endParaRPr lang="zh-CN" altLang="en-US" sz="20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56585" y="7270750"/>
            <a:ext cx="3672840" cy="358140"/>
          </a:xfrm>
        </p:spPr>
        <p:txBody>
          <a:bodyPr>
            <a:noAutofit/>
          </a:bodyPr>
          <a:p>
            <a:r>
              <a:rPr sz="1600">
                <a:solidFill>
                  <a:schemeClr val="bg1">
                    <a:lumMod val="65000"/>
                  </a:schemeClr>
                </a:solidFill>
              </a:rPr>
              <a:t>EIC Simulation Study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——Xinbai Li</a:t>
            </a:r>
            <a:endParaRPr lang="en-US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77350" y="7260590"/>
            <a:ext cx="33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734"/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</p:tagLst>
</file>

<file path=ppt/tags/tag106.xml><?xml version="1.0" encoding="utf-8"?>
<p:tagLst xmlns:p="http://schemas.openxmlformats.org/presentationml/2006/main">
  <p:tag name="KSO_WM_UNIT_PLACING_PICTURE_USER_VIEWPORT" val="{&quot;height&quot;:7980,&quot;width&quot;:13625}"/>
</p:tagLst>
</file>

<file path=ppt/tags/tag107.xml><?xml version="1.0" encoding="utf-8"?>
<p:tagLst xmlns:p="http://schemas.openxmlformats.org/presentationml/2006/main">
  <p:tag name="KSO_WM_UNIT_PLACING_PICTURE_USER_VIEWPORT" val="{&quot;height&quot;:8510,&quot;width&quot;:11550}"/>
</p:tagLst>
</file>

<file path=ppt/tags/tag108.xml><?xml version="1.0" encoding="utf-8"?>
<p:tagLst xmlns:p="http://schemas.openxmlformats.org/presentationml/2006/main">
  <p:tag name="KSO_WM_UNIT_PLACING_PICTURE_USER_VIEWPORT" val="{&quot;height&quot;:9390,&quot;width&quot;:13470}"/>
</p:tagLst>
</file>

<file path=ppt/tags/tag109.xml><?xml version="1.0" encoding="utf-8"?>
<p:tagLst xmlns:p="http://schemas.openxmlformats.org/presentationml/2006/main">
  <p:tag name="KSO_WM_UNIT_PLACING_PICTURE_USER_VIEWPORT" val="{&quot;height&quot;:9390,&quot;width&quot;:1347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PLACING_PICTURE_USER_VIEWPORT" val="{&quot;height&quot;:5144,&quot;width&quot;:7202}"/>
</p:tagLst>
</file>

<file path=ppt/tags/tag111.xml><?xml version="1.0" encoding="utf-8"?>
<p:tagLst xmlns:p="http://schemas.openxmlformats.org/presentationml/2006/main">
  <p:tag name="KSO_WM_UNIT_TABLE_BEAUTIFY" val="smartTable{a6fee96d-aeae-4530-99d3-a6d371da4ebc}"/>
  <p:tag name="TABLE_ENDDRAG_ORIGIN_RECT" val="611*265"/>
  <p:tag name="TABLE_ENDDRAG_RECT" val="53*113*611*26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8519"/>
      </a:accent1>
      <a:accent2>
        <a:srgbClr val="20908A"/>
      </a:accent2>
      <a:accent3>
        <a:srgbClr val="F39231"/>
      </a:accent3>
      <a:accent4>
        <a:srgbClr val="EF8519"/>
      </a:accent4>
      <a:accent5>
        <a:srgbClr val="20908A"/>
      </a:accent5>
      <a:accent6>
        <a:srgbClr val="FFFF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">
    <a:dk1>
      <a:srgbClr val="000000"/>
    </a:dk1>
    <a:lt1>
      <a:srgbClr val="FFFFFF"/>
    </a:lt1>
    <a:dk2>
      <a:srgbClr val="000000"/>
    </a:dk2>
    <a:lt2>
      <a:srgbClr val="FFFFFF"/>
    </a:lt2>
    <a:accent1>
      <a:srgbClr val="EF8519"/>
    </a:accent1>
    <a:accent2>
      <a:srgbClr val="20908A"/>
    </a:accent2>
    <a:accent3>
      <a:srgbClr val="F39231"/>
    </a:accent3>
    <a:accent4>
      <a:srgbClr val="EF8519"/>
    </a:accent4>
    <a:accent5>
      <a:srgbClr val="20908A"/>
    </a:accent5>
    <a:accent6>
      <a:srgbClr val="FFFFFF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5434</Words>
  <Application>WPS 演示</Application>
  <PresentationFormat>On-screen Show (4:3)</PresentationFormat>
  <Paragraphs>336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Cambria Math</vt:lpstr>
      <vt:lpstr>Office 主题​​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Lenovo</dc:creator>
  <cp:lastModifiedBy>Lenovo</cp:lastModifiedBy>
  <cp:revision>19</cp:revision>
  <dcterms:created xsi:type="dcterms:W3CDTF">2021-06-16T09:13:00Z</dcterms:created>
  <dcterms:modified xsi:type="dcterms:W3CDTF">2021-06-29T14:28:56Z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DEA29149BF1944309F13DAF2F549C168</vt:lpwstr>
  </property>
  <property fmtid="{D5CDD505-2E9C-101B-9397-08002B2CF9AE}" pid="3" name="KSOProductBuildVer">
    <vt:lpwstr>2052-11.1.0.10578</vt:lpwstr>
  </property>
</Properties>
</file>