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3" r:id="rId10"/>
    <p:sldId id="268" r:id="rId11"/>
    <p:sldId id="265" r:id="rId12"/>
    <p:sldId id="266" r:id="rId13"/>
    <p:sldId id="269" r:id="rId14"/>
    <p:sldId id="267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ED3E2-0073-42F4-AAC0-5C7D0763861C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61BC12-718C-40BD-8A12-2B413A6FC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3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186E5-F187-4D71-B4A8-E98D4B37C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5883A7-976F-4B7D-8020-C3686903C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8275F-D939-4904-B513-8326DDA64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5463A-D9CF-4565-8F3A-0BFE17EB5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FC7C0-DE6F-494F-A19A-CDACA107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7BDE4-7DE7-4EF3-8D9C-B842D485E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DC0324-2B4C-4D68-BF12-E196037C5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00F07-4304-4D62-96BA-4B7F9DA87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9F5B7-C593-47E0-B8A3-A75DC4437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EA1A6-40F4-4047-BEAC-D9B4B3D6F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2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CF3317-B77C-439F-BF47-3B12D8FA02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C0624A-DFAE-43BA-9FB0-4BFB8DC50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BDB78-3C7C-4E4A-927F-754CE67F8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EA6F9-4F13-4EBC-AF33-BA62B792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052EA-537A-4D5B-9711-4FA852476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17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D6C21-E683-4D21-8CE9-9B2CC7E9B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FE786-7A13-4048-B883-B1F56D5E9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CEBD6-C569-4BF5-A746-380F1350F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D1A13-1891-47B5-9E20-999F0194A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AEF25-BC90-43A4-B990-684A14717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35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5E4BB-5ABA-483D-8068-CAD131598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9FC2F-0CC2-4B7D-85AA-7C0B0054E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2785E-F59A-404E-9B13-E5E4EEFB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718F4-0D2E-4D26-AAA9-5D6B4B722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3259C-D8FA-4D46-85C2-9E775475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0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BFB4-8D1B-41DA-ABC8-02E8FFD1D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2F2AA-BA58-411A-8F14-A3EF4EDFF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676A67-594F-4CB1-A95D-3A4FAE42E3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B73CE-548A-4823-B672-6FB64DC26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0E5D7-B2AA-4C84-B96D-ACD8FE270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B37DF-66CE-464F-8E0F-1BE7C0A79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85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39F7D-D2C8-4E03-AB12-2B0C88A99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2896-1479-469A-BA37-36CBFC82B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5C1AD-E9E7-4096-8CD8-01D2D8085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650FEA-928E-4B79-B22B-5F61A34DD0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373F2-B234-45D4-9F4D-66B7CE5440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C41F4C-7A17-43FE-A6E9-65F00300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4687D2-99C8-48F9-8D81-127407290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FD8622-7D98-4875-9D8E-EDCF6F8A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0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BF2E0-577D-44A3-96D3-7435D229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94823D-34DA-4D69-B9A5-26A3811D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9D5609-48D2-45F0-805B-EF4D6099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03D3AB-6061-4EC0-8EBE-C90C67A71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93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133F0E-37AD-4F06-BBC7-2B6355EB8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63876B-94F9-4F28-9343-19E7B33B7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F39F2-8F17-4B4D-9511-AF0B8B920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2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10DB-2024-4D2B-9017-9F11749FF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D67C3-F35B-4320-9165-7DAFA8667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DD0797-D8F6-4405-A1B5-74185F092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BFC00C-D351-40B6-8F94-0C5F5E89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4DA56-AA3C-4F88-B2EE-6F9C29424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FC4534-2252-4C9A-B9B0-A43601EBF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06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072EB-48F8-4FE6-82A0-95C6D2430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E84CE1-6738-4F43-A11F-EA03A6332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5C2AA0-67C1-4716-8C21-B18F667B5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442AA-3871-46EB-9A95-DB5B10AC7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5233F-0079-4AB0-9A9C-5FD4AB9CD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ABA14-8159-4903-8AE9-AD2230810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EFF59F-DA03-425D-BD6C-3CBB9DA8B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CAD22-FD05-48D1-BA3D-313E568A7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55DAE-AB2B-4BA0-B26D-814AEF9A9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43C76-42DD-4D88-993E-D442A79661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008E5-FF0F-43AF-9AB7-C902328BCB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55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3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hyperlink" Target="http://fastjet.hepforge.org/contrib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6273E-6916-4C1B-8C8D-FE1AC8A9C6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Jets in DIS </a:t>
            </a:r>
            <a:r>
              <a:rPr lang="en-US" b="1">
                <a:solidFill>
                  <a:schemeClr val="accent1"/>
                </a:solidFill>
              </a:rPr>
              <a:t>Events with </a:t>
            </a:r>
            <a:r>
              <a:rPr lang="en-US" b="1" dirty="0">
                <a:solidFill>
                  <a:schemeClr val="accent1"/>
                </a:solidFill>
              </a:rPr>
              <a:t>ECCE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7F1285-EB25-45C4-BC9C-DD420E966B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John Lajoie</a:t>
            </a:r>
          </a:p>
          <a:p>
            <a:r>
              <a:rPr lang="en-US" dirty="0"/>
              <a:t>Iowa State University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CE6994-50DC-4B10-AD10-AF335CDEF2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222" y="4684746"/>
            <a:ext cx="2315555" cy="1655763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163B023-5EBE-4364-ADC2-FA4F5A313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2218F31-4675-4529-988D-C49F7343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</p:spTree>
    <p:extLst>
      <p:ext uri="{BB962C8B-B14F-4D97-AF65-F5344CB8AC3E}">
        <p14:creationId xmlns:p14="http://schemas.microsoft.com/office/powerpoint/2010/main" val="2527453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3FDCA-822B-40F7-801F-79F038C21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Centauro</a:t>
            </a:r>
            <a:r>
              <a:rPr lang="en-US" b="1" dirty="0">
                <a:solidFill>
                  <a:schemeClr val="accent1"/>
                </a:solidFill>
              </a:rPr>
              <a:t> Jets Comparison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6751FB-1CC2-4BDF-8A31-79CAD0E67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8ADB9F-4538-47B7-98A9-B1F7E81AA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111C5B-650C-40E1-A941-8D12E47DC9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625" y="2431033"/>
            <a:ext cx="3486175" cy="31670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186B5C2-6CC0-4A57-8991-1CB5B3368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367" y="2431033"/>
            <a:ext cx="586506" cy="25293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528450-3D1F-433D-ABF9-B7BD2DBE2323}"/>
              </a:ext>
            </a:extLst>
          </p:cNvPr>
          <p:cNvSpPr txBox="1"/>
          <p:nvPr/>
        </p:nvSpPr>
        <p:spPr>
          <a:xfrm>
            <a:off x="6413736" y="1608411"/>
            <a:ext cx="2217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Pythia8, 10x100, Q&gt;10, R-0.8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964C4E-F86A-4C31-9D9D-5EAB8AA27460}"/>
              </a:ext>
            </a:extLst>
          </p:cNvPr>
          <p:cNvSpPr txBox="1"/>
          <p:nvPr/>
        </p:nvSpPr>
        <p:spPr>
          <a:xfrm>
            <a:off x="2625671" y="1608412"/>
            <a:ext cx="2945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Pythia6</a:t>
            </a:r>
            <a:r>
              <a:rPr lang="en-US" dirty="0"/>
              <a:t>, 10x100, Q&gt;10, R=0.8 (2k events)</a:t>
            </a:r>
          </a:p>
        </p:txBody>
      </p:sp>
      <p:pic>
        <p:nvPicPr>
          <p:cNvPr id="11" name="Picture 10" descr="Chart, scatter chart&#10;&#10;Description automatically generated">
            <a:extLst>
              <a:ext uri="{FF2B5EF4-FFF2-40B4-BE49-F238E27FC236}">
                <a16:creationId xmlns:a16="http://schemas.microsoft.com/office/drawing/2014/main" id="{3C4CA12C-3171-4A50-A9DC-BA15DD2CEE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268" y="2254742"/>
            <a:ext cx="4362569" cy="305329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01F4505-F517-4313-B84D-E183EB3AB82D}"/>
              </a:ext>
            </a:extLst>
          </p:cNvPr>
          <p:cNvSpPr txBox="1"/>
          <p:nvPr/>
        </p:nvSpPr>
        <p:spPr>
          <a:xfrm>
            <a:off x="1052713" y="5419941"/>
            <a:ext cx="7722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Looks good – same features as in </a:t>
            </a:r>
            <a:r>
              <a:rPr lang="en-US" dirty="0" err="1"/>
              <a:t>Centauro</a:t>
            </a:r>
            <a:r>
              <a:rPr lang="en-US" dirty="0"/>
              <a:t> paper. </a:t>
            </a:r>
          </a:p>
          <a:p>
            <a:r>
              <a:rPr lang="en-US" dirty="0"/>
              <a:t>NB: No </a:t>
            </a:r>
            <a:r>
              <a:rPr lang="en-US" dirty="0" err="1"/>
              <a:t>p</a:t>
            </a:r>
            <a:r>
              <a:rPr lang="en-US" baseline="-25000" dirty="0" err="1"/>
              <a:t>T</a:t>
            </a:r>
            <a:r>
              <a:rPr lang="en-US" dirty="0"/>
              <a:t> cuts! </a:t>
            </a:r>
          </a:p>
        </p:txBody>
      </p:sp>
    </p:spTree>
    <p:extLst>
      <p:ext uri="{BB962C8B-B14F-4D97-AF65-F5344CB8AC3E}">
        <p14:creationId xmlns:p14="http://schemas.microsoft.com/office/powerpoint/2010/main" val="2736451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80DD2-86F4-46FF-9B4F-A257FF560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47"/>
            <a:ext cx="10515600" cy="895943"/>
          </a:xfrm>
        </p:spPr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Centauro</a:t>
            </a:r>
            <a:r>
              <a:rPr lang="en-US" b="1" dirty="0">
                <a:solidFill>
                  <a:schemeClr val="accent1"/>
                </a:solidFill>
              </a:rPr>
              <a:t> Jets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479B08-E45E-4B72-9DD9-DB5F1F566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28340-034A-489D-A854-DC165A878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CAFF55-3D74-492C-90DD-DC4E00A615C2}"/>
              </a:ext>
            </a:extLst>
          </p:cNvPr>
          <p:cNvSpPr txBox="1"/>
          <p:nvPr/>
        </p:nvSpPr>
        <p:spPr>
          <a:xfrm>
            <a:off x="5208234" y="136277"/>
            <a:ext cx="2945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Pythia6</a:t>
            </a:r>
            <a:r>
              <a:rPr lang="en-US" dirty="0"/>
              <a:t>, 10x100, Q&gt;10, R=0.8 (2k events)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8CDB15-F38E-4677-8D19-4E491F268446}"/>
              </a:ext>
            </a:extLst>
          </p:cNvPr>
          <p:cNvSpPr txBox="1"/>
          <p:nvPr/>
        </p:nvSpPr>
        <p:spPr>
          <a:xfrm>
            <a:off x="6323051" y="4481130"/>
            <a:ext cx="51397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Track jets seem much better defined compared to calorimeter cluster jets.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Presence of noise clusters?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Track jets seem to be missing energy (low </a:t>
            </a:r>
            <a:r>
              <a:rPr lang="en-US" dirty="0" err="1"/>
              <a:t>z</a:t>
            </a:r>
            <a:r>
              <a:rPr lang="en-US" baseline="-25000" dirty="0" err="1"/>
              <a:t>Jet</a:t>
            </a:r>
            <a:r>
              <a:rPr lang="en-US" dirty="0"/>
              <a:t>) – missing neutral fraction? </a:t>
            </a:r>
          </a:p>
        </p:txBody>
      </p:sp>
      <p:pic>
        <p:nvPicPr>
          <p:cNvPr id="10" name="Picture 9" descr="Chart, scatter chart&#10;&#10;Description automatically generated">
            <a:extLst>
              <a:ext uri="{FF2B5EF4-FFF2-40B4-BE49-F238E27FC236}">
                <a16:creationId xmlns:a16="http://schemas.microsoft.com/office/drawing/2014/main" id="{9C68EAC2-549B-4082-9005-4F4EC9ADB3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131" y="782608"/>
            <a:ext cx="4857218" cy="3399497"/>
          </a:xfrm>
          <a:prstGeom prst="rect">
            <a:avLst/>
          </a:prstGeom>
        </p:spPr>
      </p:pic>
      <p:pic>
        <p:nvPicPr>
          <p:cNvPr id="6" name="Picture 5" descr="Chart, scatter chart&#10;&#10;Description automatically generated">
            <a:extLst>
              <a:ext uri="{FF2B5EF4-FFF2-40B4-BE49-F238E27FC236}">
                <a16:creationId xmlns:a16="http://schemas.microsoft.com/office/drawing/2014/main" id="{C882C001-565D-46DA-977B-0D786EF78F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65" y="966688"/>
            <a:ext cx="4020471" cy="2762131"/>
          </a:xfrm>
          <a:prstGeom prst="rect">
            <a:avLst/>
          </a:prstGeom>
        </p:spPr>
      </p:pic>
      <p:pic>
        <p:nvPicPr>
          <p:cNvPr id="8" name="Picture 7" descr="Chart, scatter chart&#10;&#10;Description automatically generated">
            <a:extLst>
              <a:ext uri="{FF2B5EF4-FFF2-40B4-BE49-F238E27FC236}">
                <a16:creationId xmlns:a16="http://schemas.microsoft.com/office/drawing/2014/main" id="{CB57498F-DBBE-4B96-837C-387699E4CE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93" y="3594219"/>
            <a:ext cx="3946547" cy="276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770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hart, histogram&#10;&#10;Description automatically generated">
            <a:extLst>
              <a:ext uri="{FF2B5EF4-FFF2-40B4-BE49-F238E27FC236}">
                <a16:creationId xmlns:a16="http://schemas.microsoft.com/office/drawing/2014/main" id="{49E86BD2-C94A-414A-A2B5-3EDD1FF50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67" y="1204455"/>
            <a:ext cx="4692305" cy="317974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9BB36A9-E07C-4DC6-BA3B-687A0F87F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34" y="231861"/>
            <a:ext cx="10515600" cy="98009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Track Jets Compared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46714A-54F3-4C8F-9D56-EB2EDC8BF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90B8A2-8791-46B1-8CA8-5EDB73BFB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FDE4EBF-6909-4257-869A-11F2C5DE60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132117"/>
              </p:ext>
            </p:extLst>
          </p:nvPr>
        </p:nvGraphicFramePr>
        <p:xfrm>
          <a:off x="2057266" y="2237694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87520" imgH="355320" progId="Equation.DSMT4">
                  <p:embed/>
                </p:oleObj>
              </mc:Choice>
              <mc:Fallback>
                <p:oleObj name="Equation" r:id="rId3" imgW="238752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7266" y="2237694"/>
                        <a:ext cx="23876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DCB7C5A-970C-41D1-9B2D-FF00FC0181AC}"/>
              </a:ext>
            </a:extLst>
          </p:cNvPr>
          <p:cNvSpPr txBox="1"/>
          <p:nvPr/>
        </p:nvSpPr>
        <p:spPr>
          <a:xfrm>
            <a:off x="1133376" y="4456806"/>
            <a:ext cx="42353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Reasonable matching between track and primary jets. </a:t>
            </a:r>
          </a:p>
          <a:p>
            <a:endParaRPr lang="en-US" dirty="0"/>
          </a:p>
          <a:p>
            <a:r>
              <a:rPr lang="en-US" dirty="0"/>
              <a:t>Correlation seen between jet eta, z in </a:t>
            </a:r>
            <a:r>
              <a:rPr lang="en-US" dirty="0" err="1"/>
              <a:t>Breit</a:t>
            </a:r>
            <a:r>
              <a:rPr lang="en-US" dirty="0"/>
              <a:t> frame – although </a:t>
            </a:r>
            <a:r>
              <a:rPr lang="en-US" dirty="0" err="1"/>
              <a:t>z</a:t>
            </a:r>
            <a:r>
              <a:rPr lang="en-US" baseline="-25000" dirty="0" err="1"/>
              <a:t>Jet</a:t>
            </a:r>
            <a:r>
              <a:rPr lang="en-US" dirty="0"/>
              <a:t> does show missing energy.  </a:t>
            </a:r>
          </a:p>
        </p:txBody>
      </p:sp>
      <p:pic>
        <p:nvPicPr>
          <p:cNvPr id="6" name="Picture 5" descr="Chart, scatter chart&#10;&#10;Description automatically generated">
            <a:extLst>
              <a:ext uri="{FF2B5EF4-FFF2-40B4-BE49-F238E27FC236}">
                <a16:creationId xmlns:a16="http://schemas.microsoft.com/office/drawing/2014/main" id="{35992492-A18C-4380-852E-2A78A3997E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145" y="241525"/>
            <a:ext cx="4457403" cy="3137048"/>
          </a:xfrm>
          <a:prstGeom prst="rect">
            <a:avLst/>
          </a:prstGeom>
        </p:spPr>
      </p:pic>
      <p:pic>
        <p:nvPicPr>
          <p:cNvPr id="15" name="Picture 14" descr="Chart, scatter chart&#10;&#10;Description automatically generated">
            <a:extLst>
              <a:ext uri="{FF2B5EF4-FFF2-40B4-BE49-F238E27FC236}">
                <a16:creationId xmlns:a16="http://schemas.microsoft.com/office/drawing/2014/main" id="{9B28D61B-E097-4D5D-AB38-8F23849523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146" y="3392339"/>
            <a:ext cx="4457403" cy="313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368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02307-B7CC-46E5-B9E0-04C7A7E17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Centauro</a:t>
            </a:r>
            <a:r>
              <a:rPr lang="en-US" b="1" dirty="0">
                <a:solidFill>
                  <a:schemeClr val="accent1"/>
                </a:solidFill>
              </a:rPr>
              <a:t> Jets for TMD’s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39908C-F6DA-4B8B-898B-D30DF1673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CCBD04-3512-4AE2-800C-0DB8D8AB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95197C-0CE7-49F3-BCDC-C16BA9CBF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9656" y="1521457"/>
            <a:ext cx="3823488" cy="28563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B982AF-0789-4239-AA4B-1FF11D6F2783}"/>
              </a:ext>
            </a:extLst>
          </p:cNvPr>
          <p:cNvSpPr txBox="1"/>
          <p:nvPr/>
        </p:nvSpPr>
        <p:spPr>
          <a:xfrm>
            <a:off x="1067537" y="1275372"/>
            <a:ext cx="22257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arXiv:2006.10751v2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09CCB3-9C19-4BD3-A7EC-32A1A4F7BBE0}"/>
                  </a:ext>
                </a:extLst>
              </p:cNvPr>
              <p:cNvSpPr txBox="1"/>
              <p:nvPr/>
            </p:nvSpPr>
            <p:spPr>
              <a:xfrm>
                <a:off x="2980373" y="4511908"/>
                <a:ext cx="1476366" cy="3102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𝐽𝑒𝑡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⊥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/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𝑗𝑒𝑡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09CCB3-9C19-4BD3-A7EC-32A1A4F7BB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0373" y="4511908"/>
                <a:ext cx="1476366" cy="310213"/>
              </a:xfrm>
              <a:prstGeom prst="rect">
                <a:avLst/>
              </a:prstGeom>
              <a:blipFill>
                <a:blip r:embed="rId3"/>
                <a:stretch>
                  <a:fillRect l="-2479" r="-1240" b="-23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7B1BC68-563A-4C8D-AD95-C9CF287A1DC9}"/>
              </a:ext>
            </a:extLst>
          </p:cNvPr>
          <p:cNvSpPr txBox="1"/>
          <p:nvPr/>
        </p:nvSpPr>
        <p:spPr>
          <a:xfrm>
            <a:off x="1844168" y="5150621"/>
            <a:ext cx="4018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the transverse momentum of the jet with respect to the scattered quark direction. </a:t>
            </a:r>
          </a:p>
        </p:txBody>
      </p:sp>
      <p:pic>
        <p:nvPicPr>
          <p:cNvPr id="11" name="Picture 10" descr="Chart, scatter chart&#10;&#10;Description automatically generated">
            <a:extLst>
              <a:ext uri="{FF2B5EF4-FFF2-40B4-BE49-F238E27FC236}">
                <a16:creationId xmlns:a16="http://schemas.microsoft.com/office/drawing/2014/main" id="{E1B00F11-2A37-4819-B8A7-6ACE70DC27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9663" y="564491"/>
            <a:ext cx="4114800" cy="2895929"/>
          </a:xfrm>
          <a:prstGeom prst="rect">
            <a:avLst/>
          </a:prstGeom>
        </p:spPr>
      </p:pic>
      <p:pic>
        <p:nvPicPr>
          <p:cNvPr id="13" name="Picture 12" descr="Chart, scatter chart&#10;&#10;Description automatically generated">
            <a:extLst>
              <a:ext uri="{FF2B5EF4-FFF2-40B4-BE49-F238E27FC236}">
                <a16:creationId xmlns:a16="http://schemas.microsoft.com/office/drawing/2014/main" id="{929BC595-130D-4739-B98F-FE4DFA9419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9663" y="3460421"/>
            <a:ext cx="4114800" cy="289592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1D81E18-70EC-41ED-A7E9-070E86CDEC84}"/>
              </a:ext>
            </a:extLst>
          </p:cNvPr>
          <p:cNvSpPr txBox="1"/>
          <p:nvPr/>
        </p:nvSpPr>
        <p:spPr>
          <a:xfrm>
            <a:off x="7774702" y="41959"/>
            <a:ext cx="2945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Pythia6</a:t>
            </a:r>
            <a:r>
              <a:rPr lang="en-US" dirty="0"/>
              <a:t>, 10x100, Q&gt;10, R=0.8 (2k events)</a:t>
            </a:r>
          </a:p>
        </p:txBody>
      </p:sp>
    </p:spTree>
    <p:extLst>
      <p:ext uri="{BB962C8B-B14F-4D97-AF65-F5344CB8AC3E}">
        <p14:creationId xmlns:p14="http://schemas.microsoft.com/office/powerpoint/2010/main" val="2579146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67E43-DE68-4532-97C4-AAB4ACF63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(Intermediate) Conclusions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543756-55FD-469C-8C59-B6AD87DF7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dirty="0"/>
              <a:t>I’ve got the transformations correct and can move between the lab, head-on and </a:t>
            </a:r>
            <a:r>
              <a:rPr lang="en-US" dirty="0" err="1"/>
              <a:t>Breit</a:t>
            </a:r>
            <a:r>
              <a:rPr lang="en-US" dirty="0"/>
              <a:t> frames. </a:t>
            </a:r>
          </a:p>
          <a:p>
            <a:r>
              <a:rPr lang="en-US" dirty="0" err="1"/>
              <a:t>Centauro</a:t>
            </a:r>
            <a:r>
              <a:rPr lang="en-US" dirty="0"/>
              <a:t> algorithm up and running: </a:t>
            </a:r>
          </a:p>
          <a:p>
            <a:pPr lvl="1"/>
            <a:r>
              <a:rPr lang="en-US" dirty="0"/>
              <a:t>Separate evaluator to run jet finding </a:t>
            </a:r>
          </a:p>
          <a:p>
            <a:pPr lvl="2"/>
            <a:r>
              <a:rPr lang="en-US" dirty="0"/>
              <a:t>Non-trivial to integrate into fun4all jets framework as it requires and event-dependent transformation </a:t>
            </a:r>
          </a:p>
          <a:p>
            <a:pPr lvl="1"/>
            <a:r>
              <a:rPr lang="en-US" dirty="0"/>
              <a:t>Results for Pythia6 in ECCE simulations agree well with </a:t>
            </a:r>
            <a:r>
              <a:rPr lang="en-US" dirty="0" err="1"/>
              <a:t>Centauro</a:t>
            </a:r>
            <a:r>
              <a:rPr lang="en-US" dirty="0"/>
              <a:t> paper </a:t>
            </a:r>
          </a:p>
          <a:p>
            <a:pPr lvl="1"/>
            <a:r>
              <a:rPr lang="en-US" dirty="0"/>
              <a:t>Very good correlation between the jets found with tracks and the jets found with primary particles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5A5AD3-D0DC-483C-9EA3-1C12E4E0E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AC6E35-D6F2-4F00-99D5-88FC99425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</p:spTree>
    <p:extLst>
      <p:ext uri="{BB962C8B-B14F-4D97-AF65-F5344CB8AC3E}">
        <p14:creationId xmlns:p14="http://schemas.microsoft.com/office/powerpoint/2010/main" val="3828040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33AD4-65D6-4977-9CA9-E448D4BBA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To Do: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4D32F-2501-449E-B19F-399D52ABF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Do: </a:t>
            </a:r>
          </a:p>
          <a:p>
            <a:pPr lvl="1"/>
            <a:r>
              <a:rPr lang="en-US" dirty="0"/>
              <a:t>Add clusters to track jets to improve measure of </a:t>
            </a:r>
            <a:r>
              <a:rPr lang="en-US" dirty="0" err="1"/>
              <a:t>z</a:t>
            </a:r>
            <a:r>
              <a:rPr lang="en-US" baseline="-25000" dirty="0" err="1"/>
              <a:t>Jet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Add clusters </a:t>
            </a:r>
            <a:r>
              <a:rPr lang="en-US" u="sng" dirty="0"/>
              <a:t>not</a:t>
            </a:r>
            <a:r>
              <a:rPr lang="en-US" dirty="0"/>
              <a:t> associated with tracks</a:t>
            </a:r>
          </a:p>
          <a:p>
            <a:pPr lvl="3"/>
            <a:r>
              <a:rPr lang="en-US" dirty="0"/>
              <a:t>Need to check “noise” clusters (energy cut?)</a:t>
            </a:r>
          </a:p>
          <a:p>
            <a:pPr lvl="2"/>
            <a:r>
              <a:rPr lang="en-US" dirty="0"/>
              <a:t>Maybe expand to a pseudo particle flow approach</a:t>
            </a:r>
          </a:p>
          <a:p>
            <a:pPr lvl="3"/>
            <a:r>
              <a:rPr lang="en-US" dirty="0"/>
              <a:t>Combine tracks and associated clusters</a:t>
            </a:r>
          </a:p>
          <a:p>
            <a:pPr lvl="1"/>
            <a:r>
              <a:rPr lang="en-US" dirty="0"/>
              <a:t>Performance plots for TMD’s w/Jets</a:t>
            </a:r>
          </a:p>
          <a:p>
            <a:pPr lvl="2"/>
            <a:r>
              <a:rPr lang="en-US" dirty="0"/>
              <a:t>Showcase ECCE performance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Still don’t have a clear idea of how to calibrate the calorimeter jet response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7D7D0-B83D-4B3B-B2A7-EF499E4D7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6B822-4A25-47FC-B8D5-FF166BC6F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</p:spTree>
    <p:extLst>
      <p:ext uri="{BB962C8B-B14F-4D97-AF65-F5344CB8AC3E}">
        <p14:creationId xmlns:p14="http://schemas.microsoft.com/office/powerpoint/2010/main" val="3343625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7D48F-9B19-4025-8B49-D13AD5695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4446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BACKUP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CBCAA-B3F9-417E-955A-4366AC2B1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16B07-3CFC-4FAD-92A1-16BBFC1E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</p:spTree>
    <p:extLst>
      <p:ext uri="{BB962C8B-B14F-4D97-AF65-F5344CB8AC3E}">
        <p14:creationId xmlns:p14="http://schemas.microsoft.com/office/powerpoint/2010/main" val="2251842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9A9179E-0205-4949-92E5-4E9C3F50B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Track Jet Distributions in Lab Frame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828B1-B8CE-4E93-A2F6-22BC4B803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F7B03-7F75-4AA1-83CC-B2AF48F21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8" name="Picture 7" descr="Chart, histogram&#10;&#10;Description automatically generated">
            <a:extLst>
              <a:ext uri="{FF2B5EF4-FFF2-40B4-BE49-F238E27FC236}">
                <a16:creationId xmlns:a16="http://schemas.microsoft.com/office/drawing/2014/main" id="{62E7B0FA-2EC1-459A-9192-819990A9D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38" y="2227152"/>
            <a:ext cx="5250393" cy="2977322"/>
          </a:xfrm>
          <a:prstGeom prst="rect">
            <a:avLst/>
          </a:prstGeom>
        </p:spPr>
      </p:pic>
      <p:pic>
        <p:nvPicPr>
          <p:cNvPr id="10" name="Picture 9" descr="Chart, histogram&#10;&#10;Description automatically generated">
            <a:extLst>
              <a:ext uri="{FF2B5EF4-FFF2-40B4-BE49-F238E27FC236}">
                <a16:creationId xmlns:a16="http://schemas.microsoft.com/office/drawing/2014/main" id="{DDB8F8DD-DFCC-41D7-9A8E-C3CB6FF638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971" y="2221991"/>
            <a:ext cx="5250393" cy="297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393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E3BF8-504D-427E-8ECA-EF9CEA859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6185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Jets in DIS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FDEEE-1E83-4595-BDEA-668EF6886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2905"/>
            <a:ext cx="10515600" cy="453405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This started as an exercise to try to bring myself up to speed with the requirements for jet finding in DIS events. </a:t>
            </a:r>
          </a:p>
          <a:p>
            <a:r>
              <a:rPr lang="en-US" dirty="0"/>
              <a:t>My starting goal was to think about how we might calibrate the HCALs in the central barrel. </a:t>
            </a:r>
          </a:p>
          <a:p>
            <a:pPr lvl="1"/>
            <a:r>
              <a:rPr lang="en-US" dirty="0"/>
              <a:t>In HI we used gamma + jet events, less clear to me what the standard should be at the EIC…</a:t>
            </a:r>
          </a:p>
          <a:p>
            <a:r>
              <a:rPr lang="en-US" dirty="0"/>
              <a:t>Jets are also highly prized at the EIC for TMD studies</a:t>
            </a:r>
          </a:p>
          <a:p>
            <a:pPr lvl="1"/>
            <a:r>
              <a:rPr lang="en-US" dirty="0"/>
              <a:t>Access to TMD quantities w/o fragmentation</a:t>
            </a:r>
          </a:p>
          <a:p>
            <a:pPr lvl="1"/>
            <a:endParaRPr lang="en-US" dirty="0"/>
          </a:p>
          <a:p>
            <a:r>
              <a:rPr lang="en-US" dirty="0"/>
              <a:t>As it turns out, there are a lot of details that make this substantially more complicated that I anticipated…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F4789-5000-4D59-8E8B-461B8D5B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02E79-DBB5-463A-B031-8173F14B9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</p:spTree>
    <p:extLst>
      <p:ext uri="{BB962C8B-B14F-4D97-AF65-F5344CB8AC3E}">
        <p14:creationId xmlns:p14="http://schemas.microsoft.com/office/powerpoint/2010/main" val="30518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E5E496D-1BDC-4269-B4FC-0343D15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1693"/>
          </a:xfrm>
        </p:spPr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Breit</a:t>
            </a:r>
            <a:r>
              <a:rPr lang="en-US" b="1" dirty="0">
                <a:solidFill>
                  <a:schemeClr val="accent1"/>
                </a:solidFill>
              </a:rPr>
              <a:t> Frame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65307-ECB0-468A-9D47-6DAB7BB2A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1FF23-BF54-465A-A4F4-850DE35CB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C68B18-577C-4A66-B147-BA398E83D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7264" y="421562"/>
            <a:ext cx="4776134" cy="219088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7A843E7-60E4-4E6A-8EA2-EB44A67031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735" y="3687009"/>
            <a:ext cx="5234026" cy="5143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0712C9D-ADE1-42C5-B692-A4ED104E5C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451" y="2802203"/>
            <a:ext cx="4500595" cy="7477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0886BC1-8137-43A5-AFE9-2F725E8B53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262" y="4416679"/>
            <a:ext cx="3524276" cy="49054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F625894-80A0-41E4-A054-3E0687ABBD34}"/>
              </a:ext>
            </a:extLst>
          </p:cNvPr>
          <p:cNvSpPr txBox="1"/>
          <p:nvPr/>
        </p:nvSpPr>
        <p:spPr>
          <a:xfrm>
            <a:off x="602902" y="1422188"/>
            <a:ext cx="442127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</a:t>
            </a:r>
            <a:r>
              <a:rPr lang="en-US" dirty="0" err="1"/>
              <a:t>Breit</a:t>
            </a:r>
            <a:r>
              <a:rPr lang="en-US" dirty="0"/>
              <a:t> frame is the frame in which the (spacelike) virtual photon carries only momentum (E=0) along the –z axis. </a:t>
            </a:r>
          </a:p>
          <a:p>
            <a:endParaRPr lang="en-US" dirty="0"/>
          </a:p>
          <a:p>
            <a:r>
              <a:rPr lang="en-US" dirty="0"/>
              <a:t>We can </a:t>
            </a:r>
            <a:r>
              <a:rPr lang="en-US" i="1" dirty="0"/>
              <a:t>always</a:t>
            </a:r>
            <a:r>
              <a:rPr lang="en-US" dirty="0"/>
              <a:t> define this frame in terms of a boost and a rotation based on knowledge of the incoming beam and the scattered electron. </a:t>
            </a:r>
          </a:p>
          <a:p>
            <a:endParaRPr lang="en-US" dirty="0"/>
          </a:p>
          <a:p>
            <a:r>
              <a:rPr lang="en-US" dirty="0"/>
              <a:t>In the </a:t>
            </a:r>
            <a:r>
              <a:rPr lang="en-US" dirty="0" err="1"/>
              <a:t>Breit</a:t>
            </a:r>
            <a:r>
              <a:rPr lang="en-US" dirty="0"/>
              <a:t> frame, the jet associated with the struck quark is at negative rapidity, while jets associated with the target proton are at positive rapidity. </a:t>
            </a:r>
          </a:p>
          <a:p>
            <a:endParaRPr lang="en-US" dirty="0"/>
          </a:p>
          <a:p>
            <a:r>
              <a:rPr lang="en-US" dirty="0"/>
              <a:t>The quantity </a:t>
            </a:r>
            <a:r>
              <a:rPr lang="en-US" dirty="0" err="1"/>
              <a:t>z</a:t>
            </a:r>
            <a:r>
              <a:rPr lang="en-US" baseline="-25000" dirty="0" err="1"/>
              <a:t>jet</a:t>
            </a:r>
            <a:r>
              <a:rPr lang="en-US" dirty="0"/>
              <a:t> is the fraction of the scattered quark momentum carried by the </a:t>
            </a:r>
            <a:r>
              <a:rPr lang="en-US"/>
              <a:t>jet (good to LL </a:t>
            </a:r>
            <a:r>
              <a:rPr lang="en-US" dirty="0"/>
              <a:t>level).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884AD7-066E-4C67-83AF-A8985F2CD6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308" y="5210332"/>
            <a:ext cx="1912879" cy="88032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59026B6-67F4-4C96-96EF-FBDC28D6CBB9}"/>
              </a:ext>
            </a:extLst>
          </p:cNvPr>
          <p:cNvSpPr txBox="1"/>
          <p:nvPr/>
        </p:nvSpPr>
        <p:spPr>
          <a:xfrm>
            <a:off x="9631344" y="5905987"/>
            <a:ext cx="222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arXiv:2006.10751v2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544599-4927-4CDE-9F7C-A9CFA316C77C}"/>
              </a:ext>
            </a:extLst>
          </p:cNvPr>
          <p:cNvSpPr txBox="1"/>
          <p:nvPr/>
        </p:nvSpPr>
        <p:spPr>
          <a:xfrm>
            <a:off x="9440921" y="5275926"/>
            <a:ext cx="191287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Fraction of scattered quark momentum carried by jet.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A67A251-6F91-4205-A1CA-23E905FEE972}"/>
              </a:ext>
            </a:extLst>
          </p:cNvPr>
          <p:cNvCxnSpPr/>
          <p:nvPr/>
        </p:nvCxnSpPr>
        <p:spPr>
          <a:xfrm>
            <a:off x="8260336" y="491778"/>
            <a:ext cx="11065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205F411-D3D2-4D03-9FE4-E8B4C5D229E0}"/>
              </a:ext>
            </a:extLst>
          </p:cNvPr>
          <p:cNvSpPr txBox="1"/>
          <p:nvPr/>
        </p:nvSpPr>
        <p:spPr>
          <a:xfrm>
            <a:off x="8495634" y="156959"/>
            <a:ext cx="1106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z-axis</a:t>
            </a:r>
          </a:p>
        </p:txBody>
      </p:sp>
    </p:spTree>
    <p:extLst>
      <p:ext uri="{BB962C8B-B14F-4D97-AF65-F5344CB8AC3E}">
        <p14:creationId xmlns:p14="http://schemas.microsoft.com/office/powerpoint/2010/main" val="3465713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1497C-9B31-44ED-B8DE-D3BFBF453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Jet Algorithms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78CC53-86A3-4853-9EDF-5EA527A9D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B0BB06-8F72-4C0B-8638-229E97C88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9B58A6-D3F2-4467-AA06-57DA6235DC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81" y="1914839"/>
            <a:ext cx="5762667" cy="7048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481EEB-5505-4C8E-BDB9-A1674DC280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094" y="2499580"/>
            <a:ext cx="4133880" cy="5572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EDA3D9-29C9-4F18-9DCF-84C31926F723}"/>
              </a:ext>
            </a:extLst>
          </p:cNvPr>
          <p:cNvSpPr txBox="1"/>
          <p:nvPr/>
        </p:nvSpPr>
        <p:spPr>
          <a:xfrm>
            <a:off x="381837" y="1611791"/>
            <a:ext cx="4009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Longitudinally Invariant anti-</a:t>
            </a:r>
            <a:r>
              <a:rPr lang="en-US" u="sng" dirty="0" err="1"/>
              <a:t>k</a:t>
            </a:r>
            <a:r>
              <a:rPr lang="en-US" u="sng" baseline="-25000" dirty="0" err="1"/>
              <a:t>T</a:t>
            </a:r>
            <a:r>
              <a:rPr lang="en-US" u="sng" dirty="0"/>
              <a:t>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860AFAA-5B28-48E6-BB0E-ACA1887FE1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433" y="365125"/>
            <a:ext cx="3710429" cy="28455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992827-4681-4C44-9F78-DE92151639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289" y="3369876"/>
            <a:ext cx="3533801" cy="324328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D8DADCC-731E-4F9B-BDCC-E52D7EA789FA}"/>
              </a:ext>
            </a:extLst>
          </p:cNvPr>
          <p:cNvSpPr txBox="1"/>
          <p:nvPr/>
        </p:nvSpPr>
        <p:spPr>
          <a:xfrm>
            <a:off x="385582" y="392342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Spherically Invariant anti-</a:t>
            </a:r>
            <a:r>
              <a:rPr lang="en-US" u="sng" dirty="0" err="1"/>
              <a:t>k</a:t>
            </a:r>
            <a:r>
              <a:rPr lang="en-US" u="sng" baseline="-25000" dirty="0" err="1"/>
              <a:t>T</a:t>
            </a:r>
            <a:endParaRPr lang="en-US" u="sng" baseline="-250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F3E0315-9413-4420-95B7-3C48F35C668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73" y="4495844"/>
            <a:ext cx="5715264" cy="66354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4C22D64-2157-44AC-A3CB-3441AF9B09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109" y="5126821"/>
            <a:ext cx="3506459" cy="36512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FF5FEF8-9028-49B2-A180-43EF795F4380}"/>
              </a:ext>
            </a:extLst>
          </p:cNvPr>
          <p:cNvSpPr txBox="1"/>
          <p:nvPr/>
        </p:nvSpPr>
        <p:spPr>
          <a:xfrm>
            <a:off x="4598276" y="677917"/>
            <a:ext cx="2575034" cy="756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AD9F0A-041A-428D-94A7-BD8BA31E8B5B}"/>
              </a:ext>
            </a:extLst>
          </p:cNvPr>
          <p:cNvSpPr txBox="1"/>
          <p:nvPr/>
        </p:nvSpPr>
        <p:spPr>
          <a:xfrm>
            <a:off x="5722536" y="5810751"/>
            <a:ext cx="222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arXiv:2006.10751v2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3C6BCC-7DD9-4AC4-8F01-3AD3DB58E2D4}"/>
              </a:ext>
            </a:extLst>
          </p:cNvPr>
          <p:cNvSpPr txBox="1"/>
          <p:nvPr/>
        </p:nvSpPr>
        <p:spPr>
          <a:xfrm flipH="1">
            <a:off x="457518" y="3285944"/>
            <a:ext cx="6053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Cannot properly capture jets enclosing the y=infinity axis.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7A4555-1F2B-4613-8CBD-EF3A2B805C6F}"/>
              </a:ext>
            </a:extLst>
          </p:cNvPr>
          <p:cNvSpPr txBox="1"/>
          <p:nvPr/>
        </p:nvSpPr>
        <p:spPr>
          <a:xfrm>
            <a:off x="457518" y="5702440"/>
            <a:ext cx="5172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Developed for </a:t>
            </a:r>
            <a:r>
              <a:rPr lang="en-US" dirty="0" err="1"/>
              <a:t>e</a:t>
            </a:r>
            <a:r>
              <a:rPr lang="en-US" baseline="30000" dirty="0" err="1"/>
              <a:t>+</a:t>
            </a:r>
            <a:r>
              <a:rPr lang="en-US" dirty="0" err="1"/>
              <a:t>e</a:t>
            </a:r>
            <a:r>
              <a:rPr lang="en-US" baseline="30000" dirty="0"/>
              <a:t>-</a:t>
            </a:r>
            <a:r>
              <a:rPr lang="en-US" dirty="0"/>
              <a:t>; not longitudinally invariant, does not fully separate beam remnant and current jets.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8CED039-4F02-4B1C-AE2D-06653531211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784" y="3470610"/>
            <a:ext cx="560199" cy="241585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36F07E5-48EB-4A7C-95F7-07AC0A7F5203}"/>
              </a:ext>
            </a:extLst>
          </p:cNvPr>
          <p:cNvSpPr txBox="1"/>
          <p:nvPr/>
        </p:nvSpPr>
        <p:spPr>
          <a:xfrm>
            <a:off x="6137905" y="120130"/>
            <a:ext cx="2182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Pythia8, 10x100, Q&gt;10, R=0.8</a:t>
            </a:r>
          </a:p>
        </p:txBody>
      </p:sp>
    </p:spTree>
    <p:extLst>
      <p:ext uri="{BB962C8B-B14F-4D97-AF65-F5344CB8AC3E}">
        <p14:creationId xmlns:p14="http://schemas.microsoft.com/office/powerpoint/2010/main" val="2784842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F1B06-7B6E-4747-BB0B-484DCE42F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Centauro</a:t>
            </a:r>
            <a:r>
              <a:rPr lang="en-US" b="1" dirty="0">
                <a:solidFill>
                  <a:schemeClr val="accent1"/>
                </a:solidFill>
              </a:rPr>
              <a:t> Algorithm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EFE886-955B-4156-A3AC-E71364B78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6A65A-47DA-45D1-AD0A-869214D81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9D260B-A1D3-4232-A3C8-A27213A7B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64" y="1940139"/>
            <a:ext cx="5896227" cy="6026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0D9BA9C-5A17-4DEC-95BB-C92B0B6707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285" y="959227"/>
            <a:ext cx="3486175" cy="31670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7B96E65-38B9-4584-9F18-9F262F1592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40992"/>
            <a:ext cx="1719275" cy="671517"/>
          </a:xfrm>
          <a:prstGeom prst="rect">
            <a:avLst/>
          </a:prstGeom>
        </p:spPr>
      </p:pic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5A5E531-1BE5-44DC-9920-8739E6345C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531130"/>
              </p:ext>
            </p:extLst>
          </p:nvPr>
        </p:nvGraphicFramePr>
        <p:xfrm>
          <a:off x="2813819" y="2936189"/>
          <a:ext cx="1250915" cy="481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253800" progId="Equation.DSMT4">
                  <p:embed/>
                </p:oleObj>
              </mc:Choice>
              <mc:Fallback>
                <p:oleObj name="Equation" r:id="rId5" imgW="6602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13819" y="2936189"/>
                        <a:ext cx="1250915" cy="4811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7A335F66-FF94-4117-8179-49F3104920C4}"/>
              </a:ext>
            </a:extLst>
          </p:cNvPr>
          <p:cNvSpPr txBox="1"/>
          <p:nvPr/>
        </p:nvSpPr>
        <p:spPr>
          <a:xfrm>
            <a:off x="9631344" y="5905987"/>
            <a:ext cx="222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arXiv:2006.10751v2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62CDD8-7AFB-4C86-A4A0-03370DFEDE06}"/>
              </a:ext>
            </a:extLst>
          </p:cNvPr>
          <p:cNvSpPr txBox="1"/>
          <p:nvPr/>
        </p:nvSpPr>
        <p:spPr>
          <a:xfrm>
            <a:off x="552659" y="4004268"/>
            <a:ext cx="61797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compromise – Longitudinally invariant, </a:t>
            </a:r>
            <a:r>
              <a:rPr lang="en-US" u="sng" dirty="0"/>
              <a:t>but</a:t>
            </a:r>
            <a:r>
              <a:rPr lang="en-US" dirty="0"/>
              <a:t> matches the spherical algorithms behavior in the backward hemisphere (negative rapidity).  This allows it to properly capture the current jet and separate it from the beam remnant jets.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BCFC3AF-C1B9-4094-81B3-B235188BE9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027" y="959227"/>
            <a:ext cx="586506" cy="252930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96647FE-3D4D-4483-8F31-D65C222AF350}"/>
              </a:ext>
            </a:extLst>
          </p:cNvPr>
          <p:cNvSpPr txBox="1"/>
          <p:nvPr/>
        </p:nvSpPr>
        <p:spPr>
          <a:xfrm>
            <a:off x="6247969" y="381142"/>
            <a:ext cx="2217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Pythia8, 10x100, Q&gt;10, R-0.8</a:t>
            </a:r>
          </a:p>
        </p:txBody>
      </p:sp>
    </p:spTree>
    <p:extLst>
      <p:ext uri="{BB962C8B-B14F-4D97-AF65-F5344CB8AC3E}">
        <p14:creationId xmlns:p14="http://schemas.microsoft.com/office/powerpoint/2010/main" val="2292651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35C9D-42C1-4501-9F0D-DC85B450C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Jet Constituents and </a:t>
            </a:r>
            <a:r>
              <a:rPr lang="en-US" b="1" dirty="0" err="1">
                <a:solidFill>
                  <a:schemeClr val="accent1"/>
                </a:solidFill>
              </a:rPr>
              <a:t>Tranformations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EECE871-2972-4A1C-B9A1-91BD7D581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818"/>
            <a:ext cx="10515600" cy="489354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Working in the </a:t>
            </a:r>
            <a:r>
              <a:rPr lang="en-US" dirty="0" err="1"/>
              <a:t>Breit</a:t>
            </a:r>
            <a:r>
              <a:rPr lang="en-US" dirty="0"/>
              <a:t> frame requires a number of transformations: </a:t>
            </a:r>
          </a:p>
          <a:p>
            <a:r>
              <a:rPr lang="en-US" dirty="0"/>
              <a:t>For calorimeter cluster/tower jets: </a:t>
            </a:r>
          </a:p>
          <a:p>
            <a:pPr lvl="1"/>
            <a:r>
              <a:rPr lang="en-US" dirty="0"/>
              <a:t>Reconstruct x,Q</a:t>
            </a:r>
            <a:r>
              <a:rPr lang="en-US" baseline="30000" dirty="0"/>
              <a:t>2</a:t>
            </a:r>
            <a:r>
              <a:rPr lang="en-US" dirty="0"/>
              <a:t> from the scattered electron in the lab frame</a:t>
            </a:r>
          </a:p>
          <a:p>
            <a:pPr lvl="2"/>
            <a:r>
              <a:rPr lang="en-US" dirty="0"/>
              <a:t>Get truth electron from event generator by matching Q</a:t>
            </a:r>
            <a:r>
              <a:rPr lang="en-US" baseline="30000" dirty="0"/>
              <a:t>2</a:t>
            </a:r>
            <a:r>
              <a:rPr lang="en-US" dirty="0"/>
              <a:t>, then look in </a:t>
            </a:r>
            <a:r>
              <a:rPr lang="en-US" dirty="0" err="1"/>
              <a:t>SvtxTrack</a:t>
            </a:r>
            <a:r>
              <a:rPr lang="en-US" dirty="0"/>
              <a:t> for its measured partner (by </a:t>
            </a:r>
            <a:r>
              <a:rPr lang="en-US" dirty="0" err="1"/>
              <a:t>truth_track_id</a:t>
            </a:r>
            <a:r>
              <a:rPr lang="en-US" dirty="0"/>
              <a:t>())</a:t>
            </a:r>
          </a:p>
          <a:p>
            <a:pPr lvl="2"/>
            <a:r>
              <a:rPr lang="en-US" dirty="0"/>
              <a:t>Verify electron by |(E/p) – 1.0| &lt; 0.2 with matched cluster in CEMC or EEMC</a:t>
            </a:r>
          </a:p>
          <a:p>
            <a:pPr lvl="1"/>
            <a:r>
              <a:rPr lang="en-US" dirty="0"/>
              <a:t>Boost to make the virtual photon E=0: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Rotate so the virtual photon momentum is along the –z axis</a:t>
            </a:r>
          </a:p>
          <a:p>
            <a:pPr lvl="1"/>
            <a:r>
              <a:rPr lang="en-US" dirty="0"/>
              <a:t>Exclude cluster/towers associated with scattered electron</a:t>
            </a:r>
          </a:p>
          <a:p>
            <a:r>
              <a:rPr lang="en-US" dirty="0"/>
              <a:t>For truth particles:</a:t>
            </a:r>
          </a:p>
          <a:p>
            <a:pPr lvl="1"/>
            <a:r>
              <a:rPr lang="en-US" dirty="0"/>
              <a:t>Transform from the event generator frame to the lab frame</a:t>
            </a:r>
          </a:p>
          <a:p>
            <a:pPr lvl="2"/>
            <a:r>
              <a:rPr lang="en-US" dirty="0"/>
              <a:t>Use transform stored with the data: </a:t>
            </a:r>
            <a:br>
              <a:rPr lang="en-US" dirty="0"/>
            </a:br>
            <a:r>
              <a:rPr lang="en-US" dirty="0" err="1"/>
              <a:t>PHHepMCGenEvent</a:t>
            </a:r>
            <a:r>
              <a:rPr lang="en-US" dirty="0"/>
              <a:t>-&gt;get_LorentzRotation_EvtGen2Lab()</a:t>
            </a:r>
          </a:p>
          <a:p>
            <a:pPr lvl="2"/>
            <a:r>
              <a:rPr lang="en-US" dirty="0"/>
              <a:t>Exclude particles |</a:t>
            </a:r>
            <a:r>
              <a:rPr lang="en-US" dirty="0">
                <a:latin typeface="Symbol" panose="05050102010706020507" pitchFamily="18" charset="2"/>
              </a:rPr>
              <a:t>h</a:t>
            </a:r>
            <a:r>
              <a:rPr lang="en-US" dirty="0"/>
              <a:t>|&gt;4.0, </a:t>
            </a:r>
            <a:r>
              <a:rPr lang="en-US" dirty="0" err="1"/>
              <a:t>p</a:t>
            </a:r>
            <a:r>
              <a:rPr lang="en-US" baseline="-25000" dirty="0" err="1"/>
              <a:t>T</a:t>
            </a:r>
            <a:r>
              <a:rPr lang="en-US" dirty="0"/>
              <a:t>&lt;200MeV </a:t>
            </a:r>
            <a:r>
              <a:rPr lang="en-US" u="sng" dirty="0"/>
              <a:t>in the lab frame</a:t>
            </a:r>
          </a:p>
          <a:p>
            <a:pPr lvl="2"/>
            <a:r>
              <a:rPr lang="en-US" dirty="0"/>
              <a:t>Exclude muons, neutrinos, </a:t>
            </a:r>
            <a:r>
              <a:rPr lang="en-US"/>
              <a:t>scattered electron</a:t>
            </a:r>
            <a:endParaRPr lang="en-US" dirty="0"/>
          </a:p>
          <a:p>
            <a:pPr lvl="1"/>
            <a:r>
              <a:rPr lang="en-US" dirty="0"/>
              <a:t>Transform to the </a:t>
            </a:r>
            <a:r>
              <a:rPr lang="en-US" dirty="0" err="1"/>
              <a:t>Breit</a:t>
            </a:r>
            <a:r>
              <a:rPr lang="en-US" dirty="0"/>
              <a:t> frame using “measured” transform</a:t>
            </a:r>
          </a:p>
          <a:p>
            <a:pPr lvl="1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9038BB-5073-46EF-A6E2-FE38C299D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221DE8-F969-4B5E-A02B-01567FDBC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5AA17FF-6F1E-4153-AC25-F87E3BBF47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666612"/>
              </p:ext>
            </p:extLst>
          </p:nvPr>
        </p:nvGraphicFramePr>
        <p:xfrm>
          <a:off x="5669503" y="3139899"/>
          <a:ext cx="3015900" cy="452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680" imgH="266400" progId="Equation.DSMT4">
                  <p:embed/>
                </p:oleObj>
              </mc:Choice>
              <mc:Fallback>
                <p:oleObj name="Equation" r:id="rId2" imgW="17776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69503" y="3139899"/>
                        <a:ext cx="3015900" cy="4523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9599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B964C-BF68-496E-B876-5E3280A68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C8730-957E-46E0-ADA3-25B48E75B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6674"/>
            <a:ext cx="10515600" cy="479029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Using high-Q</a:t>
            </a:r>
            <a:r>
              <a:rPr lang="en-US" baseline="30000" dirty="0"/>
              <a:t>2</a:t>
            </a:r>
            <a:r>
              <a:rPr lang="en-US" dirty="0"/>
              <a:t> Pythia6 events from SIDIS WG, 10x100:</a:t>
            </a:r>
          </a:p>
          <a:p>
            <a:pPr lvl="1"/>
            <a:r>
              <a:rPr lang="en-US" sz="1600" dirty="0"/>
              <a:t>/</a:t>
            </a:r>
            <a:r>
              <a:rPr lang="en-US" sz="1600" dirty="0" err="1"/>
              <a:t>gpfs</a:t>
            </a:r>
            <a:r>
              <a:rPr lang="en-US" sz="1600" dirty="0"/>
              <a:t>/</a:t>
            </a:r>
            <a:r>
              <a:rPr lang="en-US" sz="1600" dirty="0" err="1"/>
              <a:t>mnt</a:t>
            </a:r>
            <a:r>
              <a:rPr lang="en-US" sz="1600" dirty="0"/>
              <a:t>/gpfs02/</a:t>
            </a:r>
            <a:r>
              <a:rPr lang="en-US" sz="1600" dirty="0" err="1"/>
              <a:t>eic</a:t>
            </a:r>
            <a:r>
              <a:rPr lang="en-US" sz="1600" dirty="0"/>
              <a:t>/DATA/YR_SIDIS/ep_10x100/ep_noradcor.10x100highq_run001.root</a:t>
            </a:r>
          </a:p>
          <a:p>
            <a:r>
              <a:rPr lang="en-US" dirty="0"/>
              <a:t>Using the ECCE-EIC/macros current as of 8/18/2021 (~July concept)</a:t>
            </a:r>
          </a:p>
          <a:p>
            <a:r>
              <a:rPr lang="en-US" dirty="0" err="1"/>
              <a:t>Centauro</a:t>
            </a:r>
            <a:r>
              <a:rPr lang="en-US" dirty="0"/>
              <a:t> algorithm from </a:t>
            </a:r>
            <a:r>
              <a:rPr lang="en-US" dirty="0" err="1"/>
              <a:t>fastjet-contrib</a:t>
            </a:r>
            <a:r>
              <a:rPr lang="en-US" dirty="0"/>
              <a:t>:</a:t>
            </a:r>
          </a:p>
          <a:p>
            <a:pPr lvl="1"/>
            <a:r>
              <a:rPr lang="en-US" dirty="0">
                <a:hlinkClick r:id="rId2"/>
              </a:rPr>
              <a:t>http://fastjet.hepforge.org/contrib</a:t>
            </a:r>
            <a:endParaRPr lang="en-US" dirty="0"/>
          </a:p>
          <a:p>
            <a:pPr lvl="1"/>
            <a:r>
              <a:rPr lang="en-US" dirty="0"/>
              <a:t>Running </a:t>
            </a:r>
            <a:r>
              <a:rPr lang="en-US" dirty="0" err="1"/>
              <a:t>Fastjet</a:t>
            </a:r>
            <a:r>
              <a:rPr lang="en-US" dirty="0"/>
              <a:t> 3.4.0</a:t>
            </a:r>
          </a:p>
          <a:p>
            <a:r>
              <a:rPr lang="en-US" dirty="0"/>
              <a:t>Look for scattered electron in EEMC and CEMC</a:t>
            </a:r>
          </a:p>
          <a:p>
            <a:r>
              <a:rPr lang="en-US" dirty="0"/>
              <a:t>Jets constructed from: </a:t>
            </a:r>
          </a:p>
          <a:p>
            <a:pPr lvl="1"/>
            <a:r>
              <a:rPr lang="en-US" dirty="0"/>
              <a:t>CEMC, HCALIN, HCALOUT, FEMC, FHCAL clusters</a:t>
            </a:r>
          </a:p>
          <a:p>
            <a:pPr lvl="1"/>
            <a:r>
              <a:rPr lang="en-US" dirty="0" err="1"/>
              <a:t>SvtxTrack</a:t>
            </a:r>
            <a:r>
              <a:rPr lang="en-US" dirty="0"/>
              <a:t> tracks (full coverage)</a:t>
            </a:r>
          </a:p>
          <a:p>
            <a:pPr lvl="1"/>
            <a:r>
              <a:rPr lang="en-US" dirty="0"/>
              <a:t>NOTE: all four-vectors transformed as massless particles at present!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Primary Jets uses full particle id </a:t>
            </a:r>
          </a:p>
          <a:p>
            <a:r>
              <a:rPr lang="en-US" dirty="0"/>
              <a:t>Jet finding done with R=0.8</a:t>
            </a:r>
          </a:p>
          <a:p>
            <a:pPr lvl="1"/>
            <a:r>
              <a:rPr lang="en-US" dirty="0"/>
              <a:t>Might be a bit large, but done to match </a:t>
            </a:r>
            <a:r>
              <a:rPr lang="en-US" dirty="0" err="1"/>
              <a:t>Centauro</a:t>
            </a:r>
            <a:r>
              <a:rPr lang="en-US" dirty="0"/>
              <a:t> paper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529B8-3A95-451A-B28D-4950B59A1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3F738-99D1-4DB6-A11D-2A516E887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560A192-22BA-4595-A7C7-9573CDEA27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135365"/>
              </p:ext>
            </p:extLst>
          </p:nvPr>
        </p:nvGraphicFramePr>
        <p:xfrm>
          <a:off x="4924775" y="5038131"/>
          <a:ext cx="704990" cy="34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9040" imgH="203040" progId="Equation.DSMT4">
                  <p:embed/>
                </p:oleObj>
              </mc:Choice>
              <mc:Fallback>
                <p:oleObj name="Equation" r:id="rId3" imgW="4190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24775" y="5038131"/>
                        <a:ext cx="704990" cy="34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31F3462-DD7C-4542-9057-1D12655306C7}"/>
              </a:ext>
            </a:extLst>
          </p:cNvPr>
          <p:cNvSpPr txBox="1"/>
          <p:nvPr/>
        </p:nvSpPr>
        <p:spPr>
          <a:xfrm>
            <a:off x="7994210" y="3458653"/>
            <a:ext cx="301480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NOTE: calo jet coverage does not include EEMC, EHCAL</a:t>
            </a:r>
          </a:p>
        </p:txBody>
      </p:sp>
    </p:spTree>
    <p:extLst>
      <p:ext uri="{BB962C8B-B14F-4D97-AF65-F5344CB8AC3E}">
        <p14:creationId xmlns:p14="http://schemas.microsoft.com/office/powerpoint/2010/main" val="1877944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3ED58-E35B-4B81-99B6-51B47FB89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6137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Scattered Electron ID/Kinematics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60580-229E-46E8-9351-6547DEE4A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940A6-5DC5-432D-82CB-0B48F202D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93597B-A81D-45E2-85D2-4411828C60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46" y="1668663"/>
            <a:ext cx="3705113" cy="25107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CE2D44-3CFF-4A94-9FED-ED932DDEFA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745" y="1668663"/>
            <a:ext cx="3705113" cy="251077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3C63074-AA83-4ACF-8785-4888C4B40C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385" y="1563611"/>
            <a:ext cx="3860137" cy="26158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D59FABB-7C36-4A7B-B7D1-828D3585E0D0}"/>
              </a:ext>
            </a:extLst>
          </p:cNvPr>
          <p:cNvSpPr txBox="1"/>
          <p:nvPr/>
        </p:nvSpPr>
        <p:spPr>
          <a:xfrm>
            <a:off x="280722" y="1261068"/>
            <a:ext cx="2773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High-q events (Q</a:t>
            </a:r>
            <a:r>
              <a:rPr lang="en-US" baseline="30000" dirty="0"/>
              <a:t>2</a:t>
            </a:r>
            <a:r>
              <a:rPr lang="en-US" dirty="0"/>
              <a:t>&gt;100):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C572D40-635A-4966-A3DF-8DA765A925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193" y="4269074"/>
            <a:ext cx="3618977" cy="245240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9083E88-1CF1-4FF9-869A-EFBD13D64C7C}"/>
              </a:ext>
            </a:extLst>
          </p:cNvPr>
          <p:cNvSpPr txBox="1"/>
          <p:nvPr/>
        </p:nvSpPr>
        <p:spPr>
          <a:xfrm>
            <a:off x="5270360" y="4883499"/>
            <a:ext cx="2436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Low-q</a:t>
            </a:r>
            <a:r>
              <a:rPr lang="en-US" baseline="30000" dirty="0"/>
              <a:t>2</a:t>
            </a:r>
            <a:r>
              <a:rPr lang="en-US" dirty="0"/>
              <a:t> check – electron acceptance makes sense.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8EAD5D-6CC1-423E-953C-C464A647DE5C}"/>
              </a:ext>
            </a:extLst>
          </p:cNvPr>
          <p:cNvSpPr txBox="1"/>
          <p:nvPr/>
        </p:nvSpPr>
        <p:spPr>
          <a:xfrm>
            <a:off x="576303" y="4379899"/>
            <a:ext cx="3219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Offset in matching to electron cluster?</a:t>
            </a:r>
          </a:p>
        </p:txBody>
      </p:sp>
    </p:spTree>
    <p:extLst>
      <p:ext uri="{BB962C8B-B14F-4D97-AF65-F5344CB8AC3E}">
        <p14:creationId xmlns:p14="http://schemas.microsoft.com/office/powerpoint/2010/main" val="2018395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CA980-F8FC-4FA6-B9ED-3B5A6F562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6123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Sanity Checks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1BD3B-B183-4FFB-B779-AC072F556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55523-CBC4-491F-975B-5AA36D87B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F7048D-F970-42D0-B26B-188618D1A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073" y="307762"/>
            <a:ext cx="4214005" cy="285562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967BA7-2420-4D83-BE4D-C2A7ACD2CF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072" y="3531302"/>
            <a:ext cx="4214005" cy="285562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8683433-31C9-4685-A735-95A3737899CB}"/>
              </a:ext>
            </a:extLst>
          </p:cNvPr>
          <p:cNvSpPr txBox="1"/>
          <p:nvPr/>
        </p:nvSpPr>
        <p:spPr>
          <a:xfrm>
            <a:off x="190919" y="2421653"/>
            <a:ext cx="168812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Kinematics of the virtual photon after transformation to </a:t>
            </a:r>
            <a:r>
              <a:rPr lang="en-US" dirty="0" err="1"/>
              <a:t>Breit</a:t>
            </a:r>
            <a:r>
              <a:rPr lang="en-US" dirty="0"/>
              <a:t> frame – the energy and </a:t>
            </a:r>
            <a:r>
              <a:rPr lang="en-US" dirty="0" err="1"/>
              <a:t>p</a:t>
            </a:r>
            <a:r>
              <a:rPr lang="en-US" baseline="-25000" dirty="0" err="1"/>
              <a:t>T</a:t>
            </a:r>
            <a:r>
              <a:rPr lang="en-US" dirty="0"/>
              <a:t> are zero within round-off error.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52C320-566B-4E40-919F-A741DC2DACD7}"/>
              </a:ext>
            </a:extLst>
          </p:cNvPr>
          <p:cNvSpPr txBox="1"/>
          <p:nvPr/>
        </p:nvSpPr>
        <p:spPr>
          <a:xfrm rot="16200000">
            <a:off x="6438139" y="1213188"/>
            <a:ext cx="155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Measured Q2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BEF109-CD4A-4C60-A5A4-CA4159B6481A}"/>
              </a:ext>
            </a:extLst>
          </p:cNvPr>
          <p:cNvSpPr txBox="1"/>
          <p:nvPr/>
        </p:nvSpPr>
        <p:spPr>
          <a:xfrm>
            <a:off x="10452961" y="3043623"/>
            <a:ext cx="147532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err="1"/>
              <a:t>HepMC</a:t>
            </a:r>
            <a:r>
              <a:rPr lang="en-US" dirty="0"/>
              <a:t> Q2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309164-818F-4F69-89F2-7A5C4CACC1A2}"/>
              </a:ext>
            </a:extLst>
          </p:cNvPr>
          <p:cNvSpPr txBox="1"/>
          <p:nvPr/>
        </p:nvSpPr>
        <p:spPr>
          <a:xfrm>
            <a:off x="10452961" y="6308209"/>
            <a:ext cx="18589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err="1"/>
              <a:t>HepMC</a:t>
            </a:r>
            <a:r>
              <a:rPr lang="en-US" dirty="0"/>
              <a:t> x2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7CAF292-6095-447F-AC6F-962131BDDDF8}"/>
              </a:ext>
            </a:extLst>
          </p:cNvPr>
          <p:cNvSpPr txBox="1"/>
          <p:nvPr/>
        </p:nvSpPr>
        <p:spPr>
          <a:xfrm rot="16200000">
            <a:off x="6542107" y="4022083"/>
            <a:ext cx="152232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Measured x2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11832B-A95C-4058-B0CD-E0A36D2FF4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137" y="1178183"/>
            <a:ext cx="3669944" cy="248693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EE6A721-7346-4E38-AE59-2195E6A061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939" y="3889060"/>
            <a:ext cx="3669944" cy="2486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844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1131</Words>
  <Application>Microsoft Office PowerPoint</Application>
  <PresentationFormat>Widescreen</PresentationFormat>
  <Paragraphs>150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Symbol</vt:lpstr>
      <vt:lpstr>Office Theme</vt:lpstr>
      <vt:lpstr>Equation</vt:lpstr>
      <vt:lpstr>Jets in DIS Events with ECCE</vt:lpstr>
      <vt:lpstr>Jets in DIS Events</vt:lpstr>
      <vt:lpstr>Breit Frame</vt:lpstr>
      <vt:lpstr>Jet Algorithms</vt:lpstr>
      <vt:lpstr>Centauro Algorithm</vt:lpstr>
      <vt:lpstr>Jet Constituents and Tranformations</vt:lpstr>
      <vt:lpstr>Events</vt:lpstr>
      <vt:lpstr>Scattered Electron ID/Kinematics</vt:lpstr>
      <vt:lpstr>Sanity Checks</vt:lpstr>
      <vt:lpstr>Centauro Jets Comparison</vt:lpstr>
      <vt:lpstr>Centauro Jets</vt:lpstr>
      <vt:lpstr>Track Jets Compared</vt:lpstr>
      <vt:lpstr>Centauro Jets for TMD’s</vt:lpstr>
      <vt:lpstr>(Intermediate) Conclusions</vt:lpstr>
      <vt:lpstr>To Do:</vt:lpstr>
      <vt:lpstr>BACKUP</vt:lpstr>
      <vt:lpstr>Track Jet Distributions in Lab Frame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Jets in DIS Events using ECCE</dc:title>
  <dc:creator>Lajoie, John G [PHYSA]</dc:creator>
  <cp:lastModifiedBy>Lajoie, John G [PHYSA]</cp:lastModifiedBy>
  <cp:revision>150</cp:revision>
  <dcterms:created xsi:type="dcterms:W3CDTF">2021-08-16T14:13:47Z</dcterms:created>
  <dcterms:modified xsi:type="dcterms:W3CDTF">2021-08-24T14:13:05Z</dcterms:modified>
</cp:coreProperties>
</file>