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74" r:id="rId3"/>
    <p:sldId id="330" r:id="rId5"/>
    <p:sldId id="424" r:id="rId6"/>
    <p:sldId id="331" r:id="rId7"/>
    <p:sldId id="396" r:id="rId8"/>
    <p:sldId id="407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18" r:id="rId17"/>
    <p:sldId id="419" r:id="rId18"/>
    <p:sldId id="420" r:id="rId19"/>
    <p:sldId id="421" r:id="rId20"/>
    <p:sldId id="422" r:id="rId21"/>
    <p:sldId id="423" r:id="rId22"/>
  </p:sldIdLst>
  <p:sldSz cx="10058400" cy="7772400"/>
  <p:notesSz cx="10058400" cy="7772400"/>
  <p:embeddedFontLst>
    <p:embeddedFont>
      <p:font typeface="微软雅黑" panose="020B0503020204020204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9EF"/>
    <a:srgbClr val="A2A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81"/>
        <p:guide pos="24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6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356234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6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6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356234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6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356234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394198" y="825818"/>
            <a:ext cx="3963924" cy="222970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75232" y="3179397"/>
            <a:ext cx="11801856" cy="26013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356234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1" Type="http://schemas.microsoft.com/office/2007/relationships/hdphoto" Target="../media/image2.wdp"/><Relationship Id="rId20" Type="http://schemas.openxmlformats.org/officeDocument/2006/relationships/image" Target="../media/image1.png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6" Type="http://schemas.microsoft.com/office/2007/relationships/hdphoto" Target="../media/image2.wdp"/><Relationship Id="rId15" Type="http://schemas.openxmlformats.org/officeDocument/2006/relationships/image" Target="../media/image1.png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7" Type="http://schemas.microsoft.com/office/2007/relationships/hdphoto" Target="../media/image2.wdp"/><Relationship Id="rId16" Type="http://schemas.openxmlformats.org/officeDocument/2006/relationships/image" Target="../media/image1.png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45"/>
          <p:cNvSpPr/>
          <p:nvPr>
            <p:custDataLst>
              <p:tags r:id="rId2"/>
            </p:custDataLst>
          </p:nvPr>
        </p:nvSpPr>
        <p:spPr>
          <a:xfrm rot="746688">
            <a:off x="4532829" y="284268"/>
            <a:ext cx="2441258" cy="3483187"/>
          </a:xfrm>
          <a:custGeom>
            <a:avLst/>
            <a:gdLst>
              <a:gd name="connsiteX0" fmla="*/ 0 w 2958463"/>
              <a:gd name="connsiteY0" fmla="*/ 28269 h 3072739"/>
              <a:gd name="connsiteX1" fmla="*/ 128100 w 2958463"/>
              <a:gd name="connsiteY1" fmla="*/ 0 h 3072739"/>
              <a:gd name="connsiteX2" fmla="*/ 2958463 w 2958463"/>
              <a:gd name="connsiteY2" fmla="*/ 2912645 h 3072739"/>
              <a:gd name="connsiteX3" fmla="*/ 2958463 w 2958463"/>
              <a:gd name="connsiteY3" fmla="*/ 3072739 h 3072739"/>
              <a:gd name="connsiteX4" fmla="*/ 0 w 2958463"/>
              <a:gd name="connsiteY4" fmla="*/ 28269 h 30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463" h="3072739">
                <a:moveTo>
                  <a:pt x="0" y="28269"/>
                </a:moveTo>
                <a:lnTo>
                  <a:pt x="128100" y="0"/>
                </a:lnTo>
                <a:lnTo>
                  <a:pt x="2958463" y="2912645"/>
                </a:lnTo>
                <a:lnTo>
                  <a:pt x="2958463" y="3072739"/>
                </a:lnTo>
                <a:lnTo>
                  <a:pt x="0" y="282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>
            <a:off x="0" y="4983692"/>
            <a:ext cx="827723" cy="278870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grpSp>
        <p:nvGrpSpPr>
          <p:cNvPr id="7" name="组合 14"/>
          <p:cNvGrpSpPr/>
          <p:nvPr>
            <p:custDataLst>
              <p:tags r:id="rId4"/>
            </p:custDataLst>
          </p:nvPr>
        </p:nvGrpSpPr>
        <p:grpSpPr bwMode="auto">
          <a:xfrm>
            <a:off x="1068705" y="1725401"/>
            <a:ext cx="260628" cy="358034"/>
            <a:chOff x="1772042" y="1225638"/>
            <a:chExt cx="316282" cy="316282"/>
          </a:xfrm>
        </p:grpSpPr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 flipH="1">
              <a:off x="1772042" y="1384574"/>
              <a:ext cx="31628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 rot="5400000" flipH="1">
              <a:off x="1772836" y="1383779"/>
              <a:ext cx="31628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2"/>
          <p:cNvSpPr/>
          <p:nvPr>
            <p:custDataLst>
              <p:tags r:id="rId7"/>
            </p:custDataLst>
          </p:nvPr>
        </p:nvSpPr>
        <p:spPr>
          <a:xfrm>
            <a:off x="7009448" y="0"/>
            <a:ext cx="3048953" cy="77724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2" name="等腰三角形 11"/>
          <p:cNvSpPr/>
          <p:nvPr>
            <p:custDataLst>
              <p:tags r:id="rId8"/>
            </p:custDataLst>
          </p:nvPr>
        </p:nvSpPr>
        <p:spPr>
          <a:xfrm rot="10800000">
            <a:off x="8471059" y="0"/>
            <a:ext cx="1587341" cy="48577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3" name="等腰三角形 12"/>
          <p:cNvSpPr/>
          <p:nvPr>
            <p:custDataLst>
              <p:tags r:id="rId9"/>
            </p:custDataLst>
          </p:nvPr>
        </p:nvSpPr>
        <p:spPr>
          <a:xfrm rot="10800000">
            <a:off x="5826136" y="734060"/>
            <a:ext cx="1238964" cy="14681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4" name="等腰三角形 13"/>
          <p:cNvSpPr/>
          <p:nvPr>
            <p:custDataLst>
              <p:tags r:id="rId10"/>
            </p:custDataLst>
          </p:nvPr>
        </p:nvSpPr>
        <p:spPr>
          <a:xfrm rot="10800000">
            <a:off x="6138029" y="0"/>
            <a:ext cx="1238964" cy="1468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5" name="任意多边形 46"/>
          <p:cNvSpPr/>
          <p:nvPr>
            <p:custDataLst>
              <p:tags r:id="rId11"/>
            </p:custDataLst>
          </p:nvPr>
        </p:nvSpPr>
        <p:spPr>
          <a:xfrm rot="746688">
            <a:off x="4954548" y="104352"/>
            <a:ext cx="1076563" cy="1554480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6" name="等腰三角形 24"/>
          <p:cNvSpPr/>
          <p:nvPr>
            <p:custDataLst>
              <p:tags r:id="rId12"/>
            </p:custDataLst>
          </p:nvPr>
        </p:nvSpPr>
        <p:spPr>
          <a:xfrm rot="10800000">
            <a:off x="7865983" y="2454063"/>
            <a:ext cx="1398746" cy="191971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cxnSp>
        <p:nvCxnSpPr>
          <p:cNvPr id="18" name="直接连接符 17"/>
          <p:cNvCxnSpPr/>
          <p:nvPr>
            <p:custDataLst>
              <p:tags r:id="rId13"/>
            </p:custDataLst>
          </p:nvPr>
        </p:nvCxnSpPr>
        <p:spPr>
          <a:xfrm>
            <a:off x="1121130" y="5435283"/>
            <a:ext cx="4872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989009" y="2277385"/>
            <a:ext cx="5151071" cy="1358640"/>
          </a:xfrm>
        </p:spPr>
        <p:txBody>
          <a:bodyPr anchor="ctr">
            <a:normAutofit/>
          </a:bodyPr>
          <a:lstStyle>
            <a:lvl1pPr algn="l">
              <a:defRPr sz="4950" spc="6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989076" y="3754918"/>
            <a:ext cx="2812161" cy="156383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300" b="1" i="1" spc="3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zh-CN" altLang="en-US" noProof="1"/>
              <a:t>编辑副标题</a:t>
            </a:r>
            <a:endParaRPr lang="zh-CN" altLang="en-US" noProof="1"/>
          </a:p>
        </p:txBody>
      </p:sp>
      <p:sp>
        <p:nvSpPr>
          <p:cNvPr id="19" name="日期占位符 1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20" name="页脚占位符 16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1" name="灯片编号占位符 17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8A1F4D-BD6C-4AD0-833B-AFEF3211D9AF}" type="slidenum">
              <a:rPr lang="zh-CN" altLang="en-US"/>
            </a:fld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18516" y="464184"/>
            <a:ext cx="3921889" cy="7317469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52692" y="1079509"/>
            <a:ext cx="8953096" cy="61074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3AF71B-F04C-4371-B519-F65995945D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>
            <p:custDataLst>
              <p:tags r:id="rId2"/>
            </p:custDataLst>
          </p:nvPr>
        </p:nvSpPr>
        <p:spPr>
          <a:xfrm flipH="1">
            <a:off x="9230678" y="4990888"/>
            <a:ext cx="827723" cy="278870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4" name="任意多边形 45"/>
          <p:cNvSpPr/>
          <p:nvPr>
            <p:custDataLst>
              <p:tags r:id="rId3"/>
            </p:custDataLst>
          </p:nvPr>
        </p:nvSpPr>
        <p:spPr>
          <a:xfrm rot="20853312" flipH="1">
            <a:off x="3084314" y="284268"/>
            <a:ext cx="2441258" cy="3483187"/>
          </a:xfrm>
          <a:custGeom>
            <a:avLst/>
            <a:gdLst>
              <a:gd name="connsiteX0" fmla="*/ 0 w 2958463"/>
              <a:gd name="connsiteY0" fmla="*/ 28269 h 3072739"/>
              <a:gd name="connsiteX1" fmla="*/ 128100 w 2958463"/>
              <a:gd name="connsiteY1" fmla="*/ 0 h 3072739"/>
              <a:gd name="connsiteX2" fmla="*/ 2958463 w 2958463"/>
              <a:gd name="connsiteY2" fmla="*/ 2912645 h 3072739"/>
              <a:gd name="connsiteX3" fmla="*/ 2958463 w 2958463"/>
              <a:gd name="connsiteY3" fmla="*/ 3072739 h 3072739"/>
              <a:gd name="connsiteX4" fmla="*/ 0 w 2958463"/>
              <a:gd name="connsiteY4" fmla="*/ 28269 h 30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463" h="3072739">
                <a:moveTo>
                  <a:pt x="0" y="28269"/>
                </a:moveTo>
                <a:lnTo>
                  <a:pt x="128100" y="0"/>
                </a:lnTo>
                <a:lnTo>
                  <a:pt x="2958463" y="2912645"/>
                </a:lnTo>
                <a:lnTo>
                  <a:pt x="2958463" y="3072739"/>
                </a:lnTo>
                <a:lnTo>
                  <a:pt x="0" y="282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12"/>
          <p:cNvSpPr/>
          <p:nvPr>
            <p:custDataLst>
              <p:tags r:id="rId4"/>
            </p:custDataLst>
          </p:nvPr>
        </p:nvSpPr>
        <p:spPr>
          <a:xfrm flipH="1">
            <a:off x="0" y="0"/>
            <a:ext cx="3048953" cy="77724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 rot="10800000" flipH="1">
            <a:off x="0" y="0"/>
            <a:ext cx="1587341" cy="48577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等腰三角形 6"/>
          <p:cNvSpPr/>
          <p:nvPr>
            <p:custDataLst>
              <p:tags r:id="rId6"/>
            </p:custDataLst>
          </p:nvPr>
        </p:nvSpPr>
        <p:spPr>
          <a:xfrm rot="10800000" flipH="1">
            <a:off x="2993164" y="734060"/>
            <a:ext cx="1240274" cy="14681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等腰三角形 7"/>
          <p:cNvSpPr/>
          <p:nvPr>
            <p:custDataLst>
              <p:tags r:id="rId7"/>
            </p:custDataLst>
          </p:nvPr>
        </p:nvSpPr>
        <p:spPr>
          <a:xfrm rot="10800000" flipH="1">
            <a:off x="2690575" y="0"/>
            <a:ext cx="1240274" cy="1468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9" name="任意多边形 46"/>
          <p:cNvSpPr/>
          <p:nvPr>
            <p:custDataLst>
              <p:tags r:id="rId8"/>
            </p:custDataLst>
          </p:nvPr>
        </p:nvSpPr>
        <p:spPr>
          <a:xfrm rot="20853312" flipH="1">
            <a:off x="4027289" y="104352"/>
            <a:ext cx="1076563" cy="1554480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0" name="等腰三角形 24"/>
          <p:cNvSpPr/>
          <p:nvPr>
            <p:custDataLst>
              <p:tags r:id="rId9"/>
            </p:custDataLst>
          </p:nvPr>
        </p:nvSpPr>
        <p:spPr>
          <a:xfrm rot="10800000" flipH="1">
            <a:off x="793671" y="2454063"/>
            <a:ext cx="1398746" cy="191971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667454" y="2743730"/>
            <a:ext cx="4633297" cy="2284942"/>
          </a:xfrm>
        </p:spPr>
        <p:txBody>
          <a:bodyPr anchor="ctr">
            <a:normAutofit/>
          </a:bodyPr>
          <a:lstStyle>
            <a:lvl1pPr algn="ctr">
              <a:defRPr sz="6600" spc="600"/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6F48EE0-4ABF-491F-B0BA-FE21D3D573F9}" type="slidenum">
              <a:rPr lang="zh-CN" altLang="en-US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V="1">
            <a:off x="320583" y="464184"/>
            <a:ext cx="3921889" cy="7317469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46"/>
          <p:cNvSpPr/>
          <p:nvPr>
            <p:custDataLst>
              <p:tags r:id="rId2"/>
            </p:custDataLst>
          </p:nvPr>
        </p:nvSpPr>
        <p:spPr>
          <a:xfrm rot="746688">
            <a:off x="9534525" y="6221518"/>
            <a:ext cx="586740" cy="84740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46"/>
          <p:cNvSpPr/>
          <p:nvPr>
            <p:custDataLst>
              <p:tags r:id="rId3"/>
            </p:custDataLst>
          </p:nvPr>
        </p:nvSpPr>
        <p:spPr>
          <a:xfrm rot="746688">
            <a:off x="-64175" y="818621"/>
            <a:ext cx="586741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任意多边形 46"/>
          <p:cNvSpPr/>
          <p:nvPr>
            <p:custDataLst>
              <p:tags r:id="rId4"/>
            </p:custDataLst>
          </p:nvPr>
        </p:nvSpPr>
        <p:spPr>
          <a:xfrm rot="746688">
            <a:off x="-45839" y="77365"/>
            <a:ext cx="588050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任意多边形 46"/>
          <p:cNvSpPr/>
          <p:nvPr>
            <p:custDataLst>
              <p:tags r:id="rId5"/>
            </p:custDataLst>
          </p:nvPr>
        </p:nvSpPr>
        <p:spPr>
          <a:xfrm rot="746688">
            <a:off x="9530596" y="6860223"/>
            <a:ext cx="586740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9053870" y="0"/>
            <a:ext cx="1004530" cy="2878667"/>
          </a:xfrm>
          <a:custGeom>
            <a:avLst/>
            <a:gdLst>
              <a:gd name="connsiteX0" fmla="*/ 0 w 1218152"/>
              <a:gd name="connsiteY0" fmla="*/ 0 h 2539914"/>
              <a:gd name="connsiteX1" fmla="*/ 1218152 w 1218152"/>
              <a:gd name="connsiteY1" fmla="*/ 0 h 2539914"/>
              <a:gd name="connsiteX2" fmla="*/ 1218152 w 1218152"/>
              <a:gd name="connsiteY2" fmla="*/ 2539914 h 25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152" h="2539914">
                <a:moveTo>
                  <a:pt x="0" y="0"/>
                </a:moveTo>
                <a:lnTo>
                  <a:pt x="1218152" y="0"/>
                </a:lnTo>
                <a:lnTo>
                  <a:pt x="1218152" y="2539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 rot="10800000">
            <a:off x="9635371" y="0"/>
            <a:ext cx="423029" cy="1293601"/>
          </a:xfrm>
          <a:custGeom>
            <a:avLst/>
            <a:gdLst>
              <a:gd name="connsiteX0" fmla="*/ 512148 w 512148"/>
              <a:gd name="connsiteY0" fmla="*/ 1140923 h 1140923"/>
              <a:gd name="connsiteX1" fmla="*/ 0 w 512148"/>
              <a:gd name="connsiteY1" fmla="*/ 1140923 h 1140923"/>
              <a:gd name="connsiteX2" fmla="*/ 0 w 512148"/>
              <a:gd name="connsiteY2" fmla="*/ 0 h 11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48" h="1140923">
                <a:moveTo>
                  <a:pt x="512148" y="1140923"/>
                </a:moveTo>
                <a:lnTo>
                  <a:pt x="0" y="11409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0" name="等腰三角形 24"/>
          <p:cNvSpPr/>
          <p:nvPr>
            <p:custDataLst>
              <p:tags r:id="rId8"/>
            </p:custDataLst>
          </p:nvPr>
        </p:nvSpPr>
        <p:spPr>
          <a:xfrm rot="10800000">
            <a:off x="9394389" y="978747"/>
            <a:ext cx="557927" cy="764646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1" name="等腰三角形 6"/>
          <p:cNvSpPr/>
          <p:nvPr>
            <p:custDataLst>
              <p:tags r:id="rId9"/>
            </p:custDataLst>
          </p:nvPr>
        </p:nvSpPr>
        <p:spPr>
          <a:xfrm>
            <a:off x="0" y="6446415"/>
            <a:ext cx="396836" cy="133678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2" name="等腰三角形 11"/>
          <p:cNvSpPr/>
          <p:nvPr>
            <p:custDataLst>
              <p:tags r:id="rId10"/>
            </p:custDataLst>
          </p:nvPr>
        </p:nvSpPr>
        <p:spPr>
          <a:xfrm>
            <a:off x="323493" y="5894070"/>
            <a:ext cx="557927" cy="187833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14708" y="461040"/>
            <a:ext cx="9028986" cy="978748"/>
          </a:xfrm>
        </p:spPr>
        <p:txBody>
          <a:bodyPr>
            <a:normAutofit/>
          </a:bodyPr>
          <a:lstStyle>
            <a:lvl1pPr>
              <a:defRPr sz="231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2"/>
            </p:custDataLst>
          </p:nvPr>
        </p:nvSpPr>
        <p:spPr>
          <a:xfrm>
            <a:off x="514708" y="1601258"/>
            <a:ext cx="9028985" cy="55486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3E14804-D638-4831-8855-28389979A1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"/>
          <p:cNvSpPr/>
          <p:nvPr>
            <p:custDataLst>
              <p:tags r:id="rId2"/>
            </p:custDataLst>
          </p:nvPr>
        </p:nvSpPr>
        <p:spPr>
          <a:xfrm>
            <a:off x="7009448" y="0"/>
            <a:ext cx="3048953" cy="77724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等腰三角形 4"/>
          <p:cNvSpPr/>
          <p:nvPr>
            <p:custDataLst>
              <p:tags r:id="rId3"/>
            </p:custDataLst>
          </p:nvPr>
        </p:nvSpPr>
        <p:spPr>
          <a:xfrm rot="10800000">
            <a:off x="8471059" y="0"/>
            <a:ext cx="1587341" cy="48577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4"/>
            </p:custDataLst>
          </p:nvPr>
        </p:nvSpPr>
        <p:spPr>
          <a:xfrm rot="10800000">
            <a:off x="5826136" y="734060"/>
            <a:ext cx="1238964" cy="14681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等腰三角形 6"/>
          <p:cNvSpPr/>
          <p:nvPr>
            <p:custDataLst>
              <p:tags r:id="rId5"/>
            </p:custDataLst>
          </p:nvPr>
        </p:nvSpPr>
        <p:spPr>
          <a:xfrm rot="10800000">
            <a:off x="6138029" y="0"/>
            <a:ext cx="1238964" cy="1468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等腰三角形 24"/>
          <p:cNvSpPr/>
          <p:nvPr>
            <p:custDataLst>
              <p:tags r:id="rId6"/>
            </p:custDataLst>
          </p:nvPr>
        </p:nvSpPr>
        <p:spPr>
          <a:xfrm rot="10800000">
            <a:off x="7865983" y="2454063"/>
            <a:ext cx="1398746" cy="191971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grpSp>
        <p:nvGrpSpPr>
          <p:cNvPr id="10" name="组合 14"/>
          <p:cNvGrpSpPr/>
          <p:nvPr>
            <p:custDataLst>
              <p:tags r:id="rId7"/>
            </p:custDataLst>
          </p:nvPr>
        </p:nvGrpSpPr>
        <p:grpSpPr bwMode="auto">
          <a:xfrm flipH="1">
            <a:off x="-258009" y="100753"/>
            <a:ext cx="2439948" cy="3661305"/>
            <a:chOff x="-313138" y="88946"/>
            <a:chExt cx="2958463" cy="3230885"/>
          </a:xfrm>
        </p:grpSpPr>
        <p:sp>
          <p:nvSpPr>
            <p:cNvPr id="11" name="任意多边形 45"/>
            <p:cNvSpPr/>
            <p:nvPr>
              <p:custDataLst>
                <p:tags r:id="rId8"/>
              </p:custDataLst>
            </p:nvPr>
          </p:nvSpPr>
          <p:spPr>
            <a:xfrm rot="746688">
              <a:off x="-313138" y="247712"/>
              <a:ext cx="2958463" cy="3072119"/>
            </a:xfrm>
            <a:custGeom>
              <a:avLst/>
              <a:gdLst>
                <a:gd name="connsiteX0" fmla="*/ 0 w 2958463"/>
                <a:gd name="connsiteY0" fmla="*/ 28269 h 3072739"/>
                <a:gd name="connsiteX1" fmla="*/ 128100 w 2958463"/>
                <a:gd name="connsiteY1" fmla="*/ 0 h 3072739"/>
                <a:gd name="connsiteX2" fmla="*/ 2958463 w 2958463"/>
                <a:gd name="connsiteY2" fmla="*/ 2912645 h 3072739"/>
                <a:gd name="connsiteX3" fmla="*/ 2958463 w 2958463"/>
                <a:gd name="connsiteY3" fmla="*/ 3072739 h 3072739"/>
                <a:gd name="connsiteX4" fmla="*/ 0 w 2958463"/>
                <a:gd name="connsiteY4" fmla="*/ 28269 h 30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463" h="3072739">
                  <a:moveTo>
                    <a:pt x="0" y="28269"/>
                  </a:moveTo>
                  <a:lnTo>
                    <a:pt x="128100" y="0"/>
                  </a:lnTo>
                  <a:lnTo>
                    <a:pt x="2958463" y="2912645"/>
                  </a:lnTo>
                  <a:lnTo>
                    <a:pt x="2958463" y="3072739"/>
                  </a:lnTo>
                  <a:lnTo>
                    <a:pt x="0" y="28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85" noProof="1"/>
            </a:p>
          </p:txBody>
        </p:sp>
        <p:sp>
          <p:nvSpPr>
            <p:cNvPr id="12" name="任意多边形 46"/>
            <p:cNvSpPr/>
            <p:nvPr>
              <p:custDataLst>
                <p:tags r:id="rId9"/>
              </p:custDataLst>
            </p:nvPr>
          </p:nvSpPr>
          <p:spPr>
            <a:xfrm rot="746688">
              <a:off x="196613" y="88946"/>
              <a:ext cx="1305344" cy="1371737"/>
            </a:xfrm>
            <a:custGeom>
              <a:avLst/>
              <a:gdLst>
                <a:gd name="connsiteX0" fmla="*/ 0 w 1305254"/>
                <a:gd name="connsiteY0" fmla="*/ 28270 h 1371469"/>
                <a:gd name="connsiteX1" fmla="*/ 128101 w 1305254"/>
                <a:gd name="connsiteY1" fmla="*/ 0 h 1371469"/>
                <a:gd name="connsiteX2" fmla="*/ 1305254 w 1305254"/>
                <a:gd name="connsiteY2" fmla="*/ 1211374 h 1371469"/>
                <a:gd name="connsiteX3" fmla="*/ 1305253 w 1305254"/>
                <a:gd name="connsiteY3" fmla="*/ 1371469 h 1371469"/>
                <a:gd name="connsiteX4" fmla="*/ 0 w 1305254"/>
                <a:gd name="connsiteY4" fmla="*/ 28270 h 137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254" h="1371469">
                  <a:moveTo>
                    <a:pt x="0" y="28270"/>
                  </a:moveTo>
                  <a:lnTo>
                    <a:pt x="128101" y="0"/>
                  </a:lnTo>
                  <a:lnTo>
                    <a:pt x="1305254" y="1211374"/>
                  </a:lnTo>
                  <a:lnTo>
                    <a:pt x="1305253" y="1371469"/>
                  </a:lnTo>
                  <a:lnTo>
                    <a:pt x="0" y="282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85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54533" y="3869855"/>
            <a:ext cx="4139136" cy="978264"/>
          </a:xfrm>
        </p:spPr>
        <p:txBody>
          <a:bodyPr anchor="b">
            <a:normAutofit/>
          </a:bodyPr>
          <a:lstStyle>
            <a:lvl1pPr>
              <a:defRPr sz="2970"/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1554532" y="4909908"/>
            <a:ext cx="4139136" cy="1260523"/>
          </a:xfr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94CB5B3-EC8D-4F60-BF61-3EF349C85780}" type="slidenum">
              <a:rPr lang="zh-CN" altLang="en-US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18516" y="464184"/>
            <a:ext cx="3921889" cy="7317469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653" y="502332"/>
            <a:ext cx="8953096" cy="50089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52692" y="1079509"/>
            <a:ext cx="4358675" cy="6107428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147074" y="1079509"/>
            <a:ext cx="4358675" cy="6107428"/>
          </a:xfrm>
        </p:spPr>
        <p:txBody>
          <a:bodyPr>
            <a:noAutofit/>
          </a:bodyPr>
          <a:lstStyle>
            <a:lvl1pPr>
              <a:defRPr sz="132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32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32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32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32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DDFDFAB-2866-4AAF-BF08-B18AE0FF235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653" y="502332"/>
            <a:ext cx="8953096" cy="50089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52692" y="1079509"/>
            <a:ext cx="4358675" cy="4318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5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52688" y="1594062"/>
            <a:ext cx="4358640" cy="5592719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144494" y="1079509"/>
            <a:ext cx="4358675" cy="4318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  <a:endParaRPr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144494" y="1594062"/>
            <a:ext cx="4358675" cy="5592719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F6CFF42-6038-4CBA-8CF9-D820691D267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1EBB2E1-87C6-4749-AD35-010E6F04A45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6"/>
          <p:cNvSpPr/>
          <p:nvPr>
            <p:custDataLst>
              <p:tags r:id="rId2"/>
            </p:custDataLst>
          </p:nvPr>
        </p:nvSpPr>
        <p:spPr>
          <a:xfrm rot="746688">
            <a:off x="9534525" y="6221518"/>
            <a:ext cx="586740" cy="84740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3" name="任意多边形 46"/>
          <p:cNvSpPr/>
          <p:nvPr>
            <p:custDataLst>
              <p:tags r:id="rId3"/>
            </p:custDataLst>
          </p:nvPr>
        </p:nvSpPr>
        <p:spPr>
          <a:xfrm rot="746688">
            <a:off x="-64175" y="818621"/>
            <a:ext cx="586741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4" name="任意多边形 46"/>
          <p:cNvSpPr/>
          <p:nvPr>
            <p:custDataLst>
              <p:tags r:id="rId4"/>
            </p:custDataLst>
          </p:nvPr>
        </p:nvSpPr>
        <p:spPr>
          <a:xfrm rot="746688">
            <a:off x="-45839" y="77365"/>
            <a:ext cx="588050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46"/>
          <p:cNvSpPr/>
          <p:nvPr>
            <p:custDataLst>
              <p:tags r:id="rId5"/>
            </p:custDataLst>
          </p:nvPr>
        </p:nvSpPr>
        <p:spPr>
          <a:xfrm rot="746688">
            <a:off x="9530596" y="6860223"/>
            <a:ext cx="586740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3015366-64AA-4331-9F93-BEB85608C0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692" y="502332"/>
            <a:ext cx="8953096" cy="50089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52692" y="1079509"/>
            <a:ext cx="4358675" cy="6107428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147113" y="1079509"/>
            <a:ext cx="4358675" cy="6107428"/>
          </a:xfrm>
        </p:spPr>
        <p:txBody>
          <a:bodyPr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A57EDF-701D-441D-97E4-3F263CC8DB9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1186" y="1079509"/>
            <a:ext cx="784562" cy="6107428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52688" y="1079500"/>
            <a:ext cx="8108183" cy="6107428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CAABF9F-7112-45C9-AFDF-ABF930B9609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552688" y="501968"/>
            <a:ext cx="8953024" cy="50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552688" y="1079500"/>
            <a:ext cx="8953024" cy="6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725567" y="7196667"/>
            <a:ext cx="2227779" cy="35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396020" y="7196667"/>
            <a:ext cx="3266361" cy="35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7103745" y="7196667"/>
            <a:ext cx="2227779" cy="35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85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8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88595" indent="-188595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6578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94297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32016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69735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png"/><Relationship Id="rId3" Type="http://schemas.openxmlformats.org/officeDocument/2006/relationships/tags" Target="../tags/tag109.xml"/><Relationship Id="rId2" Type="http://schemas.openxmlformats.org/officeDocument/2006/relationships/image" Target="../media/image12.png"/><Relationship Id="rId1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5515" y="5902325"/>
            <a:ext cx="3086100" cy="1136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08885" y="4246245"/>
            <a:ext cx="544195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Xinbai Li, Wangmei Zha  </a:t>
            </a:r>
            <a:endParaRPr lang="en-US" altLang="zh-CN" sz="2400" b="1"/>
          </a:p>
          <a:p>
            <a:pPr algn="ctr"/>
            <a:r>
              <a:rPr lang="en-US" altLang="zh-CN" sz="2400" b="1"/>
              <a:t>USTC ECCE HF working group</a:t>
            </a:r>
            <a:endParaRPr lang="en-US" altLang="zh-CN" b="1"/>
          </a:p>
          <a:p>
            <a:pPr algn="ctr"/>
            <a:r>
              <a:rPr lang="en-US" altLang="zh-CN" sz="2000" b="1"/>
              <a:t>31/8/21</a:t>
            </a:r>
            <a:endParaRPr lang="en-US" altLang="zh-CN" sz="2000" b="1"/>
          </a:p>
        </p:txBody>
      </p:sp>
      <p:cxnSp>
        <p:nvCxnSpPr>
          <p:cNvPr id="2" name="直接连接符 1"/>
          <p:cNvCxnSpPr/>
          <p:nvPr/>
        </p:nvCxnSpPr>
        <p:spPr>
          <a:xfrm>
            <a:off x="-46355" y="502285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-46355" y="7175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11430" y="789940"/>
            <a:ext cx="10081260" cy="28803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6225" y="1437640"/>
            <a:ext cx="93427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Work Progress</a:t>
            </a:r>
            <a:endParaRPr lang="en-US" altLang="zh-CN" b="1"/>
          </a:p>
          <a:p>
            <a:pPr algn="ctr"/>
            <a:r>
              <a:rPr lang="en-US" altLang="zh-CN" sz="4000" b="1">
                <a:solidFill>
                  <a:schemeClr val="bg1"/>
                </a:solidFill>
              </a:rPr>
              <a:t>J/</a:t>
            </a:r>
            <a:r>
              <a:rPr lang="en-US" altLang="zh-C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 mass reconstruction </a:t>
            </a:r>
            <a:endParaRPr lang="en-US" altLang="zh-CN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eID(EOP)</a:t>
            </a:r>
            <a:endParaRPr lang="en-US" altLang="zh-CN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46990" y="3742055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5686425"/>
            <a:ext cx="1606550" cy="1485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15" y="5615940"/>
            <a:ext cx="1966595" cy="1709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eID(EOP)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276225" y="1293495"/>
            <a:ext cx="8611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EOP distribution in different </a:t>
            </a:r>
            <a:r>
              <a:rPr lang="en-US" altLang="zh-CN" sz="2000">
                <a:sym typeface="+mn-ea"/>
              </a:rPr>
              <a:t>tranverse </a:t>
            </a:r>
            <a:r>
              <a:rPr lang="en-US" altLang="zh-CN" sz="2000"/>
              <a:t>momentum regions</a:t>
            </a:r>
            <a:r>
              <a:rPr lang="zh-CN" altLang="en-US" sz="2000"/>
              <a:t>（</a:t>
            </a:r>
            <a:r>
              <a:rPr lang="en-US" altLang="zh-CN" sz="2000"/>
              <a:t>Normalization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420370" y="4284980"/>
            <a:ext cx="8364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EOP distribution in different momentum regions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Normalization</a:t>
            </a:r>
            <a:r>
              <a:rPr lang="zh-CN" altLang="en-US" sz="2000">
                <a:sym typeface="+mn-ea"/>
              </a:rPr>
              <a:t>）</a:t>
            </a:r>
            <a:endParaRPr lang="en-US" altLang="zh-CN" sz="20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18840" y="1767840"/>
            <a:ext cx="3075940" cy="25501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" y="1697990"/>
            <a:ext cx="3130550" cy="25895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1704975"/>
            <a:ext cx="3178175" cy="2669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120" y="4605655"/>
            <a:ext cx="3141980" cy="26822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" y="4678045"/>
            <a:ext cx="3147060" cy="26250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0" y="4632325"/>
            <a:ext cx="3194050" cy="26657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eID(EOP)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sp>
        <p:nvSpPr>
          <p:cNvPr id="5" name="文本框 4"/>
          <p:cNvSpPr txBox="1"/>
          <p:nvPr/>
        </p:nvSpPr>
        <p:spPr>
          <a:xfrm>
            <a:off x="615950" y="1510030"/>
            <a:ext cx="8825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define purity = nume / (nume + numpi + numk + nump)</a:t>
            </a:r>
            <a:endParaRPr lang="en-US" altLang="zh-CN"/>
          </a:p>
          <a:p>
            <a:r>
              <a:rPr lang="en-US" altLang="zh-CN"/>
              <a:t>where nume, numpi, numk, nump means number of electron, pion, kaon, proton</a:t>
            </a:r>
            <a:endParaRPr lang="en-US" altLang="zh-CN"/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708660" y="2229485"/>
          <a:ext cx="704024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325"/>
                <a:gridCol w="2346325"/>
                <a:gridCol w="234632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 momentum range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eop cut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purity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p &lt; 5(GeV/c)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0.86 &lt; eop &lt; 1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0.34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5 &lt; p &lt; 10.5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0.7 &lt; eop &lt; 1.4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0.99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10.5 &lt; p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 0.82 &lt; eop &lt; 1.2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0.99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3" name="表格 12"/>
          <p:cNvGraphicFramePr/>
          <p:nvPr>
            <p:custDataLst>
              <p:tags r:id="rId2"/>
            </p:custDataLst>
          </p:nvPr>
        </p:nvGraphicFramePr>
        <p:xfrm>
          <a:off x="708660" y="4029710"/>
          <a:ext cx="704024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325"/>
                <a:gridCol w="2346325"/>
                <a:gridCol w="234632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 p</a:t>
                      </a:r>
                      <a:r>
                        <a:rPr lang="en-US" altLang="zh-CN" baseline="-25000"/>
                        <a:t>T</a:t>
                      </a:r>
                      <a:r>
                        <a:rPr lang="en-US" altLang="zh-CN"/>
                        <a:t> range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eop cut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purity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p</a:t>
                      </a:r>
                      <a:r>
                        <a:rPr lang="en-US" altLang="zh-CN" sz="1485" baseline="-25000">
                          <a:sym typeface="+mn-ea"/>
                        </a:rPr>
                        <a:t>T</a:t>
                      </a:r>
                      <a:r>
                        <a:rPr lang="en-US" altLang="zh-CN" sz="1485">
                          <a:sym typeface="+mn-ea"/>
                        </a:rPr>
                        <a:t> &lt; 0.7(GeV/c)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0.85 &lt; eop &lt; 0.95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0.24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0.7 &lt; p</a:t>
                      </a:r>
                      <a:r>
                        <a:rPr lang="en-US" altLang="zh-CN" sz="1485" baseline="-25000">
                          <a:sym typeface="+mn-ea"/>
                        </a:rPr>
                        <a:t>T</a:t>
                      </a:r>
                      <a:r>
                        <a:rPr lang="en-US" altLang="zh-CN" sz="1485">
                          <a:sym typeface="+mn-ea"/>
                        </a:rPr>
                        <a:t> &lt; 4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0.85 &lt; eop &lt; 1.2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0.95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4 &lt; p</a:t>
                      </a:r>
                      <a:r>
                        <a:rPr lang="en-US" altLang="zh-CN" sz="1485" baseline="-25000">
                          <a:sym typeface="+mn-ea"/>
                        </a:rPr>
                        <a:t>T</a:t>
                      </a:r>
                      <a:endParaRPr lang="en-US" altLang="zh-CN" sz="1485" baseline="-250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 </a:t>
                      </a:r>
                      <a:r>
                        <a:rPr lang="en-US" altLang="zh-CN" sz="1485">
                          <a:sym typeface="+mn-ea"/>
                        </a:rPr>
                        <a:t> 0.7 &lt; eop &lt; 1.4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0.99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TOF(fastsimulation)</a:t>
            </a:r>
            <a:endParaRPr lang="en-US" altLang="zh-CN" sz="3600" b="1"/>
          </a:p>
        </p:txBody>
      </p:sp>
      <p:sp>
        <p:nvSpPr>
          <p:cNvPr id="9" name="文本框 8"/>
          <p:cNvSpPr txBox="1"/>
          <p:nvPr/>
        </p:nvSpPr>
        <p:spPr>
          <a:xfrm>
            <a:off x="7322185" y="1725930"/>
            <a:ext cx="26022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 &lt; 0.4(GeV/c)</a:t>
            </a:r>
            <a:endParaRPr lang="en-US" altLang="zh-CN"/>
          </a:p>
          <a:p>
            <a:r>
              <a:rPr lang="en-US" altLang="zh-CN"/>
              <a:t>|1/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β-1|&lt;0.04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survival possibility: </a:t>
            </a:r>
            <a:endParaRPr lang="en-US" altLang="zh-CN">
              <a:sym typeface="+mn-ea"/>
            </a:endParaRPr>
          </a:p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e: 99.5%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π: 0.1%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purity: 98.3%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1581785"/>
            <a:ext cx="6648450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50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8716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Gap between unlikesign and likesign</a:t>
            </a:r>
            <a:endParaRPr lang="en-US" altLang="zh-CN" sz="3600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65885"/>
            <a:ext cx="3193415" cy="23285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71595" y="1722120"/>
            <a:ext cx="3893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Why there is a gap?</a:t>
            </a:r>
            <a:endParaRPr lang="en-US" altLang="zh-CN"/>
          </a:p>
          <a:p>
            <a:r>
              <a:rPr lang="en-US" altLang="zh-CN"/>
              <a:t>How can we eliminate it?</a:t>
            </a:r>
            <a:endParaRPr lang="en-US" altLang="zh-CN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5029200" y="2427605"/>
            <a:ext cx="15240" cy="45021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3733165" y="1653540"/>
            <a:ext cx="2952115" cy="79248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733165" y="2907030"/>
            <a:ext cx="2952115" cy="79248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847465" y="2977515"/>
            <a:ext cx="2764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see mother particle of the pair around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J/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</a:t>
            </a:r>
            <a:r>
              <a:rPr lang="en-US" altLang="zh-CN"/>
              <a:t> peak</a:t>
            </a:r>
            <a:endParaRPr lang="en-US" altLang="zh-CN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5044440" y="3722370"/>
            <a:ext cx="15240" cy="50419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3517265" y="4160520"/>
            <a:ext cx="3424555" cy="108712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733165" y="4249420"/>
            <a:ext cx="3135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most backround comes from a(an) e</a:t>
            </a:r>
            <a:r>
              <a:rPr lang="en-US" altLang="zh-CN" baseline="30000"/>
              <a:t>+</a:t>
            </a:r>
            <a:r>
              <a:rPr lang="en-US" altLang="zh-CN"/>
              <a:t>/ e</a:t>
            </a:r>
            <a:r>
              <a:rPr lang="en-US" altLang="zh-CN" baseline="30000"/>
              <a:t>-</a:t>
            </a:r>
            <a:r>
              <a:rPr lang="en-US" altLang="zh-CN"/>
              <a:t> of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decay pairs with a scattering e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en-US" altLang="zh-CN" baseline="30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7143750" y="1722120"/>
            <a:ext cx="2742565" cy="2000250"/>
          </a:xfrm>
          <a:prstGeom prst="borderCallout1">
            <a:avLst>
              <a:gd name="adj1" fmla="val 18218"/>
              <a:gd name="adj2" fmla="val -1289"/>
              <a:gd name="adj3" fmla="val 62126"/>
              <a:gd name="adj4" fmla="val -22312"/>
            </a:avLst>
          </a:prstGeom>
          <a:solidFill>
            <a:schemeClr val="accent4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177405" y="1869440"/>
            <a:ext cx="2807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find same track in mcpart with tracker, get its bcid, find same bcid in hepmc with mcpart, get its mother’s bcid, and get its mother’s pdg.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469900" y="4102100"/>
            <a:ext cx="220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perfect eID</a:t>
            </a:r>
            <a:endParaRPr lang="en-US" altLang="zh-CN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1141095" y="3813810"/>
            <a:ext cx="153035" cy="283210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线形标注 1 27"/>
          <p:cNvSpPr/>
          <p:nvPr/>
        </p:nvSpPr>
        <p:spPr>
          <a:xfrm>
            <a:off x="7189470" y="4029710"/>
            <a:ext cx="1546225" cy="1399540"/>
          </a:xfrm>
          <a:prstGeom prst="borderCallout1">
            <a:avLst>
              <a:gd name="adj1" fmla="val 18218"/>
              <a:gd name="adj2" fmla="val -1289"/>
              <a:gd name="adj3" fmla="val 26857"/>
              <a:gd name="adj4" fmla="val -13243"/>
            </a:avLst>
          </a:prstGeom>
          <a:solidFill>
            <a:schemeClr val="accent4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189470" y="4102100"/>
            <a:ext cx="1564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mothers of pair:</a:t>
            </a:r>
            <a:endParaRPr lang="en-US" altLang="zh-CN"/>
          </a:p>
          <a:p>
            <a:r>
              <a:rPr lang="en-US" altLang="zh-CN"/>
              <a:t>111 (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altLang="zh-CN"/>
              <a:t>)</a:t>
            </a:r>
            <a:endParaRPr lang="en-US" altLang="zh-CN"/>
          </a:p>
          <a:p>
            <a:r>
              <a:rPr lang="en-US" altLang="zh-CN"/>
              <a:t>11   (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959485" y="5469890"/>
            <a:ext cx="8138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hypothesis: gap comes from inequlity of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/ 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/>
              <a:t> </a:t>
            </a:r>
            <a:r>
              <a:rPr lang="en-US" altLang="zh-CN">
                <a:sym typeface="+mn-ea"/>
              </a:rPr>
              <a:t> of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 decay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/>
              <a:t>unlikesign is more than likesign ==&gt; number of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&gt; e</a:t>
            </a:r>
            <a:r>
              <a:rPr lang="en-US" altLang="zh-CN" baseline="30000">
                <a:sym typeface="+mn-ea"/>
              </a:rPr>
              <a:t>-</a:t>
            </a:r>
            <a:endParaRPr lang="en-US" altLang="zh-CN">
              <a:sym typeface="+mn-ea"/>
            </a:endParaRPr>
          </a:p>
        </p:txBody>
      </p:sp>
      <p:cxnSp>
        <p:nvCxnSpPr>
          <p:cNvPr id="31" name="曲线连接符 30"/>
          <p:cNvCxnSpPr/>
          <p:nvPr/>
        </p:nvCxnSpPr>
        <p:spPr>
          <a:xfrm rot="10800000" flipV="1">
            <a:off x="924560" y="4656455"/>
            <a:ext cx="2385060" cy="956945"/>
          </a:xfrm>
          <a:prstGeom prst="curvedConnector3">
            <a:avLst>
              <a:gd name="adj1" fmla="val 130031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2148840" y="6122035"/>
            <a:ext cx="819150" cy="283845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5967095" y="6163310"/>
            <a:ext cx="790575" cy="24257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781050" y="6189980"/>
            <a:ext cx="250126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production  </a:t>
            </a:r>
            <a:endParaRPr lang="en-US" altLang="zh-CN"/>
          </a:p>
          <a:p>
            <a:r>
              <a:rPr lang="en-US" altLang="zh-CN">
                <a:sym typeface="+mn-ea"/>
              </a:rPr>
              <a:t>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—&gt;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 +  e</a:t>
            </a:r>
            <a:r>
              <a:rPr lang="en-US" altLang="zh-CN" baseline="30000">
                <a:sym typeface="+mn-ea"/>
              </a:rPr>
              <a:t>- </a:t>
            </a:r>
            <a:r>
              <a:rPr lang="en-US" altLang="zh-CN">
                <a:sym typeface="+mn-ea"/>
              </a:rPr>
              <a:t>+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γ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	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×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32755" y="6478270"/>
            <a:ext cx="4074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tracker acceptance </a:t>
            </a:r>
            <a:r>
              <a:rPr lang="zh-CN" altLang="en-US"/>
              <a:t>（</a:t>
            </a:r>
            <a:r>
              <a:rPr lang="en-US" altLang="zh-CN"/>
              <a:t>and efficiency</a:t>
            </a:r>
            <a:r>
              <a:rPr lang="zh-CN" altLang="en-US"/>
              <a:t>？）</a:t>
            </a:r>
            <a:endParaRPr lang="zh-CN" altLang="en-US"/>
          </a:p>
          <a:p>
            <a:r>
              <a:rPr lang="en-US" altLang="zh-CN"/>
              <a:t>need to prove it     </a:t>
            </a:r>
            <a:endParaRPr lang="en-US" altLang="zh-CN" sz="5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14375" y="6251575"/>
            <a:ext cx="2253615" cy="103378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5403215" y="6395085"/>
            <a:ext cx="4333875" cy="8255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Cut to improve </a:t>
            </a:r>
            <a:r>
              <a:rPr lang="en-US" altLang="zh-CN" sz="3600">
                <a:sym typeface="+mn-ea"/>
              </a:rPr>
              <a:t>J/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significance</a:t>
            </a:r>
            <a:endParaRPr lang="en-US" altLang="zh-CN" sz="3600" b="1"/>
          </a:p>
        </p:txBody>
      </p:sp>
      <p:sp>
        <p:nvSpPr>
          <p:cNvPr id="11" name="左大括号 10"/>
          <p:cNvSpPr/>
          <p:nvPr/>
        </p:nvSpPr>
        <p:spPr>
          <a:xfrm>
            <a:off x="564515" y="1581785"/>
            <a:ext cx="431800" cy="1152525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00455" y="1410970"/>
            <a:ext cx="85756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/>
              <a:t>cut </a:t>
            </a:r>
            <a:r>
              <a:rPr lang="en-US" altLang="zh-CN" sz="2000">
                <a:sym typeface="+mn-ea"/>
              </a:rPr>
              <a:t>e</a:t>
            </a:r>
            <a:r>
              <a:rPr lang="en-US" altLang="zh-CN" sz="2000" baseline="30000">
                <a:sym typeface="+mn-ea"/>
              </a:rPr>
              <a:t>+</a:t>
            </a:r>
            <a:r>
              <a:rPr lang="en-US" altLang="zh-CN" sz="2000">
                <a:sym typeface="+mn-ea"/>
              </a:rPr>
              <a:t>/ e</a:t>
            </a:r>
            <a:r>
              <a:rPr lang="en-US" altLang="zh-CN" sz="2000" baseline="30000">
                <a:sym typeface="+mn-ea"/>
              </a:rPr>
              <a:t>-</a:t>
            </a:r>
            <a:r>
              <a:rPr lang="en-US" altLang="zh-CN" sz="2000">
                <a:sym typeface="+mn-ea"/>
              </a:rPr>
              <a:t> of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sz="20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decay, </a:t>
            </a:r>
            <a:r>
              <a:rPr lang="en-US" altLang="zh-CN">
                <a:sym typeface="+mn-ea"/>
              </a:rPr>
              <a:t>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has a small mass 0.135(GeV), so I think most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/ 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>
                <a:sym typeface="+mn-ea"/>
              </a:rPr>
              <a:t> of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 decay may  have a lower energy than which of </a:t>
            </a:r>
            <a:r>
              <a:rPr lang="en-US" altLang="zh-CN">
                <a:sym typeface="+mn-ea"/>
              </a:rPr>
              <a:t>J/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decay.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141095" y="2373630"/>
                <a:ext cx="8575675" cy="98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latin typeface="Calibri" panose="020F0502020204030204" charset="0"/>
                    <a:ea typeface="微软雅黑" panose="020B0503020204020204" charset="-122"/>
                  </a:rPr>
                  <a:t>②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en-US" altLang="zh-CN" sz="2000"/>
                  <a:t>cut scattering beam 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en-US" altLang="zh-CN" sz="2000" baseline="30000">
                    <a:sym typeface="+mn-ea"/>
                  </a:rPr>
                  <a:t>-</a:t>
                </a:r>
                <a:r>
                  <a:rPr lang="en-US" altLang="zh-CN" sz="2000">
                    <a:sym typeface="+mn-ea"/>
                  </a:rPr>
                  <a:t> 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, </a:t>
                </a:r>
                <a:r>
                  <a:rPr lang="en-US" altLang="zh-CN">
                    <a:sym typeface="+mn-ea"/>
                  </a:rPr>
                  <a:t> I use a forward light cone variables to do it.</a:t>
                </a:r>
                <a:endParaRPr lang="en-US" altLang="zh-CN">
                  <a:sym typeface="+mn-ea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+(−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+(−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 (cause beam </a:t>
                </a:r>
                <a:r>
                  <a:rPr lang="en-US" altLang="zh-CN">
                    <a:sym typeface="+mn-ea"/>
                  </a:rPr>
                  <a:t>e</a:t>
                </a:r>
                <a:r>
                  <a:rPr lang="en-US" altLang="zh-CN" baseline="30000">
                    <a:sym typeface="+mn-ea"/>
                  </a:rPr>
                  <a:t>- </a:t>
                </a:r>
                <a:r>
                  <a:rPr lang="en-US" altLang="zh-CN">
                    <a:sym typeface="+mn-ea"/>
                  </a:rPr>
                  <a:t>moves along negative z axis</a:t>
                </a:r>
                <a:r>
                  <a:rPr lang="en-US" altLang="zh-CN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), b is beam </a:t>
                </a:r>
                <a:r>
                  <a:rPr lang="en-US" altLang="zh-CN">
                    <a:sym typeface="+mn-ea"/>
                  </a:rPr>
                  <a:t>e</a:t>
                </a:r>
                <a:r>
                  <a:rPr lang="en-US" altLang="zh-CN" baseline="30000">
                    <a:sym typeface="+mn-ea"/>
                  </a:rPr>
                  <a:t>-</a:t>
                </a:r>
                <a:r>
                  <a:rPr lang="en-US" altLang="zh-CN">
                    <a:sym typeface="+mn-ea"/>
                  </a:rPr>
                  <a:t>.</a:t>
                </a:r>
                <a:endPara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95" y="2373630"/>
                <a:ext cx="8575675" cy="981710"/>
              </a:xfrm>
              <a:prstGeom prst="rect">
                <a:avLst/>
              </a:prstGeom>
              <a:blipFill rotWithShape="1">
                <a:blip r:embed="rId1"/>
                <a:stretch>
                  <a:fillRect t="-4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492760" y="35261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96950" y="3526155"/>
            <a:ext cx="84556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if the invariant mass of a unlikesign di-electron pair is in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±</a:t>
            </a:r>
            <a:r>
              <a:rPr lang="en-US" altLang="zh-CN">
                <a:sym typeface="+mn-ea"/>
              </a:rPr>
              <a:t>3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σ region of </a:t>
            </a:r>
            <a:r>
              <a:rPr lang="en-US" altLang="zh-CN">
                <a:sym typeface="+mn-ea"/>
              </a:rPr>
              <a:t>J/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mean,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select the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 and 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>
                <a:sym typeface="+mn-ea"/>
              </a:rPr>
              <a:t> of J/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decay, their energy distribution :</a:t>
            </a:r>
            <a:endParaRPr lang="en-US" altLang="zh-CN">
              <a:sym typeface="+mn-ea"/>
            </a:endParaRPr>
          </a:p>
        </p:txBody>
      </p:sp>
      <p:pic>
        <p:nvPicPr>
          <p:cNvPr id="19" name="图片 18" descr="cjpsidecayeE"/>
          <p:cNvPicPr>
            <a:picLocks noChangeAspect="1"/>
          </p:cNvPicPr>
          <p:nvPr/>
        </p:nvPicPr>
        <p:blipFill>
          <a:blip r:embed="rId2"/>
          <a:srcRect l="5748" t="9598" r="9300" b="2727"/>
          <a:stretch>
            <a:fillRect/>
          </a:stretch>
        </p:blipFill>
        <p:spPr>
          <a:xfrm>
            <a:off x="4631690" y="4246245"/>
            <a:ext cx="3724910" cy="2605405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 flipH="1" flipV="1">
            <a:off x="3589020" y="5038090"/>
            <a:ext cx="1278255" cy="134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661410" y="6694170"/>
            <a:ext cx="1381760" cy="351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4813300" y="6334125"/>
            <a:ext cx="504190" cy="3600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 descr="cjpsidecayeEdetail"/>
          <p:cNvPicPr>
            <a:picLocks noChangeAspect="1"/>
          </p:cNvPicPr>
          <p:nvPr/>
        </p:nvPicPr>
        <p:blipFill>
          <a:blip r:embed="rId3"/>
          <a:srcRect l="6562" t="8767" r="8386" b="4186"/>
          <a:stretch>
            <a:fillRect/>
          </a:stretch>
        </p:blipFill>
        <p:spPr>
          <a:xfrm>
            <a:off x="636905" y="5008880"/>
            <a:ext cx="3246120" cy="22517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661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Cut to improve </a:t>
            </a:r>
            <a:r>
              <a:rPr lang="en-US" altLang="zh-CN" sz="3600">
                <a:sym typeface="+mn-ea"/>
              </a:rPr>
              <a:t>J/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significance</a:t>
            </a:r>
            <a:endParaRPr lang="en-US" altLang="zh-CN" sz="3600" b="1"/>
          </a:p>
          <a:p>
            <a:endParaRPr lang="en-US" altLang="zh-CN" sz="3600" b="1"/>
          </a:p>
        </p:txBody>
      </p:sp>
      <p:sp>
        <p:nvSpPr>
          <p:cNvPr id="5" name="文本框 4"/>
          <p:cNvSpPr txBox="1"/>
          <p:nvPr/>
        </p:nvSpPr>
        <p:spPr>
          <a:xfrm>
            <a:off x="675005" y="1365885"/>
            <a:ext cx="7018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other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 and 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/>
              <a:t> energy distribution:</a:t>
            </a:r>
            <a:endParaRPr lang="en-US" altLang="zh-CN"/>
          </a:p>
        </p:txBody>
      </p:sp>
      <p:pic>
        <p:nvPicPr>
          <p:cNvPr id="9" name="图片 8" descr="cbackeE"/>
          <p:cNvPicPr>
            <a:picLocks noChangeAspect="1"/>
          </p:cNvPicPr>
          <p:nvPr/>
        </p:nvPicPr>
        <p:blipFill>
          <a:blip r:embed="rId1"/>
          <a:srcRect l="4097" t="7851" r="7450" b="4200"/>
          <a:stretch>
            <a:fillRect/>
          </a:stretch>
        </p:blipFill>
        <p:spPr>
          <a:xfrm>
            <a:off x="3661410" y="1797685"/>
            <a:ext cx="3168015" cy="213487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5677535" y="2949575"/>
            <a:ext cx="1233170" cy="722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01180" y="2733675"/>
            <a:ext cx="247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scattering beam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027170" y="2877820"/>
            <a:ext cx="313690" cy="414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959225" y="2417445"/>
            <a:ext cx="2680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(or other)decay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33165" y="3597910"/>
            <a:ext cx="504190" cy="3600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3228975" y="2733675"/>
            <a:ext cx="630555" cy="938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228975" y="3957955"/>
            <a:ext cx="63055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cbackeEdetail"/>
          <p:cNvPicPr>
            <a:picLocks noChangeAspect="1"/>
          </p:cNvPicPr>
          <p:nvPr/>
        </p:nvPicPr>
        <p:blipFill>
          <a:blip r:embed="rId2"/>
          <a:srcRect l="3935" t="7400" r="8071" b="3284"/>
          <a:stretch>
            <a:fillRect/>
          </a:stretch>
        </p:blipFill>
        <p:spPr>
          <a:xfrm>
            <a:off x="420370" y="2187575"/>
            <a:ext cx="2989580" cy="20567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940685" y="4312920"/>
            <a:ext cx="2094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cut: E&gt;0.6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593090" y="4678045"/>
            <a:ext cx="8800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another way to do </a:t>
            </a:r>
            <a:r>
              <a:rPr lang="en-US" altLang="zh-CN">
                <a:latin typeface="Calibri" panose="020F0502020204030204" charset="0"/>
              </a:rPr>
              <a:t>① i</a:t>
            </a:r>
            <a:r>
              <a:rPr lang="en-US" altLang="zh-CN"/>
              <a:t>s VETO: sign the </a:t>
            </a:r>
            <a:r>
              <a:rPr lang="en-US" altLang="zh-CN">
                <a:sym typeface="+mn-ea"/>
              </a:rPr>
              <a:t>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 and 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>
                <a:sym typeface="+mn-ea"/>
              </a:rPr>
              <a:t> in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/>
              <a:t> peak in mass spectrum and cut them off when you reconstructe </a:t>
            </a:r>
            <a:r>
              <a:rPr lang="en-US" altLang="zh-CN">
                <a:sym typeface="+mn-ea"/>
              </a:rPr>
              <a:t>J/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ψ. (not do yet, it should perform better).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492760" y="5321935"/>
            <a:ext cx="8531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** about track acceptance: (need more analysis)</a:t>
            </a:r>
            <a:endParaRPr lang="en-US" altLang="zh-CN"/>
          </a:p>
        </p:txBody>
      </p:sp>
      <p:pic>
        <p:nvPicPr>
          <p:cNvPr id="23" name="图片 22" descr="pione"/>
          <p:cNvPicPr>
            <a:picLocks noChangeAspect="1"/>
          </p:cNvPicPr>
          <p:nvPr/>
        </p:nvPicPr>
        <p:blipFill>
          <a:blip r:embed="rId3"/>
          <a:srcRect t="7338" b="1745"/>
          <a:stretch>
            <a:fillRect/>
          </a:stretch>
        </p:blipFill>
        <p:spPr>
          <a:xfrm>
            <a:off x="935355" y="5603240"/>
            <a:ext cx="2818765" cy="1738630"/>
          </a:xfrm>
          <a:prstGeom prst="rect">
            <a:avLst/>
          </a:prstGeom>
        </p:spPr>
      </p:pic>
      <p:pic>
        <p:nvPicPr>
          <p:cNvPr id="24" name="图片 23" descr="pionpos"/>
          <p:cNvPicPr>
            <a:picLocks noChangeAspect="1"/>
          </p:cNvPicPr>
          <p:nvPr/>
        </p:nvPicPr>
        <p:blipFill>
          <a:blip r:embed="rId4"/>
          <a:srcRect l="1659" t="7084" b="1745"/>
          <a:stretch>
            <a:fillRect/>
          </a:stretch>
        </p:blipFill>
        <p:spPr>
          <a:xfrm>
            <a:off x="5533390" y="5603240"/>
            <a:ext cx="2748280" cy="171831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778250" y="6007735"/>
            <a:ext cx="1391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0.16million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8413750" y="6015990"/>
            <a:ext cx="1275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0.25million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532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Cut to improve </a:t>
            </a:r>
            <a:r>
              <a:rPr lang="en-US" altLang="zh-CN" sz="3600">
                <a:sym typeface="+mn-ea"/>
              </a:rPr>
              <a:t>J/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significance</a:t>
            </a:r>
            <a:endParaRPr lang="en-US" altLang="zh-CN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492760" y="15817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②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40460" y="1509395"/>
                <a:ext cx="4022725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>
                    <a:sym typeface="+mn-ea"/>
                  </a:rPr>
                  <a:t>a forward light cone variables cut:</a:t>
                </a:r>
                <a:endParaRPr lang="en-US" altLang="zh-CN">
                  <a:sym typeface="+mn-ea"/>
                </a:endParaRPr>
              </a:p>
              <a:p>
                <a:pPr algn="l"/>
                <a:r>
                  <a:rPr lang="en-US" altLang="zh-CN">
                    <a:sym typeface="+mn-ea"/>
                  </a:rPr>
                  <a:t>e</a:t>
                </a:r>
                <a:r>
                  <a:rPr lang="en-US" altLang="zh-CN" baseline="30000">
                    <a:sym typeface="+mn-ea"/>
                  </a:rPr>
                  <a:t>+</a:t>
                </a:r>
                <a:r>
                  <a:rPr lang="en-US" altLang="zh-CN">
                    <a:sym typeface="+mn-ea"/>
                  </a:rPr>
                  <a:t> and e</a:t>
                </a:r>
                <a:r>
                  <a:rPr lang="en-US" altLang="zh-CN" baseline="30000">
                    <a:sym typeface="+mn-ea"/>
                  </a:rPr>
                  <a:t>-</a:t>
                </a:r>
                <a:r>
                  <a:rPr lang="en-US" altLang="zh-CN">
                    <a:sym typeface="+mn-ea"/>
                  </a:rPr>
                  <a:t> of J/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ψ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/>
                  <a:t> distribution :</a:t>
                </a:r>
                <a:endParaRPr lang="en-US" altLang="zh-CN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0" y="1509395"/>
                <a:ext cx="4022725" cy="64516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decay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" y="2085975"/>
            <a:ext cx="3732530" cy="2390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5676900" y="1786255"/>
                <a:ext cx="327533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en-US" altLang="zh-CN">
                    <a:sym typeface="+mn-ea"/>
                  </a:rPr>
                  <a:t>other e</a:t>
                </a:r>
                <a:r>
                  <a:rPr lang="en-US" altLang="zh-CN" baseline="30000">
                    <a:sym typeface="+mn-ea"/>
                  </a:rPr>
                  <a:t>+</a:t>
                </a:r>
                <a:r>
                  <a:rPr lang="en-US" altLang="zh-CN">
                    <a:sym typeface="+mn-ea"/>
                  </a:rPr>
                  <a:t> and e</a:t>
                </a:r>
                <a:r>
                  <a:rPr lang="en-US" altLang="zh-CN" baseline="30000">
                    <a:sym typeface="+mn-ea"/>
                  </a:rPr>
                  <a:t>-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distribution :</a:t>
                </a:r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1786255"/>
                <a:ext cx="3275330" cy="368300"/>
              </a:xfrm>
              <a:prstGeom prst="rect">
                <a:avLst/>
              </a:prstGeom>
              <a:blipFill rotWithShape="1">
                <a:blip r:embed="rId3"/>
                <a:stretch>
                  <a:fillRect t="-3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back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855" y="2085975"/>
            <a:ext cx="4055110" cy="243332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7765415" y="3382010"/>
            <a:ext cx="648335" cy="791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469380" y="3013710"/>
            <a:ext cx="247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scattering beam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6253480" y="4318000"/>
            <a:ext cx="864235" cy="72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530850" y="4669790"/>
            <a:ext cx="938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scale</a:t>
            </a:r>
            <a:endParaRPr lang="en-US" altLang="zh-CN"/>
          </a:p>
        </p:txBody>
      </p:sp>
      <p:pic>
        <p:nvPicPr>
          <p:cNvPr id="19" name="图片 18" descr="backe_sca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865" y="5038090"/>
            <a:ext cx="3616325" cy="2294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1428750" y="5038090"/>
                <a:ext cx="209486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cut: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&lt;</m:t>
                    </m:r>
                  </m:oMath>
                </a14:m>
                <a:r>
                  <a:rPr lang="en-US" altLang="zh-CN"/>
                  <a:t> </a:t>
                </a:r>
                <a:r>
                  <a:rPr lang="en-US" altLang="zh-CN"/>
                  <a:t>0.5</a:t>
                </a:r>
                <a:endParaRPr lang="en-US" altLang="zh-CN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5038090"/>
                <a:ext cx="2094865" cy="36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/>
          <p:cNvCxnSpPr/>
          <p:nvPr/>
        </p:nvCxnSpPr>
        <p:spPr>
          <a:xfrm flipH="1" flipV="1">
            <a:off x="6253480" y="5182235"/>
            <a:ext cx="5080" cy="2039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2508885" y="2301875"/>
            <a:ext cx="5080" cy="2039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618990" y="6550025"/>
            <a:ext cx="3290570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528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Cut to improve </a:t>
            </a:r>
            <a:r>
              <a:rPr lang="en-US" altLang="zh-CN" sz="3600">
                <a:sym typeface="+mn-ea"/>
              </a:rPr>
              <a:t>J/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significance</a:t>
            </a:r>
            <a:endParaRPr lang="en-US" altLang="zh-CN" sz="36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3075" y="2373630"/>
            <a:ext cx="6572250" cy="4851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" y="1365885"/>
            <a:ext cx="3193415" cy="232854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124200" y="2033270"/>
            <a:ext cx="896620" cy="77279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837940" y="1653540"/>
                <a:ext cx="2310130" cy="64516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>
                    <a:sym typeface="+mn-ea"/>
                  </a:rPr>
                  <a:t>cut: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&lt;</m:t>
                    </m:r>
                  </m:oMath>
                </a14:m>
                <a:r>
                  <a:rPr lang="en-US" altLang="zh-CN">
                    <a:sym typeface="+mn-ea"/>
                  </a:rPr>
                  <a:t> 0.5</a:t>
                </a:r>
                <a:endParaRPr lang="en-US" altLang="zh-CN">
                  <a:sym typeface="+mn-ea"/>
                </a:endParaRPr>
              </a:p>
              <a:p>
                <a:pPr algn="l"/>
                <a:r>
                  <a:rPr lang="en-US" altLang="zh-CN"/>
                  <a:t>S/B: 0.184 —&gt; 0.888</a:t>
                </a:r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40" y="1653540"/>
                <a:ext cx="2310130" cy="645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564515" y="4102100"/>
            <a:ext cx="2100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only cut the beam scattering electron</a:t>
            </a:r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584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Cut to improve </a:t>
            </a:r>
            <a:r>
              <a:rPr lang="en-US" altLang="zh-CN" sz="3600">
                <a:sym typeface="+mn-ea"/>
              </a:rPr>
              <a:t>J/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significance</a:t>
            </a:r>
            <a:endParaRPr lang="en-US" altLang="zh-CN" sz="36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1365885"/>
            <a:ext cx="3001010" cy="22155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30" y="2457450"/>
            <a:ext cx="6502400" cy="48133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3013075" y="2087245"/>
            <a:ext cx="896620" cy="77279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517265" y="1725930"/>
            <a:ext cx="23101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cut: E&gt;0.6</a:t>
            </a:r>
            <a:endParaRPr lang="en-US" altLang="zh-CN">
              <a:sym typeface="+mn-ea"/>
            </a:endParaRPr>
          </a:p>
          <a:p>
            <a:r>
              <a:rPr lang="en-US" altLang="zh-CN"/>
              <a:t>S/B: 0.888 —&gt; 1.164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4980" y="4246245"/>
            <a:ext cx="2172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also cut some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 and 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>
                <a:sym typeface="+mn-ea"/>
              </a:rPr>
              <a:t> of low mass hardon decay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605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Summary and Plan</a:t>
            </a:r>
            <a:endParaRPr lang="en-US" altLang="zh-CN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421005" y="1581785"/>
            <a:ext cx="81895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>
                <a:sym typeface="+mn-ea"/>
              </a:rPr>
              <a:t>J/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</a:t>
            </a:r>
            <a:r>
              <a:rPr lang="en-US" altLang="zh-CN"/>
              <a:t>mass spectrum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/>
              <a:t>find out the source of the gap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/>
              <a:t>do an eID using EOP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/>
              <a:t>see the TOF performance in eID in fast simulation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/>
              <a:t>find a good cut to improve the significance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21005" y="3309620"/>
            <a:ext cx="76981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need to do: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find the reason of more </a:t>
            </a:r>
            <a:r>
              <a:rPr lang="en-US" altLang="zh-CN">
                <a:sym typeface="+mn-ea"/>
              </a:rPr>
              <a:t>e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 than e</a:t>
            </a:r>
            <a:r>
              <a:rPr lang="en-US" altLang="zh-CN" baseline="30000">
                <a:sym typeface="+mn-ea"/>
              </a:rPr>
              <a:t>-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of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π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 decay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in tracker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wait the tpc and cherenkov data in evaluator files to do eID in low momentum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more study of the backround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try to add the dca_3d cut in reconstruction 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Outline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03885" y="1725930"/>
            <a:ext cx="88506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Update the mass spectrum plots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eID(EOP)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TOF(fast simulation)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Gap between unlikesign and likesign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Cut to improve 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J/</a:t>
            </a:r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ψ significance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Summary and Plan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Update some plots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18440" y="1358900"/>
            <a:ext cx="963549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Files: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fast simulation: similar input comfiguration files with /gpfs02/eic/DATA/YR_SIDIS/ep_18</a:t>
            </a:r>
            <a:r>
              <a:rPr lang="en-US" altLang="zh-CN">
                <a:latin typeface="Arial" panose="020B0604020202020204" pitchFamily="34" charset="0"/>
              </a:rPr>
              <a:t>×275/inputcards/, only change the ep energy</a:t>
            </a:r>
            <a:endParaRPr lang="en-US" altLang="zh-CN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</a:rPr>
              <a:t>smear: Add tof in Matrix02_B1_5T, set the paraments as:</a:t>
            </a:r>
            <a:endParaRPr lang="en-US" altLang="zh-CN">
              <a:latin typeface="Arial" panose="020B0604020202020204" pitchFamily="3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>
                <a:latin typeface="Arial" panose="020B0604020202020204" pitchFamily="34" charset="0"/>
              </a:rPr>
              <a:t>     </a:t>
            </a:r>
            <a:endParaRPr lang="en-US" altLang="zh-CN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</a:rPr>
              <a:t>full simulation:  </a:t>
            </a:r>
            <a:endParaRPr lang="en-US" altLang="zh-CN">
              <a:latin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</a:rPr>
              <a:t> /gpfs02/eic/DATA/ECCE_Productions/MC/prop.2/c131177/SIDIS/pythia6/ep-10x100/eval_00000/*.g4tracking_eval.root</a:t>
            </a:r>
            <a:endParaRPr lang="en-US" altLang="zh-CN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  <a:p>
            <a:r>
              <a:rPr lang="en-US" altLang="zh-CN">
                <a:latin typeface="Arial" panose="020B0604020202020204" pitchFamily="34" charset="0"/>
              </a:rPr>
              <a:t>and 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/gpfs02/eic/DATA/ECCE_Productions/MC/prop.2/c131177/SIDIS/pythia6/ep-10x100/eval_00001/*.g4event_eval.root</a:t>
            </a:r>
            <a:endParaRPr lang="en-US" altLang="zh-CN">
              <a:latin typeface="Arial" panose="020B0604020202020204" pitchFamily="34" charset="0"/>
              <a:sym typeface="+mn-ea"/>
            </a:endParaRPr>
          </a:p>
          <a:p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08660" y="2517775"/>
          <a:ext cx="704024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85"/>
                <a:gridCol w="1759585"/>
                <a:gridCol w="1759585"/>
                <a:gridCol w="175958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η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 range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path length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time resolution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forward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-1.5&gt;</a:t>
                      </a: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η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&gt;-3.5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|250(cm) / cos(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Θ</a:t>
                      </a:r>
                      <a:r>
                        <a:rPr lang="en-US" altLang="zh-CN"/>
                        <a:t>)|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 (ps)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barrel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1.5&gt;</a:t>
                      </a:r>
                      <a:r>
                        <a:rPr lang="zh-CN" altLang="en-US" sz="1485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η</a:t>
                      </a:r>
                      <a:r>
                        <a:rPr lang="en-US" altLang="zh-CN" sz="1485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&gt;-1.5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 / sin(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Θ</a:t>
                      </a:r>
                      <a:r>
                        <a:rPr lang="en-US" altLang="zh-CN"/>
                        <a:t>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end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3.5&gt;</a:t>
                      </a:r>
                      <a:r>
                        <a:rPr lang="zh-CN" altLang="en-US" sz="1485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η</a:t>
                      </a:r>
                      <a:r>
                        <a:rPr lang="en-US" altLang="zh-CN" sz="1485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&gt;1.5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|150 / cos(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Θ</a:t>
                      </a:r>
                      <a:r>
                        <a:rPr lang="en-US" altLang="zh-CN"/>
                        <a:t>)|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Update some plots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/>
          </a:p>
        </p:txBody>
      </p:sp>
      <p:pic>
        <p:nvPicPr>
          <p:cNvPr id="8" name="图片 7" descr="cjpsifast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905" t="1920" r="6461"/>
          <a:stretch>
            <a:fillRect/>
          </a:stretch>
        </p:blipFill>
        <p:spPr>
          <a:xfrm>
            <a:off x="492760" y="1504950"/>
            <a:ext cx="6494780" cy="47713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72935" y="2085975"/>
            <a:ext cx="2044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fast-simulation</a:t>
            </a:r>
            <a:endParaRPr lang="en-US" altLang="zh-CN"/>
          </a:p>
          <a:p>
            <a:r>
              <a:rPr lang="en-US" altLang="zh-CN"/>
              <a:t>matrix2-B1_5T</a:t>
            </a:r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5965190" y="2085975"/>
            <a:ext cx="575945" cy="21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944870" y="2085975"/>
            <a:ext cx="1028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/>
              <a:t>0.124</a:t>
            </a:r>
            <a:endParaRPr lang="en-US" altLang="zh-CN" sz="1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Update some plots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65885"/>
            <a:ext cx="7275830" cy="53041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22515" y="1896110"/>
            <a:ext cx="22472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 full-simulation</a:t>
            </a:r>
            <a:endParaRPr lang="en-US" altLang="zh-CN" sz="2000"/>
          </a:p>
          <a:p>
            <a:r>
              <a:rPr lang="en-US" altLang="zh-CN" sz="2000"/>
              <a:t>2. perfect eID</a:t>
            </a:r>
            <a:endParaRPr lang="en-US" altLang="zh-CN" sz="2000"/>
          </a:p>
          <a:p>
            <a:r>
              <a:rPr lang="en-US" altLang="zh-CN" sz="2000"/>
              <a:t>3. using track evaluator files</a:t>
            </a:r>
            <a:endParaRPr lang="en-US" altLang="zh-CN" sz="2000"/>
          </a:p>
          <a:p>
            <a:r>
              <a:rPr lang="en-US" altLang="zh-CN" sz="2000"/>
              <a:t>4. not good S/B</a:t>
            </a:r>
            <a:endParaRPr lang="en-US" altLang="zh-CN" sz="2000"/>
          </a:p>
        </p:txBody>
      </p:sp>
      <p:sp>
        <p:nvSpPr>
          <p:cNvPr id="11" name="文本框 10"/>
          <p:cNvSpPr txBox="1"/>
          <p:nvPr/>
        </p:nvSpPr>
        <p:spPr>
          <a:xfrm>
            <a:off x="7426960" y="4102100"/>
            <a:ext cx="22428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problem:</a:t>
            </a:r>
            <a:endParaRPr lang="en-US" altLang="zh-CN" sz="2000"/>
          </a:p>
          <a:p>
            <a:r>
              <a:rPr lang="en-US" altLang="zh-CN" sz="2000"/>
              <a:t>gap between unlike-sign and like-sign</a:t>
            </a:r>
            <a:endParaRPr lang="en-US" altLang="zh-CN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Update some plots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CN"/>
          </a:p>
        </p:txBody>
      </p:sp>
      <p:pic>
        <p:nvPicPr>
          <p:cNvPr id="8" name="图片 7" descr="ed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1510030"/>
            <a:ext cx="3055620" cy="2701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20" y="1437640"/>
            <a:ext cx="5549900" cy="4051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299585" y="5732780"/>
            <a:ext cx="461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with dca2d cut |dca2d|&lt;0.005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eID(EOP)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altLang="zh-CN"/>
          </a:p>
        </p:txBody>
      </p:sp>
      <p:pic>
        <p:nvPicPr>
          <p:cNvPr id="2" name="图片 1" descr="epvsthe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510030"/>
            <a:ext cx="4500245" cy="3122295"/>
          </a:xfrm>
          <a:prstGeom prst="rect">
            <a:avLst/>
          </a:prstGeom>
        </p:spPr>
      </p:pic>
      <p:pic>
        <p:nvPicPr>
          <p:cNvPr id="10" name="图片 9" descr="pipvsthe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10" y="1437640"/>
            <a:ext cx="4629150" cy="32124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42465" y="4965700"/>
            <a:ext cx="5678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electron and pion dynamic distribution</a:t>
            </a:r>
            <a:endParaRPr lang="en-US" altLang="zh-CN"/>
          </a:p>
          <a:p>
            <a:r>
              <a:rPr lang="en-US" altLang="zh-CN"/>
              <a:t>momentum vs theta (polar plots)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eID(EOP)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8615" y="1365885"/>
            <a:ext cx="9245600" cy="2630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4010" y="4173855"/>
            <a:ext cx="9289415" cy="2557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eID(EOP)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1365885"/>
            <a:ext cx="9539605" cy="2676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4318000"/>
            <a:ext cx="9631680" cy="26593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734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734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734"/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</p:tagLst>
</file>

<file path=ppt/tags/tag106.xml><?xml version="1.0" encoding="utf-8"?>
<p:tagLst xmlns:p="http://schemas.openxmlformats.org/presentationml/2006/main">
  <p:tag name="KSO_WM_UNIT_TABLE_BEAUTIFY" val="smartTable{c4d8b96c-8ab3-42d7-9c13-47d84487a7d6}"/>
</p:tagLst>
</file>

<file path=ppt/tags/tag107.xml><?xml version="1.0" encoding="utf-8"?>
<p:tagLst xmlns:p="http://schemas.openxmlformats.org/presentationml/2006/main">
  <p:tag name="KSO_WM_UNIT_PLACING_PICTURE_USER_VIEWPORT" val="{&quot;height&quot;:9345,&quot;width&quot;:13470}"/>
</p:tagLst>
</file>

<file path=ppt/tags/tag108.xml><?xml version="1.0" encoding="utf-8"?>
<p:tagLst xmlns:p="http://schemas.openxmlformats.org/presentationml/2006/main">
  <p:tag name="KSO_WM_UNIT_PLACING_PICTURE_USER_VIEWPORT" val="{&quot;height&quot;:4970,&quot;width&quot;:17470}"/>
</p:tagLst>
</file>

<file path=ppt/tags/tag109.xml><?xml version="1.0" encoding="utf-8"?>
<p:tagLst xmlns:p="http://schemas.openxmlformats.org/presentationml/2006/main">
  <p:tag name="KSO_WM_UNIT_PLACING_PICTURE_USER_VIEWPORT" val="{&quot;height&quot;:5000,&quot;width&quot;:18160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PLACING_PICTURE_USER_VIEWPORT" val="{&quot;height&quot;:6350,&quot;width&quot;:7660}"/>
</p:tagLst>
</file>

<file path=ppt/tags/tag111.xml><?xml version="1.0" encoding="utf-8"?>
<p:tagLst xmlns:p="http://schemas.openxmlformats.org/presentationml/2006/main">
  <p:tag name="KSO_WM_UNIT_TABLE_BEAUTIFY" val="smartTable{9c7ea702-2e4d-4a2e-a299-ceb96bc0180b}"/>
</p:tagLst>
</file>

<file path=ppt/tags/tag112.xml><?xml version="1.0" encoding="utf-8"?>
<p:tagLst xmlns:p="http://schemas.openxmlformats.org/presentationml/2006/main">
  <p:tag name="KSO_WM_UNIT_TABLE_BEAUTIFY" val="smartTable{874b0931-59c8-4f4e-a9b1-779dfc4bd667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8519"/>
      </a:accent1>
      <a:accent2>
        <a:srgbClr val="20908A"/>
      </a:accent2>
      <a:accent3>
        <a:srgbClr val="F39231"/>
      </a:accent3>
      <a:accent4>
        <a:srgbClr val="EF8519"/>
      </a:accent4>
      <a:accent5>
        <a:srgbClr val="20908A"/>
      </a:accent5>
      <a:accent6>
        <a:srgbClr val="FFFF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4539</Words>
  <Application>WPS 演示</Application>
  <PresentationFormat>On-screen Show (4:3)</PresentationFormat>
  <Paragraphs>337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Calibri</vt:lpstr>
      <vt:lpstr>Cambria Math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Lenovo</dc:creator>
  <cp:lastModifiedBy>Lenovo</cp:lastModifiedBy>
  <cp:revision>26</cp:revision>
  <dcterms:created xsi:type="dcterms:W3CDTF">2021-06-16T09:13:00Z</dcterms:created>
  <dcterms:modified xsi:type="dcterms:W3CDTF">2021-08-31T14:34:11Z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DEA29149BF1944309F13DAF2F549C168</vt:lpwstr>
  </property>
  <property fmtid="{D5CDD505-2E9C-101B-9397-08002B2CF9AE}" pid="3" name="KSOProductBuildVer">
    <vt:lpwstr>2052-11.1.0.10700</vt:lpwstr>
  </property>
</Properties>
</file>