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4" y="3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6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3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59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03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86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4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5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8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3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72A2-FAE2-4D8C-91C3-A286C3D424B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AB9F58-9008-426F-8182-1313E1ED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AEC1A-2336-49C4-B5F0-3CA35219A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850" y="5202374"/>
            <a:ext cx="7766936" cy="1096899"/>
          </a:xfrm>
        </p:spPr>
        <p:txBody>
          <a:bodyPr/>
          <a:lstStyle/>
          <a:p>
            <a:r>
              <a:rPr lang="en-US" dirty="0"/>
              <a:t>TK Hemmick, K Dehmelt, (SBU)</a:t>
            </a:r>
            <a:br>
              <a:rPr lang="en-US" dirty="0"/>
            </a:br>
            <a:r>
              <a:rPr lang="en-US" dirty="0"/>
              <a:t>N Smirnov, (Yale)</a:t>
            </a:r>
            <a:br>
              <a:rPr lang="en-US" dirty="0"/>
            </a:br>
            <a:r>
              <a:rPr lang="en-US" dirty="0"/>
              <a:t>J Kaminski (Bonn)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E172B-CBC9-47E5-94F5-503958D98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052" y="748568"/>
            <a:ext cx="3238777" cy="2416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8B8151-926D-47D1-94C4-6C5F42A18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33" y="5593258"/>
            <a:ext cx="5109463" cy="1199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2C24BB0F-46ED-43A7-8EE0-43BD1455B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216" y="-8968"/>
            <a:ext cx="7084784" cy="43247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F14869-97B7-45C0-A58E-7EB1035DB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850" y="3556075"/>
            <a:ext cx="7766936" cy="1646302"/>
          </a:xfr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Low Momentum PID @ High B-field</a:t>
            </a:r>
          </a:p>
        </p:txBody>
      </p:sp>
    </p:spTree>
    <p:extLst>
      <p:ext uri="{BB962C8B-B14F-4D97-AF65-F5344CB8AC3E}">
        <p14:creationId xmlns:p14="http://schemas.microsoft.com/office/powerpoint/2010/main" val="314404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024E7C-5088-4FF9-91B8-E9BD489B4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621" y="2704814"/>
            <a:ext cx="9627060" cy="41355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F17727-B1A0-4AAE-ABBF-D04D99E6C619}"/>
              </a:ext>
            </a:extLst>
          </p:cNvPr>
          <p:cNvSpPr/>
          <p:nvPr/>
        </p:nvSpPr>
        <p:spPr>
          <a:xfrm>
            <a:off x="4522258" y="2796283"/>
            <a:ext cx="4383464" cy="980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dE</a:t>
            </a:r>
            <a:r>
              <a:rPr lang="en-US" dirty="0">
                <a:solidFill>
                  <a:schemeClr val="tx1"/>
                </a:solidFill>
              </a:rPr>
              <a:t>/dx Device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30D05-B389-4AC5-9DA6-3629271756DE}"/>
              </a:ext>
            </a:extLst>
          </p:cNvPr>
          <p:cNvSpPr/>
          <p:nvPr/>
        </p:nvSpPr>
        <p:spPr>
          <a:xfrm rot="16200000">
            <a:off x="8230863" y="3101810"/>
            <a:ext cx="980387" cy="3693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GridPIX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9183C6-CA03-463E-BD1E-F0DB91F83B39}"/>
              </a:ext>
            </a:extLst>
          </p:cNvPr>
          <p:cNvSpPr/>
          <p:nvPr/>
        </p:nvSpPr>
        <p:spPr>
          <a:xfrm rot="16200000">
            <a:off x="4141164" y="3188833"/>
            <a:ext cx="980387" cy="218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membrane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821E22-5764-4195-B36F-E40BDEE2E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129" y="1303404"/>
            <a:ext cx="2476871" cy="122013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F7D8E5-E324-433B-BBBD-DB71269D70AA}"/>
              </a:ext>
            </a:extLst>
          </p:cNvPr>
          <p:cNvCxnSpPr>
            <a:stCxn id="10" idx="1"/>
          </p:cNvCxnSpPr>
          <p:nvPr/>
        </p:nvCxnSpPr>
        <p:spPr>
          <a:xfrm flipH="1">
            <a:off x="8905722" y="1913471"/>
            <a:ext cx="809407" cy="79134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931A69D3-9FD1-4C6B-92DD-0A34EB94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396"/>
            <a:ext cx="8596668" cy="1320800"/>
          </a:xfrm>
        </p:spPr>
        <p:txBody>
          <a:bodyPr/>
          <a:lstStyle/>
          <a:p>
            <a:r>
              <a:rPr lang="en-US" dirty="0"/>
              <a:t>Low Momentum PID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502FEA3-7083-45A5-AC58-BF6404FF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22" y="760973"/>
            <a:ext cx="8596668" cy="1512443"/>
          </a:xfrm>
        </p:spPr>
        <p:txBody>
          <a:bodyPr/>
          <a:lstStyle/>
          <a:p>
            <a:r>
              <a:rPr lang="en-US" dirty="0"/>
              <a:t>High magnetic field curls low(er) momentum particles.</a:t>
            </a:r>
          </a:p>
          <a:p>
            <a:pPr lvl="1"/>
            <a:r>
              <a:rPr lang="en-US" dirty="0"/>
              <a:t>Option #1:  We don’t care about them.  (bad option)</a:t>
            </a:r>
          </a:p>
          <a:p>
            <a:pPr lvl="1"/>
            <a:r>
              <a:rPr lang="en-US" dirty="0"/>
              <a:t>Option #2:  Lower the B-field for “special runs”.  (poor option)</a:t>
            </a:r>
          </a:p>
          <a:p>
            <a:pPr lvl="1"/>
            <a:r>
              <a:rPr lang="en-US" dirty="0"/>
              <a:t>Option #3:  PID on these particles BEFORE they curl up.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100434-0FCF-4C7A-B78A-81E0329A0900}"/>
              </a:ext>
            </a:extLst>
          </p:cNvPr>
          <p:cNvCxnSpPr>
            <a:cxnSpLocks/>
          </p:cNvCxnSpPr>
          <p:nvPr/>
        </p:nvCxnSpPr>
        <p:spPr>
          <a:xfrm>
            <a:off x="4740459" y="6504495"/>
            <a:ext cx="90619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881DFEF-4E8E-4BA3-B4DB-186001C61CF6}"/>
              </a:ext>
            </a:extLst>
          </p:cNvPr>
          <p:cNvSpPr txBox="1"/>
          <p:nvPr/>
        </p:nvSpPr>
        <p:spPr>
          <a:xfrm>
            <a:off x="3587471" y="621993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Mostly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693F9DA-9484-4C7B-B901-177763985D76}"/>
              </a:ext>
            </a:extLst>
          </p:cNvPr>
          <p:cNvCxnSpPr/>
          <p:nvPr/>
        </p:nvCxnSpPr>
        <p:spPr>
          <a:xfrm rot="16200000" flipH="1">
            <a:off x="6144936" y="2151776"/>
            <a:ext cx="562062" cy="419450"/>
          </a:xfrm>
          <a:prstGeom prst="bentConnector3">
            <a:avLst>
              <a:gd name="adj1" fmla="val 746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4EBE-A1D2-43F3-9BE5-B70F684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99083"/>
          </a:xfrm>
        </p:spPr>
        <p:txBody>
          <a:bodyPr>
            <a:normAutofit/>
          </a:bodyPr>
          <a:lstStyle/>
          <a:p>
            <a:r>
              <a:rPr lang="en-US" dirty="0"/>
              <a:t>GridPIX 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EAC540-9ED1-4378-A642-889C72FFC4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0164" y="2733183"/>
                <a:ext cx="8596668" cy="4053511"/>
              </a:xfrm>
            </p:spPr>
            <p:txBody>
              <a:bodyPr/>
              <a:lstStyle/>
              <a:p>
                <a:r>
                  <a:rPr lang="en-US" dirty="0"/>
                  <a:t>Ultimate </a:t>
                </a:r>
                <a:r>
                  <a:rPr lang="en-US" dirty="0" err="1"/>
                  <a:t>dE</a:t>
                </a:r>
                <a:r>
                  <a:rPr lang="en-US" dirty="0"/>
                  <a:t>/dx device.</a:t>
                </a:r>
              </a:p>
              <a:p>
                <a:pPr lvl="1"/>
                <a:r>
                  <a:rPr lang="en-US" dirty="0"/>
                  <a:t>Avalanche grid in front of 55 x 55 </a:t>
                </a:r>
                <a:r>
                  <a:rPr lang="en-US" dirty="0">
                    <a:latin typeface="Symbol" panose="05050102010706020507" pitchFamily="18" charset="2"/>
                  </a:rPr>
                  <a:t>m</a:t>
                </a:r>
                <a:r>
                  <a:rPr lang="en-US" dirty="0"/>
                  <a:t>m</a:t>
                </a:r>
                <a:r>
                  <a:rPr lang="en-US" baseline="30000" dirty="0"/>
                  <a:t>2</a:t>
                </a:r>
                <a:r>
                  <a:rPr lang="en-US" dirty="0"/>
                  <a:t> pixels.</a:t>
                </a:r>
              </a:p>
              <a:p>
                <a:pPr lvl="1"/>
                <a:r>
                  <a:rPr lang="en-US" dirty="0"/>
                  <a:t>&gt;90% efficiency for single electrons (</a:t>
                </a:r>
                <a:r>
                  <a:rPr lang="en-US" dirty="0" err="1"/>
                  <a:t>Polya</a:t>
                </a:r>
                <a:r>
                  <a:rPr lang="en-US" dirty="0"/>
                  <a:t> NOT exponential).</a:t>
                </a:r>
              </a:p>
              <a:p>
                <a:pPr lvl="1"/>
                <a:r>
                  <a:rPr lang="en-US" dirty="0"/>
                  <a:t>Goal:</a:t>
                </a:r>
              </a:p>
              <a:p>
                <a:pPr lvl="2"/>
                <a:r>
                  <a:rPr lang="en-US" dirty="0"/>
                  <a:t>Enough diffusion to get every electron into a different hole.</a:t>
                </a:r>
              </a:p>
              <a:p>
                <a:pPr lvl="2"/>
                <a:r>
                  <a:rPr lang="en-US" dirty="0"/>
                  <a:t>Count electrons one-by-one.</a:t>
                </a:r>
              </a:p>
              <a:p>
                <a:pPr lvl="1"/>
                <a:r>
                  <a:rPr lang="en-US" dirty="0"/>
                  <a:t>Three generations of development and continuing.</a:t>
                </a:r>
              </a:p>
              <a:p>
                <a:r>
                  <a:rPr lang="en-US" dirty="0"/>
                  <a:t>Large area is VERY expensive, but this proposal is small area.</a:t>
                </a:r>
              </a:p>
              <a:p>
                <a:pPr lvl="1"/>
                <a:r>
                  <a:rPr lang="en-US" dirty="0"/>
                  <a:t>Need: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~1000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𝑐h𝑖𝑝𝑠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𝐸𝐼𝐶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𝑝𝑟𝑜𝑑𝑢𝑐𝑒𝑑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𝑐h𝑖𝑝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𝑢𝑠𝑒𝑑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1.5 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𝑝𝑢𝑟𝑐h𝑎𝑠𝑒𝑑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𝑝𝑟𝑜𝑑𝑢𝑐𝑒𝑑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𝐸𝑢𝑟𝑜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𝑝𝑢𝑟𝑐h𝑎𝑠𝑒𝑑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=~90,000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𝐸𝑢𝑟𝑜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Careful:  ~3kW of power must be removed.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EAC540-9ED1-4378-A642-889C72FFC4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164" y="2733183"/>
                <a:ext cx="8596668" cy="4053511"/>
              </a:xfrm>
              <a:blipFill>
                <a:blip r:embed="rId2"/>
                <a:stretch>
                  <a:fillRect l="-142" t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46826CF-39FF-4060-BD17-0B12E6C4F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04" y="699083"/>
            <a:ext cx="2476500" cy="1847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5295C6-E9CA-485B-AD6F-7809EC0E8A30}"/>
                  </a:ext>
                </a:extLst>
              </p:cNvPr>
              <p:cNvSpPr txBox="1"/>
              <p:nvPr/>
            </p:nvSpPr>
            <p:spPr>
              <a:xfrm>
                <a:off x="7952577" y="2063830"/>
                <a:ext cx="4076180" cy="472501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Pros: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Known/Proven Technology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Active further development (Bonn)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Best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possible (~count each electron)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Affordable for a small area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High resolution tracking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Also loves outer MPGDs!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Low mass in electron arm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Continuous (aka streaming) readout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Cons: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3 kW of power.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Must find a low pass way to handle.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Services “bulky” (compared to just Si)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Gas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HV membrane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Cooling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DC power lines (3kV goes in too)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5295C6-E9CA-485B-AD6F-7809EC0E8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577" y="2063830"/>
                <a:ext cx="4076180" cy="4725011"/>
              </a:xfrm>
              <a:prstGeom prst="rect">
                <a:avLst/>
              </a:prstGeom>
              <a:blipFill>
                <a:blip r:embed="rId5"/>
                <a:stretch>
                  <a:fillRect l="-1347" t="-903" b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B6C37F2-99D3-4DD1-A029-473217BE7BC6}"/>
              </a:ext>
            </a:extLst>
          </p:cNvPr>
          <p:cNvSpPr txBox="1"/>
          <p:nvPr/>
        </p:nvSpPr>
        <p:spPr>
          <a:xfrm>
            <a:off x="7763290" y="421162"/>
            <a:ext cx="23431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3D  e-by-e tracking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33C719-21AF-45DA-ACF0-4522E5FC08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4797" y="800822"/>
            <a:ext cx="2343196" cy="1171598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9169140-72A7-41B6-9BF3-8B7097235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801" y="646545"/>
            <a:ext cx="3992192" cy="24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878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268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Cambria Math</vt:lpstr>
      <vt:lpstr>Symbol</vt:lpstr>
      <vt:lpstr>Trebuchet MS</vt:lpstr>
      <vt:lpstr>Wingdings 3</vt:lpstr>
      <vt:lpstr>Facet</vt:lpstr>
      <vt:lpstr>Low Momentum PID @ High B-field</vt:lpstr>
      <vt:lpstr>Low Momentum PID</vt:lpstr>
      <vt:lpstr>GridPIX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12</cp:revision>
  <dcterms:created xsi:type="dcterms:W3CDTF">2021-05-11T20:40:37Z</dcterms:created>
  <dcterms:modified xsi:type="dcterms:W3CDTF">2021-05-17T13:45:03Z</dcterms:modified>
</cp:coreProperties>
</file>