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7816-AFB9-482F-A040-D70FA8112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8EFD7-22C6-4B52-9B18-D7E2E122B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3FAE-CF6F-4007-9084-7D622D2F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ATHENA-PID, 24 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ED32-8E8B-4250-8283-9CA5B84E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LAPPD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0591D7-A8D0-40B2-9526-6031E4923202}"/>
              </a:ext>
            </a:extLst>
          </p:cNvPr>
          <p:cNvSpPr txBox="1">
            <a:spLocks/>
          </p:cNvSpPr>
          <p:nvPr userDrawn="1"/>
        </p:nvSpPr>
        <p:spPr>
          <a:xfrm>
            <a:off x="9105900" y="63873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Silvia DALLA TORRE                       </a:t>
            </a:r>
            <a:fld id="{BEAF147D-384D-4FB7-AD8B-4DF9A0768D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INFN Trieste - SHARPER Night">
            <a:extLst>
              <a:ext uri="{FF2B5EF4-FFF2-40B4-BE49-F238E27FC236}">
                <a16:creationId xmlns:a16="http://schemas.microsoft.com/office/drawing/2014/main" id="{50DAF9C9-67FA-4A0A-B9F8-E9760A05F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063" y="6395243"/>
            <a:ext cx="807629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5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8F49-1EEB-442D-870E-13BF7ADF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E5A46-A48B-4FD2-9CE6-DEE94E9E6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4A73-6338-4D55-B111-9B6CF7AC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F239-CA3D-420A-A0E3-A9E173A0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6182B-EDD7-46A1-AEB7-BE44DBDC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B286D-EE11-424A-8D7C-2FC4C9E4A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00D63-1AC2-4930-B39C-038D053CB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9B512-6517-4053-A50F-0C2D2033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2835A-EBEA-4E16-8890-1667520C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3E517-A684-4398-B1F7-B52BE956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9B128-2216-4C3B-AE1D-EFF4D783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EC53-9F49-41EE-A2FD-3D14445F0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9DD0B-0E05-48A0-9D72-687EAE44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C88C8C-22B0-4196-956B-838E2A26D864}"/>
              </a:ext>
            </a:extLst>
          </p:cNvPr>
          <p:cNvSpPr txBox="1">
            <a:spLocks/>
          </p:cNvSpPr>
          <p:nvPr userDrawn="1"/>
        </p:nvSpPr>
        <p:spPr>
          <a:xfrm>
            <a:off x="90249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ATHENA-PID, 24 May 2021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23159A-D871-4939-A40A-9DB630006C6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LAPPD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D09D17-B2C8-41D4-9A4E-41BD0658EB6F}"/>
              </a:ext>
            </a:extLst>
          </p:cNvPr>
          <p:cNvSpPr txBox="1">
            <a:spLocks/>
          </p:cNvSpPr>
          <p:nvPr userDrawn="1"/>
        </p:nvSpPr>
        <p:spPr>
          <a:xfrm>
            <a:off x="8791575" y="63757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Silvia DALLA TORRE                       </a:t>
            </a:r>
            <a:fld id="{BEAF147D-384D-4FB7-AD8B-4DF9A0768D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INFN Trieste - SHARPER Night">
            <a:extLst>
              <a:ext uri="{FF2B5EF4-FFF2-40B4-BE49-F238E27FC236}">
                <a16:creationId xmlns:a16="http://schemas.microsoft.com/office/drawing/2014/main" id="{A9D6E105-DB33-49FA-B96A-F323E13B23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063" y="6395243"/>
            <a:ext cx="807629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59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17E4-FDB6-4E62-BA31-3684E503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8C36A-74B8-4196-A437-75A6116F1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AF43D-8A0E-4747-AB0F-ED5DF6DA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D79B-CDD1-4FC3-90A6-3CCCE8D57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D0535-1851-4C17-A9D2-D24CA51F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4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EBCE-A9A1-4A65-8A39-E395CBBE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362D8-B8B8-4EFC-9BCD-F63D89052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7B387-8D6F-46A1-AD0A-217CA332E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A2309-06DB-4F31-8AFF-A0D502D6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3C6D8-24DD-4C98-A6A2-89BDF8CC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A7F5F-0036-4F3D-9A04-BCFD21C1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2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A985-F14C-448C-A33E-D820B9C8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3664B-9E6D-4042-B3F5-BA9BA9D9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14400-386D-40EA-8334-59A79E295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02FEA-8EC4-4EFC-A5BC-D67988BA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5CBB5-0CE4-4939-8A32-B65C0B83D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CAB97-8B8F-4F77-9ED8-FF6A4312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515EA-FFAA-49A3-A609-44BD3098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46E0B-580D-4F15-8931-8B348FDE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0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33CD-68A5-458B-B1E6-ED66CDDE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E78DF-408D-457A-92C9-4B64F8FF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F021A-D91B-4938-8BAA-F230B650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71FE-5FA8-4C2E-8B25-976FC143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F3296-684C-4C43-8A73-2CE05E06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BE117-7F91-4D8E-8181-4B83D5A0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EDFF-3673-4775-8AA3-2A91BB00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0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A25A-6093-459E-A7E9-E6954A15D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796B-9AB2-4814-88D3-FA132CE1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01BCE-2BA1-4978-860D-4F5DF3EDB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D54AD-1F3C-4C2E-AE8F-9B33CD51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65568-207A-4546-BE79-80FE46D8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BF929-185B-475F-868A-FE785A6A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96C0-029C-40BE-841B-844E8739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BDF70-70B0-48D6-B6CC-9ADCCE35B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09D34-6401-422A-9C5D-2ED1D9995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EAB5-4EFB-45AE-B9DF-DF20C780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94B5E-E0A7-490E-947B-77B02A5C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40D1E-32CC-43D3-9C28-0257C049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DAB4B-CF04-40F6-B070-1A3BC053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99827-9E4B-4266-A401-8BD143EAA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0CA4F-FD59-4C3F-B572-244EFB7BA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4DAF4-9FFB-4D9E-A339-BFD9BE1C0DF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810A-C072-4934-8646-B87E28028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6FED8-6A53-4E1A-A81C-E1DC16964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8D98-DD55-4B36-955D-5E212180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21E1-E7F3-4001-8801-265903BD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" y="35996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About LAPPD  (reminder)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AB647-9BE9-4595-A8EA-826DAC11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9" y="892968"/>
            <a:ext cx="5036936" cy="55721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CC"/>
                </a:solidFill>
              </a:rPr>
              <a:t>MPC-PMT</a:t>
            </a:r>
            <a:r>
              <a:rPr lang="en-US" dirty="0"/>
              <a:t> characterized by:</a:t>
            </a:r>
          </a:p>
          <a:p>
            <a:endParaRPr lang="en-US" dirty="0"/>
          </a:p>
          <a:p>
            <a:pPr lvl="1"/>
            <a:r>
              <a:rPr lang="en-US" dirty="0"/>
              <a:t>Large size (20 x 20 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Reasonable cost</a:t>
            </a:r>
          </a:p>
          <a:p>
            <a:pPr lvl="1"/>
            <a:r>
              <a:rPr lang="en-US" dirty="0"/>
              <a:t>Fine time resolution:</a:t>
            </a:r>
          </a:p>
          <a:p>
            <a:pPr marL="457200" lvl="1" indent="0">
              <a:buNone/>
            </a:pPr>
            <a:r>
              <a:rPr lang="en-US" dirty="0"/>
              <a:t>    ~ 32 </a:t>
            </a:r>
            <a:r>
              <a:rPr lang="en-US" dirty="0" err="1"/>
              <a:t>ps</a:t>
            </a:r>
            <a:r>
              <a:rPr lang="en-US" dirty="0"/>
              <a:t> per single photoelectron</a:t>
            </a:r>
          </a:p>
          <a:p>
            <a:pPr marL="457200" lvl="1" indent="0">
              <a:buNone/>
            </a:pPr>
            <a:r>
              <a:rPr lang="en-US" dirty="0"/>
              <a:t>    (V. </a:t>
            </a:r>
            <a:r>
              <a:rPr lang="en-US" dirty="0" err="1"/>
              <a:t>Vagnoni</a:t>
            </a:r>
            <a:r>
              <a:rPr lang="en-US" dirty="0"/>
              <a:t> , private comm.)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NOW good control of the QE, reproducibility &amp; uniformity</a:t>
            </a:r>
          </a:p>
          <a:p>
            <a:pPr lvl="1"/>
            <a:r>
              <a:rPr lang="en-US" dirty="0"/>
              <a:t>Still magnetic field issues open 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Already commercialized with strip         r-o electrodes  (GEN 1)</a:t>
            </a:r>
          </a:p>
          <a:p>
            <a:pPr lvl="1"/>
            <a:r>
              <a:rPr lang="en-US" dirty="0"/>
              <a:t>Prototyping for resistive anode with capacitively coupling to any r-o pattern (GEN 2) </a:t>
            </a:r>
            <a:r>
              <a:rPr lang="en-US" dirty="0">
                <a:sym typeface="Wingdings" panose="05000000000000000000" pitchFamily="2" charset="2"/>
              </a:rPr>
              <a:t> sub-mm space res. with adequate pad size</a:t>
            </a:r>
            <a:endParaRPr lang="en-US" dirty="0"/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C8BCD0-9AAF-42B5-88AC-49A0C22CA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809" y="212685"/>
            <a:ext cx="2730552" cy="34088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B5493E-6DF3-4761-93F8-A95B32F7D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742" y="381522"/>
            <a:ext cx="2677235" cy="3236120"/>
          </a:xfrm>
          <a:prstGeom prst="rect">
            <a:avLst/>
          </a:prstGeom>
          <a:ln>
            <a:solidFill>
              <a:srgbClr val="C00000"/>
            </a:solidFill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D8FE988-D692-4653-A2F7-826033459DB1}"/>
              </a:ext>
            </a:extLst>
          </p:cNvPr>
          <p:cNvGrpSpPr/>
          <p:nvPr/>
        </p:nvGrpSpPr>
        <p:grpSpPr>
          <a:xfrm>
            <a:off x="8243958" y="3830909"/>
            <a:ext cx="3834936" cy="2487857"/>
            <a:chOff x="6096001" y="3779044"/>
            <a:chExt cx="3834936" cy="248785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36D135-B226-4469-A032-18E54919F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1" y="4653707"/>
              <a:ext cx="3834936" cy="1613194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07CBDEE-CCE2-4577-8424-F73C5FFACD80}"/>
                </a:ext>
              </a:extLst>
            </p:cNvPr>
            <p:cNvGrpSpPr/>
            <p:nvPr/>
          </p:nvGrpSpPr>
          <p:grpSpPr>
            <a:xfrm>
              <a:off x="6121571" y="3779044"/>
              <a:ext cx="3487563" cy="817948"/>
              <a:chOff x="5748629" y="3271826"/>
              <a:chExt cx="3694884" cy="1009938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18CE017-959D-43D7-A75F-85C0DAE365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39837" r="11855" b="21977"/>
              <a:stretch/>
            </p:blipFill>
            <p:spPr>
              <a:xfrm>
                <a:off x="5748629" y="3271826"/>
                <a:ext cx="3475076" cy="1009938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F52C890-F68D-4526-A0BA-AD9A2F674734}"/>
                  </a:ext>
                </a:extLst>
              </p:cNvPr>
              <p:cNvSpPr/>
              <p:nvPr/>
            </p:nvSpPr>
            <p:spPr bwMode="auto">
              <a:xfrm>
                <a:off x="5748629" y="3628321"/>
                <a:ext cx="3694884" cy="4708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" panose="020B0604020202020204" pitchFamily="34" charset="0"/>
                </a:endParaRPr>
              </a:p>
            </p:txBody>
          </p: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30FCF6F-1D78-4285-BBE0-122E09F060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2057" y="3679030"/>
            <a:ext cx="3052056" cy="257740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674215-3DB0-444D-BC8F-3E14AD22FFA7}"/>
              </a:ext>
            </a:extLst>
          </p:cNvPr>
          <p:cNvSpPr/>
          <p:nvPr/>
        </p:nvSpPr>
        <p:spPr>
          <a:xfrm>
            <a:off x="8144061" y="3830909"/>
            <a:ext cx="3934833" cy="2634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0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368E-6970-4E02-95A1-81E97EC7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256"/>
            <a:ext cx="10515600" cy="93900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7544-ECC9-42C5-A02B-76AB3DFED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832" y="957264"/>
            <a:ext cx="11543568" cy="4998244"/>
          </a:xfrm>
        </p:spPr>
        <p:txBody>
          <a:bodyPr>
            <a:normAutofit/>
          </a:bodyPr>
          <a:lstStyle/>
          <a:p>
            <a:r>
              <a:rPr lang="en-US" dirty="0"/>
              <a:t>Not yet a fully consolidate option for photon detector in Cherenkov detectors @ EIC</a:t>
            </a:r>
          </a:p>
          <a:p>
            <a:endParaRPr lang="en-US" dirty="0"/>
          </a:p>
          <a:p>
            <a:r>
              <a:rPr lang="en-US" dirty="0"/>
              <a:t>INFN is undertaking a systematic effort to validate </a:t>
            </a:r>
            <a:r>
              <a:rPr lang="en-US" dirty="0" err="1"/>
              <a:t>SiPMs</a:t>
            </a:r>
            <a:endParaRPr lang="en-US" dirty="0"/>
          </a:p>
          <a:p>
            <a:pPr lvl="1"/>
            <a:r>
              <a:rPr lang="en-US" dirty="0"/>
              <a:t>Nevertheless:</a:t>
            </a:r>
          </a:p>
          <a:p>
            <a:pPr lvl="2"/>
            <a:r>
              <a:rPr lang="en-US" dirty="0"/>
              <a:t>Stopping points?</a:t>
            </a:r>
          </a:p>
          <a:p>
            <a:pPr lvl="2"/>
            <a:r>
              <a:rPr lang="en-US" dirty="0"/>
              <a:t>Adequate only for Forward RICH ?</a:t>
            </a:r>
          </a:p>
          <a:p>
            <a:pPr lvl="1"/>
            <a:endParaRPr lang="en-US" dirty="0"/>
          </a:p>
          <a:p>
            <a:r>
              <a:rPr lang="en-US" dirty="0"/>
              <a:t>LAPPDs, a possible option</a:t>
            </a:r>
          </a:p>
          <a:p>
            <a:pPr lvl="1"/>
            <a:r>
              <a:rPr lang="en-US" dirty="0"/>
              <a:t>Also synergies with TOF measurements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CCAC2-9BA8-4A19-A436-7FD5C5843C3B}"/>
              </a:ext>
            </a:extLst>
          </p:cNvPr>
          <p:cNvSpPr/>
          <p:nvPr/>
        </p:nvSpPr>
        <p:spPr>
          <a:xfrm>
            <a:off x="3972393" y="3035508"/>
            <a:ext cx="2286000" cy="8394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0CBC-9A94-4D5A-A827-809EE0AD4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LAPPD, our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15F8-658F-4623-80A6-6D894368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080"/>
            <a:ext cx="10515600" cy="48331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INFN lab activity will only start in the last trimester of 2021</a:t>
            </a:r>
          </a:p>
          <a:p>
            <a:pPr lvl="1"/>
            <a:r>
              <a:rPr lang="en-US" dirty="0"/>
              <a:t>New postdoc</a:t>
            </a:r>
          </a:p>
          <a:p>
            <a:pPr lvl="1"/>
            <a:r>
              <a:rPr lang="en-US" dirty="0"/>
              <a:t>Dedicated electronics</a:t>
            </a:r>
          </a:p>
          <a:p>
            <a:pPr lvl="1"/>
            <a:endParaRPr lang="en-US" dirty="0"/>
          </a:p>
          <a:p>
            <a:r>
              <a:rPr lang="en-US" dirty="0"/>
              <a:t>Nevertheless, LAPPD option has to enter as alternative in ATHENA proposal (aa consolidation element)</a:t>
            </a:r>
          </a:p>
          <a:p>
            <a:pPr lvl="1"/>
            <a:r>
              <a:rPr lang="en-US" dirty="0"/>
              <a:t>During the proposal period we can provide:</a:t>
            </a:r>
          </a:p>
          <a:p>
            <a:pPr lvl="2"/>
            <a:r>
              <a:rPr lang="en-US" dirty="0"/>
              <a:t>Data for simulation</a:t>
            </a:r>
          </a:p>
          <a:p>
            <a:pPr lvl="2"/>
            <a:r>
              <a:rPr lang="en-US" dirty="0"/>
              <a:t>Data for costing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C00000"/>
                </a:solidFill>
                <a:highlight>
                  <a:srgbClr val="C0C0C0"/>
                </a:highlight>
              </a:rPr>
              <a:t>Ready to collaborate in any form with other EIC physicists aiming at demonstrating LAPPD as valid option for single photon detection at EIC </a:t>
            </a:r>
          </a:p>
          <a:p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About LAPPD  (reminder)</vt:lpstr>
      <vt:lpstr>WHY ?</vt:lpstr>
      <vt:lpstr>LAPPD, our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19</cp:revision>
  <dcterms:created xsi:type="dcterms:W3CDTF">2021-05-12T14:30:13Z</dcterms:created>
  <dcterms:modified xsi:type="dcterms:W3CDTF">2021-05-24T11:55:22Z</dcterms:modified>
</cp:coreProperties>
</file>