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87" r:id="rId8"/>
    <p:sldId id="261" r:id="rId9"/>
    <p:sldId id="262" r:id="rId10"/>
    <p:sldId id="288" r:id="rId11"/>
    <p:sldId id="286" r:id="rId12"/>
    <p:sldId id="289" r:id="rId13"/>
    <p:sldId id="290" r:id="rId14"/>
    <p:sldId id="291" r:id="rId15"/>
    <p:sldId id="263" r:id="rId16"/>
    <p:sldId id="278" r:id="rId17"/>
    <p:sldId id="285" r:id="rId18"/>
    <p:sldId id="279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>
            <a:spLocks noGrp="1"/>
          </p:cNvSpPr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D50F-C927-CE49-B496-B45B16959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C1E17-66CF-AB40-A76D-8F2A64367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2063D-68F9-2349-817C-12DDBB43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74728-AE4E-3C44-BB3E-365D9DF5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E53FD-70E6-D64E-99F4-0DAE585A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D86A-981C-C540-A904-AD685BE0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06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8B19-3443-4E43-AF9C-158019598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F4DC2-A772-804A-94C8-F99C0141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F8E6A-86CD-4B47-B45B-12C59253C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D85DD-0F77-904F-AD38-AB7B6605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AB948-7AFF-F641-A649-08B43F3D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D86A-981C-C540-A904-AD685BE0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49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AD7E-00A4-684C-BB9E-50325BD9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4FC2B-DD18-574D-A995-A0CAE5EDC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046DA-BCE4-1847-929F-B607D0BB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C4BB7-BC57-994C-B810-BCA8759B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26B22-D563-4443-9D7D-0F264411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D86A-981C-C540-A904-AD685BE0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81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1D238-03F2-144E-9D6F-2597F3A3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2407A-0982-0B44-8F84-EFF0E1BEF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17573-EFDA-D448-A617-A4047E393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053CD-14F7-FA43-B0D5-66913071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9BFD7-2BA4-674C-85FE-78147A95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7E717-C08F-864F-8460-B56724F7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D86A-981C-C540-A904-AD685BE0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61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3408-580B-0546-BF49-3EDC51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3B849-EC72-B64E-A899-DB8BF2AE0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774F6-636B-D84A-915E-DFC57F14D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9ED06-7E2B-934B-9B5C-12561FB54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558E7-71E9-774F-B91B-3664330FF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8F2A64-65CB-8B4D-A0EB-5B8F32AD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6C730D-1D37-7A43-87E3-78065FFC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B4A7C1-EDAF-834D-8393-145A42B3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D86A-981C-C540-A904-AD685BE0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4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F901-2497-664E-B365-E03FF81C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906121-87CE-0641-93AD-7260FCAF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96E66-3FE0-A849-9454-F42646D9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6C839-E4E7-594F-B3F0-C1AC41E6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D86A-981C-C540-A904-AD685BE0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36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EF2FA-F483-5843-8A52-C755C540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E7798-0F7D-2B42-B65E-A47CB6659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FBAEE-4545-884E-84B4-D8BC79FD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D86A-981C-C540-A904-AD685BE0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>
            <a:spLocks noGrp="1"/>
          </p:cNvSpPr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74206-ACB6-0244-B248-543CF608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E9F58-2DED-3344-AFEC-F8339902C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9CBCB-A3ED-F24F-82FD-DA8E46978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26F6F-2974-EA40-8C2F-64C603E0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5DEB2-5076-9545-A258-F24D4EB2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E018C-5333-CC42-B697-2C7F9BBA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D86A-981C-C540-A904-AD685BE0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36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77793-4A12-1C4D-8BCF-04D13EF4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F1EB3-ACD8-C440-84BC-BD3BF2B1D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7A34C-A03F-9A48-B93D-F631F6D23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C91F7-3347-704C-85C1-CA462E54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F2C23-CCFF-6949-9D67-2CBE297D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9C6E7-E101-D94A-A29F-9B30E8A8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D86A-981C-C540-A904-AD685BE0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57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1965-EFA6-A243-A9CE-4A940D35E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3B655-B00D-7E41-A18B-22FACEEDF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BFE74-6455-CF41-9380-7481D208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A8063-244F-2346-A2FD-B8C75BC2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0CEAF-24DC-7F40-AFA8-42D02867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D86A-981C-C540-A904-AD685BE0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203AA5-ED7C-B94B-BFA2-D63C13C6F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070A4-49B3-D74A-8587-B0A8DA968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216E1-6916-6B4B-9310-FAC1BF6DF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2440C-9274-8D4E-8E9A-E66FEF29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05D84-AEB1-1F44-9860-3FB04A22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D86A-981C-C540-A904-AD685BE0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0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>
            <a:spLocks noGrp="1"/>
          </p:cNvSpPr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>
            <a:spLocks noGrp="1"/>
          </p:cNvSpPr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>
            <a:spLocks noGrp="1"/>
          </p:cNvSpPr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eg"/>
          <p:cNvSpPr>
            <a:spLocks noGrp="1"/>
          </p:cNvSpPr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eg"/>
          <p:cNvSpPr>
            <a:spLocks noGrp="1"/>
          </p:cNvSpPr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70A78-0D86-EE49-8E7D-9FA175B0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219FD-BC79-934E-8F35-573310A01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DB380-E144-CC4A-BA0C-69346FFC5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4F383-6FBA-B74D-98C3-184A0E537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728E8-4859-5045-AF59-0CC80AB6D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BD86A-981C-C540-A904-AD685BE05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5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urldefense.com/v3/__http:/arxiv.org/abs/arXiv:1805.05290__;!!OToaGQ!5T3LBbzWWNLwd9XG2fzUnowAzG30ei8lTtVg78PtD8fEUlD72glPryatfarAEH6qmqU$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:/arxiv.org/abs/arXiv:1403.2413__;!!OToaGQ!5T3LBbzWWNLwd9XG2fzUnowAzG30ei8lTtVg78PtD8fEUlD72glPryatfarA_A2k8Yk$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IDIS - Working Group…"/>
          <p:cNvSpPr txBox="1">
            <a:spLocks noGrp="1"/>
          </p:cNvSpPr>
          <p:nvPr>
            <p:ph type="ctrTitle"/>
          </p:nvPr>
        </p:nvSpPr>
        <p:spPr>
          <a:xfrm>
            <a:off x="1269999" y="673234"/>
            <a:ext cx="10464801" cy="2133036"/>
          </a:xfrm>
          <a:prstGeom prst="rect">
            <a:avLst/>
          </a:prstGeom>
        </p:spPr>
        <p:txBody>
          <a:bodyPr/>
          <a:lstStyle/>
          <a:p>
            <a:pPr defTabSz="479044">
              <a:defRPr sz="6560"/>
            </a:pPr>
            <a:r>
              <a:t>SIDIS - Working Group</a:t>
            </a:r>
          </a:p>
          <a:p>
            <a:pPr defTabSz="479044">
              <a:defRPr sz="6560"/>
            </a:pPr>
            <a:r>
              <a:t>kick-off meeting</a:t>
            </a:r>
          </a:p>
        </p:txBody>
      </p:sp>
      <p:sp>
        <p:nvSpPr>
          <p:cNvPr id="120" name="Marco Radici (INFN - Pavia)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119105"/>
            <a:ext cx="10464800" cy="1377692"/>
          </a:xfrm>
          <a:prstGeom prst="rect">
            <a:avLst/>
          </a:prstGeom>
        </p:spPr>
        <p:txBody>
          <a:bodyPr/>
          <a:lstStyle/>
          <a:p>
            <a:r>
              <a:t>Marco Radici (INFN - Pavia)</a:t>
            </a:r>
          </a:p>
          <a:p>
            <a:r>
              <a:t>Anselm Vossen (Duke)</a:t>
            </a:r>
          </a:p>
        </p:txBody>
      </p:sp>
      <p:sp>
        <p:nvSpPr>
          <p:cNvPr id="121" name="May 19, 2021"/>
          <p:cNvSpPr txBox="1"/>
          <p:nvPr/>
        </p:nvSpPr>
        <p:spPr>
          <a:xfrm>
            <a:off x="4878069" y="3093920"/>
            <a:ext cx="3248661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May 19,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3502FB-45A4-9D4D-A2E1-086F984985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B0BC-D3A4-1E45-924B-303D526E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45041-001A-364A-A65A-9FDA224F7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0C883-0F35-0A48-8D4D-6B98D0056BA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009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B8B3-C27B-174E-BF32-D859D25A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A8AE4-C91D-6447-8B74-B3DDBBBC4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A09C7-CFB5-4449-B156-D819860A4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806450"/>
            <a:ext cx="12382500" cy="81407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486F4-189B-CD4A-9602-015ACF1FFB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014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32C0-D129-4F44-AE70-F4C214A1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81539-503F-084B-8A66-348E48B37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FBEEE-9ED7-EF48-B0B8-9B896FED3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857250"/>
            <a:ext cx="11925300" cy="80391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64FFE-EF23-D745-93C3-41732D8A0F0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4514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0A99-2AAE-D448-B661-66556F86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64AE2-E098-B743-AF03-4FB59BCD3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A3CFD-C352-584F-8433-64C9BC5EF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812800"/>
            <a:ext cx="12141200" cy="812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4953C-8383-9F4F-A4DC-9C23FCD67E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5621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66395-2579-CF42-9B29-B9111ED6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599" y="1183420"/>
            <a:ext cx="10902122" cy="713114"/>
          </a:xfrm>
        </p:spPr>
        <p:txBody>
          <a:bodyPr>
            <a:normAutofit fontScale="90000"/>
          </a:bodyPr>
          <a:lstStyle/>
          <a:p>
            <a:r>
              <a:rPr lang="en-US" dirty="0"/>
              <a:t>”Golden Measurements”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AAC121D-057E-9B4F-AE57-DFEBBA7D6899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47708" y="1896534"/>
              <a:ext cx="12909385" cy="63788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10894">
                      <a:extLst>
                        <a:ext uri="{9D8B030D-6E8A-4147-A177-3AD203B41FA5}">
                          <a16:colId xmlns:a16="http://schemas.microsoft.com/office/drawing/2014/main" val="2705342345"/>
                        </a:ext>
                      </a:extLst>
                    </a:gridCol>
                    <a:gridCol w="2798860">
                      <a:extLst>
                        <a:ext uri="{9D8B030D-6E8A-4147-A177-3AD203B41FA5}">
                          <a16:colId xmlns:a16="http://schemas.microsoft.com/office/drawing/2014/main" val="808035973"/>
                        </a:ext>
                      </a:extLst>
                    </a:gridCol>
                    <a:gridCol w="2745850">
                      <a:extLst>
                        <a:ext uri="{9D8B030D-6E8A-4147-A177-3AD203B41FA5}">
                          <a16:colId xmlns:a16="http://schemas.microsoft.com/office/drawing/2014/main" val="108160675"/>
                        </a:ext>
                      </a:extLst>
                    </a:gridCol>
                    <a:gridCol w="4353781">
                      <a:extLst>
                        <a:ext uri="{9D8B030D-6E8A-4147-A177-3AD203B41FA5}">
                          <a16:colId xmlns:a16="http://schemas.microsoft.com/office/drawing/2014/main" val="3309124284"/>
                        </a:ext>
                      </a:extLst>
                    </a:gridCol>
                  </a:tblGrid>
                  <a:tr h="702259">
                    <a:tc>
                      <a:txBody>
                        <a:bodyPr/>
                        <a:lstStyle/>
                        <a:p>
                          <a:pPr rtl="0"/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Measurement/process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Main detector requirements</a:t>
                          </a:r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Anticipated plot</a:t>
                          </a:r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Comments</a:t>
                          </a:r>
                        </a:p>
                      </a:txBody>
                      <a:tcPr marL="97536" marR="97536" marT="48768" marB="48768"/>
                    </a:tc>
                    <a:extLst>
                      <a:ext uri="{0D108BD9-81ED-4DB2-BD59-A6C34878D82A}">
                        <a16:rowId xmlns:a16="http://schemas.microsoft.com/office/drawing/2014/main" val="2491177671"/>
                      </a:ext>
                    </a:extLst>
                  </a:tr>
                  <a:tr h="353080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rgbClr val="CC9900"/>
                              </a:solidFill>
                            </a:rPr>
                            <a:t>Quark </a:t>
                          </a:r>
                          <a:r>
                            <a:rPr lang="en-US" sz="2000" dirty="0" err="1">
                              <a:solidFill>
                                <a:srgbClr val="CC9900"/>
                              </a:solidFill>
                            </a:rPr>
                            <a:t>Sivers</a:t>
                          </a:r>
                          <a:r>
                            <a:rPr lang="en-US" sz="2000" dirty="0">
                              <a:solidFill>
                                <a:srgbClr val="CC9900"/>
                              </a:solidFill>
                            </a:rPr>
                            <a:t>, 3D momentum structure, TMD evolution from </a:t>
                          </a:r>
                          <a:r>
                            <a:rPr lang="en-US" sz="2000" u="sng" dirty="0">
                              <a:solidFill>
                                <a:srgbClr val="CC9900"/>
                              </a:solidFill>
                            </a:rPr>
                            <a:t>single hadrons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>
                              <a:effectLst/>
                              <a:sym typeface="Wingdings" pitchFamily="2" charset="2"/>
                            </a:rPr>
                            <a:t></a:t>
                          </a:r>
                          <a:r>
                            <a:rPr lang="en-US" sz="1900" dirty="0">
                              <a:effectLst/>
                            </a:rPr>
                            <a:t>3D image </a:t>
                          </a:r>
                          <a14:m>
                            <m:oMath xmlns:m="http://schemas.openxmlformats.org/officeDocument/2006/math">
                              <m:r>
                                <a:rPr lang="en-US" sz="19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900" i="1" dirty="0" err="1" smtClean="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900" i="1" dirty="0" err="1" smtClean="0"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900" b="0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 dirty="0" err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900" i="1" dirty="0" err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19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oMath>
                          </a14:m>
                          <a:r>
                            <a:rPr lang="en-US" sz="1900" dirty="0">
                              <a:effectLst/>
                            </a:rPr>
                            <a:t>of the </a:t>
                          </a:r>
                          <a:r>
                            <a:rPr lang="en-US" sz="1900" dirty="0" err="1">
                              <a:effectLst/>
                            </a:rPr>
                            <a:t>Sivers</a:t>
                          </a:r>
                          <a:r>
                            <a:rPr lang="en-US" sz="1900" dirty="0">
                              <a:effectLst/>
                            </a:rPr>
                            <a:t> Function, Evolution test of </a:t>
                          </a:r>
                          <a:r>
                            <a:rPr lang="en-US" sz="1900" dirty="0" err="1">
                              <a:effectLst/>
                            </a:rPr>
                            <a:t>Sivers</a:t>
                          </a:r>
                          <a:r>
                            <a:rPr lang="en-US" sz="1900" dirty="0">
                              <a:effectLst/>
                            </a:rPr>
                            <a:t> at intermediate </a:t>
                          </a:r>
                          <a14:m>
                            <m:oMath xmlns:m="http://schemas.openxmlformats.org/officeDocument/2006/math">
                              <m:r>
                                <a:rPr lang="en-US" sz="19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9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900" dirty="0">
                            <a:effectLst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i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Alexey </a:t>
                          </a:r>
                          <a:r>
                            <a:rPr lang="en-US" sz="1900" i="0" dirty="0" err="1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Vladimirov</a:t>
                          </a:r>
                          <a:r>
                            <a:rPr lang="en-US" sz="1900" i="0" dirty="0">
                              <a:effectLst/>
                              <a:latin typeface="Arial" panose="020B0604020202020204" pitchFamily="34" charset="0"/>
                            </a:rPr>
                            <a:t>, </a:t>
                          </a:r>
                          <a:endParaRPr lang="en-US" sz="20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u="sng" dirty="0"/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b="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oMath>
                          </a14:m>
                          <a:r>
                            <a:rPr lang="en-US" sz="1900" dirty="0">
                              <a:effectLst/>
                            </a:rPr>
                            <a:t> acceptance for hadrons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900" dirty="0">
                              <a:effectLst/>
                            </a:rPr>
                            <a:t>angular resolution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900" dirty="0">
                              <a:effectLst/>
                            </a:rPr>
                            <a:t> granularity of the detector (central to forward -1 to 4),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900" dirty="0">
                              <a:effectLst/>
                            </a:rPr>
                            <a:t>pi/K/p identification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900" u="sng" dirty="0">
                              <a:effectLst/>
                            </a:rPr>
                            <a:t>Comments: </a:t>
                          </a:r>
                          <a:r>
                            <a:rPr lang="en-US" sz="1900" dirty="0">
                              <a:effectLst/>
                            </a:rPr>
                            <a:t>PID</a:t>
                          </a:r>
                          <a14:m>
                            <m:oMath xmlns:m="http://schemas.openxmlformats.org/officeDocument/2006/math">
                              <m:r>
                                <a:rPr lang="en-US" sz="19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sz="1900" dirty="0">
                              <a:effectLst/>
                            </a:rPr>
                            <a:t>Tracking, </a:t>
                          </a:r>
                          <a14:m>
                            <m:oMath xmlns:m="http://schemas.openxmlformats.org/officeDocument/2006/math">
                              <m:r>
                                <a:rPr lang="en-US" sz="19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9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900" dirty="0">
                              <a:effectLst/>
                            </a:rPr>
                            <a:t>field </a:t>
                          </a:r>
                          <a:r>
                            <a:rPr lang="en-US" sz="1900" dirty="0">
                              <a:effectLst/>
                              <a:sym typeface="Wingdings" pitchFamily="2" charset="2"/>
                            </a:rPr>
                            <a:t>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900" b="0" i="1" smtClean="0">
                                      <a:effectLst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b="0" i="1" smtClean="0">
                                      <a:effectLst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𝛿</m:t>
                                  </m:r>
                                  <m:r>
                                    <a:rPr lang="en-US" sz="1900" b="0" i="1" smtClean="0">
                                      <a:effectLst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1900" b="0" i="1" smtClean="0">
                                      <a:effectLst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𝑝</m:t>
                                  </m:r>
                                </m:den>
                              </m:f>
                              <m:r>
                                <a:rPr lang="en-US" sz="1900" b="0" i="1" smtClean="0">
                                  <a:effectLst/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, </m:t>
                              </m:r>
                            </m:oMath>
                          </a14:m>
                          <a:r>
                            <a:rPr lang="en-US" sz="1900" dirty="0">
                              <a:effectLst/>
                            </a:rPr>
                            <a:t> min p</a:t>
                          </a: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900" dirty="0">
                              <a:effectLst/>
                            </a:rPr>
                            <a:t>pseudo-3D </a:t>
                          </a:r>
                          <a:r>
                            <a:rPr lang="en-US" sz="1900" dirty="0" err="1">
                              <a:effectLst/>
                            </a:rPr>
                            <a:t>Sivers</a:t>
                          </a:r>
                          <a:r>
                            <a:rPr lang="en-US" sz="1900" dirty="0">
                              <a:effectLst/>
                            </a:rPr>
                            <a:t> function as a function </a:t>
                          </a:r>
                          <a:r>
                            <a:rPr lang="en-US" sz="1900" dirty="0" err="1">
                              <a:effectLst/>
                            </a:rPr>
                            <a:t>kt</a:t>
                          </a:r>
                          <a:r>
                            <a:rPr lang="en-US" sz="1900" dirty="0">
                              <a:effectLst/>
                            </a:rPr>
                            <a:t> for various x bins, 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900" dirty="0">
                              <a:effectLst/>
                            </a:rPr>
                            <a:t>Value of Tensor charge uncertainties + plot vs x, 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900" dirty="0">
                              <a:effectLst/>
                            </a:rPr>
                            <a:t>Q2 dependence of </a:t>
                          </a:r>
                          <a:r>
                            <a:rPr lang="en-US" sz="1900" dirty="0" err="1">
                              <a:effectLst/>
                            </a:rPr>
                            <a:t>Sivers</a:t>
                          </a:r>
                          <a:r>
                            <a:rPr lang="en-US" sz="1900" dirty="0">
                              <a:effectLst/>
                            </a:rPr>
                            <a:t> function 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9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𝑈𝑇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900" dirty="0">
                              <a:effectLst/>
                            </a:rPr>
                            <a:t>at fixed x</a:t>
                          </a: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dirty="0"/>
                            <a:t>Use of existing simulations at Elke’s group + smearing + weights originating from theorists.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000" dirty="0"/>
                            <a:t>Work on common database ongoing, integrate in SW environment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000" dirty="0"/>
                            <a:t>Theory work on fits/parameterizations. Preparation of fitting experimental pseudo-data ongoing</a:t>
                          </a: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extLst>
                      <a:ext uri="{0D108BD9-81ED-4DB2-BD59-A6C34878D82A}">
                        <a16:rowId xmlns:a16="http://schemas.microsoft.com/office/drawing/2014/main" val="1088621160"/>
                      </a:ext>
                    </a:extLst>
                  </a:tr>
                  <a:tr h="214579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rgbClr val="CC9900"/>
                              </a:solidFill>
                            </a:rPr>
                            <a:t>Gluon </a:t>
                          </a:r>
                          <a:r>
                            <a:rPr lang="en-US" sz="2000" dirty="0" err="1">
                              <a:solidFill>
                                <a:srgbClr val="CC9900"/>
                              </a:solidFill>
                            </a:rPr>
                            <a:t>Sivers</a:t>
                          </a:r>
                          <a:r>
                            <a:rPr lang="en-US" sz="2000" dirty="0">
                              <a:solidFill>
                                <a:srgbClr val="CC9900"/>
                              </a:solidFill>
                            </a:rPr>
                            <a:t> via </a:t>
                          </a:r>
                          <a:r>
                            <a:rPr lang="en-US" sz="2000" u="sng" dirty="0">
                              <a:solidFill>
                                <a:srgbClr val="CC9900"/>
                              </a:solidFill>
                            </a:rPr>
                            <a:t>di-jets/di-hadrons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u="sng" dirty="0">
                              <a:solidFill>
                                <a:schemeClr val="tx1"/>
                              </a:solidFill>
                              <a:sym typeface="Wingdings" pitchFamily="2" charset="2"/>
                            </a:rPr>
                            <a:t></a:t>
                          </a:r>
                          <a:r>
                            <a:rPr lang="en-US" sz="1900" dirty="0">
                              <a:effectLst/>
                            </a:rPr>
                            <a:t>Probing the size of the gluon </a:t>
                          </a:r>
                          <a:r>
                            <a:rPr lang="en-US" sz="1900" dirty="0" err="1">
                              <a:effectLst/>
                            </a:rPr>
                            <a:t>Sivers</a:t>
                          </a:r>
                          <a:r>
                            <a:rPr lang="en-US" sz="1900" dirty="0">
                              <a:effectLst/>
                            </a:rPr>
                            <a:t> function</a:t>
                          </a:r>
                          <a:endParaRPr lang="en-US" sz="2000" u="sng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i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Bowen Xiao</a:t>
                          </a:r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>
                              <a:effectLst/>
                            </a:rPr>
                            <a:t>acceptance for back-to-back </a:t>
                          </a:r>
                          <a:r>
                            <a:rPr lang="en-US" sz="1900" dirty="0" err="1">
                              <a:effectLst/>
                            </a:rPr>
                            <a:t>dihadrons</a:t>
                          </a:r>
                          <a:endParaRPr lang="en-US" sz="1900" dirty="0">
                            <a:effectLst/>
                          </a:endParaRP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>
                              <a:effectLst/>
                            </a:rPr>
                            <a:t>Size of the asymmetry as a function of </a:t>
                          </a:r>
                          <a14:m>
                            <m:oMath xmlns:m="http://schemas.openxmlformats.org/officeDocument/2006/math">
                              <m:r>
                                <a:rPr lang="en-US" sz="19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1900" i="1" dirty="0">
                            <a:effectLst/>
                          </a:endParaRP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9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Continuation of study based on </a:t>
                          </a:r>
                          <a:r>
                            <a:rPr lang="en-US" sz="1900" b="1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hlinkClick r:id="rId2"/>
                            </a:rPr>
                            <a:t>arXiv:1805.05290</a:t>
                          </a:r>
                          <a:r>
                            <a:rPr lang="en-US" sz="19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together with current EIC detector design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9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consideration of different jet algorithms Elke, Zheng, Lee and Yin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9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Possible different parametrizations of gluon </a:t>
                          </a:r>
                          <a:r>
                            <a:rPr lang="en-US" sz="1900" b="0" i="0" u="none" strike="noStrike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Sivers</a:t>
                          </a:r>
                          <a:r>
                            <a:rPr lang="en-US" sz="19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function inputs from Pavia</a:t>
                          </a:r>
                          <a:endParaRPr lang="en-US" sz="2000" dirty="0"/>
                        </a:p>
                      </a:txBody>
                      <a:tcPr marL="97536" marR="97536" marT="48768" marB="48768"/>
                    </a:tc>
                    <a:extLst>
                      <a:ext uri="{0D108BD9-81ED-4DB2-BD59-A6C34878D82A}">
                        <a16:rowId xmlns:a16="http://schemas.microsoft.com/office/drawing/2014/main" val="14530922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AAC121D-057E-9B4F-AE57-DFEBBA7D6899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47708" y="1896534"/>
              <a:ext cx="12909385" cy="63788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10894">
                      <a:extLst>
                        <a:ext uri="{9D8B030D-6E8A-4147-A177-3AD203B41FA5}">
                          <a16:colId xmlns:a16="http://schemas.microsoft.com/office/drawing/2014/main" val="2705342345"/>
                        </a:ext>
                      </a:extLst>
                    </a:gridCol>
                    <a:gridCol w="2798860">
                      <a:extLst>
                        <a:ext uri="{9D8B030D-6E8A-4147-A177-3AD203B41FA5}">
                          <a16:colId xmlns:a16="http://schemas.microsoft.com/office/drawing/2014/main" val="808035973"/>
                        </a:ext>
                      </a:extLst>
                    </a:gridCol>
                    <a:gridCol w="2745850">
                      <a:extLst>
                        <a:ext uri="{9D8B030D-6E8A-4147-A177-3AD203B41FA5}">
                          <a16:colId xmlns:a16="http://schemas.microsoft.com/office/drawing/2014/main" val="108160675"/>
                        </a:ext>
                      </a:extLst>
                    </a:gridCol>
                    <a:gridCol w="4353781">
                      <a:extLst>
                        <a:ext uri="{9D8B030D-6E8A-4147-A177-3AD203B41FA5}">
                          <a16:colId xmlns:a16="http://schemas.microsoft.com/office/drawing/2014/main" val="3309124284"/>
                        </a:ext>
                      </a:extLst>
                    </a:gridCol>
                  </a:tblGrid>
                  <a:tr h="702259">
                    <a:tc>
                      <a:txBody>
                        <a:bodyPr/>
                        <a:lstStyle/>
                        <a:p>
                          <a:pPr rtl="0"/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Measurement/process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Main detector requirements</a:t>
                          </a:r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Anticipated plot</a:t>
                          </a:r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Comments</a:t>
                          </a:r>
                        </a:p>
                      </a:txBody>
                      <a:tcPr marL="97536" marR="97536" marT="48768" marB="48768"/>
                    </a:tc>
                    <a:extLst>
                      <a:ext uri="{0D108BD9-81ED-4DB2-BD59-A6C34878D82A}">
                        <a16:rowId xmlns:a16="http://schemas.microsoft.com/office/drawing/2014/main" val="2491177671"/>
                      </a:ext>
                    </a:extLst>
                  </a:tr>
                  <a:tr h="35308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7536" marR="97536" marT="48768" marB="48768">
                        <a:blipFill>
                          <a:blip r:embed="rId3"/>
                          <a:stretch>
                            <a:fillRect l="-422" t="-20789" r="-330380" b="-63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7536" marR="97536" marT="48768" marB="48768">
                        <a:blipFill>
                          <a:blip r:embed="rId3"/>
                          <a:stretch>
                            <a:fillRect l="-107692" t="-20789" r="-254299" b="-63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7536" marR="97536" marT="48768" marB="48768">
                        <a:blipFill>
                          <a:blip r:embed="rId3"/>
                          <a:stretch>
                            <a:fillRect l="-211521" t="-20789" r="-158986" b="-63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dirty="0"/>
                            <a:t>Use of existing simulations at Elke’s group + smearing + weights originating from theorists.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000" dirty="0"/>
                            <a:t>Work on common database ongoing, integrate in SW environment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000" dirty="0"/>
                            <a:t>Theory work on fits/parameterizations. Preparation of fitting experimental pseudo-data ongoing</a:t>
                          </a: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extLst>
                      <a:ext uri="{0D108BD9-81ED-4DB2-BD59-A6C34878D82A}">
                        <a16:rowId xmlns:a16="http://schemas.microsoft.com/office/drawing/2014/main" val="1088621160"/>
                      </a:ext>
                    </a:extLst>
                  </a:tr>
                  <a:tr h="214579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rgbClr val="CC9900"/>
                              </a:solidFill>
                            </a:rPr>
                            <a:t>Gluon </a:t>
                          </a:r>
                          <a:r>
                            <a:rPr lang="en-US" sz="2000" dirty="0" err="1">
                              <a:solidFill>
                                <a:srgbClr val="CC9900"/>
                              </a:solidFill>
                            </a:rPr>
                            <a:t>Sivers</a:t>
                          </a:r>
                          <a:r>
                            <a:rPr lang="en-US" sz="2000" dirty="0">
                              <a:solidFill>
                                <a:srgbClr val="CC9900"/>
                              </a:solidFill>
                            </a:rPr>
                            <a:t> via </a:t>
                          </a:r>
                          <a:r>
                            <a:rPr lang="en-US" sz="2000" u="sng" dirty="0">
                              <a:solidFill>
                                <a:srgbClr val="CC9900"/>
                              </a:solidFill>
                            </a:rPr>
                            <a:t>di-jets/di-hadrons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u="sng" dirty="0">
                              <a:solidFill>
                                <a:schemeClr val="tx1"/>
                              </a:solidFill>
                              <a:sym typeface="Wingdings" pitchFamily="2" charset="2"/>
                            </a:rPr>
                            <a:t></a:t>
                          </a:r>
                          <a:r>
                            <a:rPr lang="en-US" sz="1900" dirty="0">
                              <a:effectLst/>
                            </a:rPr>
                            <a:t>Probing the size of the gluon </a:t>
                          </a:r>
                          <a:r>
                            <a:rPr lang="en-US" sz="1900" dirty="0" err="1">
                              <a:effectLst/>
                            </a:rPr>
                            <a:t>Sivers</a:t>
                          </a:r>
                          <a:r>
                            <a:rPr lang="en-US" sz="1900" dirty="0">
                              <a:effectLst/>
                            </a:rPr>
                            <a:t> function</a:t>
                          </a:r>
                          <a:endParaRPr lang="en-US" sz="2000" u="sng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i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Bowen Xiao</a:t>
                          </a:r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>
                              <a:effectLst/>
                            </a:rPr>
                            <a:t>acceptance for back-to-back </a:t>
                          </a:r>
                          <a:r>
                            <a:rPr lang="en-US" sz="1900" dirty="0" err="1">
                              <a:effectLst/>
                            </a:rPr>
                            <a:t>dihadrons</a:t>
                          </a:r>
                          <a:endParaRPr lang="en-US" sz="1900" dirty="0">
                            <a:effectLst/>
                          </a:endParaRP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7536" marR="97536" marT="48768" marB="48768">
                        <a:blipFill>
                          <a:blip r:embed="rId3"/>
                          <a:stretch>
                            <a:fillRect l="-211521" t="-199408" r="-158986" b="-41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9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Continuation of study based on </a:t>
                          </a:r>
                          <a:r>
                            <a:rPr lang="en-US" sz="1900" b="1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hlinkClick r:id="rId2"/>
                            </a:rPr>
                            <a:t>arXiv:1805.05290</a:t>
                          </a:r>
                          <a:r>
                            <a:rPr lang="en-US" sz="19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 together with current EIC detector design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9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consideration of different jet algorithms Elke, Zheng, Lee and Yin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9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Possible different parametrizations of gluon </a:t>
                          </a:r>
                          <a:r>
                            <a:rPr lang="en-US" sz="1900" b="0" i="0" u="none" strike="noStrike" kern="1200" dirty="0" err="1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Sivers</a:t>
                          </a:r>
                          <a:r>
                            <a:rPr lang="en-US" sz="19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function inputs from Pavia</a:t>
                          </a:r>
                          <a:endParaRPr lang="en-US" sz="2000" dirty="0"/>
                        </a:p>
                      </a:txBody>
                      <a:tcPr marL="97536" marR="97536" marT="48768" marB="48768"/>
                    </a:tc>
                    <a:extLst>
                      <a:ext uri="{0D108BD9-81ED-4DB2-BD59-A6C34878D82A}">
                        <a16:rowId xmlns:a16="http://schemas.microsoft.com/office/drawing/2014/main" val="14530922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CA9A3A-9839-D841-84FF-B89A8AAA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D86A-981C-C540-A904-AD685BE05D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03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282B-E6F0-A94D-A59D-0CC7FC28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877110"/>
            <a:ext cx="11216640" cy="1413934"/>
          </a:xfrm>
        </p:spPr>
        <p:txBody>
          <a:bodyPr/>
          <a:lstStyle/>
          <a:p>
            <a:r>
              <a:rPr lang="en-US" dirty="0"/>
              <a:t>“Silver”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87C9B-D85D-5049-9A0C-C143C0FAE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D022BFFC-09A9-0F4F-9085-DB62DB4C44D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7748" y="1896533"/>
              <a:ext cx="12591332" cy="7160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6013">
                      <a:extLst>
                        <a:ext uri="{9D8B030D-6E8A-4147-A177-3AD203B41FA5}">
                          <a16:colId xmlns:a16="http://schemas.microsoft.com/office/drawing/2014/main" val="2705342345"/>
                        </a:ext>
                      </a:extLst>
                    </a:gridCol>
                    <a:gridCol w="2035534">
                      <a:extLst>
                        <a:ext uri="{9D8B030D-6E8A-4147-A177-3AD203B41FA5}">
                          <a16:colId xmlns:a16="http://schemas.microsoft.com/office/drawing/2014/main" val="808035973"/>
                        </a:ext>
                      </a:extLst>
                    </a:gridCol>
                    <a:gridCol w="2258171">
                      <a:extLst>
                        <a:ext uri="{9D8B030D-6E8A-4147-A177-3AD203B41FA5}">
                          <a16:colId xmlns:a16="http://schemas.microsoft.com/office/drawing/2014/main" val="108160675"/>
                        </a:ext>
                      </a:extLst>
                    </a:gridCol>
                    <a:gridCol w="4961614">
                      <a:extLst>
                        <a:ext uri="{9D8B030D-6E8A-4147-A177-3AD203B41FA5}">
                          <a16:colId xmlns:a16="http://schemas.microsoft.com/office/drawing/2014/main" val="852828918"/>
                        </a:ext>
                      </a:extLst>
                    </a:gridCol>
                  </a:tblGrid>
                  <a:tr h="859919">
                    <a:tc>
                      <a:txBody>
                        <a:bodyPr/>
                        <a:lstStyle/>
                        <a:p>
                          <a:pPr rtl="0"/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Measurement/process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Main detector requirements</a:t>
                          </a:r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Anticipated plot</a:t>
                          </a:r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Comments</a:t>
                          </a:r>
                        </a:p>
                      </a:txBody>
                      <a:tcPr marL="97536" marR="97536" marT="48768" marB="48768"/>
                    </a:tc>
                    <a:extLst>
                      <a:ext uri="{0D108BD9-81ED-4DB2-BD59-A6C34878D82A}">
                        <a16:rowId xmlns:a16="http://schemas.microsoft.com/office/drawing/2014/main" val="2491177671"/>
                      </a:ext>
                    </a:extLst>
                  </a:tr>
                  <a:tr h="2457907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666699"/>
                              </a:solidFill>
                            </a:rPr>
                            <a:t>Sea quark helicity measurements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rgbClr val="666699"/>
                              </a:solidFill>
                              <a:sym typeface="Wingdings" pitchFamily="2" charset="2"/>
                            </a:rPr>
                            <a:t></a:t>
                          </a:r>
                          <a:r>
                            <a:rPr lang="en-US" sz="1900" dirty="0">
                              <a:effectLst/>
                            </a:rPr>
                            <a:t>flavor separated (anti)quark helicity distributions over wide range of x </a:t>
                          </a:r>
                          <a:endParaRPr lang="en-US" sz="20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i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Ralf </a:t>
                          </a:r>
                          <a:r>
                            <a:rPr lang="en-US" sz="1900" i="0" dirty="0" err="1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Seidl</a:t>
                          </a:r>
                          <a:r>
                            <a:rPr lang="en-US" sz="1900" i="0" dirty="0"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en-US" sz="1900" dirty="0">
                              <a:effectLst/>
                            </a:rPr>
                            <a:t>hadron momentum and energy resolution in forward direction (</a:t>
                          </a:r>
                          <a14:m>
                            <m:oMath xmlns:m="http://schemas.openxmlformats.org/officeDocument/2006/math">
                              <m:r>
                                <a:rPr lang="en-US" sz="19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2&lt;</m:t>
                              </m:r>
                              <m:r>
                                <a:rPr lang="en-US" sz="19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9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&lt;4</m:t>
                              </m:r>
                            </m:oMath>
                          </a14:m>
                          <a:r>
                            <a:rPr lang="en-US" sz="1900" dirty="0">
                              <a:effectLst/>
                            </a:rPr>
                            <a:t>) for CC events</a:t>
                          </a: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>
                              <a:effectLst/>
                            </a:rPr>
                            <a:t>Update of previous sea quark helicity</a:t>
                          </a:r>
                          <a:r>
                            <a:rPr lang="en-US" sz="1900" baseline="0" dirty="0">
                              <a:effectLst/>
                            </a:rPr>
                            <a:t> PDF uncertainty plots</a:t>
                          </a:r>
                          <a:endParaRPr lang="en-US" sz="1900" dirty="0">
                            <a:effectLst/>
                          </a:endParaRP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000" dirty="0"/>
                            <a:t>Work will follow ongoing sensitivity studies by Elke’s group + Argentinian global fitters.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000" dirty="0"/>
                            <a:t> Implementation of detector smearing, </a:t>
                          </a:r>
                          <a:r>
                            <a:rPr lang="en-US" sz="2000" dirty="0" err="1"/>
                            <a:t>etc</a:t>
                          </a:r>
                          <a:r>
                            <a:rPr lang="en-US" sz="2000" dirty="0"/>
                            <a:t> needs to be added to existing studies.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000" dirty="0"/>
                            <a:t> Concentration on CC and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oMath>
                          </a14:m>
                          <a:r>
                            <a:rPr lang="en-US" sz="2000" dirty="0"/>
                            <a:t>. </a:t>
                          </a: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extLst>
                      <a:ext uri="{0D108BD9-81ED-4DB2-BD59-A6C34878D82A}">
                        <a16:rowId xmlns:a16="http://schemas.microsoft.com/office/drawing/2014/main" val="1088621160"/>
                      </a:ext>
                    </a:extLst>
                  </a:tr>
                  <a:tr h="3842918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666699"/>
                              </a:solidFill>
                            </a:rPr>
                            <a:t>FFs/</a:t>
                          </a:r>
                          <a:r>
                            <a:rPr lang="en-US" sz="2000" dirty="0" err="1">
                              <a:solidFill>
                                <a:srgbClr val="666699"/>
                              </a:solidFill>
                            </a:rPr>
                            <a:t>nFFs</a:t>
                          </a:r>
                          <a:r>
                            <a:rPr lang="en-US" sz="2000" dirty="0">
                              <a:solidFill>
                                <a:srgbClr val="666699"/>
                              </a:solidFill>
                            </a:rPr>
                            <a:t>/</a:t>
                          </a:r>
                          <a:r>
                            <a:rPr lang="en-US" sz="2000" dirty="0" err="1">
                              <a:solidFill>
                                <a:srgbClr val="666699"/>
                              </a:solidFill>
                            </a:rPr>
                            <a:t>nPDFs</a:t>
                          </a:r>
                          <a:r>
                            <a:rPr lang="en-US" sz="2000" dirty="0">
                              <a:solidFill>
                                <a:srgbClr val="666699"/>
                              </a:solidFill>
                            </a:rPr>
                            <a:t> via </a:t>
                          </a:r>
                          <a:r>
                            <a:rPr lang="en-US" sz="2000" u="sng" dirty="0">
                              <a:solidFill>
                                <a:srgbClr val="666699"/>
                              </a:solidFill>
                            </a:rPr>
                            <a:t>single hadron </a:t>
                          </a:r>
                          <a:r>
                            <a:rPr lang="en-US" sz="2000" dirty="0">
                              <a:solidFill>
                                <a:srgbClr val="666699"/>
                              </a:solidFill>
                            </a:rPr>
                            <a:t>FF</a:t>
                          </a:r>
                        </a:p>
                        <a:p>
                          <a:r>
                            <a:rPr lang="en-US" sz="2000" dirty="0">
                              <a:solidFill>
                                <a:srgbClr val="666699"/>
                              </a:solidFill>
                              <a:sym typeface="Wingdings" pitchFamily="2" charset="2"/>
                            </a:rPr>
                            <a:t></a:t>
                          </a:r>
                          <a:r>
                            <a:rPr lang="en-US" sz="1900" dirty="0">
                              <a:solidFill>
                                <a:srgbClr val="000000"/>
                              </a:solidFill>
                              <a:effectLst/>
                            </a:rPr>
                            <a:t>Single hadron fragmentation functions for ep and </a:t>
                          </a:r>
                          <a:r>
                            <a:rPr lang="en-US" sz="19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eA</a:t>
                          </a:r>
                          <a:r>
                            <a:rPr lang="en-US" sz="1900" dirty="0">
                              <a:solidFill>
                                <a:srgbClr val="000000"/>
                              </a:solidFill>
                              <a:effectLst/>
                            </a:rPr>
                            <a:t> for FFs, </a:t>
                          </a:r>
                          <a:r>
                            <a:rPr lang="en-US" sz="19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nFFs</a:t>
                          </a:r>
                          <a:r>
                            <a:rPr lang="en-US" sz="1900" dirty="0">
                              <a:solidFill>
                                <a:srgbClr val="000000"/>
                              </a:solidFill>
                              <a:effectLst/>
                            </a:rPr>
                            <a:t>, </a:t>
                          </a:r>
                          <a:r>
                            <a:rPr lang="en-US" sz="19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nPDFs</a:t>
                          </a:r>
                          <a:r>
                            <a:rPr lang="en-US" sz="1900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:endParaRPr lang="en-US" sz="20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i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Ralf </a:t>
                          </a:r>
                          <a:r>
                            <a:rPr lang="en-US" sz="1900" i="0" dirty="0" err="1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Seidl</a:t>
                          </a:r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See TMD SIDIS </a:t>
                          </a:r>
                          <a:r>
                            <a:rPr lang="en-US" sz="2000" dirty="0" err="1"/>
                            <a:t>reqs</a:t>
                          </a:r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 err="1">
                              <a:effectLst/>
                            </a:rPr>
                            <a:t>nPDF</a:t>
                          </a:r>
                          <a:r>
                            <a:rPr lang="en-US" sz="1900" dirty="0">
                              <a:effectLst/>
                            </a:rPr>
                            <a:t> uncertainty expectation, (n)FF expectation</a:t>
                          </a: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000" dirty="0"/>
                            <a:t>Prepared </a:t>
                          </a:r>
                          <a:r>
                            <a:rPr lang="en-US" sz="2000" dirty="0" err="1"/>
                            <a:t>pythiaRHIC</a:t>
                          </a:r>
                          <a:r>
                            <a:rPr lang="en-US" sz="2000" dirty="0"/>
                            <a:t> (Pythia 6) + </a:t>
                          </a:r>
                          <a:r>
                            <a:rPr lang="en-US" sz="2000" dirty="0" err="1"/>
                            <a:t>eicsmear</a:t>
                          </a:r>
                          <a:r>
                            <a:rPr lang="en-US" sz="2000" dirty="0"/>
                            <a:t> simulations using official 4 ep and 3 </a:t>
                          </a:r>
                          <a:r>
                            <a:rPr lang="en-US" sz="2000" dirty="0" err="1"/>
                            <a:t>eAu</a:t>
                          </a:r>
                          <a:r>
                            <a:rPr lang="en-US" sz="2000" dirty="0"/>
                            <a:t> beam energy combinations, for smeared simulation </a:t>
                          </a:r>
                          <a:r>
                            <a:rPr lang="en-US" sz="2000" dirty="0" err="1"/>
                            <a:t>BeAST</a:t>
                          </a:r>
                          <a:r>
                            <a:rPr lang="en-US" sz="2000" dirty="0"/>
                            <a:t> resolutions were used in </a:t>
                          </a:r>
                          <a:r>
                            <a:rPr lang="en-US" sz="2000" dirty="0" err="1"/>
                            <a:t>eicsmear</a:t>
                          </a:r>
                          <a:r>
                            <a:rPr lang="en-US" sz="2000" dirty="0"/>
                            <a:t>. 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000" dirty="0"/>
                            <a:t>Not implemented: magnetic field impact and PID (hadron, momentum, rapidity) ranges.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000" dirty="0"/>
                            <a:t> Analysis will follow Charlotte’s paper extended to </a:t>
                          </a:r>
                          <a:r>
                            <a:rPr lang="en-US" sz="2000" dirty="0" err="1"/>
                            <a:t>nFFs</a:t>
                          </a:r>
                          <a:r>
                            <a:rPr lang="en-US" sz="2000" dirty="0"/>
                            <a:t> (and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dirty="0"/>
                            <a:t>dependence of interest there)</a:t>
                          </a: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extLst>
                      <a:ext uri="{0D108BD9-81ED-4DB2-BD59-A6C34878D82A}">
                        <a16:rowId xmlns:a16="http://schemas.microsoft.com/office/drawing/2014/main" val="14530922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D022BFFC-09A9-0F4F-9085-DB62DB4C44D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7748" y="1896533"/>
              <a:ext cx="12591332" cy="7160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36013">
                      <a:extLst>
                        <a:ext uri="{9D8B030D-6E8A-4147-A177-3AD203B41FA5}">
                          <a16:colId xmlns:a16="http://schemas.microsoft.com/office/drawing/2014/main" val="2705342345"/>
                        </a:ext>
                      </a:extLst>
                    </a:gridCol>
                    <a:gridCol w="2035534">
                      <a:extLst>
                        <a:ext uri="{9D8B030D-6E8A-4147-A177-3AD203B41FA5}">
                          <a16:colId xmlns:a16="http://schemas.microsoft.com/office/drawing/2014/main" val="808035973"/>
                        </a:ext>
                      </a:extLst>
                    </a:gridCol>
                    <a:gridCol w="2258171">
                      <a:extLst>
                        <a:ext uri="{9D8B030D-6E8A-4147-A177-3AD203B41FA5}">
                          <a16:colId xmlns:a16="http://schemas.microsoft.com/office/drawing/2014/main" val="108160675"/>
                        </a:ext>
                      </a:extLst>
                    </a:gridCol>
                    <a:gridCol w="4961614">
                      <a:extLst>
                        <a:ext uri="{9D8B030D-6E8A-4147-A177-3AD203B41FA5}">
                          <a16:colId xmlns:a16="http://schemas.microsoft.com/office/drawing/2014/main" val="852828918"/>
                        </a:ext>
                      </a:extLst>
                    </a:gridCol>
                  </a:tblGrid>
                  <a:tr h="859919">
                    <a:tc>
                      <a:txBody>
                        <a:bodyPr/>
                        <a:lstStyle/>
                        <a:p>
                          <a:pPr rtl="0"/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Measurement/process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Main detector requirements</a:t>
                          </a:r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Anticipated plot</a:t>
                          </a:r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Comments</a:t>
                          </a:r>
                        </a:p>
                      </a:txBody>
                      <a:tcPr marL="97536" marR="97536" marT="48768" marB="48768"/>
                    </a:tc>
                    <a:extLst>
                      <a:ext uri="{0D108BD9-81ED-4DB2-BD59-A6C34878D82A}">
                        <a16:rowId xmlns:a16="http://schemas.microsoft.com/office/drawing/2014/main" val="2491177671"/>
                      </a:ext>
                    </a:extLst>
                  </a:tr>
                  <a:tr h="2457907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666699"/>
                              </a:solidFill>
                            </a:rPr>
                            <a:t>Sea quark helicity measurements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rgbClr val="666699"/>
                              </a:solidFill>
                              <a:sym typeface="Wingdings" pitchFamily="2" charset="2"/>
                            </a:rPr>
                            <a:t></a:t>
                          </a:r>
                          <a:r>
                            <a:rPr lang="en-US" sz="1900" dirty="0">
                              <a:effectLst/>
                            </a:rPr>
                            <a:t>flavor separated (anti)quark helicity distributions over wide range of x </a:t>
                          </a:r>
                          <a:endParaRPr lang="en-US" sz="20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i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Ralf </a:t>
                          </a:r>
                          <a:r>
                            <a:rPr lang="en-US" sz="1900" i="0" dirty="0" err="1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Seidl</a:t>
                          </a:r>
                          <a:r>
                            <a:rPr lang="en-US" sz="1900" i="0" dirty="0"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7536" marR="97536" marT="48768" marB="48768">
                        <a:blipFill>
                          <a:blip r:embed="rId2"/>
                          <a:stretch>
                            <a:fillRect l="-165000" t="-36598" r="-356875" b="-156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>
                              <a:effectLst/>
                            </a:rPr>
                            <a:t>Update of previous sea quark helicity</a:t>
                          </a:r>
                          <a:r>
                            <a:rPr lang="en-US" sz="1900" baseline="0" dirty="0">
                              <a:effectLst/>
                            </a:rPr>
                            <a:t> PDF uncertainty plots</a:t>
                          </a:r>
                          <a:endParaRPr lang="en-US" sz="1900" dirty="0">
                            <a:effectLst/>
                          </a:endParaRP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7536" marR="97536" marT="48768" marB="48768">
                        <a:blipFill>
                          <a:blip r:embed="rId2"/>
                          <a:stretch>
                            <a:fillRect l="-153964" t="-36598" r="-512" b="-1567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8621160"/>
                      </a:ext>
                    </a:extLst>
                  </a:tr>
                  <a:tr h="3842918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rgbClr val="666699"/>
                              </a:solidFill>
                            </a:rPr>
                            <a:t>FFs/</a:t>
                          </a:r>
                          <a:r>
                            <a:rPr lang="en-US" sz="2000" dirty="0" err="1">
                              <a:solidFill>
                                <a:srgbClr val="666699"/>
                              </a:solidFill>
                            </a:rPr>
                            <a:t>nFFs</a:t>
                          </a:r>
                          <a:r>
                            <a:rPr lang="en-US" sz="2000" dirty="0">
                              <a:solidFill>
                                <a:srgbClr val="666699"/>
                              </a:solidFill>
                            </a:rPr>
                            <a:t>/</a:t>
                          </a:r>
                          <a:r>
                            <a:rPr lang="en-US" sz="2000" dirty="0" err="1">
                              <a:solidFill>
                                <a:srgbClr val="666699"/>
                              </a:solidFill>
                            </a:rPr>
                            <a:t>nPDFs</a:t>
                          </a:r>
                          <a:r>
                            <a:rPr lang="en-US" sz="2000" dirty="0">
                              <a:solidFill>
                                <a:srgbClr val="666699"/>
                              </a:solidFill>
                            </a:rPr>
                            <a:t> via </a:t>
                          </a:r>
                          <a:r>
                            <a:rPr lang="en-US" sz="2000" u="sng" dirty="0">
                              <a:solidFill>
                                <a:srgbClr val="666699"/>
                              </a:solidFill>
                            </a:rPr>
                            <a:t>single hadron </a:t>
                          </a:r>
                          <a:r>
                            <a:rPr lang="en-US" sz="2000" dirty="0">
                              <a:solidFill>
                                <a:srgbClr val="666699"/>
                              </a:solidFill>
                            </a:rPr>
                            <a:t>FF</a:t>
                          </a:r>
                        </a:p>
                        <a:p>
                          <a:r>
                            <a:rPr lang="en-US" sz="2000" dirty="0">
                              <a:solidFill>
                                <a:srgbClr val="666699"/>
                              </a:solidFill>
                              <a:sym typeface="Wingdings" pitchFamily="2" charset="2"/>
                            </a:rPr>
                            <a:t></a:t>
                          </a:r>
                          <a:r>
                            <a:rPr lang="en-US" sz="1900" dirty="0">
                              <a:solidFill>
                                <a:srgbClr val="000000"/>
                              </a:solidFill>
                              <a:effectLst/>
                            </a:rPr>
                            <a:t>Single hadron fragmentation functions for ep and </a:t>
                          </a:r>
                          <a:r>
                            <a:rPr lang="en-US" sz="19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eA</a:t>
                          </a:r>
                          <a:r>
                            <a:rPr lang="en-US" sz="1900" dirty="0">
                              <a:solidFill>
                                <a:srgbClr val="000000"/>
                              </a:solidFill>
                              <a:effectLst/>
                            </a:rPr>
                            <a:t> for FFs, </a:t>
                          </a:r>
                          <a:r>
                            <a:rPr lang="en-US" sz="19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nFFs</a:t>
                          </a:r>
                          <a:r>
                            <a:rPr lang="en-US" sz="1900" dirty="0">
                              <a:solidFill>
                                <a:srgbClr val="000000"/>
                              </a:solidFill>
                              <a:effectLst/>
                            </a:rPr>
                            <a:t>, </a:t>
                          </a:r>
                          <a:r>
                            <a:rPr lang="en-US" sz="19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nPDFs</a:t>
                          </a:r>
                          <a:r>
                            <a:rPr lang="en-US" sz="1900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:endParaRPr lang="en-US" sz="20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i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Ralf </a:t>
                          </a:r>
                          <a:r>
                            <a:rPr lang="en-US" sz="1900" i="0" dirty="0" err="1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Seidl</a:t>
                          </a:r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See TMD SIDIS </a:t>
                          </a:r>
                          <a:r>
                            <a:rPr lang="en-US" sz="2000" dirty="0" err="1"/>
                            <a:t>reqs</a:t>
                          </a:r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 err="1">
                              <a:effectLst/>
                            </a:rPr>
                            <a:t>nPDF</a:t>
                          </a:r>
                          <a:r>
                            <a:rPr lang="en-US" sz="1900" dirty="0">
                              <a:effectLst/>
                            </a:rPr>
                            <a:t> uncertainty expectation, (n)FF expectation</a:t>
                          </a: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7536" marR="97536" marT="48768" marB="48768">
                        <a:blipFill>
                          <a:blip r:embed="rId2"/>
                          <a:stretch>
                            <a:fillRect l="-153964" t="-87459" r="-512" b="-3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30922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7DFD2-DFEC-7542-B8FC-9DDF1956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D86A-981C-C540-A904-AD685BE05D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10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95B23-368A-C043-86B0-B601D454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CE953-19D9-AC44-AAF2-B7A87005D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1FEE32-863F-CC47-B71B-A86A2FF991A4}"/>
              </a:ext>
            </a:extLst>
          </p:cNvPr>
          <p:cNvGraphicFramePr>
            <a:graphicFrameLocks/>
          </p:cNvGraphicFramePr>
          <p:nvPr/>
        </p:nvGraphicFramePr>
        <p:xfrm>
          <a:off x="77748" y="1896533"/>
          <a:ext cx="12591331" cy="2791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3376">
                  <a:extLst>
                    <a:ext uri="{9D8B030D-6E8A-4147-A177-3AD203B41FA5}">
                      <a16:colId xmlns:a16="http://schemas.microsoft.com/office/drawing/2014/main" val="2705342345"/>
                    </a:ext>
                  </a:extLst>
                </a:gridCol>
                <a:gridCol w="2258171">
                  <a:extLst>
                    <a:ext uri="{9D8B030D-6E8A-4147-A177-3AD203B41FA5}">
                      <a16:colId xmlns:a16="http://schemas.microsoft.com/office/drawing/2014/main" val="808035973"/>
                    </a:ext>
                  </a:extLst>
                </a:gridCol>
                <a:gridCol w="1696278">
                  <a:extLst>
                    <a:ext uri="{9D8B030D-6E8A-4147-A177-3AD203B41FA5}">
                      <a16:colId xmlns:a16="http://schemas.microsoft.com/office/drawing/2014/main" val="108160675"/>
                    </a:ext>
                  </a:extLst>
                </a:gridCol>
                <a:gridCol w="5523506">
                  <a:extLst>
                    <a:ext uri="{9D8B030D-6E8A-4147-A177-3AD203B41FA5}">
                      <a16:colId xmlns:a16="http://schemas.microsoft.com/office/drawing/2014/main" val="852828918"/>
                    </a:ext>
                  </a:extLst>
                </a:gridCol>
              </a:tblGrid>
              <a:tr h="859919">
                <a:tc>
                  <a:txBody>
                    <a:bodyPr/>
                    <a:lstStyle/>
                    <a:p>
                      <a:pPr rtl="0"/>
                      <a:r>
                        <a:rPr lang="en-US" sz="19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Measurement/process</a:t>
                      </a:r>
                      <a:endParaRPr lang="en-US" sz="2000" dirty="0">
                        <a:effectLst/>
                      </a:endParaRPr>
                    </a:p>
                    <a:p>
                      <a:endParaRPr lang="en-US" sz="20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19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detector requirements</a:t>
                      </a:r>
                      <a:endParaRPr lang="en-US" sz="20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19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Anticipated plot</a:t>
                      </a:r>
                      <a:endParaRPr lang="en-US" sz="20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Comments</a:t>
                      </a:r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2491177671"/>
                  </a:ext>
                </a:extLst>
              </a:tr>
              <a:tr h="1931213">
                <a:tc>
                  <a:txBody>
                    <a:bodyPr/>
                    <a:lstStyle/>
                    <a:p>
                      <a:r>
                        <a:rPr lang="en-US" sz="2000" u="sng" dirty="0">
                          <a:solidFill>
                            <a:srgbClr val="666699"/>
                          </a:solidFill>
                        </a:rPr>
                        <a:t>Di-hadron</a:t>
                      </a:r>
                      <a:r>
                        <a:rPr lang="en-US" sz="2000" dirty="0">
                          <a:solidFill>
                            <a:srgbClr val="666699"/>
                          </a:solidFill>
                        </a:rPr>
                        <a:t> correlations in </a:t>
                      </a:r>
                      <a:r>
                        <a:rPr lang="en-US" sz="2000" dirty="0" err="1">
                          <a:solidFill>
                            <a:srgbClr val="666699"/>
                          </a:solidFill>
                        </a:rPr>
                        <a:t>eA</a:t>
                      </a:r>
                      <a:r>
                        <a:rPr lang="en-US" sz="2000" dirty="0">
                          <a:solidFill>
                            <a:srgbClr val="666699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666699"/>
                          </a:solidFill>
                          <a:sym typeface="Wingdings" panose="05000000000000000000" pitchFamily="2" charset="2"/>
                        </a:rPr>
                        <a:t>low 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Probing the onset of saturation </a:t>
                      </a:r>
                      <a:r>
                        <a:rPr lang="en-US" sz="1900" dirty="0">
                          <a:effectLst/>
                        </a:rPr>
                        <a:t>phenomenon</a:t>
                      </a:r>
                      <a:endParaRPr lang="en-US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Bowen Xiao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effectLst/>
                        </a:rPr>
                        <a:t>backward hadron acceptance, granularity </a:t>
                      </a:r>
                      <a:endParaRPr lang="en-US" sz="20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effectLst/>
                        </a:rPr>
                        <a:t>decorrelation plot as in white paper</a:t>
                      </a:r>
                    </a:p>
                    <a:p>
                      <a:endParaRPr lang="en-US" sz="2000" dirty="0"/>
                    </a:p>
                  </a:txBody>
                  <a:tcPr marL="97536" marR="97536" marT="48768" marB="48768"/>
                </a:tc>
                <a:tc>
                  <a:txBody>
                    <a:bodyPr/>
                    <a:lstStyle/>
                    <a:p>
                      <a:r>
                        <a:rPr lang="en-US" sz="1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Continuation of work based on </a:t>
                      </a:r>
                      <a:r>
                        <a:rPr lang="en-US" sz="1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arXiv:1403.2413</a:t>
                      </a:r>
                      <a:r>
                        <a:rPr lang="en-US" sz="19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extension to jets with different algorithms using </a:t>
                      </a:r>
                    </a:p>
                    <a:p>
                      <a:r>
                        <a:rPr lang="en-US" sz="1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new collisional energies at </a:t>
                      </a:r>
                      <a:r>
                        <a:rPr lang="en-US" sz="19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eRHIC</a:t>
                      </a:r>
                      <a:r>
                        <a:rPr lang="en-US" sz="1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sz="2000" dirty="0"/>
                    </a:p>
                  </a:txBody>
                  <a:tcPr marL="97536" marR="97536" marT="48768" marB="48768"/>
                </a:tc>
                <a:extLst>
                  <a:ext uri="{0D108BD9-81ED-4DB2-BD59-A6C34878D82A}">
                    <a16:rowId xmlns:a16="http://schemas.microsoft.com/office/drawing/2014/main" val="239945299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15E30D6-8432-1C4C-B2A4-5A1111AC3F55}"/>
              </a:ext>
            </a:extLst>
          </p:cNvPr>
          <p:cNvSpPr txBox="1">
            <a:spLocks/>
          </p:cNvSpPr>
          <p:nvPr/>
        </p:nvSpPr>
        <p:spPr>
          <a:xfrm>
            <a:off x="894080" y="877110"/>
            <a:ext cx="11216640" cy="1413934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75390"/>
            <a:r>
              <a:rPr lang="en-US" sz="4693" b="0" dirty="0">
                <a:solidFill>
                  <a:prstClr val="black"/>
                </a:solidFill>
                <a:latin typeface="Calibri Light" panose="020F0302020204030204"/>
              </a:rPr>
              <a:t>“Silver” channels, </a:t>
            </a:r>
            <a:r>
              <a:rPr lang="en-US" sz="4693" b="0" dirty="0" err="1">
                <a:solidFill>
                  <a:prstClr val="black"/>
                </a:solidFill>
                <a:latin typeface="Calibri Light" panose="020F0302020204030204"/>
              </a:rPr>
              <a:t>cont</a:t>
            </a:r>
            <a:endParaRPr lang="en-US" sz="4693" b="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47C2A-D4B6-0E4B-B5EA-D1D64250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D86A-981C-C540-A904-AD685BE05D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B657A-E6F8-2F4C-9E80-6135F618D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6306D41-5E0E-7D4C-973A-9004FD6E098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76031" y="2315633"/>
              <a:ext cx="12252074" cy="58730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69083">
                      <a:extLst>
                        <a:ext uri="{9D8B030D-6E8A-4147-A177-3AD203B41FA5}">
                          <a16:colId xmlns:a16="http://schemas.microsoft.com/office/drawing/2014/main" val="2705342345"/>
                        </a:ext>
                      </a:extLst>
                    </a:gridCol>
                    <a:gridCol w="3269083">
                      <a:extLst>
                        <a:ext uri="{9D8B030D-6E8A-4147-A177-3AD203B41FA5}">
                          <a16:colId xmlns:a16="http://schemas.microsoft.com/office/drawing/2014/main" val="808035973"/>
                        </a:ext>
                      </a:extLst>
                    </a:gridCol>
                    <a:gridCol w="3269083">
                      <a:extLst>
                        <a:ext uri="{9D8B030D-6E8A-4147-A177-3AD203B41FA5}">
                          <a16:colId xmlns:a16="http://schemas.microsoft.com/office/drawing/2014/main" val="108160675"/>
                        </a:ext>
                      </a:extLst>
                    </a:gridCol>
                    <a:gridCol w="2444825">
                      <a:extLst>
                        <a:ext uri="{9D8B030D-6E8A-4147-A177-3AD203B41FA5}">
                          <a16:colId xmlns:a16="http://schemas.microsoft.com/office/drawing/2014/main" val="852828918"/>
                        </a:ext>
                      </a:extLst>
                    </a:gridCol>
                  </a:tblGrid>
                  <a:tr h="1659467">
                    <a:tc>
                      <a:txBody>
                        <a:bodyPr/>
                        <a:lstStyle/>
                        <a:p>
                          <a:pPr rtl="0"/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Measurement/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pPr rtl="0"/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process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Main detector requirements</a:t>
                          </a:r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Anticipated plot</a:t>
                          </a:r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Comments</a:t>
                          </a:r>
                        </a:p>
                      </a:txBody>
                      <a:tcPr marL="97536" marR="97536" marT="48768" marB="48768"/>
                    </a:tc>
                    <a:extLst>
                      <a:ext uri="{0D108BD9-81ED-4DB2-BD59-A6C34878D82A}">
                        <a16:rowId xmlns:a16="http://schemas.microsoft.com/office/drawing/2014/main" val="2491177671"/>
                      </a:ext>
                    </a:extLst>
                  </a:tr>
                  <a:tr h="1950720">
                    <a:tc>
                      <a:txBody>
                        <a:bodyPr/>
                        <a:lstStyle/>
                        <a:p>
                          <a:r>
                            <a:rPr lang="en-US" sz="2000" u="sng" dirty="0">
                              <a:solidFill>
                                <a:srgbClr val="666699"/>
                              </a:solidFill>
                            </a:rPr>
                            <a:t>Di-hadron</a:t>
                          </a:r>
                          <a:r>
                            <a:rPr lang="en-US" sz="2000" dirty="0">
                              <a:solidFill>
                                <a:srgbClr val="666699"/>
                              </a:solidFill>
                            </a:rPr>
                            <a:t> FF for Tensor charge/Boer-Mulders</a:t>
                          </a:r>
                        </a:p>
                        <a:p>
                          <a:r>
                            <a:rPr lang="en-US" sz="2000" dirty="0">
                              <a:solidFill>
                                <a:srgbClr val="666699"/>
                              </a:solidFill>
                              <a:sym typeface="Wingdings" pitchFamily="2" charset="2"/>
                            </a:rPr>
                            <a:t>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i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Anselm Vossen</a:t>
                          </a:r>
                          <a:endParaRPr lang="en-US" sz="2000" dirty="0"/>
                        </a:p>
                        <a:p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Single hadron </a:t>
                          </a:r>
                          <a:r>
                            <a:rPr lang="en-US" sz="2000" dirty="0" err="1"/>
                            <a:t>reqs+min</a:t>
                          </a:r>
                          <a:r>
                            <a:rPr lang="en-US" sz="20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 for partial wave expansion</a:t>
                          </a: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dirty="0"/>
                            <a:t>Impact on tensor charge/</a:t>
                          </a:r>
                          <a:r>
                            <a:rPr lang="en-US" sz="2000" dirty="0" err="1"/>
                            <a:t>transversity</a:t>
                          </a:r>
                          <a:r>
                            <a:rPr lang="en-US" sz="2000" dirty="0"/>
                            <a:t> extraction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dirty="0"/>
                            <a:t>Projected BM asymmetries</a:t>
                          </a:r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extLst>
                      <a:ext uri="{0D108BD9-81ED-4DB2-BD59-A6C34878D82A}">
                        <a16:rowId xmlns:a16="http://schemas.microsoft.com/office/drawing/2014/main" val="1088621160"/>
                      </a:ext>
                    </a:extLst>
                  </a:tr>
                  <a:tr h="2262835">
                    <a:tc>
                      <a:txBody>
                        <a:bodyPr/>
                        <a:lstStyle/>
                        <a:p>
                          <a:r>
                            <a:rPr lang="en-US" sz="2000" u="sng" dirty="0">
                              <a:solidFill>
                                <a:srgbClr val="666699"/>
                              </a:solidFill>
                            </a:rPr>
                            <a:t>Lambda</a:t>
                          </a:r>
                          <a:r>
                            <a:rPr lang="en-US" sz="2000" dirty="0">
                              <a:solidFill>
                                <a:srgbClr val="666699"/>
                              </a:solidFill>
                            </a:rPr>
                            <a:t> related spin measurements</a:t>
                          </a:r>
                        </a:p>
                        <a:p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sym typeface="Wingdings" pitchFamily="2" charset="2"/>
                            </a:rPr>
                            <a:t>L/T spin transfer, polarizing FFs (universality), jet structure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i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Anselm Vossen</a:t>
                          </a:r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oMath>
                          </a14:m>
                          <a:r>
                            <a:rPr lang="en-US" sz="2000" dirty="0"/>
                            <a:t> acceptance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dirty="0"/>
                            <a:t>Slow </a:t>
                          </a:r>
                          <a:r>
                            <a:rPr lang="en-US" sz="2000" dirty="0" err="1"/>
                            <a:t>pion</a:t>
                          </a:r>
                          <a:r>
                            <a:rPr lang="en-US" sz="2000" dirty="0" err="1">
                              <a:sym typeface="Wingdings" pitchFamily="2" charset="2"/>
                            </a:rPr>
                            <a:t>low</a:t>
                          </a:r>
                          <a:r>
                            <a:rPr lang="en-US" sz="2000" dirty="0">
                              <a:sym typeface="Wingdings" pitchFamily="2" charset="2"/>
                            </a:rPr>
                            <a:t> momentum cutoff, displaced vertex</a:t>
                          </a:r>
                          <a:endParaRPr lang="en-US" sz="2000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endParaRPr lang="en-US" sz="2000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dirty="0"/>
                            <a:t>Precision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oMath>
                          </a14:m>
                          <a:r>
                            <a:rPr lang="en-US" sz="2000" dirty="0"/>
                            <a:t> polarization measurements</a:t>
                          </a:r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extLst>
                      <a:ext uri="{0D108BD9-81ED-4DB2-BD59-A6C34878D82A}">
                        <a16:rowId xmlns:a16="http://schemas.microsoft.com/office/drawing/2014/main" val="14530922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6306D41-5E0E-7D4C-973A-9004FD6E098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76031" y="2315633"/>
              <a:ext cx="12252074" cy="58730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69083">
                      <a:extLst>
                        <a:ext uri="{9D8B030D-6E8A-4147-A177-3AD203B41FA5}">
                          <a16:colId xmlns:a16="http://schemas.microsoft.com/office/drawing/2014/main" val="2705342345"/>
                        </a:ext>
                      </a:extLst>
                    </a:gridCol>
                    <a:gridCol w="3269083">
                      <a:extLst>
                        <a:ext uri="{9D8B030D-6E8A-4147-A177-3AD203B41FA5}">
                          <a16:colId xmlns:a16="http://schemas.microsoft.com/office/drawing/2014/main" val="808035973"/>
                        </a:ext>
                      </a:extLst>
                    </a:gridCol>
                    <a:gridCol w="3269083">
                      <a:extLst>
                        <a:ext uri="{9D8B030D-6E8A-4147-A177-3AD203B41FA5}">
                          <a16:colId xmlns:a16="http://schemas.microsoft.com/office/drawing/2014/main" val="108160675"/>
                        </a:ext>
                      </a:extLst>
                    </a:gridCol>
                    <a:gridCol w="2444825">
                      <a:extLst>
                        <a:ext uri="{9D8B030D-6E8A-4147-A177-3AD203B41FA5}">
                          <a16:colId xmlns:a16="http://schemas.microsoft.com/office/drawing/2014/main" val="852828918"/>
                        </a:ext>
                      </a:extLst>
                    </a:gridCol>
                  </a:tblGrid>
                  <a:tr h="1659467">
                    <a:tc>
                      <a:txBody>
                        <a:bodyPr/>
                        <a:lstStyle/>
                        <a:p>
                          <a:pPr rtl="0"/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Measurement/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pPr rtl="0"/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process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Main detector requirements</a:t>
                          </a:r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b="0" i="0" u="none" strike="noStrike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Anticipated plot</a:t>
                          </a:r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Comments</a:t>
                          </a:r>
                        </a:p>
                      </a:txBody>
                      <a:tcPr marL="97536" marR="97536" marT="48768" marB="48768"/>
                    </a:tc>
                    <a:extLst>
                      <a:ext uri="{0D108BD9-81ED-4DB2-BD59-A6C34878D82A}">
                        <a16:rowId xmlns:a16="http://schemas.microsoft.com/office/drawing/2014/main" val="2491177671"/>
                      </a:ext>
                    </a:extLst>
                  </a:tr>
                  <a:tr h="1950720">
                    <a:tc>
                      <a:txBody>
                        <a:bodyPr/>
                        <a:lstStyle/>
                        <a:p>
                          <a:r>
                            <a:rPr lang="en-US" sz="2000" u="sng" dirty="0">
                              <a:solidFill>
                                <a:srgbClr val="666699"/>
                              </a:solidFill>
                            </a:rPr>
                            <a:t>Di-hadron</a:t>
                          </a:r>
                          <a:r>
                            <a:rPr lang="en-US" sz="2000" dirty="0">
                              <a:solidFill>
                                <a:srgbClr val="666699"/>
                              </a:solidFill>
                            </a:rPr>
                            <a:t> FF for Tensor charge/Boer-Mulders</a:t>
                          </a:r>
                        </a:p>
                        <a:p>
                          <a:r>
                            <a:rPr lang="en-US" sz="2000" dirty="0">
                              <a:solidFill>
                                <a:srgbClr val="666699"/>
                              </a:solidFill>
                              <a:sym typeface="Wingdings" pitchFamily="2" charset="2"/>
                            </a:rPr>
                            <a:t>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i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Anselm Vossen</a:t>
                          </a:r>
                          <a:endParaRPr lang="en-US" sz="2000" dirty="0"/>
                        </a:p>
                        <a:p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7536" marR="97536" marT="48768" marB="48768">
                        <a:blipFill>
                          <a:blip r:embed="rId2"/>
                          <a:stretch>
                            <a:fillRect l="-100778" t="-86364" r="-176265" b="-1168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dirty="0"/>
                            <a:t>Impact on tensor charge/</a:t>
                          </a:r>
                          <a:r>
                            <a:rPr lang="en-US" sz="2000" dirty="0" err="1"/>
                            <a:t>transversity</a:t>
                          </a:r>
                          <a:r>
                            <a:rPr lang="en-US" sz="2000" dirty="0"/>
                            <a:t> extraction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000" dirty="0"/>
                            <a:t>Projected BM asymmetries</a:t>
                          </a:r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extLst>
                      <a:ext uri="{0D108BD9-81ED-4DB2-BD59-A6C34878D82A}">
                        <a16:rowId xmlns:a16="http://schemas.microsoft.com/office/drawing/2014/main" val="1088621160"/>
                      </a:ext>
                    </a:extLst>
                  </a:tr>
                  <a:tr h="2262835">
                    <a:tc>
                      <a:txBody>
                        <a:bodyPr/>
                        <a:lstStyle/>
                        <a:p>
                          <a:r>
                            <a:rPr lang="en-US" sz="2000" u="sng" dirty="0">
                              <a:solidFill>
                                <a:srgbClr val="666699"/>
                              </a:solidFill>
                            </a:rPr>
                            <a:t>Lambda</a:t>
                          </a:r>
                          <a:r>
                            <a:rPr lang="en-US" sz="2000" dirty="0">
                              <a:solidFill>
                                <a:srgbClr val="666699"/>
                              </a:solidFill>
                            </a:rPr>
                            <a:t> related spin measurements</a:t>
                          </a:r>
                        </a:p>
                        <a:p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sym typeface="Wingdings" pitchFamily="2" charset="2"/>
                            </a:rPr>
                            <a:t>L/T spin transfer, polarizing FFs (universality), jet structure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i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Anselm Vossen</a:t>
                          </a:r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7536" marR="97536" marT="48768" marB="48768">
                        <a:blipFill>
                          <a:blip r:embed="rId2"/>
                          <a:stretch>
                            <a:fillRect l="-100778" t="-161236" r="-176265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7536" marR="97536" marT="48768" marB="48768">
                        <a:blipFill>
                          <a:blip r:embed="rId2"/>
                          <a:stretch>
                            <a:fillRect l="-200000" t="-161236" r="-75581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marL="97536" marR="97536" marT="48768" marB="48768"/>
                    </a:tc>
                    <a:extLst>
                      <a:ext uri="{0D108BD9-81ED-4DB2-BD59-A6C34878D82A}">
                        <a16:rowId xmlns:a16="http://schemas.microsoft.com/office/drawing/2014/main" val="14530922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5D161DB6-DF62-4C44-83DC-0B0A2ED37F94}"/>
              </a:ext>
            </a:extLst>
          </p:cNvPr>
          <p:cNvSpPr txBox="1">
            <a:spLocks/>
          </p:cNvSpPr>
          <p:nvPr/>
        </p:nvSpPr>
        <p:spPr>
          <a:xfrm>
            <a:off x="894080" y="877110"/>
            <a:ext cx="11216640" cy="1413934"/>
          </a:xfrm>
          <a:prstGeom prst="rect">
            <a:avLst/>
          </a:prstGeom>
        </p:spPr>
        <p:txBody>
          <a:bodyPr vert="horz" lIns="97536" tIns="48768" rIns="97536" bIns="4876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75390"/>
            <a:r>
              <a:rPr lang="en-US" sz="4693" b="0" dirty="0">
                <a:solidFill>
                  <a:prstClr val="black"/>
                </a:solidFill>
                <a:latin typeface="Calibri Light" panose="020F0302020204030204"/>
              </a:rPr>
              <a:t>“New” channels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653007-3796-A14B-8CA2-C5421064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D86A-981C-C540-A904-AD685BE05D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Agenda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922992"/>
          </a:xfrm>
          <a:prstGeom prst="rect">
            <a:avLst/>
          </a:prstGeom>
        </p:spPr>
        <p:txBody>
          <a:bodyPr/>
          <a:lstStyle>
            <a:lvl1pPr defTabSz="391414">
              <a:defRPr sz="5360"/>
            </a:lvl1pPr>
          </a:lstStyle>
          <a:p>
            <a:r>
              <a:t>Agenda</a:t>
            </a:r>
          </a:p>
        </p:txBody>
      </p:sp>
      <p:sp>
        <p:nvSpPr>
          <p:cNvPr id="124" name="Date and Time of SIDIS WG regular meetings; weekly, bi-weekly, or…?…"/>
          <p:cNvSpPr txBox="1">
            <a:spLocks noGrp="1"/>
          </p:cNvSpPr>
          <p:nvPr>
            <p:ph type="body" idx="1"/>
          </p:nvPr>
        </p:nvSpPr>
        <p:spPr>
          <a:xfrm>
            <a:off x="1042572" y="1548528"/>
            <a:ext cx="10716484" cy="6286501"/>
          </a:xfrm>
          <a:prstGeom prst="rect">
            <a:avLst/>
          </a:prstGeom>
        </p:spPr>
        <p:txBody>
          <a:bodyPr/>
          <a:lstStyle/>
          <a:p>
            <a:r>
              <a:t>Date and Time of SIDIS WG regular meetings; weekly, bi-weekly, or…?</a:t>
            </a:r>
          </a:p>
          <a:p>
            <a:r>
              <a:t>Physics Topics: discuss prioritisation w.r.t. detector features; which golden and silver channels?</a:t>
            </a:r>
          </a:p>
          <a:p>
            <a:r>
              <a:t>“Technical discussion”: which plots, simulations?</a:t>
            </a:r>
          </a:p>
          <a:p>
            <a:r>
              <a:t>AOB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A98905-94CB-CA40-95DF-C8E94D395A7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alendar"/>
          <p:cNvSpPr txBox="1">
            <a:spLocks noGrp="1"/>
          </p:cNvSpPr>
          <p:nvPr>
            <p:ph type="title"/>
          </p:nvPr>
        </p:nvSpPr>
        <p:spPr>
          <a:xfrm>
            <a:off x="952500" y="253999"/>
            <a:ext cx="11099800" cy="816857"/>
          </a:xfrm>
          <a:prstGeom prst="rect">
            <a:avLst/>
          </a:prstGeom>
        </p:spPr>
        <p:txBody>
          <a:bodyPr/>
          <a:lstStyle>
            <a:lvl1pPr defTabSz="344677">
              <a:defRPr sz="4719"/>
            </a:lvl1pPr>
          </a:lstStyle>
          <a:p>
            <a:r>
              <a:t>Calendar</a:t>
            </a:r>
          </a:p>
        </p:txBody>
      </p:sp>
      <p:pic>
        <p:nvPicPr>
          <p:cNvPr id="127" name="EIC@IP6 calendar.pdf" descr="EIC@IP6 calendar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88" y="962444"/>
            <a:ext cx="8512886" cy="657814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from Yulia Furletova"/>
          <p:cNvSpPr txBox="1"/>
          <p:nvPr/>
        </p:nvSpPr>
        <p:spPr>
          <a:xfrm>
            <a:off x="8956316" y="1377760"/>
            <a:ext cx="281269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from Yulia Furletova</a:t>
            </a:r>
          </a:p>
        </p:txBody>
      </p:sp>
      <p:sp>
        <p:nvSpPr>
          <p:cNvPr id="129" name="Callout"/>
          <p:cNvSpPr/>
          <p:nvPr/>
        </p:nvSpPr>
        <p:spPr>
          <a:xfrm>
            <a:off x="4025511" y="1848436"/>
            <a:ext cx="4662885" cy="1483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1" y="0"/>
                </a:moveTo>
                <a:cubicBezTo>
                  <a:pt x="116" y="0"/>
                  <a:pt x="0" y="366"/>
                  <a:pt x="0" y="821"/>
                </a:cubicBezTo>
                <a:lnTo>
                  <a:pt x="0" y="8317"/>
                </a:lnTo>
                <a:cubicBezTo>
                  <a:pt x="0" y="8772"/>
                  <a:pt x="116" y="9144"/>
                  <a:pt x="261" y="9144"/>
                </a:cubicBezTo>
                <a:lnTo>
                  <a:pt x="4975" y="9144"/>
                </a:lnTo>
                <a:cubicBezTo>
                  <a:pt x="4987" y="9144"/>
                  <a:pt x="4997" y="9126"/>
                  <a:pt x="5008" y="9121"/>
                </a:cubicBezTo>
                <a:lnTo>
                  <a:pt x="21600" y="21600"/>
                </a:lnTo>
                <a:lnTo>
                  <a:pt x="5236" y="7757"/>
                </a:lnTo>
                <a:lnTo>
                  <a:pt x="5236" y="821"/>
                </a:lnTo>
                <a:cubicBezTo>
                  <a:pt x="5236" y="366"/>
                  <a:pt x="5119" y="0"/>
                  <a:pt x="4975" y="0"/>
                </a:cubicBezTo>
                <a:lnTo>
                  <a:pt x="261" y="0"/>
                </a:lnTo>
                <a:close/>
              </a:path>
            </a:pathLst>
          </a:custGeom>
          <a:ln w="50800">
            <a:solidFill>
              <a:srgbClr val="94219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0" name="SIDIS WG…"/>
          <p:cNvSpPr txBox="1"/>
          <p:nvPr/>
        </p:nvSpPr>
        <p:spPr>
          <a:xfrm>
            <a:off x="9043602" y="3039138"/>
            <a:ext cx="2163927" cy="1935785"/>
          </a:xfrm>
          <a:prstGeom prst="rect">
            <a:avLst/>
          </a:prstGeom>
          <a:solidFill>
            <a:srgbClr val="E6DEE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/>
            </a:pPr>
            <a:r>
              <a:rPr b="1"/>
              <a:t>SIDIS WG</a:t>
            </a:r>
            <a:r>
              <a:t> </a:t>
            </a:r>
          </a:p>
          <a:p>
            <a:pPr>
              <a:defRPr b="0"/>
            </a:pPr>
            <a:endParaRPr/>
          </a:p>
          <a:p>
            <a:r>
              <a:t>currently</a:t>
            </a:r>
          </a:p>
          <a:p>
            <a:r>
              <a:t>Wednesday </a:t>
            </a:r>
          </a:p>
          <a:p>
            <a:r>
              <a:t>10am EST</a:t>
            </a:r>
          </a:p>
        </p:txBody>
      </p:sp>
      <p:sp>
        <p:nvSpPr>
          <p:cNvPr id="131" name="Confirm / change date and time…"/>
          <p:cNvSpPr txBox="1">
            <a:spLocks noGrp="1"/>
          </p:cNvSpPr>
          <p:nvPr>
            <p:ph type="body" sz="quarter" idx="1"/>
          </p:nvPr>
        </p:nvSpPr>
        <p:spPr>
          <a:xfrm>
            <a:off x="797653" y="7313010"/>
            <a:ext cx="11099801" cy="2027522"/>
          </a:xfrm>
          <a:prstGeom prst="rect">
            <a:avLst/>
          </a:prstGeom>
        </p:spPr>
        <p:txBody>
          <a:bodyPr/>
          <a:lstStyle/>
          <a:p>
            <a:r>
              <a:t>Confirm / change date and time</a:t>
            </a:r>
          </a:p>
          <a:p>
            <a:r>
              <a:t>Choose weekly / bi-weekly / … rate of meetings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B414AE-A2E4-0B4C-BCE7-E7FFC41F9CE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"/>
          <p:cNvSpPr/>
          <p:nvPr/>
        </p:nvSpPr>
        <p:spPr>
          <a:xfrm>
            <a:off x="4446488" y="5086701"/>
            <a:ext cx="1134392" cy="628989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4" name="Rectangle"/>
          <p:cNvSpPr/>
          <p:nvPr/>
        </p:nvSpPr>
        <p:spPr>
          <a:xfrm>
            <a:off x="4446488" y="1827386"/>
            <a:ext cx="1417628" cy="684356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D479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5" name="SIDIS Physics Topics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832199"/>
          </a:xfrm>
          <a:prstGeom prst="rect">
            <a:avLst/>
          </a:prstGeom>
        </p:spPr>
        <p:txBody>
          <a:bodyPr/>
          <a:lstStyle>
            <a:lvl1pPr defTabSz="350520">
              <a:defRPr sz="4800"/>
            </a:lvl1pPr>
          </a:lstStyle>
          <a:p>
            <a:r>
              <a:t>SIDIS Physics Topics</a:t>
            </a:r>
          </a:p>
        </p:txBody>
      </p:sp>
      <p:sp>
        <p:nvSpPr>
          <p:cNvPr id="136" name="EIC White Paper golden channel:"/>
          <p:cNvSpPr txBox="1">
            <a:spLocks noGrp="1"/>
          </p:cNvSpPr>
          <p:nvPr>
            <p:ph type="body" sz="quarter" idx="1"/>
          </p:nvPr>
        </p:nvSpPr>
        <p:spPr>
          <a:xfrm>
            <a:off x="952500" y="1672680"/>
            <a:ext cx="8257978" cy="1013240"/>
          </a:xfrm>
          <a:prstGeom prst="rect">
            <a:avLst/>
          </a:prstGeom>
        </p:spPr>
        <p:txBody>
          <a:bodyPr/>
          <a:lstStyle/>
          <a:p>
            <a:r>
              <a:t>EIC White Paper golden channel:</a:t>
            </a:r>
          </a:p>
        </p:txBody>
      </p:sp>
      <p:sp>
        <p:nvSpPr>
          <p:cNvPr id="137" name="unpolarized TMD of valence/sea quarks…"/>
          <p:cNvSpPr txBox="1"/>
          <p:nvPr/>
        </p:nvSpPr>
        <p:spPr>
          <a:xfrm>
            <a:off x="1465526" y="2494528"/>
            <a:ext cx="10073748" cy="2202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71500" indent="-571500" algn="l" defTabSz="525779">
              <a:lnSpc>
                <a:spcPct val="30000"/>
              </a:lnSpc>
              <a:spcBef>
                <a:spcPts val="3700"/>
              </a:spcBef>
              <a:buSzPct val="100000"/>
              <a:buAutoNum type="arabicPeriod"/>
              <a:defRPr sz="2880" b="0"/>
            </a:pPr>
            <a:r>
              <a:t>unpolarized TMD of valence/sea quarks</a:t>
            </a:r>
          </a:p>
          <a:p>
            <a:pPr marL="571500" indent="-571500" algn="l" defTabSz="525779">
              <a:lnSpc>
                <a:spcPct val="30000"/>
              </a:lnSpc>
              <a:spcBef>
                <a:spcPts val="3700"/>
              </a:spcBef>
              <a:buSzPct val="100000"/>
              <a:buAutoNum type="arabicPeriod"/>
              <a:defRPr sz="2880" b="0"/>
            </a:pPr>
            <a:r>
              <a:t>Sivers TMD of valence/sea quarks</a:t>
            </a:r>
          </a:p>
          <a:p>
            <a:pPr marL="571500" indent="-571500" algn="l" defTabSz="525779">
              <a:spcBef>
                <a:spcPts val="3700"/>
              </a:spcBef>
              <a:buSzPct val="100000"/>
              <a:buAutoNum type="arabicPeriod"/>
              <a:defRPr sz="2880" b="0"/>
            </a:pPr>
            <a:r>
              <a:t>unpolarized and Sivers TMD of gluons: di-hadron and/or di-jet   ==&gt;  Jet / HF WG ? </a:t>
            </a:r>
          </a:p>
        </p:txBody>
      </p:sp>
      <p:sp>
        <p:nvSpPr>
          <p:cNvPr id="138" name="EIC White Paper silver channel:"/>
          <p:cNvSpPr txBox="1"/>
          <p:nvPr/>
        </p:nvSpPr>
        <p:spPr>
          <a:xfrm>
            <a:off x="952500" y="4913626"/>
            <a:ext cx="7219477" cy="101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indent="-444500" algn="l">
              <a:spcBef>
                <a:spcPts val="4200"/>
              </a:spcBef>
              <a:buSzPct val="145000"/>
              <a:buChar char="•"/>
              <a:defRPr sz="3200" b="0"/>
            </a:lvl1pPr>
          </a:lstStyle>
          <a:p>
            <a:r>
              <a:t>EIC White Paper silver channel:</a:t>
            </a:r>
          </a:p>
        </p:txBody>
      </p:sp>
      <p:sp>
        <p:nvSpPr>
          <p:cNvPr id="139" name="chiral-odd functions for valence/sea quarks: transversity and Boer-Mulders…"/>
          <p:cNvSpPr txBox="1"/>
          <p:nvPr/>
        </p:nvSpPr>
        <p:spPr>
          <a:xfrm>
            <a:off x="1465526" y="5941354"/>
            <a:ext cx="10403311" cy="1701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71500" indent="-571500" algn="l" defTabSz="525779">
              <a:lnSpc>
                <a:spcPct val="80000"/>
              </a:lnSpc>
              <a:spcBef>
                <a:spcPts val="3700"/>
              </a:spcBef>
              <a:buSzPct val="100000"/>
              <a:buAutoNum type="arabicPeriod"/>
              <a:defRPr sz="2880" b="0"/>
            </a:pPr>
            <a:r>
              <a:t>chiral-odd functions for valence/sea quarks: transversity and Boer-Mulders</a:t>
            </a:r>
          </a:p>
          <a:p>
            <a:pPr marL="571500" indent="-571500" algn="l" defTabSz="525779">
              <a:lnSpc>
                <a:spcPct val="80000"/>
              </a:lnSpc>
              <a:spcBef>
                <a:spcPts val="3700"/>
              </a:spcBef>
              <a:buSzPct val="100000"/>
              <a:buAutoNum type="arabicPeriod"/>
              <a:defRPr sz="2880" b="0"/>
            </a:pPr>
            <a:r>
              <a:t>transversity (also as PDF) ==&gt; tensor charge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20E2A-D46C-9940-AC35-D9769BC961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unpolarized and helicity sea/strange quark PDFs  ==&gt; fragmentation function FFs…"/>
          <p:cNvSpPr txBox="1">
            <a:spLocks noGrp="1"/>
          </p:cNvSpPr>
          <p:nvPr>
            <p:ph type="body" idx="1"/>
          </p:nvPr>
        </p:nvSpPr>
        <p:spPr>
          <a:xfrm>
            <a:off x="952500" y="1291177"/>
            <a:ext cx="11099801" cy="6286501"/>
          </a:xfrm>
          <a:prstGeom prst="rect">
            <a:avLst/>
          </a:prstGeom>
        </p:spPr>
        <p:txBody>
          <a:bodyPr/>
          <a:lstStyle/>
          <a:p>
            <a:r>
              <a:t>unpolarized and helicity sea/strange quark PDFs  ==&gt; fragmentation function FFs</a:t>
            </a:r>
          </a:p>
          <a:p>
            <a:r>
              <a:t>polarized fragmentation (Λ)</a:t>
            </a:r>
          </a:p>
          <a:p>
            <a:r>
              <a:t>Jet-related TMDs (Sivers, Collins and jet substructure) ==&gt; Jet / HF WG ?</a:t>
            </a:r>
          </a:p>
          <a:p>
            <a:r>
              <a:t>chiral-odd higher twist: e(x), …</a:t>
            </a:r>
          </a:p>
          <a:p>
            <a:r>
              <a:t>in-medium PDFs and FFs ?</a:t>
            </a:r>
          </a:p>
        </p:txBody>
      </p:sp>
      <p:sp>
        <p:nvSpPr>
          <p:cNvPr id="142" name="SIDIS Physics Topics (update)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832199"/>
          </a:xfrm>
          <a:prstGeom prst="rect">
            <a:avLst/>
          </a:prstGeom>
        </p:spPr>
        <p:txBody>
          <a:bodyPr/>
          <a:lstStyle>
            <a:lvl1pPr defTabSz="350520">
              <a:defRPr sz="4800"/>
            </a:lvl1pPr>
          </a:lstStyle>
          <a:p>
            <a:r>
              <a:t>SIDIS Physics Topics (update)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3D6574-F142-7C4E-BE2A-5C410D4E105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D51CA-303E-1F43-9921-10664BCF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Where does Athena have an advantage and what physics topic might profit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A8F78-8886-D44E-948B-B95063856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3213100"/>
            <a:ext cx="11099800" cy="62865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High B field </a:t>
            </a:r>
          </a:p>
          <a:p>
            <a:pPr marL="444500" lvl="1" indent="0">
              <a:spcBef>
                <a:spcPts val="1200"/>
              </a:spcBef>
              <a:buNone/>
            </a:pPr>
            <a:r>
              <a:rPr lang="en-US" dirty="0">
                <a:sym typeface="Wingdings" pitchFamily="2" charset="2"/>
              </a:rPr>
              <a:t>resolution of high momentum tracks</a:t>
            </a:r>
          </a:p>
          <a:p>
            <a:pPr marL="444500" lvl="1" indent="0">
              <a:spcBef>
                <a:spcPts val="1200"/>
              </a:spcBef>
              <a:buNone/>
            </a:pPr>
            <a:r>
              <a:rPr lang="en-US" dirty="0">
                <a:sym typeface="Wingdings" pitchFamily="2" charset="2"/>
              </a:rPr>
              <a:t>PID at high momenta</a:t>
            </a:r>
          </a:p>
          <a:p>
            <a:pPr marL="444500" lvl="1" indent="0">
              <a:spcBef>
                <a:spcPts val="1200"/>
              </a:spcBef>
              <a:buNone/>
            </a:pPr>
            <a:r>
              <a:rPr lang="en-US" dirty="0">
                <a:sym typeface="Wingdings" pitchFamily="2" charset="2"/>
              </a:rPr>
              <a:t>kinematic reach for evolution?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Unexplored region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Hermetic coverage</a:t>
            </a:r>
          </a:p>
          <a:p>
            <a:pPr marL="444500" lvl="1" indent="0">
              <a:spcBef>
                <a:spcPts val="1200"/>
              </a:spcBef>
              <a:buNone/>
            </a:pP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Cc events</a:t>
            </a:r>
          </a:p>
          <a:p>
            <a:pPr marL="444500" lvl="1" indent="0">
              <a:spcBef>
                <a:spcPts val="1200"/>
              </a:spcBef>
              <a:buNone/>
            </a:pP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Kinematic reach using hadronic final state</a:t>
            </a:r>
          </a:p>
          <a:p>
            <a:pPr marL="444500" lvl="1" indent="0">
              <a:spcBef>
                <a:spcPts val="1200"/>
              </a:spcBef>
              <a:buNone/>
            </a:pPr>
            <a:endParaRPr lang="en-US" dirty="0">
              <a:solidFill>
                <a:schemeClr val="tx1"/>
              </a:solidFill>
              <a:sym typeface="Wingdings" pitchFamily="2" charset="2"/>
            </a:endParaRPr>
          </a:p>
          <a:p>
            <a:pPr marL="444500" lvl="1" indent="0">
              <a:spcBef>
                <a:spcPts val="1200"/>
              </a:spcBef>
              <a:buNone/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 marL="4445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E9C9C-E7CB-014F-B884-9BE67CD7BD9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83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MD evolution (Collins-Soper kernel)  &lt;==&gt; energy reach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6766" y="1733549"/>
                <a:ext cx="11631268" cy="6286501"/>
              </a:xfrm>
              <a:prstGeom prst="rect">
                <a:avLst/>
              </a:prstGeom>
            </p:spPr>
            <p:txBody>
              <a:bodyPr/>
              <a:lstStyle/>
              <a:p>
                <a:pPr marL="382270" indent="-382270" defTabSz="502412">
                  <a:spcBef>
                    <a:spcPts val="3600"/>
                  </a:spcBef>
                  <a:defRPr sz="2752"/>
                </a:pPr>
                <a:r>
                  <a:rPr lang="en-US" dirty="0"/>
                  <a:t>TMD evolution (Collins-Soper kernel)  &lt;==&gt; energy reach</a:t>
                </a:r>
              </a:p>
              <a:p>
                <a:pPr marL="382270" indent="-382270" defTabSz="502412">
                  <a:spcBef>
                    <a:spcPts val="3600"/>
                  </a:spcBef>
                  <a:defRPr sz="2752"/>
                </a:pPr>
                <a:r>
                  <a:rPr lang="en-US" dirty="0"/>
                  <a:t>Gluon </a:t>
                </a:r>
                <a:r>
                  <a:rPr lang="en-US" dirty="0" err="1"/>
                  <a:t>Sivers</a:t>
                </a:r>
                <a:r>
                  <a:rPr lang="en-US" dirty="0"/>
                  <a:t>  &lt;==&gt; di-hadron acceptance ?</a:t>
                </a:r>
              </a:p>
              <a:p>
                <a:pPr marL="382270" indent="-382270" defTabSz="502412">
                  <a:spcBef>
                    <a:spcPts val="3600"/>
                  </a:spcBef>
                  <a:defRPr sz="2752"/>
                </a:pPr>
                <a:r>
                  <a:rPr lang="en-US" dirty="0" err="1"/>
                  <a:t>Transversity</a:t>
                </a:r>
                <a:r>
                  <a:rPr lang="en-US" dirty="0"/>
                  <a:t> and chiral-odd functions &lt;==&gt;                                     (x,Q</a:t>
                </a:r>
                <a:r>
                  <a:rPr lang="en-US" baseline="31999" dirty="0"/>
                  <a:t>2</a:t>
                </a:r>
                <a:r>
                  <a:rPr lang="en-US" dirty="0"/>
                  <a:t>) resolution, energy reach, PID coverage</a:t>
                </a:r>
              </a:p>
              <a:p>
                <a:pPr marL="382270" indent="-382270" defTabSz="502412">
                  <a:spcBef>
                    <a:spcPts val="3600"/>
                  </a:spcBef>
                  <a:defRPr sz="2752"/>
                </a:pPr>
                <a:r>
                  <a:rPr lang="en-US" dirty="0"/>
                  <a:t>sea/strange PDFs with FFs  &lt;==&gt;  PID coverage, energy reach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82270" indent="-382270" defTabSz="502412">
                  <a:spcBef>
                    <a:spcPts val="3600"/>
                  </a:spcBef>
                  <a:defRPr sz="2752"/>
                </a:pPr>
                <a:r>
                  <a:rPr lang="el-GR" dirty="0" err="1"/>
                  <a:t>Λ</a:t>
                </a:r>
                <a:r>
                  <a:rPr lang="el-GR" dirty="0"/>
                  <a:t> </a:t>
                </a:r>
                <a:r>
                  <a:rPr lang="en-US" dirty="0"/>
                  <a:t>fragmentation  &lt;==&gt;  low energy</a:t>
                </a:r>
              </a:p>
              <a:p>
                <a:pPr marL="382270" indent="-382270" defTabSz="502412">
                  <a:spcBef>
                    <a:spcPts val="3600"/>
                  </a:spcBef>
                  <a:defRPr sz="2752"/>
                </a:pPr>
                <a:r>
                  <a:rPr lang="en-US" dirty="0"/>
                  <a:t>charged currents  &lt;==&gt; hadronic final state</a:t>
                </a:r>
              </a:p>
              <a:p>
                <a:pPr marL="0" indent="0" defTabSz="502412">
                  <a:spcBef>
                    <a:spcPts val="3600"/>
                  </a:spcBef>
                  <a:buNone/>
                  <a:defRPr sz="2752"/>
                </a:pPr>
                <a:r>
                  <a:rPr lang="en-US" dirty="0"/>
                  <a:t>	</a:t>
                </a:r>
                <a:r>
                  <a:rPr lang="en-US" dirty="0">
                    <a:sym typeface="Wingdings" pitchFamily="2" charset="2"/>
                  </a:rPr>
                  <a:t>Coordinate with</a:t>
                </a:r>
                <a:r>
                  <a:rPr lang="en-US" dirty="0"/>
                  <a:t>  DIS &amp; Jet/HF WGs</a:t>
                </a:r>
              </a:p>
              <a:p>
                <a:pPr marL="382270" indent="-382270" defTabSz="502412">
                  <a:spcBef>
                    <a:spcPts val="3600"/>
                  </a:spcBef>
                  <a:defRPr sz="2752"/>
                </a:pPr>
                <a:r>
                  <a:rPr lang="en-US" dirty="0"/>
                  <a:t>in-medium PDFs &amp; FFs  &lt;==&gt;  ?</a:t>
                </a:r>
                <a:endParaRPr dirty="0"/>
              </a:p>
            </p:txBody>
          </p:sp>
        </mc:Choice>
        <mc:Fallback>
          <p:sp>
            <p:nvSpPr>
              <p:cNvPr id="144" name="TMD evolution (Collins-Soper kernel)  &lt;==&gt; energy reach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6766" y="1733549"/>
                <a:ext cx="11631268" cy="6286501"/>
              </a:xfrm>
              <a:prstGeom prst="rect">
                <a:avLst/>
              </a:prstGeom>
              <a:blipFill>
                <a:blip r:embed="rId2"/>
                <a:stretch>
                  <a:fillRect l="-2072" t="-10081" b="-10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opics  vs.  Detector features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832199"/>
          </a:xfrm>
          <a:prstGeom prst="rect">
            <a:avLst/>
          </a:prstGeom>
        </p:spPr>
        <p:txBody>
          <a:bodyPr/>
          <a:lstStyle>
            <a:lvl1pPr defTabSz="350520">
              <a:defRPr sz="4800"/>
            </a:lvl1pPr>
          </a:lstStyle>
          <a:p>
            <a:r>
              <a:t>Topics  vs.  Detector features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00889F-F456-B045-AACA-844C1185869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mpact plots  vs.  kinematical coverage plots ?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11099800" cy="2376628"/>
          </a:xfrm>
          <a:prstGeom prst="rect">
            <a:avLst/>
          </a:prstGeom>
        </p:spPr>
        <p:txBody>
          <a:bodyPr/>
          <a:lstStyle/>
          <a:p>
            <a:r>
              <a:rPr dirty="0"/>
              <a:t>Impact plots  vs.  kinematical coverage plots ?</a:t>
            </a:r>
            <a:endParaRPr lang="en-US" dirty="0"/>
          </a:p>
          <a:p>
            <a:pPr marL="0" indent="0">
              <a:buNone/>
            </a:pPr>
            <a:endParaRPr dirty="0"/>
          </a:p>
          <a:p>
            <a:r>
              <a:rPr dirty="0"/>
              <a:t>Full  vs.  fast simulations ?</a:t>
            </a:r>
            <a:endParaRPr lang="en-US" dirty="0"/>
          </a:p>
          <a:p>
            <a:pPr lvl="1"/>
            <a:r>
              <a:rPr lang="en-US" dirty="0"/>
              <a:t>Framework…?</a:t>
            </a:r>
          </a:p>
        </p:txBody>
      </p:sp>
      <p:sp>
        <p:nvSpPr>
          <p:cNvPr id="148" name="Technical discussion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832199"/>
          </a:xfrm>
          <a:prstGeom prst="rect">
            <a:avLst/>
          </a:prstGeom>
        </p:spPr>
        <p:txBody>
          <a:bodyPr/>
          <a:lstStyle>
            <a:lvl1pPr defTabSz="350520">
              <a:defRPr sz="4800"/>
            </a:lvl1pPr>
          </a:lstStyle>
          <a:p>
            <a:r>
              <a:t>Technical 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67216D-5B5C-9B41-8A8D-13BDE349157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91983-E0B2-6A40-8CFF-F8A44C63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Power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8E068-9C2F-9245-B360-4FC8D8FAE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0AA56-D34A-5A41-9FAE-6220A55180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580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949</Words>
  <Application>Microsoft Macintosh PowerPoint</Application>
  <PresentationFormat>Custom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Helvetica Light</vt:lpstr>
      <vt:lpstr>Helvetica Neue</vt:lpstr>
      <vt:lpstr>Helvetica Neue Light</vt:lpstr>
      <vt:lpstr>Helvetica Neue Medium</vt:lpstr>
      <vt:lpstr>Helvetica Neue Thin</vt:lpstr>
      <vt:lpstr>Wingdings</vt:lpstr>
      <vt:lpstr>White</vt:lpstr>
      <vt:lpstr>Office Theme</vt:lpstr>
      <vt:lpstr>SIDIS - Working Group kick-off meeting</vt:lpstr>
      <vt:lpstr>Agenda</vt:lpstr>
      <vt:lpstr>Calendar</vt:lpstr>
      <vt:lpstr>SIDIS Physics Topics</vt:lpstr>
      <vt:lpstr>SIDIS Physics Topics (update)</vt:lpstr>
      <vt:lpstr>Where does Athena have an advantage and what physics topic might profit</vt:lpstr>
      <vt:lpstr>Topics  vs.  Detector features</vt:lpstr>
      <vt:lpstr>Technical discussion</vt:lpstr>
      <vt:lpstr>People Power</vt:lpstr>
      <vt:lpstr>Backup</vt:lpstr>
      <vt:lpstr>PowerPoint Presentation</vt:lpstr>
      <vt:lpstr>PowerPoint Presentation</vt:lpstr>
      <vt:lpstr>PowerPoint Presentation</vt:lpstr>
      <vt:lpstr>”Golden Measurements”</vt:lpstr>
      <vt:lpstr>“Silver” channels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SIDIS - Working Group kick-off meeting</dc:title>
  <cp:lastModifiedBy>Anselm Vossen, Ph.D.</cp:lastModifiedBy>
  <cp:revision>8</cp:revision>
  <dcterms:modified xsi:type="dcterms:W3CDTF">2021-05-19T13:56:20Z</dcterms:modified>
</cp:coreProperties>
</file>