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61" r:id="rId2"/>
    <p:sldId id="271" r:id="rId3"/>
    <p:sldId id="266" r:id="rId4"/>
    <p:sldId id="318" r:id="rId5"/>
    <p:sldId id="272" r:id="rId6"/>
    <p:sldId id="315" r:id="rId7"/>
    <p:sldId id="276" r:id="rId8"/>
    <p:sldId id="279" r:id="rId9"/>
    <p:sldId id="307" r:id="rId10"/>
    <p:sldId id="312" r:id="rId11"/>
    <p:sldId id="316" r:id="rId12"/>
    <p:sldId id="280" r:id="rId13"/>
    <p:sldId id="317" r:id="rId14"/>
    <p:sldId id="308" r:id="rId15"/>
    <p:sldId id="256" r:id="rId16"/>
    <p:sldId id="311" r:id="rId17"/>
    <p:sldId id="313" r:id="rId18"/>
    <p:sldId id="285" r:id="rId19"/>
    <p:sldId id="286" r:id="rId20"/>
    <p:sldId id="287" r:id="rId21"/>
    <p:sldId id="288" r:id="rId22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2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r">
              <a:defRPr sz="1500"/>
            </a:lvl1pPr>
          </a:lstStyle>
          <a:p>
            <a:fld id="{BBD98028-6735-497D-A1E3-E5E10C28730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334" tIns="56167" rIns="112334" bIns="5616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</p:spPr>
        <p:txBody>
          <a:bodyPr vert="horz" lIns="112334" tIns="56167" rIns="112334" bIns="5616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r">
              <a:defRPr sz="1500"/>
            </a:lvl1pPr>
          </a:lstStyle>
          <a:p>
            <a:fld id="{FB89EB45-643E-4766-9CFD-B3ECAE9E6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27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53398-483B-4BCA-B0BD-F389366602DC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9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85D1-1932-410D-9CC4-5BAE49D09F24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50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0F5EC-9B72-4B28-B2F1-43B927446476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46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626-BFD7-40AC-BBA7-3F7CD941F3AA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1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4E0A-3E72-48BA-97BE-2D25CF7BE093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0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85DF-9E59-4E0A-9702-558F6EC08B6C}" type="datetime1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B2BA-2E27-4F8B-A253-7B3B40DBB652}" type="datetime1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3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7159-FA13-4CC0-B8F7-548730A12FD0}" type="datetime1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9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4A2EB-A8BD-46C2-9F10-18CE12E43622}" type="datetime1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65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47AF5-5D16-49AA-AA87-528A34FF2153}" type="datetime1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8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BA600-D81B-4031-9472-10F92615CEA8}" type="datetime1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3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7447D-2E6A-4940-8B76-A1E8944366E8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C235E-E5C0-4458-88B0-3581F0EB5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5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17945" y="438077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E864 Calorimeter Re-Use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517945" y="2917752"/>
            <a:ext cx="9144000" cy="1655762"/>
          </a:xfrm>
        </p:spPr>
        <p:txBody>
          <a:bodyPr/>
          <a:lstStyle/>
          <a:p>
            <a:r>
              <a:rPr lang="en-US" dirty="0"/>
              <a:t>J. Lajoie</a:t>
            </a:r>
          </a:p>
          <a:p>
            <a:r>
              <a:rPr lang="en-US" i="1" dirty="0"/>
              <a:t>Iowa State University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75" y="4171700"/>
            <a:ext cx="2350939" cy="16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34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30838E-1A44-43D7-923E-AE9ED42E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675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Prototype Light Guide #2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66DDF-DDE2-496E-8EE9-0F1CD6A7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25FA3-D882-4815-BD5C-922FADD6BF55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26649-A4D5-4FAB-946C-A2C99B82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2BFB-3CA7-4811-99DA-5981671B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3CAAA1-8B0B-4C0B-9BC2-A902C37BC922}"/>
              </a:ext>
            </a:extLst>
          </p:cNvPr>
          <p:cNvSpPr txBox="1"/>
          <p:nvPr/>
        </p:nvSpPr>
        <p:spPr>
          <a:xfrm>
            <a:off x="3922273" y="1758954"/>
            <a:ext cx="4804654" cy="39703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Assembled from 304 mirror polished stainless, laser cut to three different shapes.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26G (.0178” or 0.45mm thick)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7.5 cm long towers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Assembled on 3D printed jigs, fixed with tape and 3D printed collars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Labor intensive!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Truly mirror surface. Protective plastic removed after assembly.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Individually set into place on tower with surface coated with Eljen EJ-600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Surprisingly easy to get towers set after first row in place.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low cost, excluding labor </a:t>
            </a:r>
          </a:p>
        </p:txBody>
      </p:sp>
      <p:pic>
        <p:nvPicPr>
          <p:cNvPr id="8" name="Picture 7" descr="A picture containing indoor, table, sitting, wooden&#10;&#10;Description automatically generated">
            <a:extLst>
              <a:ext uri="{FF2B5EF4-FFF2-40B4-BE49-F238E27FC236}">
                <a16:creationId xmlns:a16="http://schemas.microsoft.com/office/drawing/2014/main" id="{5CD3EA0C-7ECC-4D59-B421-CC7BF6A21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38" y="1613485"/>
            <a:ext cx="2836106" cy="3781475"/>
          </a:xfrm>
          <a:prstGeom prst="rect">
            <a:avLst/>
          </a:prstGeom>
        </p:spPr>
      </p:pic>
      <p:pic>
        <p:nvPicPr>
          <p:cNvPr id="12" name="Picture 11" descr="A picture containing indoor, table, sitting, pair&#10;&#10;Description automatically generated">
            <a:extLst>
              <a:ext uri="{FF2B5EF4-FFF2-40B4-BE49-F238E27FC236}">
                <a16:creationId xmlns:a16="http://schemas.microsoft.com/office/drawing/2014/main" id="{AFFB7362-DE78-44CF-87AC-4808F2CBD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092" y="3948601"/>
            <a:ext cx="1921889" cy="2562518"/>
          </a:xfrm>
          <a:prstGeom prst="rect">
            <a:avLst/>
          </a:prstGeom>
        </p:spPr>
      </p:pic>
      <p:pic>
        <p:nvPicPr>
          <p:cNvPr id="14" name="Picture 13" descr="A picture containing table, indoor, sitting, desk&#10;&#10;Description automatically generated">
            <a:extLst>
              <a:ext uri="{FF2B5EF4-FFF2-40B4-BE49-F238E27FC236}">
                <a16:creationId xmlns:a16="http://schemas.microsoft.com/office/drawing/2014/main" id="{979E110F-00DA-41F4-89C1-A29B3B211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254" y="2289187"/>
            <a:ext cx="3166449" cy="422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6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67E3E-8D01-4D7F-A0C5-0C46361A5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LAPPD Readout?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91C88D-4691-45E3-B73A-254D9A7CA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447"/>
            <a:ext cx="10515600" cy="4753516"/>
          </a:xfrm>
        </p:spPr>
        <p:txBody>
          <a:bodyPr/>
          <a:lstStyle/>
          <a:p>
            <a:r>
              <a:rPr lang="en-US" dirty="0"/>
              <a:t>Suggestion by Alexander Kiselev to use 10x10cm LAPPD’s</a:t>
            </a:r>
          </a:p>
          <a:p>
            <a:pPr lvl="1"/>
            <a:r>
              <a:rPr lang="en-US" dirty="0"/>
              <a:t>Pad plane segmentation determines tower size</a:t>
            </a:r>
          </a:p>
          <a:p>
            <a:r>
              <a:rPr lang="en-US" dirty="0"/>
              <a:t>Much more straightforward than a light-guide solution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228D0-94AE-4E79-B2B1-DCE7B7FA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57159-FA13-4CC0-B8F7-548730A12FD0}" type="datetime1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A20936-C281-4CA1-8B13-F94CB133A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4CB0A-3225-45EA-AAD8-6058A443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6CF89A-2384-42EE-B7EC-E9103C03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743" y="3007798"/>
            <a:ext cx="4561142" cy="333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43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815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Thoughts on Implementation/Budget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283278"/>
            <a:ext cx="10515600" cy="49252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i="1" dirty="0"/>
              <a:t>real</a:t>
            </a:r>
            <a:r>
              <a:rPr lang="en-US" dirty="0"/>
              <a:t> budget requires a lot more work on open issues:</a:t>
            </a:r>
          </a:p>
          <a:p>
            <a:pPr lvl="1"/>
            <a:r>
              <a:rPr lang="en-US" dirty="0"/>
              <a:t>Light guides</a:t>
            </a:r>
          </a:p>
          <a:p>
            <a:pPr lvl="1"/>
            <a:r>
              <a:rPr lang="en-US" dirty="0"/>
              <a:t>Electronics (optimization, economy of scale)</a:t>
            </a:r>
          </a:p>
          <a:p>
            <a:pPr lvl="1"/>
            <a:r>
              <a:rPr lang="en-US" dirty="0"/>
              <a:t>Test beam performance</a:t>
            </a:r>
          </a:p>
          <a:p>
            <a:r>
              <a:rPr lang="en-US" dirty="0"/>
              <a:t>We can get a feeling from the following:</a:t>
            </a:r>
          </a:p>
          <a:p>
            <a:pPr lvl="1"/>
            <a:r>
              <a:rPr lang="en-US" dirty="0"/>
              <a:t>Machining costs unknown (contributed?) </a:t>
            </a:r>
          </a:p>
          <a:p>
            <a:pPr lvl="1"/>
            <a:r>
              <a:rPr lang="en-US" dirty="0"/>
              <a:t>Light guides at the current cost would be $3.8M</a:t>
            </a:r>
          </a:p>
          <a:p>
            <a:pPr lvl="2"/>
            <a:r>
              <a:rPr lang="en-US" dirty="0"/>
              <a:t>Well, that won’t work…..</a:t>
            </a:r>
          </a:p>
          <a:p>
            <a:pPr lvl="1"/>
            <a:r>
              <a:rPr lang="en-US" dirty="0"/>
              <a:t>Copy of </a:t>
            </a:r>
            <a:r>
              <a:rPr lang="en-US" dirty="0" err="1"/>
              <a:t>fEMC</a:t>
            </a:r>
            <a:r>
              <a:rPr lang="en-US" dirty="0"/>
              <a:t> electronics would cost per Eric </a:t>
            </a:r>
            <a:r>
              <a:rPr lang="en-US" dirty="0" err="1"/>
              <a:t>Mannel</a:t>
            </a:r>
            <a:r>
              <a:rPr lang="en-US" dirty="0"/>
              <a:t>: </a:t>
            </a:r>
          </a:p>
          <a:p>
            <a:pPr lvl="2"/>
            <a:r>
              <a:rPr lang="en-US" dirty="0"/>
              <a:t>Front end $35/channel, back end $70/channel, </a:t>
            </a:r>
            <a:r>
              <a:rPr lang="en-US" dirty="0" err="1"/>
              <a:t>SiPM</a:t>
            </a:r>
            <a:r>
              <a:rPr lang="en-US" dirty="0"/>
              <a:t> $9 per device</a:t>
            </a:r>
          </a:p>
          <a:p>
            <a:pPr lvl="3"/>
            <a:r>
              <a:rPr lang="en-US" dirty="0"/>
              <a:t>Net $140/channel</a:t>
            </a:r>
          </a:p>
          <a:p>
            <a:pPr lvl="2"/>
            <a:r>
              <a:rPr lang="en-US" dirty="0"/>
              <a:t>Yields $3.26M, perhaps $250k more for readout</a:t>
            </a:r>
          </a:p>
          <a:p>
            <a:r>
              <a:rPr lang="en-US" dirty="0"/>
              <a:t>This is just an honest start – needs value engineering….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12A16-5A77-4FBC-B514-82F71BBF1BC4}" type="datetime1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76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A7AC0-4F87-4ADE-AD5F-8EA7698DD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52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3586-C4E8-4FE3-B212-A05E1989B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1722"/>
            <a:ext cx="10515600" cy="48252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Potential exist to re-use E864 hadronic calorimeters modules as Pb/</a:t>
            </a:r>
            <a:r>
              <a:rPr lang="en-US" dirty="0" err="1"/>
              <a:t>Scifi</a:t>
            </a:r>
            <a:r>
              <a:rPr lang="en-US" dirty="0"/>
              <a:t> </a:t>
            </a:r>
            <a:r>
              <a:rPr lang="en-US" dirty="0" err="1"/>
              <a:t>EMCal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Cut down to 16cm</a:t>
            </a:r>
          </a:p>
          <a:p>
            <a:pPr lvl="1"/>
            <a:r>
              <a:rPr lang="en-US" dirty="0"/>
              <a:t>Potential to read out with fine segmentation </a:t>
            </a:r>
          </a:p>
          <a:p>
            <a:pPr lvl="2"/>
            <a:r>
              <a:rPr lang="en-US" dirty="0"/>
              <a:t>gamma/</a:t>
            </a: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 separation</a:t>
            </a:r>
          </a:p>
          <a:p>
            <a:pPr lvl="2"/>
            <a:r>
              <a:rPr lang="en-US" dirty="0"/>
              <a:t>Gang channels to save cost, finer readout an upgrade option? </a:t>
            </a:r>
          </a:p>
          <a:p>
            <a:pPr lvl="1"/>
            <a:r>
              <a:rPr lang="en-US" dirty="0"/>
              <a:t>Expected performance consistent with similar options, ~13%/sqrt(E) with a few percent constant term</a:t>
            </a:r>
          </a:p>
          <a:p>
            <a:pPr lvl="1"/>
            <a:r>
              <a:rPr lang="en-US" dirty="0"/>
              <a:t>Prototype modules still seem to be alive</a:t>
            </a:r>
          </a:p>
          <a:p>
            <a:pPr lvl="1"/>
            <a:r>
              <a:rPr lang="en-US" dirty="0"/>
              <a:t>Readout is an unsolved challenge – needs test beam</a:t>
            </a:r>
          </a:p>
          <a:p>
            <a:pPr lvl="2"/>
            <a:r>
              <a:rPr lang="en-US" dirty="0"/>
              <a:t>Light guides/</a:t>
            </a:r>
            <a:r>
              <a:rPr lang="en-US" dirty="0" err="1"/>
              <a:t>SiPM</a:t>
            </a:r>
            <a:r>
              <a:rPr lang="en-US" dirty="0"/>
              <a:t>? </a:t>
            </a:r>
          </a:p>
          <a:p>
            <a:pPr lvl="2"/>
            <a:r>
              <a:rPr lang="en-US" dirty="0"/>
              <a:t>LAPPD’s?</a:t>
            </a:r>
          </a:p>
          <a:p>
            <a:pPr lvl="2"/>
            <a:r>
              <a:rPr lang="en-US" dirty="0"/>
              <a:t>Center-edge uniformity needs to be quantified.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9069A-1AFA-4F81-8AE4-B6AC47DE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626-BFD7-40AC-BBA7-3F7CD941F3AA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1C737-8DBD-41BF-A282-F6F7F8241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BB6B5-9747-4D22-97E9-BC798228C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52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30838E-1A44-43D7-923E-AE9ED42E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11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66DDF-DDE2-496E-8EE9-0F1CD6A7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6E6D8-087F-4F78-A54D-982C5A488460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26649-A4D5-4FAB-946C-A2C99B82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2BFB-3CA7-4811-99DA-5981671B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28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9B2DA0-9D62-43DF-AC3B-BB2B8F60B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531" y="927357"/>
            <a:ext cx="6420510" cy="4815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B08DBD-AB72-492A-94D6-7C23446E6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3259" y="927357"/>
            <a:ext cx="6420510" cy="481538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86FE50-7D4B-4C72-B50D-26125BF690DC}"/>
              </a:ext>
            </a:extLst>
          </p:cNvPr>
          <p:cNvCxnSpPr>
            <a:cxnSpLocks/>
          </p:cNvCxnSpPr>
          <p:nvPr/>
        </p:nvCxnSpPr>
        <p:spPr>
          <a:xfrm>
            <a:off x="7983233" y="915584"/>
            <a:ext cx="56854" cy="50268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C413B1-30AA-4676-81CC-BB5BFE33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D32FB-64CD-4836-8CA6-F75FBD6EF71D}" type="datetime1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62C12-2460-4A8B-95CD-5B0979CD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2ABF7-66E0-444F-8012-711FB4A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83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E97C-9160-4C46-910F-42074848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Noise and Shielding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C81A9-1E30-435A-8B1C-19F412B27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5EC6D-505A-48F9-95CD-BAF084CCFF35}" type="datetime1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327953-440C-404D-8FC6-27F88D766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6287B-D30F-401C-8F04-257934F8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C5DBC-B177-4AB7-BEF5-0702EA6DC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100" y="2471774"/>
            <a:ext cx="4137985" cy="3103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72EDAD-4981-4412-92D2-5A36BDFDB600}"/>
              </a:ext>
            </a:extLst>
          </p:cNvPr>
          <p:cNvSpPr txBox="1"/>
          <p:nvPr/>
        </p:nvSpPr>
        <p:spPr>
          <a:xfrm>
            <a:off x="189186" y="2757174"/>
            <a:ext cx="1541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Faraday </a:t>
            </a:r>
          </a:p>
          <a:p>
            <a:r>
              <a:rPr lang="en-US" dirty="0"/>
              <a:t>Cage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EAA2E3-AF6C-497A-9CAE-8D3A0C4163D8}"/>
              </a:ext>
            </a:extLst>
          </p:cNvPr>
          <p:cNvCxnSpPr>
            <a:cxnSpLocks/>
          </p:cNvCxnSpPr>
          <p:nvPr/>
        </p:nvCxnSpPr>
        <p:spPr>
          <a:xfrm flipV="1">
            <a:off x="910181" y="3178020"/>
            <a:ext cx="1262129" cy="772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3FB1DDE-02ED-4331-806C-6006007829C6}"/>
              </a:ext>
            </a:extLst>
          </p:cNvPr>
          <p:cNvSpPr txBox="1"/>
          <p:nvPr/>
        </p:nvSpPr>
        <p:spPr>
          <a:xfrm>
            <a:off x="197280" y="4392112"/>
            <a:ext cx="105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Dark Box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938289-5546-4055-95C2-92385F92ADC8}"/>
              </a:ext>
            </a:extLst>
          </p:cNvPr>
          <p:cNvCxnSpPr>
            <a:cxnSpLocks/>
          </p:cNvCxnSpPr>
          <p:nvPr/>
        </p:nvCxnSpPr>
        <p:spPr>
          <a:xfrm flipV="1">
            <a:off x="1081765" y="4603528"/>
            <a:ext cx="1850399" cy="1094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526213-068F-4545-8B03-411EB68C3820}"/>
              </a:ext>
            </a:extLst>
          </p:cNvPr>
          <p:cNvSpPr txBox="1"/>
          <p:nvPr/>
        </p:nvSpPr>
        <p:spPr>
          <a:xfrm>
            <a:off x="1253348" y="1492469"/>
            <a:ext cx="310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P&amp;A Lab: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4D9DA6-5896-44AC-8E04-3B461ECFDD92}"/>
              </a:ext>
            </a:extLst>
          </p:cNvPr>
          <p:cNvSpPr txBox="1"/>
          <p:nvPr/>
        </p:nvSpPr>
        <p:spPr>
          <a:xfrm>
            <a:off x="4543754" y="2681674"/>
            <a:ext cx="3237186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CAEN DT5702 is very susceptible to external sources of noise, especially the trigger circuit. Best results obtained by shielding the detector and electronics inside a Faraday cage. </a:t>
            </a:r>
          </a:p>
        </p:txBody>
      </p:sp>
      <p:pic>
        <p:nvPicPr>
          <p:cNvPr id="12" name="Picture 11" descr="A picture containing indoor, sitting, table, computer&#10;&#10;Description automatically generated">
            <a:extLst>
              <a:ext uri="{FF2B5EF4-FFF2-40B4-BE49-F238E27FC236}">
                <a16:creationId xmlns:a16="http://schemas.microsoft.com/office/drawing/2014/main" id="{4B2E2C84-C161-4A06-8605-B8EBF3A19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85081" y="2321692"/>
            <a:ext cx="4662213" cy="34966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081AF8-9C3B-4E1C-B1A9-09A54DEBD91E}"/>
              </a:ext>
            </a:extLst>
          </p:cNvPr>
          <p:cNvSpPr txBox="1"/>
          <p:nvPr/>
        </p:nvSpPr>
        <p:spPr>
          <a:xfrm>
            <a:off x="7659804" y="1299812"/>
            <a:ext cx="310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 My Basement:</a:t>
            </a:r>
          </a:p>
        </p:txBody>
      </p:sp>
    </p:spTree>
    <p:extLst>
      <p:ext uri="{BB962C8B-B14F-4D97-AF65-F5344CB8AC3E}">
        <p14:creationId xmlns:p14="http://schemas.microsoft.com/office/powerpoint/2010/main" val="3047418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13E51-7519-4486-ABF1-87B48AEC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09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Pedestal Width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3C0892-DA4B-43F5-8A0E-E7E424EC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E3E5B-4762-4EFE-AC5C-0D0512049DF4}" type="datetime1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621B7-55A9-4176-B074-FE41DD797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82251-0164-4581-89D7-06932CDF3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E639958C-2971-4713-B8A1-B58B4B342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5376"/>
            <a:ext cx="5657421" cy="38418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087F5-ABBB-4976-9946-3ABB9542867E}"/>
              </a:ext>
            </a:extLst>
          </p:cNvPr>
          <p:cNvSpPr txBox="1"/>
          <p:nvPr/>
        </p:nvSpPr>
        <p:spPr>
          <a:xfrm>
            <a:off x="378372" y="1300765"/>
            <a:ext cx="409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Without shielding: </a:t>
            </a: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655A6CC0-1242-4A32-B8D8-86A7F06A6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100" y="1485431"/>
            <a:ext cx="6122390" cy="41593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49BC3D-6C87-49B0-81D7-FB848352938B}"/>
              </a:ext>
            </a:extLst>
          </p:cNvPr>
          <p:cNvSpPr txBox="1"/>
          <p:nvPr/>
        </p:nvSpPr>
        <p:spPr>
          <a:xfrm>
            <a:off x="6248400" y="1141805"/>
            <a:ext cx="409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After shielding: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08DEE0-BDF8-466F-AF67-C3846806030C}"/>
              </a:ext>
            </a:extLst>
          </p:cNvPr>
          <p:cNvSpPr txBox="1"/>
          <p:nvPr/>
        </p:nvSpPr>
        <p:spPr>
          <a:xfrm>
            <a:off x="701171" y="5649015"/>
            <a:ext cx="4255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Pedestal – noise trigger on another channel</a:t>
            </a:r>
          </a:p>
        </p:txBody>
      </p:sp>
    </p:spTree>
    <p:extLst>
      <p:ext uri="{BB962C8B-B14F-4D97-AF65-F5344CB8AC3E}">
        <p14:creationId xmlns:p14="http://schemas.microsoft.com/office/powerpoint/2010/main" val="4100243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261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Light 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7738"/>
            <a:ext cx="10515600" cy="50786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Light guides are critical to this project:</a:t>
            </a:r>
          </a:p>
          <a:p>
            <a:pPr lvl="1"/>
            <a:r>
              <a:rPr lang="en-US" dirty="0"/>
              <a:t>Need to minimize non-uniformities between towers</a:t>
            </a:r>
          </a:p>
          <a:p>
            <a:pPr lvl="2"/>
            <a:r>
              <a:rPr lang="en-US" dirty="0"/>
              <a:t>Both within and between blocks!</a:t>
            </a:r>
          </a:p>
          <a:p>
            <a:pPr lvl="1"/>
            <a:r>
              <a:rPr lang="en-US" dirty="0"/>
              <a:t>Must reduce the cost</a:t>
            </a:r>
          </a:p>
          <a:p>
            <a:pPr lvl="2"/>
            <a:r>
              <a:rPr lang="en-US" dirty="0"/>
              <a:t>Right now it’s the most expensive item!</a:t>
            </a:r>
          </a:p>
          <a:p>
            <a:r>
              <a:rPr lang="en-US" dirty="0"/>
              <a:t>Original light guide design by Dan </a:t>
            </a:r>
            <a:r>
              <a:rPr lang="en-US" dirty="0" err="1"/>
              <a:t>Cacace</a:t>
            </a:r>
            <a:r>
              <a:rPr lang="en-US" dirty="0"/>
              <a:t>, some </a:t>
            </a:r>
            <a:r>
              <a:rPr lang="en-US" dirty="0" err="1"/>
              <a:t>TracePro</a:t>
            </a:r>
            <a:r>
              <a:rPr lang="en-US" dirty="0"/>
              <a:t> studies done to optimize length</a:t>
            </a:r>
          </a:p>
          <a:p>
            <a:r>
              <a:rPr lang="en-US" dirty="0"/>
              <a:t>Purchased </a:t>
            </a:r>
            <a:r>
              <a:rPr lang="en-US" dirty="0" err="1"/>
              <a:t>TracePro</a:t>
            </a:r>
            <a:r>
              <a:rPr lang="en-US" dirty="0"/>
              <a:t> license for ISU, additional studies by Ian </a:t>
            </a:r>
            <a:r>
              <a:rPr lang="en-US" dirty="0" err="1"/>
              <a:t>Delk</a:t>
            </a:r>
            <a:r>
              <a:rPr lang="en-US" dirty="0"/>
              <a:t> (ISU undergrad)</a:t>
            </a:r>
          </a:p>
          <a:p>
            <a:pPr lvl="1"/>
            <a:r>
              <a:rPr lang="en-US" dirty="0"/>
              <a:t>Looked at alternate design, optimize for light that is seen by </a:t>
            </a:r>
            <a:r>
              <a:rPr lang="en-US" dirty="0" err="1"/>
              <a:t>SiPMs</a:t>
            </a:r>
            <a:r>
              <a:rPr lang="en-US" dirty="0"/>
              <a:t>. </a:t>
            </a:r>
          </a:p>
          <a:p>
            <a:r>
              <a:rPr lang="en-US" dirty="0"/>
              <a:t>In contact with Oliver Rapp at NN, Inc. about injection molding</a:t>
            </a:r>
          </a:p>
          <a:p>
            <a:pPr lvl="1"/>
            <a:r>
              <a:rPr lang="en-US" dirty="0"/>
              <a:t>Didn’t balk at 15cm modules…</a:t>
            </a:r>
          </a:p>
          <a:p>
            <a:pPr lvl="1"/>
            <a:r>
              <a:rPr lang="en-US" dirty="0"/>
              <a:t>Need to send him a 3D model of what we want</a:t>
            </a:r>
          </a:p>
          <a:p>
            <a:pPr lvl="1"/>
            <a:r>
              <a:rPr lang="en-US" dirty="0"/>
              <a:t>Waiting on conclusions of light guide studies (next slides)…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CFB08-D8D1-45B9-8D93-21716B2F4FB2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81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205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Light Guide Optimization (I)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7A67E-3E75-4CC3-9A9E-85D1DCE83C5C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2" y="4001034"/>
            <a:ext cx="4375334" cy="28569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2" y="1217182"/>
            <a:ext cx="4375334" cy="27243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35502" y="1901468"/>
            <a:ext cx="3003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 tapered rectangle design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4956" y="4783186"/>
            <a:ext cx="3003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Alternate octagonal design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53337" y="365126"/>
            <a:ext cx="1477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Nine different light sources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941" y="2349858"/>
            <a:ext cx="2982914" cy="20359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941" y="4385815"/>
            <a:ext cx="3090954" cy="220501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3830" y="0"/>
            <a:ext cx="2455765" cy="2311080"/>
            <a:chOff x="9403830" y="0"/>
            <a:chExt cx="2455765" cy="2311080"/>
          </a:xfrm>
        </p:grpSpPr>
        <p:grpSp>
          <p:nvGrpSpPr>
            <p:cNvPr id="24" name="Group 23"/>
            <p:cNvGrpSpPr/>
            <p:nvPr/>
          </p:nvGrpSpPr>
          <p:grpSpPr>
            <a:xfrm>
              <a:off x="9403830" y="0"/>
              <a:ext cx="2455765" cy="2311080"/>
              <a:chOff x="9403830" y="110788"/>
              <a:chExt cx="2455765" cy="231108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04987" y="110790"/>
                <a:ext cx="2361101" cy="2311078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9403830" y="110790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422307" y="110788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336171" y="110788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403830" y="1038559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0422307" y="1034023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1330142" y="1011457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422008" y="1933103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0434884" y="1937212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1351179" y="1952852"/>
                <a:ext cx="2664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9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1590022" y="111484"/>
                <a:ext cx="269573" cy="22113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0046038" y="553903"/>
              <a:ext cx="256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762832" y="553903"/>
              <a:ext cx="256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71897" y="1292628"/>
              <a:ext cx="256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762776" y="1286712"/>
              <a:ext cx="256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148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560" y="365126"/>
            <a:ext cx="10966240" cy="83389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E864-EMCal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CE159-CBF5-4384-A1C5-62FE73B3563B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689" y="471329"/>
            <a:ext cx="5893560" cy="5824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263" y="1199016"/>
            <a:ext cx="54379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E864 calorimeter was originally 768 modules</a:t>
            </a:r>
            <a:br>
              <a:rPr lang="en-US" dirty="0"/>
            </a:br>
            <a:r>
              <a:rPr lang="en-US" dirty="0"/>
              <a:t>(at least ~400 still exist at BNL)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Compensating SPACAL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Radiation length 7.8mm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Moliere radius 2.0cm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117 cm long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 radiation lengths ~ 16cm – cut down the E864 modules!!!!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High granularity </a:t>
            </a:r>
            <a:r>
              <a:rPr lang="en-US" dirty="0"/>
              <a:t>introduced by array of light guides, roughly matching tower size to Moliere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932 cut (16cm) E864 towers required to cover 1.4&lt;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&lt;4.0 at z=3.5m, which comes from </a:t>
            </a:r>
            <a:r>
              <a:rPr lang="en-US" u="sng" dirty="0"/>
              <a:t>133 full E864 calorimeter towers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With a 5x5 </a:t>
            </a:r>
            <a:r>
              <a:rPr lang="en-US" dirty="0" err="1"/>
              <a:t>lightguide</a:t>
            </a:r>
            <a:r>
              <a:rPr lang="en-US" dirty="0"/>
              <a:t> array this yields 23,300 FEMC towers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121977">
            <a:off x="8147520" y="2422252"/>
            <a:ext cx="9325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117cm</a:t>
            </a:r>
          </a:p>
        </p:txBody>
      </p:sp>
    </p:spTree>
    <p:extLst>
      <p:ext uri="{BB962C8B-B14F-4D97-AF65-F5344CB8AC3E}">
        <p14:creationId xmlns:p14="http://schemas.microsoft.com/office/powerpoint/2010/main" val="4211142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11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Light Guide Optimization(II)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563A8-6349-4C15-AF55-81A208FEACCF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40206" y="1725387"/>
          <a:ext cx="6096000" cy="151066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6187858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91763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86561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4028678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138266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932833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9703747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3409134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5536948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6105524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99229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17261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16690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16235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16642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16673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16966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16093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16727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17812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6046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16427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16635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17203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16709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16480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16423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26216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16143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16676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17855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16730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16822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17133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16421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28246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18065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16104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16909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16648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16767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16387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16424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17145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63066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776829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67896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66512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67397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66829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66581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67086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67753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66132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67801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35995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% Dev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0.011717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-0.00891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0.004282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-0.00418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-0.00788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-0.00035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0.009586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-0.01457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0.010302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111157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4729" y="1268555"/>
            <a:ext cx="545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Tapered Square 9x9 Light Guide – 150mm</a:t>
            </a:r>
          </a:p>
        </p:txBody>
      </p:sp>
      <p:graphicFrame>
        <p:nvGraphicFramePr>
          <p:cNvPr id="9" name="Content Placeholder 8"/>
          <p:cNvGraphicFramePr>
            <a:graphicFrameLocks/>
          </p:cNvGraphicFramePr>
          <p:nvPr/>
        </p:nvGraphicFramePr>
        <p:xfrm>
          <a:off x="240206" y="4038679"/>
          <a:ext cx="6096000" cy="152400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89349098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41601456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0758844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8725731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823224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8095723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1905464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634501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5670674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6835562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52529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16180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23837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16839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21023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19692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23778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19615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17364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27213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23858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16786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15989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19615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21104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16643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17531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19545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61324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23735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19592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17619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16627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19520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15685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16607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23943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78361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17370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19807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23628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19604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21047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16933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23667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16758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15935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278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51704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81143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72783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81073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72685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84282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72788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80661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72525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81042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92668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% Dev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0.044787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-0.06286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0.043885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-0.06412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0.085204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-0.06279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0.03858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-0.06618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0.043486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212618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49126" y="3605128"/>
            <a:ext cx="545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Octagonal 9x9 Light Guide – 150mm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336206" y="3161038"/>
            <a:ext cx="1087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424201" y="3883596"/>
            <a:ext cx="2858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Deviations from mean of order 4-8%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386670" y="4587631"/>
            <a:ext cx="1087994" cy="887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74664" y="2861725"/>
            <a:ext cx="2858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Deviations from mean of order 1%</a:t>
            </a:r>
          </a:p>
        </p:txBody>
      </p:sp>
      <p:sp>
        <p:nvSpPr>
          <p:cNvPr id="16" name="Oval 15"/>
          <p:cNvSpPr/>
          <p:nvPr/>
        </p:nvSpPr>
        <p:spPr>
          <a:xfrm>
            <a:off x="3239762" y="5270162"/>
            <a:ext cx="708508" cy="4463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9911830" y="37452"/>
            <a:ext cx="2455765" cy="2311080"/>
            <a:chOff x="9403830" y="0"/>
            <a:chExt cx="2455765" cy="2311080"/>
          </a:xfrm>
        </p:grpSpPr>
        <p:grpSp>
          <p:nvGrpSpPr>
            <p:cNvPr id="30" name="Group 29"/>
            <p:cNvGrpSpPr/>
            <p:nvPr/>
          </p:nvGrpSpPr>
          <p:grpSpPr>
            <a:xfrm>
              <a:off x="9403830" y="0"/>
              <a:ext cx="2455765" cy="2311080"/>
              <a:chOff x="9403830" y="110788"/>
              <a:chExt cx="2455765" cy="2311080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04987" y="110790"/>
                <a:ext cx="2361101" cy="2311078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9403830" y="110790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422307" y="110788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1336171" y="110788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9403830" y="1038559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422307" y="1034023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1330142" y="1011457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422008" y="1933103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434884" y="1937212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1351179" y="1952852"/>
                <a:ext cx="2664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9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1590022" y="111484"/>
                <a:ext cx="269573" cy="22113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0046038" y="553903"/>
              <a:ext cx="256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762832" y="553903"/>
              <a:ext cx="256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071897" y="1292628"/>
              <a:ext cx="256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762776" y="1286712"/>
              <a:ext cx="256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346462" y="5252484"/>
            <a:ext cx="411870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Octagonal design gathers more light (rays) but has a larger center-to-edge variation. </a:t>
            </a:r>
          </a:p>
        </p:txBody>
      </p:sp>
    </p:spTree>
    <p:extLst>
      <p:ext uri="{BB962C8B-B14F-4D97-AF65-F5344CB8AC3E}">
        <p14:creationId xmlns:p14="http://schemas.microsoft.com/office/powerpoint/2010/main" val="1762876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456D3-4F7D-44F5-9F53-56C90B5807C7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19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0" y="438150"/>
          <a:ext cx="6096000" cy="149733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90239216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612142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1665991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411261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5168961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1290148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8412164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9349089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7369643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524369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4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26063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17728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16431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16265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16231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17203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16621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17068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18077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95607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16703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16268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18004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17085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16203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16478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17893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16864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16441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25102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16932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17962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16320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16333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16905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17786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16389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16424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47569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17986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17065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17138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16253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16341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16539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17993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0617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17781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68931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66843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68941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66808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65020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66927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68830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66860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68935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37837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% Dev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0.020201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0.020349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-0.03768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-0.00946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0.018706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-0.01045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0.02026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8890526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0" y="41424"/>
            <a:ext cx="553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Tapered Square 9x9 Light Guide – 100mm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818046" y="113015"/>
            <a:ext cx="2099935" cy="1582923"/>
            <a:chOff x="9403830" y="0"/>
            <a:chExt cx="2455765" cy="2311080"/>
          </a:xfrm>
        </p:grpSpPr>
        <p:grpSp>
          <p:nvGrpSpPr>
            <p:cNvPr id="22" name="Group 21"/>
            <p:cNvGrpSpPr/>
            <p:nvPr/>
          </p:nvGrpSpPr>
          <p:grpSpPr>
            <a:xfrm>
              <a:off x="9403830" y="0"/>
              <a:ext cx="2455765" cy="2311080"/>
              <a:chOff x="9403830" y="110788"/>
              <a:chExt cx="2455765" cy="231108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404987" y="110790"/>
                <a:ext cx="2361101" cy="2311078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9403830" y="110790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0422307" y="110788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1336171" y="110788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403830" y="1038559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0422307" y="1034023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1330142" y="1011457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9422008" y="1933103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434884" y="1937212"/>
                <a:ext cx="266448" cy="3693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1351179" y="1952852"/>
                <a:ext cx="2664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9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1590022" y="111484"/>
                <a:ext cx="269573" cy="22113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046038" y="553903"/>
              <a:ext cx="256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762832" y="553903"/>
              <a:ext cx="256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71897" y="1292628"/>
              <a:ext cx="256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762776" y="1286712"/>
              <a:ext cx="2568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</p:grpSp>
      <p:graphicFrame>
        <p:nvGraphicFramePr>
          <p:cNvPr id="38" name="Content Placeholder 6"/>
          <p:cNvGraphicFramePr>
            <a:graphicFrameLocks/>
          </p:cNvGraphicFramePr>
          <p:nvPr/>
        </p:nvGraphicFramePr>
        <p:xfrm>
          <a:off x="84883" y="3581763"/>
          <a:ext cx="6096000" cy="151066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194863246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9765292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5453609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5528516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567320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7624454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97698117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43669321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397310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966527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Source 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13696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8827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23180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8505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21371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29374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23013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29692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23410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664546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22934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8928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29644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8886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23402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29172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22926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21144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22934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29563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23338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8838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29574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7415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8832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23137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09003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23354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29618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23094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29455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8816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8853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7455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52088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47362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76833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76936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77175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76442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84853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76650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76980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76549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76928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06604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% Dev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-0.0099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-0.00682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-0.01626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0.091987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-0.01358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-0.00933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-0.01488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-0.01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4449"/>
                  </a:ext>
                </a:extLst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84883" y="3212431"/>
            <a:ext cx="545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Octagonal 9x9 Light Guide – 100mm</a:t>
            </a:r>
          </a:p>
        </p:txBody>
      </p:sp>
      <p:graphicFrame>
        <p:nvGraphicFramePr>
          <p:cNvPr id="40" name="Content Placeholder 3"/>
          <p:cNvGraphicFramePr>
            <a:graphicFrameLocks/>
          </p:cNvGraphicFramePr>
          <p:nvPr/>
        </p:nvGraphicFramePr>
        <p:xfrm>
          <a:off x="5602240" y="1995132"/>
          <a:ext cx="6096000" cy="149733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170062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2070592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0056473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2590728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6541863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224129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258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658269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9707348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363339"/>
                    </a:ext>
                  </a:extLst>
                </a:gridCol>
              </a:tblGrid>
              <a:tr h="113506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05222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18238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20666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18086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18086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15508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20804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15556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9922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55912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20900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18066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18663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15580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15580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17974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15299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21102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217034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20975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15733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10322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18065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18065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15274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18602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18390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10772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93630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9968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15306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21034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15370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15370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18138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20697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18106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18574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21736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5285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70093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67343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70685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67101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67101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66894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70165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67351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70370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68003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% Dev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0.022256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-0.01785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0.030889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-0.02138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-0.02138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-0.0244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0.023306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-0.01773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0.026295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2325438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6220108" y="1633939"/>
            <a:ext cx="553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Tapered Square 9x9 Light Guide – 50mm</a:t>
            </a:r>
          </a:p>
        </p:txBody>
      </p:sp>
      <p:graphicFrame>
        <p:nvGraphicFramePr>
          <p:cNvPr id="42" name="Content Placeholder 3"/>
          <p:cNvGraphicFramePr>
            <a:graphicFrameLocks/>
          </p:cNvGraphicFramePr>
          <p:nvPr/>
        </p:nvGraphicFramePr>
        <p:xfrm>
          <a:off x="5562600" y="5143738"/>
          <a:ext cx="6096000" cy="152400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2911434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528464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815307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6009714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924834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4653682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342149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47026854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9709645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611171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Source 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Source 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81265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13318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13725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19784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13752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22214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24264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19598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24238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22612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69161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19776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13631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13309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24480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21969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13687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22553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24193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19806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59485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19578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24448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22712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13598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22186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24089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13216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13740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19796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96101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SiPM 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22645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24166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19572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24284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22166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13698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19697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13695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13413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89695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10008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75317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75970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75377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76114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88535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75738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75064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75866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75627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51765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% Dev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-0.02271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-0.01424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-0.02194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-0.01237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0.148797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-0.01725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-0.01559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-0.01869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6777156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262549" y="4720669"/>
            <a:ext cx="545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Octagonal 9x9 Light Guide – 50mm</a:t>
            </a:r>
          </a:p>
        </p:txBody>
      </p:sp>
    </p:spTree>
    <p:extLst>
      <p:ext uri="{BB962C8B-B14F-4D97-AF65-F5344CB8AC3E}">
        <p14:creationId xmlns:p14="http://schemas.microsoft.com/office/powerpoint/2010/main" val="665481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694" y="3076632"/>
            <a:ext cx="2869703" cy="3713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811" y="185738"/>
            <a:ext cx="10515600" cy="87022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Light 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811" y="1006199"/>
            <a:ext cx="10515600" cy="4941615"/>
          </a:xfrm>
        </p:spPr>
        <p:txBody>
          <a:bodyPr/>
          <a:lstStyle/>
          <a:p>
            <a:r>
              <a:rPr lang="en-US" dirty="0"/>
              <a:t>Light guide design - less constrained than central barrel EMC</a:t>
            </a:r>
          </a:p>
          <a:p>
            <a:pPr lvl="1"/>
            <a:r>
              <a:rPr lang="en-US" dirty="0"/>
              <a:t>Big pain in the </a:t>
            </a:r>
            <a:r>
              <a:rPr lang="en-US" dirty="0" err="1"/>
              <a:t>tuchus</a:t>
            </a:r>
            <a:r>
              <a:rPr lang="en-US" dirty="0"/>
              <a:t> – E864 modules is 47x47 array of fibers (unit cell is 0.2128cm), can’t get a uniform array of towers of the same size!!</a:t>
            </a:r>
          </a:p>
          <a:p>
            <a:r>
              <a:rPr lang="en-US" dirty="0"/>
              <a:t>Manufactured by hand in Ames - $4032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134A-7877-4EBF-B517-DFCBFDCC24C2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91" y="2795186"/>
            <a:ext cx="3840866" cy="3926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8903" y="2849880"/>
            <a:ext cx="4995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Solution – use an array of 25 light guides (nine 9x9 fiber light guides, twelve 9x10 light guides,  four 10x10 light guides)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8567" y="4835557"/>
            <a:ext cx="1150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9x10 light guides</a:t>
            </a:r>
          </a:p>
          <a:p>
            <a:r>
              <a:rPr lang="en-US" dirty="0"/>
              <a:t>(1.915 x 2.128 cm)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35771" y="4615949"/>
            <a:ext cx="1322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9x9 light guide</a:t>
            </a:r>
          </a:p>
          <a:p>
            <a:r>
              <a:rPr lang="en-US" dirty="0"/>
              <a:t>(1.915 cm)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9754" y="3173046"/>
            <a:ext cx="1836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cm long, taper down to a 1.27cm square</a:t>
            </a:r>
          </a:p>
          <a:p>
            <a:endParaRPr lang="en-US" dirty="0"/>
          </a:p>
          <a:p>
            <a:r>
              <a:rPr lang="en-US" dirty="0"/>
              <a:t>(2x2 array of 3mm </a:t>
            </a:r>
            <a:r>
              <a:rPr lang="en-US" dirty="0" err="1"/>
              <a:t>SiPMs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22.3% of active</a:t>
            </a:r>
            <a:br>
              <a:rPr lang="en-US" dirty="0"/>
            </a:br>
            <a:r>
              <a:rPr lang="en-US" dirty="0"/>
              <a:t>area)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269136" y="4687057"/>
            <a:ext cx="571610" cy="148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1"/>
          </p:cNvCxnSpPr>
          <p:nvPr/>
        </p:nvCxnSpPr>
        <p:spPr>
          <a:xfrm flipH="1" flipV="1">
            <a:off x="9838288" y="4758330"/>
            <a:ext cx="997483" cy="319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754797" y="3283642"/>
            <a:ext cx="1322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10x10 light guide</a:t>
            </a:r>
          </a:p>
          <a:p>
            <a:r>
              <a:rPr lang="en-US" dirty="0"/>
              <a:t>(2.128 cm)</a:t>
            </a:r>
          </a:p>
        </p:txBody>
      </p:sp>
    </p:spTree>
    <p:extLst>
      <p:ext uri="{BB962C8B-B14F-4D97-AF65-F5344CB8AC3E}">
        <p14:creationId xmlns:p14="http://schemas.microsoft.com/office/powerpoint/2010/main" val="230003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4D3F4-35CB-41AB-911A-5AB5663D7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27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Gamma/</a:t>
            </a:r>
            <a:r>
              <a:rPr lang="en-US" b="1" dirty="0">
                <a:solidFill>
                  <a:schemeClr val="accent1"/>
                </a:solidFill>
                <a:latin typeface="Symbol" panose="05050102010706020507" pitchFamily="18" charset="2"/>
              </a:rPr>
              <a:t>p</a:t>
            </a:r>
            <a:r>
              <a:rPr lang="en-US" b="1" baseline="30000" dirty="0">
                <a:solidFill>
                  <a:schemeClr val="accent1"/>
                </a:solidFill>
              </a:rPr>
              <a:t>0</a:t>
            </a:r>
            <a:r>
              <a:rPr lang="en-US" b="1" dirty="0">
                <a:solidFill>
                  <a:schemeClr val="accent1"/>
                </a:solidFill>
              </a:rPr>
              <a:t> Separation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D17A0-5773-4F47-8904-D8829D46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A2626-BFD7-40AC-BBA7-3F7CD941F3AA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A7FEB-6B46-445A-84D4-7B51380DB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0C60-35ED-4EC4-BDFC-401EFA76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F77C8-65B4-419F-9865-975214EF0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236" y="1080501"/>
            <a:ext cx="7476764" cy="57774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BE84A4-2F57-4EB6-8FC2-DE512561FE1A}"/>
              </a:ext>
            </a:extLst>
          </p:cNvPr>
          <p:cNvSpPr txBox="1"/>
          <p:nvPr/>
        </p:nvSpPr>
        <p:spPr>
          <a:xfrm>
            <a:off x="575035" y="2356701"/>
            <a:ext cx="3086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G4 simulations – cluster decomposition and hadron rejection makes prompt </a:t>
            </a:r>
            <a:r>
              <a:rPr lang="en-US"/>
              <a:t>photons possible.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48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6" y="1246628"/>
            <a:ext cx="4016511" cy="37349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666" y="2889502"/>
            <a:ext cx="2326027" cy="3466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711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Prototype Development at ISU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09826-88C0-460E-85E5-7DE50C04831F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07" y="1695360"/>
            <a:ext cx="3657846" cy="27433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8003" y="5032228"/>
            <a:ext cx="219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Cut module obtained from SBU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28190" y="4702611"/>
            <a:ext cx="355932" cy="414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322089" y="2010469"/>
            <a:ext cx="2373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guide array glued in place (</a:t>
            </a:r>
            <a:r>
              <a:rPr lang="en-US" dirty="0" err="1"/>
              <a:t>Eljen</a:t>
            </a:r>
            <a:r>
              <a:rPr lang="en-US" dirty="0"/>
              <a:t> EJ-600)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419788" y="2682644"/>
            <a:ext cx="205891" cy="5934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464431" y="1238129"/>
            <a:ext cx="212464" cy="772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705953" y="365125"/>
            <a:ext cx="2404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SiPM</a:t>
            </a:r>
            <a:r>
              <a:rPr lang="en-US" dirty="0"/>
              <a:t> readout boards installed (Hamamatsu 12572-015P)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4975" y="4385226"/>
            <a:ext cx="2309381" cy="17320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895" y="4655318"/>
            <a:ext cx="2551829" cy="19138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01" y="4174685"/>
            <a:ext cx="1764289" cy="20293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70347" y="6405935"/>
            <a:ext cx="16284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CAEN DT5702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3923" y="5746792"/>
            <a:ext cx="167135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SiPM</a:t>
            </a:r>
            <a:r>
              <a:rPr lang="en-US" dirty="0"/>
              <a:t> boards courtesy of Eric, Steve and Sal</a:t>
            </a:r>
          </a:p>
        </p:txBody>
      </p:sp>
    </p:spTree>
    <p:extLst>
      <p:ext uri="{BB962C8B-B14F-4D97-AF65-F5344CB8AC3E}">
        <p14:creationId xmlns:p14="http://schemas.microsoft.com/office/powerpoint/2010/main" val="14612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31" y="1197610"/>
            <a:ext cx="4797687" cy="44613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62" y="4845499"/>
            <a:ext cx="2328474" cy="1581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4" y="795454"/>
            <a:ext cx="2328474" cy="158122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97007" y="371688"/>
            <a:ext cx="260392" cy="122929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09319" y="405727"/>
            <a:ext cx="164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Cosmic Muon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70443" y="2329865"/>
            <a:ext cx="1588631" cy="91453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400927" y="4771686"/>
            <a:ext cx="1235292" cy="62595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0228" y="3645489"/>
            <a:ext cx="183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and Bottom Trigger Towers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995974" y="2092022"/>
            <a:ext cx="607582" cy="146581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45211" y="849155"/>
            <a:ext cx="233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Off-Axis Tower </a:t>
            </a:r>
          </a:p>
          <a:p>
            <a:r>
              <a:rPr lang="en-US" dirty="0"/>
              <a:t>(Pedestal)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559075" y="2869417"/>
            <a:ext cx="2096061" cy="74997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437962" y="1197609"/>
            <a:ext cx="201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Cosmic Ray Landau plus Pedestal (fit to Gaussian + Landau)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826252" y="775059"/>
            <a:ext cx="0" cy="14543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46575" y="1556269"/>
            <a:ext cx="1520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trigger threshold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266776" y="4784479"/>
            <a:ext cx="0" cy="14543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4676435" y="4040713"/>
            <a:ext cx="2059134" cy="22808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636219" y="4363879"/>
            <a:ext cx="2235649" cy="125095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041054" y="2718977"/>
            <a:ext cx="300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MPV: 145 counts above </a:t>
            </a:r>
            <a:r>
              <a:rPr lang="en-US" dirty="0" err="1"/>
              <a:t>ped</a:t>
            </a:r>
            <a:r>
              <a:rPr lang="en-US" dirty="0"/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983449" y="4057465"/>
            <a:ext cx="300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MPV: 140 counts above </a:t>
            </a:r>
            <a:r>
              <a:rPr lang="en-US" dirty="0" err="1"/>
              <a:t>ped</a:t>
            </a:r>
            <a:r>
              <a:rPr lang="en-US" dirty="0"/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941401" y="5482307"/>
            <a:ext cx="300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MPV: 148 counts above </a:t>
            </a:r>
            <a:r>
              <a:rPr lang="en-US" dirty="0" err="1"/>
              <a:t>ped</a:t>
            </a:r>
            <a:r>
              <a:rPr lang="en-US" dirty="0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81" y="555790"/>
            <a:ext cx="2122197" cy="1441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382" y="1558143"/>
            <a:ext cx="3023847" cy="17474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02" y="4995930"/>
            <a:ext cx="3023847" cy="1747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02" y="3250379"/>
            <a:ext cx="3023847" cy="1747438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5BEC842-133A-41B0-AAEB-1B5AEB0E3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807ED-EB77-4218-80C9-11C37C484F7F}" type="datetime1">
              <a:rPr lang="en-US" smtClean="0"/>
              <a:t>6/21/2021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D27A71F-B9B9-4373-9806-B46DE14B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5B585CE-0B30-41D7-BA36-D77A79ED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36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98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Previously - Single Pixel Peak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89" y="1172140"/>
            <a:ext cx="4502530" cy="3057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2" y="1212123"/>
            <a:ext cx="4502530" cy="30575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8512" y="4079326"/>
            <a:ext cx="4255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Pedestal – noise trigger on another channel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17813" y="4082887"/>
            <a:ext cx="4447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Exposed to LED 1.65V (DAC1 threshold 215)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84463" y="4643630"/>
            <a:ext cx="5669763" cy="1802428"/>
            <a:chOff x="2063041" y="4672231"/>
            <a:chExt cx="5669763" cy="1802428"/>
          </a:xfrm>
        </p:grpSpPr>
        <p:sp>
          <p:nvSpPr>
            <p:cNvPr id="10" name="TextBox 9"/>
            <p:cNvSpPr txBox="1"/>
            <p:nvPr/>
          </p:nvSpPr>
          <p:spPr>
            <a:xfrm>
              <a:off x="2063041" y="4702253"/>
              <a:ext cx="55123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First peak minus </a:t>
              </a:r>
              <a:r>
                <a:rPr lang="en-US" dirty="0" err="1"/>
                <a:t>ped</a:t>
              </a:r>
              <a:r>
                <a:rPr lang="en-US" dirty="0"/>
                <a:t> = 40.7</a:t>
              </a:r>
            </a:p>
            <a:p>
              <a:r>
                <a:rPr lang="en-US" dirty="0"/>
                <a:t>Second peak minus </a:t>
              </a:r>
              <a:r>
                <a:rPr lang="en-US" dirty="0" err="1"/>
                <a:t>ped</a:t>
              </a:r>
              <a:r>
                <a:rPr lang="en-US" dirty="0"/>
                <a:t>/2 = 39.2</a:t>
              </a:r>
            </a:p>
            <a:p>
              <a:r>
                <a:rPr lang="en-US" dirty="0"/>
                <a:t>Third peak minus </a:t>
              </a:r>
              <a:r>
                <a:rPr lang="en-US" dirty="0" err="1"/>
                <a:t>ped</a:t>
              </a:r>
              <a:r>
                <a:rPr lang="en-US" dirty="0"/>
                <a:t>/3 = 45.6</a:t>
              </a:r>
            </a:p>
            <a:p>
              <a:r>
                <a:rPr lang="en-US" dirty="0"/>
                <a:t>Second minus first peak = 37.6</a:t>
              </a:r>
            </a:p>
            <a:p>
              <a:r>
                <a:rPr lang="en-US" dirty="0"/>
                <a:t>Third minus second peak = 58.0</a:t>
              </a:r>
            </a:p>
            <a:p>
              <a:r>
                <a:rPr lang="en-US" dirty="0"/>
                <a:t>Third minus first peak/2 = 47.8</a:t>
              </a:r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5399636" y="4672231"/>
              <a:ext cx="477982" cy="1802428"/>
            </a:xfrm>
            <a:prstGeom prst="rightBrac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18552" y="5276486"/>
              <a:ext cx="17142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Approximately </a:t>
              </a:r>
              <a:br>
                <a:rPr lang="en-US" dirty="0"/>
              </a:br>
              <a:r>
                <a:rPr lang="en-US" dirty="0"/>
                <a:t>45 ADC </a:t>
              </a:r>
              <a:r>
                <a:rPr lang="en-US" dirty="0" err="1"/>
                <a:t>cts</a:t>
              </a:r>
              <a:r>
                <a:rPr lang="en-US" dirty="0"/>
                <a:t>/pixel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037" y="1312331"/>
            <a:ext cx="2306286" cy="21760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514630" y="346951"/>
            <a:ext cx="2311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with single </a:t>
            </a:r>
            <a:r>
              <a:rPr lang="en-US" dirty="0" err="1"/>
              <a:t>SiPM</a:t>
            </a:r>
            <a:r>
              <a:rPr lang="en-US" dirty="0"/>
              <a:t> on quad-board, </a:t>
            </a:r>
            <a:r>
              <a:rPr lang="en-US" dirty="0" err="1"/>
              <a:t>V</a:t>
            </a:r>
            <a:r>
              <a:rPr lang="en-US" baseline="-25000" dirty="0" err="1"/>
              <a:t>op</a:t>
            </a:r>
            <a:r>
              <a:rPr lang="en-US" dirty="0"/>
              <a:t> = 68.4V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69" y="3568345"/>
            <a:ext cx="4105543" cy="2788005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17" idx="1"/>
          </p:cNvCxnSpPr>
          <p:nvPr/>
        </p:nvCxnSpPr>
        <p:spPr>
          <a:xfrm>
            <a:off x="8046269" y="4962348"/>
            <a:ext cx="1468361" cy="2052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1"/>
          </p:cNvCxnSpPr>
          <p:nvPr/>
        </p:nvCxnSpPr>
        <p:spPr>
          <a:xfrm>
            <a:off x="8046269" y="4962348"/>
            <a:ext cx="1986373" cy="672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572518" y="4619454"/>
            <a:ext cx="17872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Evidence for single and double pixel peaks in </a:t>
            </a:r>
            <a:r>
              <a:rPr lang="en-US" sz="1400" dirty="0" err="1"/>
              <a:t>cosmics</a:t>
            </a:r>
            <a:r>
              <a:rPr lang="en-US" sz="1400"/>
              <a:t> triggered data</a:t>
            </a:r>
            <a:r>
              <a:rPr lang="en-US" sz="1400" dirty="0"/>
              <a:t>. 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71B19A5-EAFF-4F49-9081-E1782E96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FC8D-2FB5-4BBD-A988-0D923EB2315F}" type="datetime1">
              <a:rPr lang="en-US" smtClean="0"/>
              <a:t>6/21/2021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808E752-AF0C-425B-8CA4-5DC66F29B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7DDB9DB-622F-4930-857F-8F5357FCF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5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138768"/>
            <a:ext cx="10515600" cy="84548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Prior Simulations and Calibration</a:t>
            </a:r>
          </a:p>
        </p:txBody>
      </p:sp>
      <p:pic>
        <p:nvPicPr>
          <p:cNvPr id="6" name="Picture 2" descr="new_femc_30gev_gam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3" y="1749530"/>
            <a:ext cx="4767673" cy="36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8388" y="1798994"/>
            <a:ext cx="187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 GeV photon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shower in G4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333" y="1249872"/>
            <a:ext cx="476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simulation setup exists in G4: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6628" y="867714"/>
            <a:ext cx="611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Cosmics</a:t>
            </a:r>
            <a:r>
              <a:rPr lang="en-US" dirty="0"/>
              <a:t> energy response determined with vertical muons down into </a:t>
            </a:r>
            <a:r>
              <a:rPr lang="en-US" dirty="0" err="1"/>
              <a:t>fEMC</a:t>
            </a:r>
            <a:r>
              <a:rPr lang="en-US" dirty="0"/>
              <a:t> stack in standard G4 setup (3% sampling):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23598" y="3009930"/>
            <a:ext cx="2636258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NIM A 406 (1998) 227-258: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136 +/- 5 </a:t>
            </a:r>
            <a:r>
              <a:rPr lang="en-US" sz="1400" dirty="0" err="1"/>
              <a:t>p.e.</a:t>
            </a:r>
            <a:r>
              <a:rPr lang="en-US" sz="1400" dirty="0"/>
              <a:t> /GeV </a:t>
            </a:r>
            <a:br>
              <a:rPr lang="en-US" sz="1400" dirty="0"/>
            </a:br>
            <a:r>
              <a:rPr lang="en-US" sz="1400" dirty="0"/>
              <a:t>(BCF-10, </a:t>
            </a:r>
            <a:r>
              <a:rPr lang="en-US" sz="1400" dirty="0" err="1"/>
              <a:t>cosmics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217 +/- 68 </a:t>
            </a:r>
            <a:r>
              <a:rPr lang="en-US" sz="1400" dirty="0" err="1"/>
              <a:t>p.e.</a:t>
            </a:r>
            <a:r>
              <a:rPr lang="en-US" sz="1400" dirty="0"/>
              <a:t> /GeV </a:t>
            </a:r>
            <a:br>
              <a:rPr lang="en-US" sz="1400" dirty="0"/>
            </a:br>
            <a:r>
              <a:rPr lang="en-US" sz="1400" dirty="0"/>
              <a:t>(BCF-12, laser)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49" y="1456094"/>
            <a:ext cx="3676157" cy="2496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67703" y="3814010"/>
            <a:ext cx="1664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deposited energy (GeV)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12980" y="1713203"/>
            <a:ext cx="236288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MPV is 26.6 MeV</a:t>
            </a:r>
          </a:p>
          <a:p>
            <a:endParaRPr lang="en-US" dirty="0"/>
          </a:p>
          <a:p>
            <a:r>
              <a:rPr lang="en-US" dirty="0"/>
              <a:t>~3 pixels/0.0266 GeV = </a:t>
            </a:r>
            <a:br>
              <a:rPr lang="en-US" dirty="0"/>
            </a:br>
            <a:r>
              <a:rPr lang="en-US" dirty="0"/>
              <a:t>113 </a:t>
            </a:r>
            <a:r>
              <a:rPr lang="en-US" dirty="0" err="1"/>
              <a:t>SiPM</a:t>
            </a:r>
            <a:r>
              <a:rPr lang="en-US" dirty="0"/>
              <a:t> pixels/GeV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03755" y="4197834"/>
            <a:ext cx="6156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fact that these numbers are so close seems like more of an accident: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E864 module is 117cm long, no reflector, 10cm tower, longer light guides, larger cathode area….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23+ years of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should be adequate above a few GeV, note that energies higher in forward region. 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04B32831-6CBC-4A2B-B45F-9A2F1366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E7940-16B2-4530-B43D-B572F2CAF747}" type="datetime1">
              <a:rPr lang="en-US" smtClean="0"/>
              <a:t>6/21/2021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3BE0B63-9DF3-4A13-9243-4A66BD2F4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9562407E-81B3-4D24-8318-5D746AEA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30838E-1A44-43D7-923E-AE9ED42E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675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Prototype Light Guide #1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66DDF-DDE2-496E-8EE9-0F1CD6A7B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0EE9-7EA7-4890-A6E1-4476D38C3E2A}" type="datetime1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26649-A4D5-4FAB-946C-A2C99B827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Lajoie - ECCE Calorimetry DWG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2BFB-3CA7-4811-99DA-5981671B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DF2736AF-A7E9-467B-A8C0-F5BB6D1D7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02" y="1532003"/>
            <a:ext cx="1680998" cy="2241330"/>
          </a:xfrm>
          <a:prstGeom prst="rect">
            <a:avLst/>
          </a:prstGeom>
        </p:spPr>
      </p:pic>
      <p:pic>
        <p:nvPicPr>
          <p:cNvPr id="9" name="Picture 8" descr="A picture containing sitting, table, black, white&#10;&#10;Description automatically generated">
            <a:extLst>
              <a:ext uri="{FF2B5EF4-FFF2-40B4-BE49-F238E27FC236}">
                <a16:creationId xmlns:a16="http://schemas.microsoft.com/office/drawing/2014/main" id="{9AB7A07F-7F2A-44E0-BCA5-DFEB7FAE6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782" y="1986312"/>
            <a:ext cx="2899055" cy="38654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3CAAA1-8B0B-4C0B-9BC2-A902C37BC922}"/>
              </a:ext>
            </a:extLst>
          </p:cNvPr>
          <p:cNvSpPr txBox="1"/>
          <p:nvPr/>
        </p:nvSpPr>
        <p:spPr>
          <a:xfrm>
            <a:off x="4520574" y="1241359"/>
            <a:ext cx="3632826" cy="50783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3D printed in stainless steel, Ag plated (surface not polished)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1.7 cm tower length limited by 0.4mm wall thickness, 30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Polishing tower interior not done prior to plating – concern over breakage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Plating: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ymbol" panose="05050102010706020507" pitchFamily="18" charset="2"/>
              </a:rPr>
              <a:t>83m</a:t>
            </a:r>
            <a:r>
              <a:rPr lang="en-US" dirty="0"/>
              <a:t>m Cu (level)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4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Ag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 chosen for reflectivity at 400nm. Surface reflective but not specular.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One-piece, installation easy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Epoxied in place with Eljen EJ-600 by layering a thin coat on the end of the module. </a:t>
            </a:r>
          </a:p>
        </p:txBody>
      </p:sp>
      <p:pic>
        <p:nvPicPr>
          <p:cNvPr id="12" name="Picture 11" descr="A picture containing sitting, table, paper, black&#10;&#10;Description automatically generated">
            <a:extLst>
              <a:ext uri="{FF2B5EF4-FFF2-40B4-BE49-F238E27FC236}">
                <a16:creationId xmlns:a16="http://schemas.microsoft.com/office/drawing/2014/main" id="{D9B5ACCD-FC4F-466E-8284-4D106A02F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89853" y="1773574"/>
            <a:ext cx="4660737" cy="349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65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2031</Words>
  <Application>Microsoft Office PowerPoint</Application>
  <PresentationFormat>Widescreen</PresentationFormat>
  <Paragraphs>676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Office Theme</vt:lpstr>
      <vt:lpstr>E864 Calorimeter Re-Use</vt:lpstr>
      <vt:lpstr>E864-EMCal</vt:lpstr>
      <vt:lpstr>Light Guides</vt:lpstr>
      <vt:lpstr>Gamma/p0 Separation</vt:lpstr>
      <vt:lpstr>Prototype Development at ISU</vt:lpstr>
      <vt:lpstr>PowerPoint Presentation</vt:lpstr>
      <vt:lpstr>Previously - Single Pixel Peak</vt:lpstr>
      <vt:lpstr>Prior Simulations and Calibration</vt:lpstr>
      <vt:lpstr>Prototype Light Guide #1</vt:lpstr>
      <vt:lpstr>Prototype Light Guide #2</vt:lpstr>
      <vt:lpstr>LAPPD Readout?</vt:lpstr>
      <vt:lpstr>Thoughts on Implementation/Budget</vt:lpstr>
      <vt:lpstr>Summary</vt:lpstr>
      <vt:lpstr>BACKUP</vt:lpstr>
      <vt:lpstr>PowerPoint Presentation</vt:lpstr>
      <vt:lpstr>Noise and Shielding</vt:lpstr>
      <vt:lpstr>Pedestal Width</vt:lpstr>
      <vt:lpstr>Light Guides</vt:lpstr>
      <vt:lpstr>Light Guide Optimization (I)</vt:lpstr>
      <vt:lpstr>Light Guide Optimization(II)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Lajoie</dc:creator>
  <cp:lastModifiedBy>Lajoie, John G [PHYSA]</cp:lastModifiedBy>
  <cp:revision>100</cp:revision>
  <cp:lastPrinted>2018-12-13T19:35:58Z</cp:lastPrinted>
  <dcterms:created xsi:type="dcterms:W3CDTF">2018-12-13T19:03:57Z</dcterms:created>
  <dcterms:modified xsi:type="dcterms:W3CDTF">2021-06-21T14:00:55Z</dcterms:modified>
</cp:coreProperties>
</file>