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1" r:id="rId2"/>
    <p:sldId id="259" r:id="rId3"/>
    <p:sldId id="265" r:id="rId4"/>
    <p:sldId id="256" r:id="rId5"/>
    <p:sldId id="26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7F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00"/>
    <p:restoredTop sz="94692"/>
  </p:normalViewPr>
  <p:slideViewPr>
    <p:cSldViewPr snapToGrid="0" snapToObjects="1">
      <p:cViewPr varScale="1">
        <p:scale>
          <a:sx n="75" d="100"/>
          <a:sy n="75" d="100"/>
        </p:scale>
        <p:origin x="184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35B03-DEE3-7A4E-A442-0A2A939E5F67}" type="datetimeFigureOut">
              <a:rPr lang="en-US" smtClean="0"/>
              <a:t>5/19/21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75E5F-9703-9A41-BE93-B04F7CFAA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567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4C64B-8149-6545-AC17-A72B0CE3D9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83B405-257B-C346-B8A3-B9BD4D8A46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70A4A-FD27-4D43-93F1-CD20D9440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D4DF-EED5-0C47-8406-5B35200A133B}" type="datetimeFigureOut">
              <a:rPr lang="en-US" smtClean="0"/>
              <a:t>5/19/21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DDB1CF-0E4D-5945-83CF-FEF827504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6AD6C-5F20-6142-B9D3-F1A598855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CD6B-4C15-C34C-A5D6-9F01D9B73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18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763EA-E340-DF4B-93F8-185D191CD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D15AF9-2554-3C45-8E85-2E60E3592F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11EF6-51B5-3546-96C1-319B04951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D4DF-EED5-0C47-8406-5B35200A133B}" type="datetimeFigureOut">
              <a:rPr lang="en-US" smtClean="0"/>
              <a:t>5/19/21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A3890-D0E3-4B4A-951D-3520A0643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4047E-F406-BF4A-BDCE-3E50EF5E5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CD6B-4C15-C34C-A5D6-9F01D9B73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37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E113A0-50B9-FE44-923B-93E584D866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A553DA-D6C4-BF44-9567-774B2B44D8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C1CF4-90C9-DE43-A2C0-B162BF33C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D4DF-EED5-0C47-8406-5B35200A133B}" type="datetimeFigureOut">
              <a:rPr lang="en-US" smtClean="0"/>
              <a:t>5/19/21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B8F6A9-464F-ED41-B371-287E5277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4D6A8-CC21-B44E-9DBA-16272DA02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CD6B-4C15-C34C-A5D6-9F01D9B73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072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D1F87-6E35-1842-9DE0-AA0CF79C7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41F82-114F-CA4F-92CB-BE9C2C70C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79799-E3C6-0747-B842-C0F74C7FB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D4DF-EED5-0C47-8406-5B35200A133B}" type="datetimeFigureOut">
              <a:rPr lang="en-US" smtClean="0"/>
              <a:t>5/19/21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98DF81-C466-A241-8CB8-3809511AE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FECBE-5FEA-D34C-81C0-7F5AFDB14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CD6B-4C15-C34C-A5D6-9F01D9B73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49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EF40E-B07C-C340-A097-02BF45A38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F3B0A4-957D-D34D-A191-0150A7A68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06E18-AAEE-B149-8583-C8B84C431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D4DF-EED5-0C47-8406-5B35200A133B}" type="datetimeFigureOut">
              <a:rPr lang="en-US" smtClean="0"/>
              <a:t>5/19/21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BF318-B5B0-BF4C-8399-9BBDB85EC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C88B4-A207-DB47-BCE4-0AFCF7575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CD6B-4C15-C34C-A5D6-9F01D9B73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36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D4FEC-836C-174B-9306-370E2A96E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A6737-75B8-5D43-882B-52E2137B29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829DE-C2D9-394C-ABF6-E053CB5E79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FDFCC-1B7F-4348-9261-A2238EACE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D4DF-EED5-0C47-8406-5B35200A133B}" type="datetimeFigureOut">
              <a:rPr lang="en-US" smtClean="0"/>
              <a:t>5/19/21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E3AA66-32E3-B248-99AB-EB76343E6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00168B-BC82-C242-9A7B-9A7C33E0A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CD6B-4C15-C34C-A5D6-9F01D9B73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375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2EDA5-8657-4B44-B9FA-254593F63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1278C-9F9A-FB4F-8D04-85A432E73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B551FA-3A75-074E-9805-30E0CCD43C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B61313-F504-BD47-98AA-F33F126F1E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6006C1-66AB-9C4B-B55B-91212A300A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14F6BC-BE39-AA45-8689-C5BE6F1A3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D4DF-EED5-0C47-8406-5B35200A133B}" type="datetimeFigureOut">
              <a:rPr lang="en-US" smtClean="0"/>
              <a:t>5/19/21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8137B-34BA-CA4C-8D45-1AEC725D8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BA2940-6A5B-6F45-AF00-4BEDB91A1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CD6B-4C15-C34C-A5D6-9F01D9B73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88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49571-CD7C-0C4E-AB66-4D032E908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CA5F4-F754-2045-855E-461603CD2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D4DF-EED5-0C47-8406-5B35200A133B}" type="datetimeFigureOut">
              <a:rPr lang="en-US" smtClean="0"/>
              <a:t>5/19/21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CB5DA8-ABDF-8A4A-841C-9950CF019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E4DDE7-4574-6643-9F97-F60354935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CD6B-4C15-C34C-A5D6-9F01D9B73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242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A7ABA7-E0C4-6A46-8207-939CE9ED4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D4DF-EED5-0C47-8406-5B35200A133B}" type="datetimeFigureOut">
              <a:rPr lang="en-US" smtClean="0"/>
              <a:t>5/19/21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E42C37-7EB3-2044-A91B-6C831FD18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BABFC4-8C95-9248-978B-3CC5E14F1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CD6B-4C15-C34C-A5D6-9F01D9B73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66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44670-618B-264D-B23C-A9D4B9EA6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54D28-DE46-3548-96FB-13B8411B4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E2A26C-F69C-D44F-981C-0CD9AEBF1F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74F4B-2991-9A49-85ED-6308679B0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D4DF-EED5-0C47-8406-5B35200A133B}" type="datetimeFigureOut">
              <a:rPr lang="en-US" smtClean="0"/>
              <a:t>5/19/21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FB924D-7912-DD48-AB2D-3A4C7EA51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078853-A6A5-9446-93B6-53D2DDD83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CD6B-4C15-C34C-A5D6-9F01D9B73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439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E4290-E67A-6D43-96EC-0A8B653DC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089BE4-5DFF-F847-95A4-B34BFEAB4D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F2EF0E-B721-3F43-9A0B-BA0DA5A597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5AD0B6-6738-A441-893F-42D28D353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D4DF-EED5-0C47-8406-5B35200A133B}" type="datetimeFigureOut">
              <a:rPr lang="en-US" smtClean="0"/>
              <a:t>5/19/21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28D932-12A5-9E42-9CB5-175514F75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6EA936-8874-A445-9566-0EB369D0A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CD6B-4C15-C34C-A5D6-9F01D9B73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167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0EDF09-4AAD-964E-82C2-61591207F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B03EA-7B96-4145-AA33-503CE6928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C46BA-A8F3-FA45-82B4-995FC5455D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0D4DF-EED5-0C47-8406-5B35200A133B}" type="datetimeFigureOut">
              <a:rPr lang="en-US" smtClean="0"/>
              <a:t>5/19/21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78A7A-EE8D-8C4D-9CB5-83C0B6320E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C2CF0D-2733-E34D-A900-C3D556B13D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ECD6B-4C15-C34C-A5D6-9F01D9B73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240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bnl.gov/event/8552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E12BF-0040-7C45-8D59-DA2A39835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160" y="631514"/>
            <a:ext cx="10801973" cy="519355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Athena Calorimetry Discussion. 05/19/21  Technology choices.          </a:t>
            </a:r>
            <a:r>
              <a:rPr lang="en-US" dirty="0" err="1"/>
              <a:t>O.Tsai</a:t>
            </a:r>
            <a:r>
              <a:rPr lang="en-US" dirty="0"/>
              <a:t> (UCLA)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Technology choice. Continuation and extension of YR discussions.</a:t>
            </a:r>
          </a:p>
          <a:p>
            <a:r>
              <a:rPr lang="en-US" dirty="0"/>
              <a:t>Traditional EM options were already extensively  covered in YR.</a:t>
            </a:r>
          </a:p>
          <a:p>
            <a:r>
              <a:rPr lang="en-US" dirty="0"/>
              <a:t>Traditional </a:t>
            </a:r>
            <a:r>
              <a:rPr lang="en-US" dirty="0" err="1"/>
              <a:t>HCal</a:t>
            </a:r>
            <a:r>
              <a:rPr lang="en-US" dirty="0"/>
              <a:t> options somewhat discussed in YR (hadron endcap).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Imaging (PFA) calorimetry mentioned in YR, but have not been discussed in YR calorimetry WG.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Propose to allocate sufficient time in next WG meeting to discuss:</a:t>
            </a:r>
          </a:p>
          <a:p>
            <a:r>
              <a:rPr lang="en-US" dirty="0"/>
              <a:t> Imaging calorimetry for barrel in general.</a:t>
            </a:r>
          </a:p>
          <a:p>
            <a:r>
              <a:rPr lang="en-US" dirty="0"/>
              <a:t> EM option in particular.</a:t>
            </a:r>
          </a:p>
          <a:p>
            <a:pPr marL="0" indent="0">
              <a:buNone/>
            </a:pPr>
            <a:r>
              <a:rPr lang="en-US" dirty="0"/>
              <a:t>Will ask ANL group to lead this discussion.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Time is short, we should start this discussion using </a:t>
            </a:r>
            <a:r>
              <a:rPr lang="en-US" dirty="0" err="1"/>
              <a:t>calor</a:t>
            </a:r>
            <a:r>
              <a:rPr lang="en-US" dirty="0"/>
              <a:t> mailing list.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327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8AD91B-738E-8344-80C4-E2868AE73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46" y="30544"/>
            <a:ext cx="7291109" cy="31639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9EBE3C-AC26-ED40-8520-287458307415}"/>
              </a:ext>
            </a:extLst>
          </p:cNvPr>
          <p:cNvSpPr txBox="1"/>
          <p:nvPr/>
        </p:nvSpPr>
        <p:spPr>
          <a:xfrm>
            <a:off x="2460812" y="25280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4F8428-291D-4F47-B0F5-0BD1E48B5340}"/>
              </a:ext>
            </a:extLst>
          </p:cNvPr>
          <p:cNvSpPr txBox="1"/>
          <p:nvPr/>
        </p:nvSpPr>
        <p:spPr>
          <a:xfrm>
            <a:off x="3597915" y="19677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14AECE-C12A-5D4D-918E-360788C2B0C6}"/>
              </a:ext>
            </a:extLst>
          </p:cNvPr>
          <p:cNvSpPr txBox="1"/>
          <p:nvPr/>
        </p:nvSpPr>
        <p:spPr>
          <a:xfrm>
            <a:off x="6055659" y="20179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5A4B57-C457-DD47-B7CD-4AB4F0072B81}"/>
              </a:ext>
            </a:extLst>
          </p:cNvPr>
          <p:cNvSpPr txBox="1"/>
          <p:nvPr/>
        </p:nvSpPr>
        <p:spPr>
          <a:xfrm>
            <a:off x="6662304" y="20179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666326-2DD7-0A4C-BB0C-E2E862A6F879}"/>
              </a:ext>
            </a:extLst>
          </p:cNvPr>
          <p:cNvSpPr txBox="1"/>
          <p:nvPr/>
        </p:nvSpPr>
        <p:spPr>
          <a:xfrm>
            <a:off x="4149166" y="10990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C378EA-1D23-B24A-B3A1-3862A38C82D8}"/>
              </a:ext>
            </a:extLst>
          </p:cNvPr>
          <p:cNvSpPr txBox="1"/>
          <p:nvPr/>
        </p:nvSpPr>
        <p:spPr>
          <a:xfrm>
            <a:off x="1864015" y="20053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810E0C-89A3-6440-A3CA-DCAB2A1FFA02}"/>
              </a:ext>
            </a:extLst>
          </p:cNvPr>
          <p:cNvSpPr txBox="1"/>
          <p:nvPr/>
        </p:nvSpPr>
        <p:spPr>
          <a:xfrm>
            <a:off x="641579" y="4014239"/>
            <a:ext cx="47333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EOI submitted to project </a:t>
            </a:r>
            <a:r>
              <a:rPr lang="en-US" dirty="0">
                <a:hlinkClick r:id="rId3"/>
              </a:rPr>
              <a:t>https://indico.bnl.gov/event/8552/</a:t>
            </a:r>
            <a:endParaRPr lang="en-US" dirty="0"/>
          </a:p>
          <a:p>
            <a:endParaRPr lang="en-US" dirty="0"/>
          </a:p>
          <a:p>
            <a:r>
              <a:rPr lang="en-US" dirty="0"/>
              <a:t>Barrel </a:t>
            </a:r>
            <a:r>
              <a:rPr lang="en-US" dirty="0" err="1"/>
              <a:t>Hcal</a:t>
            </a:r>
            <a:r>
              <a:rPr lang="en-US" dirty="0"/>
              <a:t> (4) </a:t>
            </a:r>
          </a:p>
          <a:p>
            <a:endParaRPr lang="en-US" dirty="0"/>
          </a:p>
          <a:p>
            <a:r>
              <a:rPr lang="en-US" dirty="0" err="1"/>
              <a:t>eEndCap</a:t>
            </a:r>
            <a:r>
              <a:rPr lang="en-US" dirty="0"/>
              <a:t> (0)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1AF36F-6FA5-B949-993E-B311D3B7EA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3190" y="4200800"/>
            <a:ext cx="5181600" cy="24892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97D4777-C3F8-D941-B9E5-4D54D5D68BAE}"/>
              </a:ext>
            </a:extLst>
          </p:cNvPr>
          <p:cNvCxnSpPr/>
          <p:nvPr/>
        </p:nvCxnSpPr>
        <p:spPr>
          <a:xfrm>
            <a:off x="2165701" y="5015753"/>
            <a:ext cx="21343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47AB3E6A-8CE6-AC49-AF47-3D3B6E5479B5}"/>
              </a:ext>
            </a:extLst>
          </p:cNvPr>
          <p:cNvSpPr/>
          <p:nvPr/>
        </p:nvSpPr>
        <p:spPr>
          <a:xfrm>
            <a:off x="7288428" y="3090909"/>
            <a:ext cx="47708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indico.cern.ch</a:t>
            </a:r>
            <a:r>
              <a:rPr lang="en-US" dirty="0"/>
              <a:t>/event/361123/contributions/856620/attachments/1135126/1625995/KLM-</a:t>
            </a:r>
            <a:r>
              <a:rPr lang="en-US" dirty="0" err="1"/>
              <a:t>Piilonen.pdf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30274A-0FB2-EA40-80A3-43A536FCD52A}"/>
              </a:ext>
            </a:extLst>
          </p:cNvPr>
          <p:cNvSpPr txBox="1"/>
          <p:nvPr/>
        </p:nvSpPr>
        <p:spPr>
          <a:xfrm>
            <a:off x="7691716" y="6166780"/>
            <a:ext cx="9915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CORE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21B66C6-6BF8-5045-BC69-F783AA11A4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7833" y="86199"/>
            <a:ext cx="4572000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826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35A4B57-C457-DD47-B7CD-4AB4F0072B81}"/>
              </a:ext>
            </a:extLst>
          </p:cNvPr>
          <p:cNvSpPr txBox="1"/>
          <p:nvPr/>
        </p:nvSpPr>
        <p:spPr>
          <a:xfrm>
            <a:off x="6662304" y="20179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666326-2DD7-0A4C-BB0C-E2E862A6F879}"/>
              </a:ext>
            </a:extLst>
          </p:cNvPr>
          <p:cNvSpPr txBox="1"/>
          <p:nvPr/>
        </p:nvSpPr>
        <p:spPr>
          <a:xfrm>
            <a:off x="4149166" y="10990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C378EA-1D23-B24A-B3A1-3862A38C82D8}"/>
              </a:ext>
            </a:extLst>
          </p:cNvPr>
          <p:cNvSpPr txBox="1"/>
          <p:nvPr/>
        </p:nvSpPr>
        <p:spPr>
          <a:xfrm>
            <a:off x="1864015" y="20053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810E0C-89A3-6440-A3CA-DCAB2A1FFA02}"/>
              </a:ext>
            </a:extLst>
          </p:cNvPr>
          <p:cNvSpPr txBox="1"/>
          <p:nvPr/>
        </p:nvSpPr>
        <p:spPr>
          <a:xfrm>
            <a:off x="7958667" y="406400"/>
            <a:ext cx="4029677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Barrel and Backward Hadron </a:t>
            </a:r>
            <a:r>
              <a:rPr lang="en-US" sz="2800" dirty="0" err="1"/>
              <a:t>HCals</a:t>
            </a:r>
            <a:r>
              <a:rPr lang="en-US" sz="2800" dirty="0"/>
              <a:t>.  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Need to refresh requirements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‘Imaging’ calorimetry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Granularity vs resolution?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Granularity?</a:t>
            </a:r>
          </a:p>
          <a:p>
            <a:endParaRPr lang="en-US" sz="2400" dirty="0"/>
          </a:p>
          <a:p>
            <a:r>
              <a:rPr lang="en-US" sz="2400" dirty="0"/>
              <a:t>Propose to ask Jet and HF WG to join discussion next WG  (Brian, Miguel…)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0D157D-4A6F-144F-80E1-00B541CDB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3712"/>
            <a:ext cx="7839178" cy="488198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8AC0E1E0-70E5-F04F-A186-F8567445F9DF}"/>
              </a:ext>
            </a:extLst>
          </p:cNvPr>
          <p:cNvSpPr/>
          <p:nvPr/>
        </p:nvSpPr>
        <p:spPr>
          <a:xfrm>
            <a:off x="6270577" y="1099093"/>
            <a:ext cx="900953" cy="1613648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1A5BA8-E0BA-AD4E-B041-E8E45BCE2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451" y="4998387"/>
            <a:ext cx="7361429" cy="704443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F8832BE-BF83-4747-9823-1DF642334CD6}"/>
              </a:ext>
            </a:extLst>
          </p:cNvPr>
          <p:cNvCxnSpPr/>
          <p:nvPr/>
        </p:nvCxnSpPr>
        <p:spPr>
          <a:xfrm flipH="1">
            <a:off x="7315200" y="2712741"/>
            <a:ext cx="694267" cy="21155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851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F357BE-CE46-B143-A5FC-739194C9A4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51423" y="208615"/>
            <a:ext cx="11551810" cy="62599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ECFC983-3EAE-B847-870B-D5462711CEDF}"/>
              </a:ext>
            </a:extLst>
          </p:cNvPr>
          <p:cNvSpPr/>
          <p:nvPr/>
        </p:nvSpPr>
        <p:spPr>
          <a:xfrm>
            <a:off x="5842000" y="4148667"/>
            <a:ext cx="1879600" cy="203200"/>
          </a:xfrm>
          <a:prstGeom prst="rect">
            <a:avLst/>
          </a:prstGeom>
          <a:solidFill>
            <a:srgbClr val="FF0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0BCF3A-7ABD-D948-8C91-19396DA181E2}"/>
              </a:ext>
            </a:extLst>
          </p:cNvPr>
          <p:cNvSpPr/>
          <p:nvPr/>
        </p:nvSpPr>
        <p:spPr>
          <a:xfrm>
            <a:off x="5842000" y="4572000"/>
            <a:ext cx="1879600" cy="203200"/>
          </a:xfrm>
          <a:prstGeom prst="rect">
            <a:avLst/>
          </a:prstGeom>
          <a:solidFill>
            <a:srgbClr val="FF0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C09E1A-1802-F24C-B78D-6D4F479AB5D8}"/>
              </a:ext>
            </a:extLst>
          </p:cNvPr>
          <p:cNvSpPr txBox="1"/>
          <p:nvPr/>
        </p:nvSpPr>
        <p:spPr>
          <a:xfrm>
            <a:off x="5842000" y="5255160"/>
            <a:ext cx="6757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Can it be first option for barrel?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Neutron fluxes and RPC efficiency at EIC – estimates?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Contact experts in RPC</a:t>
            </a:r>
          </a:p>
          <a:p>
            <a:r>
              <a:rPr lang="en-US" sz="2000" dirty="0"/>
              <a:t>After we settle on requirements.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348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AE77372-8E67-6846-936E-6AE0EFEA711F}"/>
              </a:ext>
            </a:extLst>
          </p:cNvPr>
          <p:cNvSpPr txBox="1"/>
          <p:nvPr/>
        </p:nvSpPr>
        <p:spPr>
          <a:xfrm>
            <a:off x="2116667" y="1693334"/>
            <a:ext cx="770275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1709018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1823</TotalTime>
  <Words>237</Words>
  <Application>Microsoft Macintosh PowerPoint</Application>
  <PresentationFormat>Widescreen</PresentationFormat>
  <Paragraphs>48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Oleg Tsai</dc:creator>
  <cp:lastModifiedBy>Oleg Tsai</cp:lastModifiedBy>
  <cp:revision>47</cp:revision>
  <dcterms:created xsi:type="dcterms:W3CDTF">2021-03-15T23:30:48Z</dcterms:created>
  <dcterms:modified xsi:type="dcterms:W3CDTF">2021-05-19T11:27:58Z</dcterms:modified>
</cp:coreProperties>
</file>