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2BD5-4634-0B44-BDAF-EA08A484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5A1D5-F6EA-CE41-88F0-5300687F5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DA1A4-6BAF-8242-B618-CB384D2A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5F8F3-F068-B143-A440-2693EA3F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30D3B-86D7-934A-818D-26C5C2A0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7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BDB9-73C7-B342-AB86-3308A3F3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7EBF7-493F-C343-BC6A-C58F2596D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2B87-BEAD-9648-B164-E8216DC9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DB36-3C3D-5B4B-8B7B-E04DC433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9AB8-7B69-954B-8BDA-E4A0F65C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415F5-A572-6049-9577-B88964708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5C901-C496-7044-ADEA-E61515143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F267A-BE5F-FF49-BB84-D68AA6AB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BFE2D-AEF4-8A4E-8C9E-3C470B41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4703-2723-534D-86DF-CF671A0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3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A20F-4274-CB45-A210-BA069D36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578E-0286-F747-9700-2E266DA8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E607-A9D9-2549-B3D4-4356D794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14AD-D226-EB42-8A72-FC79811E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6B54-4894-744A-B652-40F39F39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6B51-8DEE-CC4B-9A40-1CFA1A3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CDCFF-5AE9-C347-BAF9-08790E58C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F6B8C-26A8-7F4F-A0B4-E5C2F2FC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AA92-2091-904C-8954-039A2C6B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ABD3-AEA0-CD42-A34D-761A183F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4CD-6D46-4341-9C5C-10CE2C8E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C493-1D44-DB41-A0D1-1B7C3969D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AC039-4738-7240-9357-94EE6EC97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C94E0-603D-F946-AD86-B1510C9F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FB4F-FC41-E740-A50B-9C1C956A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52E21-E5C0-1547-A4DA-215EACE8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5B00-5D08-214A-9725-4ED37C66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2FBD0-3E7E-E246-BB41-EE64419D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C57BB-33AA-3E45-B238-FF15C1A94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BC401-C08B-CE49-836C-A7F0CA504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C3AE3-9C1C-F243-A046-8292B1006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03542-D0AB-8E42-9B43-A62975B8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1E0A9-1429-3743-8D12-BFFA0A1F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90DD1-6AD7-764A-81F3-90B9F66B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C13A-FC74-AB4B-B726-A596D189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FA45A-216D-314D-9C27-213B53E2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06946-F552-174F-B739-1843B654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D7609-A985-6245-9B9F-6827B50D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5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411D1-8A30-E243-B52A-CA4E7DDA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96BA1-13EA-D64F-BC1E-30FD7771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60DB2-7890-1145-AECF-E5BA76D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8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40BC-1447-124E-AD25-E2B4D350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96068-7568-9840-81DB-72CDECFB0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CFB3F-408F-3B45-B6BB-259D6F4B4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1070-436A-A343-BED6-348B0F15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324B6-BAF2-7848-B944-670C459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74546-58E5-2640-92C2-5C3C7D86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DBD7-4662-2740-8C39-A3A9AE86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9BC74-F2E1-BA4C-A331-137E7D39E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8327B-7FBE-F042-9E76-8E9163E36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1BAA-D9D7-5D45-84A1-D50A44E9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09D5B-CC19-2441-AF0F-A2AD8A75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FEEA-5EA6-3242-A7BA-910963CC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33C80-5582-1144-829A-51CDC180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946A4-9FEA-0247-92DD-33FCFFE1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15239-CBCB-9A46-90FB-6D3386513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BC54-056A-8A4C-8F20-A5468FC1F32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E4F8-9AE9-254B-A365-E4B9DFC8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4CF6D-D00C-CC43-B323-13974C0A0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7886-C6C5-494B-B89A-C123FC83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2B54-10D4-234D-A77B-B8062B31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Upsilon Fast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5684-D5CB-854A-9C20-A9FBA4C6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Assume known Hadron rejection factors calculated several years ago with geant4 simulations in central </a:t>
            </a:r>
            <a:r>
              <a:rPr lang="en-US" sz="2400" dirty="0" err="1"/>
              <a:t>AuAu</a:t>
            </a:r>
            <a:r>
              <a:rPr lang="en-US" sz="2400" dirty="0"/>
              <a:t> and estimate fake electron contribution and combinatorial background.</a:t>
            </a:r>
          </a:p>
          <a:p>
            <a:r>
              <a:rPr lang="en-US" sz="2400" dirty="0"/>
              <a:t>Assume measured cross sections for charm bottom and theory prediction for </a:t>
            </a:r>
            <a:r>
              <a:rPr lang="en-US" sz="2400" dirty="0" err="1"/>
              <a:t>Drell</a:t>
            </a:r>
            <a:r>
              <a:rPr lang="en-US" sz="2400" dirty="0"/>
              <a:t> Yan and estimate correlated (physics) background (mostly coming from </a:t>
            </a:r>
            <a:r>
              <a:rPr lang="en-US" sz="2400" dirty="0" err="1"/>
              <a:t>Drell</a:t>
            </a:r>
            <a:r>
              <a:rPr lang="en-US" sz="2400" dirty="0"/>
              <a:t>-Yan and bottom </a:t>
            </a:r>
            <a:r>
              <a:rPr lang="en-US" sz="2400" dirty="0" err="1"/>
              <a:t>semileptonic</a:t>
            </a:r>
            <a:r>
              <a:rPr lang="en-US" sz="2400" dirty="0"/>
              <a:t> decays).</a:t>
            </a:r>
          </a:p>
          <a:p>
            <a:r>
              <a:rPr lang="en-US" sz="2400" dirty="0"/>
              <a:t>Assume 100 MeV Upsilon mass resolution and extract Upsilon yield errors by fitting simulated mass distributions after background subtraction with Crystal-Ball function</a:t>
            </a:r>
          </a:p>
          <a:p>
            <a:r>
              <a:rPr lang="en-US" sz="2400" dirty="0"/>
              <a:t>We make update plots for R</a:t>
            </a:r>
            <a:r>
              <a:rPr lang="en-US" sz="2400" baseline="-25000" dirty="0"/>
              <a:t>AA</a:t>
            </a:r>
            <a:r>
              <a:rPr lang="en-US" sz="2400" dirty="0"/>
              <a:t> for the 20-weeks running scenario, for the Year 1-3 datasets and also taking a look at what we would expect to see in the first year of running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B41-6CA3-644A-B344-166C947C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20weeks running - Invariant Mass – All backgrounds</a:t>
            </a:r>
            <a:br>
              <a:rPr lang="en-US" dirty="0"/>
            </a:br>
            <a:r>
              <a:rPr lang="en-US" sz="2700" dirty="0"/>
              <a:t>14B central </a:t>
            </a:r>
            <a:r>
              <a:rPr lang="en-US" sz="2700" dirty="0" err="1"/>
              <a:t>AuAu</a:t>
            </a:r>
            <a:r>
              <a:rPr lang="en-US" sz="2700" dirty="0"/>
              <a:t> (Year 1 + Year 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D271F-FCAA-2948-8487-3DC8799FC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357" y="1856622"/>
            <a:ext cx="630166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679D0-14EF-B84D-A2EB-0F04974A2A50}"/>
              </a:ext>
            </a:extLst>
          </p:cNvPr>
          <p:cNvSpPr txBox="1"/>
          <p:nvPr/>
        </p:nvSpPr>
        <p:spPr>
          <a:xfrm>
            <a:off x="5299620" y="6189228"/>
            <a:ext cx="212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Invariant mass (GeV)</a:t>
            </a:r>
          </a:p>
        </p:txBody>
      </p:sp>
    </p:spTree>
    <p:extLst>
      <p:ext uri="{BB962C8B-B14F-4D97-AF65-F5344CB8AC3E}">
        <p14:creationId xmlns:p14="http://schemas.microsoft.com/office/powerpoint/2010/main" val="343597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B41-6CA3-644A-B344-166C947C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20weeks running - Invariant Mass </a:t>
            </a:r>
            <a:br>
              <a:rPr lang="en-US" dirty="0"/>
            </a:br>
            <a:r>
              <a:rPr lang="en-US" dirty="0"/>
              <a:t>After combinatorial background subtraction</a:t>
            </a:r>
            <a:br>
              <a:rPr lang="en-US" dirty="0"/>
            </a:br>
            <a:r>
              <a:rPr lang="en-US" sz="2700" dirty="0"/>
              <a:t>14B central </a:t>
            </a:r>
            <a:r>
              <a:rPr lang="en-US" sz="2700" dirty="0" err="1"/>
              <a:t>AuAu</a:t>
            </a:r>
            <a:r>
              <a:rPr lang="en-US" sz="2700" dirty="0"/>
              <a:t> (Year 1 + Year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679D0-14EF-B84D-A2EB-0F04974A2A50}"/>
              </a:ext>
            </a:extLst>
          </p:cNvPr>
          <p:cNvSpPr txBox="1"/>
          <p:nvPr/>
        </p:nvSpPr>
        <p:spPr>
          <a:xfrm>
            <a:off x="5299620" y="6189228"/>
            <a:ext cx="212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Invariant mass (GeV)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2226CF-F18C-5B44-ABD7-967197347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88" y="1837890"/>
            <a:ext cx="6147291" cy="4351338"/>
          </a:xfrm>
        </p:spPr>
      </p:pic>
    </p:spTree>
    <p:extLst>
      <p:ext uri="{BB962C8B-B14F-4D97-AF65-F5344CB8AC3E}">
        <p14:creationId xmlns:p14="http://schemas.microsoft.com/office/powerpoint/2010/main" val="162971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5BC2-92D4-7840-9E8C-014DD73A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weeks </a:t>
            </a:r>
            <a:r>
              <a:rPr lang="en-US" dirty="0" err="1"/>
              <a:t>R</a:t>
            </a:r>
            <a:r>
              <a:rPr lang="en-US" baseline="-25000" dirty="0" err="1"/>
              <a:t>AuAu</a:t>
            </a:r>
            <a:r>
              <a:rPr lang="en-US" dirty="0"/>
              <a:t> Year 2023-2025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FA99-13D1-C945-AFEE-B51FD91F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14B central </a:t>
            </a:r>
            <a:r>
              <a:rPr lang="en-US" dirty="0" err="1"/>
              <a:t>AuAu</a:t>
            </a:r>
            <a:r>
              <a:rPr lang="en-US" dirty="0"/>
              <a:t> and 2400B pp.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58168-5373-074B-8CCD-AD1DEE87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04" y="1380534"/>
            <a:ext cx="4470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2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B41-6CA3-644A-B344-166C947C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20weeks Year1 running- Invariant Mass</a:t>
            </a:r>
            <a:br>
              <a:rPr lang="en-US" dirty="0"/>
            </a:br>
            <a:r>
              <a:rPr lang="en-US" dirty="0"/>
              <a:t>All backgrounds</a:t>
            </a:r>
            <a:br>
              <a:rPr lang="en-US" dirty="0"/>
            </a:br>
            <a:r>
              <a:rPr lang="en-US" sz="2700" dirty="0"/>
              <a:t>1.2B central </a:t>
            </a:r>
            <a:r>
              <a:rPr lang="en-US" sz="2700" dirty="0" err="1"/>
              <a:t>AuAu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679D0-14EF-B84D-A2EB-0F04974A2A50}"/>
              </a:ext>
            </a:extLst>
          </p:cNvPr>
          <p:cNvSpPr txBox="1"/>
          <p:nvPr/>
        </p:nvSpPr>
        <p:spPr>
          <a:xfrm>
            <a:off x="5299620" y="6189228"/>
            <a:ext cx="212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Invariant mass (GeV)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9ED6F-63A3-0241-9949-6A635F3E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2076772"/>
            <a:ext cx="5713990" cy="40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B41-6CA3-644A-B344-166C947C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20weeks running – Year 1 Invariant Mass </a:t>
            </a:r>
            <a:br>
              <a:rPr lang="en-US" dirty="0"/>
            </a:br>
            <a:r>
              <a:rPr lang="en-US" dirty="0"/>
              <a:t>After combinatorial background subtraction</a:t>
            </a:r>
            <a:br>
              <a:rPr lang="en-US" dirty="0"/>
            </a:br>
            <a:r>
              <a:rPr lang="en-US" sz="2700" dirty="0"/>
              <a:t>14B central </a:t>
            </a:r>
            <a:r>
              <a:rPr lang="en-US" sz="2700" dirty="0" err="1"/>
              <a:t>AuAu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679D0-14EF-B84D-A2EB-0F04974A2A50}"/>
              </a:ext>
            </a:extLst>
          </p:cNvPr>
          <p:cNvSpPr txBox="1"/>
          <p:nvPr/>
        </p:nvSpPr>
        <p:spPr>
          <a:xfrm>
            <a:off x="5299620" y="6189228"/>
            <a:ext cx="212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Invariant mass (GeV)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116B64-F067-3146-8FD3-0C055D7CF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354" y="1825625"/>
            <a:ext cx="6147291" cy="4351338"/>
          </a:xfrm>
        </p:spPr>
      </p:pic>
    </p:spTree>
    <p:extLst>
      <p:ext uri="{BB962C8B-B14F-4D97-AF65-F5344CB8AC3E}">
        <p14:creationId xmlns:p14="http://schemas.microsoft.com/office/powerpoint/2010/main" val="14454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5BC2-92D4-7840-9E8C-014DD73A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weeks </a:t>
            </a:r>
            <a:r>
              <a:rPr lang="en-US" dirty="0" err="1"/>
              <a:t>R</a:t>
            </a:r>
            <a:r>
              <a:rPr lang="en-US" baseline="-25000" dirty="0" err="1"/>
              <a:t>AuAu</a:t>
            </a:r>
            <a:r>
              <a:rPr lang="en-US" dirty="0"/>
              <a:t> plots - Year 1+2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FA99-13D1-C945-AFEE-B51FD91F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1.2B central </a:t>
            </a:r>
            <a:r>
              <a:rPr lang="en-US" dirty="0" err="1"/>
              <a:t>AuAu</a:t>
            </a:r>
            <a:r>
              <a:rPr lang="en-US" dirty="0"/>
              <a:t> and 2400B 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B9420-3F01-6E42-B72A-45113177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28" y="2294825"/>
            <a:ext cx="4373213" cy="41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184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Upsilon Fast simulations</vt:lpstr>
      <vt:lpstr>20weeks running - Invariant Mass – All backgrounds 14B central AuAu (Year 1 + Year 3)</vt:lpstr>
      <vt:lpstr>20weeks running - Invariant Mass  After combinatorial background subtraction 14B central AuAu (Year 1 + Year 3)</vt:lpstr>
      <vt:lpstr>20 weeks RAuAu Year 2023-2025</vt:lpstr>
      <vt:lpstr>20weeks Year1 running- Invariant Mass All backgrounds 1.2B central AuAu</vt:lpstr>
      <vt:lpstr>20weeks running – Year 1 Invariant Mass  After combinatorial background subtraction 14B central AuAu</vt:lpstr>
      <vt:lpstr>20 weeks RAuAu plots - Year 1+2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2021-05-19T03:13:02Z</dcterms:created>
  <dcterms:modified xsi:type="dcterms:W3CDTF">2021-05-19T03:53:42Z</dcterms:modified>
</cp:coreProperties>
</file>