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65" r:id="rId9"/>
    <p:sldId id="264" r:id="rId10"/>
    <p:sldId id="269" r:id="rId11"/>
    <p:sldId id="271" r:id="rId12"/>
    <p:sldId id="283" r:id="rId13"/>
    <p:sldId id="274" r:id="rId14"/>
    <p:sldId id="286" r:id="rId15"/>
    <p:sldId id="276" r:id="rId16"/>
    <p:sldId id="620" r:id="rId17"/>
    <p:sldId id="621" r:id="rId18"/>
    <p:sldId id="348" r:id="rId19"/>
    <p:sldId id="622" r:id="rId20"/>
    <p:sldId id="627" r:id="rId21"/>
    <p:sldId id="277" r:id="rId22"/>
    <p:sldId id="628" r:id="rId23"/>
    <p:sldId id="291" r:id="rId24"/>
    <p:sldId id="629" r:id="rId25"/>
    <p:sldId id="280" r:id="rId26"/>
    <p:sldId id="630" r:id="rId27"/>
    <p:sldId id="623" r:id="rId28"/>
    <p:sldId id="270" r:id="rId29"/>
    <p:sldId id="279" r:id="rId30"/>
    <p:sldId id="625" r:id="rId31"/>
    <p:sldId id="626" r:id="rId32"/>
    <p:sldId id="295" r:id="rId33"/>
    <p:sldId id="616" r:id="rId34"/>
    <p:sldId id="617" r:id="rId35"/>
    <p:sldId id="267" r:id="rId36"/>
    <p:sldId id="268" r:id="rId37"/>
    <p:sldId id="619" r:id="rId38"/>
    <p:sldId id="63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0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6F756-6A70-4671-B9CE-9256D68F60B9}" type="doc">
      <dgm:prSet loTypeId="urn:microsoft.com/office/officeart/2005/8/layout/hierarchy2" loCatId="hierarchy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3B638A-80CB-40E0-AD67-868FB0D0B91E}">
      <dgm:prSet phldrT="[Text]"/>
      <dgm:spPr/>
      <dgm:t>
        <a:bodyPr/>
        <a:lstStyle/>
        <a:p>
          <a:r>
            <a:rPr lang="en-US" dirty="0"/>
            <a:t>Matching Hypotheses</a:t>
          </a:r>
        </a:p>
      </dgm:t>
    </dgm:pt>
    <dgm:pt modelId="{DD506134-400F-479B-AC12-1EA398CF0637}" type="parTrans" cxnId="{F92A4689-D52C-48B9-8140-0E153F3BC614}">
      <dgm:prSet/>
      <dgm:spPr/>
      <dgm:t>
        <a:bodyPr/>
        <a:lstStyle/>
        <a:p>
          <a:endParaRPr lang="en-US"/>
        </a:p>
      </dgm:t>
    </dgm:pt>
    <dgm:pt modelId="{B3DB331F-030A-482C-95A5-53C276A696A0}" type="sibTrans" cxnId="{F92A4689-D52C-48B9-8140-0E153F3BC614}">
      <dgm:prSet/>
      <dgm:spPr/>
      <dgm:t>
        <a:bodyPr/>
        <a:lstStyle/>
        <a:p>
          <a:endParaRPr lang="en-US"/>
        </a:p>
      </dgm:t>
    </dgm:pt>
    <dgm:pt modelId="{BE8AE3C7-8865-494B-9EAC-803025B1FDCC}">
      <dgm:prSet phldrT="[Text]"/>
      <dgm:spPr/>
      <dgm:t>
        <a:bodyPr/>
        <a:lstStyle/>
        <a:p>
          <a:r>
            <a:rPr lang="en-US" dirty="0"/>
            <a:t>Clustering</a:t>
          </a:r>
        </a:p>
      </dgm:t>
    </dgm:pt>
    <dgm:pt modelId="{9BA416D3-0F52-4C57-8D0A-2BD69597543E}" type="parTrans" cxnId="{6591527D-A07B-432A-BA6D-1385B71751C3}">
      <dgm:prSet/>
      <dgm:spPr/>
      <dgm:t>
        <a:bodyPr/>
        <a:lstStyle/>
        <a:p>
          <a:endParaRPr lang="en-US"/>
        </a:p>
      </dgm:t>
    </dgm:pt>
    <dgm:pt modelId="{9AE87E4C-5C3F-4860-91D7-4643591489B3}" type="sibTrans" cxnId="{6591527D-A07B-432A-BA6D-1385B71751C3}">
      <dgm:prSet/>
      <dgm:spPr/>
      <dgm:t>
        <a:bodyPr/>
        <a:lstStyle/>
        <a:p>
          <a:endParaRPr lang="en-US"/>
        </a:p>
      </dgm:t>
    </dgm:pt>
    <dgm:pt modelId="{860FDB4C-F731-4D4C-8E44-36ACAF1685BF}">
      <dgm:prSet phldrT="[Text]"/>
      <dgm:spPr/>
      <dgm:t>
        <a:bodyPr/>
        <a:lstStyle/>
        <a:p>
          <a:r>
            <a:rPr lang="en-US" dirty="0"/>
            <a:t>3D Image</a:t>
          </a:r>
        </a:p>
      </dgm:t>
    </dgm:pt>
    <dgm:pt modelId="{300E16BE-9A06-473D-9EEB-13A273E7F41A}" type="parTrans" cxnId="{CDCFEA70-E4CA-4B92-B28B-849084ECDAC6}">
      <dgm:prSet/>
      <dgm:spPr/>
      <dgm:t>
        <a:bodyPr/>
        <a:lstStyle/>
        <a:p>
          <a:endParaRPr lang="en-US"/>
        </a:p>
      </dgm:t>
    </dgm:pt>
    <dgm:pt modelId="{95132941-CF61-4212-9FCD-E8592AAE4DAF}" type="sibTrans" cxnId="{CDCFEA70-E4CA-4B92-B28B-849084ECDAC6}">
      <dgm:prSet/>
      <dgm:spPr/>
      <dgm:t>
        <a:bodyPr/>
        <a:lstStyle/>
        <a:p>
          <a:endParaRPr lang="en-US"/>
        </a:p>
      </dgm:t>
    </dgm:pt>
    <dgm:pt modelId="{7E4D8E7C-2A7E-4BCF-A9ED-361FE56ADCFC}">
      <dgm:prSet phldrT="[Text]"/>
      <dgm:spPr/>
      <dgm:t>
        <a:bodyPr/>
        <a:lstStyle/>
        <a:p>
          <a:r>
            <a:rPr lang="en-US" dirty="0"/>
            <a:t>Light Reconstruction</a:t>
          </a:r>
        </a:p>
      </dgm:t>
    </dgm:pt>
    <dgm:pt modelId="{BB9C2E97-6876-4CC5-8D19-E26C530E519D}" type="parTrans" cxnId="{2EEF7D68-C8F0-4F3C-B071-9439E330EEA3}">
      <dgm:prSet/>
      <dgm:spPr/>
      <dgm:t>
        <a:bodyPr/>
        <a:lstStyle/>
        <a:p>
          <a:endParaRPr lang="en-US"/>
        </a:p>
      </dgm:t>
    </dgm:pt>
    <dgm:pt modelId="{FA182F80-E26F-4778-BF63-EB9DDF00650C}" type="sibTrans" cxnId="{2EEF7D68-C8F0-4F3C-B071-9439E330EEA3}">
      <dgm:prSet/>
      <dgm:spPr/>
      <dgm:t>
        <a:bodyPr/>
        <a:lstStyle/>
        <a:p>
          <a:endParaRPr lang="en-US"/>
        </a:p>
      </dgm:t>
    </dgm:pt>
    <dgm:pt modelId="{5A84559E-2FCD-4FED-9B6F-8EC95EACBFA6}">
      <dgm:prSet phldrT="[Text]"/>
      <dgm:spPr/>
      <dgm:t>
        <a:bodyPr/>
        <a:lstStyle/>
        <a:p>
          <a:r>
            <a:rPr lang="en-US" dirty="0"/>
            <a:t>Hypotheses Selection</a:t>
          </a:r>
        </a:p>
      </dgm:t>
    </dgm:pt>
    <dgm:pt modelId="{463C0705-34D0-4556-8760-88541AFE56FD}" type="parTrans" cxnId="{2441D06B-F97A-423F-87A5-C9CA9DA5E1C8}">
      <dgm:prSet/>
      <dgm:spPr/>
      <dgm:t>
        <a:bodyPr/>
        <a:lstStyle/>
        <a:p>
          <a:endParaRPr lang="en-US"/>
        </a:p>
      </dgm:t>
    </dgm:pt>
    <dgm:pt modelId="{34A3B3A3-D9BA-48BE-AC91-A3438AEB3D63}" type="sibTrans" cxnId="{2441D06B-F97A-423F-87A5-C9CA9DA5E1C8}">
      <dgm:prSet/>
      <dgm:spPr/>
      <dgm:t>
        <a:bodyPr/>
        <a:lstStyle/>
        <a:p>
          <a:endParaRPr lang="en-US"/>
        </a:p>
      </dgm:t>
    </dgm:pt>
    <dgm:pt modelId="{59BD6441-6989-4E53-96AA-88A13987ACAE}" type="pres">
      <dgm:prSet presAssocID="{E666F756-6A70-4671-B9CE-9256D68F60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EEAC651-B985-4E76-AFD0-614A57A9AE85}" type="pres">
      <dgm:prSet presAssocID="{5A84559E-2FCD-4FED-9B6F-8EC95EACBFA6}" presName="root1" presStyleCnt="0"/>
      <dgm:spPr/>
    </dgm:pt>
    <dgm:pt modelId="{C4978EE1-0501-4BFA-A4E2-6588BDF5C5A3}" type="pres">
      <dgm:prSet presAssocID="{5A84559E-2FCD-4FED-9B6F-8EC95EACBFA6}" presName="LevelOneTextNode" presStyleLbl="node0" presStyleIdx="0" presStyleCnt="1" custLinFactNeighborX="3449" custLinFactNeighborY="-91318">
        <dgm:presLayoutVars>
          <dgm:chPref val="3"/>
        </dgm:presLayoutVars>
      </dgm:prSet>
      <dgm:spPr/>
    </dgm:pt>
    <dgm:pt modelId="{A1C076EB-BC4C-4AAC-B9E6-DA25CD534F67}" type="pres">
      <dgm:prSet presAssocID="{5A84559E-2FCD-4FED-9B6F-8EC95EACBFA6}" presName="level2hierChild" presStyleCnt="0"/>
      <dgm:spPr/>
    </dgm:pt>
    <dgm:pt modelId="{DBCE04EA-C20C-41CC-8C42-039A9C9C29B7}" type="pres">
      <dgm:prSet presAssocID="{DD506134-400F-479B-AC12-1EA398CF0637}" presName="conn2-1" presStyleLbl="parChTrans1D2" presStyleIdx="0" presStyleCnt="1"/>
      <dgm:spPr/>
    </dgm:pt>
    <dgm:pt modelId="{7E2ED0C5-FBAF-49D7-9710-C29C7C46C766}" type="pres">
      <dgm:prSet presAssocID="{DD506134-400F-479B-AC12-1EA398CF0637}" presName="connTx" presStyleLbl="parChTrans1D2" presStyleIdx="0" presStyleCnt="1"/>
      <dgm:spPr/>
    </dgm:pt>
    <dgm:pt modelId="{7B5741F2-3125-444D-89ED-5EB4B3F3BA7B}" type="pres">
      <dgm:prSet presAssocID="{9E3B638A-80CB-40E0-AD67-868FB0D0B91E}" presName="root2" presStyleCnt="0"/>
      <dgm:spPr/>
    </dgm:pt>
    <dgm:pt modelId="{4C386EAE-7F4A-44CE-83F6-CBFC5C5F5266}" type="pres">
      <dgm:prSet presAssocID="{9E3B638A-80CB-40E0-AD67-868FB0D0B91E}" presName="LevelTwoTextNode" presStyleLbl="node2" presStyleIdx="0" presStyleCnt="1" custLinFactNeighborX="336" custLinFactNeighborY="-80768">
        <dgm:presLayoutVars>
          <dgm:chPref val="3"/>
        </dgm:presLayoutVars>
      </dgm:prSet>
      <dgm:spPr/>
    </dgm:pt>
    <dgm:pt modelId="{293EF7F0-80E0-4804-B036-FEFD03456702}" type="pres">
      <dgm:prSet presAssocID="{9E3B638A-80CB-40E0-AD67-868FB0D0B91E}" presName="level3hierChild" presStyleCnt="0"/>
      <dgm:spPr/>
    </dgm:pt>
    <dgm:pt modelId="{160C5199-EF50-442D-8F76-A1234358132D}" type="pres">
      <dgm:prSet presAssocID="{9BA416D3-0F52-4C57-8D0A-2BD69597543E}" presName="conn2-1" presStyleLbl="parChTrans1D3" presStyleIdx="0" presStyleCnt="2"/>
      <dgm:spPr/>
    </dgm:pt>
    <dgm:pt modelId="{1B584CE9-E88F-4C11-9793-790DEAD7281D}" type="pres">
      <dgm:prSet presAssocID="{9BA416D3-0F52-4C57-8D0A-2BD69597543E}" presName="connTx" presStyleLbl="parChTrans1D3" presStyleIdx="0" presStyleCnt="2"/>
      <dgm:spPr/>
    </dgm:pt>
    <dgm:pt modelId="{2202FE91-CC9C-4C40-9B8D-78D7A6753B52}" type="pres">
      <dgm:prSet presAssocID="{BE8AE3C7-8865-494B-9EAC-803025B1FDCC}" presName="root2" presStyleCnt="0"/>
      <dgm:spPr/>
    </dgm:pt>
    <dgm:pt modelId="{6C09817F-DA66-4D4B-BB19-98A3E13DA1BB}" type="pres">
      <dgm:prSet presAssocID="{BE8AE3C7-8865-494B-9EAC-803025B1FDCC}" presName="LevelTwoTextNode" presStyleLbl="node3" presStyleIdx="0" presStyleCnt="2" custLinFactNeighborX="493" custLinFactNeighborY="-49090">
        <dgm:presLayoutVars>
          <dgm:chPref val="3"/>
        </dgm:presLayoutVars>
      </dgm:prSet>
      <dgm:spPr/>
    </dgm:pt>
    <dgm:pt modelId="{3F110998-C12C-4ABD-AAAD-E7F24F61BD3C}" type="pres">
      <dgm:prSet presAssocID="{BE8AE3C7-8865-494B-9EAC-803025B1FDCC}" presName="level3hierChild" presStyleCnt="0"/>
      <dgm:spPr/>
    </dgm:pt>
    <dgm:pt modelId="{8D3FBF47-4C98-42A1-8388-D506C2FA5FA2}" type="pres">
      <dgm:prSet presAssocID="{300E16BE-9A06-473D-9EEB-13A273E7F41A}" presName="conn2-1" presStyleLbl="parChTrans1D4" presStyleIdx="0" presStyleCnt="1"/>
      <dgm:spPr/>
    </dgm:pt>
    <dgm:pt modelId="{430BC6B1-2905-4932-8DC0-F247426BA8DC}" type="pres">
      <dgm:prSet presAssocID="{300E16BE-9A06-473D-9EEB-13A273E7F41A}" presName="connTx" presStyleLbl="parChTrans1D4" presStyleIdx="0" presStyleCnt="1"/>
      <dgm:spPr/>
    </dgm:pt>
    <dgm:pt modelId="{0979457D-1C01-448F-9185-B724552D89A4}" type="pres">
      <dgm:prSet presAssocID="{860FDB4C-F731-4D4C-8E44-36ACAF1685BF}" presName="root2" presStyleCnt="0"/>
      <dgm:spPr/>
    </dgm:pt>
    <dgm:pt modelId="{4F199534-EF70-4193-BAAA-89CF0A3BAACC}" type="pres">
      <dgm:prSet presAssocID="{860FDB4C-F731-4D4C-8E44-36ACAF1685BF}" presName="LevelTwoTextNode" presStyleLbl="node4" presStyleIdx="0" presStyleCnt="1" custLinFactNeighborX="-2796" custLinFactNeighborY="-49090">
        <dgm:presLayoutVars>
          <dgm:chPref val="3"/>
        </dgm:presLayoutVars>
      </dgm:prSet>
      <dgm:spPr/>
    </dgm:pt>
    <dgm:pt modelId="{4EAAA056-5456-4F22-91E4-B6FEF0ED1898}" type="pres">
      <dgm:prSet presAssocID="{860FDB4C-F731-4D4C-8E44-36ACAF1685BF}" presName="level3hierChild" presStyleCnt="0"/>
      <dgm:spPr/>
    </dgm:pt>
    <dgm:pt modelId="{DD35E163-EB54-41BD-8228-431C4568D867}" type="pres">
      <dgm:prSet presAssocID="{BB9C2E97-6876-4CC5-8D19-E26C530E519D}" presName="conn2-1" presStyleLbl="parChTrans1D3" presStyleIdx="1" presStyleCnt="2"/>
      <dgm:spPr/>
    </dgm:pt>
    <dgm:pt modelId="{8422E1E0-14D0-413B-AEA3-5B8199590550}" type="pres">
      <dgm:prSet presAssocID="{BB9C2E97-6876-4CC5-8D19-E26C530E519D}" presName="connTx" presStyleLbl="parChTrans1D3" presStyleIdx="1" presStyleCnt="2"/>
      <dgm:spPr/>
    </dgm:pt>
    <dgm:pt modelId="{EF32223C-EEAD-4210-A26D-ED7A944A3511}" type="pres">
      <dgm:prSet presAssocID="{7E4D8E7C-2A7E-4BCF-A9ED-361FE56ADCFC}" presName="root2" presStyleCnt="0"/>
      <dgm:spPr/>
    </dgm:pt>
    <dgm:pt modelId="{38173E0E-7B0E-4CFF-A59D-7299F4A3E3F0}" type="pres">
      <dgm:prSet presAssocID="{7E4D8E7C-2A7E-4BCF-A9ED-361FE56ADCFC}" presName="LevelTwoTextNode" presStyleLbl="node3" presStyleIdx="1" presStyleCnt="2" custLinFactNeighborX="51753" custLinFactNeighborY="-39924">
        <dgm:presLayoutVars>
          <dgm:chPref val="3"/>
        </dgm:presLayoutVars>
      </dgm:prSet>
      <dgm:spPr/>
    </dgm:pt>
    <dgm:pt modelId="{C2B43B97-4EC4-4676-AD39-E6E7C9C875BF}" type="pres">
      <dgm:prSet presAssocID="{7E4D8E7C-2A7E-4BCF-A9ED-361FE56ADCFC}" presName="level3hierChild" presStyleCnt="0"/>
      <dgm:spPr/>
    </dgm:pt>
  </dgm:ptLst>
  <dgm:cxnLst>
    <dgm:cxn modelId="{3E373F0C-A3FE-4759-9ACB-916D628EBB6C}" type="presOf" srcId="{BE8AE3C7-8865-494B-9EAC-803025B1FDCC}" destId="{6C09817F-DA66-4D4B-BB19-98A3E13DA1BB}" srcOrd="0" destOrd="0" presId="urn:microsoft.com/office/officeart/2005/8/layout/hierarchy2"/>
    <dgm:cxn modelId="{FC147F12-55A2-41FC-A656-7CDEA3605991}" type="presOf" srcId="{E666F756-6A70-4671-B9CE-9256D68F60B9}" destId="{59BD6441-6989-4E53-96AA-88A13987ACAE}" srcOrd="0" destOrd="0" presId="urn:microsoft.com/office/officeart/2005/8/layout/hierarchy2"/>
    <dgm:cxn modelId="{2E517438-ED46-4BA6-A860-4ABD4FE3B26B}" type="presOf" srcId="{BB9C2E97-6876-4CC5-8D19-E26C530E519D}" destId="{8422E1E0-14D0-413B-AEA3-5B8199590550}" srcOrd="1" destOrd="0" presId="urn:microsoft.com/office/officeart/2005/8/layout/hierarchy2"/>
    <dgm:cxn modelId="{2EEF7D68-C8F0-4F3C-B071-9439E330EEA3}" srcId="{9E3B638A-80CB-40E0-AD67-868FB0D0B91E}" destId="{7E4D8E7C-2A7E-4BCF-A9ED-361FE56ADCFC}" srcOrd="1" destOrd="0" parTransId="{BB9C2E97-6876-4CC5-8D19-E26C530E519D}" sibTransId="{FA182F80-E26F-4778-BF63-EB9DDF00650C}"/>
    <dgm:cxn modelId="{0998C268-5B08-4D0A-9749-2DBC019D965E}" type="presOf" srcId="{300E16BE-9A06-473D-9EEB-13A273E7F41A}" destId="{430BC6B1-2905-4932-8DC0-F247426BA8DC}" srcOrd="1" destOrd="0" presId="urn:microsoft.com/office/officeart/2005/8/layout/hierarchy2"/>
    <dgm:cxn modelId="{5A12646B-FE8F-4ED3-ADD6-656DB3B27A14}" type="presOf" srcId="{9E3B638A-80CB-40E0-AD67-868FB0D0B91E}" destId="{4C386EAE-7F4A-44CE-83F6-CBFC5C5F5266}" srcOrd="0" destOrd="0" presId="urn:microsoft.com/office/officeart/2005/8/layout/hierarchy2"/>
    <dgm:cxn modelId="{B9988A4B-3DB0-4C19-91ED-C0AE0D011523}" type="presOf" srcId="{5A84559E-2FCD-4FED-9B6F-8EC95EACBFA6}" destId="{C4978EE1-0501-4BFA-A4E2-6588BDF5C5A3}" srcOrd="0" destOrd="0" presId="urn:microsoft.com/office/officeart/2005/8/layout/hierarchy2"/>
    <dgm:cxn modelId="{2441D06B-F97A-423F-87A5-C9CA9DA5E1C8}" srcId="{E666F756-6A70-4671-B9CE-9256D68F60B9}" destId="{5A84559E-2FCD-4FED-9B6F-8EC95EACBFA6}" srcOrd="0" destOrd="0" parTransId="{463C0705-34D0-4556-8760-88541AFE56FD}" sibTransId="{34A3B3A3-D9BA-48BE-AC91-A3438AEB3D63}"/>
    <dgm:cxn modelId="{A8080C4C-ED08-4B05-8131-35A84ADE6103}" type="presOf" srcId="{7E4D8E7C-2A7E-4BCF-A9ED-361FE56ADCFC}" destId="{38173E0E-7B0E-4CFF-A59D-7299F4A3E3F0}" srcOrd="0" destOrd="0" presId="urn:microsoft.com/office/officeart/2005/8/layout/hierarchy2"/>
    <dgm:cxn modelId="{CDCFEA70-E4CA-4B92-B28B-849084ECDAC6}" srcId="{BE8AE3C7-8865-494B-9EAC-803025B1FDCC}" destId="{860FDB4C-F731-4D4C-8E44-36ACAF1685BF}" srcOrd="0" destOrd="0" parTransId="{300E16BE-9A06-473D-9EEB-13A273E7F41A}" sibTransId="{95132941-CF61-4212-9FCD-E8592AAE4DAF}"/>
    <dgm:cxn modelId="{376B9273-A44D-4A67-956A-045CE394C32B}" type="presOf" srcId="{860FDB4C-F731-4D4C-8E44-36ACAF1685BF}" destId="{4F199534-EF70-4193-BAAA-89CF0A3BAACC}" srcOrd="0" destOrd="0" presId="urn:microsoft.com/office/officeart/2005/8/layout/hierarchy2"/>
    <dgm:cxn modelId="{16AF9475-8929-44BD-94D6-5FC9E56D0FFD}" type="presOf" srcId="{DD506134-400F-479B-AC12-1EA398CF0637}" destId="{DBCE04EA-C20C-41CC-8C42-039A9C9C29B7}" srcOrd="0" destOrd="0" presId="urn:microsoft.com/office/officeart/2005/8/layout/hierarchy2"/>
    <dgm:cxn modelId="{1EBBDE59-B20E-4C52-933C-6A430D468237}" type="presOf" srcId="{300E16BE-9A06-473D-9EEB-13A273E7F41A}" destId="{8D3FBF47-4C98-42A1-8388-D506C2FA5FA2}" srcOrd="0" destOrd="0" presId="urn:microsoft.com/office/officeart/2005/8/layout/hierarchy2"/>
    <dgm:cxn modelId="{6591527D-A07B-432A-BA6D-1385B71751C3}" srcId="{9E3B638A-80CB-40E0-AD67-868FB0D0B91E}" destId="{BE8AE3C7-8865-494B-9EAC-803025B1FDCC}" srcOrd="0" destOrd="0" parTransId="{9BA416D3-0F52-4C57-8D0A-2BD69597543E}" sibTransId="{9AE87E4C-5C3F-4860-91D7-4643591489B3}"/>
    <dgm:cxn modelId="{FFA37A84-F618-4F9E-8F25-2B4B46694C9C}" type="presOf" srcId="{BB9C2E97-6876-4CC5-8D19-E26C530E519D}" destId="{DD35E163-EB54-41BD-8228-431C4568D867}" srcOrd="0" destOrd="0" presId="urn:microsoft.com/office/officeart/2005/8/layout/hierarchy2"/>
    <dgm:cxn modelId="{F92A4689-D52C-48B9-8140-0E153F3BC614}" srcId="{5A84559E-2FCD-4FED-9B6F-8EC95EACBFA6}" destId="{9E3B638A-80CB-40E0-AD67-868FB0D0B91E}" srcOrd="0" destOrd="0" parTransId="{DD506134-400F-479B-AC12-1EA398CF0637}" sibTransId="{B3DB331F-030A-482C-95A5-53C276A696A0}"/>
    <dgm:cxn modelId="{47EF02A0-0B12-4886-90D4-5AD3EB626BCA}" type="presOf" srcId="{9BA416D3-0F52-4C57-8D0A-2BD69597543E}" destId="{1B584CE9-E88F-4C11-9793-790DEAD7281D}" srcOrd="1" destOrd="0" presId="urn:microsoft.com/office/officeart/2005/8/layout/hierarchy2"/>
    <dgm:cxn modelId="{71E9EBCF-2CF7-46F7-BB53-7BF21E63C119}" type="presOf" srcId="{DD506134-400F-479B-AC12-1EA398CF0637}" destId="{7E2ED0C5-FBAF-49D7-9710-C29C7C46C766}" srcOrd="1" destOrd="0" presId="urn:microsoft.com/office/officeart/2005/8/layout/hierarchy2"/>
    <dgm:cxn modelId="{929D6BD5-88C4-4408-BE07-28E5AA6CB4E2}" type="presOf" srcId="{9BA416D3-0F52-4C57-8D0A-2BD69597543E}" destId="{160C5199-EF50-442D-8F76-A1234358132D}" srcOrd="0" destOrd="0" presId="urn:microsoft.com/office/officeart/2005/8/layout/hierarchy2"/>
    <dgm:cxn modelId="{56473696-54E3-4B80-BFE2-6D3E0107DA7B}" type="presParOf" srcId="{59BD6441-6989-4E53-96AA-88A13987ACAE}" destId="{CEEAC651-B985-4E76-AFD0-614A57A9AE85}" srcOrd="0" destOrd="0" presId="urn:microsoft.com/office/officeart/2005/8/layout/hierarchy2"/>
    <dgm:cxn modelId="{AE2306FA-B303-44A5-9D50-6BA352BDEF46}" type="presParOf" srcId="{CEEAC651-B985-4E76-AFD0-614A57A9AE85}" destId="{C4978EE1-0501-4BFA-A4E2-6588BDF5C5A3}" srcOrd="0" destOrd="0" presId="urn:microsoft.com/office/officeart/2005/8/layout/hierarchy2"/>
    <dgm:cxn modelId="{D07957B4-6424-43D0-AF26-7EA3393DD843}" type="presParOf" srcId="{CEEAC651-B985-4E76-AFD0-614A57A9AE85}" destId="{A1C076EB-BC4C-4AAC-B9E6-DA25CD534F67}" srcOrd="1" destOrd="0" presId="urn:microsoft.com/office/officeart/2005/8/layout/hierarchy2"/>
    <dgm:cxn modelId="{5659CF7F-AFC8-44B1-A782-48C625909720}" type="presParOf" srcId="{A1C076EB-BC4C-4AAC-B9E6-DA25CD534F67}" destId="{DBCE04EA-C20C-41CC-8C42-039A9C9C29B7}" srcOrd="0" destOrd="0" presId="urn:microsoft.com/office/officeart/2005/8/layout/hierarchy2"/>
    <dgm:cxn modelId="{D647DEC0-F9EB-4FEC-A369-F9E5A4A622C2}" type="presParOf" srcId="{DBCE04EA-C20C-41CC-8C42-039A9C9C29B7}" destId="{7E2ED0C5-FBAF-49D7-9710-C29C7C46C766}" srcOrd="0" destOrd="0" presId="urn:microsoft.com/office/officeart/2005/8/layout/hierarchy2"/>
    <dgm:cxn modelId="{F7520B29-5DAE-490C-8BBF-13C0DB499103}" type="presParOf" srcId="{A1C076EB-BC4C-4AAC-B9E6-DA25CD534F67}" destId="{7B5741F2-3125-444D-89ED-5EB4B3F3BA7B}" srcOrd="1" destOrd="0" presId="urn:microsoft.com/office/officeart/2005/8/layout/hierarchy2"/>
    <dgm:cxn modelId="{8465B767-3C1C-4E06-A838-28844965DCEE}" type="presParOf" srcId="{7B5741F2-3125-444D-89ED-5EB4B3F3BA7B}" destId="{4C386EAE-7F4A-44CE-83F6-CBFC5C5F5266}" srcOrd="0" destOrd="0" presId="urn:microsoft.com/office/officeart/2005/8/layout/hierarchy2"/>
    <dgm:cxn modelId="{D1BD77A6-93F1-4F59-B623-3AD88B176BC2}" type="presParOf" srcId="{7B5741F2-3125-444D-89ED-5EB4B3F3BA7B}" destId="{293EF7F0-80E0-4804-B036-FEFD03456702}" srcOrd="1" destOrd="0" presId="urn:microsoft.com/office/officeart/2005/8/layout/hierarchy2"/>
    <dgm:cxn modelId="{8E67D9BB-8A5F-4B79-948D-EFBA84CE3E57}" type="presParOf" srcId="{293EF7F0-80E0-4804-B036-FEFD03456702}" destId="{160C5199-EF50-442D-8F76-A1234358132D}" srcOrd="0" destOrd="0" presId="urn:microsoft.com/office/officeart/2005/8/layout/hierarchy2"/>
    <dgm:cxn modelId="{3105A3BE-34E8-4717-B385-A465378643CB}" type="presParOf" srcId="{160C5199-EF50-442D-8F76-A1234358132D}" destId="{1B584CE9-E88F-4C11-9793-790DEAD7281D}" srcOrd="0" destOrd="0" presId="urn:microsoft.com/office/officeart/2005/8/layout/hierarchy2"/>
    <dgm:cxn modelId="{D7A353A0-EABF-4BEB-8651-B4BC6CE7B2D4}" type="presParOf" srcId="{293EF7F0-80E0-4804-B036-FEFD03456702}" destId="{2202FE91-CC9C-4C40-9B8D-78D7A6753B52}" srcOrd="1" destOrd="0" presId="urn:microsoft.com/office/officeart/2005/8/layout/hierarchy2"/>
    <dgm:cxn modelId="{2B400928-873E-46EB-8C7F-5A17A24D8C4C}" type="presParOf" srcId="{2202FE91-CC9C-4C40-9B8D-78D7A6753B52}" destId="{6C09817F-DA66-4D4B-BB19-98A3E13DA1BB}" srcOrd="0" destOrd="0" presId="urn:microsoft.com/office/officeart/2005/8/layout/hierarchy2"/>
    <dgm:cxn modelId="{5BAB483F-21CB-4A7E-942A-1D6CE5826EA7}" type="presParOf" srcId="{2202FE91-CC9C-4C40-9B8D-78D7A6753B52}" destId="{3F110998-C12C-4ABD-AAAD-E7F24F61BD3C}" srcOrd="1" destOrd="0" presId="urn:microsoft.com/office/officeart/2005/8/layout/hierarchy2"/>
    <dgm:cxn modelId="{7D74EF04-54D9-452D-AF4A-46C5CF9C0811}" type="presParOf" srcId="{3F110998-C12C-4ABD-AAAD-E7F24F61BD3C}" destId="{8D3FBF47-4C98-42A1-8388-D506C2FA5FA2}" srcOrd="0" destOrd="0" presId="urn:microsoft.com/office/officeart/2005/8/layout/hierarchy2"/>
    <dgm:cxn modelId="{1B42D728-89DE-4C2F-A6FF-D8811E13A080}" type="presParOf" srcId="{8D3FBF47-4C98-42A1-8388-D506C2FA5FA2}" destId="{430BC6B1-2905-4932-8DC0-F247426BA8DC}" srcOrd="0" destOrd="0" presId="urn:microsoft.com/office/officeart/2005/8/layout/hierarchy2"/>
    <dgm:cxn modelId="{6E2C9532-DA74-46DD-AB7B-469B0C46AFB4}" type="presParOf" srcId="{3F110998-C12C-4ABD-AAAD-E7F24F61BD3C}" destId="{0979457D-1C01-448F-9185-B724552D89A4}" srcOrd="1" destOrd="0" presId="urn:microsoft.com/office/officeart/2005/8/layout/hierarchy2"/>
    <dgm:cxn modelId="{06048847-6D2E-48C3-B256-A5560A59034C}" type="presParOf" srcId="{0979457D-1C01-448F-9185-B724552D89A4}" destId="{4F199534-EF70-4193-BAAA-89CF0A3BAACC}" srcOrd="0" destOrd="0" presId="urn:microsoft.com/office/officeart/2005/8/layout/hierarchy2"/>
    <dgm:cxn modelId="{29B7A082-F7BB-4A46-B7BB-44F026903D2B}" type="presParOf" srcId="{0979457D-1C01-448F-9185-B724552D89A4}" destId="{4EAAA056-5456-4F22-91E4-B6FEF0ED1898}" srcOrd="1" destOrd="0" presId="urn:microsoft.com/office/officeart/2005/8/layout/hierarchy2"/>
    <dgm:cxn modelId="{E43A4026-6774-4101-92A6-5B4CE104C726}" type="presParOf" srcId="{293EF7F0-80E0-4804-B036-FEFD03456702}" destId="{DD35E163-EB54-41BD-8228-431C4568D867}" srcOrd="2" destOrd="0" presId="urn:microsoft.com/office/officeart/2005/8/layout/hierarchy2"/>
    <dgm:cxn modelId="{4961468F-9234-4A1F-BD70-3233B7516F59}" type="presParOf" srcId="{DD35E163-EB54-41BD-8228-431C4568D867}" destId="{8422E1E0-14D0-413B-AEA3-5B8199590550}" srcOrd="0" destOrd="0" presId="urn:microsoft.com/office/officeart/2005/8/layout/hierarchy2"/>
    <dgm:cxn modelId="{994C88EF-EDFD-422F-A31F-7529D5162575}" type="presParOf" srcId="{293EF7F0-80E0-4804-B036-FEFD03456702}" destId="{EF32223C-EEAD-4210-A26D-ED7A944A3511}" srcOrd="3" destOrd="0" presId="urn:microsoft.com/office/officeart/2005/8/layout/hierarchy2"/>
    <dgm:cxn modelId="{77E4DE1F-C5AB-4A71-A51A-EC3B41A5DE95}" type="presParOf" srcId="{EF32223C-EEAD-4210-A26D-ED7A944A3511}" destId="{38173E0E-7B0E-4CFF-A59D-7299F4A3E3F0}" srcOrd="0" destOrd="0" presId="urn:microsoft.com/office/officeart/2005/8/layout/hierarchy2"/>
    <dgm:cxn modelId="{024F86E3-3044-4601-BB8F-D0E737324EA8}" type="presParOf" srcId="{EF32223C-EEAD-4210-A26D-ED7A944A3511}" destId="{C2B43B97-4EC4-4676-AD39-E6E7C9C875B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78EE1-0501-4BFA-A4E2-6588BDF5C5A3}">
      <dsp:nvSpPr>
        <dsp:cNvPr id="0" name=""/>
        <dsp:cNvSpPr/>
      </dsp:nvSpPr>
      <dsp:spPr>
        <a:xfrm>
          <a:off x="79160" y="960990"/>
          <a:ext cx="2196328" cy="1098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Hypotheses Selection</a:t>
          </a:r>
        </a:p>
      </dsp:txBody>
      <dsp:txXfrm>
        <a:off x="111324" y="993154"/>
        <a:ext cx="2132000" cy="1033836"/>
      </dsp:txXfrm>
    </dsp:sp>
    <dsp:sp modelId="{DBCE04EA-C20C-41CC-8C42-039A9C9C29B7}">
      <dsp:nvSpPr>
        <dsp:cNvPr id="0" name=""/>
        <dsp:cNvSpPr/>
      </dsp:nvSpPr>
      <dsp:spPr>
        <a:xfrm rot="488302">
          <a:off x="2271367" y="1548335"/>
          <a:ext cx="818401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818401" y="19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0108" y="1547540"/>
        <a:ext cx="40920" cy="40920"/>
      </dsp:txXfrm>
    </dsp:sp>
    <dsp:sp modelId="{4C386EAE-7F4A-44CE-83F6-CBFC5C5F5266}">
      <dsp:nvSpPr>
        <dsp:cNvPr id="0" name=""/>
        <dsp:cNvSpPr/>
      </dsp:nvSpPr>
      <dsp:spPr>
        <a:xfrm>
          <a:off x="3085648" y="1076846"/>
          <a:ext cx="2196328" cy="1098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Matching Hypotheses</a:t>
          </a:r>
        </a:p>
      </dsp:txBody>
      <dsp:txXfrm>
        <a:off x="3117812" y="1109010"/>
        <a:ext cx="2132000" cy="1033836"/>
      </dsp:txXfrm>
    </dsp:sp>
    <dsp:sp modelId="{160C5199-EF50-442D-8F76-A1234358132D}">
      <dsp:nvSpPr>
        <dsp:cNvPr id="0" name=""/>
        <dsp:cNvSpPr/>
      </dsp:nvSpPr>
      <dsp:spPr>
        <a:xfrm rot="20530603">
          <a:off x="5259744" y="1464479"/>
          <a:ext cx="926444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926444" y="196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99805" y="1460983"/>
        <a:ext cx="46322" cy="46322"/>
      </dsp:txXfrm>
    </dsp:sp>
    <dsp:sp modelId="{6C09817F-DA66-4D4B-BB19-98A3E13DA1BB}">
      <dsp:nvSpPr>
        <dsp:cNvPr id="0" name=""/>
        <dsp:cNvSpPr/>
      </dsp:nvSpPr>
      <dsp:spPr>
        <a:xfrm>
          <a:off x="6163956" y="793278"/>
          <a:ext cx="2196328" cy="1098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Clustering</a:t>
          </a:r>
        </a:p>
      </dsp:txBody>
      <dsp:txXfrm>
        <a:off x="6196120" y="825442"/>
        <a:ext cx="2132000" cy="1033836"/>
      </dsp:txXfrm>
    </dsp:sp>
    <dsp:sp modelId="{8D3FBF47-4C98-42A1-8388-D506C2FA5FA2}">
      <dsp:nvSpPr>
        <dsp:cNvPr id="0" name=""/>
        <dsp:cNvSpPr/>
      </dsp:nvSpPr>
      <dsp:spPr>
        <a:xfrm>
          <a:off x="8360284" y="1322695"/>
          <a:ext cx="806294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806294" y="196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43273" y="1322203"/>
        <a:ext cx="40314" cy="40314"/>
      </dsp:txXfrm>
    </dsp:sp>
    <dsp:sp modelId="{4F199534-EF70-4193-BAAA-89CF0A3BAACC}">
      <dsp:nvSpPr>
        <dsp:cNvPr id="0" name=""/>
        <dsp:cNvSpPr/>
      </dsp:nvSpPr>
      <dsp:spPr>
        <a:xfrm>
          <a:off x="9166578" y="793278"/>
          <a:ext cx="2196328" cy="1098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3D Image</a:t>
          </a:r>
        </a:p>
      </dsp:txBody>
      <dsp:txXfrm>
        <a:off x="9198742" y="825442"/>
        <a:ext cx="2132000" cy="1033836"/>
      </dsp:txXfrm>
    </dsp:sp>
    <dsp:sp modelId="{DD35E163-EB54-41BD-8228-431C4568D867}">
      <dsp:nvSpPr>
        <dsp:cNvPr id="0" name=""/>
        <dsp:cNvSpPr/>
      </dsp:nvSpPr>
      <dsp:spPr>
        <a:xfrm rot="1696513">
          <a:off x="5145963" y="2146252"/>
          <a:ext cx="2279843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2279843" y="196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228889" y="2108921"/>
        <a:ext cx="113992" cy="113992"/>
      </dsp:txXfrm>
    </dsp:sp>
    <dsp:sp modelId="{38173E0E-7B0E-4CFF-A59D-7299F4A3E3F0}">
      <dsp:nvSpPr>
        <dsp:cNvPr id="0" name=""/>
        <dsp:cNvSpPr/>
      </dsp:nvSpPr>
      <dsp:spPr>
        <a:xfrm>
          <a:off x="7289793" y="2156825"/>
          <a:ext cx="2196328" cy="1098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Light Reconstruction</a:t>
          </a:r>
        </a:p>
      </dsp:txBody>
      <dsp:txXfrm>
        <a:off x="7321957" y="2188989"/>
        <a:ext cx="2132000" cy="1033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EEBB5-014E-4366-8127-7E3B0C5A067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322A4-AEA4-4279-BA44-921CE5732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5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D1863-C20E-4FA0-A5F4-76066B0496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8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Significant</a:t>
            </a:r>
            <a:r>
              <a:rPr lang="en-US" baseline="0" dirty="0"/>
              <a:t> improvement in SP and … write something …  why is better ??? Remove last line, more dots </a:t>
            </a:r>
            <a:r>
              <a:rPr lang="en-US" baseline="0" dirty="0">
                <a:sym typeface="Wingdings" panose="05000000000000000000" pitchFamily="2" charset="2"/>
              </a:rPr>
              <a:t> more hits, high efficiency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DDB50-F9B4-4ECC-807C-B02F40E43F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9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859-CB1A-42A7-A8FC-6DAEBAEEFC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5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1D-50D0-475B-BA29-B1E8F8E954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C6D9-A710-41F1-9C78-3D7F4BB2A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1D-50D0-475B-BA29-B1E8F8E954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C6D9-A710-41F1-9C78-3D7F4BB2A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1D-50D0-475B-BA29-B1E8F8E954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C6D9-A710-41F1-9C78-3D7F4BB2A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23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C6D9-A710-41F1-9C78-3D7F4BB2A82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908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30200" y="1393825"/>
            <a:ext cx="11482917" cy="452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1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1D-50D0-475B-BA29-B1E8F8E954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C6D9-A710-41F1-9C78-3D7F4BB2A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2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1D-50D0-475B-BA29-B1E8F8E954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C6D9-A710-41F1-9C78-3D7F4BB2A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5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1D-50D0-475B-BA29-B1E8F8E954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C6D9-A710-41F1-9C78-3D7F4BB2A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8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1D-50D0-475B-BA29-B1E8F8E954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C6D9-A710-41F1-9C78-3D7F4BB2A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8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1D-50D0-475B-BA29-B1E8F8E954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C6D9-A710-41F1-9C78-3D7F4BB2A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6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1D-50D0-475B-BA29-B1E8F8E954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C6D9-A710-41F1-9C78-3D7F4BB2A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0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1D-50D0-475B-BA29-B1E8F8E954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C6D9-A710-41F1-9C78-3D7F4BB2A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4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1D-50D0-475B-BA29-B1E8F8E954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C6D9-A710-41F1-9C78-3D7F4BB2A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4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4C1D-50D0-475B-BA29-B1E8F8E954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4C6D9-A710-41F1-9C78-3D7F4BB2A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8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6.bin"/><Relationship Id="rId7" Type="http://schemas.openxmlformats.org/officeDocument/2006/relationships/hyperlink" Target="https://github.com/BNLIF/wire-cell-ress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7.wmf"/><Relationship Id="rId9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iopscience.iop.org/article/10.1088/1748-0221/13/07/P0700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y.bnl.gov/wire-cell/bee/set/f3161aa9-7370-48f6-9cb5-5f7a28515104/event/14/" TargetMode="External"/><Relationship Id="rId13" Type="http://schemas.openxmlformats.org/officeDocument/2006/relationships/image" Target="../media/image43.png"/><Relationship Id="rId3" Type="http://schemas.openxmlformats.org/officeDocument/2006/relationships/image" Target="../media/image44.png"/><Relationship Id="rId7" Type="http://schemas.openxmlformats.org/officeDocument/2006/relationships/hyperlink" Target="http://www.phy.bnl.gov/wire-cell/bee/set/dca28af8-5866-454d-8ab7-c7f6402fdf3c/event/0/" TargetMode="External"/><Relationship Id="rId12" Type="http://schemas.openxmlformats.org/officeDocument/2006/relationships/hyperlink" Target="http://iopscience.iop.org/article/10.1088/1748-0221/13/07/P0700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18.jp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8.png"/><Relationship Id="rId4" Type="http://schemas.openxmlformats.org/officeDocument/2006/relationships/diagramData" Target="../diagrams/data1.xml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4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4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oleObject" Target="../embeddings/oleObject23.bin"/><Relationship Id="rId3" Type="http://schemas.openxmlformats.org/officeDocument/2006/relationships/hyperlink" Target="https://www.sciencedirect.com/science/article/pii/016890029500274X?via%3Dihub" TargetMode="External"/><Relationship Id="rId7" Type="http://schemas.openxmlformats.org/officeDocument/2006/relationships/hyperlink" Target="http://iopscience.iop.org/article/10.1088/1748-0221/12/08/P08009/meta" TargetMode="External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hyperlink" Target="https://ieeexplore.ieee.org/document/4307558" TargetMode="External"/><Relationship Id="rId11" Type="http://schemas.openxmlformats.org/officeDocument/2006/relationships/oleObject" Target="../embeddings/oleObject22.bin"/><Relationship Id="rId5" Type="http://schemas.openxmlformats.org/officeDocument/2006/relationships/hyperlink" Target="https://www.jstor.org/stable/2984875?seq=1#page_scan_tab_contents" TargetMode="External"/><Relationship Id="rId15" Type="http://schemas.openxmlformats.org/officeDocument/2006/relationships/image" Target="../media/image75.png"/><Relationship Id="rId10" Type="http://schemas.openxmlformats.org/officeDocument/2006/relationships/image" Target="../media/image74.png"/><Relationship Id="rId4" Type="http://schemas.openxmlformats.org/officeDocument/2006/relationships/hyperlink" Target="https://arxiv.org/abs/1010.0632" TargetMode="External"/><Relationship Id="rId9" Type="http://schemas.openxmlformats.org/officeDocument/2006/relationships/image" Target="../media/image73.png"/><Relationship Id="rId14" Type="http://schemas.openxmlformats.org/officeDocument/2006/relationships/image" Target="../media/image7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hyperlink" Target="https://arxiv.org/abs/1807.07911" TargetMode="Externa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79.jpg"/><Relationship Id="rId4" Type="http://schemas.openxmlformats.org/officeDocument/2006/relationships/image" Target="../media/image78.png"/><Relationship Id="rId9" Type="http://schemas.openxmlformats.org/officeDocument/2006/relationships/image" Target="../media/image7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hyperlink" Target="https://arxiv.org/abs/1903.07185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9.05681" TargetMode="External"/><Relationship Id="rId7" Type="http://schemas.openxmlformats.org/officeDocument/2006/relationships/hyperlink" Target="http://arxiv.org/abs/arXiv:1412.3086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jpeg"/><Relationship Id="rId4" Type="http://schemas.openxmlformats.org/officeDocument/2006/relationships/image" Target="../media/image8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8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97.png"/><Relationship Id="rId7" Type="http://schemas.openxmlformats.org/officeDocument/2006/relationships/image" Target="../media/image95.wmf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99.png"/><Relationship Id="rId5" Type="http://schemas.openxmlformats.org/officeDocument/2006/relationships/image" Target="../media/image94.wmf"/><Relationship Id="rId10" Type="http://schemas.openxmlformats.org/officeDocument/2006/relationships/image" Target="../media/image98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9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hyperlink" Target="https://www.cambridge.org/core/journals/proceedings-of-the-royal-society-of-edinburgh/article/ivon-least-squares-and-linear-combination-of-observations/7106C26F19F2EBF75BCEE7FA285780B9" TargetMode="External"/><Relationship Id="rId4" Type="http://schemas.openxmlformats.org/officeDocument/2006/relationships/image" Target="../media/image5.wmf"/><Relationship Id="rId9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9.png"/><Relationship Id="rId7" Type="http://schemas.openxmlformats.org/officeDocument/2006/relationships/image" Target="../media/image18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0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aps.org/prl/abstract/10.1103/PhysRevLett.123.131801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8.jp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opscience.iop.org/article/10.1088/1748-0221/13/07/P07006" TargetMode="External"/><Relationship Id="rId5" Type="http://schemas.openxmlformats.org/officeDocument/2006/relationships/image" Target="../media/image108.png"/><Relationship Id="rId4" Type="http://schemas.openxmlformats.org/officeDocument/2006/relationships/image" Target="../media/image10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10.png"/><Relationship Id="rId7" Type="http://schemas.openxmlformats.org/officeDocument/2006/relationships/image" Target="../media/image3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hyperlink" Target="https://arxiv.org/abs/1505.04597" TargetMode="External"/><Relationship Id="rId4" Type="http://schemas.openxmlformats.org/officeDocument/2006/relationships/image" Target="../media/image1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8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1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g"/><Relationship Id="rId3" Type="http://schemas.openxmlformats.org/officeDocument/2006/relationships/hyperlink" Target="http://iopscience.iop.org/article/10.1088/1748-0221/12/10/P10002/meta" TargetMode="External"/><Relationship Id="rId7" Type="http://schemas.openxmlformats.org/officeDocument/2006/relationships/image" Target="../media/image1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2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124.png"/><Relationship Id="rId7" Type="http://schemas.openxmlformats.org/officeDocument/2006/relationships/hyperlink" Target="http://iopscience.iop.org/article/10.1088/1748-0221/12/10/P10002/met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1.png"/><Relationship Id="rId11" Type="http://schemas.openxmlformats.org/officeDocument/2006/relationships/image" Target="../media/image123.wmf"/><Relationship Id="rId5" Type="http://schemas.openxmlformats.org/officeDocument/2006/relationships/image" Target="../media/image120.jpg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125.png"/><Relationship Id="rId9" Type="http://schemas.openxmlformats.org/officeDocument/2006/relationships/image" Target="../media/image12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hyperlink" Target="https://www.sciencedirect.com/science/article/pii/S0146641015000307" TargetMode="External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9.png"/><Relationship Id="rId5" Type="http://schemas.openxmlformats.org/officeDocument/2006/relationships/image" Target="../media/image29.png"/><Relationship Id="rId4" Type="http://schemas.openxmlformats.org/officeDocument/2006/relationships/image" Target="../media/image1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://iopscience.iop.org/article/10.1088/1748-0221/11/07/P07015/meta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ure.com/articles/nature13432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Relationship Id="rId9" Type="http://schemas.openxmlformats.org/officeDocument/2006/relationships/hyperlink" Target="http://iopscience.iop.org/article/10.1088/1748-0221/11/07/P07015/met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pscience.iop.org/article/10.1088/1748-0221/13/07/P07006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tp://iopscience.iop.org/article/10.1088/1748-0221/12/07/P07010/meta" TargetMode="Externa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hyperlink" Target="https://www.sciencedirect.com/science/article/pii/S0168900218304133?via%3Dihub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wmf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8.png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4.wmf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://iopscience.iop.org/article/10.1088/1748-0221/13/07/P07006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1.wmf"/><Relationship Id="rId4" Type="http://schemas.openxmlformats.org/officeDocument/2006/relationships/image" Target="../media/image18.jpg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Review of Linear Algebra Applications in Some Neutrino Experiments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Xin Qian</a:t>
            </a:r>
          </a:p>
          <a:p>
            <a:r>
              <a:rPr lang="en-US" dirty="0">
                <a:solidFill>
                  <a:schemeClr val="tx1"/>
                </a:solidFill>
              </a:rPr>
              <a:t>BNL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1</a:t>
            </a:fld>
            <a:endParaRPr lang="en-US"/>
          </a:p>
        </p:txBody>
      </p:sp>
      <p:pic>
        <p:nvPicPr>
          <p:cNvPr id="6" name="droppedImage.png">
            <a:extLst>
              <a:ext uri="{FF2B5EF4-FFF2-40B4-BE49-F238E27FC236}">
                <a16:creationId xmlns:a16="http://schemas.microsoft.com/office/drawing/2014/main" id="{22A08466-4F08-4B8B-BC60-713855E63A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2661058" y="0"/>
            <a:ext cx="6699563" cy="6858000"/>
          </a:xfrm>
          <a:prstGeom prst="rect">
            <a:avLst/>
          </a:prstGeom>
          <a:ln w="25400"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A082F8-CF87-402D-A81C-E992B27B8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962"/>
            <a:ext cx="3810000" cy="139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78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33446"/>
            <a:ext cx="2844800" cy="365125"/>
          </a:xfrm>
        </p:spPr>
        <p:txBody>
          <a:bodyPr/>
          <a:lstStyle/>
          <a:p>
            <a:fld id="{A01F8FE0-3854-4128-BD4B-84AA4F5C664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487730"/>
              </p:ext>
            </p:extLst>
          </p:nvPr>
        </p:nvGraphicFramePr>
        <p:xfrm>
          <a:off x="2435225" y="1278259"/>
          <a:ext cx="6302375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" imgW="2679480" imgH="1320480" progId="Equation.DSMT4">
                  <p:embed/>
                </p:oleObj>
              </mc:Choice>
              <mc:Fallback>
                <p:oleObj name="Equation" r:id="rId3" imgW="2679480" imgH="1320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5225" y="1278259"/>
                        <a:ext cx="6302375" cy="311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76878"/>
            <a:ext cx="10972800" cy="1143000"/>
          </a:xfrm>
        </p:spPr>
        <p:txBody>
          <a:bodyPr/>
          <a:lstStyle/>
          <a:p>
            <a:r>
              <a:rPr lang="en-US" dirty="0"/>
              <a:t>Intermediate Summary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AE9F307-97AD-48D7-A805-C03190AE7B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0055" y="4448140"/>
          <a:ext cx="9253783" cy="201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5" imgW="3784320" imgH="825480" progId="Equation.DSMT4">
                  <p:embed/>
                </p:oleObj>
              </mc:Choice>
              <mc:Fallback>
                <p:oleObj name="Equation" r:id="rId5" imgW="3784320" imgH="825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AE9F307-97AD-48D7-A805-C03190AE7B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0055" y="4448140"/>
                        <a:ext cx="9253783" cy="2018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83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7071" y="82549"/>
            <a:ext cx="8229600" cy="857250"/>
          </a:xfrm>
        </p:spPr>
        <p:txBody>
          <a:bodyPr/>
          <a:lstStyle/>
          <a:p>
            <a:r>
              <a:rPr lang="en-US" dirty="0"/>
              <a:t>Solution: Compressed Sensing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95925"/>
            <a:ext cx="12192000" cy="40092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powerful mathematical technique to </a:t>
            </a:r>
            <a:r>
              <a:rPr lang="en-US" b="1" dirty="0">
                <a:solidFill>
                  <a:srgbClr val="0070C0"/>
                </a:solidFill>
              </a:rPr>
              <a:t>recover sparse signal from under-determined (linear) system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Breakthrough: L0 (combinatorial) solution can be approximated by the (iterative linear) L1 regularization  (E. </a:t>
            </a:r>
            <a:r>
              <a:rPr lang="en-US" dirty="0" err="1"/>
              <a:t>Candes</a:t>
            </a:r>
            <a:r>
              <a:rPr lang="en-US" dirty="0"/>
              <a:t>, J. Romberg, T. Tao </a:t>
            </a:r>
            <a:r>
              <a:rPr lang="en-US" dirty="0" err="1"/>
              <a:t>arXiv</a:t>
            </a:r>
            <a:r>
              <a:rPr lang="en-US" dirty="0"/>
              <a:t>-math/0503066)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861A-E755-4A4B-B9AC-F03CD7287900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6127" y="1974813"/>
          <a:ext cx="6838950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3" imgW="2793960" imgH="457200" progId="Equation.DSMT4">
                  <p:embed/>
                </p:oleObj>
              </mc:Choice>
              <mc:Fallback>
                <p:oleObj name="Equation" r:id="rId3" imgW="2793960" imgH="4572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127" y="1974813"/>
                        <a:ext cx="6838950" cy="11191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585719" y="1380244"/>
            <a:ext cx="42356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||S||</a:t>
            </a:r>
            <a:r>
              <a:rPr lang="en-US" sz="2400" baseline="-25000" dirty="0"/>
              <a:t>0</a:t>
            </a:r>
            <a:r>
              <a:rPr lang="en-US" sz="2400" dirty="0"/>
              <a:t> counts the number of non-zero entries in S</a:t>
            </a:r>
          </a:p>
          <a:p>
            <a:endParaRPr lang="en-US" sz="2400" dirty="0"/>
          </a:p>
          <a:p>
            <a:r>
              <a:rPr lang="en-US" sz="2400" dirty="0"/>
              <a:t>Find the </a:t>
            </a:r>
            <a:r>
              <a:rPr lang="en-US" sz="2400" b="1" u="sng" dirty="0"/>
              <a:t>most sparse</a:t>
            </a:r>
            <a:r>
              <a:rPr lang="en-US" sz="2400" dirty="0"/>
              <a:t> solution (NP-hard)</a:t>
            </a:r>
          </a:p>
          <a:p>
            <a:endParaRPr lang="en-US" sz="2400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0BE596E-17B4-4A48-9A25-E3FFE18BAD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3025" y="4486166"/>
          <a:ext cx="6429375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5" imgW="3225600" imgH="711000" progId="Equation.DSMT4">
                  <p:embed/>
                </p:oleObj>
              </mc:Choice>
              <mc:Fallback>
                <p:oleObj name="Equation" r:id="rId5" imgW="3225600" imgH="7110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0BE596E-17B4-4A48-9A25-E3FFE18BAD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53025" y="4486166"/>
                        <a:ext cx="6429375" cy="14192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A39DDF0-A299-4F4C-ACA9-7459E8DBEBBB}"/>
              </a:ext>
            </a:extLst>
          </p:cNvPr>
          <p:cNvSpPr txBox="1"/>
          <p:nvPr/>
        </p:nvSpPr>
        <p:spPr>
          <a:xfrm>
            <a:off x="609600" y="5109170"/>
            <a:ext cx="3491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So far, one of the top 10 </a:t>
            </a:r>
            <a:r>
              <a:rPr lang="en-US" sz="2400" dirty="0" err="1">
                <a:solidFill>
                  <a:srgbClr val="0070C0"/>
                </a:solidFill>
              </a:rPr>
              <a:t>algs</a:t>
            </a:r>
            <a:r>
              <a:rPr lang="en-US" sz="2400" dirty="0">
                <a:solidFill>
                  <a:srgbClr val="0070C0"/>
                </a:solidFill>
              </a:rPr>
              <a:t>. in this century</a:t>
            </a:r>
            <a:endParaRPr lang="en-US" sz="2400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6C599-4D97-4B0E-B3F1-7E0A45F07BCD}"/>
              </a:ext>
            </a:extLst>
          </p:cNvPr>
          <p:cNvSpPr txBox="1"/>
          <p:nvPr/>
        </p:nvSpPr>
        <p:spPr>
          <a:xfrm>
            <a:off x="927782" y="6067455"/>
            <a:ext cx="1189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Minimizing through </a:t>
            </a:r>
            <a:r>
              <a:rPr lang="en-US" sz="2000" b="1" dirty="0"/>
              <a:t>coordinate descent </a:t>
            </a:r>
            <a:r>
              <a:rPr lang="en-US" sz="2000" dirty="0"/>
              <a:t>(an iterative approach), J. Friedman et al. J. stat. soft. 33, 1</a:t>
            </a:r>
          </a:p>
          <a:p>
            <a:r>
              <a:rPr lang="en-US" sz="2000" dirty="0"/>
              <a:t>Allow positivity constraints. Implemented as </a:t>
            </a:r>
            <a:r>
              <a:rPr lang="en-US" sz="2000" dirty="0">
                <a:hlinkClick r:id="rId7"/>
              </a:rPr>
              <a:t>RESS package </a:t>
            </a:r>
            <a:endParaRPr lang="en-US" sz="20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8D4CE43-E0D5-46E1-AC0B-22C387FE2F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6224" y="4705029"/>
          <a:ext cx="3738304" cy="404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8" imgW="2349360" imgH="253800" progId="Equation.DSMT4">
                  <p:embed/>
                </p:oleObj>
              </mc:Choice>
              <mc:Fallback>
                <p:oleObj name="Equation" r:id="rId8" imgW="2349360" imgH="253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8D4CE43-E0D5-46E1-AC0B-22C387FE2F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6224" y="4705029"/>
                        <a:ext cx="3738304" cy="404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41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536" y="-196364"/>
            <a:ext cx="10972800" cy="1143000"/>
          </a:xfrm>
        </p:spPr>
        <p:txBody>
          <a:bodyPr/>
          <a:lstStyle/>
          <a:p>
            <a:r>
              <a:rPr lang="en-US" dirty="0"/>
              <a:t>Wire-Cell Tomographic Event Reconstruction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75" y="5424504"/>
            <a:ext cx="8325316" cy="129697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“Three-dimensional Imaging for Large LArTPCs”, XQ, </a:t>
            </a:r>
            <a:br>
              <a:rPr lang="en-US" sz="2400" dirty="0"/>
            </a:br>
            <a:r>
              <a:rPr lang="en-US" sz="2400" dirty="0"/>
              <a:t>C. Zhang, B. </a:t>
            </a:r>
            <a:r>
              <a:rPr lang="en-US" sz="2400" dirty="0" err="1"/>
              <a:t>Viren</a:t>
            </a:r>
            <a:r>
              <a:rPr lang="en-US" sz="2400" dirty="0"/>
              <a:t>, M. Diwan,  </a:t>
            </a:r>
            <a:r>
              <a:rPr lang="en-US" sz="2400" dirty="0">
                <a:hlinkClick r:id="rId2"/>
              </a:rPr>
              <a:t>JINST 13, P05032 (2018)</a:t>
            </a:r>
            <a:endParaRPr lang="en-US" sz="2400" dirty="0"/>
          </a:p>
          <a:p>
            <a:r>
              <a:rPr lang="en-US" sz="2400" dirty="0"/>
              <a:t>Sparsity, positivity, and connectivity information are added through compressed sensing (L1 regularization)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FDC7-4BFA-4AB7-B857-D801FFC6DA7E}" type="slidenum">
              <a:rPr lang="en-US" smtClean="0"/>
              <a:t>12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4920" y="846131"/>
            <a:ext cx="8032581" cy="4313561"/>
            <a:chOff x="3724547" y="2595528"/>
            <a:chExt cx="7735428" cy="41259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10569"/>
            <a:stretch/>
          </p:blipFill>
          <p:spPr>
            <a:xfrm>
              <a:off x="3724547" y="2595528"/>
              <a:ext cx="7735428" cy="41259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3150" y="2629231"/>
              <a:ext cx="2766825" cy="123114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102423" y="608342"/>
            <a:ext cx="3929920" cy="5075096"/>
            <a:chOff x="8102423" y="608342"/>
            <a:chExt cx="3929920" cy="5075096"/>
          </a:xfrm>
        </p:grpSpPr>
        <p:pic>
          <p:nvPicPr>
            <p:cNvPr id="9" name="Content Placeholder 4"/>
            <p:cNvPicPr>
              <a:picLocks noChangeAspect="1"/>
            </p:cNvPicPr>
            <p:nvPr/>
          </p:nvPicPr>
          <p:blipFill rotWithShape="1">
            <a:blip r:embed="rId5"/>
            <a:srcRect r="47707"/>
            <a:stretch/>
          </p:blipFill>
          <p:spPr>
            <a:xfrm>
              <a:off x="8332073" y="608342"/>
              <a:ext cx="3482532" cy="2557772"/>
            </a:xfrm>
            <a:prstGeom prst="rect">
              <a:avLst/>
            </a:prstGeom>
          </p:spPr>
        </p:pic>
        <p:pic>
          <p:nvPicPr>
            <p:cNvPr id="10" name="Content Placeholder 4"/>
            <p:cNvPicPr>
              <a:picLocks noChangeAspect="1"/>
            </p:cNvPicPr>
            <p:nvPr/>
          </p:nvPicPr>
          <p:blipFill rotWithShape="1">
            <a:blip r:embed="rId5"/>
            <a:srcRect l="48276"/>
            <a:stretch/>
          </p:blipFill>
          <p:spPr>
            <a:xfrm>
              <a:off x="8496991" y="3166114"/>
              <a:ext cx="3390185" cy="251732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488057" y="696686"/>
              <a:ext cx="5442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24848" y="3939782"/>
              <a:ext cx="5442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02423" y="4859810"/>
              <a:ext cx="5442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032581" y="5748780"/>
            <a:ext cx="3679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dirty="0"/>
              <a:t>~ large charge  </a:t>
            </a:r>
            <a:r>
              <a:rPr lang="en-US" sz="2000" dirty="0">
                <a:sym typeface="Wingdings" panose="05000000000000000000" pitchFamily="2" charset="2"/>
              </a:rPr>
              <a:t> true hits                  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~ zero charge   fake hits</a:t>
            </a:r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F3B701-0688-40D1-AFE7-268ED7A30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17" y="-120555"/>
            <a:ext cx="1062781" cy="10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2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37" y="542318"/>
            <a:ext cx="4639250" cy="2662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643" y="-285156"/>
            <a:ext cx="10495145" cy="1143000"/>
          </a:xfrm>
        </p:spPr>
        <p:txBody>
          <a:bodyPr>
            <a:normAutofit/>
          </a:bodyPr>
          <a:lstStyle/>
          <a:p>
            <a:r>
              <a:rPr lang="en-US" dirty="0"/>
              <a:t>Wire-Cell on the </a:t>
            </a:r>
            <a:r>
              <a:rPr lang="en-US" dirty="0" err="1"/>
              <a:t>MicroBooNE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C7A8-D972-47BD-94EC-BC5A32F9606F}" type="slidenum">
              <a:rPr lang="en-US" smtClean="0"/>
              <a:t>13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216" y="4051688"/>
            <a:ext cx="2732739" cy="2200962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722" y="779769"/>
            <a:ext cx="2691743" cy="2200962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42" y="3695874"/>
            <a:ext cx="4723849" cy="2614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7644" y="629604"/>
            <a:ext cx="367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2015, after several hours of CPU running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4044" y="3897951"/>
            <a:ext cx="367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2018, 1 min of CPU running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64888" y="5843639"/>
            <a:ext cx="897365" cy="33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Bee link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786353" y="639529"/>
            <a:ext cx="848834" cy="33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Bee link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6943" y="4100815"/>
            <a:ext cx="2226638" cy="2151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8571" y="773897"/>
            <a:ext cx="2185010" cy="2131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Oval 20"/>
          <p:cNvSpPr/>
          <p:nvPr/>
        </p:nvSpPr>
        <p:spPr>
          <a:xfrm>
            <a:off x="3391668" y="4457563"/>
            <a:ext cx="500268" cy="50409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57784" y="1342826"/>
            <a:ext cx="500268" cy="50409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2158" y="6273376"/>
            <a:ext cx="6319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(lower) 2D deconvolution + L1 regularization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F8EB2A0-A70E-4989-B47A-5580898B24F2}"/>
              </a:ext>
            </a:extLst>
          </p:cNvPr>
          <p:cNvSpPr/>
          <p:nvPr/>
        </p:nvSpPr>
        <p:spPr>
          <a:xfrm>
            <a:off x="311251" y="1005768"/>
            <a:ext cx="392054" cy="4338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D9E862-23E8-4EFC-B9B7-270BF5A32316}"/>
              </a:ext>
            </a:extLst>
          </p:cNvPr>
          <p:cNvCxnSpPr>
            <a:cxnSpLocks/>
          </p:cNvCxnSpPr>
          <p:nvPr/>
        </p:nvCxnSpPr>
        <p:spPr>
          <a:xfrm>
            <a:off x="793100" y="3695874"/>
            <a:ext cx="11342914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43C3FA-40C8-460F-9032-612CBB36C09D}"/>
              </a:ext>
            </a:extLst>
          </p:cNvPr>
          <p:cNvCxnSpPr/>
          <p:nvPr/>
        </p:nvCxnSpPr>
        <p:spPr>
          <a:xfrm>
            <a:off x="6536987" y="4202676"/>
            <a:ext cx="428017" cy="25488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C401C5-19F9-4C58-A580-90EBB0C5A32D}"/>
              </a:ext>
            </a:extLst>
          </p:cNvPr>
          <p:cNvCxnSpPr/>
          <p:nvPr/>
        </p:nvCxnSpPr>
        <p:spPr>
          <a:xfrm>
            <a:off x="6536986" y="859783"/>
            <a:ext cx="428017" cy="25488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316FD52-7F2F-4AE0-8252-83B4EEA324D3}"/>
              </a:ext>
            </a:extLst>
          </p:cNvPr>
          <p:cNvCxnSpPr>
            <a:cxnSpLocks/>
          </p:cNvCxnSpPr>
          <p:nvPr/>
        </p:nvCxnSpPr>
        <p:spPr>
          <a:xfrm flipH="1">
            <a:off x="9581746" y="4104884"/>
            <a:ext cx="466926" cy="32479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43436DA-433A-41B5-B996-D364B520E163}"/>
              </a:ext>
            </a:extLst>
          </p:cNvPr>
          <p:cNvCxnSpPr>
            <a:cxnSpLocks/>
          </p:cNvCxnSpPr>
          <p:nvPr/>
        </p:nvCxnSpPr>
        <p:spPr>
          <a:xfrm flipH="1">
            <a:off x="9581746" y="936099"/>
            <a:ext cx="466926" cy="32479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00"/>
            <a:ext cx="2177143" cy="6790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2158" y="3094601"/>
            <a:ext cx="6099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(upper) 1D deconvolution + L0 regularization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91514" y="6365709"/>
            <a:ext cx="2696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JINST 13, P05032 (2018)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7CF67A3-1747-460B-A40D-FCEE07694D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63" y="-156246"/>
            <a:ext cx="1062781" cy="10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1" grpId="0" animBg="1"/>
      <p:bldP spid="3" grpId="0"/>
      <p:bldP spid="5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225E247D-FD9F-4597-9065-BFC6F9C6DCC8}"/>
              </a:ext>
            </a:extLst>
          </p:cNvPr>
          <p:cNvGraphicFramePr>
            <a:graphicFrameLocks/>
          </p:cNvGraphicFramePr>
          <p:nvPr/>
        </p:nvGraphicFramePr>
        <p:xfrm>
          <a:off x="5533292" y="5238118"/>
          <a:ext cx="635390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969">
                  <a:extLst>
                    <a:ext uri="{9D8B030D-6E8A-4147-A177-3AD203B41FA5}">
                      <a16:colId xmlns:a16="http://schemas.microsoft.com/office/drawing/2014/main" val="31414206"/>
                    </a:ext>
                  </a:extLst>
                </a:gridCol>
                <a:gridCol w="2184401">
                  <a:extLst>
                    <a:ext uri="{9D8B030D-6E8A-4147-A177-3AD203B41FA5}">
                      <a16:colId xmlns:a16="http://schemas.microsoft.com/office/drawing/2014/main" val="1293914449"/>
                    </a:ext>
                  </a:extLst>
                </a:gridCol>
                <a:gridCol w="2051537">
                  <a:extLst>
                    <a:ext uri="{9D8B030D-6E8A-4147-A177-3AD203B41FA5}">
                      <a16:colId xmlns:a16="http://schemas.microsoft.com/office/drawing/2014/main" val="2847569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Neutrino: Cosmic </a:t>
                      </a:r>
                      <a:r>
                        <a:rPr lang="el-GR" dirty="0"/>
                        <a:t>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Rejection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4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Hardware 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1:20k (~26 per event)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1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65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768243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A07BD73C-1EDE-423E-B1D4-8CBA3E477856}"/>
              </a:ext>
            </a:extLst>
          </p:cNvPr>
          <p:cNvGraphicFramePr>
            <a:graphicFrameLocks/>
          </p:cNvGraphicFramePr>
          <p:nvPr/>
        </p:nvGraphicFramePr>
        <p:xfrm>
          <a:off x="5533292" y="5238118"/>
          <a:ext cx="635390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969">
                  <a:extLst>
                    <a:ext uri="{9D8B030D-6E8A-4147-A177-3AD203B41FA5}">
                      <a16:colId xmlns:a16="http://schemas.microsoft.com/office/drawing/2014/main" val="31414206"/>
                    </a:ext>
                  </a:extLst>
                </a:gridCol>
                <a:gridCol w="2184401">
                  <a:extLst>
                    <a:ext uri="{9D8B030D-6E8A-4147-A177-3AD203B41FA5}">
                      <a16:colId xmlns:a16="http://schemas.microsoft.com/office/drawing/2014/main" val="1293914449"/>
                    </a:ext>
                  </a:extLst>
                </a:gridCol>
                <a:gridCol w="2051537">
                  <a:extLst>
                    <a:ext uri="{9D8B030D-6E8A-4147-A177-3AD203B41FA5}">
                      <a16:colId xmlns:a16="http://schemas.microsoft.com/office/drawing/2014/main" val="2847569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Neutrino: Cosmic </a:t>
                      </a:r>
                      <a:r>
                        <a:rPr lang="el-GR" dirty="0"/>
                        <a:t>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Rejection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4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Hardware 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1:20k (~26 per event)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1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Software 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65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76824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8E515D0-5EF0-4CE6-B36E-AF8208C3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1" y="-45620"/>
            <a:ext cx="10972800" cy="1143000"/>
          </a:xfrm>
        </p:spPr>
        <p:txBody>
          <a:bodyPr/>
          <a:lstStyle/>
          <a:p>
            <a:r>
              <a:rPr lang="en-US" dirty="0"/>
              <a:t>Neutrino Detection in MicroBooNE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60E9F45-B175-4D7C-BFDC-181CB99226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33292" y="5238118"/>
          <a:ext cx="635390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969">
                  <a:extLst>
                    <a:ext uri="{9D8B030D-6E8A-4147-A177-3AD203B41FA5}">
                      <a16:colId xmlns:a16="http://schemas.microsoft.com/office/drawing/2014/main" val="31414206"/>
                    </a:ext>
                  </a:extLst>
                </a:gridCol>
                <a:gridCol w="2184401">
                  <a:extLst>
                    <a:ext uri="{9D8B030D-6E8A-4147-A177-3AD203B41FA5}">
                      <a16:colId xmlns:a16="http://schemas.microsoft.com/office/drawing/2014/main" val="1293914449"/>
                    </a:ext>
                  </a:extLst>
                </a:gridCol>
                <a:gridCol w="2051537">
                  <a:extLst>
                    <a:ext uri="{9D8B030D-6E8A-4147-A177-3AD203B41FA5}">
                      <a16:colId xmlns:a16="http://schemas.microsoft.com/office/drawing/2014/main" val="2847569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Neutrino: Cosmic </a:t>
                      </a:r>
                      <a:r>
                        <a:rPr lang="el-GR" dirty="0"/>
                        <a:t>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Rejection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4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Hardware 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1:20k (~26 per event)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1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Software 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65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Offline light 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76824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28C0C-C623-41AA-90CE-A2DFA20A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379C81-5546-4E15-932D-534D138D0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5" y="1097380"/>
            <a:ext cx="4814797" cy="3611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AC5A2D-F28D-4669-97A8-23CB90638F90}"/>
              </a:ext>
            </a:extLst>
          </p:cNvPr>
          <p:cNvSpPr txBox="1"/>
          <p:nvPr/>
        </p:nvSpPr>
        <p:spPr>
          <a:xfrm>
            <a:off x="201039" y="5382638"/>
            <a:ext cx="4701702" cy="1200329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Selecting neutrinos (or rejecting cosmic muon rays) on a surface-running LArTPC is a big challenge!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0C444-8C4E-43AA-B56C-7D2F0A996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3"/>
            <a:ext cx="2177143" cy="679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DE5D6C-E322-4126-B9DC-D78D6A744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814" y="1087645"/>
            <a:ext cx="6851557" cy="36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629" y="-251603"/>
            <a:ext cx="10283371" cy="1143000"/>
          </a:xfrm>
        </p:spPr>
        <p:txBody>
          <a:bodyPr>
            <a:normAutofit/>
          </a:bodyPr>
          <a:lstStyle/>
          <a:p>
            <a:r>
              <a:rPr lang="en-US" dirty="0"/>
              <a:t>Compressed Sensing in Selecting Neutrinos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2825" y="762939"/>
            <a:ext cx="5742037" cy="395619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002D-55C7-4887-B855-91386DF42096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875" y="1314595"/>
            <a:ext cx="553998" cy="29154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400" dirty="0"/>
              <a:t>4.8 </a:t>
            </a:r>
            <a:r>
              <a:rPr lang="en-US" sz="2400" dirty="0" err="1"/>
              <a:t>ms</a:t>
            </a:r>
            <a:r>
              <a:rPr lang="en-US" sz="2400" dirty="0"/>
              <a:t> drift window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057" y="1238152"/>
            <a:ext cx="2085343" cy="15028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39033" y="1443178"/>
            <a:ext cx="119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Coin. with ν beam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512751" y="1263384"/>
            <a:ext cx="1116138" cy="1321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512751" y="2518713"/>
            <a:ext cx="1138110" cy="662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448144" y="1766343"/>
            <a:ext cx="268955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24937" y="4412691"/>
            <a:ext cx="3732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20-30 TPC activities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9521" y="4412691"/>
            <a:ext cx="3732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40-50 PMT activities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3345" y="5069941"/>
            <a:ext cx="11335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LArTPC</a:t>
            </a:r>
            <a:r>
              <a:rPr lang="en-US" sz="2400" dirty="0"/>
              <a:t> is a slow detector, running on surface leads to significant challenges in selecting neutrinos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key is to associate the correct T</a:t>
            </a:r>
            <a:r>
              <a:rPr lang="en-US" sz="2400" baseline="-25000" dirty="0"/>
              <a:t>0</a:t>
            </a:r>
            <a:r>
              <a:rPr lang="en-US" sz="2400" dirty="0"/>
              <a:t> (light info.) to the corresponding TPC cluster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Combinatorial problem </a:t>
            </a:r>
            <a:r>
              <a:rPr lang="en-US" sz="2400" dirty="0">
                <a:sym typeface="Wingdings" panose="05000000000000000000" pitchFamily="2" charset="2"/>
              </a:rPr>
              <a:t> compressed sensing!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9600" y="1066799"/>
            <a:ext cx="5681963" cy="2857384"/>
            <a:chOff x="609600" y="1066799"/>
            <a:chExt cx="5681963" cy="285738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135" y="1113243"/>
              <a:ext cx="5531428" cy="281094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09600" y="1066799"/>
              <a:ext cx="1596571" cy="4199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3"/>
            <a:ext cx="2177143" cy="67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8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FDFAC64-8D73-4AAE-9A98-EE0B9F060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352" y="229093"/>
            <a:ext cx="3763007" cy="22871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D349D7-EBA9-4738-945D-9FFC0F912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4217158"/>
            <a:ext cx="3326171" cy="25043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3AC41-302E-4E9C-AB77-12E87DF4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075E338-81C9-4DF6-8C34-154B0723F9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4275" y="1513127"/>
          <a:ext cx="11427725" cy="5025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96E6769-8AA7-48BA-B4D0-E304D4B479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1833" y="44355"/>
            <a:ext cx="3034352" cy="17972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C92672-736C-4CE7-923E-1AA672523695}"/>
              </a:ext>
            </a:extLst>
          </p:cNvPr>
          <p:cNvSpPr txBox="1"/>
          <p:nvPr/>
        </p:nvSpPr>
        <p:spPr>
          <a:xfrm>
            <a:off x="8659796" y="55402"/>
            <a:ext cx="492443" cy="29154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000" dirty="0"/>
              <a:t>4.8 </a:t>
            </a:r>
            <a:r>
              <a:rPr lang="en-US" sz="2000" dirty="0" err="1"/>
              <a:t>ms</a:t>
            </a:r>
            <a:r>
              <a:rPr lang="en-US" sz="2000" dirty="0"/>
              <a:t> drift window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CEF84C-4151-4AA9-9EE0-922D44FF2C89}"/>
              </a:ext>
            </a:extLst>
          </p:cNvPr>
          <p:cNvSpPr txBox="1"/>
          <p:nvPr/>
        </p:nvSpPr>
        <p:spPr>
          <a:xfrm>
            <a:off x="9335923" y="1841625"/>
            <a:ext cx="373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20-30 TPC activities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A5E999-69F6-4022-9179-ED008515457A}"/>
              </a:ext>
            </a:extLst>
          </p:cNvPr>
          <p:cNvGrpSpPr/>
          <p:nvPr/>
        </p:nvGrpSpPr>
        <p:grpSpPr>
          <a:xfrm>
            <a:off x="109601" y="1090434"/>
            <a:ext cx="3933568" cy="2172108"/>
            <a:chOff x="5591654" y="1008573"/>
            <a:chExt cx="6508247" cy="412702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FB06511-534C-45B5-BD6D-EFD39D19EF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6047"/>
            <a:stretch/>
          </p:blipFill>
          <p:spPr>
            <a:xfrm>
              <a:off x="5894262" y="1479071"/>
              <a:ext cx="5727847" cy="3596381"/>
            </a:xfrm>
            <a:prstGeom prst="rect">
              <a:avLst/>
            </a:prstGeom>
          </p:spPr>
        </p:pic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202D343C-0E3D-4956-9223-1D1C145E6166}"/>
                </a:ext>
              </a:extLst>
            </p:cNvPr>
            <p:cNvSpPr/>
            <p:nvPr/>
          </p:nvSpPr>
          <p:spPr>
            <a:xfrm>
              <a:off x="5591654" y="1008573"/>
              <a:ext cx="6508247" cy="412702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7F4F70D-6002-4F65-AF23-DB8FD64B5306}"/>
              </a:ext>
            </a:extLst>
          </p:cNvPr>
          <p:cNvSpPr/>
          <p:nvPr/>
        </p:nvSpPr>
        <p:spPr>
          <a:xfrm>
            <a:off x="4275206" y="4469044"/>
            <a:ext cx="4405861" cy="2000548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All possible hypotheses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One flash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u="sng" dirty="0"/>
              <a:t>many or zero </a:t>
            </a:r>
            <a:r>
              <a:rPr lang="en-US" sz="2000" dirty="0"/>
              <a:t>TPC clusters within corresponding active volume (activities in inactive volume)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One cluster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u="sng" dirty="0"/>
              <a:t>at most one flash </a:t>
            </a:r>
            <a:r>
              <a:rPr lang="en-US" sz="2000" dirty="0"/>
              <a:t>(inefficiency in the light system)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9CF38A-6959-43D3-8961-0624BCFF8DD9}"/>
              </a:ext>
            </a:extLst>
          </p:cNvPr>
          <p:cNvSpPr/>
          <p:nvPr/>
        </p:nvSpPr>
        <p:spPr>
          <a:xfrm>
            <a:off x="102777" y="4782486"/>
            <a:ext cx="4038978" cy="1938992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Light signal proportional to (reconstructed 3D) 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Known light acceptance given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Predicted</a:t>
            </a:r>
            <a:r>
              <a:rPr lang="en-US" sz="2000" dirty="0"/>
              <a:t> vs. </a:t>
            </a:r>
            <a:r>
              <a:rPr lang="en-US" sz="2000" dirty="0">
                <a:solidFill>
                  <a:srgbClr val="FF0000"/>
                </a:solidFill>
              </a:rPr>
              <a:t>Measured</a:t>
            </a:r>
            <a:r>
              <a:rPr lang="en-US" sz="2000" dirty="0"/>
              <a:t> light pattern with Compressed Sensing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F921EE-B053-48DC-B6BA-53A424EF4165}"/>
              </a:ext>
            </a:extLst>
          </p:cNvPr>
          <p:cNvSpPr txBox="1"/>
          <p:nvPr/>
        </p:nvSpPr>
        <p:spPr>
          <a:xfrm>
            <a:off x="285673" y="163773"/>
            <a:ext cx="385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Matching Principle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B8D4D5-2ED7-41E2-91A4-4C0CEA5FBE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334" y="2898457"/>
            <a:ext cx="1062781" cy="10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2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C412-E953-4723-A81A-E01EE60E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7500"/>
            <a:ext cx="10972800" cy="1143000"/>
          </a:xfrm>
        </p:spPr>
        <p:txBody>
          <a:bodyPr/>
          <a:lstStyle/>
          <a:p>
            <a:r>
              <a:rPr lang="en-US"/>
              <a:t>Core Charge-Light </a:t>
            </a:r>
            <a:r>
              <a:rPr lang="en-US" dirty="0"/>
              <a:t>Matching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5D05C-315D-4E35-B707-4DD47E62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D7BCA-36DD-4D76-ACAB-A5B538D8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E7FEC9C-DE45-4E94-BE5D-6952FCF24C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073" y="1237029"/>
          <a:ext cx="3860799" cy="507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" imgW="2019240" imgH="2654280" progId="Equation.DSMT4">
                  <p:embed/>
                </p:oleObj>
              </mc:Choice>
              <mc:Fallback>
                <p:oleObj name="Equation" r:id="rId3" imgW="2019240" imgH="2654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E7FEC9C-DE45-4E94-BE5D-6952FCF24C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073" y="1237029"/>
                        <a:ext cx="3860799" cy="507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2D1BBDA-F21A-4A19-B469-0A302FEAA4FC}"/>
              </a:ext>
            </a:extLst>
          </p:cNvPr>
          <p:cNvSpPr txBox="1"/>
          <p:nvPr/>
        </p:nvSpPr>
        <p:spPr>
          <a:xfrm>
            <a:off x="4507303" y="1046151"/>
            <a:ext cx="297659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Overall test statistics to be minimized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AF789-F1ED-4D78-92D0-B0D3C23F60A5}"/>
              </a:ext>
            </a:extLst>
          </p:cNvPr>
          <p:cNvSpPr txBox="1"/>
          <p:nvPr/>
        </p:nvSpPr>
        <p:spPr>
          <a:xfrm>
            <a:off x="4507303" y="2021204"/>
            <a:ext cx="2976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Comparison of the measured and predicted light pattern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89990-1404-482C-B5F6-F39A4268BF2A}"/>
              </a:ext>
            </a:extLst>
          </p:cNvPr>
          <p:cNvSpPr txBox="1"/>
          <p:nvPr/>
        </p:nvSpPr>
        <p:spPr>
          <a:xfrm>
            <a:off x="4248872" y="3509644"/>
            <a:ext cx="2976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Charge Cluster can only be used once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80A0A3-BBD7-465E-83EA-B078CB6942C7}"/>
              </a:ext>
            </a:extLst>
          </p:cNvPr>
          <p:cNvSpPr txBox="1"/>
          <p:nvPr/>
        </p:nvSpPr>
        <p:spPr>
          <a:xfrm>
            <a:off x="3118513" y="4693296"/>
            <a:ext cx="435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Observed light flash may not correspond to any charge cluster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686822-66FC-403C-8618-E12138763650}"/>
              </a:ext>
            </a:extLst>
          </p:cNvPr>
          <p:cNvSpPr txBox="1"/>
          <p:nvPr/>
        </p:nvSpPr>
        <p:spPr>
          <a:xfrm>
            <a:off x="3935987" y="5603852"/>
            <a:ext cx="353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Compressed sensing to select the best pairs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7CA8124-0627-4B96-B367-1367847624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26400" y="1461649"/>
          <a:ext cx="3916363" cy="307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5" imgW="1714320" imgH="1346040" progId="Equation.DSMT4">
                  <p:embed/>
                </p:oleObj>
              </mc:Choice>
              <mc:Fallback>
                <p:oleObj name="Equation" r:id="rId5" imgW="1714320" imgH="1346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7CA8124-0627-4B96-B367-1367847624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26400" y="1461649"/>
                        <a:ext cx="3916363" cy="3074987"/>
                      </a:xfrm>
                      <a:prstGeom prst="rect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386795B-F3E6-4E78-A80A-C4F466F65D17}"/>
              </a:ext>
            </a:extLst>
          </p:cNvPr>
          <p:cNvSpPr/>
          <p:nvPr/>
        </p:nvSpPr>
        <p:spPr>
          <a:xfrm>
            <a:off x="388073" y="838649"/>
            <a:ext cx="7095828" cy="1080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6FB009-F378-4009-AAEC-9A3DB2E350A9}"/>
              </a:ext>
            </a:extLst>
          </p:cNvPr>
          <p:cNvSpPr/>
          <p:nvPr/>
        </p:nvSpPr>
        <p:spPr>
          <a:xfrm>
            <a:off x="403113" y="1995527"/>
            <a:ext cx="7095828" cy="1343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91B235-6DC6-4714-9CC5-9859C89BD6E2}"/>
              </a:ext>
            </a:extLst>
          </p:cNvPr>
          <p:cNvSpPr/>
          <p:nvPr/>
        </p:nvSpPr>
        <p:spPr>
          <a:xfrm>
            <a:off x="403113" y="3385134"/>
            <a:ext cx="7095828" cy="12879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D1A487-F07F-4D74-BD0D-CA3CEA52728E}"/>
              </a:ext>
            </a:extLst>
          </p:cNvPr>
          <p:cNvSpPr/>
          <p:nvPr/>
        </p:nvSpPr>
        <p:spPr>
          <a:xfrm>
            <a:off x="403113" y="4721614"/>
            <a:ext cx="7095828" cy="8822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81AF9D-096E-4563-A12D-BF5BECC287DA}"/>
              </a:ext>
            </a:extLst>
          </p:cNvPr>
          <p:cNvSpPr/>
          <p:nvPr/>
        </p:nvSpPr>
        <p:spPr>
          <a:xfrm>
            <a:off x="417518" y="5644891"/>
            <a:ext cx="7095828" cy="78540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6ADC55-0F15-40C4-BE3F-78FE25F552F7}"/>
              </a:ext>
            </a:extLst>
          </p:cNvPr>
          <p:cNvSpPr txBox="1"/>
          <p:nvPr/>
        </p:nvSpPr>
        <p:spPr>
          <a:xfrm>
            <a:off x="8026400" y="4925367"/>
            <a:ext cx="3777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Aggressively pursue charge-light matching</a:t>
            </a:r>
          </a:p>
          <a:p>
            <a:r>
              <a:rPr lang="en-US" sz="2400" dirty="0"/>
              <a:t>Additional cuts to examine the “light mismatch” events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FEFBFA-3466-49A5-8C96-7EBB7E49CB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49" y="-156246"/>
            <a:ext cx="1617895" cy="161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59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4DBD-B77F-43E3-8807-F60AB878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739" y="-78934"/>
            <a:ext cx="8268511" cy="1143000"/>
          </a:xfrm>
        </p:spPr>
        <p:txBody>
          <a:bodyPr/>
          <a:lstStyle/>
          <a:p>
            <a:r>
              <a:rPr lang="en-US" dirty="0"/>
              <a:t>LArTPC Charge-Light Matching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AD929-9701-474F-9091-30C44F47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18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2BF894-D222-4F68-88F7-E169A4F7D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905" y="1197459"/>
            <a:ext cx="5789969" cy="45735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9E74D2A-FE6C-4F95-AA18-8E6E79EA4091}"/>
              </a:ext>
            </a:extLst>
          </p:cNvPr>
          <p:cNvGrpSpPr/>
          <p:nvPr/>
        </p:nvGrpSpPr>
        <p:grpSpPr>
          <a:xfrm>
            <a:off x="226325" y="1016501"/>
            <a:ext cx="5947997" cy="3735511"/>
            <a:chOff x="226325" y="1267385"/>
            <a:chExt cx="5947997" cy="373551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96E1940-933E-460E-9FB5-03AE156D8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1292" y="1588829"/>
              <a:ext cx="2954708" cy="1579498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84063D-A28C-4AE3-8329-6DD83B242F46}"/>
                </a:ext>
              </a:extLst>
            </p:cNvPr>
            <p:cNvGrpSpPr/>
            <p:nvPr/>
          </p:nvGrpSpPr>
          <p:grpSpPr>
            <a:xfrm>
              <a:off x="968573" y="1267385"/>
              <a:ext cx="4387422" cy="2093967"/>
              <a:chOff x="7034706" y="1383960"/>
              <a:chExt cx="4387422" cy="209396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B963F4-D5E5-4929-B7B8-5AC30F1143CB}"/>
                  </a:ext>
                </a:extLst>
              </p:cNvPr>
              <p:cNvSpPr txBox="1"/>
              <p:nvPr/>
            </p:nvSpPr>
            <p:spPr>
              <a:xfrm>
                <a:off x="7034706" y="1431886"/>
                <a:ext cx="1359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Side view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6F2217-ABF8-4186-A68D-A24B9361CED4}"/>
                  </a:ext>
                </a:extLst>
              </p:cNvPr>
              <p:cNvSpPr txBox="1"/>
              <p:nvPr/>
            </p:nvSpPr>
            <p:spPr>
              <a:xfrm>
                <a:off x="10062873" y="1383960"/>
                <a:ext cx="1359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Top view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67ED3F-3BC5-41CB-8A2F-24D3251C39B0}"/>
                  </a:ext>
                </a:extLst>
              </p:cNvPr>
              <p:cNvSpPr txBox="1"/>
              <p:nvPr/>
            </p:nvSpPr>
            <p:spPr>
              <a:xfrm>
                <a:off x="8527797" y="3108595"/>
                <a:ext cx="1359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Front view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8EF8F2-5EFB-4A5F-8027-E103EC3BC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325" y="3301720"/>
              <a:ext cx="5947997" cy="17011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78498F-98E5-4DDE-AB54-66FD32ADA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325" y="1684643"/>
              <a:ext cx="2697474" cy="1363357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79C4420-D7EE-4844-96BA-152F84F16A4D}"/>
              </a:ext>
            </a:extLst>
          </p:cNvPr>
          <p:cNvSpPr txBox="1"/>
          <p:nvPr/>
        </p:nvSpPr>
        <p:spPr>
          <a:xfrm>
            <a:off x="8031911" y="860258"/>
            <a:ext cx="29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Charge-Light Matching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D1F6515-2CD7-48AE-B5C0-C622A34A03A7}"/>
              </a:ext>
            </a:extLst>
          </p:cNvPr>
          <p:cNvGraphicFramePr>
            <a:graphicFrameLocks noGrp="1"/>
          </p:cNvGraphicFramePr>
          <p:nvPr/>
        </p:nvGraphicFramePr>
        <p:xfrm>
          <a:off x="226325" y="5163864"/>
          <a:ext cx="6576552" cy="11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614">
                  <a:extLst>
                    <a:ext uri="{9D8B030D-6E8A-4147-A177-3AD203B41FA5}">
                      <a16:colId xmlns:a16="http://schemas.microsoft.com/office/drawing/2014/main" val="4113255799"/>
                    </a:ext>
                  </a:extLst>
                </a:gridCol>
                <a:gridCol w="2615938">
                  <a:extLst>
                    <a:ext uri="{9D8B030D-6E8A-4147-A177-3AD203B41FA5}">
                      <a16:colId xmlns:a16="http://schemas.microsoft.com/office/drawing/2014/main" val="162923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Neutrino : Cosmic Muons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19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Offline light filter (late light correction)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 : 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03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Many-to-many charge-light Matching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 :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966084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F13EBF42-BC83-46FB-92C1-141F6F380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86" y="0"/>
            <a:ext cx="2668513" cy="8323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F6AAC70-C084-4BBE-A167-69D486D8C09C}"/>
              </a:ext>
            </a:extLst>
          </p:cNvPr>
          <p:cNvSpPr txBox="1"/>
          <p:nvPr/>
        </p:nvSpPr>
        <p:spPr>
          <a:xfrm>
            <a:off x="1865313" y="4598678"/>
            <a:ext cx="29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3D Imaging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1CC3A67-245F-417E-9E6E-AE8BC2341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81"/>
            <a:ext cx="1482114" cy="148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FEBB-DCA0-457D-8C2A-C479C10A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37" y="-173026"/>
            <a:ext cx="11791796" cy="1143000"/>
          </a:xfrm>
        </p:spPr>
        <p:txBody>
          <a:bodyPr>
            <a:noAutofit/>
          </a:bodyPr>
          <a:lstStyle/>
          <a:p>
            <a:r>
              <a:rPr lang="en-US" sz="3200" dirty="0"/>
              <a:t>Through-going-muon rejection and effective detector boundary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DA88E4-BEDD-45EB-A11F-3C6FAFA78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642" y="1575148"/>
            <a:ext cx="3396011" cy="35989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7023F-599F-47D2-9D73-62D1E7A8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19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84943B-AD05-4FEF-BA6E-B356A5239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892" y="828675"/>
            <a:ext cx="3723991" cy="46850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C9F2FC-42AF-4985-92A3-DE0298C2B3ED}"/>
              </a:ext>
            </a:extLst>
          </p:cNvPr>
          <p:cNvSpPr txBox="1"/>
          <p:nvPr/>
        </p:nvSpPr>
        <p:spPr>
          <a:xfrm>
            <a:off x="170467" y="5067565"/>
            <a:ext cx="3629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 correcting t</a:t>
            </a:r>
            <a:r>
              <a:rPr lang="en-US" sz="2400" baseline="-25000" dirty="0"/>
              <a:t>0</a:t>
            </a:r>
            <a:r>
              <a:rPr lang="en-US" sz="2400" dirty="0"/>
              <a:t> for all cosmic muons in one event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1D783C-9871-45A8-BC09-B7256D27A917}"/>
              </a:ext>
            </a:extLst>
          </p:cNvPr>
          <p:cNvSpPr txBox="1"/>
          <p:nvPr/>
        </p:nvSpPr>
        <p:spPr>
          <a:xfrm>
            <a:off x="163773" y="1143000"/>
            <a:ext cx="89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AF120B-DE8F-41BA-9E47-88A6FEA90EC2}"/>
              </a:ext>
            </a:extLst>
          </p:cNvPr>
          <p:cNvSpPr txBox="1"/>
          <p:nvPr/>
        </p:nvSpPr>
        <p:spPr>
          <a:xfrm>
            <a:off x="2912233" y="1171360"/>
            <a:ext cx="99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Cathode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600105-175C-4A5E-99CB-58549C6ECA81}"/>
              </a:ext>
            </a:extLst>
          </p:cNvPr>
          <p:cNvCxnSpPr>
            <a:cxnSpLocks/>
          </p:cNvCxnSpPr>
          <p:nvPr/>
        </p:nvCxnSpPr>
        <p:spPr>
          <a:xfrm>
            <a:off x="1323313" y="1512332"/>
            <a:ext cx="125253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CAC0C95-2C65-4E12-8C43-1F4A6C8BCC6D}"/>
              </a:ext>
            </a:extLst>
          </p:cNvPr>
          <p:cNvSpPr txBox="1"/>
          <p:nvPr/>
        </p:nvSpPr>
        <p:spPr>
          <a:xfrm>
            <a:off x="1459072" y="1142999"/>
            <a:ext cx="126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field (X)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E87CDC-9531-41C0-A608-8D4CD006883E}"/>
              </a:ext>
            </a:extLst>
          </p:cNvPr>
          <p:cNvSpPr txBox="1"/>
          <p:nvPr/>
        </p:nvSpPr>
        <p:spPr>
          <a:xfrm>
            <a:off x="9058431" y="5055771"/>
            <a:ext cx="234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Drift direction (X)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7D56EF-6F39-461F-9522-DFAE294E2B8D}"/>
              </a:ext>
            </a:extLst>
          </p:cNvPr>
          <p:cNvSpPr txBox="1"/>
          <p:nvPr/>
        </p:nvSpPr>
        <p:spPr>
          <a:xfrm rot="16200000">
            <a:off x="10175475" y="3640581"/>
            <a:ext cx="234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Direction (Y)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07F743-3C05-4AF8-A3F4-36AC0D6916EC}"/>
              </a:ext>
            </a:extLst>
          </p:cNvPr>
          <p:cNvSpPr txBox="1"/>
          <p:nvPr/>
        </p:nvSpPr>
        <p:spPr>
          <a:xfrm rot="16200000">
            <a:off x="10783712" y="1528091"/>
            <a:ext cx="234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Direction (Y)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42AB15-35C4-4FB8-9ACB-44647BB38266}"/>
              </a:ext>
            </a:extLst>
          </p:cNvPr>
          <p:cNvSpPr txBox="1"/>
          <p:nvPr/>
        </p:nvSpPr>
        <p:spPr>
          <a:xfrm>
            <a:off x="8931312" y="2818370"/>
            <a:ext cx="234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 Direction (Z)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FFC67B-BD0C-4924-B046-40E7D706A91B}"/>
              </a:ext>
            </a:extLst>
          </p:cNvPr>
          <p:cNvSpPr txBox="1"/>
          <p:nvPr/>
        </p:nvSpPr>
        <p:spPr>
          <a:xfrm>
            <a:off x="81700" y="2010466"/>
            <a:ext cx="461665" cy="30570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Vertical Direction (Y)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84FC47-7F05-4796-A888-426AA6983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0933"/>
            <a:ext cx="2370667" cy="739433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B41833A-76E9-4853-B2AC-13D93FA9CF94}"/>
              </a:ext>
            </a:extLst>
          </p:cNvPr>
          <p:cNvGraphicFramePr>
            <a:graphicFrameLocks noGrp="1"/>
          </p:cNvGraphicFramePr>
          <p:nvPr/>
        </p:nvGraphicFramePr>
        <p:xfrm>
          <a:off x="3842653" y="5570123"/>
          <a:ext cx="6576552" cy="11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614">
                  <a:extLst>
                    <a:ext uri="{9D8B030D-6E8A-4147-A177-3AD203B41FA5}">
                      <a16:colId xmlns:a16="http://schemas.microsoft.com/office/drawing/2014/main" val="4113255799"/>
                    </a:ext>
                  </a:extLst>
                </a:gridCol>
                <a:gridCol w="2615938">
                  <a:extLst>
                    <a:ext uri="{9D8B030D-6E8A-4147-A177-3AD203B41FA5}">
                      <a16:colId xmlns:a16="http://schemas.microsoft.com/office/drawing/2014/main" val="162923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Neutrino : Cosmic Muons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19810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b="0" dirty="0"/>
                        <a:t>Many-to-many charge-light matching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1 :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0377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b="1" dirty="0"/>
                        <a:t>After through-going-muon rejection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1:1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545195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3B95D017-F489-466E-B75E-11D09ABD1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626" y="889907"/>
            <a:ext cx="4208935" cy="183024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801F5BC-EEFB-4A86-B54C-320ED5D0A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7600" y="3230317"/>
            <a:ext cx="2163520" cy="1931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241357-0E73-4A09-9AEB-1A969E9B3E5A}"/>
              </a:ext>
            </a:extLst>
          </p:cNvPr>
          <p:cNvSpPr txBox="1"/>
          <p:nvPr/>
        </p:nvSpPr>
        <p:spPr>
          <a:xfrm>
            <a:off x="7786048" y="2538484"/>
            <a:ext cx="114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prediction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9FD935-B242-4FBF-ADAC-CBC8D58D7C62}"/>
              </a:ext>
            </a:extLst>
          </p:cNvPr>
          <p:cNvSpPr txBox="1"/>
          <p:nvPr/>
        </p:nvSpPr>
        <p:spPr>
          <a:xfrm>
            <a:off x="7824219" y="1575148"/>
            <a:ext cx="151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measurement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A387792-F8DD-47D4-BCDC-7E32750657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2" y="-168848"/>
            <a:ext cx="1397138" cy="139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8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4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23" y="-256374"/>
            <a:ext cx="5361578" cy="1143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19153"/>
            <a:ext cx="7842250" cy="2400297"/>
          </a:xfrm>
        </p:spPr>
        <p:txBody>
          <a:bodyPr>
            <a:noAutofit/>
          </a:bodyPr>
          <a:lstStyle/>
          <a:p>
            <a:r>
              <a:rPr lang="en-US" sz="3200" b="1" dirty="0"/>
              <a:t>Linear Algebra (LA) has a very long history:</a:t>
            </a:r>
          </a:p>
          <a:p>
            <a:pPr lvl="1"/>
            <a:r>
              <a:rPr lang="en-US" sz="2800" dirty="0"/>
              <a:t>First appears in “The Nine Chapters on the Mathematical Art” </a:t>
            </a:r>
          </a:p>
          <a:p>
            <a:pPr lvl="1"/>
            <a:endParaRPr lang="en-US" sz="1600" dirty="0"/>
          </a:p>
          <a:p>
            <a:pPr lvl="1"/>
            <a:r>
              <a:rPr lang="en-US" altLang="zh-CN" sz="2800" dirty="0"/>
              <a:t>Systematically i</a:t>
            </a:r>
            <a:r>
              <a:rPr lang="en-US" sz="2800" dirty="0"/>
              <a:t>ntroduced by Rene Descartes</a:t>
            </a:r>
            <a:br>
              <a:rPr lang="en-US" sz="2800" dirty="0"/>
            </a:b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35500" y="3821115"/>
            <a:ext cx="7556500" cy="2900363"/>
          </a:xfrm>
        </p:spPr>
        <p:txBody>
          <a:bodyPr>
            <a:normAutofit/>
          </a:bodyPr>
          <a:lstStyle/>
          <a:p>
            <a:r>
              <a:rPr lang="en-US" sz="3200" b="1" dirty="0"/>
              <a:t>Application of LA is very broad:</a:t>
            </a:r>
          </a:p>
          <a:p>
            <a:pPr lvl="1"/>
            <a:r>
              <a:rPr lang="en-US" sz="2800" dirty="0"/>
              <a:t>We selected a few examples in the field of neutrino physics to illustrate its power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47" y="44450"/>
            <a:ext cx="3810000" cy="317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0" y="3395651"/>
            <a:ext cx="4079039" cy="2960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30172" y="3150950"/>
            <a:ext cx="351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 ancient Chinese book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22935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Cartesian coordinates in geometry</a:t>
            </a:r>
          </a:p>
        </p:txBody>
      </p:sp>
    </p:spTree>
    <p:extLst>
      <p:ext uri="{BB962C8B-B14F-4D97-AF65-F5344CB8AC3E}">
        <p14:creationId xmlns:p14="http://schemas.microsoft.com/office/powerpoint/2010/main" val="281221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build="p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A24E5-7066-415B-855E-663FDE53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D618561-F32E-4025-88F5-B97278D70D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6525" y="1468438"/>
          <a:ext cx="9655175" cy="30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3" imgW="2158920" imgH="672840" progId="Equation.DSMT4">
                  <p:embed/>
                </p:oleObj>
              </mc:Choice>
              <mc:Fallback>
                <p:oleObj name="Equation" r:id="rId3" imgW="2158920" imgH="6728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D618561-F32E-4025-88F5-B97278D70D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6525" y="1468438"/>
                        <a:ext cx="9655175" cy="30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722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58" y="-147123"/>
            <a:ext cx="8286750" cy="1143000"/>
          </a:xfrm>
        </p:spPr>
        <p:txBody>
          <a:bodyPr/>
          <a:lstStyle/>
          <a:p>
            <a:r>
              <a:rPr lang="en-US" dirty="0"/>
              <a:t>Iterative LA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52" y="769919"/>
            <a:ext cx="9036050" cy="5714999"/>
          </a:xfrm>
        </p:spPr>
        <p:txBody>
          <a:bodyPr/>
          <a:lstStyle/>
          <a:p>
            <a:r>
              <a:rPr lang="en-US" sz="2800" dirty="0"/>
              <a:t>A famous example is </a:t>
            </a:r>
            <a:r>
              <a:rPr lang="en-US" sz="2800" b="1" dirty="0"/>
              <a:t>Bayesian unfolding</a:t>
            </a:r>
          </a:p>
          <a:p>
            <a:pPr lvl="1"/>
            <a:r>
              <a:rPr lang="en-US" dirty="0"/>
              <a:t> </a:t>
            </a:r>
            <a:r>
              <a:rPr lang="en-US" sz="2400" dirty="0"/>
              <a:t>G. </a:t>
            </a:r>
            <a:r>
              <a:rPr lang="en-US" sz="2400" dirty="0" err="1"/>
              <a:t>Agostini</a:t>
            </a:r>
            <a:r>
              <a:rPr lang="en-US" sz="2400" dirty="0"/>
              <a:t>, </a:t>
            </a:r>
            <a:r>
              <a:rPr lang="en-US" sz="2400" dirty="0">
                <a:hlinkClick r:id="rId3"/>
              </a:rPr>
              <a:t>NIMA, 487, 362 </a:t>
            </a:r>
            <a:r>
              <a:rPr lang="en-US" sz="2400" dirty="0"/>
              <a:t>(1995) &amp; </a:t>
            </a:r>
            <a:r>
              <a:rPr lang="en-US" sz="2400" dirty="0">
                <a:hlinkClick r:id="rId4"/>
              </a:rPr>
              <a:t>arXiv:1010.0632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Used in many </a:t>
            </a:r>
            <a:r>
              <a:rPr lang="el-GR" sz="2400" dirty="0"/>
              <a:t>ν</a:t>
            </a:r>
            <a:r>
              <a:rPr lang="en-US" sz="2400" dirty="0"/>
              <a:t> experiments extracting </a:t>
            </a:r>
            <a:r>
              <a:rPr lang="el-GR" sz="2400" dirty="0"/>
              <a:t>ν</a:t>
            </a:r>
            <a:r>
              <a:rPr lang="en-US" sz="2400" dirty="0"/>
              <a:t>-A cross sections</a:t>
            </a:r>
          </a:p>
          <a:p>
            <a:pPr lvl="1"/>
            <a:r>
              <a:rPr lang="en-US" sz="2400" dirty="0"/>
              <a:t>Equivalent to the more general </a:t>
            </a:r>
            <a:r>
              <a:rPr lang="en-US" sz="2400" b="1" dirty="0"/>
              <a:t>Maximum Likelihood </a:t>
            </a:r>
            <a:br>
              <a:rPr lang="en-US" sz="2400" b="1" dirty="0"/>
            </a:br>
            <a:r>
              <a:rPr lang="en-US" sz="2400" b="1" dirty="0"/>
              <a:t>Expectation Maximization </a:t>
            </a:r>
            <a:r>
              <a:rPr lang="en-US" sz="2400" dirty="0"/>
              <a:t>(ML-EM):</a:t>
            </a:r>
          </a:p>
          <a:p>
            <a:pPr lvl="2"/>
            <a:r>
              <a:rPr lang="en-US" sz="2000" dirty="0">
                <a:hlinkClick r:id="rId5"/>
              </a:rPr>
              <a:t>A. P. </a:t>
            </a:r>
            <a:r>
              <a:rPr lang="en-US" sz="2000" dirty="0" err="1">
                <a:hlinkClick r:id="rId5"/>
              </a:rPr>
              <a:t>Dempster</a:t>
            </a:r>
            <a:r>
              <a:rPr lang="en-US" sz="2000" dirty="0">
                <a:hlinkClick r:id="rId5"/>
              </a:rPr>
              <a:t> et al. J. Royal Stat. Soc. B39, 1 (1977)</a:t>
            </a:r>
            <a:endParaRPr lang="en-US" sz="2000" dirty="0"/>
          </a:p>
          <a:p>
            <a:pPr lvl="2"/>
            <a:r>
              <a:rPr lang="en-US" sz="2000" dirty="0">
                <a:hlinkClick r:id="rId6"/>
              </a:rPr>
              <a:t>L. A. </a:t>
            </a:r>
            <a:r>
              <a:rPr lang="en-US" sz="2000" dirty="0" err="1">
                <a:hlinkClick r:id="rId6"/>
              </a:rPr>
              <a:t>Shepp</a:t>
            </a:r>
            <a:r>
              <a:rPr lang="en-US" sz="2000" dirty="0">
                <a:hlinkClick r:id="rId6"/>
              </a:rPr>
              <a:t> and Y. </a:t>
            </a:r>
            <a:r>
              <a:rPr lang="en-US" sz="2000" dirty="0" err="1">
                <a:hlinkClick r:id="rId6"/>
              </a:rPr>
              <a:t>Vardi</a:t>
            </a:r>
            <a:r>
              <a:rPr lang="en-US" sz="2000" dirty="0">
                <a:hlinkClick r:id="rId6"/>
              </a:rPr>
              <a:t>, IEEE Trans. Med. Imaging 2, 113 (1982)</a:t>
            </a:r>
            <a:endParaRPr lang="en-US" sz="20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10550" y="4876828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NEXT 0</a:t>
            </a:r>
            <a:r>
              <a:rPr lang="el-GR" sz="2400" dirty="0"/>
              <a:t>νββ</a:t>
            </a:r>
            <a:r>
              <a:rPr lang="en-US" sz="2400" dirty="0"/>
              <a:t>: </a:t>
            </a:r>
            <a:r>
              <a:rPr lang="en-US" sz="2400" dirty="0">
                <a:hlinkClick r:id="rId7"/>
              </a:rPr>
              <a:t>JINST 12, P08009</a:t>
            </a:r>
            <a:endParaRPr lang="en-US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8297639" y="1182575"/>
            <a:ext cx="3724720" cy="2823497"/>
            <a:chOff x="8344390" y="3931616"/>
            <a:chExt cx="3724720" cy="282349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44390" y="4116282"/>
              <a:ext cx="1533525" cy="12763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24950" y="5202538"/>
              <a:ext cx="1704975" cy="15525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48260" y="3967970"/>
              <a:ext cx="1676400" cy="142804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819276" y="3933861"/>
              <a:ext cx="129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Truth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71150" y="3931616"/>
              <a:ext cx="1597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Observation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54963" y="6206430"/>
              <a:ext cx="1597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Reconstructed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9989647" y="3967970"/>
              <a:ext cx="0" cy="111454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989647" y="5082511"/>
              <a:ext cx="1647573" cy="121284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8590847" y="5082511"/>
              <a:ext cx="1398801" cy="1223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298828" y="1924373"/>
          <a:ext cx="582612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11" imgW="3340080" imgH="1371600" progId="Equation.DSMT4">
                  <p:embed/>
                </p:oleObj>
              </mc:Choice>
              <mc:Fallback>
                <p:oleObj name="Equation" r:id="rId11" imgW="3340080" imgH="13716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98828" y="1924373"/>
                        <a:ext cx="5826125" cy="23907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8682968" y="3934635"/>
          <a:ext cx="2648447" cy="756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13" imgW="1600200" imgH="457200" progId="Equation.DSMT4">
                  <p:embed/>
                </p:oleObj>
              </mc:Choice>
              <mc:Fallback>
                <p:oleObj name="Equation" r:id="rId13" imgW="1600200" imgH="4572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82968" y="3934635"/>
                        <a:ext cx="2648447" cy="756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3F32678-7E97-4EAA-9B81-DBCFA1F3FC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08684" y="5509163"/>
            <a:ext cx="2322731" cy="8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3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F085-E169-4384-ABC4-3DED57A0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866474" cy="1143000"/>
          </a:xfrm>
        </p:spPr>
        <p:txBody>
          <a:bodyPr>
            <a:normAutofit/>
          </a:bodyPr>
          <a:lstStyle/>
          <a:p>
            <a:r>
              <a:rPr lang="en-US" dirty="0"/>
              <a:t>Iterative Approaches with Linear Algebra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8C59A-793F-45ED-8120-DCCE85EE8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1" y="1143000"/>
            <a:ext cx="11274056" cy="4928232"/>
          </a:xfrm>
        </p:spPr>
        <p:txBody>
          <a:bodyPr/>
          <a:lstStyle/>
          <a:p>
            <a:r>
              <a:rPr lang="en-US" dirty="0"/>
              <a:t>Iterative approach based on Linear Algebra </a:t>
            </a:r>
            <a:br>
              <a:rPr lang="en-US" dirty="0"/>
            </a:br>
            <a:r>
              <a:rPr lang="en-US" dirty="0"/>
              <a:t>to approximate nonlinear fits </a:t>
            </a:r>
          </a:p>
          <a:p>
            <a:pPr lvl="1"/>
            <a:r>
              <a:rPr lang="en-US" dirty="0"/>
              <a:t>E.g. Track trajectory and </a:t>
            </a:r>
            <a:r>
              <a:rPr lang="en-US" dirty="0" err="1"/>
              <a:t>dQ</a:t>
            </a:r>
            <a:r>
              <a:rPr lang="en-US" dirty="0"/>
              <a:t>/dx fit in MicroBooNE</a:t>
            </a:r>
          </a:p>
          <a:p>
            <a:endParaRPr lang="en-US" dirty="0"/>
          </a:p>
          <a:p>
            <a:r>
              <a:rPr lang="en-US" dirty="0"/>
              <a:t>Iterated Weighted Least-Squares fit to </a:t>
            </a:r>
            <a:br>
              <a:rPr lang="en-US" dirty="0"/>
            </a:br>
            <a:r>
              <a:rPr lang="en-US" dirty="0"/>
              <a:t>reduce bias in the Neyman or Pearson </a:t>
            </a:r>
            <a:br>
              <a:rPr lang="en-US" dirty="0"/>
            </a:br>
            <a:r>
              <a:rPr lang="el-GR" dirty="0"/>
              <a:t>χ</a:t>
            </a:r>
            <a:r>
              <a:rPr lang="en-US" baseline="30000" dirty="0"/>
              <a:t>2</a:t>
            </a:r>
            <a:r>
              <a:rPr lang="en-US" dirty="0"/>
              <a:t> in counting experiments </a:t>
            </a:r>
          </a:p>
          <a:p>
            <a:pPr lvl="1"/>
            <a:r>
              <a:rPr lang="en-US" dirty="0">
                <a:hlinkClick r:id="rId3"/>
              </a:rPr>
              <a:t>arXiv:1807.07911</a:t>
            </a:r>
            <a:r>
              <a:rPr lang="en-US" dirty="0"/>
              <a:t>  and earlier works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E3E2D-9715-4F3A-A622-D66A58786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430D8-5B6E-4DF4-BEB3-ADA8DB6A7B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976" y="1610101"/>
            <a:ext cx="1408204" cy="2091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35935A-F2F2-4A43-AD0B-0D9B9E8B7D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04"/>
          <a:stretch/>
        </p:blipFill>
        <p:spPr>
          <a:xfrm>
            <a:off x="10498821" y="1567267"/>
            <a:ext cx="1348863" cy="21212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F46545-97E2-48B9-B9A8-D0F407AA93BB}"/>
              </a:ext>
            </a:extLst>
          </p:cNvPr>
          <p:cNvSpPr txBox="1"/>
          <p:nvPr/>
        </p:nvSpPr>
        <p:spPr>
          <a:xfrm>
            <a:off x="8471323" y="1197935"/>
            <a:ext cx="372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BCGSTAB &amp; Coordinate Descent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3785D3B-8FF5-4C25-B870-69AD2CF728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763" y="5594900"/>
          <a:ext cx="6332482" cy="1069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6" imgW="2933640" imgH="495000" progId="Equation.DSMT4">
                  <p:embed/>
                </p:oleObj>
              </mc:Choice>
              <mc:Fallback>
                <p:oleObj name="Equation" r:id="rId6" imgW="2933640" imgH="4950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3785D3B-8FF5-4C25-B870-69AD2CF728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2763" y="5594900"/>
                        <a:ext cx="6332482" cy="106987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8ED10A7-5BE1-4CDA-9B96-23DA31A094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66806" y="4028603"/>
          <a:ext cx="3415594" cy="2533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8" imgW="1917360" imgH="1422360" progId="Equation.DSMT4">
                  <p:embed/>
                </p:oleObj>
              </mc:Choice>
              <mc:Fallback>
                <p:oleObj name="Equation" r:id="rId8" imgW="1917360" imgH="1422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8ED10A7-5BE1-4CDA-9B96-23DA31A094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66806" y="4028603"/>
                        <a:ext cx="3415594" cy="2533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34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8B1C663-203F-42E3-83D0-03485D34F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972" y="3339689"/>
            <a:ext cx="5408428" cy="36299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F956C4-123C-4F00-88FA-F36A5420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Combined Neyman Pearson (CNP) </a:t>
            </a:r>
            <a:r>
              <a:rPr lang="en-US" dirty="0" err="1"/>
              <a:t>Chisquare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8FCF0A1-30D2-487A-819C-A7C956C1D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8164" y="3295105"/>
            <a:ext cx="4997232" cy="34263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4D20C-EBE5-4E25-8FE9-27302862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7D02B80-76D3-495A-B90A-76E04A8C3C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129" y="1053434"/>
          <a:ext cx="3193099" cy="2101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5" imgW="2006280" imgH="1320480" progId="Equation.DSMT4">
                  <p:embed/>
                </p:oleObj>
              </mc:Choice>
              <mc:Fallback>
                <p:oleObj name="Equation" r:id="rId5" imgW="2006280" imgH="1320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7D02B80-76D3-495A-B90A-76E04A8C3C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6129" y="1053434"/>
                        <a:ext cx="3193099" cy="2101720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9FD41FE-18BC-4B23-A21A-942FB8C0DD57}"/>
              </a:ext>
            </a:extLst>
          </p:cNvPr>
          <p:cNvSpPr txBox="1"/>
          <p:nvPr/>
        </p:nvSpPr>
        <p:spPr>
          <a:xfrm>
            <a:off x="8303414" y="2556441"/>
            <a:ext cx="3498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X. Ji, W. Gu, XQ, H. Wei, C. Zhang</a:t>
            </a:r>
            <a:endParaRPr lang="en-US" dirty="0">
              <a:hlinkClick r:id="rId7"/>
            </a:endParaRPr>
          </a:p>
          <a:p>
            <a:r>
              <a:rPr lang="en-US" sz="2400" dirty="0">
                <a:hlinkClick r:id="rId7"/>
              </a:rPr>
              <a:t>arXiv:1903.07185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304275-CE1B-4E97-9E43-4F9621B3A47C}"/>
              </a:ext>
            </a:extLst>
          </p:cNvPr>
          <p:cNvSpPr txBox="1"/>
          <p:nvPr/>
        </p:nvSpPr>
        <p:spPr>
          <a:xfrm>
            <a:off x="4822605" y="1284521"/>
            <a:ext cx="6759795" cy="1015663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 linear combination of Neyman and Pearson </a:t>
            </a:r>
            <a:r>
              <a:rPr lang="el-GR" sz="2000" dirty="0"/>
              <a:t>χ</a:t>
            </a:r>
            <a:r>
              <a:rPr lang="en-US" sz="2000" baseline="30000" dirty="0"/>
              <a:t>2</a:t>
            </a:r>
            <a:r>
              <a:rPr lang="en-US" sz="2000" dirty="0"/>
              <a:t>, CNP </a:t>
            </a:r>
            <a:r>
              <a:rPr lang="el-GR" sz="2000" dirty="0"/>
              <a:t>χ</a:t>
            </a:r>
            <a:r>
              <a:rPr lang="en-US" sz="2000" baseline="30000" dirty="0"/>
              <a:t>2 </a:t>
            </a:r>
            <a:r>
              <a:rPr lang="en-US" sz="2000" dirty="0"/>
              <a:t>leads to a better approximation of Poisson</a:t>
            </a:r>
            <a:r>
              <a:rPr lang="en-US" sz="2000" baseline="30000" dirty="0"/>
              <a:t> </a:t>
            </a:r>
            <a:r>
              <a:rPr lang="el-GR" sz="2000" dirty="0"/>
              <a:t>χ</a:t>
            </a:r>
            <a:r>
              <a:rPr lang="en-US" sz="2000" baseline="30000" dirty="0"/>
              <a:t>2</a:t>
            </a:r>
            <a:r>
              <a:rPr lang="en-US" sz="2000" dirty="0"/>
              <a:t>, advantages in computation in certain scenarios </a:t>
            </a:r>
          </a:p>
        </p:txBody>
      </p:sp>
    </p:spTree>
    <p:extLst>
      <p:ext uri="{BB962C8B-B14F-4D97-AF65-F5344CB8AC3E}">
        <p14:creationId xmlns:p14="http://schemas.microsoft.com/office/powerpoint/2010/main" val="10667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BDE1-9DC7-4D20-8AEB-FF867A27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996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Linear Algebra in Designing 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F0807-387B-4080-8055-F7FF45DDD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24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A5891-2DFD-4024-8292-2F9C934EF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45" y="2202886"/>
            <a:ext cx="5409958" cy="307600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8B74C1-CB56-4FA9-928F-A71C3C953C41}"/>
              </a:ext>
            </a:extLst>
          </p:cNvPr>
          <p:cNvSpPr txBox="1"/>
          <p:nvPr/>
        </p:nvSpPr>
        <p:spPr>
          <a:xfrm>
            <a:off x="609600" y="1247553"/>
            <a:ext cx="456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Conditional Covariance Matrix, </a:t>
            </a:r>
            <a:br>
              <a:rPr lang="en-US" dirty="0"/>
            </a:br>
            <a:r>
              <a:rPr lang="en-US" dirty="0"/>
              <a:t>also Gaussian Process </a:t>
            </a:r>
            <a:r>
              <a:rPr lang="en-US" dirty="0">
                <a:hlinkClick r:id="rId3"/>
              </a:rPr>
              <a:t>arXiv:1709.05681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238E0-6AD0-4DE1-A9EF-BE30A0863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0" y="5666509"/>
            <a:ext cx="4744102" cy="11914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62B084-024D-419A-895E-B73C0CC755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66" y="5358134"/>
            <a:ext cx="5198535" cy="1499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BADCA1-B165-45EE-A4EA-C4A34C4069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1599" y="1533182"/>
            <a:ext cx="5050361" cy="3791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B8FA2B-E893-465C-B3CA-2289792D7223}"/>
              </a:ext>
            </a:extLst>
          </p:cNvPr>
          <p:cNvSpPr txBox="1"/>
          <p:nvPr/>
        </p:nvSpPr>
        <p:spPr>
          <a:xfrm>
            <a:off x="7005366" y="1035455"/>
            <a:ext cx="481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Wilkings</a:t>
            </a:r>
            <a:r>
              <a:rPr lang="en-US" dirty="0"/>
              <a:t> et al. </a:t>
            </a:r>
            <a:r>
              <a:rPr lang="en-US" dirty="0">
                <a:hlinkClick r:id="rId7"/>
              </a:rPr>
              <a:t>arXiv:1412.3086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90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49465"/>
            <a:ext cx="109728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" y="592333"/>
            <a:ext cx="11785601" cy="5871030"/>
          </a:xfrm>
        </p:spPr>
        <p:txBody>
          <a:bodyPr>
            <a:noAutofit/>
          </a:bodyPr>
          <a:lstStyle/>
          <a:p>
            <a:r>
              <a:rPr lang="en-US" dirty="0"/>
              <a:t>Linear Algebra is a very powerful tool in experiments</a:t>
            </a:r>
          </a:p>
          <a:p>
            <a:pPr lvl="1"/>
            <a:r>
              <a:rPr lang="en-US" b="1" dirty="0"/>
              <a:t>Least square approach</a:t>
            </a:r>
            <a:r>
              <a:rPr lang="en-US" dirty="0"/>
              <a:t>: 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Iterative approach</a:t>
            </a:r>
            <a:r>
              <a:rPr lang="en-US" dirty="0"/>
              <a:t>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40348" y="1605385"/>
          <a:ext cx="40386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3" imgW="2145960" imgH="2044440" progId="Equation.DSMT4">
                  <p:embed/>
                </p:oleObj>
              </mc:Choice>
              <mc:Fallback>
                <p:oleObj name="Equation" r:id="rId3" imgW="2145960" imgH="20444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40348" y="1605385"/>
                        <a:ext cx="4038600" cy="38449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3052" y="1735333"/>
          <a:ext cx="6492906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367">
                  <a:extLst>
                    <a:ext uri="{9D8B030D-6E8A-4147-A177-3AD203B41FA5}">
                      <a16:colId xmlns:a16="http://schemas.microsoft.com/office/drawing/2014/main" val="623794720"/>
                    </a:ext>
                  </a:extLst>
                </a:gridCol>
                <a:gridCol w="4380539">
                  <a:extLst>
                    <a:ext uri="{9D8B030D-6E8A-4147-A177-3AD203B41FA5}">
                      <a16:colId xmlns:a16="http://schemas.microsoft.com/office/drawing/2014/main" val="3370223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Selected 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918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Signal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MicroBooNE</a:t>
                      </a:r>
                      <a:r>
                        <a:rPr lang="en-US" baseline="0" dirty="0"/>
                        <a:t> TPC and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Daya</a:t>
                      </a:r>
                      <a:r>
                        <a:rPr lang="en-US" dirty="0"/>
                        <a:t> Bay PMT </a:t>
                      </a:r>
                      <a:br>
                        <a:rPr lang="en-US" dirty="0"/>
                      </a:br>
                      <a:r>
                        <a:rPr lang="en-US" dirty="0"/>
                        <a:t>waveform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45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unfolding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EXO-200, Wiener-SVD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56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Event</a:t>
                      </a:r>
                      <a:r>
                        <a:rPr lang="en-US" baseline="0" dirty="0"/>
                        <a:t> Reconstruction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Wire-Cell</a:t>
                      </a:r>
                      <a:r>
                        <a:rPr lang="en-US" baseline="0" dirty="0"/>
                        <a:t> 3D imaging, Charge-light matching in LArTPC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61712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1326" y="4335461"/>
          <a:ext cx="639635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636">
                  <a:extLst>
                    <a:ext uri="{9D8B030D-6E8A-4147-A177-3AD203B41FA5}">
                      <a16:colId xmlns:a16="http://schemas.microsoft.com/office/drawing/2014/main" val="549985303"/>
                    </a:ext>
                  </a:extLst>
                </a:gridCol>
                <a:gridCol w="4332722">
                  <a:extLst>
                    <a:ext uri="{9D8B030D-6E8A-4147-A177-3AD203B41FA5}">
                      <a16:colId xmlns:a16="http://schemas.microsoft.com/office/drawing/2014/main" val="7708505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Selected 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23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Numerical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Coordinate Descent, BCGSTAB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25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unfolding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ML-EM (Bayesian unfold) in NEXT, </a:t>
                      </a:r>
                      <a:r>
                        <a:rPr lang="el-GR" dirty="0"/>
                        <a:t>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Xs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24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Reducing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Iterative</a:t>
                      </a:r>
                      <a:r>
                        <a:rPr lang="en-US" baseline="0" dirty="0"/>
                        <a:t> Least Weighted Squares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02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Approx. NL 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Trajectory</a:t>
                      </a:r>
                      <a:r>
                        <a:rPr lang="en-US" baseline="0" dirty="0"/>
                        <a:t> &amp; </a:t>
                      </a:r>
                      <a:r>
                        <a:rPr lang="en-US" baseline="0" dirty="0" err="1"/>
                        <a:t>dQ</a:t>
                      </a:r>
                      <a:r>
                        <a:rPr lang="en-US" baseline="0" dirty="0"/>
                        <a:t>/dx fit in </a:t>
                      </a:r>
                      <a:r>
                        <a:rPr lang="en-US" baseline="0" dirty="0" err="1"/>
                        <a:t>LArTPC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09528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5E57831-88A0-48AB-AA4F-ADF524036CC6}"/>
              </a:ext>
            </a:extLst>
          </p:cNvPr>
          <p:cNvSpPr txBox="1"/>
          <p:nvPr/>
        </p:nvSpPr>
        <p:spPr>
          <a:xfrm>
            <a:off x="7640348" y="6089210"/>
            <a:ext cx="448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Also experiment’s designs</a:t>
            </a:r>
          </a:p>
        </p:txBody>
      </p:sp>
    </p:spTree>
    <p:extLst>
      <p:ext uri="{BB962C8B-B14F-4D97-AF65-F5344CB8AC3E}">
        <p14:creationId xmlns:p14="http://schemas.microsoft.com/office/powerpoint/2010/main" val="740978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B2699-D860-4210-BEED-88947570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D1C2F-A719-4D7B-97C2-11F26B009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05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9144-1151-41F8-8B8F-2AC0DB94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Stopped Muon Rejection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CF6E4-E7F6-42CE-86C8-2B4BB0F6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EFE220-6491-43DA-87F0-20F28B9130AF}"/>
              </a:ext>
            </a:extLst>
          </p:cNvPr>
          <p:cNvGrpSpPr/>
          <p:nvPr/>
        </p:nvGrpSpPr>
        <p:grpSpPr>
          <a:xfrm>
            <a:off x="200840" y="1510056"/>
            <a:ext cx="6525046" cy="3710301"/>
            <a:chOff x="66161" y="474493"/>
            <a:chExt cx="6525046" cy="37103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E02111B-A2FF-4C0D-BBD3-49E682E3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8240" y="2241694"/>
              <a:ext cx="4029075" cy="194310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D7FCDB0-0977-44D8-8A4E-9C35E3096769}"/>
                </a:ext>
              </a:extLst>
            </p:cNvPr>
            <p:cNvGrpSpPr/>
            <p:nvPr/>
          </p:nvGrpSpPr>
          <p:grpSpPr>
            <a:xfrm>
              <a:off x="66161" y="474493"/>
              <a:ext cx="6525046" cy="3192260"/>
              <a:chOff x="66162" y="509779"/>
              <a:chExt cx="6525046" cy="319226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9B981E6-35A8-4FFF-8AA7-A5A3699A7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453" y="1018113"/>
                <a:ext cx="5429250" cy="1162050"/>
              </a:xfrm>
              <a:prstGeom prst="rect">
                <a:avLst/>
              </a:prstGeom>
            </p:spPr>
          </p:pic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06593F2-D8D8-4969-8F29-A989711757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5864" y="935600"/>
                <a:ext cx="1082403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B62BD4C9-EB82-4207-AF98-E0BC334F8A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7395" y="1140042"/>
                <a:ext cx="11441" cy="729145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3E4ACA-FEE6-425E-BD9E-4DD9EEEA8B96}"/>
                  </a:ext>
                </a:extLst>
              </p:cNvPr>
              <p:cNvSpPr txBox="1"/>
              <p:nvPr/>
            </p:nvSpPr>
            <p:spPr>
              <a:xfrm>
                <a:off x="254437" y="509779"/>
                <a:ext cx="1805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Drifting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5D3209-6FCA-4E92-8FA1-51842A8F221B}"/>
                  </a:ext>
                </a:extLst>
              </p:cNvPr>
              <p:cNvSpPr txBox="1"/>
              <p:nvPr/>
            </p:nvSpPr>
            <p:spPr>
              <a:xfrm>
                <a:off x="4786197" y="552943"/>
                <a:ext cx="1805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Drifting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A59565-E1C1-4940-961B-DA7C2A7E56C7}"/>
                  </a:ext>
                </a:extLst>
              </p:cNvPr>
              <p:cNvSpPr txBox="1"/>
              <p:nvPr/>
            </p:nvSpPr>
            <p:spPr>
              <a:xfrm>
                <a:off x="2265840" y="1995497"/>
                <a:ext cx="2172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Beam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636D9FB-9BEC-4B14-AEAA-F8FA981F8772}"/>
                  </a:ext>
                </a:extLst>
              </p:cNvPr>
              <p:cNvCxnSpPr/>
              <p:nvPr/>
            </p:nvCxnSpPr>
            <p:spPr>
              <a:xfrm flipH="1" flipV="1">
                <a:off x="254437" y="1071694"/>
                <a:ext cx="10031" cy="821112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78D5D2E3-C116-4418-A1BF-5E25561DA7A2}"/>
                  </a:ext>
                </a:extLst>
              </p:cNvPr>
              <p:cNvCxnSpPr/>
              <p:nvPr/>
            </p:nvCxnSpPr>
            <p:spPr>
              <a:xfrm flipH="1" flipV="1">
                <a:off x="1469442" y="2397122"/>
                <a:ext cx="10031" cy="821112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641676-F273-45A6-804D-491CE96208B0}"/>
                  </a:ext>
                </a:extLst>
              </p:cNvPr>
              <p:cNvSpPr txBox="1"/>
              <p:nvPr/>
            </p:nvSpPr>
            <p:spPr>
              <a:xfrm rot="16200000">
                <a:off x="1170896" y="2996544"/>
                <a:ext cx="461665" cy="94932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dirty="0"/>
                  <a:t>Vertical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6E618C-E388-4C0C-84F2-09E45D1C608A}"/>
                  </a:ext>
                </a:extLst>
              </p:cNvPr>
              <p:cNvSpPr txBox="1"/>
              <p:nvPr/>
            </p:nvSpPr>
            <p:spPr>
              <a:xfrm rot="16200000">
                <a:off x="309992" y="1792380"/>
                <a:ext cx="461665" cy="94932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dirty="0"/>
                  <a:t>Vertical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C885ADD-3251-49F7-8BD5-B21697ACD0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3987" y="2168955"/>
                <a:ext cx="206096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Content Placeholder 3">
            <a:extLst>
              <a:ext uri="{FF2B5EF4-FFF2-40B4-BE49-F238E27FC236}">
                <a16:creationId xmlns:a16="http://schemas.microsoft.com/office/drawing/2014/main" id="{AE2D9807-ACAC-469B-95B8-2F6AA550A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192" y="1143000"/>
            <a:ext cx="5951706" cy="414881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02C22-1D65-4054-8445-E5F1FA55E574}"/>
              </a:ext>
            </a:extLst>
          </p:cNvPr>
          <p:cNvSpPr txBox="1"/>
          <p:nvPr/>
        </p:nvSpPr>
        <p:spPr>
          <a:xfrm>
            <a:off x="520543" y="5585902"/>
            <a:ext cx="5012972" cy="830997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Determination of track direction is crucial to reject stopped muons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A1B7B0-A495-49E2-8759-03FF01C7CD76}"/>
              </a:ext>
            </a:extLst>
          </p:cNvPr>
          <p:cNvSpPr txBox="1"/>
          <p:nvPr/>
        </p:nvSpPr>
        <p:spPr>
          <a:xfrm>
            <a:off x="6737078" y="5503308"/>
            <a:ext cx="5012972" cy="1200329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Search for the Bragg peak in </a:t>
            </a:r>
            <a:r>
              <a:rPr lang="en-US" sz="2400" dirty="0" err="1"/>
              <a:t>dQ</a:t>
            </a:r>
            <a:r>
              <a:rPr lang="en-US" sz="2400" dirty="0"/>
              <a:t>/dx near the stopping point is the key, </a:t>
            </a:r>
            <a:br>
              <a:rPr lang="en-US" sz="2400" dirty="0"/>
            </a:br>
            <a:r>
              <a:rPr lang="en-US" sz="2400" dirty="0"/>
              <a:t>also important for PID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35AF926-FBE1-4267-93B7-E0B76BB9B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86" y="0"/>
            <a:ext cx="2668513" cy="8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8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010"/>
            <a:ext cx="673462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Trajectory and </a:t>
            </a:r>
            <a:r>
              <a:rPr lang="en-US" dirty="0" err="1"/>
              <a:t>dQ</a:t>
            </a:r>
            <a:r>
              <a:rPr lang="en-US" dirty="0"/>
              <a:t>/dx fit in Single-phase </a:t>
            </a:r>
            <a:r>
              <a:rPr lang="en-US" dirty="0" err="1"/>
              <a:t>LArTPC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6" y="1451428"/>
            <a:ext cx="7656286" cy="5270049"/>
          </a:xfrm>
        </p:spPr>
        <p:txBody>
          <a:bodyPr>
            <a:normAutofit/>
          </a:bodyPr>
          <a:lstStyle/>
          <a:p>
            <a:r>
              <a:rPr lang="en-US" sz="2800" dirty="0"/>
              <a:t>Measurement: Three 2D projections (wire and time) with charge information</a:t>
            </a:r>
          </a:p>
          <a:p>
            <a:pPr lvl="1"/>
            <a:r>
              <a:rPr lang="en-US" sz="2400" dirty="0"/>
              <a:t>Broadening caused by diffusion, detector response, signal processing …</a:t>
            </a:r>
          </a:p>
          <a:p>
            <a:endParaRPr lang="en-US" sz="2800" dirty="0"/>
          </a:p>
          <a:p>
            <a:r>
              <a:rPr lang="en-US" sz="2800" dirty="0"/>
              <a:t>Hypothesis is a 3D thin line (many points) </a:t>
            </a:r>
            <a:br>
              <a:rPr lang="en-US" sz="2800" dirty="0"/>
            </a:br>
            <a:r>
              <a:rPr lang="en-US" sz="2800" dirty="0"/>
              <a:t>with charges</a:t>
            </a:r>
          </a:p>
          <a:p>
            <a:pPr lvl="1"/>
            <a:r>
              <a:rPr lang="en-US" sz="2400" dirty="0"/>
              <a:t> “(3+1) x N” unknowns for “N” 3D points</a:t>
            </a:r>
          </a:p>
          <a:p>
            <a:pPr lvl="1"/>
            <a:r>
              <a:rPr lang="en-US" dirty="0"/>
              <a:t> </a:t>
            </a:r>
            <a:r>
              <a:rPr lang="en-US" sz="2400" dirty="0"/>
              <a:t>A non-linear fit </a:t>
            </a:r>
            <a:r>
              <a:rPr lang="en-US" sz="2400" dirty="0">
                <a:sym typeface="Wingdings" panose="05000000000000000000" pitchFamily="2" charset="2"/>
              </a:rPr>
              <a:t> approximate with two linear fits:  trajectory and </a:t>
            </a:r>
            <a:r>
              <a:rPr lang="en-US" sz="2400" dirty="0" err="1">
                <a:sym typeface="Wingdings" panose="05000000000000000000" pitchFamily="2" charset="2"/>
              </a:rPr>
              <a:t>dQ</a:t>
            </a:r>
            <a:r>
              <a:rPr lang="en-US" sz="2400" dirty="0">
                <a:sym typeface="Wingdings" panose="05000000000000000000" pitchFamily="2" charset="2"/>
              </a:rPr>
              <a:t>/dx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Allow further iterations to refine the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28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74429" y="67809"/>
            <a:ext cx="4555670" cy="6790191"/>
            <a:chOff x="7674429" y="67809"/>
            <a:chExt cx="4555670" cy="67901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4429" y="2285773"/>
              <a:ext cx="4510314" cy="237520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160000" y="3405521"/>
              <a:ext cx="1709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 view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74429" y="67809"/>
              <a:ext cx="4517571" cy="229765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503229" y="413657"/>
              <a:ext cx="1709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 view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4429" y="4515819"/>
              <a:ext cx="4555670" cy="234218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357757" y="5285564"/>
              <a:ext cx="1709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02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532" y="3425769"/>
            <a:ext cx="4792704" cy="32957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676" y="877745"/>
          <a:ext cx="7124791" cy="2466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4" imgW="4254480" imgH="1473120" progId="Equation.DSMT4">
                  <p:embed/>
                </p:oleObj>
              </mc:Choice>
              <mc:Fallback>
                <p:oleObj name="Equation" r:id="rId4" imgW="4254480" imgH="14731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676" y="877745"/>
                        <a:ext cx="7124791" cy="2466746"/>
                      </a:xfrm>
                      <a:prstGeom prst="rect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959711" y="877745"/>
          <a:ext cx="3819525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6" imgW="2489040" imgH="1600200" progId="Equation.DSMT4">
                  <p:embed/>
                </p:oleObj>
              </mc:Choice>
              <mc:Fallback>
                <p:oleObj name="Equation" r:id="rId6" imgW="2489040" imgH="1600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59711" y="877745"/>
                        <a:ext cx="3819525" cy="2455862"/>
                      </a:xfrm>
                      <a:prstGeom prst="rect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60450" y="0"/>
          <a:ext cx="98583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8" imgW="3720960" imgH="279360" progId="Equation.DSMT4">
                  <p:embed/>
                </p:oleObj>
              </mc:Choice>
              <mc:Fallback>
                <p:oleObj name="Equation" r:id="rId8" imgW="3720960" imgH="2793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0450" y="0"/>
                        <a:ext cx="9858375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72" y="3533517"/>
            <a:ext cx="3031401" cy="2963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5876" y="3533517"/>
            <a:ext cx="3433820" cy="31879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03531" y="961697"/>
            <a:ext cx="2459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Unknowns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Measurements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23CD32-57A3-4B7A-9977-63FE916E27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887"/>
            <a:ext cx="1062781" cy="10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-152926"/>
            <a:ext cx="11461796" cy="1143000"/>
          </a:xfrm>
        </p:spPr>
        <p:txBody>
          <a:bodyPr>
            <a:normAutofit/>
          </a:bodyPr>
          <a:lstStyle/>
          <a:p>
            <a:r>
              <a:rPr lang="en-US" dirty="0"/>
              <a:t>Weighted Least Squares (WLS)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1848" y="4793616"/>
            <a:ext cx="11631827" cy="19278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approximation or a special case of the </a:t>
            </a:r>
            <a:r>
              <a:rPr lang="en-US" b="1" i="1" dirty="0"/>
              <a:t>maximum likelihood </a:t>
            </a:r>
            <a:r>
              <a:rPr lang="en-US" dirty="0"/>
              <a:t>approach</a:t>
            </a:r>
          </a:p>
          <a:p>
            <a:r>
              <a:rPr lang="en-US" dirty="0"/>
              <a:t>With unbiased measurements, this solution is the </a:t>
            </a:r>
            <a:r>
              <a:rPr lang="en-US" b="1" i="1" dirty="0"/>
              <a:t>best linear unbiased estimator </a:t>
            </a:r>
            <a:r>
              <a:rPr lang="en-US" dirty="0"/>
              <a:t>(</a:t>
            </a:r>
            <a:r>
              <a:rPr lang="en-US" b="1" i="1" dirty="0"/>
              <a:t>BLUE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553200" y="3581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3200" y="3581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553200" y="3581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3200" y="3581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912813" y="1089025"/>
          <a:ext cx="4394200" cy="334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6" imgW="2120760" imgH="1612800" progId="Equation.DSMT4">
                  <p:embed/>
                </p:oleObj>
              </mc:Choice>
              <mc:Fallback>
                <p:oleObj name="Equation" r:id="rId6" imgW="2120760" imgH="1612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2813" y="1089025"/>
                        <a:ext cx="4394200" cy="3341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502525" y="1362075"/>
          <a:ext cx="341630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8" imgW="2082600" imgH="1320480" progId="Equation.DSMT4">
                  <p:embed/>
                </p:oleObj>
              </mc:Choice>
              <mc:Fallback>
                <p:oleObj name="Equation" r:id="rId8" imgW="2082600" imgH="1320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02525" y="1362075"/>
                        <a:ext cx="3416300" cy="21669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>
            <a:off x="5924573" y="2366515"/>
            <a:ext cx="831850" cy="2485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26200" y="3977740"/>
            <a:ext cx="603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 C. Aitken </a:t>
            </a:r>
            <a:r>
              <a:rPr lang="en-US" sz="2000" dirty="0">
                <a:hlinkClick r:id="rId10"/>
              </a:rPr>
              <a:t>Proc. R. Soc. Edinburgh 55, 42</a:t>
            </a:r>
            <a:r>
              <a:rPr lang="en-US" sz="2000" dirty="0"/>
              <a:t> (1935)</a:t>
            </a:r>
          </a:p>
        </p:txBody>
      </p:sp>
    </p:spTree>
    <p:extLst>
      <p:ext uri="{BB962C8B-B14F-4D97-AF65-F5344CB8AC3E}">
        <p14:creationId xmlns:p14="http://schemas.microsoft.com/office/powerpoint/2010/main" val="39616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4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9144-1151-41F8-8B8F-2AC0DB94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Stopped Muon Rejection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CF6E4-E7F6-42CE-86C8-2B4BB0F6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EFE220-6491-43DA-87F0-20F28B9130AF}"/>
              </a:ext>
            </a:extLst>
          </p:cNvPr>
          <p:cNvGrpSpPr/>
          <p:nvPr/>
        </p:nvGrpSpPr>
        <p:grpSpPr>
          <a:xfrm>
            <a:off x="200840" y="1510056"/>
            <a:ext cx="6525046" cy="3710301"/>
            <a:chOff x="66161" y="474493"/>
            <a:chExt cx="6525046" cy="37103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E02111B-A2FF-4C0D-BBD3-49E682E3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8240" y="2241694"/>
              <a:ext cx="4029075" cy="194310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D7FCDB0-0977-44D8-8A4E-9C35E3096769}"/>
                </a:ext>
              </a:extLst>
            </p:cNvPr>
            <p:cNvGrpSpPr/>
            <p:nvPr/>
          </p:nvGrpSpPr>
          <p:grpSpPr>
            <a:xfrm>
              <a:off x="66161" y="474493"/>
              <a:ext cx="6525046" cy="3192260"/>
              <a:chOff x="66162" y="509779"/>
              <a:chExt cx="6525046" cy="319226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9B981E6-35A8-4FFF-8AA7-A5A3699A7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453" y="1018113"/>
                <a:ext cx="5429250" cy="1162050"/>
              </a:xfrm>
              <a:prstGeom prst="rect">
                <a:avLst/>
              </a:prstGeom>
            </p:spPr>
          </p:pic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06593F2-D8D8-4969-8F29-A989711757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5864" y="935600"/>
                <a:ext cx="1082403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B62BD4C9-EB82-4207-AF98-E0BC334F8A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7395" y="1140042"/>
                <a:ext cx="11441" cy="729145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3E4ACA-FEE6-425E-BD9E-4DD9EEEA8B96}"/>
                  </a:ext>
                </a:extLst>
              </p:cNvPr>
              <p:cNvSpPr txBox="1"/>
              <p:nvPr/>
            </p:nvSpPr>
            <p:spPr>
              <a:xfrm>
                <a:off x="254437" y="509779"/>
                <a:ext cx="1805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Drifting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5D3209-6FCA-4E92-8FA1-51842A8F221B}"/>
                  </a:ext>
                </a:extLst>
              </p:cNvPr>
              <p:cNvSpPr txBox="1"/>
              <p:nvPr/>
            </p:nvSpPr>
            <p:spPr>
              <a:xfrm>
                <a:off x="4786197" y="552943"/>
                <a:ext cx="1805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Drifting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A59565-E1C1-4940-961B-DA7C2A7E56C7}"/>
                  </a:ext>
                </a:extLst>
              </p:cNvPr>
              <p:cNvSpPr txBox="1"/>
              <p:nvPr/>
            </p:nvSpPr>
            <p:spPr>
              <a:xfrm>
                <a:off x="2265840" y="1995497"/>
                <a:ext cx="2172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Beam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636D9FB-9BEC-4B14-AEAA-F8FA981F8772}"/>
                  </a:ext>
                </a:extLst>
              </p:cNvPr>
              <p:cNvCxnSpPr/>
              <p:nvPr/>
            </p:nvCxnSpPr>
            <p:spPr>
              <a:xfrm flipH="1" flipV="1">
                <a:off x="254437" y="1071694"/>
                <a:ext cx="10031" cy="821112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78D5D2E3-C116-4418-A1BF-5E25561DA7A2}"/>
                  </a:ext>
                </a:extLst>
              </p:cNvPr>
              <p:cNvCxnSpPr/>
              <p:nvPr/>
            </p:nvCxnSpPr>
            <p:spPr>
              <a:xfrm flipH="1" flipV="1">
                <a:off x="1469442" y="2397122"/>
                <a:ext cx="10031" cy="821112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641676-F273-45A6-804D-491CE96208B0}"/>
                  </a:ext>
                </a:extLst>
              </p:cNvPr>
              <p:cNvSpPr txBox="1"/>
              <p:nvPr/>
            </p:nvSpPr>
            <p:spPr>
              <a:xfrm rot="16200000">
                <a:off x="1170896" y="2996544"/>
                <a:ext cx="461665" cy="94932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dirty="0"/>
                  <a:t>Vertical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6E618C-E388-4C0C-84F2-09E45D1C608A}"/>
                  </a:ext>
                </a:extLst>
              </p:cNvPr>
              <p:cNvSpPr txBox="1"/>
              <p:nvPr/>
            </p:nvSpPr>
            <p:spPr>
              <a:xfrm rot="16200000">
                <a:off x="309992" y="1792380"/>
                <a:ext cx="461665" cy="94932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dirty="0"/>
                  <a:t>Vertical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C885ADD-3251-49F7-8BD5-B21697ACD0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3987" y="2168955"/>
                <a:ext cx="206096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Content Placeholder 5">
            <a:extLst>
              <a:ext uri="{FF2B5EF4-FFF2-40B4-BE49-F238E27FC236}">
                <a16:creationId xmlns:a16="http://schemas.microsoft.com/office/drawing/2014/main" id="{F35D8D67-A899-48D3-A866-8B5B57024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593" y="1712662"/>
            <a:ext cx="5384800" cy="293555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BF777D6-DC7A-4439-9336-4E9D9F95E67F}"/>
              </a:ext>
            </a:extLst>
          </p:cNvPr>
          <p:cNvSpPr txBox="1"/>
          <p:nvPr/>
        </p:nvSpPr>
        <p:spPr>
          <a:xfrm>
            <a:off x="10030328" y="2774789"/>
            <a:ext cx="15149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Bragg peak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39A8C45-1318-4949-8274-7C9F2D4784CF}"/>
              </a:ext>
            </a:extLst>
          </p:cNvPr>
          <p:cNvCxnSpPr>
            <a:cxnSpLocks/>
          </p:cNvCxnSpPr>
          <p:nvPr/>
        </p:nvCxnSpPr>
        <p:spPr>
          <a:xfrm flipV="1">
            <a:off x="10705892" y="3144121"/>
            <a:ext cx="586853" cy="429905"/>
          </a:xfrm>
          <a:prstGeom prst="straightConnector1">
            <a:avLst/>
          </a:prstGeom>
          <a:ln w="3238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5BC25EDC-26D9-4CFA-954B-5783E43C2885}"/>
              </a:ext>
            </a:extLst>
          </p:cNvPr>
          <p:cNvGraphicFramePr>
            <a:graphicFrameLocks noGrp="1"/>
          </p:cNvGraphicFramePr>
          <p:nvPr/>
        </p:nvGraphicFramePr>
        <p:xfrm>
          <a:off x="675502" y="5390715"/>
          <a:ext cx="6576552" cy="11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614">
                  <a:extLst>
                    <a:ext uri="{9D8B030D-6E8A-4147-A177-3AD203B41FA5}">
                      <a16:colId xmlns:a16="http://schemas.microsoft.com/office/drawing/2014/main" val="4113255799"/>
                    </a:ext>
                  </a:extLst>
                </a:gridCol>
                <a:gridCol w="2615938">
                  <a:extLst>
                    <a:ext uri="{9D8B030D-6E8A-4147-A177-3AD203B41FA5}">
                      <a16:colId xmlns:a16="http://schemas.microsoft.com/office/drawing/2014/main" val="162923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Neutrino : Cosmic Muons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19810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After through-going-muon rejection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1:1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0377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b="1" dirty="0"/>
                        <a:t>After stopped muon rejection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7.6:1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545195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77F73011-5A27-4B9C-9983-9272440E3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2724" y="4810306"/>
            <a:ext cx="963954" cy="127490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ACC223A-2BAC-468D-A7ED-F6503AD16DE8}"/>
              </a:ext>
            </a:extLst>
          </p:cNvPr>
          <p:cNvSpPr txBox="1"/>
          <p:nvPr/>
        </p:nvSpPr>
        <p:spPr>
          <a:xfrm>
            <a:off x="10595363" y="6084545"/>
            <a:ext cx="130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Wenqiang</a:t>
            </a:r>
            <a:r>
              <a:rPr lang="en-US" sz="1600" dirty="0"/>
              <a:t> </a:t>
            </a:r>
            <a:r>
              <a:rPr lang="en-US" sz="1600" dirty="0" err="1"/>
              <a:t>Gu</a:t>
            </a:r>
            <a:endParaRPr lang="en-US" sz="16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44C3A45-0C0B-42D9-9AB9-AEA5384F57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98"/>
          <a:stretch/>
        </p:blipFill>
        <p:spPr>
          <a:xfrm>
            <a:off x="9077828" y="4874207"/>
            <a:ext cx="952500" cy="103301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C09A5E4-94C1-4871-970A-78CEC2655DCC}"/>
              </a:ext>
            </a:extLst>
          </p:cNvPr>
          <p:cNvSpPr txBox="1"/>
          <p:nvPr/>
        </p:nvSpPr>
        <p:spPr>
          <a:xfrm>
            <a:off x="8734223" y="5873014"/>
            <a:ext cx="1594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London </a:t>
            </a:r>
            <a:br>
              <a:rPr lang="en-US" sz="1600" dirty="0"/>
            </a:br>
            <a:r>
              <a:rPr lang="en-US" sz="1600" dirty="0"/>
              <a:t>Cooper-</a:t>
            </a:r>
            <a:r>
              <a:rPr lang="en-US" sz="1600" dirty="0" err="1"/>
              <a:t>Troendle</a:t>
            </a:r>
            <a:endParaRPr lang="en-US" sz="16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56393F1-54B4-446F-BC58-E37FA6FE85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86" y="0"/>
            <a:ext cx="2668513" cy="83233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963EAC2-96F2-4A6E-BE4E-5B52665C1B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887"/>
            <a:ext cx="1615943" cy="161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4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05CA957-1711-4F5B-8F2E-C53CE0685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83" y="1388354"/>
            <a:ext cx="5567656" cy="40812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51AF3C-83AC-4515-AA8F-F414BBC8B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Generic Neutrino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9E8AC-AC5E-48D0-9BCD-ACA4BD25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46D9E2-D7A9-41BB-8586-01E1A3AFD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86" y="0"/>
            <a:ext cx="2668513" cy="8323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F73ADF-B478-4093-B2FF-13D163609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5" y="5326997"/>
            <a:ext cx="1025390" cy="12228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AB0CE4-6728-43A4-9504-678D014AADC7}"/>
              </a:ext>
            </a:extLst>
          </p:cNvPr>
          <p:cNvSpPr txBox="1"/>
          <p:nvPr/>
        </p:nvSpPr>
        <p:spPr>
          <a:xfrm>
            <a:off x="51102" y="6538889"/>
            <a:ext cx="2471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Hanyu Wei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3009D0-74BB-4DCA-A576-271DA2C9B19D}"/>
              </a:ext>
            </a:extLst>
          </p:cNvPr>
          <p:cNvSpPr txBox="1"/>
          <p:nvPr/>
        </p:nvSpPr>
        <p:spPr>
          <a:xfrm>
            <a:off x="4068233" y="1161526"/>
            <a:ext cx="2192624" cy="9233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Efficiency ~ 90% for </a:t>
            </a:r>
          </a:p>
          <a:p>
            <a:r>
              <a:rPr lang="en-US" dirty="0"/>
              <a:t>charge-current (CC) </a:t>
            </a:r>
            <a:r>
              <a:rPr lang="el-GR" dirty="0"/>
              <a:t>ν</a:t>
            </a:r>
            <a:r>
              <a:rPr lang="el-GR" baseline="-25000" dirty="0"/>
              <a:t>μ</a:t>
            </a:r>
            <a:r>
              <a:rPr lang="en-US" baseline="-25000" dirty="0"/>
              <a:t> </a:t>
            </a:r>
            <a:r>
              <a:rPr lang="en-US" dirty="0"/>
              <a:t>interaction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22E374-5D37-4051-A911-E54E614F7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887"/>
            <a:ext cx="1636890" cy="16368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9069E9-9594-469E-B5FE-08ED8E41D73E}"/>
              </a:ext>
            </a:extLst>
          </p:cNvPr>
          <p:cNvSpPr txBox="1"/>
          <p:nvPr/>
        </p:nvSpPr>
        <p:spPr>
          <a:xfrm>
            <a:off x="2852697" y="5488171"/>
            <a:ext cx="7173277" cy="1200329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Selected CC </a:t>
            </a:r>
            <a:r>
              <a:rPr lang="el-GR" sz="2400" dirty="0"/>
              <a:t>ν</a:t>
            </a:r>
            <a:r>
              <a:rPr lang="el-GR" sz="2400" baseline="-25000" dirty="0"/>
              <a:t>μ</a:t>
            </a:r>
            <a:r>
              <a:rPr lang="en-US" sz="2400" baseline="-25000" dirty="0"/>
              <a:t> </a:t>
            </a:r>
            <a:r>
              <a:rPr lang="en-US" sz="2400" dirty="0"/>
              <a:t>interaction: ~ 11.5 k with 5e19 POT vs. </a:t>
            </a:r>
            <a:br>
              <a:rPr lang="en-US" sz="2400" dirty="0"/>
            </a:br>
            <a:r>
              <a:rPr lang="en-US" sz="2400" dirty="0"/>
              <a:t>4.3 k in </a:t>
            </a:r>
            <a:r>
              <a:rPr lang="en-US" sz="2400" dirty="0">
                <a:hlinkClick r:id="rId6"/>
              </a:rPr>
              <a:t>PRL 123, 131801 (2019)</a:t>
            </a:r>
            <a:r>
              <a:rPr lang="en-US" sz="2400" dirty="0"/>
              <a:t> @ 50% purity</a:t>
            </a:r>
          </a:p>
          <a:p>
            <a:r>
              <a:rPr lang="en-US" sz="2400" dirty="0"/>
              <a:t>High-performance generic neutrino detection achieved</a:t>
            </a:r>
          </a:p>
        </p:txBody>
      </p:sp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08E1FCB1-9A4A-484C-BED2-DB31ACCFD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837668" y="850860"/>
            <a:ext cx="504953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EF99CB-6660-470E-BF85-B1F0696C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670" y="-6153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Remaining Challenges in Signal Processing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FE4D55-D202-4724-B61C-C38BA04DE0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3289" y="1054232"/>
            <a:ext cx="5044627" cy="452596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0348D2-9E06-4270-A287-18E50A72CA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8935" y="1790856"/>
            <a:ext cx="5198874" cy="31442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BC6FA-AEDF-422C-A616-8800C2B0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32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37CA9-2DD2-47E7-87A0-E80BDD75B266}"/>
              </a:ext>
            </a:extLst>
          </p:cNvPr>
          <p:cNvSpPr txBox="1"/>
          <p:nvPr/>
        </p:nvSpPr>
        <p:spPr>
          <a:xfrm>
            <a:off x="2523144" y="5726033"/>
            <a:ext cx="9004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Still worse performance for the induction wire plane for prolonged topology (long in drift time) because of the signal ROI finding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50F91D-36AF-4003-967F-9A52BC3C36E2}"/>
              </a:ext>
            </a:extLst>
          </p:cNvPr>
          <p:cNvCxnSpPr/>
          <p:nvPr/>
        </p:nvCxnSpPr>
        <p:spPr>
          <a:xfrm>
            <a:off x="7281874" y="3208437"/>
            <a:ext cx="396949" cy="32933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E852E19-DD1C-4426-B6E0-E4DE05291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5" y="5360113"/>
            <a:ext cx="1025390" cy="12228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30EF67-5DE5-4526-9DE6-00DF34EADDFA}"/>
              </a:ext>
            </a:extLst>
          </p:cNvPr>
          <p:cNvSpPr txBox="1"/>
          <p:nvPr/>
        </p:nvSpPr>
        <p:spPr>
          <a:xfrm>
            <a:off x="51102" y="6572005"/>
            <a:ext cx="2471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Hanyu</a:t>
            </a:r>
            <a:r>
              <a:rPr lang="en-US" sz="1600" dirty="0"/>
              <a:t> Wei Brooke Russell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5097CB-66E3-4033-985A-D62840DB9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691" y="5345138"/>
            <a:ext cx="1030544" cy="12247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C6FB6B-6409-4A7F-B7F8-D394481CE51B}"/>
              </a:ext>
            </a:extLst>
          </p:cNvPr>
          <p:cNvSpPr txBox="1"/>
          <p:nvPr/>
        </p:nvSpPr>
        <p:spPr>
          <a:xfrm>
            <a:off x="7282879" y="5210863"/>
            <a:ext cx="374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JINST 13 P07006/7 </a:t>
            </a:r>
            <a:r>
              <a:rPr lang="en-US" dirty="0"/>
              <a:t>(2018)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F026B7-D69F-4DCE-9915-6067D4178B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3" y="9417"/>
            <a:ext cx="2604504" cy="8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2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E22BCDF-0C68-4B7C-81F1-292E4E373E9A}"/>
              </a:ext>
            </a:extLst>
          </p:cNvPr>
          <p:cNvGrpSpPr/>
          <p:nvPr/>
        </p:nvGrpSpPr>
        <p:grpSpPr>
          <a:xfrm>
            <a:off x="6031501" y="929307"/>
            <a:ext cx="6218565" cy="5596926"/>
            <a:chOff x="6046741" y="920006"/>
            <a:chExt cx="6218565" cy="559692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B9C0FD0-251B-417A-8D01-6A060694FCE9}"/>
                </a:ext>
              </a:extLst>
            </p:cNvPr>
            <p:cNvGrpSpPr/>
            <p:nvPr/>
          </p:nvGrpSpPr>
          <p:grpSpPr>
            <a:xfrm>
              <a:off x="6046741" y="920006"/>
              <a:ext cx="6218565" cy="5596926"/>
              <a:chOff x="6046741" y="920006"/>
              <a:chExt cx="6218565" cy="559692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02E57BA-5B26-40C1-BCC3-0665B622BF25}"/>
                  </a:ext>
                </a:extLst>
              </p:cNvPr>
              <p:cNvGrpSpPr/>
              <p:nvPr/>
            </p:nvGrpSpPr>
            <p:grpSpPr>
              <a:xfrm>
                <a:off x="6046741" y="1236974"/>
                <a:ext cx="6218565" cy="5279958"/>
                <a:chOff x="6046741" y="1236974"/>
                <a:chExt cx="6218565" cy="5279958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64F30B1-47D9-2A4C-9D86-885F2DC6C11C}"/>
                    </a:ext>
                  </a:extLst>
                </p:cNvPr>
                <p:cNvSpPr txBox="1"/>
                <p:nvPr/>
              </p:nvSpPr>
              <p:spPr>
                <a:xfrm rot="5400000">
                  <a:off x="7652840" y="1815140"/>
                  <a:ext cx="13770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Time Tick</a:t>
                  </a:r>
                </a:p>
              </p:txBody>
            </p: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A147DF0D-2A79-432A-B8BD-364C3A6F0798}"/>
                    </a:ext>
                  </a:extLst>
                </p:cNvPr>
                <p:cNvGrpSpPr/>
                <p:nvPr/>
              </p:nvGrpSpPr>
              <p:grpSpPr>
                <a:xfrm>
                  <a:off x="6046741" y="1236974"/>
                  <a:ext cx="6218565" cy="5279958"/>
                  <a:chOff x="6031501" y="941312"/>
                  <a:chExt cx="6218565" cy="5279958"/>
                </a:xfrm>
              </p:grpSpPr>
              <p:pic>
                <p:nvPicPr>
                  <p:cNvPr id="14" name="Picture 13">
                    <a:extLst>
                      <a:ext uri="{FF2B5EF4-FFF2-40B4-BE49-F238E27FC236}">
                        <a16:creationId xmlns:a16="http://schemas.microsoft.com/office/drawing/2014/main" id="{1607EECA-89C1-0340-AF7A-40171C677BA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8510802" y="3728428"/>
                    <a:ext cx="3739264" cy="2492842"/>
                  </a:xfrm>
                  <a:prstGeom prst="rect">
                    <a:avLst/>
                  </a:prstGeom>
                </p:spPr>
              </p:pic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A26C0E7-35D9-E445-8885-34966C880ECB}"/>
                      </a:ext>
                    </a:extLst>
                  </p:cNvPr>
                  <p:cNvSpPr txBox="1"/>
                  <p:nvPr/>
                </p:nvSpPr>
                <p:spPr>
                  <a:xfrm>
                    <a:off x="6031501" y="1745137"/>
                    <a:ext cx="2837322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Deconvolved </a:t>
                    </a:r>
                    <a:br>
                      <a:rPr lang="en-US" sz="2400" dirty="0"/>
                    </a:br>
                    <a:r>
                      <a:rPr lang="en-US" sz="2400" dirty="0"/>
                      <a:t>with filters: field, </a:t>
                    </a:r>
                    <a:br>
                      <a:rPr lang="en-US" sz="2400" dirty="0"/>
                    </a:br>
                    <a:r>
                      <a:rPr lang="en-US" sz="2400" dirty="0"/>
                      <a:t>and electronic </a:t>
                    </a:r>
                    <a:br>
                      <a:rPr lang="en-US" sz="2400" dirty="0"/>
                    </a:br>
                    <a:r>
                      <a:rPr lang="en-US" sz="2400" dirty="0"/>
                      <a:t>effects ‘removed’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196F7DA-4E6A-684B-9CCE-943CF0FC9CCE}"/>
                      </a:ext>
                    </a:extLst>
                  </p:cNvPr>
                  <p:cNvSpPr txBox="1"/>
                  <p:nvPr/>
                </p:nvSpPr>
                <p:spPr>
                  <a:xfrm>
                    <a:off x="6155436" y="4297510"/>
                    <a:ext cx="2603286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ROI finding</a:t>
                    </a:r>
                  </a:p>
                  <a:p>
                    <a:r>
                      <a:rPr lang="en-US" sz="2400" dirty="0"/>
                      <a:t>- Segmentation with </a:t>
                    </a:r>
                    <a:r>
                      <a:rPr lang="en-US" sz="2400" dirty="0" err="1"/>
                      <a:t>UNet</a:t>
                    </a:r>
                    <a:endParaRPr lang="en-US" sz="2400" dirty="0"/>
                  </a:p>
                </p:txBody>
              </p:sp>
              <p:pic>
                <p:nvPicPr>
                  <p:cNvPr id="13" name="Picture 12">
                    <a:extLst>
                      <a:ext uri="{FF2B5EF4-FFF2-40B4-BE49-F238E27FC236}">
                        <a16:creationId xmlns:a16="http://schemas.microsoft.com/office/drawing/2014/main" id="{958C096E-FCBE-2447-A59D-FA2F138240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8510802" y="941312"/>
                    <a:ext cx="3652395" cy="243493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CC699C-2A99-4D9B-AEC6-435BE863EA54}"/>
                  </a:ext>
                </a:extLst>
              </p:cNvPr>
              <p:cNvSpPr txBox="1"/>
              <p:nvPr/>
            </p:nvSpPr>
            <p:spPr>
              <a:xfrm>
                <a:off x="10076290" y="920006"/>
                <a:ext cx="12139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6DD271-87A4-4841-8DFA-3639FB0A2450}"/>
                </a:ext>
              </a:extLst>
            </p:cNvPr>
            <p:cNvSpPr txBox="1"/>
            <p:nvPr/>
          </p:nvSpPr>
          <p:spPr>
            <a:xfrm>
              <a:off x="9662273" y="3839424"/>
              <a:ext cx="13799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Channels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AE71B0-FEE8-654E-939A-C9E2868D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-46376"/>
            <a:ext cx="10972800" cy="1143000"/>
          </a:xfrm>
        </p:spPr>
        <p:txBody>
          <a:bodyPr/>
          <a:lstStyle/>
          <a:p>
            <a:r>
              <a:rPr lang="en-US" dirty="0"/>
              <a:t>ROI finding as Image Segmentation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843AC-DE5C-5840-8179-14407E36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33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1CEA16-7D98-4F60-A3F2-3D0BF49E3714}"/>
              </a:ext>
            </a:extLst>
          </p:cNvPr>
          <p:cNvGrpSpPr/>
          <p:nvPr/>
        </p:nvGrpSpPr>
        <p:grpSpPr>
          <a:xfrm>
            <a:off x="779574" y="1194462"/>
            <a:ext cx="5014793" cy="4753942"/>
            <a:chOff x="590268" y="1431258"/>
            <a:chExt cx="5206578" cy="509984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DB321AC-4563-BE4C-A0FF-46857D991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776" y="1431258"/>
              <a:ext cx="5113070" cy="344701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D08E42-FE14-784E-B274-C7345141EC18}"/>
                </a:ext>
              </a:extLst>
            </p:cNvPr>
            <p:cNvSpPr txBox="1"/>
            <p:nvPr/>
          </p:nvSpPr>
          <p:spPr>
            <a:xfrm>
              <a:off x="1699753" y="1489889"/>
              <a:ext cx="2429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UNet: </a:t>
              </a:r>
              <a:r>
                <a:rPr lang="en-US" dirty="0">
                  <a:hlinkClick r:id="rId5"/>
                </a:rPr>
                <a:t>arXiv:1505.04597</a:t>
              </a:r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4D08EF0-3A3C-C943-9658-E036BC189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268" y="4878271"/>
              <a:ext cx="5017513" cy="165282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7B93CBA-30E2-40BC-AE2B-5C72FCD9C480}"/>
              </a:ext>
            </a:extLst>
          </p:cNvPr>
          <p:cNvSpPr txBox="1"/>
          <p:nvPr/>
        </p:nvSpPr>
        <p:spPr>
          <a:xfrm>
            <a:off x="869638" y="6519446"/>
            <a:ext cx="3987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Haiwang</a:t>
            </a:r>
            <a:r>
              <a:rPr lang="en-US" sz="1600" dirty="0"/>
              <a:t> Yu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B0DE6A-C966-4A02-9B14-7C325C82BFA6}"/>
              </a:ext>
            </a:extLst>
          </p:cNvPr>
          <p:cNvSpPr txBox="1"/>
          <p:nvPr/>
        </p:nvSpPr>
        <p:spPr>
          <a:xfrm>
            <a:off x="9586783" y="1087808"/>
            <a:ext cx="1379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C7BB255-BC26-4CB8-8650-65AB4A9D55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91" y="-270323"/>
            <a:ext cx="1832156" cy="18321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C08B39D-EA5C-44A8-9AD7-E073CDFEF60F}"/>
              </a:ext>
            </a:extLst>
          </p:cNvPr>
          <p:cNvSpPr txBox="1"/>
          <p:nvPr/>
        </p:nvSpPr>
        <p:spPr>
          <a:xfrm rot="5400000">
            <a:off x="7619880" y="4911429"/>
            <a:ext cx="137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Tick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7356ED-7247-444F-BF0B-A17EE44C60D5}"/>
              </a:ext>
            </a:extLst>
          </p:cNvPr>
          <p:cNvSpPr txBox="1"/>
          <p:nvPr/>
        </p:nvSpPr>
        <p:spPr>
          <a:xfrm>
            <a:off x="9647033" y="6488668"/>
            <a:ext cx="1379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Channels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0BE33-431A-45F8-9883-EE7F48E81D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407"/>
            <a:ext cx="832408" cy="12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5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929433-22A3-438B-987F-AFA15041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04" y="-27379"/>
            <a:ext cx="833842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Deep Learning-Signal Processing Performance on ProtoDUNE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36E9B-3019-4203-96DD-C1CA0165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6D8-A933-4379-A4D0-28869672C96F}" type="slidenum">
              <a:rPr lang="en-US" smtClean="0"/>
              <a:t>34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4C6BFC-A712-4D2D-97FE-5EF358D07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805" y="5707568"/>
            <a:ext cx="1434147" cy="14341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240190-E2C8-47C1-B6F6-0FCC1307A15B}"/>
              </a:ext>
            </a:extLst>
          </p:cNvPr>
          <p:cNvSpPr txBox="1"/>
          <p:nvPr/>
        </p:nvSpPr>
        <p:spPr>
          <a:xfrm>
            <a:off x="2914505" y="5707568"/>
            <a:ext cx="24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56969E-CBEE-4913-9187-73438876349E}"/>
              </a:ext>
            </a:extLst>
          </p:cNvPr>
          <p:cNvSpPr txBox="1"/>
          <p:nvPr/>
        </p:nvSpPr>
        <p:spPr>
          <a:xfrm rot="5400000">
            <a:off x="-761700" y="3691616"/>
            <a:ext cx="24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Ticks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844888-3764-4C65-AF73-3D8E130143F3}"/>
              </a:ext>
            </a:extLst>
          </p:cNvPr>
          <p:cNvSpPr txBox="1"/>
          <p:nvPr/>
        </p:nvSpPr>
        <p:spPr>
          <a:xfrm>
            <a:off x="3544388" y="6187243"/>
            <a:ext cx="6846319" cy="52322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Significant Improvements in prolonged tracks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12AD69-338F-40AA-8BEB-EB21A47ED944}"/>
              </a:ext>
            </a:extLst>
          </p:cNvPr>
          <p:cNvSpPr txBox="1"/>
          <p:nvPr/>
        </p:nvSpPr>
        <p:spPr>
          <a:xfrm>
            <a:off x="832408" y="6491079"/>
            <a:ext cx="3987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Haiwang</a:t>
            </a:r>
            <a:r>
              <a:rPr lang="en-US" sz="1600" dirty="0"/>
              <a:t> Yu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B7D7F1C-9991-423A-8E8C-4D9CCC548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128"/>
            <a:ext cx="412474" cy="5998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DFE2AE-7E42-46D5-B2A7-7430590A9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70" y="1698366"/>
            <a:ext cx="5448730" cy="39575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43B8D3-E1BF-476C-8C33-51F819A37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241" y="1698365"/>
            <a:ext cx="5448730" cy="39575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F9C2E2-2DD9-4689-A53B-F58F72220F5D}"/>
              </a:ext>
            </a:extLst>
          </p:cNvPr>
          <p:cNvSpPr txBox="1"/>
          <p:nvPr/>
        </p:nvSpPr>
        <p:spPr>
          <a:xfrm>
            <a:off x="2155607" y="1269537"/>
            <a:ext cx="394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Signal Processing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047303-9BB6-45D1-AF09-6352DD4F94E8}"/>
              </a:ext>
            </a:extLst>
          </p:cNvPr>
          <p:cNvSpPr txBox="1"/>
          <p:nvPr/>
        </p:nvSpPr>
        <p:spPr>
          <a:xfrm>
            <a:off x="8419235" y="1290366"/>
            <a:ext cx="394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Deep-Learning </a:t>
            </a:r>
            <a:r>
              <a:rPr lang="en-US"/>
              <a:t>Signal Processing</a:t>
            </a: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C96A580-DADF-49D9-AEC4-D6DE25C25BF9}"/>
              </a:ext>
            </a:extLst>
          </p:cNvPr>
          <p:cNvSpPr/>
          <p:nvPr/>
        </p:nvSpPr>
        <p:spPr>
          <a:xfrm>
            <a:off x="4747098" y="2808050"/>
            <a:ext cx="592555" cy="18547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9A5E626-016A-4246-A17A-4988FBD9B9D3}"/>
              </a:ext>
            </a:extLst>
          </p:cNvPr>
          <p:cNvSpPr/>
          <p:nvPr/>
        </p:nvSpPr>
        <p:spPr>
          <a:xfrm>
            <a:off x="10300978" y="2921644"/>
            <a:ext cx="592555" cy="18547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90B8AE9-E095-45C6-8400-F404D25CCD9E}"/>
              </a:ext>
            </a:extLst>
          </p:cNvPr>
          <p:cNvSpPr/>
          <p:nvPr/>
        </p:nvSpPr>
        <p:spPr>
          <a:xfrm>
            <a:off x="924127" y="2282757"/>
            <a:ext cx="592555" cy="638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45E4C2-2094-4ADB-87C4-E5D9E7101E60}"/>
              </a:ext>
            </a:extLst>
          </p:cNvPr>
          <p:cNvSpPr/>
          <p:nvPr/>
        </p:nvSpPr>
        <p:spPr>
          <a:xfrm>
            <a:off x="6472799" y="2384720"/>
            <a:ext cx="592555" cy="638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24EC4BC-E7D9-461F-96B3-70C246162F92}"/>
              </a:ext>
            </a:extLst>
          </p:cNvPr>
          <p:cNvSpPr/>
          <p:nvPr/>
        </p:nvSpPr>
        <p:spPr>
          <a:xfrm>
            <a:off x="4630366" y="1925000"/>
            <a:ext cx="592555" cy="638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CEA5539-E59A-4AE8-9990-262231A959C2}"/>
              </a:ext>
            </a:extLst>
          </p:cNvPr>
          <p:cNvSpPr/>
          <p:nvPr/>
        </p:nvSpPr>
        <p:spPr>
          <a:xfrm>
            <a:off x="10289840" y="1913467"/>
            <a:ext cx="592555" cy="638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DC07D8B-7BA2-4E6A-A37C-C3B0E063A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0"/>
            <a:ext cx="3454400" cy="86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5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7" grpId="0" animBg="1"/>
      <p:bldP spid="29" grpId="0" animBg="1"/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-188800"/>
            <a:ext cx="10972800" cy="1143000"/>
          </a:xfrm>
        </p:spPr>
        <p:txBody>
          <a:bodyPr/>
          <a:lstStyle/>
          <a:p>
            <a:r>
              <a:rPr lang="en-US" dirty="0"/>
              <a:t>Wiener-SVD Unfolding Approach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09601" y="858838"/>
            <a:ext cx="5386917" cy="639762"/>
          </a:xfrm>
        </p:spPr>
        <p:txBody>
          <a:bodyPr/>
          <a:lstStyle/>
          <a:p>
            <a:r>
              <a:rPr lang="en-US" dirty="0" err="1"/>
              <a:t>LArTPC</a:t>
            </a:r>
            <a:r>
              <a:rPr lang="en-US" dirty="0"/>
              <a:t> Signal Processing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23371" y="1666081"/>
            <a:ext cx="5873147" cy="4673600"/>
          </a:xfrm>
        </p:spPr>
        <p:txBody>
          <a:bodyPr/>
          <a:lstStyle/>
          <a:p>
            <a:r>
              <a:rPr lang="en-US" b="1" dirty="0"/>
              <a:t>Unfold</a:t>
            </a:r>
            <a:r>
              <a:rPr lang="en-US" dirty="0"/>
              <a:t> the ionization electron distribution from measured TPC waveforms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High-frequency electronic noise and the finite resolution of detector response leads to unstable </a:t>
            </a:r>
            <a:r>
              <a:rPr lang="en-US" dirty="0" err="1">
                <a:solidFill>
                  <a:srgbClr val="FF0000"/>
                </a:solidFill>
              </a:rPr>
              <a:t>deconvolved</a:t>
            </a:r>
            <a:r>
              <a:rPr lang="en-US" dirty="0">
                <a:solidFill>
                  <a:srgbClr val="FF0000"/>
                </a:solidFill>
              </a:rPr>
              <a:t> results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Wiener filter is added to stabilize the results, minimizing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6193367" y="858838"/>
            <a:ext cx="5389033" cy="639762"/>
          </a:xfrm>
        </p:spPr>
        <p:txBody>
          <a:bodyPr/>
          <a:lstStyle/>
          <a:p>
            <a:r>
              <a:rPr lang="en-US" dirty="0"/>
              <a:t>SVD Unfolding Approach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5892800" y="1612558"/>
            <a:ext cx="6299201" cy="51873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Statistical (and systematic) uncertainties and smearing of finite response function leads to unstable unfolded results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Regularizations (e.g. constraining smoothness) is added to stabilize results (limiting variance)</a:t>
            </a:r>
          </a:p>
          <a:p>
            <a:pPr lvl="1"/>
            <a:r>
              <a:rPr lang="en-US" sz="2400" dirty="0"/>
              <a:t>Regularization </a:t>
            </a:r>
            <a:r>
              <a:rPr lang="en-US" sz="2400" dirty="0">
                <a:sym typeface="Wingdings" panose="05000000000000000000" pitchFamily="2" charset="2"/>
              </a:rPr>
              <a:t> B</a:t>
            </a:r>
            <a:r>
              <a:rPr lang="en-US" sz="2400" dirty="0"/>
              <a:t>ias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Optimize the strength of regularization to balance between bias and variance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Strictly speaking, should also optimize the choice of binning (multi-dimensional scan)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09600" y="5103816"/>
          <a:ext cx="4730750" cy="16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3" imgW="2336760" imgH="799920" progId="Equation.DSMT4">
                  <p:embed/>
                </p:oleObj>
              </mc:Choice>
              <mc:Fallback>
                <p:oleObj name="Equation" r:id="rId3" imgW="2336760" imgH="79992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5103816"/>
                        <a:ext cx="4730750" cy="16176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5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57" y="-102733"/>
            <a:ext cx="10972800" cy="1143000"/>
          </a:xfrm>
        </p:spPr>
        <p:txBody>
          <a:bodyPr/>
          <a:lstStyle/>
          <a:p>
            <a:r>
              <a:rPr lang="en-US" dirty="0"/>
              <a:t>Wiener-SVD Unfolding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8182"/>
            <a:ext cx="11821886" cy="6009818"/>
          </a:xfrm>
        </p:spPr>
        <p:txBody>
          <a:bodyPr>
            <a:normAutofit/>
          </a:bodyPr>
          <a:lstStyle/>
          <a:p>
            <a:r>
              <a:rPr lang="en-US" dirty="0"/>
              <a:t>When the expected signal is known , Wiener filter can be used in SVD unfolding to obtain an optimized result in one shot</a:t>
            </a:r>
          </a:p>
          <a:p>
            <a:pPr lvl="1"/>
            <a:r>
              <a:rPr lang="en-US" dirty="0"/>
              <a:t>Choose binning  &lt;  smearing resolution</a:t>
            </a:r>
          </a:p>
          <a:p>
            <a:pPr lvl="1"/>
            <a:r>
              <a:rPr lang="en-US" dirty="0"/>
              <a:t>Apply </a:t>
            </a:r>
            <a:br>
              <a:rPr lang="en-US" dirty="0"/>
            </a:br>
            <a:r>
              <a:rPr lang="en-US" dirty="0"/>
              <a:t>Wiener </a:t>
            </a:r>
            <a:br>
              <a:rPr lang="en-US" dirty="0"/>
            </a:br>
            <a:r>
              <a:rPr lang="en-US" dirty="0"/>
              <a:t>filter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Naturally balances bias (sys.) and variance (stat.)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 smaller </a:t>
            </a:r>
            <a:br>
              <a:rPr lang="en-US" dirty="0"/>
            </a:br>
            <a:r>
              <a:rPr lang="en-US" dirty="0"/>
              <a:t>total uncertainty with no scanning of regularization strength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14869" y="6354249"/>
            <a:ext cx="4196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More details in X. Li et al. </a:t>
            </a:r>
            <a:r>
              <a:rPr lang="en-US" dirty="0">
                <a:hlinkClick r:id="rId3"/>
              </a:rPr>
              <a:t>JINST 12, P10002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292310" y="2584962"/>
          <a:ext cx="4768853" cy="2392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4" imgW="2933640" imgH="1460160" progId="Equation.DSMT4">
                  <p:embed/>
                </p:oleObj>
              </mc:Choice>
              <mc:Fallback>
                <p:oleObj name="Equation" r:id="rId4" imgW="2933640" imgH="14601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2310" y="2584962"/>
                        <a:ext cx="4768853" cy="239229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009D5A2-8501-4C89-A93D-A690EE654F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31072" y="1991182"/>
          <a:ext cx="3420573" cy="3146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6" imgW="2057400" imgH="1892160" progId="Equation.DSMT4">
                  <p:embed/>
                </p:oleObj>
              </mc:Choice>
              <mc:Fallback>
                <p:oleObj name="Equation" r:id="rId6" imgW="2057400" imgH="18921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009D5A2-8501-4C89-A93D-A690EE654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31072" y="1991182"/>
                        <a:ext cx="3420573" cy="314608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A1B9E85-D4B2-4164-9E58-96C353BE40B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6" t="6322" r="16328" b="36082"/>
          <a:stretch/>
        </p:blipFill>
        <p:spPr>
          <a:xfrm>
            <a:off x="9789364" y="5345138"/>
            <a:ext cx="1083115" cy="11508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664FCA-B46E-4583-95F2-62515D4227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5810" y="5345138"/>
            <a:ext cx="1081759" cy="11533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BFEF4E-0D39-402A-85B7-8FE4B357CAAD}"/>
              </a:ext>
            </a:extLst>
          </p:cNvPr>
          <p:cNvSpPr txBox="1"/>
          <p:nvPr/>
        </p:nvSpPr>
        <p:spPr>
          <a:xfrm>
            <a:off x="9680979" y="6469077"/>
            <a:ext cx="288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Wei Tang        </a:t>
            </a:r>
            <a:r>
              <a:rPr lang="en-US" dirty="0" err="1"/>
              <a:t>Xiaoyue</a:t>
            </a:r>
            <a:r>
              <a:rPr lang="en-US" dirty="0"/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36504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2D8A708-1F84-4116-888D-0281C0C6B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672"/>
          <a:stretch/>
        </p:blipFill>
        <p:spPr>
          <a:xfrm>
            <a:off x="476415" y="764711"/>
            <a:ext cx="3760380" cy="3918097"/>
          </a:xfrm>
          <a:prstGeom prst="rect">
            <a:avLst/>
          </a:prstGeom>
        </p:spPr>
      </p:pic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4F846291-8BC7-4F67-9431-8964CFB58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3150" y="1228134"/>
            <a:ext cx="7237228" cy="33011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74D8A5-8113-4DDF-B304-C19B0AA15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68348"/>
            <a:ext cx="10972800" cy="1143000"/>
          </a:xfrm>
        </p:spPr>
        <p:txBody>
          <a:bodyPr/>
          <a:lstStyle/>
          <a:p>
            <a:r>
              <a:rPr lang="en-US" dirty="0"/>
              <a:t>An Example of Energy Spectrum Unfolding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DDA65-6523-4F6A-A5A3-21EFAF7B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E1CC21-315A-441B-A327-13B902446A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6" t="6322" r="16328" b="36082"/>
          <a:stretch/>
        </p:blipFill>
        <p:spPr>
          <a:xfrm>
            <a:off x="9789364" y="5345138"/>
            <a:ext cx="1083115" cy="1150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544503-473F-4AA2-B6B3-35A06E372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1633" y="5345138"/>
            <a:ext cx="1081759" cy="1153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32197C-B654-419B-8F97-2109395308C7}"/>
              </a:ext>
            </a:extLst>
          </p:cNvPr>
          <p:cNvSpPr txBox="1"/>
          <p:nvPr/>
        </p:nvSpPr>
        <p:spPr>
          <a:xfrm>
            <a:off x="9666802" y="6469077"/>
            <a:ext cx="288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Wei Tang        </a:t>
            </a:r>
            <a:r>
              <a:rPr lang="en-US" dirty="0" err="1"/>
              <a:t>Xiaoyue</a:t>
            </a:r>
            <a:r>
              <a:rPr lang="en-US" dirty="0"/>
              <a:t> 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E554D5-C006-40B2-AC54-39A7319A8368}"/>
              </a:ext>
            </a:extLst>
          </p:cNvPr>
          <p:cNvSpPr/>
          <p:nvPr/>
        </p:nvSpPr>
        <p:spPr>
          <a:xfrm>
            <a:off x="1465175" y="4275380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JINST 12, P10002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3F1D5-AA53-44E4-B138-2D624BC74423}"/>
              </a:ext>
            </a:extLst>
          </p:cNvPr>
          <p:cNvSpPr txBox="1"/>
          <p:nvPr/>
        </p:nvSpPr>
        <p:spPr>
          <a:xfrm>
            <a:off x="1214191" y="5800934"/>
            <a:ext cx="7728517" cy="830997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Wiener SVD unfold outperforms the standard SVD unfold approach with a simplified procedure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BFA6E07-944E-4202-952A-155F257CC1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1223" y="4647646"/>
          <a:ext cx="270827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8" imgW="1625400" imgH="406080" progId="Equation.DSMT4">
                  <p:embed/>
                </p:oleObj>
              </mc:Choice>
              <mc:Fallback>
                <p:oleObj name="Equation" r:id="rId8" imgW="1625400" imgH="4060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BFA6E07-944E-4202-952A-155F257CC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41223" y="4647646"/>
                        <a:ext cx="2708275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E6B7345-BAF1-4E24-8CE9-CC77DB45C8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40601" y="4648534"/>
          <a:ext cx="3232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10" imgW="1625400" imgH="279360" progId="Equation.DSMT4">
                  <p:embed/>
                </p:oleObj>
              </mc:Choice>
              <mc:Fallback>
                <p:oleObj name="Equation" r:id="rId10" imgW="1625400" imgH="2793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3E6B7345-BAF1-4E24-8CE9-CC77DB45C8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40601" y="4648534"/>
                        <a:ext cx="3232150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455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6C31712-061D-4CE5-90F4-1E0F247EC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608" y="913209"/>
            <a:ext cx="4948615" cy="27177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EA1381B-A205-41E1-A655-8F51AD6D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29" y="-115142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Linear Algebra in Experiment Design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D94D2BB-3D61-41B2-A7C6-49234440B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512" y="1016476"/>
            <a:ext cx="6019090" cy="4525963"/>
          </a:xfrm>
        </p:spPr>
        <p:txBody>
          <a:bodyPr/>
          <a:lstStyle/>
          <a:p>
            <a:r>
              <a:rPr lang="en-US" dirty="0"/>
              <a:t>100% cancellation of flux uncertainty with one reactor, one near and one far detector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5DB8E-49BE-4CDE-8FBC-C567A713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69EF88A-49D3-416E-AC14-3A17FFA10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9"/>
          <a:stretch/>
        </p:blipFill>
        <p:spPr bwMode="auto">
          <a:xfrm>
            <a:off x="1317899" y="2774889"/>
            <a:ext cx="3000213" cy="290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BD15C-7E44-469C-9063-1C142E5BC042}"/>
              </a:ext>
            </a:extLst>
          </p:cNvPr>
          <p:cNvSpPr txBox="1"/>
          <p:nvPr/>
        </p:nvSpPr>
        <p:spPr>
          <a:xfrm>
            <a:off x="2055660" y="5860593"/>
            <a:ext cx="192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Daya Bay </a:t>
            </a:r>
            <a:r>
              <a:rPr lang="en-US" b="1" dirty="0"/>
              <a:t>~95%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0B33CF-A8A8-46E7-8243-DA9F3F9D1263}"/>
              </a:ext>
            </a:extLst>
          </p:cNvPr>
          <p:cNvSpPr/>
          <p:nvPr/>
        </p:nvSpPr>
        <p:spPr>
          <a:xfrm rot="2376411">
            <a:off x="1751565" y="3042430"/>
            <a:ext cx="2864732" cy="124407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959FC1-7217-4CB6-8227-D3BF5B26C1ED}"/>
              </a:ext>
            </a:extLst>
          </p:cNvPr>
          <p:cNvSpPr/>
          <p:nvPr/>
        </p:nvSpPr>
        <p:spPr>
          <a:xfrm rot="4976586">
            <a:off x="959599" y="3688503"/>
            <a:ext cx="3019192" cy="10138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7AE29C-739E-432F-B159-458376AFB9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55" y="5682333"/>
            <a:ext cx="1741432" cy="11609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9EC77E-1B04-4B4E-B4AF-2150C4686D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" y="5592730"/>
            <a:ext cx="1596373" cy="12494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22C0EB-6D5D-48C4-B707-52510385E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350" y="3775258"/>
            <a:ext cx="3949518" cy="30827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A22F39-1089-4393-9136-957D4E7911F9}"/>
              </a:ext>
            </a:extLst>
          </p:cNvPr>
          <p:cNvSpPr txBox="1"/>
          <p:nvPr/>
        </p:nvSpPr>
        <p:spPr>
          <a:xfrm>
            <a:off x="9195599" y="5173107"/>
            <a:ext cx="358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Prog. Part. </a:t>
            </a:r>
            <a:r>
              <a:rPr lang="en-US" dirty="0" err="1">
                <a:hlinkClick r:id="rId7"/>
              </a:rPr>
              <a:t>Nucl</a:t>
            </a:r>
            <a:r>
              <a:rPr lang="en-US" dirty="0">
                <a:hlinkClick r:id="rId7"/>
              </a:rPr>
              <a:t>. Phys. 83,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0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186" y="84419"/>
            <a:ext cx="9833811" cy="877854"/>
          </a:xfrm>
        </p:spPr>
        <p:txBody>
          <a:bodyPr>
            <a:normAutofit/>
          </a:bodyPr>
          <a:lstStyle/>
          <a:p>
            <a:r>
              <a:rPr lang="en-US" dirty="0"/>
              <a:t>Improved Energy Estimator in EXO-200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07" y="1124734"/>
            <a:ext cx="5455044" cy="26747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231210" y="4316291"/>
            <a:ext cx="5723224" cy="2141623"/>
            <a:chOff x="59206" y="1090372"/>
            <a:chExt cx="5723224" cy="21416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06" y="1090372"/>
              <a:ext cx="5723224" cy="18472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460" y="2925809"/>
              <a:ext cx="5261567" cy="306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4690" y="1204981"/>
              <a:ext cx="1685069" cy="541218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771460" y="6482943"/>
            <a:ext cx="309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Nature 510, 229 </a:t>
            </a:r>
            <a:r>
              <a:rPr lang="en-US" dirty="0"/>
              <a:t>(2014)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5784" y="1192843"/>
            <a:ext cx="6289223" cy="5665157"/>
          </a:xfrm>
        </p:spPr>
        <p:txBody>
          <a:bodyPr>
            <a:normAutofit/>
          </a:bodyPr>
          <a:lstStyle/>
          <a:p>
            <a:r>
              <a:rPr lang="en-US" sz="2800" dirty="0"/>
              <a:t>Search for 0</a:t>
            </a:r>
            <a:r>
              <a:rPr lang="el-GR" sz="2800" dirty="0"/>
              <a:t>νββ</a:t>
            </a:r>
            <a:r>
              <a:rPr lang="en-US" sz="2800" dirty="0"/>
              <a:t> with </a:t>
            </a:r>
            <a:r>
              <a:rPr lang="en-US" sz="2800" baseline="30000" dirty="0"/>
              <a:t>136</a:t>
            </a:r>
            <a:r>
              <a:rPr lang="en-US" sz="2800" dirty="0"/>
              <a:t>Xe </a:t>
            </a:r>
          </a:p>
          <a:p>
            <a:pPr lvl="1"/>
            <a:r>
              <a:rPr lang="en-US" sz="2400" dirty="0"/>
              <a:t>During the initial operation, observed correlated noise in the APD light readout</a:t>
            </a:r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An optimal energy estimator based on linear algebra to reduce correlated noise: </a:t>
            </a:r>
            <a:r>
              <a:rPr lang="en-US" sz="2400" dirty="0">
                <a:sym typeface="Wingdings" panose="05000000000000000000" pitchFamily="2" charset="2"/>
                <a:hlinkClick r:id="rId7"/>
              </a:rPr>
              <a:t>JINST 11, P07015 </a:t>
            </a:r>
            <a:r>
              <a:rPr lang="en-US" sz="2400" dirty="0">
                <a:sym typeface="Wingdings" panose="05000000000000000000" pitchFamily="2" charset="2"/>
              </a:rPr>
              <a:t>(2016)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16" name="Content Placeholder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4510" cy="12627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90" y="2867253"/>
            <a:ext cx="5824231" cy="21048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2970" y="4148101"/>
            <a:ext cx="43160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Light waveform of an example noise event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72350" y="3716389"/>
            <a:ext cx="405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Liquid </a:t>
            </a:r>
            <a:r>
              <a:rPr lang="en-US" dirty="0" err="1"/>
              <a:t>Xe</a:t>
            </a:r>
            <a:r>
              <a:rPr lang="en-US" dirty="0"/>
              <a:t> Time Projection Chamber</a:t>
            </a:r>
          </a:p>
        </p:txBody>
      </p:sp>
    </p:spTree>
    <p:extLst>
      <p:ext uri="{BB962C8B-B14F-4D97-AF65-F5344CB8AC3E}">
        <p14:creationId xmlns:p14="http://schemas.microsoft.com/office/powerpoint/2010/main" val="340431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uiExpand="1" build="p"/>
      <p:bldP spid="18" grpId="0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40" y="85520"/>
            <a:ext cx="8771223" cy="907822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Improved Energy Estimator in EXO-200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7" y="4566084"/>
            <a:ext cx="5811253" cy="2180744"/>
          </a:xfrm>
        </p:spPr>
        <p:txBody>
          <a:bodyPr>
            <a:normAutofit/>
          </a:bodyPr>
          <a:lstStyle/>
          <a:p>
            <a:r>
              <a:rPr lang="en-US" sz="2800" b="1" dirty="0"/>
              <a:t>Major challenge: </a:t>
            </a:r>
            <a:br>
              <a:rPr lang="en-US" sz="2800" b="1" dirty="0"/>
            </a:br>
            <a:r>
              <a:rPr lang="en-US" sz="2800" dirty="0"/>
              <a:t>large dimension: 2048 (time bins) x 70 (APDs) ~ </a:t>
            </a:r>
            <a:r>
              <a:rPr lang="en-US" sz="2800" b="1" dirty="0"/>
              <a:t>1.43x10</a:t>
            </a:r>
            <a:r>
              <a:rPr lang="en-US" sz="2800" b="1" baseline="30000" dirty="0"/>
              <a:t>5</a:t>
            </a:r>
            <a:r>
              <a:rPr lang="en-US" sz="2800" b="1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difficult to calculate (R</a:t>
            </a:r>
            <a:r>
              <a:rPr lang="en-US" sz="2800" baseline="30000" dirty="0">
                <a:sym typeface="Wingdings" panose="05000000000000000000" pitchFamily="2" charset="2"/>
              </a:rPr>
              <a:t>T</a:t>
            </a:r>
            <a:r>
              <a:rPr lang="en-US" sz="2800" dirty="0">
                <a:sym typeface="Wingdings" panose="05000000000000000000" pitchFamily="2" charset="2"/>
              </a:rPr>
              <a:t>C</a:t>
            </a:r>
            <a:r>
              <a:rPr lang="en-US" sz="2800" baseline="30000" dirty="0">
                <a:sym typeface="Wingdings" panose="05000000000000000000" pitchFamily="2" charset="2"/>
              </a:rPr>
              <a:t>-1</a:t>
            </a:r>
            <a:r>
              <a:rPr lang="en-US" sz="2800" dirty="0">
                <a:sym typeface="Wingdings" panose="05000000000000000000" pitchFamily="2" charset="2"/>
              </a:rPr>
              <a:t>R)</a:t>
            </a:r>
            <a:r>
              <a:rPr lang="en-US" sz="2800" baseline="30000" dirty="0">
                <a:sym typeface="Wingdings" panose="05000000000000000000" pitchFamily="2" charset="2"/>
              </a:rPr>
              <a:t>-1</a:t>
            </a:r>
            <a:endParaRPr lang="en-US" sz="28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558" y="0"/>
            <a:ext cx="2522293" cy="119984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9100" y="1200150"/>
          <a:ext cx="4368800" cy="284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2108160" imgH="1371600" progId="Equation.DSMT4">
                  <p:embed/>
                </p:oleObj>
              </mc:Choice>
              <mc:Fallback>
                <p:oleObj name="Equation" r:id="rId4" imgW="2108160" imgH="1371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00" y="1200150"/>
                        <a:ext cx="4368800" cy="2843213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76863" y="1154113"/>
          <a:ext cx="654367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6" imgW="3365280" imgH="1676160" progId="Equation.DSMT4">
                  <p:embed/>
                </p:oleObj>
              </mc:Choice>
              <mc:Fallback>
                <p:oleObj name="Equation" r:id="rId6" imgW="3365280" imgH="16761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76863" y="1154113"/>
                        <a:ext cx="6543675" cy="3251200"/>
                      </a:xfrm>
                      <a:prstGeom prst="rect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3465" y="4539128"/>
            <a:ext cx="4910904" cy="2034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73202" y="6468694"/>
            <a:ext cx="5609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ym typeface="Wingdings" panose="05000000000000000000" pitchFamily="2" charset="2"/>
              </a:rPr>
              <a:t>More details in </a:t>
            </a:r>
            <a:r>
              <a:rPr lang="en-US" sz="2400" dirty="0">
                <a:sym typeface="Wingdings" panose="05000000000000000000" pitchFamily="2" charset="2"/>
                <a:hlinkClick r:id="rId9"/>
              </a:rPr>
              <a:t>JINST 11, P07015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937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9"/>
          <p:cNvGrpSpPr/>
          <p:nvPr/>
        </p:nvGrpSpPr>
        <p:grpSpPr>
          <a:xfrm>
            <a:off x="562474" y="511289"/>
            <a:ext cx="5856695" cy="4851860"/>
            <a:chOff x="37781" y="17477"/>
            <a:chExt cx="7414539" cy="6237549"/>
          </a:xfrm>
        </p:grpSpPr>
        <p:pic>
          <p:nvPicPr>
            <p:cNvPr id="31" name="Picture 2" descr="C:\Documents and Settings\flanni\Desktop\TPC.gif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7781" y="17477"/>
              <a:ext cx="7414539" cy="6237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 bwMode="auto">
            <a:xfrm>
              <a:off x="6113505" y="5511623"/>
              <a:ext cx="1086787" cy="5096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>
              <a:off x="4283968" y="5427677"/>
              <a:ext cx="599607" cy="1588"/>
            </a:xfrm>
            <a:prstGeom prst="straightConnector1">
              <a:avLst/>
            </a:pr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4377072" y="5482855"/>
              <a:ext cx="303236" cy="1967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</a:rPr>
                <a:t>time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5943" y="-123371"/>
            <a:ext cx="9884229" cy="1132114"/>
          </a:xfrm>
        </p:spPr>
        <p:txBody>
          <a:bodyPr/>
          <a:lstStyle/>
          <a:p>
            <a:r>
              <a:rPr lang="en-US" dirty="0"/>
              <a:t>Signal Processing in Single-Phase </a:t>
            </a:r>
            <a:r>
              <a:rPr lang="en-US" dirty="0" err="1"/>
              <a:t>LArTPC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00" y="5369770"/>
            <a:ext cx="7969845" cy="1405373"/>
          </a:xfrm>
        </p:spPr>
        <p:txBody>
          <a:bodyPr>
            <a:normAutofit/>
          </a:bodyPr>
          <a:lstStyle/>
          <a:p>
            <a:r>
              <a:rPr lang="en-US" sz="2800" dirty="0"/>
              <a:t>Goal of signal processing is to reconstruct the distribution of ionization electrons from TPC waveforms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86" y="58487"/>
            <a:ext cx="2604504" cy="81236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256762" y="1129661"/>
            <a:ext cx="2147360" cy="3756067"/>
            <a:chOff x="6311630" y="1076832"/>
            <a:chExt cx="2292579" cy="4484464"/>
          </a:xfrm>
        </p:grpSpPr>
        <p:sp>
          <p:nvSpPr>
            <p:cNvPr id="9" name="TextBox 8"/>
            <p:cNvSpPr txBox="1"/>
            <p:nvPr/>
          </p:nvSpPr>
          <p:spPr>
            <a:xfrm>
              <a:off x="6324600" y="1076832"/>
              <a:ext cx="1981199" cy="69817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Number of ionized electrons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7315200" y="1789331"/>
              <a:ext cx="0" cy="5728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324312" y="2362200"/>
              <a:ext cx="1981199" cy="69817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Signal on Wire Plane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61748" y="1893751"/>
              <a:ext cx="1829087" cy="404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Field Response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315200" y="3008531"/>
              <a:ext cx="0" cy="5728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24600" y="3581400"/>
              <a:ext cx="1981199" cy="69817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Signal to be digitized by ADC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11630" y="3032817"/>
              <a:ext cx="2292579" cy="404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Electronic Response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316680" y="4260815"/>
              <a:ext cx="0" cy="5728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24600" y="4863118"/>
              <a:ext cx="1981199" cy="698178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Number of ionized electrons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13040" y="4292854"/>
              <a:ext cx="1845105" cy="404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(Signal Processing)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167" y="2019900"/>
            <a:ext cx="2019325" cy="39567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4294" y="2025360"/>
            <a:ext cx="1607446" cy="39763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447570" y="1008743"/>
            <a:ext cx="166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Induction (U,V)</a:t>
            </a:r>
            <a:br>
              <a:rPr lang="en-US" dirty="0"/>
            </a:br>
            <a:r>
              <a:rPr lang="en-US" dirty="0"/>
              <a:t>bipolar shape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404294" y="986887"/>
            <a:ext cx="178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Collection Y</a:t>
            </a:r>
            <a:br>
              <a:rPr lang="en-US" dirty="0"/>
            </a:br>
            <a:r>
              <a:rPr lang="en-US" dirty="0"/>
              <a:t>unipolar shape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79270" y="6182696"/>
            <a:ext cx="374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JINST 13 P07006/7 </a:t>
            </a:r>
            <a:r>
              <a:rPr lang="en-US" dirty="0"/>
              <a:t>(2018)</a:t>
            </a:r>
          </a:p>
        </p:txBody>
      </p:sp>
    </p:spTree>
    <p:extLst>
      <p:ext uri="{BB962C8B-B14F-4D97-AF65-F5344CB8AC3E}">
        <p14:creationId xmlns:p14="http://schemas.microsoft.com/office/powerpoint/2010/main" val="37627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95331" y="1184276"/>
            <a:ext cx="689666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Tensor R is Toeplitz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Response only depends on the relative positions between signal and measurement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(R</a:t>
            </a:r>
            <a:r>
              <a:rPr lang="en-US" sz="2800" baseline="30000" dirty="0"/>
              <a:t>T</a:t>
            </a:r>
            <a:r>
              <a:rPr lang="en-US" sz="2800" dirty="0"/>
              <a:t>R)</a:t>
            </a:r>
            <a:r>
              <a:rPr lang="en-US" sz="2800" baseline="30000" dirty="0"/>
              <a:t>-1 </a:t>
            </a:r>
            <a:r>
              <a:rPr lang="en-US" sz="2800" dirty="0"/>
              <a:t>can be achieved through the deconvolution technique with </a:t>
            </a:r>
            <a:r>
              <a:rPr lang="en-US" sz="2800" b="1" dirty="0"/>
              <a:t>fast Fourier transformation </a:t>
            </a:r>
            <a:r>
              <a:rPr lang="en-US" sz="2800" dirty="0"/>
              <a:t>(FFT)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O(N</a:t>
            </a:r>
            <a:r>
              <a:rPr lang="en-US" sz="2800" baseline="30000" dirty="0"/>
              <a:t>2.4~3</a:t>
            </a:r>
            <a:r>
              <a:rPr lang="en-US" sz="2800" dirty="0"/>
              <a:t>) </a:t>
            </a:r>
            <a:r>
              <a:rPr lang="en-US" sz="2800" dirty="0">
                <a:sym typeface="Wingdings" panose="05000000000000000000" pitchFamily="2" charset="2"/>
              </a:rPr>
              <a:t> O(N </a:t>
            </a:r>
            <a:r>
              <a:rPr lang="en-US" sz="2800" dirty="0" err="1">
                <a:sym typeface="Wingdings" panose="05000000000000000000" pitchFamily="2" charset="2"/>
              </a:rPr>
              <a:t>logN</a:t>
            </a:r>
            <a:r>
              <a:rPr lang="en-US" sz="2800" dirty="0">
                <a:sym typeface="Wingdings" panose="05000000000000000000" pitchFamily="2" charset="2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One of top 10 </a:t>
            </a:r>
            <a:r>
              <a:rPr lang="en-US" sz="2800" dirty="0" err="1">
                <a:solidFill>
                  <a:srgbClr val="0070C0"/>
                </a:solidFill>
                <a:sym typeface="Wingdings" panose="05000000000000000000" pitchFamily="2" charset="2"/>
              </a:rPr>
              <a:t>algs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. in 20</a:t>
            </a:r>
            <a:r>
              <a:rPr lang="en-US" sz="2800" baseline="30000" dirty="0">
                <a:solidFill>
                  <a:srgbClr val="0070C0"/>
                </a:solidFill>
                <a:sym typeface="Wingdings" panose="05000000000000000000" pitchFamily="2" charset="2"/>
              </a:rPr>
              <a:t>th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century</a:t>
            </a:r>
            <a:endParaRPr lang="en-US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39720"/>
            <a:ext cx="6226628" cy="2181758"/>
          </a:xfrm>
        </p:spPr>
        <p:txBody>
          <a:bodyPr>
            <a:normAutofit/>
          </a:bodyPr>
          <a:lstStyle/>
          <a:p>
            <a:r>
              <a:rPr lang="en-US" sz="2800" dirty="0"/>
              <a:t>Immense dimension of M and S:</a:t>
            </a:r>
            <a:br>
              <a:rPr lang="en-US" sz="2800" dirty="0"/>
            </a:br>
            <a:r>
              <a:rPr lang="en-US" sz="2800" dirty="0"/>
              <a:t> 2400 (</a:t>
            </a:r>
            <a:r>
              <a:rPr lang="en-US" sz="2800" dirty="0" err="1"/>
              <a:t>chs</a:t>
            </a:r>
            <a:r>
              <a:rPr lang="en-US" sz="2800" dirty="0"/>
              <a:t>.) x 8256 (time bins) </a:t>
            </a:r>
            <a:br>
              <a:rPr lang="en-US" sz="2800" dirty="0"/>
            </a:br>
            <a:r>
              <a:rPr lang="en-US" sz="2800" dirty="0"/>
              <a:t>~ 2 x 10</a:t>
            </a:r>
            <a:r>
              <a:rPr lang="en-US" sz="2800" baseline="30000" dirty="0"/>
              <a:t>7</a:t>
            </a:r>
            <a:r>
              <a:rPr lang="en-US" sz="2800" dirty="0"/>
              <a:t> </a:t>
            </a:r>
          </a:p>
          <a:p>
            <a:r>
              <a:rPr lang="en-US" sz="2800" dirty="0"/>
              <a:t>Extreme challenge in matrix inversion!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0800" y="-153901"/>
            <a:ext cx="9884229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Matrix Inversion and Deconvolution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0"/>
            <a:ext cx="2604504" cy="81236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63575" y="1201738"/>
          <a:ext cx="4184650" cy="294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2019240" imgH="1422360" progId="Equation.DSMT4">
                  <p:embed/>
                </p:oleObj>
              </mc:Choice>
              <mc:Fallback>
                <p:oleObj name="Equation" r:id="rId4" imgW="2019240" imgH="14223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3575" y="1201738"/>
                        <a:ext cx="4184650" cy="2947987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16399" y="5742318"/>
            <a:ext cx="4810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/>
              <a:t>1D deconvolution SP in </a:t>
            </a:r>
            <a:r>
              <a:rPr lang="en-US" sz="2000" dirty="0" err="1"/>
              <a:t>LArTPC</a:t>
            </a:r>
            <a:r>
              <a:rPr lang="en-US" sz="2000" dirty="0"/>
              <a:t>  described in B. Baller </a:t>
            </a:r>
            <a:r>
              <a:rPr lang="en-US" sz="2000" dirty="0">
                <a:hlinkClick r:id="rId6"/>
              </a:rPr>
              <a:t>JINST 12, P07010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66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/>
        </p:nvGraphicFramePr>
        <p:xfrm>
          <a:off x="383996" y="1162553"/>
          <a:ext cx="3507443" cy="828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4" imgW="1612800" imgH="380880" progId="Equation.DSMT4">
                  <p:embed/>
                </p:oleObj>
              </mc:Choice>
              <mc:Fallback>
                <p:oleObj name="Equation" r:id="rId4" imgW="1612800" imgH="380880" progId="Equation.DSMT4">
                  <p:embed/>
                  <p:pic>
                    <p:nvPicPr>
                      <p:cNvPr id="5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96" y="1162553"/>
                        <a:ext cx="3507443" cy="828146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/>
        </p:nvGraphicFramePr>
        <p:xfrm>
          <a:off x="347194" y="2654803"/>
          <a:ext cx="3571956" cy="582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6" imgW="1244520" imgH="203040" progId="Equation.DSMT4">
                  <p:embed/>
                </p:oleObj>
              </mc:Choice>
              <mc:Fallback>
                <p:oleObj name="Equation" r:id="rId6" imgW="1244520" imgH="203040" progId="Equation.DSMT4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94" y="2654803"/>
                        <a:ext cx="3571956" cy="582406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141177" y="1990699"/>
            <a:ext cx="1" cy="685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50928" y="2042167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Fourier transformation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3344" y="829889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domain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9875" y="3340603"/>
            <a:ext cx="308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Frequency domain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150071" y="3300423"/>
            <a:ext cx="2" cy="48101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Grp="1" noChangeAspect="1"/>
          </p:cNvGraphicFramePr>
          <p:nvPr/>
        </p:nvGraphicFramePr>
        <p:xfrm>
          <a:off x="1812987" y="5315902"/>
          <a:ext cx="713540" cy="542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12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87" y="5315902"/>
                        <a:ext cx="713540" cy="542644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4413" y="4956412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to time </a:t>
            </a:r>
            <a:br>
              <a:rPr lang="en-US" dirty="0"/>
            </a:br>
            <a:r>
              <a:rPr lang="en-US" dirty="0"/>
              <a:t>domain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9277" y="4987157"/>
            <a:ext cx="2771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Inverse Fourier </a:t>
            </a:r>
            <a:br>
              <a:rPr lang="en-US" dirty="0"/>
            </a:br>
            <a:r>
              <a:rPr lang="en-US" dirty="0"/>
              <a:t>transformation </a:t>
            </a:r>
          </a:p>
        </p:txBody>
      </p:sp>
      <p:graphicFrame>
        <p:nvGraphicFramePr>
          <p:cNvPr id="15" name="Object 14"/>
          <p:cNvGraphicFramePr>
            <a:graphicFrameLocks noGrp="1" noChangeAspect="1"/>
          </p:cNvGraphicFramePr>
          <p:nvPr/>
        </p:nvGraphicFramePr>
        <p:xfrm>
          <a:off x="681257" y="3778185"/>
          <a:ext cx="2977000" cy="990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10" imgW="1257120" imgH="419040" progId="Equation.DSMT4">
                  <p:embed/>
                </p:oleObj>
              </mc:Choice>
              <mc:Fallback>
                <p:oleObj name="Equation" r:id="rId10" imgW="1257120" imgH="419040" progId="Equation.DSMT4">
                  <p:embed/>
                  <p:pic>
                    <p:nvPicPr>
                      <p:cNvPr id="15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257" y="3778185"/>
                        <a:ext cx="2977000" cy="990773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2150071" y="4788573"/>
            <a:ext cx="539" cy="48724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1154545" y="-172106"/>
            <a:ext cx="9470572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Deconvolution Technique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6131" y="5631531"/>
            <a:ext cx="4122882" cy="117796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34145" y="6134218"/>
            <a:ext cx="564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Wiener filter: optimized  by power of signal and </a:t>
            </a:r>
            <a:br>
              <a:rPr lang="en-US" sz="2000" dirty="0"/>
            </a:br>
            <a:r>
              <a:rPr lang="en-US" sz="2000" dirty="0"/>
              <a:t>noise in freq. domain   N. Wiener (1964)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23802" y="4890934"/>
            <a:ext cx="5552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PMT Signal Processing in Daya Bay: </a:t>
            </a:r>
            <a:r>
              <a:rPr lang="en-US" sz="2000" dirty="0">
                <a:hlinkClick r:id="rId13"/>
              </a:rPr>
              <a:t>NIMA, 895, 48</a:t>
            </a:r>
            <a:r>
              <a:rPr lang="en-US" sz="20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074E0C-7459-48F0-ACE4-4FCF5A337D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50028" y="1647633"/>
            <a:ext cx="4145854" cy="2968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4C1BCF-3261-4D06-8C22-3F16EE1D50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22048" y="1590899"/>
            <a:ext cx="4069952" cy="30915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2D2885-4251-4BA8-8529-5F83A5F67B96}"/>
              </a:ext>
            </a:extLst>
          </p:cNvPr>
          <p:cNvSpPr txBox="1"/>
          <p:nvPr/>
        </p:nvSpPr>
        <p:spPr>
          <a:xfrm>
            <a:off x="6005947" y="1136732"/>
            <a:ext cx="234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M(t)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8B3E3E-FE30-4CCD-BAF6-092821BBA65F}"/>
              </a:ext>
            </a:extLst>
          </p:cNvPr>
          <p:cNvSpPr txBox="1"/>
          <p:nvPr/>
        </p:nvSpPr>
        <p:spPr>
          <a:xfrm>
            <a:off x="9960274" y="1174724"/>
            <a:ext cx="234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S(t)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85467BE-C334-4952-983B-90FFD8DCFD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864" y="5843414"/>
            <a:ext cx="1282136" cy="100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18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25" y="1540922"/>
            <a:ext cx="3832471" cy="24702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5521" y="-199453"/>
            <a:ext cx="10972800" cy="1143000"/>
          </a:xfrm>
        </p:spPr>
        <p:txBody>
          <a:bodyPr/>
          <a:lstStyle/>
          <a:p>
            <a:r>
              <a:rPr lang="en-US" dirty="0"/>
              <a:t>TPC Signal Processing: 2D Deconvolution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496" y="2628"/>
            <a:ext cx="2604504" cy="81236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620129" y="960454"/>
            <a:ext cx="5700012" cy="5567371"/>
            <a:chOff x="0" y="659613"/>
            <a:chExt cx="5700012" cy="55673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19646" t="13655" r="60702" b="8773"/>
            <a:stretch/>
          </p:blipFill>
          <p:spPr>
            <a:xfrm>
              <a:off x="0" y="1404091"/>
              <a:ext cx="1952172" cy="43554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78316" t="13459" b="8437"/>
            <a:stretch/>
          </p:blipFill>
          <p:spPr>
            <a:xfrm>
              <a:off x="3545960" y="1404091"/>
              <a:ext cx="2154052" cy="438530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74692" y="5857652"/>
              <a:ext cx="3744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6"/>
                </a:rPr>
                <a:t>JINST 13 P07006/7 </a:t>
              </a:r>
              <a:r>
                <a:rPr lang="en-US" dirty="0"/>
                <a:t>(2018)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39596" t="13754" r="41336" b="9858"/>
            <a:stretch/>
          </p:blipFill>
          <p:spPr>
            <a:xfrm>
              <a:off x="1789728" y="1404091"/>
              <a:ext cx="1894115" cy="428897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8857" y="696580"/>
              <a:ext cx="1731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Measured waveform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52172" y="681401"/>
              <a:ext cx="1731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1-D deconvolution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57150" y="659613"/>
              <a:ext cx="1731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2-D deconvolution</a:t>
              </a: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47663" y="738188"/>
          <a:ext cx="4808537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7" imgW="3200400" imgH="609480" progId="Equation.DSMT4">
                  <p:embed/>
                </p:oleObj>
              </mc:Choice>
              <mc:Fallback>
                <p:oleObj name="Equation" r:id="rId7" imgW="3200400" imgH="609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738188"/>
                        <a:ext cx="4808537" cy="915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86755" y="3991926"/>
          <a:ext cx="5709054" cy="15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9" imgW="4216320" imgH="1168200" progId="Equation.DSMT4">
                  <p:embed/>
                </p:oleObj>
              </mc:Choice>
              <mc:Fallback>
                <p:oleObj name="Equation" r:id="rId9" imgW="4216320" imgH="11682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755" y="3991926"/>
                        <a:ext cx="5709054" cy="15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780981" y="1881998"/>
            <a:ext cx="25671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100" dirty="0"/>
              <a:t>R</a:t>
            </a:r>
            <a:r>
              <a:rPr lang="en-US" sz="2100" baseline="-25000" dirty="0"/>
              <a:t>1</a:t>
            </a:r>
            <a:r>
              <a:rPr lang="en-US" sz="2100" dirty="0"/>
              <a:t> represents the induced signal </a:t>
            </a:r>
            <a:br>
              <a:rPr lang="en-US" sz="2100" dirty="0"/>
            </a:br>
            <a:r>
              <a:rPr lang="en-US" sz="2100" dirty="0"/>
              <a:t>from (i+1)</a:t>
            </a:r>
            <a:r>
              <a:rPr lang="en-US" sz="2100" dirty="0" err="1"/>
              <a:t>th</a:t>
            </a:r>
            <a:r>
              <a:rPr lang="en-US" sz="2100" dirty="0"/>
              <a:t> wire signal to </a:t>
            </a:r>
            <a:r>
              <a:rPr lang="en-US" sz="2100" dirty="0" err="1"/>
              <a:t>ith</a:t>
            </a:r>
            <a:r>
              <a:rPr lang="en-US" sz="2100" dirty="0"/>
              <a:t> wire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338" y="5662969"/>
            <a:ext cx="4871818" cy="1061829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The inversion of matrix R can again </a:t>
            </a:r>
            <a:br>
              <a:rPr lang="en-US" sz="2100" b="1" dirty="0"/>
            </a:br>
            <a:r>
              <a:rPr lang="en-US" sz="2100" b="1" dirty="0"/>
              <a:t>be done with deconvolution </a:t>
            </a:r>
            <a:r>
              <a:rPr lang="en-US" sz="2100" b="1" dirty="0">
                <a:sym typeface="Wingdings" panose="05000000000000000000" pitchFamily="2" charset="2"/>
              </a:rPr>
              <a:t> </a:t>
            </a:r>
            <a:br>
              <a:rPr lang="en-US" sz="2100" b="1" dirty="0">
                <a:sym typeface="Wingdings" panose="05000000000000000000" pitchFamily="2" charset="2"/>
              </a:rPr>
            </a:br>
            <a:r>
              <a:rPr lang="en-US" sz="2100" b="1" dirty="0"/>
              <a:t>2-D Fast Fourier Transformation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F80CBD-0D3C-41EB-836F-496B895FF7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046" y="5745804"/>
            <a:ext cx="1333633" cy="13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7D574DF-90B9-48FD-8F51-AA80B777E496}" vid="{489CFC70-3206-4E98-9D6E-673B48E9D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21</TotalTime>
  <Words>1682</Words>
  <Application>Microsoft Office PowerPoint</Application>
  <PresentationFormat>Widescreen</PresentationFormat>
  <Paragraphs>382</Paragraphs>
  <Slides>38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Theme1</vt:lpstr>
      <vt:lpstr>Equation</vt:lpstr>
      <vt:lpstr>MathType 7.0 Equation</vt:lpstr>
      <vt:lpstr>Review of Linear Algebra Applications in Some Neutrino Experiments</vt:lpstr>
      <vt:lpstr>Introduction</vt:lpstr>
      <vt:lpstr>Weighted Least Squares (WLS)</vt:lpstr>
      <vt:lpstr>Improved Energy Estimator in EXO-200</vt:lpstr>
      <vt:lpstr>Improved Energy Estimator in EXO-200</vt:lpstr>
      <vt:lpstr>Signal Processing in Single-Phase LArTPC</vt:lpstr>
      <vt:lpstr>PowerPoint Presentation</vt:lpstr>
      <vt:lpstr>PowerPoint Presentation</vt:lpstr>
      <vt:lpstr>TPC Signal Processing: 2D Deconvolution</vt:lpstr>
      <vt:lpstr>Intermediate Summary</vt:lpstr>
      <vt:lpstr>Solution: Compressed Sensing</vt:lpstr>
      <vt:lpstr>Wire-Cell Tomographic Event Reconstruction </vt:lpstr>
      <vt:lpstr>Wire-Cell on the MicroBooNE Data</vt:lpstr>
      <vt:lpstr>Neutrino Detection in MicroBooNE</vt:lpstr>
      <vt:lpstr>Compressed Sensing in Selecting Neutrinos</vt:lpstr>
      <vt:lpstr>PowerPoint Presentation</vt:lpstr>
      <vt:lpstr>Core Charge-Light Matching Algorithm</vt:lpstr>
      <vt:lpstr>LArTPC Charge-Light Matching</vt:lpstr>
      <vt:lpstr>Through-going-muon rejection and effective detector boundary</vt:lpstr>
      <vt:lpstr>PowerPoint Presentation</vt:lpstr>
      <vt:lpstr>Iterative LA Approaches</vt:lpstr>
      <vt:lpstr>Iterative Approaches with Linear Algebra </vt:lpstr>
      <vt:lpstr>Combined Neyman Pearson (CNP) Chisquare</vt:lpstr>
      <vt:lpstr>Linear Algebra in Designing Experiments</vt:lpstr>
      <vt:lpstr>Summary</vt:lpstr>
      <vt:lpstr>PowerPoint Presentation</vt:lpstr>
      <vt:lpstr>Stopped Muon Rejection</vt:lpstr>
      <vt:lpstr>Trajectory and dQ/dx fit in Single-phase LArTPC</vt:lpstr>
      <vt:lpstr>PowerPoint Presentation</vt:lpstr>
      <vt:lpstr>Stopped Muon Rejection</vt:lpstr>
      <vt:lpstr>Generic Neutrino Detection</vt:lpstr>
      <vt:lpstr>Remaining Challenges in Signal Processing</vt:lpstr>
      <vt:lpstr>ROI finding as Image Segmentation</vt:lpstr>
      <vt:lpstr>Deep Learning-Signal Processing Performance on ProtoDUNE Data</vt:lpstr>
      <vt:lpstr>Wiener-SVD Unfolding Approach</vt:lpstr>
      <vt:lpstr>Wiener-SVD Unfolding Approach</vt:lpstr>
      <vt:lpstr>An Example of Energy Spectrum Unfolding</vt:lpstr>
      <vt:lpstr>Linear Algebra in Experiment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Linear Algebra Applications in Some Neutrino Experiments</dc:title>
  <dc:creator>Qian, Xin</dc:creator>
  <cp:lastModifiedBy>Qian, Xin</cp:lastModifiedBy>
  <cp:revision>8</cp:revision>
  <dcterms:created xsi:type="dcterms:W3CDTF">2020-07-17T18:19:03Z</dcterms:created>
  <dcterms:modified xsi:type="dcterms:W3CDTF">2020-07-17T18:40:06Z</dcterms:modified>
</cp:coreProperties>
</file>