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3690" r:id="rId2"/>
    <p:sldId id="1096" r:id="rId3"/>
    <p:sldId id="1023" r:id="rId4"/>
    <p:sldId id="1098" r:id="rId5"/>
    <p:sldId id="2242" r:id="rId6"/>
    <p:sldId id="1314" r:id="rId7"/>
    <p:sldId id="1315" r:id="rId8"/>
    <p:sldId id="1339" r:id="rId9"/>
    <p:sldId id="1403" r:id="rId10"/>
    <p:sldId id="1387" r:id="rId11"/>
    <p:sldId id="1379" r:id="rId12"/>
    <p:sldId id="1224" r:id="rId13"/>
    <p:sldId id="1329" r:id="rId14"/>
    <p:sldId id="1388" r:id="rId15"/>
    <p:sldId id="308" r:id="rId16"/>
    <p:sldId id="313" r:id="rId17"/>
    <p:sldId id="275" r:id="rId18"/>
    <p:sldId id="317" r:id="rId19"/>
    <p:sldId id="318" r:id="rId20"/>
    <p:sldId id="295" r:id="rId21"/>
    <p:sldId id="1102" r:id="rId22"/>
    <p:sldId id="1389" r:id="rId23"/>
    <p:sldId id="2245" r:id="rId24"/>
    <p:sldId id="1055" r:id="rId25"/>
    <p:sldId id="1392" r:id="rId26"/>
    <p:sldId id="2300" r:id="rId27"/>
    <p:sldId id="3678" r:id="rId28"/>
    <p:sldId id="298" r:id="rId29"/>
    <p:sldId id="520" r:id="rId30"/>
    <p:sldId id="943" r:id="rId31"/>
    <p:sldId id="2253" r:id="rId32"/>
    <p:sldId id="2254" r:id="rId33"/>
    <p:sldId id="3676" r:id="rId34"/>
    <p:sldId id="1538" r:id="rId35"/>
    <p:sldId id="2194" r:id="rId36"/>
    <p:sldId id="326" r:id="rId37"/>
    <p:sldId id="1353" r:id="rId38"/>
    <p:sldId id="327" r:id="rId39"/>
    <p:sldId id="1336" r:id="rId40"/>
    <p:sldId id="1302" r:id="rId41"/>
    <p:sldId id="1368" r:id="rId42"/>
    <p:sldId id="27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3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2600"/>
    <a:srgbClr val="FF9300"/>
    <a:srgbClr val="FFD579"/>
    <a:srgbClr val="011893"/>
    <a:srgbClr val="0096FF"/>
    <a:srgbClr val="008F00"/>
    <a:srgbClr val="FFFD78"/>
    <a:srgbClr val="2F528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839"/>
    <p:restoredTop sz="96168"/>
  </p:normalViewPr>
  <p:slideViewPr>
    <p:cSldViewPr snapToGrid="0" snapToObjects="1">
      <p:cViewPr varScale="1">
        <p:scale>
          <a:sx n="186" d="100"/>
          <a:sy n="186" d="100"/>
        </p:scale>
        <p:origin x="208" y="272"/>
      </p:cViewPr>
      <p:guideLst>
        <p:guide pos="2880"/>
        <p:guide orient="horz" pos="36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7/12/21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7/12/21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hair is 0.06 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45EDC-326A-DC46-A236-B4FC4FF83B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98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45EDC-326A-DC46-A236-B4FC4FF83B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4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+mj-lt"/>
                <a:ea typeface="Arial" charset="0"/>
                <a:cs typeface="Comic Sans MS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+mj-lt"/>
                <a:ea typeface="Arial" charset="0"/>
                <a:cs typeface="Comic Sans MS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+mj-lt"/>
                <a:ea typeface="Arial" charset="0"/>
                <a:cs typeface="Comic Sans MS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+mj-lt"/>
                <a:ea typeface="Arial" charset="0"/>
                <a:cs typeface="Comic Sans MS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+mj-lt"/>
                <a:ea typeface="Arial" charset="0"/>
                <a:cs typeface="Comic Sans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59064"/>
            <a:ext cx="2057400" cy="187036"/>
          </a:xfrm>
        </p:spPr>
        <p:txBody>
          <a:bodyPr/>
          <a:lstStyle>
            <a:lvl1pPr algn="l">
              <a:defRPr sz="8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666046"/>
            <a:ext cx="3086100" cy="187035"/>
          </a:xfrm>
        </p:spPr>
        <p:txBody>
          <a:bodyPr/>
          <a:lstStyle>
            <a:lvl1pPr>
              <a:defRPr sz="800">
                <a:latin typeface="+mj-lt"/>
                <a:cs typeface="Comic Sans MS"/>
              </a:defRPr>
            </a:lvl1pPr>
          </a:lstStyle>
          <a:p>
            <a:r>
              <a:rPr lang="en-US" dirty="0"/>
              <a:t>BNL-PO-Summer Lectures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610202"/>
            <a:ext cx="2057400" cy="235898"/>
          </a:xfrm>
        </p:spPr>
        <p:txBody>
          <a:bodyPr/>
          <a:lstStyle>
            <a:lvl1pPr algn="r">
              <a:defRPr sz="12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011893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50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14D44D-CCE6-9649-A20F-3A57D51B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0" y="6623816"/>
            <a:ext cx="2057400" cy="221938"/>
          </a:xfrm>
        </p:spPr>
        <p:txBody>
          <a:bodyPr/>
          <a:lstStyle>
            <a:lvl1pPr algn="l">
              <a:defRPr sz="8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3DE20D-7521-C048-99DE-9A7F0C0A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631144"/>
            <a:ext cx="3086100" cy="221937"/>
          </a:xfrm>
        </p:spPr>
        <p:txBody>
          <a:bodyPr/>
          <a:lstStyle>
            <a:lvl1pPr>
              <a:defRPr sz="800">
                <a:latin typeface="+mj-lt"/>
                <a:cs typeface="Comic Sans MS"/>
              </a:defRPr>
            </a:lvl1pPr>
          </a:lstStyle>
          <a:p>
            <a:r>
              <a:rPr lang="en-US" dirty="0"/>
              <a:t>BNL-PO-Summer Lectures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9620" y="6620512"/>
            <a:ext cx="2057400" cy="221938"/>
          </a:xfrm>
        </p:spPr>
        <p:txBody>
          <a:bodyPr/>
          <a:lstStyle>
            <a:lvl1pPr algn="r">
              <a:defRPr sz="12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F10ECB2-F125-BC44-B899-BE532383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73025"/>
            <a:ext cx="2057400" cy="180057"/>
          </a:xfrm>
        </p:spPr>
        <p:txBody>
          <a:bodyPr/>
          <a:lstStyle>
            <a:lvl1pPr algn="l">
              <a:defRPr sz="8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7491063-0D79-EE40-A1B0-BB4D4E6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673026"/>
            <a:ext cx="3086100" cy="180056"/>
          </a:xfrm>
        </p:spPr>
        <p:txBody>
          <a:bodyPr/>
          <a:lstStyle>
            <a:lvl1pPr>
              <a:defRPr sz="800">
                <a:latin typeface="+mj-lt"/>
                <a:cs typeface="Comic Sans MS"/>
              </a:defRPr>
            </a:lvl1pPr>
          </a:lstStyle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B93735D-ABCE-C340-B377-B62A5859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92566"/>
            <a:ext cx="2057400" cy="26051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8291F7B-3135-8E46-B568-29F110F8E932}"/>
              </a:ext>
            </a:extLst>
          </p:cNvPr>
          <p:cNvSpPr txBox="1">
            <a:spLocks/>
          </p:cNvSpPr>
          <p:nvPr userDrawn="1"/>
        </p:nvSpPr>
        <p:spPr>
          <a:xfrm>
            <a:off x="3028950" y="6592568"/>
            <a:ext cx="3086100" cy="2605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gi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hyperlink" Target="http://en.wikipedia.org/wiki/Quantum_mechanics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jp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jpg"/><Relationship Id="rId18" Type="http://schemas.openxmlformats.org/officeDocument/2006/relationships/image" Target="../media/image114.png"/><Relationship Id="rId26" Type="http://schemas.openxmlformats.org/officeDocument/2006/relationships/image" Target="../media/image122.jpg"/><Relationship Id="rId3" Type="http://schemas.openxmlformats.org/officeDocument/2006/relationships/image" Target="../media/image99.jpg"/><Relationship Id="rId21" Type="http://schemas.openxmlformats.org/officeDocument/2006/relationships/image" Target="../media/image117.jp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jpg"/><Relationship Id="rId25" Type="http://schemas.openxmlformats.org/officeDocument/2006/relationships/image" Target="../media/image121.jpg"/><Relationship Id="rId33" Type="http://schemas.openxmlformats.org/officeDocument/2006/relationships/image" Target="../media/image129.jp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20" Type="http://schemas.openxmlformats.org/officeDocument/2006/relationships/image" Target="../media/image116.jpg"/><Relationship Id="rId29" Type="http://schemas.openxmlformats.org/officeDocument/2006/relationships/image" Target="../media/image1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jpg"/><Relationship Id="rId11" Type="http://schemas.openxmlformats.org/officeDocument/2006/relationships/image" Target="../media/image107.jpeg"/><Relationship Id="rId24" Type="http://schemas.openxmlformats.org/officeDocument/2006/relationships/image" Target="../media/image120.jpg"/><Relationship Id="rId32" Type="http://schemas.openxmlformats.org/officeDocument/2006/relationships/image" Target="../media/image128.jpg"/><Relationship Id="rId5" Type="http://schemas.openxmlformats.org/officeDocument/2006/relationships/image" Target="../media/image101.jpg"/><Relationship Id="rId15" Type="http://schemas.openxmlformats.org/officeDocument/2006/relationships/image" Target="../media/image111.jpg"/><Relationship Id="rId23" Type="http://schemas.openxmlformats.org/officeDocument/2006/relationships/image" Target="../media/image119.jpg"/><Relationship Id="rId28" Type="http://schemas.openxmlformats.org/officeDocument/2006/relationships/image" Target="../media/image124.jpg"/><Relationship Id="rId10" Type="http://schemas.openxmlformats.org/officeDocument/2006/relationships/image" Target="../media/image106.emf"/><Relationship Id="rId19" Type="http://schemas.openxmlformats.org/officeDocument/2006/relationships/image" Target="../media/image115.jpg"/><Relationship Id="rId31" Type="http://schemas.openxmlformats.org/officeDocument/2006/relationships/image" Target="../media/image127.jpg"/><Relationship Id="rId4" Type="http://schemas.openxmlformats.org/officeDocument/2006/relationships/image" Target="../media/image100.png"/><Relationship Id="rId9" Type="http://schemas.openxmlformats.org/officeDocument/2006/relationships/image" Target="../media/image105.gif"/><Relationship Id="rId14" Type="http://schemas.openxmlformats.org/officeDocument/2006/relationships/image" Target="../media/image110.jpg"/><Relationship Id="rId22" Type="http://schemas.openxmlformats.org/officeDocument/2006/relationships/image" Target="../media/image118.jpg"/><Relationship Id="rId27" Type="http://schemas.openxmlformats.org/officeDocument/2006/relationships/image" Target="../media/image123.jpg"/><Relationship Id="rId30" Type="http://schemas.openxmlformats.org/officeDocument/2006/relationships/image" Target="../media/image126.jpg"/><Relationship Id="rId8" Type="http://schemas.openxmlformats.org/officeDocument/2006/relationships/image" Target="../media/image10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3" Type="http://schemas.openxmlformats.org/officeDocument/2006/relationships/image" Target="../media/image132.jpeg"/><Relationship Id="rId7" Type="http://schemas.openxmlformats.org/officeDocument/2006/relationships/image" Target="../media/image136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emf"/><Relationship Id="rId5" Type="http://schemas.openxmlformats.org/officeDocument/2006/relationships/image" Target="../media/image134.emf"/><Relationship Id="rId10" Type="http://schemas.openxmlformats.org/officeDocument/2006/relationships/image" Target="../media/image139.tiff"/><Relationship Id="rId4" Type="http://schemas.openxmlformats.org/officeDocument/2006/relationships/image" Target="../media/image133.emf"/><Relationship Id="rId9" Type="http://schemas.openxmlformats.org/officeDocument/2006/relationships/image" Target="../media/image138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0.png"/><Relationship Id="rId7" Type="http://schemas.openxmlformats.org/officeDocument/2006/relationships/image" Target="../media/image1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142.jpeg"/><Relationship Id="rId10" Type="http://schemas.openxmlformats.org/officeDocument/2006/relationships/image" Target="../media/image7.png"/><Relationship Id="rId4" Type="http://schemas.openxmlformats.org/officeDocument/2006/relationships/image" Target="../media/image141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wmf"/><Relationship Id="rId7" Type="http://schemas.openxmlformats.org/officeDocument/2006/relationships/image" Target="../media/image17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tif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video" Target="../media/media1.mp4"/><Relationship Id="rId7" Type="http://schemas.openxmlformats.org/officeDocument/2006/relationships/image" Target="../media/image27.emf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8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D92F-9A63-1F49-88F5-E73CB66AF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4" y="968829"/>
            <a:ext cx="8509371" cy="235743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effectLst/>
              </a:rPr>
              <a:t>The electron-ion collider:  </a:t>
            </a:r>
            <a:r>
              <a:rPr lang="en-US" sz="1000" i="1" dirty="0">
                <a:effectLst/>
              </a:rPr>
              <a:t> </a:t>
            </a:r>
            <a:br>
              <a:rPr lang="en-US" i="1" dirty="0">
                <a:effectLst/>
              </a:rPr>
            </a:br>
            <a:r>
              <a:rPr lang="en-US" i="1" dirty="0">
                <a:effectLst/>
              </a:rPr>
              <a:t>A collider to unravel </a:t>
            </a:r>
            <a:br>
              <a:rPr lang="en-US" i="1" dirty="0">
                <a:effectLst/>
              </a:rPr>
            </a:br>
            <a:r>
              <a:rPr lang="en-US" i="1" dirty="0">
                <a:effectLst/>
              </a:rPr>
              <a:t>the mysteries of visible matter</a:t>
            </a:r>
            <a:endParaRPr lang="en-US" sz="3600" dirty="0">
              <a:effectLst/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455B9-B6AE-0C41-830A-8C0EF4EDD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3219" y="4170743"/>
            <a:ext cx="5414866" cy="580292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E.C. </a:t>
            </a:r>
            <a:r>
              <a:rPr lang="en-US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Aschenauer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902030302020204" pitchFamily="66" charset="0"/>
              </a:rPr>
              <a:t> (BNL)</a:t>
            </a:r>
          </a:p>
          <a:p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875EB-79BA-EB42-84BB-39D4177D2B5D}"/>
              </a:ext>
            </a:extLst>
          </p:cNvPr>
          <p:cNvSpPr txBox="1"/>
          <p:nvPr/>
        </p:nvSpPr>
        <p:spPr>
          <a:xfrm>
            <a:off x="6556679" y="5577078"/>
            <a:ext cx="2540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4EA5DB"/>
                </a:solidFill>
                <a:latin typeface="+mj-lt"/>
                <a:ea typeface="Arial" charset="0"/>
                <a:cs typeface="Arial" charset="0"/>
              </a:rPr>
              <a:t>Electron Ion Collider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DBF885-B5D8-C54B-BB7F-8EC20FF5B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33" t="17798"/>
          <a:stretch/>
        </p:blipFill>
        <p:spPr>
          <a:xfrm>
            <a:off x="5857692" y="6145114"/>
            <a:ext cx="3245212" cy="400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3C4C6-16E0-564F-A9E9-B4203645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315" y="6175810"/>
            <a:ext cx="1397282" cy="33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3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PARTONS IN DIS</a:t>
            </a:r>
          </a:p>
        </p:txBody>
      </p:sp>
      <p:pic>
        <p:nvPicPr>
          <p:cNvPr id="6" name="Picture 5" descr="sidis-diagra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8" y="1021213"/>
            <a:ext cx="2562596" cy="1728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129" y="640524"/>
            <a:ext cx="102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SIDIS: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8428" y="1049131"/>
            <a:ext cx="5970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Detect scattered lepton </a:t>
            </a: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(DIS) </a:t>
            </a:r>
            <a:r>
              <a:rPr lang="en-US" dirty="0">
                <a:latin typeface="Comic Sans MS" panose="030F0902030302020204" pitchFamily="66" charset="0"/>
              </a:rPr>
              <a:t>in coincidence with identified hadrons </a:t>
            </a: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(SIDIS)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one can measure the correlation between different </a:t>
            </a:r>
          </a:p>
          <a:p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   hadrons as </a:t>
            </a:r>
            <a:r>
              <a:rPr lang="en-US" dirty="0" err="1">
                <a:latin typeface="Comic Sans MS" panose="030F0902030302020204" pitchFamily="66" charset="0"/>
                <a:sym typeface="Wingdings" pitchFamily="2" charset="2"/>
              </a:rPr>
              <a:t>fct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. of </a:t>
            </a:r>
            <a:r>
              <a:rPr lang="en-US" dirty="0" err="1">
                <a:latin typeface="Comic Sans MS" panose="030F0902030302020204" pitchFamily="66" charset="0"/>
                <a:sym typeface="Wingdings" pitchFamily="2" charset="2"/>
              </a:rPr>
              <a:t>p</a:t>
            </a:r>
            <a:r>
              <a:rPr lang="en-US" baseline="-25000" dirty="0" err="1">
                <a:latin typeface="Comic Sans MS" panose="030F0902030302020204" pitchFamily="66" charset="0"/>
                <a:sym typeface="Wingdings" pitchFamily="2" charset="2"/>
              </a:rPr>
              <a:t>t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, z, </a:t>
            </a:r>
            <a:r>
              <a:rPr lang="en-US" dirty="0">
                <a:latin typeface="Symbol" pitchFamily="2" charset="2"/>
                <a:sym typeface="Wingdings" pitchFamily="2" charset="2"/>
              </a:rPr>
              <a:t>h</a:t>
            </a: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432FF"/>
              </a:buClr>
              <a:buFont typeface="Wingdings" charset="0"/>
              <a:buChar char="à"/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needs fragmentation functions to correlate</a:t>
            </a:r>
          </a:p>
          <a:p>
            <a:r>
              <a:rPr lang="en-US" dirty="0">
                <a:latin typeface="Comic Sans MS" panose="030F0902030302020204" pitchFamily="66" charset="0"/>
                <a:sym typeface="Wingdings"/>
              </a:rPr>
              <a:t>    hadron type with </a:t>
            </a:r>
            <a:r>
              <a:rPr lang="en-US" dirty="0" err="1">
                <a:latin typeface="Comic Sans MS" panose="030F0902030302020204" pitchFamily="66" charset="0"/>
                <a:sym typeface="Wingdings"/>
              </a:rPr>
              <a:t>parton</a:t>
            </a:r>
            <a:endParaRPr lang="en-US" dirty="0">
              <a:latin typeface="Comic Sans MS" panose="030F0902030302020204" pitchFamily="66" charset="0"/>
              <a:sym typeface="Wingdings"/>
            </a:endParaRPr>
          </a:p>
          <a:p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sym typeface="Wingdings"/>
              </a:rPr>
              <a:t>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 Detector: PID over a wide range of </a:t>
            </a:r>
            <a:r>
              <a:rPr lang="en-US" dirty="0">
                <a:latin typeface="Symbol" pitchFamily="2" charset="2"/>
                <a:cs typeface="Symbol" charset="2"/>
                <a:sym typeface="Wingdings"/>
              </a:rPr>
              <a:t>h </a:t>
            </a:r>
            <a:r>
              <a:rPr lang="en-US" dirty="0">
                <a:latin typeface="Comic Sans MS" panose="030F0902030302020204" pitchFamily="66" charset="0"/>
                <a:cs typeface="Symbol" charset="2"/>
                <a:sym typeface="Wingdings"/>
              </a:rPr>
              <a:t>and p</a:t>
            </a:r>
            <a:endParaRPr lang="en-US" dirty="0">
              <a:latin typeface="Comic Sans MS" panose="030F0902030302020204" pitchFamily="66" charset="0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874" y="2869104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Charge Current:</a:t>
            </a:r>
          </a:p>
        </p:txBody>
      </p:sp>
      <p:pic>
        <p:nvPicPr>
          <p:cNvPr id="10" name="Picture 9" descr="Elektron-Proton-Kollision_DIS_neutral_und_geladen_RGB_E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49849" r="8882" b="10648"/>
          <a:stretch/>
        </p:blipFill>
        <p:spPr>
          <a:xfrm>
            <a:off x="287118" y="3313050"/>
            <a:ext cx="2186887" cy="1241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47374" y="3335140"/>
            <a:ext cx="5530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W-exchange: direct access to the quark flavor</a:t>
            </a:r>
          </a:p>
          <a:p>
            <a:r>
              <a:rPr lang="en-US" dirty="0">
                <a:latin typeface="Comic Sans MS"/>
                <a:cs typeface="Comic Sans MS"/>
              </a:rPr>
              <a:t>no FF – complementary to SIDIS</a:t>
            </a:r>
          </a:p>
          <a:p>
            <a:r>
              <a:rPr lang="en-US" dirty="0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dirty="0">
                <a:latin typeface="Comic Sans MS"/>
                <a:cs typeface="Comic Sans MS"/>
                <a:sym typeface="Wingdings"/>
              </a:rPr>
              <a:t> Detector: large rapidity coverage and large √s</a:t>
            </a:r>
            <a:r>
              <a:rPr lang="en-US" dirty="0">
                <a:latin typeface="Comic Sans MS"/>
                <a:cs typeface="Comic Sans M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7118" y="483263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Jets:</a:t>
            </a:r>
          </a:p>
        </p:txBody>
      </p:sp>
      <p:pic>
        <p:nvPicPr>
          <p:cNvPr id="52" name="Picture 51" descr="j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685713" y="4781826"/>
            <a:ext cx="1210192" cy="212237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135313" y="4724459"/>
            <a:ext cx="50834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best observable to access </a:t>
            </a:r>
            <a:r>
              <a:rPr lang="en-US" dirty="0" err="1">
                <a:latin typeface="Comic Sans MS"/>
                <a:cs typeface="Comic Sans MS"/>
              </a:rPr>
              <a:t>parton</a:t>
            </a:r>
            <a:r>
              <a:rPr lang="en-US" dirty="0">
                <a:latin typeface="Comic Sans MS"/>
                <a:cs typeface="Comic Sans MS"/>
              </a:rPr>
              <a:t> kinematics</a:t>
            </a:r>
          </a:p>
          <a:p>
            <a:r>
              <a:rPr lang="en-US" dirty="0">
                <a:latin typeface="Comic Sans MS"/>
                <a:cs typeface="Comic Sans MS"/>
              </a:rPr>
              <a:t>tag </a:t>
            </a:r>
            <a:r>
              <a:rPr lang="en-US" dirty="0" err="1">
                <a:latin typeface="Comic Sans MS"/>
                <a:cs typeface="Comic Sans MS"/>
              </a:rPr>
              <a:t>partons</a:t>
            </a:r>
            <a:r>
              <a:rPr lang="en-US" dirty="0">
                <a:latin typeface="Comic Sans MS"/>
                <a:cs typeface="Comic Sans MS"/>
              </a:rPr>
              <a:t> through the sub-processes and </a:t>
            </a:r>
          </a:p>
          <a:p>
            <a:r>
              <a:rPr lang="en-US" dirty="0">
                <a:latin typeface="Comic Sans MS"/>
                <a:cs typeface="Comic Sans MS"/>
              </a:rPr>
              <a:t>jet substructure</a:t>
            </a:r>
          </a:p>
          <a:p>
            <a:pPr marL="285750" indent="-285750">
              <a:buClr>
                <a:srgbClr val="0000DB"/>
              </a:buClr>
              <a:buFont typeface="Wingdings" pitchFamily="2" charset="2"/>
              <a:buChar char="à"/>
            </a:pPr>
            <a:r>
              <a:rPr lang="en-US" dirty="0">
                <a:latin typeface="Comic Sans MS"/>
                <a:cs typeface="Comic Sans MS"/>
                <a:sym typeface="Wingdings"/>
              </a:rPr>
              <a:t>di-jets: relative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p</a:t>
            </a:r>
            <a:r>
              <a:rPr lang="en-US" baseline="-25000" dirty="0" err="1">
                <a:latin typeface="Comic Sans MS"/>
                <a:cs typeface="Comic Sans MS"/>
                <a:sym typeface="Wingdings"/>
              </a:rPr>
              <a:t>t</a:t>
            </a:r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>
                <a:latin typeface="Comic Sans MS"/>
                <a:cs typeface="Comic Sans MS"/>
                <a:sym typeface="Wingdings" pitchFamily="2" charset="2"/>
              </a:rPr>
              <a:t> correlated to </a:t>
            </a:r>
            <a:r>
              <a:rPr lang="en-US" dirty="0" err="1">
                <a:latin typeface="Comic Sans MS"/>
                <a:cs typeface="Comic Sans MS"/>
                <a:sym typeface="Wingdings" pitchFamily="2" charset="2"/>
              </a:rPr>
              <a:t>k</a:t>
            </a:r>
            <a:r>
              <a:rPr lang="en-US" baseline="-25000" dirty="0" err="1">
                <a:latin typeface="Comic Sans MS"/>
                <a:cs typeface="Comic Sans MS"/>
                <a:sym typeface="Wingdings" pitchFamily="2" charset="2"/>
              </a:rPr>
              <a:t>t</a:t>
            </a:r>
            <a:endParaRPr lang="en-US" baseline="-25000" dirty="0">
              <a:latin typeface="Comic Sans MS"/>
              <a:cs typeface="Comic Sans MS"/>
              <a:sym typeface="Wingdings" pitchFamily="2" charset="2"/>
            </a:endParaRPr>
          </a:p>
          <a:p>
            <a:pPr marL="285750" indent="-285750">
              <a:buClr>
                <a:srgbClr val="0000DB"/>
              </a:buClr>
              <a:buFont typeface="Wingdings" pitchFamily="2" charset="2"/>
              <a:buChar char="à"/>
            </a:pPr>
            <a:r>
              <a:rPr lang="en-US" dirty="0">
                <a:latin typeface="Comic Sans MS"/>
                <a:cs typeface="Comic Sans MS"/>
                <a:sym typeface="Wingdings" pitchFamily="2" charset="2"/>
              </a:rPr>
              <a:t>tag on PGF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>
                <a:solidFill>
                  <a:srgbClr val="0432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dirty="0">
                <a:latin typeface="Comic Sans MS"/>
                <a:cs typeface="Comic Sans MS"/>
                <a:sym typeface="Wingdings"/>
              </a:rPr>
              <a:t> Detector: large rapidity coverage and PID</a:t>
            </a:r>
            <a:r>
              <a:rPr lang="en-US" dirty="0">
                <a:latin typeface="Comic Sans MS"/>
                <a:cs typeface="Comic Sans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156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Gluons in DIS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391" y="309232"/>
            <a:ext cx="6774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Gluons manifest themselves through</a:t>
            </a:r>
          </a:p>
          <a:p>
            <a:pPr marL="342900" indent="-342900">
              <a:buAutoNum type="arabicPeriod"/>
            </a:pPr>
            <a:r>
              <a:rPr lang="en-US" dirty="0">
                <a:latin typeface="Comic Sans MS" panose="030F0902030302020204" pitchFamily="66" charset="0"/>
                <a:cs typeface="Times New Roman"/>
              </a:rPr>
              <a:t>the behavior of the cross section as function of x and Q</a:t>
            </a:r>
            <a:r>
              <a:rPr lang="en-US" baseline="30000" dirty="0">
                <a:latin typeface="Comic Sans MS" panose="030F0902030302020204" pitchFamily="66" charset="0"/>
                <a:cs typeface="Times New Roman"/>
              </a:rPr>
              <a:t>2</a:t>
            </a:r>
            <a:r>
              <a:rPr lang="en-US" dirty="0">
                <a:latin typeface="Comic Sans MS" panose="030F0902030302020204" pitchFamily="66" charset="0"/>
                <a:cs typeface="Times New Roman"/>
              </a:rPr>
              <a:t>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948362" y="976028"/>
          <a:ext cx="50292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2" name="Equation" r:id="rId3" imgW="3352800" imgH="469900" progId="Equation.DSMT4">
                  <p:embed/>
                </p:oleObj>
              </mc:Choice>
              <mc:Fallback>
                <p:oleObj name="Equation" r:id="rId3" imgW="3352800" imgH="4699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8362" y="976028"/>
                        <a:ext cx="5029200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/>
          <p:cNvSpPr>
            <a:spLocks/>
          </p:cNvSpPr>
          <p:nvPr/>
        </p:nvSpPr>
        <p:spPr bwMode="auto">
          <a:xfrm>
            <a:off x="2517910" y="1776971"/>
            <a:ext cx="2996814" cy="5635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40639" bIns="0"/>
          <a:lstStyle/>
          <a:p>
            <a:pPr marL="39688" algn="r"/>
            <a:r>
              <a:rPr lang="en-US" dirty="0" err="1">
                <a:solidFill>
                  <a:srgbClr val="FF0000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Arial" charset="0"/>
              </a:rPr>
              <a:t>quark+anti-quark</a:t>
            </a:r>
            <a:endParaRPr lang="en-US" dirty="0">
              <a:solidFill>
                <a:srgbClr val="FF0000"/>
              </a:solidFill>
              <a:latin typeface="Comic Sans MS" panose="030F0902030302020204" pitchFamily="66" charset="0"/>
              <a:ea typeface="ＭＳ Ｐゴシック" charset="0"/>
              <a:cs typeface="Comic Sans MS"/>
              <a:sym typeface="Arial" charset="0"/>
            </a:endParaRPr>
          </a:p>
          <a:p>
            <a:pPr marL="39688" algn="r"/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Arial" charset="0"/>
              </a:rPr>
              <a:t>momentum distributions</a:t>
            </a: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5853246" y="1768615"/>
            <a:ext cx="1910315" cy="57262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Arial" charset="0"/>
              </a:rPr>
              <a:t>gluon momentum </a:t>
            </a:r>
          </a:p>
          <a:p>
            <a:pPr marL="39688"/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Arial" charset="0"/>
              </a:rPr>
              <a:t>distribution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rot="10800000" flipH="1">
            <a:off x="4892256" y="1424615"/>
            <a:ext cx="99395" cy="463830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28575" cmpd="sng">
                <a:solidFill>
                  <a:srgbClr val="0000FF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rot="10800000">
            <a:off x="6302713" y="1426542"/>
            <a:ext cx="179803" cy="450859"/>
          </a:xfrm>
          <a:prstGeom prst="line">
            <a:avLst/>
          </a:prstGeom>
          <a:noFill/>
          <a:ln w="31750" cap="flat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12" name="Curved Right Arrow 11"/>
          <p:cNvSpPr/>
          <p:nvPr/>
        </p:nvSpPr>
        <p:spPr bwMode="auto">
          <a:xfrm>
            <a:off x="2910144" y="2661498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000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050" y="2263946"/>
            <a:ext cx="887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without</a:t>
            </a:r>
            <a:r>
              <a:rPr lang="en-US" dirty="0">
                <a:latin typeface="Comic Sans MS" panose="030F0902030302020204" pitchFamily="66" charset="0"/>
                <a:cs typeface="Times New Roman"/>
              </a:rPr>
              <a:t> gluons the cross section depends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only</a:t>
            </a:r>
            <a:r>
              <a:rPr lang="en-US" dirty="0">
                <a:latin typeface="Comic Sans MS" panose="030F0902030302020204" pitchFamily="66" charset="0"/>
                <a:cs typeface="Times New Roman"/>
              </a:rPr>
              <a:t> on x, no dependence on Q</a:t>
            </a:r>
            <a:r>
              <a:rPr lang="en-US" baseline="30000" dirty="0">
                <a:latin typeface="Comic Sans MS" panose="030F0902030302020204" pitchFamily="66" charset="0"/>
                <a:cs typeface="Times New Roman"/>
              </a:rPr>
              <a:t>2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  <a:sym typeface="Wingdings"/>
              </a:rPr>
              <a:t> F</a:t>
            </a:r>
            <a:r>
              <a:rPr lang="en-US" baseline="-250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  <a:sym typeface="Wingdings"/>
              </a:rPr>
              <a:t>2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  <a:sym typeface="Wingdings"/>
              </a:rPr>
              <a:t>(x)</a:t>
            </a:r>
            <a:endParaRPr lang="en-US" dirty="0">
              <a:solidFill>
                <a:srgbClr val="0000FF"/>
              </a:solidFill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7654" y="2639407"/>
            <a:ext cx="2361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omic Sans MS" panose="030F0902030302020204" pitchFamily="66" charset="0"/>
                <a:cs typeface="Times New Roman"/>
              </a:rPr>
              <a:t>Bjorken</a:t>
            </a:r>
            <a:r>
              <a:rPr lang="en-US" sz="2400" dirty="0">
                <a:latin typeface="Comic Sans MS" panose="030F0902030302020204" pitchFamily="66" charset="0"/>
                <a:cs typeface="Times New Roman"/>
              </a:rPr>
              <a:t> scaling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5374" y="3194565"/>
            <a:ext cx="4053184" cy="3656952"/>
            <a:chOff x="65374" y="3194565"/>
            <a:chExt cx="4053184" cy="3656952"/>
          </a:xfrm>
        </p:grpSpPr>
        <p:sp>
          <p:nvSpPr>
            <p:cNvPr id="17" name="TextBox 16"/>
            <p:cNvSpPr txBox="1"/>
            <p:nvPr/>
          </p:nvSpPr>
          <p:spPr>
            <a:xfrm>
              <a:off x="1215813" y="6512963"/>
              <a:ext cx="23952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omic Sans MS" panose="030F0902030302020204" pitchFamily="66" charset="0"/>
                  <a:cs typeface="Times"/>
                </a:rPr>
                <a:t>Resolution (Q</a:t>
              </a:r>
              <a:r>
                <a:rPr lang="en-US" sz="1600" baseline="30000" dirty="0">
                  <a:latin typeface="Comic Sans MS" panose="030F0902030302020204" pitchFamily="66" charset="0"/>
                  <a:cs typeface="Times"/>
                </a:rPr>
                <a:t>2</a:t>
              </a:r>
              <a:r>
                <a:rPr lang="en-US" sz="1600" dirty="0">
                  <a:latin typeface="Comic Sans MS" panose="030F0902030302020204" pitchFamily="66" charset="0"/>
                  <a:cs typeface="Times"/>
                </a:rPr>
                <a:t> / GeV</a:t>
              </a:r>
              <a:r>
                <a:rPr lang="en-US" sz="1600" baseline="30000" dirty="0">
                  <a:latin typeface="Comic Sans MS" panose="030F0902030302020204" pitchFamily="66" charset="0"/>
                  <a:cs typeface="Times"/>
                </a:rPr>
                <a:t>2</a:t>
              </a:r>
              <a:r>
                <a:rPr lang="en-US" sz="1600" dirty="0">
                  <a:latin typeface="Comic Sans MS" panose="030F0902030302020204" pitchFamily="66" charset="0"/>
                  <a:cs typeface="Times"/>
                </a:rPr>
                <a:t>)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585285" y="3845224"/>
              <a:ext cx="1670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 panose="030F0902030302020204" pitchFamily="66" charset="0"/>
                  <a:cs typeface="Times"/>
                </a:rPr>
                <a:t>Cross Section</a:t>
              </a:r>
            </a:p>
          </p:txBody>
        </p:sp>
        <p:pic>
          <p:nvPicPr>
            <p:cNvPr id="19" name="Picture 18" descr="d15-039f5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8" t="6280" r="9381" b="5476"/>
            <a:stretch/>
          </p:blipFill>
          <p:spPr>
            <a:xfrm>
              <a:off x="430341" y="3200192"/>
              <a:ext cx="3688217" cy="3335200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4163391" y="3147396"/>
            <a:ext cx="473559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BUT:</a:t>
            </a:r>
          </a:p>
          <a:p>
            <a:r>
              <a:rPr lang="en-US" sz="2000" dirty="0">
                <a:latin typeface="Comic Sans MS" panose="030F0902030302020204" pitchFamily="66" charset="0"/>
                <a:cs typeface="Times New Roman"/>
              </a:rPr>
              <a:t>Observe strong rise of  cross section </a:t>
            </a:r>
          </a:p>
          <a:p>
            <a:r>
              <a:rPr lang="en-US" sz="2000" dirty="0">
                <a:latin typeface="Comic Sans MS" panose="030F0902030302020204" pitchFamily="66" charset="0"/>
                <a:cs typeface="Times New Roman"/>
              </a:rPr>
              <a:t>with both x and Q</a:t>
            </a:r>
            <a:r>
              <a:rPr lang="en-US" sz="2000" baseline="30000" dirty="0">
                <a:latin typeface="Comic Sans MS" panose="030F0902030302020204" pitchFamily="66" charset="0"/>
                <a:cs typeface="Times New Roman"/>
              </a:rPr>
              <a:t>2</a:t>
            </a:r>
          </a:p>
          <a:p>
            <a:endParaRPr lang="en-US" sz="800" dirty="0">
              <a:latin typeface="Comic Sans MS" panose="030F0902030302020204" pitchFamily="66" charset="0"/>
              <a:cs typeface="Times New Roman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Because of gluon initiated processes</a:t>
            </a:r>
          </a:p>
        </p:txBody>
      </p:sp>
      <p:pic>
        <p:nvPicPr>
          <p:cNvPr id="21" name="Picture 20" descr="img149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8" b="60447"/>
          <a:stretch/>
        </p:blipFill>
        <p:spPr>
          <a:xfrm>
            <a:off x="4958581" y="4630544"/>
            <a:ext cx="2459282" cy="84703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 rot="17460000">
            <a:off x="324193" y="3845101"/>
            <a:ext cx="2503106" cy="1664361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" name="Curved Right Arrow 22"/>
          <p:cNvSpPr/>
          <p:nvPr/>
        </p:nvSpPr>
        <p:spPr bwMode="auto">
          <a:xfrm>
            <a:off x="4299413" y="5375999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000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34834" y="5342867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  <a:cs typeface="Times New Roman"/>
              </a:rPr>
              <a:t>Scaling violation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83644" y="5830951"/>
            <a:ext cx="3318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400" dirty="0">
                <a:latin typeface="Comic Sans MS" panose="030F0902030302020204" pitchFamily="66" charset="0"/>
                <a:cs typeface="Times New Roman"/>
              </a:rPr>
              <a:t>Gluon Distribution: </a:t>
            </a:r>
          </a:p>
          <a:p>
            <a:r>
              <a:rPr lang="en-US" sz="2400" dirty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 panose="030F0902030302020204" pitchFamily="66" charset="0"/>
                <a:cs typeface="Times New Roman"/>
              </a:rPr>
              <a:t>     </a:t>
            </a:r>
            <a:r>
              <a:rPr lang="en-US" sz="2400" dirty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 panose="030F0902030302020204" pitchFamily="66" charset="0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Symbol" pitchFamily="2" charset="2"/>
                <a:cs typeface="Symbol" charset="2"/>
              </a:rPr>
              <a:t>s</a:t>
            </a:r>
            <a:r>
              <a:rPr lang="en-US" sz="2400" dirty="0">
                <a:solidFill>
                  <a:srgbClr val="0000FF"/>
                </a:solidFill>
                <a:latin typeface="Comic Sans MS" panose="030F0902030302020204" pitchFamily="66" charset="0"/>
              </a:rPr>
              <a:t>(x,Q</a:t>
            </a:r>
            <a:r>
              <a:rPr lang="en-US" sz="2400" baseline="31999" dirty="0">
                <a:solidFill>
                  <a:srgbClr val="0000FF"/>
                </a:solidFill>
                <a:latin typeface="Comic Sans MS" panose="030F0902030302020204" pitchFamily="66" charset="0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Comic Sans MS" panose="030F0902030302020204" pitchFamily="66" charset="0"/>
              </a:rPr>
              <a:t>)/dlnQ</a:t>
            </a:r>
            <a:r>
              <a:rPr lang="en-US" sz="2400" baseline="31999" dirty="0">
                <a:solidFill>
                  <a:srgbClr val="0000FF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1227666" y="5325533"/>
            <a:ext cx="2895600" cy="99060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923854A-EC75-814F-964A-79396F2E9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36744EC-18B4-704A-B4BB-5349748DF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7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22" grpId="0" animBg="1"/>
      <p:bldP spid="23" grpId="0" animBg="1"/>
      <p:bldP spid="24" grpId="0"/>
      <p:bldP spid="25" grpId="0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17F1DD3-4787-7144-819E-5E70998C2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D78F505-C265-A343-931E-1335CA86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Gluons in DIS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957" y="586952"/>
            <a:ext cx="8432117" cy="5119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Gluons manifest themselves through</a:t>
            </a:r>
          </a:p>
          <a:p>
            <a:pPr>
              <a:buClr>
                <a:srgbClr val="0000FF"/>
              </a:buClr>
            </a:pPr>
            <a:r>
              <a:rPr lang="en-US" sz="2000" dirty="0">
                <a:latin typeface="Comic Sans MS" panose="030F0902030302020204" pitchFamily="66" charset="0"/>
                <a:cs typeface="Times New Roman"/>
              </a:rPr>
              <a:t>       the scaling violation of the cross section as function of x and Q</a:t>
            </a:r>
            <a:r>
              <a:rPr lang="en-US" sz="2000" baseline="30000" dirty="0">
                <a:latin typeface="Comic Sans MS" panose="030F0902030302020204" pitchFamily="66" charset="0"/>
                <a:cs typeface="Times New Roman"/>
              </a:rPr>
              <a:t>2</a:t>
            </a:r>
            <a:endParaRPr lang="en-US" sz="2000" dirty="0">
              <a:latin typeface="Comic Sans MS" panose="030F0902030302020204" pitchFamily="66" charset="0"/>
              <a:cs typeface="Times New Roman"/>
            </a:endParaRPr>
          </a:p>
          <a:p>
            <a:pPr>
              <a:buClr>
                <a:srgbClr val="0000FF"/>
              </a:buClr>
            </a:pPr>
            <a:r>
              <a:rPr lang="en-US" sz="2000" dirty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 panose="030F0902030302020204" pitchFamily="66" charset="0"/>
              </a:rPr>
              <a:t>    d</a:t>
            </a:r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</a:rPr>
              <a:t>F</a:t>
            </a:r>
            <a:r>
              <a:rPr lang="en-US" sz="2000" baseline="-5999" dirty="0">
                <a:solidFill>
                  <a:srgbClr val="0000FF"/>
                </a:solidFill>
                <a:latin typeface="Comic Sans MS" panose="030F0902030302020204" pitchFamily="66" charset="0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</a:rPr>
              <a:t>(x,Q</a:t>
            </a:r>
            <a:r>
              <a:rPr lang="en-US" sz="2000" baseline="31999" dirty="0">
                <a:solidFill>
                  <a:srgbClr val="0000FF"/>
                </a:solidFill>
                <a:latin typeface="Comic Sans MS" panose="030F0902030302020204" pitchFamily="66" charset="0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</a:rPr>
              <a:t>)/dlnQ</a:t>
            </a:r>
            <a:r>
              <a:rPr lang="en-US" sz="2000" baseline="31999" dirty="0">
                <a:solidFill>
                  <a:srgbClr val="0000FF"/>
                </a:solidFill>
                <a:latin typeface="Comic Sans MS" panose="030F0902030302020204" pitchFamily="66" charset="0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 G(x,Q</a:t>
            </a:r>
            <a:r>
              <a:rPr lang="en-US" sz="2000" baseline="300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)</a:t>
            </a:r>
            <a:endParaRPr lang="en-US" sz="2000" baseline="30000" dirty="0">
              <a:latin typeface="Comic Sans MS" panose="030F0902030302020204" pitchFamily="66" charset="0"/>
              <a:cs typeface="Times New Roman"/>
            </a:endParaRPr>
          </a:p>
          <a:p>
            <a:pPr marL="457200" indent="-457200">
              <a:buClr>
                <a:srgbClr val="0000FF"/>
              </a:buClr>
              <a:buFont typeface="+mj-lt"/>
              <a:buAutoNum type="arabicPeriod"/>
            </a:pPr>
            <a:endParaRPr lang="en-US" sz="2000" dirty="0">
              <a:latin typeface="Comic Sans MS" panose="030F0902030302020204" pitchFamily="66" charset="0"/>
              <a:cs typeface="Times New Roman"/>
            </a:endParaRPr>
          </a:p>
          <a:p>
            <a:pPr marL="457200" indent="-457200"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 panose="030F0902030302020204" pitchFamily="66" charset="0"/>
              <a:cs typeface="Times New Roman"/>
            </a:endParaRPr>
          </a:p>
          <a:p>
            <a:pPr marL="457200" indent="-457200"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 panose="030F0902030302020204" pitchFamily="66" charset="0"/>
              <a:cs typeface="Times New Roman"/>
            </a:endParaRPr>
          </a:p>
          <a:p>
            <a:pPr marL="457200" indent="-457200"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 panose="030F0902030302020204" pitchFamily="66" charset="0"/>
              <a:cs typeface="Times New Roman"/>
            </a:endParaRPr>
          </a:p>
          <a:p>
            <a:pPr marL="457200" indent="-457200"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 panose="030F0902030302020204" pitchFamily="66" charset="0"/>
              <a:cs typeface="Times New Roman"/>
            </a:endParaRPr>
          </a:p>
          <a:p>
            <a:pPr marL="457200" indent="-457200"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 panose="030F0902030302020204" pitchFamily="66" charset="0"/>
              <a:cs typeface="Times New Roman"/>
            </a:endParaRPr>
          </a:p>
          <a:p>
            <a:pPr marL="457200" indent="-457200"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 panose="030F0902030302020204" pitchFamily="66" charset="0"/>
              <a:cs typeface="Times New Roman"/>
            </a:endParaRPr>
          </a:p>
          <a:p>
            <a:pPr marL="457200" indent="-457200"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 panose="030F0902030302020204" pitchFamily="66" charset="0"/>
              <a:cs typeface="Times New Roman"/>
            </a:endParaRPr>
          </a:p>
          <a:p>
            <a:pPr marL="457200" indent="-457200">
              <a:buClr>
                <a:srgbClr val="0000FF"/>
              </a:buClr>
              <a:buFont typeface="+mj-lt"/>
              <a:buAutoNum type="arabicPeriod" startAt="2"/>
            </a:pPr>
            <a:r>
              <a:rPr lang="en-US" sz="2000" dirty="0">
                <a:latin typeface="Comic Sans MS" panose="030F0902030302020204" pitchFamily="66" charset="0"/>
                <a:cs typeface="Times New Roman"/>
              </a:rPr>
              <a:t>Directly through the measurement of  F</a:t>
            </a:r>
            <a:r>
              <a:rPr lang="en-US" sz="2000" baseline="-25000" dirty="0">
                <a:latin typeface="Comic Sans MS" panose="030F0902030302020204" pitchFamily="66" charset="0"/>
                <a:cs typeface="Times New Roman"/>
              </a:rPr>
              <a:t>L</a:t>
            </a:r>
          </a:p>
          <a:p>
            <a:pPr marL="457200" indent="-457200">
              <a:buClr>
                <a:srgbClr val="0000FF"/>
              </a:buClr>
              <a:buFont typeface="+mj-lt"/>
              <a:buAutoNum type="arabicPeriod" startAt="2"/>
            </a:pPr>
            <a:endParaRPr lang="en-US" sz="2000" baseline="-25000" dirty="0">
              <a:latin typeface="Comic Sans MS" panose="030F0902030302020204" pitchFamily="66" charset="0"/>
              <a:cs typeface="Times New Roman"/>
            </a:endParaRPr>
          </a:p>
          <a:p>
            <a:pPr marL="457200" indent="-457200">
              <a:buClr>
                <a:srgbClr val="0000FF"/>
              </a:buClr>
              <a:buFont typeface="+mj-lt"/>
              <a:buAutoNum type="arabicPeriod" startAt="2"/>
            </a:pPr>
            <a:r>
              <a:rPr lang="en-US" sz="2000" dirty="0">
                <a:latin typeface="Comic Sans MS" panose="030F0902030302020204" pitchFamily="66" charset="0"/>
                <a:cs typeface="Times New Roman"/>
              </a:rPr>
              <a:t>Through tagging of the photon gluon fusion process</a:t>
            </a:r>
          </a:p>
          <a:p>
            <a:pPr marL="457200" indent="-457200">
              <a:buClr>
                <a:srgbClr val="0000FF"/>
              </a:buClr>
              <a:buFont typeface="+mj-lt"/>
              <a:buAutoNum type="arabicPeriod" startAt="2"/>
            </a:pPr>
            <a:endParaRPr lang="en-US" sz="2000" dirty="0">
              <a:latin typeface="Comic Sans MS" panose="030F0902030302020204" pitchFamily="66" charset="0"/>
              <a:cs typeface="Times New Roman"/>
            </a:endParaRPr>
          </a:p>
          <a:p>
            <a:pPr marL="914400" lvl="1" indent="-457200">
              <a:buClr>
                <a:srgbClr val="0000FF"/>
              </a:buClr>
              <a:buFont typeface="+mj-lt"/>
              <a:buAutoNum type="arabicPeriod"/>
            </a:pPr>
            <a:r>
              <a:rPr lang="en-US" sz="2000" dirty="0">
                <a:latin typeface="Comic Sans MS" panose="030F0902030302020204" pitchFamily="66" charset="0"/>
                <a:cs typeface="Times New Roman"/>
              </a:rPr>
              <a:t>Di-jets</a:t>
            </a:r>
          </a:p>
          <a:p>
            <a:pPr marL="914400" lvl="1" indent="-457200">
              <a:buClr>
                <a:srgbClr val="0000FF"/>
              </a:buClr>
              <a:buFont typeface="+mj-lt"/>
              <a:buAutoNum type="arabicPeriod"/>
            </a:pPr>
            <a:endParaRPr lang="en-US" sz="2000" dirty="0">
              <a:latin typeface="Comic Sans MS" panose="030F0902030302020204" pitchFamily="66" charset="0"/>
              <a:cs typeface="Times New Roman"/>
            </a:endParaRPr>
          </a:p>
          <a:p>
            <a:pPr marL="914400" lvl="1" indent="-457200">
              <a:buClr>
                <a:srgbClr val="0000FF"/>
              </a:buClr>
              <a:buFont typeface="+mj-lt"/>
              <a:buAutoNum type="arabicPeriod"/>
            </a:pPr>
            <a:endParaRPr lang="en-US" sz="2000" dirty="0">
              <a:latin typeface="Comic Sans MS" panose="030F0902030302020204" pitchFamily="66" charset="0"/>
              <a:cs typeface="Times New Roman"/>
            </a:endParaRPr>
          </a:p>
          <a:p>
            <a:pPr marL="914400" lvl="1" indent="-457200">
              <a:buClr>
                <a:srgbClr val="0000FF"/>
              </a:buClr>
              <a:buFont typeface="+mj-lt"/>
              <a:buAutoNum type="arabicPeriod"/>
            </a:pPr>
            <a:r>
              <a:rPr lang="en-US" sz="2000" dirty="0">
                <a:latin typeface="Comic Sans MS" panose="030F0902030302020204" pitchFamily="66" charset="0"/>
                <a:cs typeface="Times New Roman"/>
              </a:rPr>
              <a:t>charm production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053840" y="1715905"/>
          <a:ext cx="6705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6" name="Equation" r:id="rId3" imgW="3352800" imgH="469900" progId="Equation.DSMT4">
                  <p:embed/>
                </p:oleObj>
              </mc:Choice>
              <mc:Fallback>
                <p:oleObj name="Equation" r:id="rId3" imgW="3352800" imgH="4699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3840" y="1715905"/>
                        <a:ext cx="67056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/>
          <p:cNvSpPr>
            <a:spLocks/>
          </p:cNvSpPr>
          <p:nvPr/>
        </p:nvSpPr>
        <p:spPr bwMode="auto">
          <a:xfrm>
            <a:off x="2517910" y="2572067"/>
            <a:ext cx="2996814" cy="5635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40639" bIns="0"/>
          <a:lstStyle/>
          <a:p>
            <a:pPr marL="39688" algn="r"/>
            <a:r>
              <a:rPr lang="en-US" sz="2000" dirty="0" err="1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quark+anti-quark</a:t>
            </a:r>
            <a:endParaRPr lang="en-US" sz="2000" dirty="0">
              <a:solidFill>
                <a:srgbClr val="FF0000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39688" algn="r"/>
            <a:r>
              <a:rPr lang="en-US" sz="2000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momentum distributions</a:t>
            </a: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5853246" y="2563711"/>
            <a:ext cx="2418319" cy="57262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40639" bIns="0"/>
          <a:lstStyle/>
          <a:p>
            <a:pPr marL="39688"/>
            <a:r>
              <a:rPr lang="en-US" sz="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gluon momentum </a:t>
            </a:r>
          </a:p>
          <a:p>
            <a:pPr marL="39688"/>
            <a:r>
              <a:rPr lang="en-US" sz="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distribution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rot="10800000" flipH="1">
            <a:off x="4892256" y="2297043"/>
            <a:ext cx="496961" cy="386498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000">
              <a:ln w="28575" cmpd="sng">
                <a:solidFill>
                  <a:srgbClr val="0000FF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rot="10800000" flipH="1">
            <a:off x="6482515" y="2297053"/>
            <a:ext cx="408614" cy="375443"/>
          </a:xfrm>
          <a:prstGeom prst="line">
            <a:avLst/>
          </a:prstGeom>
          <a:noFill/>
          <a:ln w="31750" cap="flat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1806" y="5988651"/>
            <a:ext cx="7481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All these process need a wide coverage in x and Q</a:t>
            </a:r>
            <a:r>
              <a:rPr lang="en-US" sz="2400" baseline="300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2</a:t>
            </a:r>
          </a:p>
        </p:txBody>
      </p:sp>
      <p:pic>
        <p:nvPicPr>
          <p:cNvPr id="6" name="Picture 5" descr="FIG-3-Compilatio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4" t="34139" r="31361" b="36393"/>
          <a:stretch/>
        </p:blipFill>
        <p:spPr>
          <a:xfrm>
            <a:off x="7058044" y="3556009"/>
            <a:ext cx="900978" cy="999231"/>
          </a:xfrm>
          <a:prstGeom prst="rect">
            <a:avLst/>
          </a:prstGeom>
        </p:spPr>
      </p:pic>
      <p:pic>
        <p:nvPicPr>
          <p:cNvPr id="27" name="Picture 26" descr="charm-prod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48" y="4891406"/>
            <a:ext cx="1381540" cy="928503"/>
          </a:xfrm>
          <a:prstGeom prst="rect">
            <a:avLst/>
          </a:prstGeom>
        </p:spPr>
      </p:pic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2284641" y="4130256"/>
            <a:ext cx="655134" cy="1254254"/>
            <a:chOff x="1785475" y="1524000"/>
            <a:chExt cx="2139646" cy="4096340"/>
          </a:xfrm>
        </p:grpSpPr>
        <p:pic>
          <p:nvPicPr>
            <p:cNvPr id="29" name="Picture 20" descr="jet_schematic_seed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0" descr="jet_schematic_seed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9050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M2434B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9815" r="23889" b="12407"/>
          <a:stretch/>
        </p:blipFill>
        <p:spPr>
          <a:xfrm rot="720000">
            <a:off x="7037918" y="486831"/>
            <a:ext cx="1036474" cy="1227668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85742" y="2882901"/>
            <a:ext cx="8646583" cy="646331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+mj-lt"/>
              </a:rPr>
              <a:t>Proton spins are used to image the structure and function of the human body using the technique of </a:t>
            </a:r>
            <a:r>
              <a:rPr lang="en-US" i="1" dirty="0">
                <a:latin typeface="+mj-lt"/>
              </a:rPr>
              <a:t>magnetic resonance imaging</a:t>
            </a:r>
            <a:r>
              <a:rPr lang="en-US" dirty="0">
                <a:latin typeface="+mj-lt"/>
              </a:rPr>
              <a:t>.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72535" y="3570809"/>
            <a:ext cx="8580958" cy="2601042"/>
            <a:chOff x="361950" y="3886200"/>
            <a:chExt cx="8580957" cy="2601042"/>
          </a:xfrm>
        </p:grpSpPr>
        <p:pic>
          <p:nvPicPr>
            <p:cNvPr id="41993" name="Picture 2" descr="Paul C. Lauterbu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1950" y="4111824"/>
              <a:ext cx="1305134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4" name="Text Box 8"/>
            <p:cNvSpPr txBox="1">
              <a:spLocks noChangeArrowheads="1"/>
            </p:cNvSpPr>
            <p:nvPr/>
          </p:nvSpPr>
          <p:spPr bwMode="auto">
            <a:xfrm>
              <a:off x="512244" y="5955381"/>
              <a:ext cx="104350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latin typeface="+mj-lt"/>
                </a:rPr>
                <a:t>Paul C. </a:t>
              </a:r>
              <a:r>
                <a:rPr lang="en-US" sz="1400" dirty="0" err="1">
                  <a:latin typeface="+mj-lt"/>
                </a:rPr>
                <a:t>Lauterbur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41995" name="Picture 4" descr="Sir Peter Mansfiel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62150" y="4111824"/>
              <a:ext cx="1305134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6" name="Text Box 8"/>
            <p:cNvSpPr txBox="1">
              <a:spLocks noChangeArrowheads="1"/>
            </p:cNvSpPr>
            <p:nvPr/>
          </p:nvSpPr>
          <p:spPr bwMode="auto">
            <a:xfrm>
              <a:off x="2113364" y="5952405"/>
              <a:ext cx="108280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latin typeface="+mj-lt"/>
                </a:rPr>
                <a:t>Sir Peter Mansfield</a:t>
              </a:r>
            </a:p>
          </p:txBody>
        </p:sp>
        <p:sp>
          <p:nvSpPr>
            <p:cNvPr id="41997" name="Rectangle 4"/>
            <p:cNvSpPr>
              <a:spLocks noChangeArrowheads="1"/>
            </p:cNvSpPr>
            <p:nvPr/>
          </p:nvSpPr>
          <p:spPr bwMode="auto">
            <a:xfrm>
              <a:off x="3555991" y="5964022"/>
              <a:ext cx="538691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latin typeface="+mj-lt"/>
                </a:rPr>
                <a:t>Nobel Prize 2003: </a:t>
              </a:r>
            </a:p>
            <a:p>
              <a:pPr algn="ctr"/>
              <a:r>
                <a:rPr lang="en-US" sz="1400" dirty="0">
                  <a:latin typeface="+mj-lt"/>
                </a:rPr>
                <a:t>for their discoveries concerning magnetic resonance imaging</a:t>
              </a:r>
            </a:p>
          </p:txBody>
        </p:sp>
        <p:pic>
          <p:nvPicPr>
            <p:cNvPr id="41998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57600" y="3886200"/>
              <a:ext cx="27432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9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53200" y="3886200"/>
              <a:ext cx="2319337" cy="2080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Spin of the Proton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it-IT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it-IT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070E-4959-394B-94B2-738581DC7C3F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-1587" y="613834"/>
            <a:ext cx="9144000" cy="200024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>
                <a:solidFill>
                  <a:srgbClr val="0000FF"/>
                </a:solidFill>
                <a:latin typeface="+mj-lt"/>
              </a:rPr>
              <a:t>What is Spin? Google….</a:t>
            </a:r>
          </a:p>
          <a:p>
            <a:r>
              <a:rPr lang="en-US" sz="1600" b="0" dirty="0">
                <a:latin typeface="+mj-lt"/>
              </a:rPr>
              <a:t>revolve quickly and repeatedly around one's own axis, </a:t>
            </a:r>
          </a:p>
          <a:p>
            <a:r>
              <a:rPr lang="en-US" sz="1600" b="0" dirty="0">
                <a:latin typeface="+mj-lt"/>
              </a:rPr>
              <a:t>twist and turn so as to give an intended interpretation, </a:t>
            </a:r>
          </a:p>
          <a:p>
            <a:pPr marL="0" indent="0">
              <a:buNone/>
            </a:pPr>
            <a:r>
              <a:rPr lang="en-US" sz="1600" b="0" dirty="0">
                <a:latin typeface="+mj-lt"/>
              </a:rPr>
              <a:t>    "The President's spokesmen had to spin the story to make it less embarrassing”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FF"/>
                </a:solidFill>
                <a:latin typeface="+mj-lt"/>
              </a:rPr>
              <a:t>Wikipedia:</a:t>
            </a:r>
            <a:r>
              <a:rPr lang="en-US" sz="1600" b="0" dirty="0">
                <a:latin typeface="+mj-lt"/>
              </a:rPr>
              <a:t> In quantum mechanics and particle physics, spin is an intrinsic form of angular momentum carried by elementary particles, composite particles (hadrons), and atomic nuclei</a:t>
            </a:r>
            <a:endParaRPr lang="en-US" sz="1600" b="0" dirty="0">
              <a:latin typeface="+mj-lt"/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406816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forms the Spin of the Proton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E12301C-596B-6E4A-9A95-A58A568D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D42C5F3-AFE8-6E43-8778-7EE38C118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05700" y="468837"/>
            <a:ext cx="5726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FF"/>
                </a:solidFill>
                <a:latin typeface="Comic Sans MS" charset="0"/>
                <a:ea typeface="Comic Sans MS" charset="0"/>
                <a:cs typeface="Comic Sans MS" charset="0"/>
              </a:rPr>
              <a:t>SPIN is one of the fundamental properties of matter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all elementary particles, but the Higgs carry spin</a:t>
            </a:r>
          </a:p>
          <a:p>
            <a:pPr algn="ctr"/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Spin cannot be explained by a static picture of the proton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95047" y="1269451"/>
            <a:ext cx="6766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It is more than the number </a:t>
            </a:r>
            <a:r>
              <a:rPr lang="en-US" dirty="0">
                <a:solidFill>
                  <a:srgbClr val="FF00FF"/>
                </a:solidFill>
                <a:latin typeface="Comic Sans MS" charset="0"/>
                <a:ea typeface="Comic Sans MS" charset="0"/>
                <a:cs typeface="Comic Sans MS" charset="0"/>
              </a:rPr>
              <a:t>½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! It is the interplay between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intrinsic properties and interactions of quarks and gluons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414861" y="1229673"/>
            <a:ext cx="643480" cy="321283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562100" y="2445781"/>
          <a:ext cx="6007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0" name="Equation" r:id="rId3" imgW="6007100" imgH="533400" progId="Equation.DSMT4">
                  <p:embed/>
                </p:oleObj>
              </mc:Choice>
              <mc:Fallback>
                <p:oleObj name="Equation" r:id="rId3" imgW="6007100" imgH="5334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100" y="2445781"/>
                        <a:ext cx="6007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utoShape 9"/>
          <p:cNvSpPr>
            <a:spLocks noChangeAspect="1"/>
          </p:cNvSpPr>
          <p:nvPr/>
        </p:nvSpPr>
        <p:spPr bwMode="auto">
          <a:xfrm rot="5400000" flipH="1">
            <a:off x="6794856" y="1845909"/>
            <a:ext cx="236723" cy="1258957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39847" y="1874526"/>
            <a:ext cx="965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8040"/>
                </a:solidFill>
                <a:latin typeface="Comic Sans MS" charset="0"/>
                <a:ea typeface="Comic Sans MS" charset="0"/>
                <a:cs typeface="Comic Sans MS" charset="0"/>
              </a:rPr>
              <a:t>total</a:t>
            </a:r>
          </a:p>
          <a:p>
            <a:pPr algn="ctr"/>
            <a:r>
              <a:rPr lang="en-US" sz="1200" dirty="0">
                <a:solidFill>
                  <a:srgbClr val="008040"/>
                </a:solidFill>
                <a:latin typeface="Comic Sans MS" charset="0"/>
                <a:ea typeface="Comic Sans MS" charset="0"/>
                <a:cs typeface="Comic Sans MS" charset="0"/>
              </a:rPr>
              <a:t>quark spin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33734" y="1933703"/>
            <a:ext cx="94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366FF"/>
                </a:solidFill>
                <a:latin typeface="Comic Sans MS" charset="0"/>
                <a:ea typeface="Comic Sans MS" charset="0"/>
                <a:cs typeface="Comic Sans MS" charset="0"/>
              </a:rPr>
              <a:t>angular </a:t>
            </a:r>
          </a:p>
          <a:p>
            <a:pPr algn="ctr"/>
            <a:r>
              <a:rPr lang="en-US" sz="1200" dirty="0">
                <a:solidFill>
                  <a:srgbClr val="FF00FF"/>
                </a:solidFill>
                <a:latin typeface="Comic Sans MS" charset="0"/>
                <a:ea typeface="Comic Sans MS" charset="0"/>
                <a:cs typeface="Comic Sans MS" charset="0"/>
              </a:rPr>
              <a:t>momentum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52570" y="1889992"/>
            <a:ext cx="55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gluon</a:t>
            </a:r>
          </a:p>
          <a:p>
            <a:pPr algn="ctr"/>
            <a:r>
              <a:rPr lang="en-US" sz="12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spin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867" y="2050491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What do we know:</a:t>
            </a:r>
          </a:p>
        </p:txBody>
      </p:sp>
      <p:sp>
        <p:nvSpPr>
          <p:cNvPr id="20" name="AutoShape 9"/>
          <p:cNvSpPr>
            <a:spLocks noChangeAspect="1"/>
          </p:cNvSpPr>
          <p:nvPr/>
        </p:nvSpPr>
        <p:spPr bwMode="auto">
          <a:xfrm rot="5400000" flipH="1">
            <a:off x="4043740" y="1813011"/>
            <a:ext cx="214338" cy="1261836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4" name="AutoShape 9"/>
          <p:cNvSpPr>
            <a:spLocks noChangeAspect="1"/>
          </p:cNvSpPr>
          <p:nvPr/>
        </p:nvSpPr>
        <p:spPr bwMode="auto">
          <a:xfrm rot="5400000" flipH="1">
            <a:off x="5441509" y="1867561"/>
            <a:ext cx="205436" cy="1191895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16B23E-3E91-894A-9F23-372DC58E4D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12545" r="12102" b="3887"/>
          <a:stretch/>
        </p:blipFill>
        <p:spPr>
          <a:xfrm>
            <a:off x="5252570" y="3575329"/>
            <a:ext cx="3138767" cy="306741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6668F6E-3B99-0E40-8101-BEEDAA4E52FC}"/>
              </a:ext>
            </a:extLst>
          </p:cNvPr>
          <p:cNvSpPr txBox="1"/>
          <p:nvPr/>
        </p:nvSpPr>
        <p:spPr>
          <a:xfrm>
            <a:off x="5252570" y="2998378"/>
            <a:ext cx="3589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current knowledge about </a:t>
            </a:r>
            <a:r>
              <a:rPr lang="en-US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i="1" baseline="-25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1</a:t>
            </a:r>
          </a:p>
          <a:p>
            <a:pPr algn="ctr"/>
            <a:r>
              <a:rPr lang="en-US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as function of </a:t>
            </a:r>
            <a:r>
              <a:rPr lang="en-US" i="1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x</a:t>
            </a:r>
            <a:r>
              <a:rPr lang="en-US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 at </a:t>
            </a:r>
            <a:r>
              <a:rPr lang="en-US" i="1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i="1" baseline="30000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=10 GeV</a:t>
            </a:r>
            <a:r>
              <a:rPr lang="en-US" baseline="30000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3F0803-24AC-F948-9F46-15054A40E8A9}"/>
              </a:ext>
            </a:extLst>
          </p:cNvPr>
          <p:cNvGrpSpPr/>
          <p:nvPr/>
        </p:nvGrpSpPr>
        <p:grpSpPr>
          <a:xfrm>
            <a:off x="7431947" y="4348950"/>
            <a:ext cx="967666" cy="215444"/>
            <a:chOff x="7431947" y="4348950"/>
            <a:chExt cx="967666" cy="2154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4791A4-209F-E34E-9DA5-198A5A6FD0F1}"/>
                </a:ext>
              </a:extLst>
            </p:cNvPr>
            <p:cNvSpPr/>
            <p:nvPr/>
          </p:nvSpPr>
          <p:spPr>
            <a:xfrm>
              <a:off x="7505118" y="4385810"/>
              <a:ext cx="733801" cy="1611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E0EC6B-D09D-DF46-926D-5C94AD35121A}"/>
                </a:ext>
              </a:extLst>
            </p:cNvPr>
            <p:cNvSpPr txBox="1"/>
            <p:nvPr/>
          </p:nvSpPr>
          <p:spPr>
            <a:xfrm>
              <a:off x="7431947" y="4348950"/>
              <a:ext cx="9676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dirty="0">
                  <a:latin typeface="Helvetica" pitchFamily="2" charset="0"/>
                </a:rPr>
                <a:t>EIC pseudo-data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DE8285E-6EAD-AC42-9A21-F26BB64C8B2A}"/>
              </a:ext>
            </a:extLst>
          </p:cNvPr>
          <p:cNvSpPr txBox="1"/>
          <p:nvPr/>
        </p:nvSpPr>
        <p:spPr>
          <a:xfrm>
            <a:off x="390121" y="5466104"/>
            <a:ext cx="36599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quark contribution:</a:t>
            </a: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The integral of </a:t>
            </a:r>
            <a:r>
              <a:rPr lang="en-US" sz="1600" i="1" dirty="0"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sz="1600" i="1" baseline="-25000" dirty="0"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over </a:t>
            </a:r>
            <a:r>
              <a:rPr lang="en-US" sz="1600" i="1" dirty="0">
                <a:latin typeface="Comic Sans MS" charset="0"/>
                <a:ea typeface="Comic Sans MS" charset="0"/>
                <a:cs typeface="Comic Sans MS" charset="0"/>
              </a:rPr>
              <a:t>x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from 0 to 1</a:t>
            </a:r>
          </a:p>
          <a:p>
            <a:r>
              <a:rPr lang="en-US" sz="16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gluon contribution:</a:t>
            </a:r>
          </a:p>
          <a:p>
            <a:pPr>
              <a:buClr>
                <a:srgbClr val="0000FF"/>
              </a:buClr>
            </a:pPr>
            <a:r>
              <a:rPr lang="en-US" sz="1600" i="1" dirty="0">
                <a:uFill>
                  <a:solidFill>
                    <a:srgbClr val="032CE2"/>
                  </a:solidFill>
                </a:uFill>
                <a:latin typeface="Comic Sans MS" charset="0"/>
                <a:ea typeface="Comic Sans MS" charset="0"/>
                <a:cs typeface="Comic Sans MS" charset="0"/>
              </a:rPr>
              <a:t>d</a:t>
            </a:r>
            <a:r>
              <a:rPr lang="en-US" sz="1600" i="1" dirty="0"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sz="1600" i="1" baseline="-25000" dirty="0"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sz="1600" i="1" dirty="0">
                <a:latin typeface="Comic Sans MS" charset="0"/>
                <a:ea typeface="Comic Sans MS" charset="0"/>
                <a:cs typeface="Comic Sans MS" charset="0"/>
              </a:rPr>
              <a:t>(x,Q</a:t>
            </a:r>
            <a:r>
              <a:rPr lang="en-US" sz="1600" i="1" baseline="31999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sz="1600" i="1" dirty="0">
                <a:latin typeface="Comic Sans MS" charset="0"/>
                <a:ea typeface="Comic Sans MS" charset="0"/>
                <a:cs typeface="Comic Sans MS" charset="0"/>
              </a:rPr>
              <a:t>)/dlnQ</a:t>
            </a:r>
            <a:r>
              <a:rPr lang="en-US" sz="1600" i="1" baseline="31999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sz="1600" i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600" i="1" dirty="0"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</a:t>
            </a:r>
            <a:r>
              <a:rPr lang="en-US" sz="1600" i="1" dirty="0"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sz="1600" i="1" dirty="0">
                <a:latin typeface="Comic Sans MS" charset="0"/>
                <a:ea typeface="Comic Sans MS" charset="0"/>
                <a:cs typeface="Comic Sans MS" charset="0"/>
                <a:sym typeface="Wingdings"/>
              </a:rPr>
              <a:t>g(x,Q</a:t>
            </a:r>
            <a:r>
              <a:rPr lang="en-US" sz="1600" i="1" baseline="30000" dirty="0">
                <a:latin typeface="Comic Sans MS" charset="0"/>
                <a:ea typeface="Comic Sans MS" charset="0"/>
                <a:cs typeface="Comic Sans MS" charset="0"/>
                <a:sym typeface="Wingdings"/>
              </a:rPr>
              <a:t>2</a:t>
            </a:r>
            <a:r>
              <a:rPr lang="en-US" sz="1600" i="1" dirty="0">
                <a:latin typeface="Comic Sans MS" charset="0"/>
                <a:ea typeface="Comic Sans MS" charset="0"/>
                <a:cs typeface="Comic Sans MS" charset="0"/>
                <a:sym typeface="Wingdings"/>
              </a:rPr>
              <a:t>)</a:t>
            </a:r>
            <a:endParaRPr lang="en-US" sz="1600" i="1" baseline="30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241A11A-4CAA-3045-9835-C137AAEC8EA6}"/>
              </a:ext>
            </a:extLst>
          </p:cNvPr>
          <p:cNvGrpSpPr/>
          <p:nvPr/>
        </p:nvGrpSpPr>
        <p:grpSpPr>
          <a:xfrm>
            <a:off x="438424" y="3699522"/>
            <a:ext cx="3860096" cy="1636351"/>
            <a:chOff x="149742" y="3812109"/>
            <a:chExt cx="4904913" cy="1907580"/>
          </a:xfrm>
        </p:grpSpPr>
        <p:pic>
          <p:nvPicPr>
            <p:cNvPr id="49" name="Picture 48" descr="uli_dis.diagram.jpg">
              <a:extLst>
                <a:ext uri="{FF2B5EF4-FFF2-40B4-BE49-F238E27FC236}">
                  <a16:creationId xmlns:a16="http://schemas.microsoft.com/office/drawing/2014/main" id="{B5393327-EC12-9D4A-9300-306312629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317" y="3812109"/>
              <a:ext cx="4774338" cy="190758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52C59-D359-144C-8720-0F6EEB1D8547}"/>
                </a:ext>
              </a:extLst>
            </p:cNvPr>
            <p:cNvSpPr txBox="1"/>
            <p:nvPr/>
          </p:nvSpPr>
          <p:spPr>
            <a:xfrm>
              <a:off x="149742" y="4792657"/>
              <a:ext cx="93854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</a:rPr>
                <a:t>g</a:t>
              </a:r>
              <a:r>
                <a:rPr lang="en-US" sz="3200" baseline="-25000" dirty="0">
                  <a:solidFill>
                    <a:srgbClr val="0000FF"/>
                  </a:solidFill>
                </a:rPr>
                <a:t>1 </a:t>
              </a:r>
              <a:r>
                <a:rPr lang="en-US" sz="3200" dirty="0">
                  <a:solidFill>
                    <a:srgbClr val="0000FF"/>
                  </a:solidFill>
                </a:rPr>
                <a:t>~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F0F09FD-B665-4346-8562-90B30B700F84}"/>
                </a:ext>
              </a:extLst>
            </p:cNvPr>
            <p:cNvSpPr txBox="1"/>
            <p:nvPr/>
          </p:nvSpPr>
          <p:spPr>
            <a:xfrm>
              <a:off x="2777051" y="4656206"/>
              <a:ext cx="52906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-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1990CD1-8EC5-C844-8DDD-CF2DFC514C0A}"/>
              </a:ext>
            </a:extLst>
          </p:cNvPr>
          <p:cNvSpPr txBox="1"/>
          <p:nvPr/>
        </p:nvSpPr>
        <p:spPr>
          <a:xfrm>
            <a:off x="59459" y="2985260"/>
            <a:ext cx="5184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To determine the contribution of quarks and gluons</a:t>
            </a: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to the spin of the proton, one needs to measure the </a:t>
            </a: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cross section difference </a:t>
            </a:r>
            <a:r>
              <a:rPr lang="en-US" sz="1600" i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sz="1600" i="1" baseline="-250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as function of </a:t>
            </a:r>
            <a:r>
              <a:rPr lang="en-US" sz="1600" i="1" dirty="0">
                <a:latin typeface="Comic Sans MS" charset="0"/>
                <a:ea typeface="Comic Sans MS" charset="0"/>
                <a:cs typeface="Comic Sans MS" charset="0"/>
              </a:rPr>
              <a:t>x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en-US" sz="1600" i="1" dirty="0"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sz="1600" i="1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459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forms the Spin of the Proton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BNL-PO-Summer Lectures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g1-scaling-violation-10x100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6913" r="10494" b="1358"/>
          <a:stretch/>
        </p:blipFill>
        <p:spPr>
          <a:xfrm>
            <a:off x="135467" y="1264718"/>
            <a:ext cx="3320059" cy="4753030"/>
          </a:xfrm>
          <a:prstGeom prst="rect">
            <a:avLst/>
          </a:prstGeom>
        </p:spPr>
      </p:pic>
      <p:pic>
        <p:nvPicPr>
          <p:cNvPr id="7" name="Picture 6" descr="g1-scaling-violation-20x25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5432" r="9548" b="1359"/>
          <a:stretch/>
        </p:blipFill>
        <p:spPr>
          <a:xfrm>
            <a:off x="110415" y="1193781"/>
            <a:ext cx="3371240" cy="48297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245" y="618066"/>
            <a:ext cx="3321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polarized SF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i="1" baseline="-25000" dirty="0"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(x,Q</a:t>
            </a:r>
            <a:r>
              <a:rPr lang="en-US" i="1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as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measured by EIC for 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low </a:t>
            </a:r>
            <a:r>
              <a:rPr lang="en-US" i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√s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73189" y="611714"/>
            <a:ext cx="4060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polarized SF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i="1" baseline="-25000" dirty="0"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(x,Q</a:t>
            </a:r>
            <a:r>
              <a:rPr lang="en-US" i="1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) as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measured by EIC for low to 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high </a:t>
            </a:r>
            <a:r>
              <a:rPr lang="en-US" i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√s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11" name="Curved Right Arrow 10"/>
          <p:cNvSpPr/>
          <p:nvPr/>
        </p:nvSpPr>
        <p:spPr bwMode="auto">
          <a:xfrm>
            <a:off x="3861753" y="4794250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8377" y="4999289"/>
            <a:ext cx="5044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Only with the center-of-mass energies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available at EIC the different contributions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to the spin of the proton can be disentangled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406400" y="3956050"/>
            <a:ext cx="3028950" cy="6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Down Arrow 14"/>
          <p:cNvSpPr/>
          <p:nvPr/>
        </p:nvSpPr>
        <p:spPr bwMode="auto">
          <a:xfrm>
            <a:off x="3194050" y="3962400"/>
            <a:ext cx="120650" cy="215900"/>
          </a:xfrm>
          <a:prstGeom prst="down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0800000">
            <a:off x="3200400" y="3722688"/>
            <a:ext cx="120650" cy="215900"/>
          </a:xfrm>
          <a:prstGeom prst="down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7" name="Picture 16" descr="newpotato_std.1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r="50463" b="47870"/>
          <a:stretch/>
        </p:blipFill>
        <p:spPr>
          <a:xfrm>
            <a:off x="4489450" y="1428750"/>
            <a:ext cx="3567110" cy="3173725"/>
          </a:xfrm>
          <a:prstGeom prst="rect">
            <a:avLst/>
          </a:prstGeom>
        </p:spPr>
      </p:pic>
      <p:pic>
        <p:nvPicPr>
          <p:cNvPr id="18" name="Picture 17" descr="newpotato_std.2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5" r="50833" b="47870"/>
          <a:stretch/>
        </p:blipFill>
        <p:spPr>
          <a:xfrm>
            <a:off x="4489450" y="1497053"/>
            <a:ext cx="3540467" cy="3100347"/>
          </a:xfrm>
          <a:prstGeom prst="rect">
            <a:avLst/>
          </a:prstGeom>
        </p:spPr>
      </p:pic>
      <p:pic>
        <p:nvPicPr>
          <p:cNvPr id="19" name="Picture 18" descr="newpotato_std.3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t="8495" r="50556" b="47315"/>
          <a:stretch/>
        </p:blipFill>
        <p:spPr>
          <a:xfrm>
            <a:off x="4438650" y="1454150"/>
            <a:ext cx="3613772" cy="31820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6522" y="6051826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arXiv:1509.06489</a:t>
            </a:r>
          </a:p>
          <a:p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PRD 92, 094030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B263D0-5FE8-324C-BAE2-C1D16E51B2F6}"/>
              </a:ext>
            </a:extLst>
          </p:cNvPr>
          <p:cNvSpPr/>
          <p:nvPr/>
        </p:nvSpPr>
        <p:spPr>
          <a:xfrm>
            <a:off x="2286868" y="2546872"/>
            <a:ext cx="1027832" cy="160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A65FEA-17A3-B94F-9DA2-EE29B20A38D6}"/>
              </a:ext>
            </a:extLst>
          </p:cNvPr>
          <p:cNvSpPr/>
          <p:nvPr/>
        </p:nvSpPr>
        <p:spPr>
          <a:xfrm>
            <a:off x="2222021" y="2597596"/>
            <a:ext cx="1027832" cy="160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D28ABC-647A-4B4A-B9F3-1A501F8772D0}"/>
              </a:ext>
            </a:extLst>
          </p:cNvPr>
          <p:cNvSpPr/>
          <p:nvPr/>
        </p:nvSpPr>
        <p:spPr>
          <a:xfrm>
            <a:off x="2249490" y="3090977"/>
            <a:ext cx="1027832" cy="160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7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3356730" y="651557"/>
            <a:ext cx="223234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lang="en-US" sz="2400" dirty="0">
                <a:latin typeface="+mj-lt"/>
                <a:ea typeface="Cambria Math"/>
                <a:cs typeface="Comic Sans MS"/>
                <a:sym typeface="Cambria Math"/>
              </a:rPr>
              <a:t>Wigner function</a:t>
            </a:r>
          </a:p>
          <a:p>
            <a:pPr lvl="0" algn="ctr"/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W(x,b</a:t>
            </a:r>
            <a:r>
              <a:rPr sz="2400" baseline="-25000" dirty="0">
                <a:latin typeface="+mj-lt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,k</a:t>
            </a:r>
            <a:r>
              <a:rPr sz="2400" baseline="-25000" dirty="0">
                <a:latin typeface="+mj-lt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1" name="Shape 51"/>
          <p:cNvSpPr/>
          <p:nvPr/>
        </p:nvSpPr>
        <p:spPr>
          <a:xfrm>
            <a:off x="5823675" y="1440914"/>
            <a:ext cx="82650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∫ d</a:t>
            </a:r>
            <a:r>
              <a:rPr sz="2400" baseline="30000" dirty="0">
                <a:latin typeface="+mj-lt"/>
                <a:ea typeface="Cambria Math"/>
                <a:cs typeface="Comic Sans MS"/>
                <a:sym typeface="Cambria Math"/>
              </a:rPr>
              <a:t>2</a:t>
            </a:r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k</a:t>
            </a:r>
            <a:r>
              <a:rPr sz="2400" baseline="-25000" dirty="0">
                <a:latin typeface="+mj-lt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2" name="Shape 52"/>
          <p:cNvSpPr/>
          <p:nvPr/>
        </p:nvSpPr>
        <p:spPr>
          <a:xfrm>
            <a:off x="6319866" y="2523346"/>
            <a:ext cx="91787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+mj-lt"/>
                <a:ea typeface="Cambria Math"/>
                <a:cs typeface="Comic Sans MS"/>
                <a:sym typeface="Cambria Math"/>
              </a:rPr>
              <a:t>f(x,b</a:t>
            </a:r>
            <a:r>
              <a:rPr sz="2400" baseline="-25000">
                <a:latin typeface="+mj-lt"/>
                <a:ea typeface="Cambria Math"/>
                <a:cs typeface="Comic Sans MS"/>
                <a:sym typeface="Cambria Math"/>
              </a:rPr>
              <a:t>T</a:t>
            </a:r>
            <a:r>
              <a:rPr sz="2400">
                <a:latin typeface="+mj-lt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3" name="Shape 53"/>
          <p:cNvSpPr/>
          <p:nvPr/>
        </p:nvSpPr>
        <p:spPr>
          <a:xfrm>
            <a:off x="1688411" y="2523346"/>
            <a:ext cx="90024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f(x,k</a:t>
            </a:r>
            <a:r>
              <a:rPr sz="2400" baseline="-25000" dirty="0">
                <a:latin typeface="+mj-lt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+mj-lt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4" name="Shape 54"/>
          <p:cNvSpPr/>
          <p:nvPr/>
        </p:nvSpPr>
        <p:spPr>
          <a:xfrm>
            <a:off x="2142023" y="1507039"/>
            <a:ext cx="75918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+mj-lt"/>
                <a:ea typeface="Cambria Math"/>
                <a:cs typeface="Comic Sans MS"/>
                <a:sym typeface="Cambria Math"/>
              </a:rPr>
              <a:t>∫d</a:t>
            </a:r>
            <a:r>
              <a:rPr sz="2400" baseline="30000">
                <a:latin typeface="+mj-lt"/>
                <a:ea typeface="Cambria Math"/>
                <a:cs typeface="Comic Sans MS"/>
                <a:sym typeface="Cambria Math"/>
              </a:rPr>
              <a:t>2</a:t>
            </a:r>
            <a:r>
              <a:rPr sz="2400">
                <a:latin typeface="+mj-lt"/>
                <a:ea typeface="Cambria Math"/>
                <a:cs typeface="Comic Sans MS"/>
                <a:sym typeface="Cambria Math"/>
              </a:rPr>
              <a:t>b</a:t>
            </a:r>
            <a:r>
              <a:rPr sz="2400" baseline="-25000">
                <a:latin typeface="+mj-lt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7" name="Shape 57"/>
          <p:cNvSpPr/>
          <p:nvPr/>
        </p:nvSpPr>
        <p:spPr>
          <a:xfrm flipH="1">
            <a:off x="2280558" y="1423635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51933" y="5771290"/>
            <a:ext cx="45720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dirty="0">
                <a:latin typeface="+mj-lt"/>
                <a:ea typeface="Comic Sans MS" charset="0"/>
                <a:cs typeface="Comic Sans MS" charset="0"/>
              </a:rPr>
              <a:t>Spin-dependent 3D momentum space </a:t>
            </a:r>
          </a:p>
          <a:p>
            <a:pPr lvl="0"/>
            <a:r>
              <a:rPr dirty="0">
                <a:latin typeface="+mj-lt"/>
                <a:ea typeface="Comic Sans MS" charset="0"/>
                <a:cs typeface="Comic Sans MS" charset="0"/>
              </a:rPr>
              <a:t>images from semi-inclusive scattering</a:t>
            </a:r>
          </a:p>
        </p:txBody>
      </p:sp>
      <p:sp>
        <p:nvSpPr>
          <p:cNvPr id="60" name="Shape 60"/>
          <p:cNvSpPr/>
          <p:nvPr/>
        </p:nvSpPr>
        <p:spPr>
          <a:xfrm>
            <a:off x="249620" y="2685005"/>
            <a:ext cx="8361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00FF"/>
                </a:solidFill>
                <a:latin typeface="+mj-lt"/>
                <a:cs typeface="Comic Sans MS"/>
              </a:rPr>
              <a:t>Quarks</a:t>
            </a:r>
          </a:p>
        </p:txBody>
      </p:sp>
      <p:sp>
        <p:nvSpPr>
          <p:cNvPr id="61" name="Shape 61"/>
          <p:cNvSpPr/>
          <p:nvPr/>
        </p:nvSpPr>
        <p:spPr>
          <a:xfrm>
            <a:off x="5276022" y="1440783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4563694" y="5778536"/>
            <a:ext cx="492265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dirty="0">
                <a:latin typeface="+mj-lt"/>
                <a:ea typeface="Comic Sans MS" charset="0"/>
                <a:cs typeface="Comic Sans MS" charset="0"/>
              </a:rPr>
              <a:t>Spin-dependent 2+1D coordinate space images from exclusive scattering</a:t>
            </a:r>
          </a:p>
        </p:txBody>
      </p:sp>
      <p:sp>
        <p:nvSpPr>
          <p:cNvPr id="64" name="Shape 64"/>
          <p:cNvSpPr/>
          <p:nvPr/>
        </p:nvSpPr>
        <p:spPr>
          <a:xfrm>
            <a:off x="7836805" y="3435409"/>
            <a:ext cx="8361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  <a:latin typeface="+mj-lt"/>
                <a:cs typeface="Comic Sans MS"/>
              </a:rPr>
              <a:t>Quarks</a:t>
            </a:r>
            <a:endParaRPr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90951" y="1281430"/>
            <a:ext cx="163281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i="1" dirty="0">
                <a:solidFill>
                  <a:srgbClr val="0000FF"/>
                </a:solidFill>
                <a:latin typeface="+mj-lt"/>
                <a:cs typeface="Comic Sans MS"/>
              </a:rPr>
              <a:t>Momentum</a:t>
            </a:r>
          </a:p>
          <a:p>
            <a:pPr lvl="0" algn="ctr"/>
            <a:r>
              <a:rPr sz="2400" i="1" dirty="0">
                <a:solidFill>
                  <a:srgbClr val="0000FF"/>
                </a:solidFill>
                <a:latin typeface="+mj-lt"/>
                <a:cs typeface="Comic Sans MS"/>
              </a:rPr>
              <a:t>space</a:t>
            </a:r>
          </a:p>
        </p:txBody>
      </p:sp>
      <p:sp>
        <p:nvSpPr>
          <p:cNvPr id="66" name="Shape 66"/>
          <p:cNvSpPr/>
          <p:nvPr/>
        </p:nvSpPr>
        <p:spPr>
          <a:xfrm>
            <a:off x="7526610" y="1281430"/>
            <a:ext cx="160075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i="1" dirty="0">
                <a:solidFill>
                  <a:srgbClr val="0000FF"/>
                </a:solidFill>
                <a:latin typeface="+mj-lt"/>
                <a:cs typeface="Comic Sans MS"/>
              </a:rPr>
              <a:t>Coordinate</a:t>
            </a:r>
          </a:p>
          <a:p>
            <a:pPr lvl="0" algn="ctr"/>
            <a:r>
              <a:rPr sz="2400" i="1" dirty="0">
                <a:solidFill>
                  <a:srgbClr val="0000FF"/>
                </a:solidFill>
                <a:latin typeface="+mj-lt"/>
                <a:cs typeface="Comic Sans MS"/>
              </a:rPr>
              <a:t>space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r>
              <a:rPr lang="en-US" i="0" dirty="0"/>
              <a:t>2+1 dimensional Imaging of Quarks &amp; Gluons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12469" y="3130871"/>
            <a:ext cx="4244340" cy="2659709"/>
            <a:chOff x="5523394" y="5401735"/>
            <a:chExt cx="4244340" cy="265970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3394" y="5455404"/>
              <a:ext cx="4244340" cy="2606040"/>
            </a:xfrm>
            <a:prstGeom prst="rect">
              <a:avLst/>
            </a:prstGeom>
          </p:spPr>
        </p:pic>
        <p:sp>
          <p:nvSpPr>
            <p:cNvPr id="30" name="Up Arrow 29"/>
            <p:cNvSpPr/>
            <p:nvPr/>
          </p:nvSpPr>
          <p:spPr bwMode="auto">
            <a:xfrm>
              <a:off x="6027899" y="5401735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Up Arrow 30"/>
            <p:cNvSpPr/>
            <p:nvPr/>
          </p:nvSpPr>
          <p:spPr bwMode="auto">
            <a:xfrm>
              <a:off x="7071507" y="564800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Up Arrow 31"/>
            <p:cNvSpPr/>
            <p:nvPr/>
          </p:nvSpPr>
          <p:spPr bwMode="auto">
            <a:xfrm>
              <a:off x="8267148" y="597231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52645" y="3573575"/>
            <a:ext cx="4491355" cy="2370469"/>
            <a:chOff x="4672965" y="3634535"/>
            <a:chExt cx="4491355" cy="237046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/>
            <a:srcRect t="4492" r="74977" b="58882"/>
            <a:stretch/>
          </p:blipFill>
          <p:spPr>
            <a:xfrm>
              <a:off x="4685020" y="3634535"/>
              <a:ext cx="1655697" cy="138614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/>
            <a:srcRect l="38889" t="4492" r="37037" b="58882"/>
            <a:stretch/>
          </p:blipFill>
          <p:spPr>
            <a:xfrm>
              <a:off x="6236458" y="3866735"/>
              <a:ext cx="1592905" cy="138614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771612" y="563567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+mj-lt"/>
                  <a:cs typeface="Times New Roman"/>
                </a:rPr>
                <a:t>x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720000">
              <a:off x="5900218" y="5092665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ea typeface="Comic Sans MS" charset="0"/>
                  <a:cs typeface="Comic Sans MS" charset="0"/>
                </a:rPr>
                <a:t>down quark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/>
            <a:srcRect l="76690" t="4492" b="58882"/>
            <a:stretch/>
          </p:blipFill>
          <p:spPr>
            <a:xfrm>
              <a:off x="7621967" y="4261638"/>
              <a:ext cx="1542353" cy="1386148"/>
            </a:xfrm>
            <a:prstGeom prst="rect">
              <a:avLst/>
            </a:prstGeom>
          </p:spPr>
        </p:pic>
        <p:cxnSp>
          <p:nvCxnSpPr>
            <p:cNvPr id="55" name="Straight Arrow Connector 54"/>
            <p:cNvCxnSpPr/>
            <p:nvPr/>
          </p:nvCxnSpPr>
          <p:spPr bwMode="auto">
            <a:xfrm>
              <a:off x="4672965" y="5006995"/>
              <a:ext cx="4137964" cy="86283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56" name="buffer.p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01" y="1761575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89070" y="662697"/>
            <a:ext cx="3018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+mj-lt"/>
                <a:ea typeface="Comic Sans MS" charset="0"/>
                <a:cs typeface="Comic Sans MS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00B050"/>
                </a:solidFill>
                <a:latin typeface="+mj-lt"/>
                <a:ea typeface="Comic Sans MS" charset="0"/>
                <a:cs typeface="Comic Sans MS" charset="0"/>
              </a:rPr>
              <a:t>QCD genetic map</a:t>
            </a:r>
          </a:p>
        </p:txBody>
      </p:sp>
    </p:spTree>
    <p:extLst>
      <p:ext uri="{BB962C8B-B14F-4D97-AF65-F5344CB8AC3E}">
        <p14:creationId xmlns:p14="http://schemas.microsoft.com/office/powerpoint/2010/main" val="279985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7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Nuclei?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E73D32-423F-DA43-87D9-98B49ECC6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78" y="671182"/>
            <a:ext cx="85725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6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55"/>
          <a:stretch/>
        </p:blipFill>
        <p:spPr>
          <a:xfrm>
            <a:off x="118537" y="833827"/>
            <a:ext cx="3183463" cy="2993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n</a:t>
            </a:r>
            <a:r>
              <a:rPr lang="en-US" dirty="0" err="1"/>
              <a:t>PDF</a:t>
            </a:r>
            <a:r>
              <a:rPr lang="en-US" cap="none" dirty="0" err="1"/>
              <a:t>s</a:t>
            </a:r>
            <a:r>
              <a:rPr lang="en-US" dirty="0"/>
              <a:t> before and after EIC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BNL-PO-Summer Lectures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xq2plane-xA-EI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3" y="1968503"/>
            <a:ext cx="3877733" cy="2751745"/>
          </a:xfrm>
          <a:prstGeom prst="rect">
            <a:avLst/>
          </a:prstGeom>
        </p:spPr>
      </p:pic>
      <p:pic>
        <p:nvPicPr>
          <p:cNvPr id="13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27" y="4963589"/>
            <a:ext cx="68024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Rectangle 5"/>
          <p:cNvSpPr>
            <a:spLocks/>
          </p:cNvSpPr>
          <p:nvPr/>
        </p:nvSpPr>
        <p:spPr bwMode="auto">
          <a:xfrm>
            <a:off x="2734738" y="6006588"/>
            <a:ext cx="25701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700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quark+anti-quark</a:t>
            </a:r>
            <a:endParaRPr lang="en-US" sz="1700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39688"/>
            <a:r>
              <a:rPr lang="en-US" sz="17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momentum distributions</a:t>
            </a:r>
          </a:p>
        </p:txBody>
      </p:sp>
      <p:sp>
        <p:nvSpPr>
          <p:cNvPr id="15" name="Rectangle 6"/>
          <p:cNvSpPr>
            <a:spLocks/>
          </p:cNvSpPr>
          <p:nvPr/>
        </p:nvSpPr>
        <p:spPr bwMode="auto">
          <a:xfrm>
            <a:off x="5367337" y="6020335"/>
            <a:ext cx="3573463" cy="34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gluon momentum distribution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rot="10800000" flipH="1">
            <a:off x="4622800" y="5567897"/>
            <a:ext cx="606425" cy="714386"/>
          </a:xfrm>
          <a:prstGeom prst="line">
            <a:avLst/>
          </a:prstGeom>
          <a:noFill/>
          <a:ln w="31750" cap="flat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28575" cmpd="sng">
                <a:solidFill>
                  <a:srgbClr val="0000FF"/>
                </a:solidFill>
              </a:ln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rot="10800000" flipH="1">
            <a:off x="6714066" y="5556784"/>
            <a:ext cx="151870" cy="530765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Rectangle 6"/>
          <p:cNvSpPr>
            <a:spLocks/>
          </p:cNvSpPr>
          <p:nvPr/>
        </p:nvSpPr>
        <p:spPr bwMode="auto">
          <a:xfrm>
            <a:off x="5373598" y="6283185"/>
            <a:ext cx="3573463" cy="3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or tag on charm 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Wingdings"/>
              </a:rPr>
              <a:t> F</a:t>
            </a:r>
            <a:r>
              <a:rPr lang="en-US" baseline="-25000" dirty="0">
                <a:latin typeface="Comic Sans MS"/>
                <a:ea typeface="ＭＳ Ｐゴシック" charset="0"/>
                <a:cs typeface="Comic Sans MS"/>
                <a:sym typeface="Wingdings"/>
              </a:rPr>
              <a:t>2</a:t>
            </a:r>
            <a:r>
              <a:rPr lang="en-US" baseline="30000" dirty="0">
                <a:latin typeface="Comic Sans MS"/>
                <a:ea typeface="ＭＳ Ｐゴシック" charset="0"/>
                <a:cs typeface="Comic Sans MS"/>
                <a:sym typeface="Wingdings"/>
              </a:rPr>
              <a:t>C</a:t>
            </a:r>
            <a:endParaRPr lang="en-US" baseline="30000" dirty="0">
              <a:latin typeface="Comic Sans MS"/>
              <a:ea typeface="ＭＳ Ｐゴシック" charset="0"/>
              <a:cs typeface="Comic Sans MS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605879"/>
            <a:ext cx="725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Measure different structure function in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eA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constrain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nPDF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: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2" y="575733"/>
            <a:ext cx="3071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Ratio g(x,Q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en-US" baseline="-25000" dirty="0" err="1">
                <a:latin typeface="Comic Sans MS" charset="0"/>
                <a:ea typeface="Comic Sans MS" charset="0"/>
                <a:cs typeface="Comic Sans MS" charset="0"/>
              </a:rPr>
              <a:t>pb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/g(x,Q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en-US" baseline="-25000" dirty="0">
                <a:latin typeface="Comic Sans MS" charset="0"/>
                <a:ea typeface="Comic Sans MS" charset="0"/>
                <a:cs typeface="Comic Sans MS" charset="0"/>
              </a:rPr>
              <a:t>p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2267" y="728134"/>
            <a:ext cx="461697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DGLAP: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predicts Q</a:t>
            </a:r>
            <a:r>
              <a:rPr lang="en-US" sz="1400" baseline="30000" dirty="0">
                <a:latin typeface="Comic Sans MS" charset="0"/>
                <a:ea typeface="Comic Sans MS" charset="0"/>
                <a:cs typeface="Comic Sans MS" charset="0"/>
              </a:rPr>
              <a:t>2 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but </a:t>
            </a:r>
            <a:r>
              <a:rPr lang="en-US" sz="1400" dirty="0">
                <a:solidFill>
                  <a:srgbClr val="3366FF"/>
                </a:solidFill>
                <a:latin typeface="Comic Sans MS" charset="0"/>
                <a:ea typeface="Comic Sans MS" charset="0"/>
                <a:cs typeface="Comic Sans MS" charset="0"/>
              </a:rPr>
              <a:t>not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 A-dependence and x-dependence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Saturation models: </a:t>
            </a:r>
          </a:p>
          <a:p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predict A-dependence and x-dependence but </a:t>
            </a:r>
            <a:r>
              <a:rPr lang="en-US" sz="1400" dirty="0">
                <a:solidFill>
                  <a:srgbClr val="3366FF"/>
                </a:solidFill>
                <a:latin typeface="Comic Sans MS" charset="0"/>
                <a:ea typeface="Comic Sans MS" charset="0"/>
                <a:cs typeface="Comic Sans MS" charset="0"/>
              </a:rPr>
              <a:t>not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 Q</a:t>
            </a:r>
            <a:r>
              <a:rPr lang="en-US" sz="1400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</a:t>
            </a:r>
            <a:r>
              <a:rPr lang="en-US" sz="14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Need: 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large Q</a:t>
            </a:r>
            <a:r>
              <a:rPr lang="en-US" sz="1400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 lever-arm for fixed x, A-scan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97466" y="3784617"/>
            <a:ext cx="1930401" cy="313255"/>
            <a:chOff x="4428064" y="4021694"/>
            <a:chExt cx="1930401" cy="313255"/>
          </a:xfrm>
        </p:grpSpPr>
        <p:sp>
          <p:nvSpPr>
            <p:cNvPr id="20" name="Rectangle 19"/>
            <p:cNvSpPr/>
            <p:nvPr/>
          </p:nvSpPr>
          <p:spPr bwMode="auto">
            <a:xfrm>
              <a:off x="5588000" y="4021694"/>
              <a:ext cx="770465" cy="313255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/>
                  <a:ea typeface="ＭＳ Ｐゴシック" pitchFamily="-112" charset="-128"/>
                  <a:cs typeface="Comic Sans MS"/>
                </a:rPr>
                <a:t>RHIC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428064" y="4030147"/>
              <a:ext cx="1168402" cy="29632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/>
                  <a:ea typeface="ＭＳ Ｐゴシック" pitchFamily="-112" charset="-128"/>
                  <a:cs typeface="Comic Sans MS"/>
                </a:rPr>
                <a:t>LHC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28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Cross-Sections in </a:t>
            </a:r>
            <a:r>
              <a:rPr lang="en-US" cap="none" dirty="0" err="1"/>
              <a:t>e</a:t>
            </a:r>
            <a:r>
              <a:rPr lang="en-US" dirty="0" err="1"/>
              <a:t>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8556" b="2710"/>
          <a:stretch/>
        </p:blipFill>
        <p:spPr>
          <a:xfrm>
            <a:off x="-8467" y="1105958"/>
            <a:ext cx="4766680" cy="4803775"/>
          </a:xfrm>
          <a:prstGeom prst="rect">
            <a:avLst/>
          </a:prstGeom>
        </p:spPr>
      </p:pic>
      <p:sp>
        <p:nvSpPr>
          <p:cNvPr id="7" name="Curved Right Arrow 6"/>
          <p:cNvSpPr/>
          <p:nvPr/>
        </p:nvSpPr>
        <p:spPr bwMode="auto">
          <a:xfrm>
            <a:off x="181116" y="5824334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589" y="5974523"/>
            <a:ext cx="402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Gluon distribution ~ </a:t>
            </a:r>
            <a:r>
              <a:rPr lang="en-US" dirty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 charset="0"/>
                <a:ea typeface="Comic Sans MS" charset="0"/>
                <a:cs typeface="Comic Sans MS" charset="0"/>
              </a:rPr>
              <a:t>d</a:t>
            </a:r>
            <a:r>
              <a:rPr lang="en-US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(x,Q</a:t>
            </a:r>
            <a:r>
              <a:rPr lang="en-US" baseline="31999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)/dlnQ</a:t>
            </a:r>
            <a:r>
              <a:rPr lang="en-US" baseline="31999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725" r="6274" b="3188"/>
          <a:stretch/>
        </p:blipFill>
        <p:spPr>
          <a:xfrm>
            <a:off x="4826662" y="1020814"/>
            <a:ext cx="4256686" cy="4196576"/>
          </a:xfrm>
          <a:prstGeom prst="rect">
            <a:avLst/>
          </a:prstGeom>
        </p:spPr>
      </p:pic>
      <p:pic>
        <p:nvPicPr>
          <p:cNvPr id="15" name="Picture 14" descr="charm-pro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48" y="5316780"/>
            <a:ext cx="1234351" cy="829580"/>
          </a:xfrm>
          <a:prstGeom prst="rect">
            <a:avLst/>
          </a:prstGeom>
        </p:spPr>
      </p:pic>
      <p:sp>
        <p:nvSpPr>
          <p:cNvPr id="16" name="Curved Right Arrow 15"/>
          <p:cNvSpPr/>
          <p:nvPr/>
        </p:nvSpPr>
        <p:spPr bwMode="auto">
          <a:xfrm>
            <a:off x="4820797" y="4993862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60170" y="5298642"/>
            <a:ext cx="3257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Direct Access to gluons at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medium to high x by tagging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photon-gluon fusion through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charm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2608"/>
            <a:ext cx="167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arXiv:1708.05654</a:t>
            </a:r>
          </a:p>
        </p:txBody>
      </p:sp>
    </p:spTree>
    <p:extLst>
      <p:ext uri="{BB962C8B-B14F-4D97-AF65-F5344CB8AC3E}">
        <p14:creationId xmlns:p14="http://schemas.microsoft.com/office/powerpoint/2010/main" val="40823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composes visible matter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 descr="heart2quar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" y="831849"/>
            <a:ext cx="6037236" cy="5221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0917" y="825500"/>
            <a:ext cx="662661" cy="338554"/>
          </a:xfrm>
          <a:prstGeom prst="rect">
            <a:avLst/>
          </a:prstGeom>
          <a:solidFill>
            <a:schemeClr val="tx1"/>
          </a:solidFill>
          <a:ln w="158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atom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2444749" y="804334"/>
            <a:ext cx="3249084" cy="17991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619750" y="2952752"/>
            <a:ext cx="1693333" cy="224366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630954" y="762013"/>
            <a:ext cx="2749471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if you look through a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+mj-lt"/>
              </a:rPr>
              <a:t>higher and higher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+mj-lt"/>
              </a:rPr>
              <a:t>resolution microscope </a:t>
            </a:r>
          </a:p>
          <a:p>
            <a:pPr algn="ctr"/>
            <a:r>
              <a:rPr lang="en-US" sz="2000" dirty="0">
                <a:solidFill>
                  <a:srgbClr val="322F31"/>
                </a:solidFill>
                <a:latin typeface="+mj-lt"/>
              </a:rPr>
              <a:t>you discover a </a:t>
            </a:r>
          </a:p>
          <a:p>
            <a:pPr algn="ctr"/>
            <a:r>
              <a:rPr lang="en-US" sz="2000" dirty="0" err="1">
                <a:solidFill>
                  <a:srgbClr val="0000FF"/>
                </a:solidFill>
                <a:latin typeface="+mj-lt"/>
              </a:rPr>
              <a:t>femto</a:t>
            </a:r>
            <a:r>
              <a:rPr lang="en-US" sz="2000" dirty="0">
                <a:solidFill>
                  <a:srgbClr val="0000FF"/>
                </a:solidFill>
                <a:latin typeface="+mj-lt"/>
              </a:rPr>
              <a:t> Universe</a:t>
            </a:r>
          </a:p>
          <a:p>
            <a:pPr algn="ctr"/>
            <a:r>
              <a:rPr lang="en-US" sz="1400" dirty="0">
                <a:solidFill>
                  <a:srgbClr val="322F31"/>
                </a:solidFill>
                <a:latin typeface="+mj-lt"/>
              </a:rPr>
              <a:t>size scale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en-US" sz="1400" baseline="30000" dirty="0">
                <a:solidFill>
                  <a:srgbClr val="0000FF"/>
                </a:solidFill>
                <a:latin typeface="+mj-lt"/>
              </a:rPr>
              <a:t>-15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 m = 1 </a:t>
            </a:r>
            <a:r>
              <a:rPr lang="en-US" sz="1400" dirty="0" err="1">
                <a:solidFill>
                  <a:srgbClr val="0000FF"/>
                </a:solidFill>
                <a:latin typeface="+mj-lt"/>
              </a:rPr>
              <a:t>femto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 m (</a:t>
            </a:r>
            <a:r>
              <a:rPr lang="en-US" sz="1400" dirty="0" err="1">
                <a:solidFill>
                  <a:srgbClr val="0000FF"/>
                </a:solidFill>
                <a:latin typeface="+mj-lt"/>
              </a:rPr>
              <a:t>fm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)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+mj-lt"/>
              </a:rPr>
              <a:t>thickness of a hair: ~50 10</a:t>
            </a:r>
            <a:r>
              <a:rPr lang="en-US" sz="1400" baseline="30000" dirty="0">
                <a:solidFill>
                  <a:srgbClr val="0000FF"/>
                </a:solidFill>
                <a:latin typeface="+mj-lt"/>
              </a:rPr>
              <a:t>-6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80665" y="3746500"/>
            <a:ext cx="28469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</a:rPr>
              <a:t>Big Question:</a:t>
            </a:r>
          </a:p>
          <a:p>
            <a:pPr algn="ctr"/>
            <a:endParaRPr lang="en-US" sz="8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can we understand</a:t>
            </a:r>
          </a:p>
          <a:p>
            <a:pPr algn="ctr"/>
            <a:r>
              <a:rPr lang="en-US" dirty="0">
                <a:latin typeface="+mj-lt"/>
              </a:rPr>
              <a:t>how the visible matter is formed</a:t>
            </a:r>
          </a:p>
          <a:p>
            <a:pPr algn="ctr"/>
            <a:r>
              <a:rPr lang="en-US" dirty="0">
                <a:latin typeface="+mj-lt"/>
              </a:rPr>
              <a:t>from the smallest </a:t>
            </a:r>
          </a:p>
          <a:p>
            <a:pPr algn="ctr"/>
            <a:r>
              <a:rPr lang="en-US" dirty="0">
                <a:latin typeface="+mj-lt"/>
              </a:rPr>
              <a:t>elementary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281954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AFFDF-D520-134B-9303-DB12F4C5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BCB873-D5CB-4440-9F7F-3E92AAB9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A4608-9A1F-9B40-BE91-90EA9258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491124-71A0-3A46-9D4B-FA7A0AAF5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EIC: Impact on the Knowledge of 1D Nuclear PDFs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A2942-96CD-954D-9E75-578E612C2F69}"/>
              </a:ext>
            </a:extLst>
          </p:cNvPr>
          <p:cNvSpPr txBox="1"/>
          <p:nvPr/>
        </p:nvSpPr>
        <p:spPr>
          <a:xfrm>
            <a:off x="909594" y="635006"/>
            <a:ext cx="144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√s &lt; 45 </a:t>
            </a:r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44E2B-A9CA-C24E-A7D3-5D0EC8240E20}"/>
              </a:ext>
            </a:extLst>
          </p:cNvPr>
          <p:cNvSpPr txBox="1"/>
          <p:nvPr/>
        </p:nvSpPr>
        <p:spPr>
          <a:xfrm>
            <a:off x="5920615" y="1209088"/>
            <a:ext cx="35197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Ratio of PDF of </a:t>
            </a:r>
            <a:r>
              <a:rPr lang="en-US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Pb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 over Proton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Without EIC, large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uncertainties </a:t>
            </a:r>
          </a:p>
          <a:p>
            <a:pPr>
              <a:buClr>
                <a:srgbClr val="0000FF"/>
              </a:buClr>
            </a:pPr>
            <a:r>
              <a:rPr lang="en-US" sz="1600" b="1" dirty="0">
                <a:latin typeface="Comic Sans MS"/>
                <a:cs typeface="Comic Sans MS"/>
                <a:sym typeface="Wingdings"/>
              </a:rPr>
              <a:t>    </a:t>
            </a:r>
            <a:r>
              <a:rPr lang="en-US" sz="1600" dirty="0">
                <a:latin typeface="Comic Sans MS"/>
                <a:cs typeface="Comic Sans MS"/>
              </a:rPr>
              <a:t>With EIC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significantly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         reduced uncertainties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Complementary to RHIC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and LHC </a:t>
            </a:r>
            <a:r>
              <a:rPr lang="en-US" sz="1600" dirty="0" err="1">
                <a:latin typeface="Comic Sans MS"/>
                <a:cs typeface="Comic Sans MS"/>
              </a:rPr>
              <a:t>pA</a:t>
            </a:r>
            <a:r>
              <a:rPr lang="en-US" sz="1600" dirty="0">
                <a:latin typeface="Comic Sans MS"/>
                <a:cs typeface="Comic Sans MS"/>
              </a:rPr>
              <a:t> data. 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Provides information 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initial state for heavy ion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collisions.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Does the nucleus behave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   like a proton at low-x? 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  <a:sym typeface="Wingdings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 relevant to very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   high-energy cosmic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   ray studies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 critical input to AA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>
                <a:latin typeface="Comic Sans MS"/>
                <a:cs typeface="Comic Sans MS"/>
              </a:rPr>
              <a:t>arXiv</a:t>
            </a:r>
            <a:r>
              <a:rPr lang="en-US" sz="1600" dirty="0">
                <a:latin typeface="Comic Sans MS"/>
                <a:cs typeface="Comic Sans MS"/>
              </a:rPr>
              <a:t>:1708.05654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983BC-B560-0240-9B80-6596804A69FD}"/>
              </a:ext>
            </a:extLst>
          </p:cNvPr>
          <p:cNvSpPr txBox="1"/>
          <p:nvPr/>
        </p:nvSpPr>
        <p:spPr>
          <a:xfrm>
            <a:off x="4109994" y="577579"/>
            <a:ext cx="144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√s &lt; 90 </a:t>
            </a:r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CBF85-5F93-1449-B77B-907F06188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" t="1766" r="2069" b="2848"/>
          <a:stretch/>
        </p:blipFill>
        <p:spPr>
          <a:xfrm>
            <a:off x="178675" y="956441"/>
            <a:ext cx="5618181" cy="3247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163BD-C671-5345-B1D6-5A7FBFF30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4175740"/>
            <a:ext cx="5896303" cy="172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4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09600"/>
          </a:xfrm>
        </p:spPr>
        <p:txBody>
          <a:bodyPr>
            <a:normAutofit/>
          </a:bodyPr>
          <a:lstStyle/>
          <a:p>
            <a:r>
              <a:rPr lang="en-US" dirty="0"/>
              <a:t>can </a:t>
            </a:r>
            <a:r>
              <a:rPr lang="en-US" cap="none" dirty="0"/>
              <a:t>EIC</a:t>
            </a:r>
            <a:r>
              <a:rPr lang="en-US" dirty="0"/>
              <a:t> discover a new state of matter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762003"/>
            <a:ext cx="413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Is the proton a runaway popcorn machine?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730752" y="2314589"/>
            <a:ext cx="3881437" cy="2965450"/>
            <a:chOff x="4203171" y="1163638"/>
            <a:chExt cx="3881437" cy="2965450"/>
          </a:xfrm>
        </p:grpSpPr>
        <p:pic>
          <p:nvPicPr>
            <p:cNvPr id="18" name="Picture 7" descr="cteq-pdfs-10gev2-lin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171" y="1163638"/>
              <a:ext cx="3881437" cy="296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737" y="1885902"/>
              <a:ext cx="480060" cy="48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057" y="1835939"/>
              <a:ext cx="528955" cy="52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2" name="Straight Arrow Connector 21"/>
            <p:cNvCxnSpPr>
              <a:stCxn id="20" idx="1"/>
            </p:cNvCxnSpPr>
            <p:nvPr/>
          </p:nvCxnSpPr>
          <p:spPr bwMode="auto">
            <a:xfrm flipH="1" flipV="1">
              <a:off x="5312833" y="2106083"/>
              <a:ext cx="2093904" cy="1984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26" name="Picture 25" descr="201109-omag-cora-popcorn-main-600x4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3" y="1576977"/>
            <a:ext cx="3460750" cy="23706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861734" y="2916828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gluon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1634" y="2645894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gluon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41034" y="2523128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gluon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90601" y="2008778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gluon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1717" y="3090395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gluon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880784" y="2311461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gluon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50534" y="3052294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gluon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88534" y="2374960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gluon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667934" y="2781361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gluon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18267" y="2262778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gluon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74434" y="3247027"/>
            <a:ext cx="73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gluon</a:t>
            </a:r>
          </a:p>
        </p:txBody>
      </p:sp>
      <p:cxnSp>
        <p:nvCxnSpPr>
          <p:cNvPr id="156" name="Straight Arrow Connector 155"/>
          <p:cNvCxnSpPr/>
          <p:nvPr/>
        </p:nvCxnSpPr>
        <p:spPr bwMode="auto">
          <a:xfrm flipH="1" flipV="1">
            <a:off x="6614585" y="984258"/>
            <a:ext cx="476250" cy="154516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7" name="TextBox 156"/>
          <p:cNvSpPr txBox="1"/>
          <p:nvPr/>
        </p:nvSpPr>
        <p:spPr>
          <a:xfrm>
            <a:off x="5990162" y="1132422"/>
            <a:ext cx="576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03933" y="5355178"/>
            <a:ext cx="767710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+mj-lt"/>
              </a:rPr>
              <a:t>Does this rise get tamed ?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+mj-lt"/>
              </a:rPr>
              <a:t>Important to understand the initial condition for heavy ion </a:t>
            </a:r>
            <a:r>
              <a:rPr lang="en-US" sz="2000" dirty="0" err="1">
                <a:solidFill>
                  <a:srgbClr val="0000FF"/>
                </a:solidFill>
                <a:latin typeface="+mj-lt"/>
              </a:rPr>
              <a:t>collisons</a:t>
            </a:r>
            <a:endParaRPr lang="en-US" sz="2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000" dirty="0">
                <a:latin typeface="+mj-lt"/>
              </a:rPr>
              <a:t>till today only ambiguous hints</a:t>
            </a:r>
          </a:p>
        </p:txBody>
      </p:sp>
      <p:sp>
        <p:nvSpPr>
          <p:cNvPr id="7" name="Freeform 6"/>
          <p:cNvSpPr/>
          <p:nvPr/>
        </p:nvSpPr>
        <p:spPr>
          <a:xfrm>
            <a:off x="5080000" y="1735666"/>
            <a:ext cx="1947333" cy="677333"/>
          </a:xfrm>
          <a:custGeom>
            <a:avLst/>
            <a:gdLst>
              <a:gd name="connsiteX0" fmla="*/ 1830916 w 1830916"/>
              <a:gd name="connsiteY0" fmla="*/ 1143000 h 1143000"/>
              <a:gd name="connsiteX1" fmla="*/ 0 w 1830916"/>
              <a:gd name="connsiteY1" fmla="*/ 0 h 1143000"/>
              <a:gd name="connsiteX2" fmla="*/ 0 w 1830916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0916" h="1143000">
                <a:moveTo>
                  <a:pt x="1830916" y="114300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1750">
            <a:solidFill>
              <a:srgbClr val="FF0000"/>
            </a:solidFill>
            <a:tailEnd type="stealth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" name="Picture 5" descr="20140628_1401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7" y="1602318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2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157" grpId="0"/>
      <p:bldP spid="158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50"/>
            <a:ext cx="9144000" cy="609600"/>
          </a:xfrm>
        </p:spPr>
        <p:txBody>
          <a:bodyPr>
            <a:normAutofit/>
          </a:bodyPr>
          <a:lstStyle/>
          <a:p>
            <a:r>
              <a:rPr lang="en-US" dirty="0"/>
              <a:t>can </a:t>
            </a:r>
            <a:r>
              <a:rPr lang="en-US" cap="none" dirty="0"/>
              <a:t>EIC</a:t>
            </a:r>
            <a:r>
              <a:rPr lang="en-US" dirty="0"/>
              <a:t> discover a new state of matter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270831" y="705820"/>
            <a:ext cx="7339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EIC provides an absolutely unique opportunity</a:t>
            </a:r>
          </a:p>
          <a:p>
            <a:pPr algn="ctr"/>
            <a:r>
              <a:rPr lang="en-US" dirty="0">
                <a:latin typeface="+mj-lt"/>
              </a:rPr>
              <a:t>to have very high gluon densities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+mj-lt"/>
                <a:sym typeface="Wingdings"/>
              </a:rPr>
              <a:t></a:t>
            </a:r>
            <a:r>
              <a:rPr lang="en-US" dirty="0">
                <a:latin typeface="+mj-lt"/>
                <a:sym typeface="Wingdings"/>
              </a:rPr>
              <a:t> 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electron – lead collisions</a:t>
            </a:r>
          </a:p>
          <a:p>
            <a:pPr algn="ctr"/>
            <a:r>
              <a:rPr lang="en-US" dirty="0">
                <a:latin typeface="+mj-lt"/>
              </a:rPr>
              <a:t>combined with an unambiguous observable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30A53045-D5EA-DF4C-A3C2-FFB648EC2FCF}"/>
              </a:ext>
            </a:extLst>
          </p:cNvPr>
          <p:cNvGrpSpPr>
            <a:grpSpLocks noChangeAspect="1"/>
          </p:cNvGrpSpPr>
          <p:nvPr/>
        </p:nvGrpSpPr>
        <p:grpSpPr>
          <a:xfrm>
            <a:off x="5318621" y="1886791"/>
            <a:ext cx="655134" cy="1254254"/>
            <a:chOff x="1785475" y="1524000"/>
            <a:chExt cx="2139646" cy="4096340"/>
          </a:xfrm>
        </p:grpSpPr>
        <p:pic>
          <p:nvPicPr>
            <p:cNvPr id="278" name="Picture 20" descr="jet_schematic_seed">
              <a:extLst>
                <a:ext uri="{FF2B5EF4-FFF2-40B4-BE49-F238E27FC236}">
                  <a16:creationId xmlns:a16="http://schemas.microsoft.com/office/drawing/2014/main" id="{BF81CEBD-3C16-FC44-A0BE-5498EEEDD4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" name="Picture 20" descr="jet_schematic_seed">
              <a:extLst>
                <a:ext uri="{FF2B5EF4-FFF2-40B4-BE49-F238E27FC236}">
                  <a16:creationId xmlns:a16="http://schemas.microsoft.com/office/drawing/2014/main" id="{43BC4ACC-59D4-2846-89D4-80D8EA7CDE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2" name="TextBox 271">
            <a:extLst>
              <a:ext uri="{FF2B5EF4-FFF2-40B4-BE49-F238E27FC236}">
                <a16:creationId xmlns:a16="http://schemas.microsoft.com/office/drawing/2014/main" id="{31AD1356-CD66-2C4E-B329-31314D40FBD7}"/>
              </a:ext>
            </a:extLst>
          </p:cNvPr>
          <p:cNvSpPr txBox="1"/>
          <p:nvPr/>
        </p:nvSpPr>
        <p:spPr>
          <a:xfrm>
            <a:off x="4878675" y="642835"/>
            <a:ext cx="39421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counting experiment of </a:t>
            </a:r>
          </a:p>
          <a:p>
            <a:pPr algn="ctr"/>
            <a:r>
              <a:rPr lang="en-US" dirty="0">
                <a:latin typeface="+mj-lt"/>
              </a:rPr>
              <a:t>Di-jets in ep and </a:t>
            </a:r>
            <a:r>
              <a:rPr lang="en-US" dirty="0" err="1">
                <a:latin typeface="+mj-lt"/>
              </a:rPr>
              <a:t>eA</a:t>
            </a:r>
            <a:endParaRPr lang="en-US" dirty="0">
              <a:latin typeface="+mj-lt"/>
            </a:endParaRPr>
          </a:p>
          <a:p>
            <a:pPr algn="ctr"/>
            <a:r>
              <a:rPr lang="en-US" dirty="0">
                <a:solidFill>
                  <a:srgbClr val="0432FF"/>
                </a:solidFill>
                <a:latin typeface="+mj-lt"/>
              </a:rPr>
              <a:t>Saturation: </a:t>
            </a:r>
          </a:p>
          <a:p>
            <a:pPr algn="ctr"/>
            <a:r>
              <a:rPr lang="en-US" dirty="0">
                <a:solidFill>
                  <a:srgbClr val="0432FF"/>
                </a:solidFill>
                <a:latin typeface="+mj-lt"/>
              </a:rPr>
              <a:t>Disappearance of backward jet in </a:t>
            </a:r>
            <a:r>
              <a:rPr lang="en-US" dirty="0" err="1">
                <a:solidFill>
                  <a:srgbClr val="0432FF"/>
                </a:solidFill>
                <a:latin typeface="+mj-lt"/>
              </a:rPr>
              <a:t>eA</a:t>
            </a:r>
            <a:endParaRPr lang="en-US" dirty="0">
              <a:solidFill>
                <a:srgbClr val="0432FF"/>
              </a:solidFill>
              <a:latin typeface="+mj-lt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27EADA36-A3B9-BB41-BBE3-9FB8E9004EEC}"/>
              </a:ext>
            </a:extLst>
          </p:cNvPr>
          <p:cNvSpPr txBox="1"/>
          <p:nvPr/>
        </p:nvSpPr>
        <p:spPr>
          <a:xfrm>
            <a:off x="4705670" y="2244760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e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FFFBD65F-C071-9044-A3F0-176341F8D9E1}"/>
              </a:ext>
            </a:extLst>
          </p:cNvPr>
          <p:cNvSpPr txBox="1"/>
          <p:nvPr/>
        </p:nvSpPr>
        <p:spPr>
          <a:xfrm>
            <a:off x="6490719" y="222311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p</a:t>
            </a:r>
          </a:p>
        </p:txBody>
      </p: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D53A89B1-F7E6-E643-95F3-A977FF74AADF}"/>
              </a:ext>
            </a:extLst>
          </p:cNvPr>
          <p:cNvCxnSpPr/>
          <p:nvPr/>
        </p:nvCxnSpPr>
        <p:spPr>
          <a:xfrm>
            <a:off x="5873791" y="2513918"/>
            <a:ext cx="86938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Arrow Connector 281">
            <a:extLst>
              <a:ext uri="{FF2B5EF4-FFF2-40B4-BE49-F238E27FC236}">
                <a16:creationId xmlns:a16="http://schemas.microsoft.com/office/drawing/2014/main" id="{A15C787C-08DB-E94F-B8EC-1886D2A5382A}"/>
              </a:ext>
            </a:extLst>
          </p:cNvPr>
          <p:cNvCxnSpPr/>
          <p:nvPr/>
        </p:nvCxnSpPr>
        <p:spPr>
          <a:xfrm>
            <a:off x="4721905" y="2518399"/>
            <a:ext cx="824753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TextBox 282">
            <a:extLst>
              <a:ext uri="{FF2B5EF4-FFF2-40B4-BE49-F238E27FC236}">
                <a16:creationId xmlns:a16="http://schemas.microsoft.com/office/drawing/2014/main" id="{C4BE4E57-C878-DB42-816E-10A158A8CBF1}"/>
              </a:ext>
            </a:extLst>
          </p:cNvPr>
          <p:cNvSpPr txBox="1"/>
          <p:nvPr/>
        </p:nvSpPr>
        <p:spPr>
          <a:xfrm>
            <a:off x="7074217" y="2234952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e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B9CB0A74-4699-8640-93C0-26CB2D58C87C}"/>
              </a:ext>
            </a:extLst>
          </p:cNvPr>
          <p:cNvSpPr txBox="1"/>
          <p:nvPr/>
        </p:nvSpPr>
        <p:spPr>
          <a:xfrm>
            <a:off x="8776378" y="2234952"/>
            <a:ext cx="335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</a:p>
        </p:txBody>
      </p: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484C1AFA-E976-284D-8648-C339A5A4A503}"/>
              </a:ext>
            </a:extLst>
          </p:cNvPr>
          <p:cNvGrpSpPr>
            <a:grpSpLocks noChangeAspect="1"/>
          </p:cNvGrpSpPr>
          <p:nvPr/>
        </p:nvGrpSpPr>
        <p:grpSpPr>
          <a:xfrm>
            <a:off x="7697007" y="1876983"/>
            <a:ext cx="655134" cy="1254254"/>
            <a:chOff x="1785475" y="1524000"/>
            <a:chExt cx="2139646" cy="4096340"/>
          </a:xfrm>
        </p:grpSpPr>
        <p:pic>
          <p:nvPicPr>
            <p:cNvPr id="289" name="Picture 20" descr="jet_schematic_seed">
              <a:extLst>
                <a:ext uri="{FF2B5EF4-FFF2-40B4-BE49-F238E27FC236}">
                  <a16:creationId xmlns:a16="http://schemas.microsoft.com/office/drawing/2014/main" id="{317641D8-A748-5B41-9CE6-60075B352A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0" name="Picture 20" descr="jet_schematic_seed">
              <a:extLst>
                <a:ext uri="{FF2B5EF4-FFF2-40B4-BE49-F238E27FC236}">
                  <a16:creationId xmlns:a16="http://schemas.microsoft.com/office/drawing/2014/main" id="{4A53486D-3A84-1E49-8A97-55EACDA6C8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5" name="Picture 20" descr="jet_schematic_seed">
            <a:extLst>
              <a:ext uri="{FF2B5EF4-FFF2-40B4-BE49-F238E27FC236}">
                <a16:creationId xmlns:a16="http://schemas.microsoft.com/office/drawing/2014/main" id="{76D40C7E-2331-CF48-898E-D69546768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-10000" contrast="20000"/>
          </a:blip>
          <a:srcRect t="4557"/>
          <a:stretch/>
        </p:blipFill>
        <p:spPr bwMode="auto">
          <a:xfrm>
            <a:off x="7801064" y="1869160"/>
            <a:ext cx="539729" cy="6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B1F2E2DF-BCCB-0843-82E0-875C5878A1F5}"/>
              </a:ext>
            </a:extLst>
          </p:cNvPr>
          <p:cNvCxnSpPr/>
          <p:nvPr/>
        </p:nvCxnSpPr>
        <p:spPr>
          <a:xfrm>
            <a:off x="8242338" y="2504110"/>
            <a:ext cx="86938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75BB8639-BDF2-1B45-87DA-9AACC435F736}"/>
              </a:ext>
            </a:extLst>
          </p:cNvPr>
          <p:cNvCxnSpPr/>
          <p:nvPr/>
        </p:nvCxnSpPr>
        <p:spPr>
          <a:xfrm>
            <a:off x="7090452" y="2508591"/>
            <a:ext cx="824753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03D8C1ED-6D93-A541-91A8-CCA20317E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8" y="3471414"/>
            <a:ext cx="3911492" cy="29067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B01FCD4-3FAB-5646-AE91-1BFE4A4E8448}"/>
              </a:ext>
            </a:extLst>
          </p:cNvPr>
          <p:cNvSpPr txBox="1"/>
          <p:nvPr/>
        </p:nvSpPr>
        <p:spPr>
          <a:xfrm>
            <a:off x="-100937" y="2134744"/>
            <a:ext cx="4903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  <a:latin typeface="+mj-lt"/>
                <a:cs typeface="Comic Sans MS"/>
              </a:rPr>
              <a:t>EIC will allow to unambiguously </a:t>
            </a:r>
          </a:p>
          <a:p>
            <a:pPr algn="ctr"/>
            <a:r>
              <a:rPr lang="en-US" sz="2400" dirty="0">
                <a:solidFill>
                  <a:srgbClr val="0432FF"/>
                </a:solidFill>
                <a:latin typeface="+mj-lt"/>
                <a:ea typeface="Comic Sans MS" charset="0"/>
                <a:cs typeface="Comic Sans MS" charset="0"/>
              </a:rPr>
              <a:t>map the transition from a non-saturated to saturated regime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AAD292F-1404-7A47-AC8C-D71079B2EB66}"/>
              </a:ext>
            </a:extLst>
          </p:cNvPr>
          <p:cNvSpPr txBox="1"/>
          <p:nvPr/>
        </p:nvSpPr>
        <p:spPr>
          <a:xfrm>
            <a:off x="4893598" y="3000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7" name="Picture 46" descr="dihadron_ratio.pdf">
            <a:extLst>
              <a:ext uri="{FF2B5EF4-FFF2-40B4-BE49-F238E27FC236}">
                <a16:creationId xmlns:a16="http://schemas.microsoft.com/office/drawing/2014/main" id="{9D4D1130-E671-D74B-8947-5E73038F8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62" y="3463309"/>
            <a:ext cx="3169134" cy="29229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1D7776B-AB13-F144-8CC0-F0FE1D4E8344}"/>
              </a:ext>
            </a:extLst>
          </p:cNvPr>
          <p:cNvSpPr txBox="1"/>
          <p:nvPr/>
        </p:nvSpPr>
        <p:spPr>
          <a:xfrm rot="16200000">
            <a:off x="3630520" y="4696010"/>
            <a:ext cx="271901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#backward jets in </a:t>
            </a:r>
            <a:r>
              <a:rPr lang="en-US" sz="1600" dirty="0" err="1">
                <a:latin typeface="Comic Sans MS" panose="030F0902030302020204" pitchFamily="66" charset="0"/>
              </a:rPr>
              <a:t>eA</a:t>
            </a:r>
            <a:r>
              <a:rPr lang="en-US" sz="1600" dirty="0">
                <a:latin typeface="Comic Sans MS" panose="030F0902030302020204" pitchFamily="66" charset="0"/>
              </a:rPr>
              <a:t> / ep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9D68B4E-F910-C94E-9F2D-A9F8472EBD74}"/>
              </a:ext>
            </a:extLst>
          </p:cNvPr>
          <p:cNvSpPr txBox="1"/>
          <p:nvPr/>
        </p:nvSpPr>
        <p:spPr>
          <a:xfrm rot="16200000">
            <a:off x="7730198" y="4801693"/>
            <a:ext cx="21543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Times New Roman"/>
                <a:cs typeface="Times New Roman"/>
              </a:rPr>
              <a:t>increased √s </a:t>
            </a:r>
            <a:r>
              <a:rPr lang="en-US" sz="1000" dirty="0">
                <a:solidFill>
                  <a:srgbClr val="0000FF"/>
                </a:solidFill>
                <a:latin typeface="Times New Roman"/>
                <a:cs typeface="Times New Roman"/>
                <a:sym typeface="Wingdings" pitchFamily="2" charset="2"/>
              </a:rPr>
              <a:t> increased suppression </a:t>
            </a:r>
            <a:endParaRPr lang="en-US" sz="1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1" name="Up Arrow 50">
            <a:extLst>
              <a:ext uri="{FF2B5EF4-FFF2-40B4-BE49-F238E27FC236}">
                <a16:creationId xmlns:a16="http://schemas.microsoft.com/office/drawing/2014/main" id="{16DCA7BC-873E-1A4D-9EFE-7545E236FB89}"/>
              </a:ext>
            </a:extLst>
          </p:cNvPr>
          <p:cNvSpPr/>
          <p:nvPr/>
        </p:nvSpPr>
        <p:spPr bwMode="auto">
          <a:xfrm flipV="1">
            <a:off x="8517581" y="3666611"/>
            <a:ext cx="246221" cy="2558182"/>
          </a:xfrm>
          <a:prstGeom prst="upArrow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7F01D0-D4DD-674E-8569-7F192F92594E}"/>
              </a:ext>
            </a:extLst>
          </p:cNvPr>
          <p:cNvCxnSpPr>
            <a:cxnSpLocks/>
          </p:cNvCxnSpPr>
          <p:nvPr/>
        </p:nvCxnSpPr>
        <p:spPr>
          <a:xfrm flipH="1">
            <a:off x="1139483" y="5433053"/>
            <a:ext cx="16794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52273-585F-1840-AF63-6ADAC0649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17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9" grpId="0" animBg="1"/>
      <p:bldP spid="50" grpId="0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AAB324-A266-0A4B-B198-9A5677D1C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0C165-725D-0E48-BB49-21B5895EB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53CF18-604C-8444-BB13-F9A7F02EC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EIC Accelerator</a:t>
            </a:r>
          </a:p>
        </p:txBody>
      </p:sp>
      <p:pic>
        <p:nvPicPr>
          <p:cNvPr id="6" name="Picture 5" descr="8282691184_467cbd8eec_o.jpg">
            <a:extLst>
              <a:ext uri="{FF2B5EF4-FFF2-40B4-BE49-F238E27FC236}">
                <a16:creationId xmlns:a16="http://schemas.microsoft.com/office/drawing/2014/main" id="{DEDDA84A-61A4-0246-879D-6BFE04C4E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0">
            <a:off x="1450566" y="1717770"/>
            <a:ext cx="6242866" cy="295079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076A4-F7B0-0140-817B-518B6881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34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RHIC to </a:t>
            </a:r>
            <a:r>
              <a:rPr lang="en-US" cap="none" dirty="0">
                <a:solidFill>
                  <a:srgbClr val="FF0000"/>
                </a:solidFill>
              </a:rPr>
              <a:t>EIC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AC78-EBC0-604B-AC29-4ED6EF3406A6}" type="slidenum">
              <a:rPr lang="en-US"/>
              <a:pPr/>
              <a:t>24</a:t>
            </a:fld>
            <a:endParaRPr lang="en-US"/>
          </a:p>
        </p:txBody>
      </p:sp>
      <p:pic>
        <p:nvPicPr>
          <p:cNvPr id="184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852488"/>
            <a:ext cx="9144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Oval 2"/>
          <p:cNvSpPr>
            <a:spLocks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 cap="flat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35" name="Oval 3"/>
          <p:cNvSpPr>
            <a:spLocks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3200400" y="2781300"/>
            <a:ext cx="304800" cy="3048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18372 h 21600"/>
              <a:gd name="T4" fmla="*/ 21263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11929" y="1"/>
                  <a:pt x="21600" y="8225"/>
                  <a:pt x="21600" y="18372"/>
                </a:cubicBezTo>
                <a:cubicBezTo>
                  <a:pt x="21600" y="19454"/>
                  <a:pt x="21487" y="20534"/>
                  <a:pt x="21263" y="21600"/>
                </a:cubicBezTo>
              </a:path>
            </a:pathLst>
          </a:custGeom>
          <a:noFill/>
          <a:ln w="25400" cap="flat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1600"/>
              <a:gd name="T1" fmla="*/ 21600 h 21600"/>
              <a:gd name="T2" fmla="*/ 7200 w 21600"/>
              <a:gd name="T3" fmla="*/ 720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cubicBezTo>
                  <a:pt x="1800" y="16200"/>
                  <a:pt x="3600" y="10800"/>
                  <a:pt x="7200" y="7200"/>
                </a:cubicBezTo>
                <a:cubicBezTo>
                  <a:pt x="10800" y="3600"/>
                  <a:pt x="19200" y="1200"/>
                  <a:pt x="21600" y="0"/>
                </a:cubicBezTo>
              </a:path>
            </a:pathLst>
          </a:custGeom>
          <a:noFill/>
          <a:ln w="2540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flipH="1">
            <a:off x="1306513" y="3846513"/>
            <a:ext cx="169862" cy="207962"/>
          </a:xfrm>
          <a:prstGeom prst="line">
            <a:avLst/>
          </a:prstGeom>
          <a:noFill/>
          <a:ln w="25400" cap="flat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rot="10800000" flipH="1">
            <a:off x="1006475" y="3779838"/>
            <a:ext cx="44450" cy="71437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rot="10800000" flipH="1">
            <a:off x="134938" y="3508375"/>
            <a:ext cx="177800" cy="90488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 rot="10800000" flipH="1">
            <a:off x="30163" y="3455988"/>
            <a:ext cx="177800" cy="90487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>
            <a:off x="36513" y="3536950"/>
            <a:ext cx="106362" cy="55563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195263" y="3449638"/>
            <a:ext cx="117475" cy="65087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57" name="Line 25"/>
          <p:cNvSpPr>
            <a:spLocks noChangeShapeType="1"/>
          </p:cNvSpPr>
          <p:nvPr/>
        </p:nvSpPr>
        <p:spPr bwMode="auto">
          <a:xfrm flipH="1">
            <a:off x="5027613" y="5372100"/>
            <a:ext cx="80962" cy="71438"/>
          </a:xfrm>
          <a:prstGeom prst="line">
            <a:avLst/>
          </a:prstGeom>
          <a:noFill/>
          <a:ln w="25400" cap="flat">
            <a:solidFill>
              <a:srgbClr val="FFCC0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 rot="10800000">
            <a:off x="2808288" y="3713163"/>
            <a:ext cx="400050" cy="193675"/>
          </a:xfrm>
          <a:prstGeom prst="line">
            <a:avLst/>
          </a:prstGeom>
          <a:noFill/>
          <a:ln w="25400" cap="flat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 flipH="1">
            <a:off x="2514600" y="3719513"/>
            <a:ext cx="304800" cy="1587"/>
          </a:xfrm>
          <a:prstGeom prst="line">
            <a:avLst/>
          </a:prstGeom>
          <a:noFill/>
          <a:ln w="25400" cap="flat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62" name="Line 30"/>
          <p:cNvSpPr>
            <a:spLocks noChangeShapeType="1"/>
          </p:cNvSpPr>
          <p:nvPr/>
        </p:nvSpPr>
        <p:spPr bwMode="auto">
          <a:xfrm rot="10800000">
            <a:off x="2362200" y="3646488"/>
            <a:ext cx="152400" cy="76200"/>
          </a:xfrm>
          <a:prstGeom prst="line">
            <a:avLst/>
          </a:prstGeom>
          <a:noFill/>
          <a:ln w="25400" cap="flat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63" name="Oval 31"/>
          <p:cNvSpPr>
            <a:spLocks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 cap="flat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66" name="Line 34"/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67" name="Line 35"/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 flipH="1">
            <a:off x="3744913" y="3906838"/>
            <a:ext cx="128587" cy="112712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69" name="Line 37"/>
          <p:cNvSpPr>
            <a:spLocks noChangeShapeType="1"/>
          </p:cNvSpPr>
          <p:nvPr/>
        </p:nvSpPr>
        <p:spPr bwMode="auto">
          <a:xfrm flipH="1">
            <a:off x="3814763" y="3810000"/>
            <a:ext cx="379412" cy="185738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70" name="Line 38"/>
          <p:cNvSpPr>
            <a:spLocks noChangeShapeType="1"/>
          </p:cNvSpPr>
          <p:nvPr/>
        </p:nvSpPr>
        <p:spPr bwMode="auto">
          <a:xfrm rot="10800000">
            <a:off x="3205163" y="3906838"/>
            <a:ext cx="58737" cy="103187"/>
          </a:xfrm>
          <a:prstGeom prst="line">
            <a:avLst/>
          </a:prstGeom>
          <a:noFill/>
          <a:ln w="25400" cap="flat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71" name="Line 39"/>
          <p:cNvSpPr>
            <a:spLocks noChangeShapeType="1"/>
          </p:cNvSpPr>
          <p:nvPr/>
        </p:nvSpPr>
        <p:spPr bwMode="auto">
          <a:xfrm rot="10800000">
            <a:off x="3124200" y="3316288"/>
            <a:ext cx="76200" cy="228600"/>
          </a:xfrm>
          <a:prstGeom prst="line">
            <a:avLst/>
          </a:prstGeom>
          <a:noFill/>
          <a:ln w="25400" cap="flat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72" name="Line 40"/>
          <p:cNvSpPr>
            <a:spLocks noChangeShapeType="1"/>
          </p:cNvSpPr>
          <p:nvPr/>
        </p:nvSpPr>
        <p:spPr bwMode="auto">
          <a:xfrm rot="10800000">
            <a:off x="1295400" y="3721100"/>
            <a:ext cx="268288" cy="20638"/>
          </a:xfrm>
          <a:prstGeom prst="line">
            <a:avLst/>
          </a:prstGeom>
          <a:noFill/>
          <a:ln w="25400" cap="flat">
            <a:solidFill>
              <a:srgbClr val="99336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73" name="Rectangle 41"/>
          <p:cNvSpPr>
            <a:spLocks/>
          </p:cNvSpPr>
          <p:nvPr/>
        </p:nvSpPr>
        <p:spPr bwMode="auto">
          <a:xfrm rot="4260000">
            <a:off x="1871663" y="3582988"/>
            <a:ext cx="76200" cy="152400"/>
          </a:xfrm>
          <a:prstGeom prst="rect">
            <a:avLst/>
          </a:prstGeom>
          <a:solidFill>
            <a:srgbClr val="800080"/>
          </a:solidFill>
          <a:ln w="9525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74" name="Line 42"/>
          <p:cNvSpPr>
            <a:spLocks noChangeShapeType="1"/>
          </p:cNvSpPr>
          <p:nvPr/>
        </p:nvSpPr>
        <p:spPr bwMode="auto">
          <a:xfrm flipH="1">
            <a:off x="1555750" y="3684588"/>
            <a:ext cx="282575" cy="63500"/>
          </a:xfrm>
          <a:prstGeom prst="line">
            <a:avLst/>
          </a:prstGeom>
          <a:noFill/>
          <a:ln w="25400" cap="flat">
            <a:solidFill>
              <a:srgbClr val="99336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75" name="Rectangle 43"/>
          <p:cNvSpPr>
            <a:spLocks/>
          </p:cNvSpPr>
          <p:nvPr/>
        </p:nvSpPr>
        <p:spPr bwMode="auto">
          <a:xfrm>
            <a:off x="4008718" y="1730375"/>
            <a:ext cx="95987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RHIC</a:t>
            </a:r>
          </a:p>
        </p:txBody>
      </p:sp>
      <p:sp>
        <p:nvSpPr>
          <p:cNvPr id="18476" name="Rectangle 44"/>
          <p:cNvSpPr>
            <a:spLocks/>
          </p:cNvSpPr>
          <p:nvPr/>
        </p:nvSpPr>
        <p:spPr bwMode="auto">
          <a:xfrm>
            <a:off x="1535689" y="3284538"/>
            <a:ext cx="5703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NSRL</a:t>
            </a:r>
          </a:p>
        </p:txBody>
      </p:sp>
      <p:sp>
        <p:nvSpPr>
          <p:cNvPr id="18477" name="Rectangle 45"/>
          <p:cNvSpPr>
            <a:spLocks/>
          </p:cNvSpPr>
          <p:nvPr/>
        </p:nvSpPr>
        <p:spPr bwMode="auto">
          <a:xfrm>
            <a:off x="18545" y="3175000"/>
            <a:ext cx="6296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LINAC</a:t>
            </a:r>
          </a:p>
        </p:txBody>
      </p:sp>
      <p:sp>
        <p:nvSpPr>
          <p:cNvPr id="18478" name="Rectangle 46"/>
          <p:cNvSpPr>
            <a:spLocks/>
          </p:cNvSpPr>
          <p:nvPr/>
        </p:nvSpPr>
        <p:spPr bwMode="auto">
          <a:xfrm>
            <a:off x="982332" y="3476625"/>
            <a:ext cx="7578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Booster</a:t>
            </a:r>
          </a:p>
        </p:txBody>
      </p:sp>
      <p:sp>
        <p:nvSpPr>
          <p:cNvPr id="18479" name="Rectangle 47"/>
          <p:cNvSpPr>
            <a:spLocks/>
          </p:cNvSpPr>
          <p:nvPr/>
        </p:nvSpPr>
        <p:spPr bwMode="auto">
          <a:xfrm>
            <a:off x="1978547" y="3886200"/>
            <a:ext cx="5815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AGS</a:t>
            </a:r>
          </a:p>
        </p:txBody>
      </p:sp>
      <p:sp>
        <p:nvSpPr>
          <p:cNvPr id="18481" name="Rectangle 49"/>
          <p:cNvSpPr>
            <a:spLocks/>
          </p:cNvSpPr>
          <p:nvPr/>
        </p:nvSpPr>
        <p:spPr bwMode="auto">
          <a:xfrm rot="239999">
            <a:off x="3581400" y="2782888"/>
            <a:ext cx="152400" cy="98425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82" name="Rectangle 50"/>
          <p:cNvSpPr>
            <a:spLocks/>
          </p:cNvSpPr>
          <p:nvPr/>
        </p:nvSpPr>
        <p:spPr bwMode="auto">
          <a:xfrm rot="3119999">
            <a:off x="898526" y="2151062"/>
            <a:ext cx="152400" cy="98425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83" name="Rectangle 51"/>
          <p:cNvSpPr>
            <a:spLocks/>
          </p:cNvSpPr>
          <p:nvPr/>
        </p:nvSpPr>
        <p:spPr bwMode="auto">
          <a:xfrm rot="-779999">
            <a:off x="7829550" y="2525713"/>
            <a:ext cx="152400" cy="98425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84" name="Rectangle 52"/>
          <p:cNvSpPr>
            <a:spLocks/>
          </p:cNvSpPr>
          <p:nvPr/>
        </p:nvSpPr>
        <p:spPr bwMode="auto">
          <a:xfrm rot="1200000">
            <a:off x="8226425" y="1570038"/>
            <a:ext cx="152400" cy="98425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85" name="Rectangle 53"/>
          <p:cNvSpPr>
            <a:spLocks/>
          </p:cNvSpPr>
          <p:nvPr/>
        </p:nvSpPr>
        <p:spPr bwMode="auto">
          <a:xfrm rot="180000">
            <a:off x="5626100" y="1165225"/>
            <a:ext cx="152400" cy="98425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86" name="Rectangle 54"/>
          <p:cNvSpPr>
            <a:spLocks/>
          </p:cNvSpPr>
          <p:nvPr/>
        </p:nvSpPr>
        <p:spPr bwMode="auto">
          <a:xfrm rot="-600000">
            <a:off x="2498725" y="1303338"/>
            <a:ext cx="152400" cy="98425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87" name="Rectangle 55"/>
          <p:cNvSpPr>
            <a:spLocks/>
          </p:cNvSpPr>
          <p:nvPr/>
        </p:nvSpPr>
        <p:spPr bwMode="auto">
          <a:xfrm>
            <a:off x="4000231" y="2869670"/>
            <a:ext cx="6926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STAR</a:t>
            </a:r>
          </a:p>
        </p:txBody>
      </p:sp>
      <p:sp>
        <p:nvSpPr>
          <p:cNvPr id="18488" name="Rectangle 56"/>
          <p:cNvSpPr>
            <a:spLocks/>
          </p:cNvSpPr>
          <p:nvPr/>
        </p:nvSpPr>
        <p:spPr bwMode="auto">
          <a:xfrm>
            <a:off x="289971" y="2325688"/>
            <a:ext cx="9662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PHENIX</a:t>
            </a:r>
          </a:p>
        </p:txBody>
      </p:sp>
      <p:sp>
        <p:nvSpPr>
          <p:cNvPr id="18490" name="Rectangle 58"/>
          <p:cNvSpPr>
            <a:spLocks/>
          </p:cNvSpPr>
          <p:nvPr/>
        </p:nvSpPr>
        <p:spPr bwMode="auto">
          <a:xfrm>
            <a:off x="5020984" y="1258888"/>
            <a:ext cx="18960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Jet/C-</a:t>
            </a:r>
            <a:r>
              <a:rPr lang="en-US" sz="1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Polarimeters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Comic Sans MS" charset="0"/>
              <a:sym typeface="Comic Sans MS" charset="0"/>
            </a:endParaRPr>
          </a:p>
        </p:txBody>
      </p:sp>
      <p:sp>
        <p:nvSpPr>
          <p:cNvPr id="18491" name="Rectangle 59"/>
          <p:cNvSpPr>
            <a:spLocks/>
          </p:cNvSpPr>
          <p:nvPr/>
        </p:nvSpPr>
        <p:spPr bwMode="auto">
          <a:xfrm>
            <a:off x="7893879" y="2565400"/>
            <a:ext cx="3539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6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RF</a:t>
            </a:r>
          </a:p>
        </p:txBody>
      </p:sp>
      <p:sp>
        <p:nvSpPr>
          <p:cNvPr id="18492" name="Rectangle 60"/>
          <p:cNvSpPr>
            <a:spLocks/>
          </p:cNvSpPr>
          <p:nvPr/>
        </p:nvSpPr>
        <p:spPr bwMode="auto">
          <a:xfrm>
            <a:off x="7741605" y="1616073"/>
            <a:ext cx="490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CeC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Comic Sans MS" charset="0"/>
              <a:sym typeface="Comic Sans MS" charset="0"/>
            </a:endParaRPr>
          </a:p>
        </p:txBody>
      </p:sp>
      <p:sp>
        <p:nvSpPr>
          <p:cNvPr id="18493" name="Line 61"/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94" name="Oval 62"/>
          <p:cNvSpPr>
            <a:spLocks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 cap="flat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95" name="Oval 63"/>
          <p:cNvSpPr>
            <a:spLocks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96" name="AutoShape 64"/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7737"/>
                </a:moveTo>
                <a:lnTo>
                  <a:pt x="15943" y="21600"/>
                </a:lnTo>
                <a:lnTo>
                  <a:pt x="21600" y="14507"/>
                </a:lnTo>
                <a:lnTo>
                  <a:pt x="5657" y="0"/>
                </a:lnTo>
                <a:lnTo>
                  <a:pt x="0" y="7737"/>
                </a:lnTo>
                <a:close/>
                <a:moveTo>
                  <a:pt x="0" y="7737"/>
                </a:moveTo>
              </a:path>
            </a:pathLst>
          </a:custGeom>
          <a:solidFill>
            <a:srgbClr val="0066FF"/>
          </a:solidFill>
          <a:ln w="952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497" name="Rectangle 65"/>
          <p:cNvSpPr>
            <a:spLocks/>
          </p:cNvSpPr>
          <p:nvPr/>
        </p:nvSpPr>
        <p:spPr bwMode="auto">
          <a:xfrm>
            <a:off x="602572" y="3352800"/>
            <a:ext cx="5014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EBIS</a:t>
            </a:r>
          </a:p>
        </p:txBody>
      </p:sp>
      <p:sp>
        <p:nvSpPr>
          <p:cNvPr id="18501" name="Oval 69"/>
          <p:cNvSpPr>
            <a:spLocks/>
          </p:cNvSpPr>
          <p:nvPr/>
        </p:nvSpPr>
        <p:spPr bwMode="auto">
          <a:xfrm>
            <a:off x="941917" y="1227138"/>
            <a:ext cx="7886170" cy="164306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8504" name="Rectangle 72"/>
          <p:cNvSpPr>
            <a:spLocks/>
          </p:cNvSpPr>
          <p:nvPr/>
        </p:nvSpPr>
        <p:spPr bwMode="auto">
          <a:xfrm>
            <a:off x="4060080" y="1730375"/>
            <a:ext cx="6793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EIC</a:t>
            </a:r>
          </a:p>
        </p:txBody>
      </p:sp>
      <p:sp>
        <p:nvSpPr>
          <p:cNvPr id="79" name="Rectangle 55"/>
          <p:cNvSpPr>
            <a:spLocks/>
          </p:cNvSpPr>
          <p:nvPr/>
        </p:nvSpPr>
        <p:spPr bwMode="auto">
          <a:xfrm>
            <a:off x="4018298" y="2879745"/>
            <a:ext cx="14664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EIC Detector</a:t>
            </a:r>
          </a:p>
        </p:txBody>
      </p:sp>
      <p:sp>
        <p:nvSpPr>
          <p:cNvPr id="80" name="Rectangle 56"/>
          <p:cNvSpPr>
            <a:spLocks/>
          </p:cNvSpPr>
          <p:nvPr/>
        </p:nvSpPr>
        <p:spPr bwMode="auto">
          <a:xfrm>
            <a:off x="39274" y="2323344"/>
            <a:ext cx="14664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EIC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Detector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ＭＳ Ｐゴシック" charset="0"/>
              <a:cs typeface="Comic Sans MS" charset="0"/>
              <a:sym typeface="Comic Sans MS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248830" y="3908034"/>
            <a:ext cx="8155517" cy="2948379"/>
            <a:chOff x="1153583" y="533538"/>
            <a:chExt cx="8155517" cy="2948379"/>
          </a:xfrm>
        </p:grpSpPr>
        <p:sp>
          <p:nvSpPr>
            <p:cNvPr id="64" name="Rectangle 63"/>
            <p:cNvSpPr/>
            <p:nvPr/>
          </p:nvSpPr>
          <p:spPr bwMode="auto">
            <a:xfrm>
              <a:off x="1153583" y="560914"/>
              <a:ext cx="7905753" cy="2921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  <a:bevelB w="152400" h="50800" prst="softRound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4"/>
            <p:cNvSpPr>
              <a:spLocks noChangeAspect="1" noChangeArrowheads="1"/>
            </p:cNvSpPr>
            <p:nvPr/>
          </p:nvSpPr>
          <p:spPr bwMode="auto">
            <a:xfrm>
              <a:off x="3390866" y="2043265"/>
              <a:ext cx="304800" cy="304800"/>
            </a:xfrm>
            <a:prstGeom prst="ellipse">
              <a:avLst/>
            </a:prstGeom>
            <a:solidFill>
              <a:srgbClr val="84AC8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>
                  <a:solidFill>
                    <a:schemeClr val="tx1"/>
                  </a:solidFill>
                  <a:latin typeface="Comic Sans MS"/>
                  <a:cs typeface="Comic Sans MS"/>
                </a:rPr>
                <a:t>e</a:t>
              </a:r>
              <a:r>
                <a:rPr lang="en-US" sz="1800" baseline="30000">
                  <a:solidFill>
                    <a:schemeClr val="tx1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grpSp>
          <p:nvGrpSpPr>
            <p:cNvPr id="66" name="Group 6"/>
            <p:cNvGrpSpPr>
              <a:grpSpLocks/>
            </p:cNvGrpSpPr>
            <p:nvPr/>
          </p:nvGrpSpPr>
          <p:grpSpPr bwMode="auto">
            <a:xfrm>
              <a:off x="5473700" y="1382851"/>
              <a:ext cx="990600" cy="1752600"/>
              <a:chOff x="3264" y="1536"/>
              <a:chExt cx="624" cy="1104"/>
            </a:xfrm>
          </p:grpSpPr>
          <p:sp>
            <p:nvSpPr>
              <p:cNvPr id="84" name="Oval 7"/>
              <p:cNvSpPr>
                <a:spLocks noChangeAspect="1" noChangeArrowheads="1"/>
              </p:cNvSpPr>
              <p:nvPr/>
            </p:nvSpPr>
            <p:spPr bwMode="auto">
              <a:xfrm>
                <a:off x="3456" y="1536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800" dirty="0" err="1">
                    <a:solidFill>
                      <a:schemeClr val="bg1"/>
                    </a:solidFill>
                    <a:latin typeface="Comic Sans MS"/>
                    <a:cs typeface="Comic Sans MS"/>
                  </a:rPr>
                  <a:t>p</a:t>
                </a:r>
                <a:endParaRPr lang="en-US" sz="1800" dirty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</p:txBody>
          </p:sp>
          <p:grpSp>
            <p:nvGrpSpPr>
              <p:cNvPr id="85" name="Group 8"/>
              <p:cNvGrpSpPr>
                <a:grpSpLocks/>
              </p:cNvGrpSpPr>
              <p:nvPr/>
            </p:nvGrpSpPr>
            <p:grpSpPr bwMode="auto">
              <a:xfrm>
                <a:off x="3264" y="2064"/>
                <a:ext cx="624" cy="576"/>
                <a:chOff x="3264" y="2064"/>
                <a:chExt cx="624" cy="576"/>
              </a:xfrm>
            </p:grpSpPr>
            <p:sp>
              <p:nvSpPr>
                <p:cNvPr id="86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3360" y="2064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87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400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88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112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89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00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90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3360" y="2400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91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3264" y="2304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92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3264" y="2160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93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3552" y="2064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94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256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95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3456" y="2208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67" name="Text Box 23"/>
            <p:cNvSpPr txBox="1">
              <a:spLocks noChangeArrowheads="1"/>
            </p:cNvSpPr>
            <p:nvPr/>
          </p:nvSpPr>
          <p:spPr bwMode="auto">
            <a:xfrm>
              <a:off x="1168366" y="1600353"/>
              <a:ext cx="192873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tx1"/>
                  </a:solidFill>
                  <a:latin typeface="+mj-lt"/>
                  <a:cs typeface="Comic Sans MS"/>
                </a:rPr>
                <a:t>polarized leptons</a:t>
              </a:r>
            </a:p>
            <a:p>
              <a:pPr eaLnBrk="0" hangingPunct="0"/>
              <a:r>
                <a:rPr lang="en-US" dirty="0">
                  <a:latin typeface="+mj-lt"/>
                  <a:cs typeface="Comic Sans MS"/>
                </a:rPr>
                <a:t>5 to 18</a:t>
              </a:r>
              <a:r>
                <a:rPr lang="en-US" sz="1800" dirty="0">
                  <a:solidFill>
                    <a:schemeClr val="tx1"/>
                  </a:solidFill>
                  <a:latin typeface="+mj-lt"/>
                  <a:cs typeface="Comic Sans MS"/>
                </a:rPr>
                <a:t> GeV</a:t>
              </a:r>
            </a:p>
          </p:txBody>
        </p:sp>
        <p:sp>
          <p:nvSpPr>
            <p:cNvPr id="68" name="Text Box 25"/>
            <p:cNvSpPr txBox="1">
              <a:spLocks noChangeArrowheads="1"/>
            </p:cNvSpPr>
            <p:nvPr/>
          </p:nvSpPr>
          <p:spPr bwMode="auto">
            <a:xfrm>
              <a:off x="6530975" y="2271851"/>
              <a:ext cx="277812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+mj-lt"/>
                  <a:cs typeface="Comic Sans MS"/>
                </a:rPr>
                <a:t>Light ions (</a:t>
              </a:r>
              <a:r>
                <a:rPr lang="en-US" dirty="0" err="1">
                  <a:latin typeface="+mj-lt"/>
                  <a:cs typeface="Comic Sans MS"/>
                </a:rPr>
                <a:t>d,Si,Cu</a:t>
              </a:r>
              <a:r>
                <a:rPr lang="en-US" dirty="0">
                  <a:latin typeface="+mj-lt"/>
                  <a:cs typeface="Comic Sans MS"/>
                </a:rPr>
                <a:t>)</a:t>
              </a:r>
            </a:p>
            <a:p>
              <a:pPr eaLnBrk="0" hangingPunct="0"/>
              <a:r>
                <a:rPr lang="en-US" sz="1800" dirty="0">
                  <a:solidFill>
                    <a:schemeClr val="tx1"/>
                  </a:solidFill>
                  <a:latin typeface="+mj-lt"/>
                  <a:cs typeface="Comic Sans MS"/>
                </a:rPr>
                <a:t>Heavy ions (</a:t>
              </a:r>
              <a:r>
                <a:rPr lang="en-US" sz="1800" dirty="0" err="1">
                  <a:solidFill>
                    <a:schemeClr val="tx1"/>
                  </a:solidFill>
                  <a:latin typeface="+mj-lt"/>
                  <a:cs typeface="Comic Sans MS"/>
                </a:rPr>
                <a:t>Au,U</a:t>
              </a:r>
              <a:r>
                <a:rPr lang="en-US" sz="1800" dirty="0">
                  <a:solidFill>
                    <a:schemeClr val="tx1"/>
                  </a:solidFill>
                  <a:latin typeface="+mj-lt"/>
                  <a:cs typeface="Comic Sans MS"/>
                </a:rPr>
                <a:t>)</a:t>
              </a:r>
            </a:p>
            <a:p>
              <a:pPr eaLnBrk="0" hangingPunct="0"/>
              <a:r>
                <a:rPr lang="en-US" dirty="0">
                  <a:latin typeface="+mj-lt"/>
                  <a:cs typeface="Comic Sans MS"/>
                </a:rPr>
                <a:t>1</a:t>
              </a:r>
              <a:r>
                <a:rPr lang="en-US" sz="1800" dirty="0">
                  <a:solidFill>
                    <a:schemeClr val="tx1"/>
                  </a:solidFill>
                  <a:latin typeface="+mj-lt"/>
                  <a:cs typeface="Comic Sans MS"/>
                </a:rPr>
                <a:t>0-</a:t>
              </a:r>
              <a:r>
                <a:rPr lang="en-US" sz="1800" dirty="0">
                  <a:latin typeface="+mj-lt"/>
                  <a:cs typeface="Comic Sans MS"/>
                </a:rPr>
                <a:t>100</a:t>
              </a:r>
              <a:r>
                <a:rPr lang="en-US" sz="1800" dirty="0">
                  <a:solidFill>
                    <a:schemeClr val="tx1"/>
                  </a:solidFill>
                  <a:latin typeface="+mj-lt"/>
                  <a:cs typeface="Comic Sans MS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+mj-lt"/>
                  <a:cs typeface="Comic Sans MS"/>
                </a:rPr>
                <a:t>GeV</a:t>
              </a:r>
              <a:r>
                <a:rPr lang="en-US" sz="1800" dirty="0">
                  <a:solidFill>
                    <a:schemeClr val="tx1"/>
                  </a:solidFill>
                  <a:latin typeface="+mj-lt"/>
                  <a:cs typeface="Comic Sans MS"/>
                </a:rPr>
                <a:t>/u</a:t>
              </a:r>
            </a:p>
          </p:txBody>
        </p:sp>
        <p:sp>
          <p:nvSpPr>
            <p:cNvPr id="69" name="Text Box 26"/>
            <p:cNvSpPr txBox="1">
              <a:spLocks noChangeArrowheads="1"/>
            </p:cNvSpPr>
            <p:nvPr/>
          </p:nvSpPr>
          <p:spPr bwMode="auto">
            <a:xfrm>
              <a:off x="6427788" y="1303476"/>
              <a:ext cx="250581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tx1"/>
                  </a:solidFill>
                  <a:latin typeface="+mj-lt"/>
                  <a:cs typeface="Comic Sans MS"/>
                </a:rPr>
                <a:t>70% Polarized protons</a:t>
              </a:r>
            </a:p>
            <a:p>
              <a:pPr eaLnBrk="0" hangingPunct="0"/>
              <a:r>
                <a:rPr lang="en-US" sz="1800" dirty="0">
                  <a:solidFill>
                    <a:schemeClr val="tx1"/>
                  </a:solidFill>
                  <a:latin typeface="+mj-lt"/>
                  <a:cs typeface="Comic Sans MS"/>
                </a:rPr>
                <a:t>25-</a:t>
              </a:r>
              <a:r>
                <a:rPr lang="en-US" dirty="0">
                  <a:latin typeface="+mj-lt"/>
                  <a:cs typeface="Comic Sans MS"/>
                </a:rPr>
                <a:t>2</a:t>
              </a:r>
              <a:r>
                <a:rPr lang="en-US" sz="1800" dirty="0">
                  <a:latin typeface="+mj-lt"/>
                  <a:cs typeface="Comic Sans MS"/>
                </a:rPr>
                <a:t>50</a:t>
              </a:r>
              <a:r>
                <a:rPr lang="en-US" sz="1800" dirty="0">
                  <a:solidFill>
                    <a:schemeClr val="tx1"/>
                  </a:solidFill>
                  <a:latin typeface="+mj-lt"/>
                  <a:cs typeface="Comic Sans MS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+mj-lt"/>
                  <a:cs typeface="Comic Sans MS"/>
                </a:rPr>
                <a:t>GeV</a:t>
              </a:r>
              <a:endParaRPr lang="en-US" sz="1800" dirty="0">
                <a:solidFill>
                  <a:schemeClr val="tx1"/>
                </a:solidFill>
                <a:latin typeface="+mj-lt"/>
                <a:cs typeface="Comic Sans MS"/>
              </a:endParaRPr>
            </a:p>
          </p:txBody>
        </p:sp>
        <p:sp>
          <p:nvSpPr>
            <p:cNvPr id="70" name="AutoShape 27"/>
            <p:cNvSpPr>
              <a:spLocks/>
            </p:cNvSpPr>
            <p:nvPr/>
          </p:nvSpPr>
          <p:spPr bwMode="auto">
            <a:xfrm>
              <a:off x="3780336" y="1440016"/>
              <a:ext cx="76200" cy="1447800"/>
            </a:xfrm>
            <a:prstGeom prst="rightBrace">
              <a:avLst>
                <a:gd name="adj1" fmla="val 158333"/>
                <a:gd name="adj2" fmla="val 50000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1" name="AutoShape 28"/>
            <p:cNvSpPr>
              <a:spLocks/>
            </p:cNvSpPr>
            <p:nvPr/>
          </p:nvSpPr>
          <p:spPr bwMode="auto">
            <a:xfrm>
              <a:off x="5321299" y="1154251"/>
              <a:ext cx="86783" cy="2126582"/>
            </a:xfrm>
            <a:prstGeom prst="leftBrace">
              <a:avLst>
                <a:gd name="adj1" fmla="val 325000"/>
                <a:gd name="adj2" fmla="val 50000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2" name="Line 29"/>
            <p:cNvSpPr>
              <a:spLocks noChangeShapeType="1"/>
            </p:cNvSpPr>
            <p:nvPr/>
          </p:nvSpPr>
          <p:spPr bwMode="auto">
            <a:xfrm>
              <a:off x="3932736" y="2202016"/>
              <a:ext cx="364067" cy="991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3" name="Line 30"/>
            <p:cNvSpPr>
              <a:spLocks noChangeShapeType="1"/>
            </p:cNvSpPr>
            <p:nvPr/>
          </p:nvSpPr>
          <p:spPr bwMode="auto">
            <a:xfrm flipH="1" flipV="1">
              <a:off x="4849265" y="2202016"/>
              <a:ext cx="400051" cy="991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4" name="Line 31"/>
            <p:cNvSpPr>
              <a:spLocks noChangeShapeType="1"/>
            </p:cNvSpPr>
            <p:nvPr/>
          </p:nvSpPr>
          <p:spPr bwMode="auto">
            <a:xfrm flipV="1">
              <a:off x="3333713" y="2007284"/>
              <a:ext cx="0" cy="304800"/>
            </a:xfrm>
            <a:prstGeom prst="lin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5" name="Line 33"/>
            <p:cNvSpPr>
              <a:spLocks noChangeShapeType="1"/>
            </p:cNvSpPr>
            <p:nvPr/>
          </p:nvSpPr>
          <p:spPr bwMode="auto">
            <a:xfrm flipV="1">
              <a:off x="6235700" y="1382851"/>
              <a:ext cx="0" cy="304800"/>
            </a:xfrm>
            <a:prstGeom prst="lin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" name="Text Box 35"/>
            <p:cNvSpPr txBox="1">
              <a:spLocks noChangeArrowheads="1"/>
            </p:cNvSpPr>
            <p:nvPr/>
          </p:nvSpPr>
          <p:spPr bwMode="auto">
            <a:xfrm>
              <a:off x="1225071" y="533538"/>
              <a:ext cx="3737521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+mj-lt"/>
                  <a:cs typeface="Comic Sans MS"/>
                </a:rPr>
                <a:t>Electron accelerator</a:t>
              </a:r>
            </a:p>
            <a:p>
              <a:pPr eaLnBrk="0" hangingPunct="0"/>
              <a:endParaRPr lang="en-US" sz="800" dirty="0">
                <a:solidFill>
                  <a:srgbClr val="FF0000"/>
                </a:solidFill>
                <a:latin typeface="+mj-lt"/>
                <a:cs typeface="Comic Sans MS"/>
              </a:endParaRPr>
            </a:p>
            <a:p>
              <a:pPr eaLnBrk="0" hangingPunct="0"/>
              <a:r>
                <a:rPr lang="en-US" sz="1400" dirty="0">
                  <a:solidFill>
                    <a:srgbClr val="FF0000"/>
                  </a:solidFill>
                  <a:latin typeface="+mj-lt"/>
                  <a:cs typeface="Comic Sans MS"/>
                </a:rPr>
                <a:t>to be build</a:t>
              </a:r>
            </a:p>
          </p:txBody>
        </p:sp>
        <p:sp>
          <p:nvSpPr>
            <p:cNvPr id="78" name="Text Box 36"/>
            <p:cNvSpPr txBox="1">
              <a:spLocks noChangeArrowheads="1"/>
            </p:cNvSpPr>
            <p:nvPr/>
          </p:nvSpPr>
          <p:spPr bwMode="auto">
            <a:xfrm>
              <a:off x="6692900" y="536714"/>
              <a:ext cx="1485900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FF"/>
                  </a:solidFill>
                  <a:latin typeface="+mj-lt"/>
                  <a:cs typeface="Comic Sans MS"/>
                </a:rPr>
                <a:t>RHIC</a:t>
              </a:r>
            </a:p>
            <a:p>
              <a:pPr eaLnBrk="0" hangingPunct="0"/>
              <a:endParaRPr lang="en-US" sz="800" b="1" dirty="0">
                <a:solidFill>
                  <a:srgbClr val="0000FF"/>
                </a:solidFill>
                <a:latin typeface="+mj-lt"/>
                <a:cs typeface="Comic Sans MS"/>
              </a:endParaRPr>
            </a:p>
            <a:p>
              <a:pPr eaLnBrk="0" hangingPunct="0"/>
              <a:r>
                <a:rPr lang="en-US" sz="1400" dirty="0">
                  <a:solidFill>
                    <a:srgbClr val="0000FF"/>
                  </a:solidFill>
                  <a:latin typeface="+mj-lt"/>
                  <a:cs typeface="Comic Sans MS"/>
                </a:rPr>
                <a:t>Existing = $2B</a:t>
              </a:r>
              <a:endParaRPr lang="en-US" sz="1400" b="1" dirty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  <p:sp>
          <p:nvSpPr>
            <p:cNvPr id="81" name="AutoShape 37"/>
            <p:cNvSpPr>
              <a:spLocks noChangeArrowheads="1"/>
            </p:cNvSpPr>
            <p:nvPr/>
          </p:nvSpPr>
          <p:spPr bwMode="auto">
            <a:xfrm>
              <a:off x="4315867" y="1897216"/>
              <a:ext cx="533400" cy="609600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82" name="Text Box 38"/>
            <p:cNvSpPr txBox="1">
              <a:spLocks noChangeArrowheads="1"/>
            </p:cNvSpPr>
            <p:nvPr/>
          </p:nvSpPr>
          <p:spPr bwMode="auto">
            <a:xfrm>
              <a:off x="1238250" y="2870878"/>
              <a:ext cx="3657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latin typeface="+mj-lt"/>
                  <a:cs typeface="Comic Sans MS"/>
                </a:rPr>
                <a:t>goal: 8</a:t>
              </a:r>
              <a:r>
                <a:rPr lang="en-US" sz="1800" dirty="0">
                  <a:solidFill>
                    <a:schemeClr val="tx1"/>
                  </a:solidFill>
                  <a:latin typeface="+mj-lt"/>
                  <a:cs typeface="Comic Sans MS"/>
                </a:rPr>
                <a:t>0% e</a:t>
              </a:r>
              <a:r>
                <a:rPr lang="en-US" sz="1800" baseline="30000" dirty="0">
                  <a:solidFill>
                    <a:schemeClr val="tx1"/>
                  </a:solidFill>
                  <a:latin typeface="+mj-lt"/>
                  <a:cs typeface="Comic Sans MS"/>
                </a:rPr>
                <a:t>-</a:t>
              </a:r>
              <a:r>
                <a:rPr lang="en-US" dirty="0">
                  <a:latin typeface="+mj-lt"/>
                  <a:cs typeface="Comic Sans MS"/>
                </a:rPr>
                <a:t> </a:t>
              </a:r>
              <a:r>
                <a:rPr lang="en-US" sz="1800" dirty="0">
                  <a:solidFill>
                    <a:schemeClr val="tx1"/>
                  </a:solidFill>
                  <a:latin typeface="+mj-lt"/>
                  <a:cs typeface="Comic Sans MS"/>
                </a:rPr>
                <a:t>polarization</a:t>
              </a:r>
            </a:p>
          </p:txBody>
        </p:sp>
        <p:pic>
          <p:nvPicPr>
            <p:cNvPr id="83" name="Picture 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51193" y="599835"/>
              <a:ext cx="1053166" cy="52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8718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39" grpId="0" animBg="1"/>
      <p:bldP spid="18475" grpId="0" autoUpdateAnimBg="0"/>
      <p:bldP spid="18487" grpId="0"/>
      <p:bldP spid="18488" grpId="0"/>
      <p:bldP spid="18501" grpId="0" animBg="1"/>
      <p:bldP spid="18504" grpId="0" autoUpdateAnimBg="0"/>
      <p:bldP spid="79" grpId="0"/>
      <p:bldP spid="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6BAB6-CBF2-A149-9EC0-B5EEF888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6A10C6-0C55-2C4F-BF38-1294715B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3E751-78EA-D04E-B0D8-5C1434EE9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4B2AB-3626-6F43-B6AF-87E321FA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D799057-375A-0544-8066-BA0FCC2B0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275"/>
            <a:ext cx="4681802" cy="5657178"/>
          </a:xfrm>
          <a:prstGeom prst="rect">
            <a:avLst/>
          </a:prstGeom>
        </p:spPr>
      </p:pic>
      <p:pic>
        <p:nvPicPr>
          <p:cNvPr id="10" name="Online Media 9" descr="eic-rings-animation_49898272268">
            <a:hlinkClick r:id="" action="ppaction://media"/>
            <a:extLst>
              <a:ext uri="{FF2B5EF4-FFF2-40B4-BE49-F238E27FC236}">
                <a16:creationId xmlns:a16="http://schemas.microsoft.com/office/drawing/2014/main" id="{EB1C8E7F-7A61-D844-9282-649439DEC4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1802" y="1123064"/>
            <a:ext cx="4264094" cy="552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7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F42E9-3EFE-5840-8A95-72AC6CBE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EIC: A Unique Collider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45E0F4-0FCD-174B-863E-1BDD14E6A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3B1CB-5053-444A-A764-97CA0B6D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E7C077-BF62-914D-A5CB-6A5A52CC62D1}"/>
              </a:ext>
            </a:extLst>
          </p:cNvPr>
          <p:cNvCxnSpPr>
            <a:cxnSpLocks/>
          </p:cNvCxnSpPr>
          <p:nvPr/>
        </p:nvCxnSpPr>
        <p:spPr>
          <a:xfrm>
            <a:off x="4572000" y="522900"/>
            <a:ext cx="0" cy="5527857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A7FB0E-6B4C-5E44-B62B-750ECFE9AAB2}"/>
              </a:ext>
            </a:extLst>
          </p:cNvPr>
          <p:cNvCxnSpPr>
            <a:cxnSpLocks/>
          </p:cNvCxnSpPr>
          <p:nvPr/>
        </p:nvCxnSpPr>
        <p:spPr>
          <a:xfrm>
            <a:off x="192505" y="915720"/>
            <a:ext cx="8726323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850121-26E9-944C-8D16-BBA47F66AA0F}"/>
              </a:ext>
            </a:extLst>
          </p:cNvPr>
          <p:cNvSpPr txBox="1"/>
          <p:nvPr/>
        </p:nvSpPr>
        <p:spPr>
          <a:xfrm>
            <a:off x="1863748" y="500166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EIC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04204-91D5-4E4C-8529-B1156E2357B1}"/>
              </a:ext>
            </a:extLst>
          </p:cNvPr>
          <p:cNvSpPr txBox="1"/>
          <p:nvPr/>
        </p:nvSpPr>
        <p:spPr>
          <a:xfrm>
            <a:off x="5850556" y="508866"/>
            <a:ext cx="19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LHC / RHIC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D8B9A-8F4D-D945-9DFF-AE34F1828941}"/>
              </a:ext>
            </a:extLst>
          </p:cNvPr>
          <p:cNvSpPr txBox="1"/>
          <p:nvPr/>
        </p:nvSpPr>
        <p:spPr>
          <a:xfrm>
            <a:off x="225172" y="1015066"/>
            <a:ext cx="4213013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collide different beam species: ep &amp; </a:t>
            </a:r>
            <a:r>
              <a:rPr lang="en-US" sz="1600" dirty="0" err="1">
                <a:latin typeface="Comic Sans MS" panose="030F0902030302020204" pitchFamily="66" charset="0"/>
              </a:rPr>
              <a:t>eA</a:t>
            </a: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consequences for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    i.e. beam gas events</a:t>
            </a:r>
          </a:p>
          <a:p>
            <a:pPr lvl="1"/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synchrotron radiation</a:t>
            </a:r>
            <a:endParaRPr lang="en-US" sz="1600" dirty="0">
              <a:latin typeface="Comic Sans MS" panose="030F0902030302020204" pitchFamily="66" charset="0"/>
            </a:endParaRPr>
          </a:p>
          <a:p>
            <a:pPr algn="l"/>
            <a:endParaRPr lang="en-US" sz="1000" dirty="0">
              <a:latin typeface="Comic Sans MS" panose="030F0902030302020204" pitchFamily="66" charset="0"/>
            </a:endParaRP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asymmetric beam energies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boosted kinematics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high activity at high |</a:t>
            </a:r>
            <a:r>
              <a:rPr lang="en-US" sz="1600" dirty="0">
                <a:latin typeface="Symbol" pitchFamily="2" charset="2"/>
                <a:sym typeface="Wingdings" pitchFamily="2" charset="2"/>
              </a:rPr>
              <a:t>h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|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Small bunch spacing:  &gt;= 9ns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crossing angle: 25mrad</a:t>
            </a:r>
            <a:endParaRPr lang="en-US" sz="1600" dirty="0">
              <a:latin typeface="Comic Sans MS" panose="030F0902030302020204" pitchFamily="66" charset="0"/>
            </a:endParaRPr>
          </a:p>
          <a:p>
            <a:pPr marL="742950" lvl="1" indent="-285750">
              <a:buFont typeface="Wingdings" pitchFamily="2" charset="2"/>
              <a:buChar char="à"/>
            </a:pPr>
            <a:endParaRPr lang="en-US" sz="1000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wide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factor 6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both beams are polarized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 stat uncertainty: </a:t>
            </a:r>
            <a:r>
              <a:rPr lang="en-US" sz="1600" b="1" i="1" dirty="0">
                <a:latin typeface="Comic Sans MS" panose="030F0902030302020204" pitchFamily="66" charset="0"/>
                <a:sym typeface="Symbol" charset="2"/>
              </a:rPr>
              <a:t>~ 1/(P</a:t>
            </a:r>
            <a:r>
              <a:rPr lang="en-US" sz="1600" b="1" i="1" baseline="-25000" dirty="0">
                <a:latin typeface="Comic Sans MS" panose="030F0902030302020204" pitchFamily="66" charset="0"/>
                <a:sym typeface="Symbol" charset="2"/>
              </a:rPr>
              <a:t>1</a:t>
            </a:r>
            <a:r>
              <a:rPr lang="en-US" sz="1600" b="1" i="1" dirty="0">
                <a:latin typeface="Comic Sans MS" panose="030F0902030302020204" pitchFamily="66" charset="0"/>
                <a:sym typeface="Symbol" charset="2"/>
              </a:rPr>
              <a:t>P</a:t>
            </a:r>
            <a:r>
              <a:rPr lang="en-US" sz="1600" b="1" i="1" baseline="-25000" dirty="0">
                <a:latin typeface="Comic Sans MS" panose="030F0902030302020204" pitchFamily="66" charset="0"/>
                <a:sym typeface="Symbol" charset="2"/>
              </a:rPr>
              <a:t>2</a:t>
            </a:r>
            <a:r>
              <a:rPr lang="en-US" sz="1600" b="1" i="1" baseline="38000" dirty="0">
                <a:latin typeface="Comic Sans MS" panose="030F0902030302020204" pitchFamily="66" charset="0"/>
                <a:sym typeface="Symbol" charset="2"/>
              </a:rPr>
              <a:t> </a:t>
            </a:r>
            <a:r>
              <a:rPr lang="en-US" sz="1600" b="1" i="1" dirty="0">
                <a:latin typeface="Comic Sans MS" panose="030F0902030302020204" pitchFamily="66" charset="0"/>
                <a:sym typeface="Symbol" charset="2"/>
              </a:rPr>
              <a:t>(L </a:t>
            </a:r>
            <a:r>
              <a:rPr lang="en-US" sz="1600" b="1" i="1" dirty="0" err="1">
                <a:latin typeface="Comic Sans MS" panose="030F0902030302020204" pitchFamily="66" charset="0"/>
                <a:sym typeface="Symbol" charset="2"/>
              </a:rPr>
              <a:t>dt</a:t>
            </a:r>
            <a:r>
              <a:rPr lang="en-US" sz="1600" b="1" i="1" dirty="0">
                <a:latin typeface="Comic Sans MS" panose="030F0902030302020204" pitchFamily="66" charset="0"/>
                <a:sym typeface="Symbol" charset="2"/>
              </a:rPr>
              <a:t> )</a:t>
            </a:r>
            <a:r>
              <a:rPr lang="en-US" sz="1600" b="1" i="1" baseline="38000" dirty="0">
                <a:latin typeface="Comic Sans MS" panose="030F0902030302020204" pitchFamily="66" charset="0"/>
                <a:sym typeface="Symbol" charset="2"/>
              </a:rPr>
              <a:t>1/2</a:t>
            </a:r>
            <a:r>
              <a:rPr lang="en-US" sz="1600" b="1" i="1" dirty="0">
                <a:latin typeface="Comic Sans MS" panose="030F0902030302020204" pitchFamily="66" charset="0"/>
                <a:sym typeface="Symbol" charset="2"/>
              </a:rPr>
              <a:t>)</a:t>
            </a:r>
            <a:r>
              <a:rPr lang="en-US" sz="1600" b="1" dirty="0">
                <a:latin typeface="Comic Sans MS" panose="030F0902030302020204" pitchFamily="66" charset="0"/>
                <a:sym typeface="Symbol" charset="2"/>
              </a:rPr>
              <a:t> </a:t>
            </a:r>
            <a:endParaRPr lang="en-US" sz="1600" dirty="0">
              <a:latin typeface="Comic Sans MS" panose="030F0902030302020204" pitchFamily="66" charset="0"/>
              <a:sym typeface="Wingdings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6E655D-7234-2C4A-AC2D-BFB3E2EEC81F}"/>
              </a:ext>
            </a:extLst>
          </p:cNvPr>
          <p:cNvSpPr txBox="1"/>
          <p:nvPr/>
        </p:nvSpPr>
        <p:spPr>
          <a:xfrm>
            <a:off x="4692991" y="1003221"/>
            <a:ext cx="456246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collide the same beam species: pp, </a:t>
            </a:r>
            <a:r>
              <a:rPr lang="en-US" sz="1600" dirty="0" err="1">
                <a:latin typeface="Comic Sans MS" panose="030F0902030302020204" pitchFamily="66" charset="0"/>
              </a:rPr>
              <a:t>pA</a:t>
            </a:r>
            <a:r>
              <a:rPr lang="en-US" sz="1600" dirty="0">
                <a:latin typeface="Comic Sans MS" panose="030F0902030302020204" pitchFamily="66" charset="0"/>
              </a:rPr>
              <a:t>, AA</a:t>
            </a:r>
          </a:p>
          <a:p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    i.e. beam gas events, high pile up</a:t>
            </a:r>
          </a:p>
          <a:p>
            <a:pPr algn="l"/>
            <a:endParaRPr lang="en-US" sz="1600" dirty="0">
              <a:latin typeface="Comic Sans MS" panose="030F0902030302020204" pitchFamily="66" charset="0"/>
            </a:endParaRPr>
          </a:p>
          <a:p>
            <a:pPr algn="l"/>
            <a:endParaRPr lang="en-US" sz="1000" dirty="0">
              <a:latin typeface="Comic Sans MS" panose="030F0902030302020204" pitchFamily="66" charset="0"/>
            </a:endParaRP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symmetric beam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kinematics is not boosted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most activity at midrapidity</a:t>
            </a:r>
          </a:p>
          <a:p>
            <a:pPr marL="742950" lvl="1" indent="-285750">
              <a:buFont typeface="Wingdings" pitchFamily="2" charset="2"/>
              <a:buChar char="à"/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moderate bunch spacing: 25 ns</a:t>
            </a:r>
          </a:p>
          <a:p>
            <a:endParaRPr lang="en-US" sz="1000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no crossing angle yet</a:t>
            </a:r>
          </a:p>
          <a:p>
            <a:endParaRPr lang="en-US" sz="1000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LHC </a:t>
            </a:r>
            <a:r>
              <a:rPr lang="en-US" sz="1600" dirty="0">
                <a:latin typeface="Comic Sans MS" panose="030F0902030302020204" pitchFamily="66" charset="0"/>
              </a:rPr>
              <a:t>limited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factor 2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RHIC wide </a:t>
            </a:r>
            <a:r>
              <a:rPr lang="en-US" sz="1600" dirty="0">
                <a:latin typeface="Comic Sans MS" panose="030F0902030302020204" pitchFamily="66" charset="0"/>
              </a:rPr>
              <a:t>range in center of mass energies 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: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factor 26 in AA and 8 in pp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no beam polarization</a:t>
            </a:r>
          </a:p>
          <a:p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 stat uncertainty: ~1/</a:t>
            </a:r>
            <a:r>
              <a:rPr lang="en-US" sz="1600" b="1" i="1" dirty="0">
                <a:latin typeface="Comic Sans MS" panose="030F0902030302020204" pitchFamily="66" charset="0"/>
                <a:sym typeface="Symbol" charset="2"/>
              </a:rPr>
              <a:t>(L </a:t>
            </a:r>
            <a:r>
              <a:rPr lang="en-US" sz="1600" b="1" i="1" dirty="0" err="1">
                <a:latin typeface="Comic Sans MS" panose="030F0902030302020204" pitchFamily="66" charset="0"/>
                <a:sym typeface="Symbol" charset="2"/>
              </a:rPr>
              <a:t>dt</a:t>
            </a:r>
            <a:r>
              <a:rPr lang="en-US" sz="1600" b="1" i="1" dirty="0">
                <a:latin typeface="Comic Sans MS" panose="030F0902030302020204" pitchFamily="66" charset="0"/>
                <a:sym typeface="Symbol" charset="2"/>
              </a:rPr>
              <a:t> )</a:t>
            </a:r>
            <a:r>
              <a:rPr lang="en-US" sz="1600" b="1" i="1" baseline="38000" dirty="0">
                <a:latin typeface="Comic Sans MS" panose="030F0902030302020204" pitchFamily="66" charset="0"/>
                <a:sym typeface="Symbol" charset="2"/>
              </a:rPr>
              <a:t>1/2</a:t>
            </a:r>
            <a:endParaRPr lang="en-US" sz="1600" dirty="0">
              <a:latin typeface="Comic Sans MS" panose="030F0902030302020204" pitchFamily="66" charset="0"/>
              <a:sym typeface="Wingdings" pitchFamily="2" charset="2"/>
            </a:endParaRPr>
          </a:p>
        </p:txBody>
      </p:sp>
      <p:sp>
        <p:nvSpPr>
          <p:cNvPr id="20" name="Curved Right Arrow 19">
            <a:extLst>
              <a:ext uri="{FF2B5EF4-FFF2-40B4-BE49-F238E27FC236}">
                <a16:creationId xmlns:a16="http://schemas.microsoft.com/office/drawing/2014/main" id="{DA42FB49-25E3-8949-A1DB-677404CBF4C9}"/>
              </a:ext>
            </a:extLst>
          </p:cNvPr>
          <p:cNvSpPr/>
          <p:nvPr/>
        </p:nvSpPr>
        <p:spPr bwMode="auto">
          <a:xfrm>
            <a:off x="22532" y="5873300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EDB492-0725-A04D-A841-2E0E6602DC3F}"/>
              </a:ext>
            </a:extLst>
          </p:cNvPr>
          <p:cNvSpPr txBox="1"/>
          <p:nvPr/>
        </p:nvSpPr>
        <p:spPr>
          <a:xfrm>
            <a:off x="516788" y="6050988"/>
            <a:ext cx="86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Differences impact detector acceptance and possible detector technologies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4BDBE-89E3-594D-B250-DEFB85CD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90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needed experimentally?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lu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5" y="1478256"/>
            <a:ext cx="4582217" cy="313425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1C318201-944D-B349-AE0A-FAD65513B931}"/>
              </a:ext>
            </a:extLst>
          </p:cNvPr>
          <p:cNvSpPr txBox="1"/>
          <p:nvPr/>
        </p:nvSpPr>
        <p:spPr>
          <a:xfrm>
            <a:off x="5044076" y="5000656"/>
            <a:ext cx="3435858" cy="1169551"/>
          </a:xfrm>
          <a:prstGeom prst="rect">
            <a:avLst/>
          </a:prstGeom>
          <a:noFill/>
          <a:ln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8000"/>
                </a:solidFill>
                <a:latin typeface="Comic Sans MS" panose="030F0902030302020204" pitchFamily="66" charset="0"/>
              </a:rPr>
              <a:t>US-EIC: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polarization, ion species together with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its luminosity and √s coverage makes 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it a completely unique machine world-wide.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EBA0F39-8CD1-4740-AE33-BECA7EC804D4}"/>
              </a:ext>
            </a:extLst>
          </p:cNvPr>
          <p:cNvSpPr txBox="1"/>
          <p:nvPr/>
        </p:nvSpPr>
        <p:spPr>
          <a:xfrm>
            <a:off x="220202" y="1113375"/>
            <a:ext cx="3939072" cy="30777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Luminosity - √s Energy and EIC Physics: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8EBA48-5E46-3B44-92AF-C5C3AEE78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788" y="1192156"/>
            <a:ext cx="3939072" cy="3706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7E2301-AA30-DF48-B6BE-37F0927E9BA1}"/>
              </a:ext>
            </a:extLst>
          </p:cNvPr>
          <p:cNvSpPr/>
          <p:nvPr/>
        </p:nvSpPr>
        <p:spPr>
          <a:xfrm>
            <a:off x="5168430" y="1305301"/>
            <a:ext cx="1469437" cy="952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085AE3-58FB-2D4D-946B-FBB2C986D7BC}"/>
              </a:ext>
            </a:extLst>
          </p:cNvPr>
          <p:cNvSpPr/>
          <p:nvPr/>
        </p:nvSpPr>
        <p:spPr>
          <a:xfrm>
            <a:off x="5477434" y="3914775"/>
            <a:ext cx="2337829" cy="51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A70AE-0416-CB4B-A94A-0C4DF3C66547}"/>
              </a:ext>
            </a:extLst>
          </p:cNvPr>
          <p:cNvSpPr/>
          <p:nvPr/>
        </p:nvSpPr>
        <p:spPr>
          <a:xfrm>
            <a:off x="5821775" y="3400424"/>
            <a:ext cx="880004" cy="51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BA1E6D-3643-0A43-9942-F1CACD59EEAA}"/>
              </a:ext>
            </a:extLst>
          </p:cNvPr>
          <p:cNvSpPr/>
          <p:nvPr/>
        </p:nvSpPr>
        <p:spPr>
          <a:xfrm>
            <a:off x="7470364" y="2871785"/>
            <a:ext cx="880004" cy="63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05560C-DD0E-6145-B948-640BD2548EF1}"/>
              </a:ext>
            </a:extLst>
          </p:cNvPr>
          <p:cNvSpPr/>
          <p:nvPr/>
        </p:nvSpPr>
        <p:spPr>
          <a:xfrm>
            <a:off x="6622877" y="3132944"/>
            <a:ext cx="594887" cy="386250"/>
          </a:xfrm>
          <a:prstGeom prst="rect">
            <a:avLst/>
          </a:prstGeom>
          <a:solidFill>
            <a:srgbClr val="FF9300"/>
          </a:solidFill>
          <a:scene3d>
            <a:camera prst="orthographicFront"/>
            <a:lightRig rig="threePt" dir="t"/>
          </a:scene3d>
          <a:sp3d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0B92F-960D-8049-A79E-0455A041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4" grpId="0" animBg="1"/>
      <p:bldP spid="12" grpId="0" animBg="1"/>
      <p:bldP spid="13" grpId="0" animBg="1"/>
      <p:bldP spid="14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Detector Concept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BNL-PO-Summer Lectures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Picture 8" descr="DSCF43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0">
            <a:off x="712050" y="1172247"/>
            <a:ext cx="7093148" cy="40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5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val 48"/>
          <p:cNvSpPr/>
          <p:nvPr/>
        </p:nvSpPr>
        <p:spPr bwMode="auto">
          <a:xfrm>
            <a:off x="4572000" y="1202267"/>
            <a:ext cx="4419602" cy="4114799"/>
          </a:xfrm>
          <a:prstGeom prst="ellipse">
            <a:avLst/>
          </a:prstGeom>
          <a:solidFill>
            <a:srgbClr val="008040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5096938" y="1608666"/>
            <a:ext cx="3369733" cy="3285067"/>
          </a:xfrm>
          <a:prstGeom prst="ellipse">
            <a:avLst/>
          </a:prstGeom>
          <a:solidFill>
            <a:srgbClr val="3366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5520269" y="1998137"/>
            <a:ext cx="2539996" cy="2489195"/>
          </a:xfrm>
          <a:prstGeom prst="ellipse">
            <a:avLst/>
          </a:prstGeom>
          <a:solidFill>
            <a:srgbClr val="66CC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808147" y="2285999"/>
            <a:ext cx="1998125" cy="1913466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28277" y="2455334"/>
            <a:ext cx="1557867" cy="1574800"/>
          </a:xfrm>
          <a:prstGeom prst="ellipse">
            <a:avLst/>
          </a:prstGeom>
          <a:solidFill>
            <a:srgbClr val="FF00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High Energy Detector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BNL-PO-Summer Lectures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29</a:t>
            </a:fld>
            <a:endParaRPr lang="en-US" altLang="ja-JP"/>
          </a:p>
        </p:txBody>
      </p:sp>
      <p:sp>
        <p:nvSpPr>
          <p:cNvPr id="6" name="TextBox 5"/>
          <p:cNvSpPr txBox="1"/>
          <p:nvPr/>
        </p:nvSpPr>
        <p:spPr>
          <a:xfrm>
            <a:off x="16933" y="677338"/>
            <a:ext cx="36118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Particle types: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+mj-lt"/>
              </a:rPr>
              <a:t> neutrinos (missing energy)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muons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Symbol" pitchFamily="2" charset="2"/>
                <a:cs typeface="Symbol" charset="2"/>
              </a:rPr>
              <a:t>m</a:t>
            </a:r>
            <a:endParaRPr lang="en-US" dirty="0">
              <a:latin typeface="Symbol" pitchFamily="2" charset="2"/>
              <a:cs typeface="Symbol" charset="2"/>
            </a:endParaRP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+mj-lt"/>
                <a:cs typeface="Symbol" charset="2"/>
              </a:rPr>
              <a:t>  hadrons  </a:t>
            </a:r>
            <a:r>
              <a:rPr lang="en-US" dirty="0" err="1">
                <a:latin typeface="Symbol" pitchFamily="2" charset="2"/>
                <a:cs typeface="Symbol" charset="2"/>
              </a:rPr>
              <a:t>p</a:t>
            </a:r>
            <a:r>
              <a:rPr lang="en-US" dirty="0">
                <a:latin typeface="+mj-lt"/>
                <a:cs typeface="Symbol" charset="2"/>
              </a:rPr>
              <a:t>, K, </a:t>
            </a:r>
            <a:r>
              <a:rPr lang="en-US" dirty="0" err="1">
                <a:latin typeface="+mj-lt"/>
                <a:cs typeface="Symbol" charset="2"/>
              </a:rPr>
              <a:t>p</a:t>
            </a:r>
            <a:endParaRPr lang="en-US" dirty="0">
              <a:latin typeface="+mj-lt"/>
              <a:cs typeface="Symbol" charset="2"/>
            </a:endParaRPr>
          </a:p>
          <a:p>
            <a:pPr lvl="2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+mj-lt"/>
                <a:cs typeface="Symbol" charset="2"/>
              </a:rPr>
              <a:t> quarks, gluons </a:t>
            </a:r>
            <a:r>
              <a:rPr lang="en-US" dirty="0" err="1">
                <a:latin typeface="+mj-lt"/>
                <a:cs typeface="Symbol" charset="2"/>
                <a:sym typeface="Wingdings"/>
              </a:rPr>
              <a:t></a:t>
            </a:r>
            <a:r>
              <a:rPr lang="en-US" dirty="0">
                <a:latin typeface="+mj-lt"/>
                <a:cs typeface="Symbol" charset="2"/>
                <a:sym typeface="Wingdings"/>
              </a:rPr>
              <a:t> jets</a:t>
            </a:r>
          </a:p>
          <a:p>
            <a:pPr lvl="1">
              <a:buClr>
                <a:schemeClr val="tx1"/>
              </a:buClr>
              <a:buFont typeface="Wingdings" charset="2"/>
              <a:buChar char="Ø"/>
            </a:pPr>
            <a:r>
              <a:rPr lang="en-US" dirty="0">
                <a:latin typeface="+mj-lt"/>
                <a:cs typeface="Symbol" charset="2"/>
                <a:sym typeface="Wingdings"/>
              </a:rPr>
              <a:t> electrons, photons, </a:t>
            </a:r>
            <a:r>
              <a:rPr lang="en-US" dirty="0">
                <a:latin typeface="Symbol" pitchFamily="2" charset="2"/>
                <a:cs typeface="Symbol" charset="2"/>
                <a:sym typeface="Wingdings"/>
              </a:rPr>
              <a:t>p</a:t>
            </a:r>
            <a:r>
              <a:rPr lang="en-US" baseline="30000" dirty="0">
                <a:latin typeface="+mj-lt"/>
                <a:cs typeface="Symbol" charset="2"/>
                <a:sym typeface="Wingdings"/>
              </a:rPr>
              <a:t>0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+mj-lt"/>
                <a:cs typeface="Symbol" charset="2"/>
                <a:sym typeface="Wingdings"/>
              </a:rPr>
              <a:t> charged particles</a:t>
            </a:r>
            <a:endParaRPr lang="en-US" dirty="0">
              <a:latin typeface="+mj-lt"/>
              <a:cs typeface="Symbol" charset="2"/>
            </a:endParaRPr>
          </a:p>
        </p:txBody>
      </p:sp>
      <p:sp>
        <p:nvSpPr>
          <p:cNvPr id="7" name="Donut 6"/>
          <p:cNvSpPr/>
          <p:nvPr/>
        </p:nvSpPr>
        <p:spPr bwMode="auto">
          <a:xfrm>
            <a:off x="6536270" y="2967565"/>
            <a:ext cx="541866" cy="537633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93470" y="3021569"/>
            <a:ext cx="129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pipe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6688670" y="3119962"/>
            <a:ext cx="237067" cy="23706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703036"/>
            <a:ext cx="41216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latin typeface="+mj-lt"/>
              </a:rPr>
              <a:t>Rough Classification</a:t>
            </a:r>
          </a:p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latin typeface="+mj-lt"/>
              </a:rPr>
              <a:t> track detectors for charged particles</a:t>
            </a:r>
          </a:p>
          <a:p>
            <a:pPr lvl="1"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latin typeface="+mj-lt"/>
              </a:rPr>
              <a:t> </a:t>
            </a:r>
            <a:r>
              <a:rPr lang="en-US" dirty="0">
                <a:solidFill>
                  <a:srgbClr val="FF00FF"/>
                </a:solidFill>
                <a:latin typeface="+mj-lt"/>
              </a:rPr>
              <a:t>“</a:t>
            </a:r>
            <a:r>
              <a:rPr lang="en-US" dirty="0" err="1">
                <a:solidFill>
                  <a:srgbClr val="FF00FF"/>
                </a:solidFill>
                <a:latin typeface="+mj-lt"/>
              </a:rPr>
              <a:t>massless</a:t>
            </a:r>
            <a:r>
              <a:rPr lang="en-US" dirty="0">
                <a:solidFill>
                  <a:srgbClr val="FF00FF"/>
                </a:solidFill>
                <a:latin typeface="+mj-lt"/>
              </a:rPr>
              <a:t>” detectors</a:t>
            </a:r>
          </a:p>
          <a:p>
            <a:pPr lvl="2"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latin typeface="+mj-lt"/>
              </a:rPr>
              <a:t> </a:t>
            </a:r>
            <a:r>
              <a:rPr lang="en-US" dirty="0">
                <a:solidFill>
                  <a:srgbClr val="FF00FF"/>
                </a:solidFill>
                <a:latin typeface="+mj-lt"/>
              </a:rPr>
              <a:t>gas detectors</a:t>
            </a:r>
          </a:p>
          <a:p>
            <a:pPr lvl="2"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rgbClr val="FF00FF"/>
                </a:solidFill>
                <a:latin typeface="+mj-lt"/>
              </a:rPr>
              <a:t> solid state detectors</a:t>
            </a:r>
          </a:p>
        </p:txBody>
      </p:sp>
      <p:cxnSp>
        <p:nvCxnSpPr>
          <p:cNvPr id="13" name="Straight Arrow Connector 12"/>
          <p:cNvCxnSpPr>
            <a:endCxn id="9" idx="2"/>
          </p:cNvCxnSpPr>
          <p:nvPr/>
        </p:nvCxnSpPr>
        <p:spPr bwMode="auto">
          <a:xfrm>
            <a:off x="2777067" y="2573867"/>
            <a:ext cx="3251210" cy="6688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9" name="Group 28"/>
          <p:cNvGrpSpPr/>
          <p:nvPr/>
        </p:nvGrpSpPr>
        <p:grpSpPr>
          <a:xfrm>
            <a:off x="6671737" y="1896535"/>
            <a:ext cx="795864" cy="2506133"/>
            <a:chOff x="6011336" y="2404534"/>
            <a:chExt cx="795864" cy="2506133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rot="16200000" flipH="1">
              <a:off x="5731936" y="4191002"/>
              <a:ext cx="1100663" cy="16932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rot="5400000">
              <a:off x="5511803" y="4275666"/>
              <a:ext cx="1168399" cy="101603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rot="5400000" flipH="1" flipV="1">
              <a:off x="5706532" y="2878670"/>
              <a:ext cx="1303869" cy="355597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rot="5400000" flipH="1" flipV="1">
              <a:off x="5884334" y="2815169"/>
              <a:ext cx="1202268" cy="64346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rot="16200000" flipV="1">
              <a:off x="5438778" y="3027891"/>
              <a:ext cx="1297520" cy="152403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1" name="TextBox 30"/>
          <p:cNvSpPr txBox="1"/>
          <p:nvPr/>
        </p:nvSpPr>
        <p:spPr>
          <a:xfrm>
            <a:off x="16933" y="4148666"/>
            <a:ext cx="350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magnet coil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(solenoid, field || beam axis)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530623" y="2048933"/>
            <a:ext cx="654748" cy="2421466"/>
            <a:chOff x="7004756" y="4453467"/>
            <a:chExt cx="654748" cy="2421466"/>
          </a:xfrm>
        </p:grpSpPr>
        <p:sp>
          <p:nvSpPr>
            <p:cNvPr id="35" name="Freeform 34"/>
            <p:cNvSpPr/>
            <p:nvPr/>
          </p:nvSpPr>
          <p:spPr bwMode="auto">
            <a:xfrm flipV="1">
              <a:off x="7004756" y="5566833"/>
              <a:ext cx="434622" cy="1308100"/>
            </a:xfrm>
            <a:custGeom>
              <a:avLst/>
              <a:gdLst>
                <a:gd name="connsiteX0" fmla="*/ 242711 w 434622"/>
                <a:gd name="connsiteY0" fmla="*/ 1222022 h 1222022"/>
                <a:gd name="connsiteX1" fmla="*/ 56444 w 434622"/>
                <a:gd name="connsiteY1" fmla="*/ 984956 h 1222022"/>
                <a:gd name="connsiteX2" fmla="*/ 39511 w 434622"/>
                <a:gd name="connsiteY2" fmla="*/ 917222 h 1222022"/>
                <a:gd name="connsiteX3" fmla="*/ 56444 w 434622"/>
                <a:gd name="connsiteY3" fmla="*/ 578556 h 1222022"/>
                <a:gd name="connsiteX4" fmla="*/ 378177 w 434622"/>
                <a:gd name="connsiteY4" fmla="*/ 87489 h 1222022"/>
                <a:gd name="connsiteX5" fmla="*/ 395111 w 434622"/>
                <a:gd name="connsiteY5" fmla="*/ 53622 h 122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622" h="1222022">
                  <a:moveTo>
                    <a:pt x="242711" y="1222022"/>
                  </a:moveTo>
                  <a:cubicBezTo>
                    <a:pt x="166511" y="1128889"/>
                    <a:pt x="90311" y="1035756"/>
                    <a:pt x="56444" y="984956"/>
                  </a:cubicBezTo>
                  <a:cubicBezTo>
                    <a:pt x="22577" y="934156"/>
                    <a:pt x="39511" y="984955"/>
                    <a:pt x="39511" y="917222"/>
                  </a:cubicBezTo>
                  <a:cubicBezTo>
                    <a:pt x="39511" y="849489"/>
                    <a:pt x="0" y="716845"/>
                    <a:pt x="56444" y="578556"/>
                  </a:cubicBezTo>
                  <a:cubicBezTo>
                    <a:pt x="112888" y="440267"/>
                    <a:pt x="321733" y="174978"/>
                    <a:pt x="378177" y="87489"/>
                  </a:cubicBezTo>
                  <a:cubicBezTo>
                    <a:pt x="434622" y="0"/>
                    <a:pt x="395111" y="53622"/>
                    <a:pt x="395111" y="53622"/>
                  </a:cubicBezTo>
                </a:path>
              </a:pathLst>
            </a:custGeom>
            <a:noFill/>
            <a:ln w="31750" cap="flat" cmpd="sng" algn="ctr">
              <a:solidFill>
                <a:srgbClr val="FFFF6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 rot="1020000">
              <a:off x="7224882" y="4463344"/>
              <a:ext cx="434622" cy="1222022"/>
            </a:xfrm>
            <a:custGeom>
              <a:avLst/>
              <a:gdLst>
                <a:gd name="connsiteX0" fmla="*/ 242711 w 434622"/>
                <a:gd name="connsiteY0" fmla="*/ 1222022 h 1222022"/>
                <a:gd name="connsiteX1" fmla="*/ 56444 w 434622"/>
                <a:gd name="connsiteY1" fmla="*/ 984956 h 1222022"/>
                <a:gd name="connsiteX2" fmla="*/ 39511 w 434622"/>
                <a:gd name="connsiteY2" fmla="*/ 917222 h 1222022"/>
                <a:gd name="connsiteX3" fmla="*/ 56444 w 434622"/>
                <a:gd name="connsiteY3" fmla="*/ 578556 h 1222022"/>
                <a:gd name="connsiteX4" fmla="*/ 378177 w 434622"/>
                <a:gd name="connsiteY4" fmla="*/ 87489 h 1222022"/>
                <a:gd name="connsiteX5" fmla="*/ 395111 w 434622"/>
                <a:gd name="connsiteY5" fmla="*/ 53622 h 122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622" h="1222022">
                  <a:moveTo>
                    <a:pt x="242711" y="1222022"/>
                  </a:moveTo>
                  <a:cubicBezTo>
                    <a:pt x="166511" y="1128889"/>
                    <a:pt x="90311" y="1035756"/>
                    <a:pt x="56444" y="984956"/>
                  </a:cubicBezTo>
                  <a:cubicBezTo>
                    <a:pt x="22577" y="934156"/>
                    <a:pt x="39511" y="984955"/>
                    <a:pt x="39511" y="917222"/>
                  </a:cubicBezTo>
                  <a:cubicBezTo>
                    <a:pt x="39511" y="849489"/>
                    <a:pt x="0" y="716845"/>
                    <a:pt x="56444" y="578556"/>
                  </a:cubicBezTo>
                  <a:cubicBezTo>
                    <a:pt x="112888" y="440267"/>
                    <a:pt x="321733" y="174978"/>
                    <a:pt x="378177" y="87489"/>
                  </a:cubicBezTo>
                  <a:cubicBezTo>
                    <a:pt x="434622" y="0"/>
                    <a:pt x="395111" y="53622"/>
                    <a:pt x="395111" y="53622"/>
                  </a:cubicBezTo>
                </a:path>
              </a:pathLst>
            </a:custGeom>
            <a:noFill/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 flipH="1">
              <a:off x="7027328" y="4453467"/>
              <a:ext cx="434623" cy="1231899"/>
            </a:xfrm>
            <a:custGeom>
              <a:avLst/>
              <a:gdLst>
                <a:gd name="connsiteX0" fmla="*/ 242711 w 434622"/>
                <a:gd name="connsiteY0" fmla="*/ 1222022 h 1222022"/>
                <a:gd name="connsiteX1" fmla="*/ 56444 w 434622"/>
                <a:gd name="connsiteY1" fmla="*/ 984956 h 1222022"/>
                <a:gd name="connsiteX2" fmla="*/ 39511 w 434622"/>
                <a:gd name="connsiteY2" fmla="*/ 917222 h 1222022"/>
                <a:gd name="connsiteX3" fmla="*/ 56444 w 434622"/>
                <a:gd name="connsiteY3" fmla="*/ 578556 h 1222022"/>
                <a:gd name="connsiteX4" fmla="*/ 378177 w 434622"/>
                <a:gd name="connsiteY4" fmla="*/ 87489 h 1222022"/>
                <a:gd name="connsiteX5" fmla="*/ 395111 w 434622"/>
                <a:gd name="connsiteY5" fmla="*/ 53622 h 122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622" h="1222022">
                  <a:moveTo>
                    <a:pt x="242711" y="1222022"/>
                  </a:moveTo>
                  <a:cubicBezTo>
                    <a:pt x="166511" y="1128889"/>
                    <a:pt x="90311" y="1035756"/>
                    <a:pt x="56444" y="984956"/>
                  </a:cubicBezTo>
                  <a:cubicBezTo>
                    <a:pt x="22577" y="934156"/>
                    <a:pt x="39511" y="984955"/>
                    <a:pt x="39511" y="917222"/>
                  </a:cubicBezTo>
                  <a:cubicBezTo>
                    <a:pt x="39511" y="849489"/>
                    <a:pt x="0" y="716845"/>
                    <a:pt x="56444" y="578556"/>
                  </a:cubicBezTo>
                  <a:cubicBezTo>
                    <a:pt x="112888" y="440267"/>
                    <a:pt x="321733" y="174978"/>
                    <a:pt x="378177" y="87489"/>
                  </a:cubicBezTo>
                  <a:cubicBezTo>
                    <a:pt x="434622" y="0"/>
                    <a:pt x="395111" y="53622"/>
                    <a:pt x="395111" y="53622"/>
                  </a:cubicBezTo>
                </a:path>
              </a:pathLst>
            </a:custGeom>
            <a:noFill/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7072489" y="4480278"/>
              <a:ext cx="434622" cy="1222022"/>
            </a:xfrm>
            <a:custGeom>
              <a:avLst/>
              <a:gdLst>
                <a:gd name="connsiteX0" fmla="*/ 242711 w 434622"/>
                <a:gd name="connsiteY0" fmla="*/ 1222022 h 1222022"/>
                <a:gd name="connsiteX1" fmla="*/ 56444 w 434622"/>
                <a:gd name="connsiteY1" fmla="*/ 984956 h 1222022"/>
                <a:gd name="connsiteX2" fmla="*/ 39511 w 434622"/>
                <a:gd name="connsiteY2" fmla="*/ 917222 h 1222022"/>
                <a:gd name="connsiteX3" fmla="*/ 56444 w 434622"/>
                <a:gd name="connsiteY3" fmla="*/ 578556 h 1222022"/>
                <a:gd name="connsiteX4" fmla="*/ 378177 w 434622"/>
                <a:gd name="connsiteY4" fmla="*/ 87489 h 1222022"/>
                <a:gd name="connsiteX5" fmla="*/ 395111 w 434622"/>
                <a:gd name="connsiteY5" fmla="*/ 53622 h 122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622" h="1222022">
                  <a:moveTo>
                    <a:pt x="242711" y="1222022"/>
                  </a:moveTo>
                  <a:cubicBezTo>
                    <a:pt x="166511" y="1128889"/>
                    <a:pt x="90311" y="1035756"/>
                    <a:pt x="56444" y="984956"/>
                  </a:cubicBezTo>
                  <a:cubicBezTo>
                    <a:pt x="22577" y="934156"/>
                    <a:pt x="39511" y="984955"/>
                    <a:pt x="39511" y="917222"/>
                  </a:cubicBezTo>
                  <a:cubicBezTo>
                    <a:pt x="39511" y="849489"/>
                    <a:pt x="0" y="716845"/>
                    <a:pt x="56444" y="578556"/>
                  </a:cubicBezTo>
                  <a:cubicBezTo>
                    <a:pt x="112888" y="440267"/>
                    <a:pt x="321733" y="174978"/>
                    <a:pt x="378177" y="87489"/>
                  </a:cubicBezTo>
                  <a:cubicBezTo>
                    <a:pt x="434622" y="0"/>
                    <a:pt x="395111" y="53622"/>
                    <a:pt x="395111" y="53622"/>
                  </a:cubicBezTo>
                </a:path>
              </a:pathLst>
            </a:cu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 flipH="1" flipV="1">
              <a:off x="7010400" y="5549900"/>
              <a:ext cx="570089" cy="1308100"/>
            </a:xfrm>
            <a:custGeom>
              <a:avLst/>
              <a:gdLst>
                <a:gd name="connsiteX0" fmla="*/ 242711 w 434622"/>
                <a:gd name="connsiteY0" fmla="*/ 1222022 h 1222022"/>
                <a:gd name="connsiteX1" fmla="*/ 56444 w 434622"/>
                <a:gd name="connsiteY1" fmla="*/ 984956 h 1222022"/>
                <a:gd name="connsiteX2" fmla="*/ 39511 w 434622"/>
                <a:gd name="connsiteY2" fmla="*/ 917222 h 1222022"/>
                <a:gd name="connsiteX3" fmla="*/ 56444 w 434622"/>
                <a:gd name="connsiteY3" fmla="*/ 578556 h 1222022"/>
                <a:gd name="connsiteX4" fmla="*/ 378177 w 434622"/>
                <a:gd name="connsiteY4" fmla="*/ 87489 h 1222022"/>
                <a:gd name="connsiteX5" fmla="*/ 395111 w 434622"/>
                <a:gd name="connsiteY5" fmla="*/ 53622 h 122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622" h="1222022">
                  <a:moveTo>
                    <a:pt x="242711" y="1222022"/>
                  </a:moveTo>
                  <a:cubicBezTo>
                    <a:pt x="166511" y="1128889"/>
                    <a:pt x="90311" y="1035756"/>
                    <a:pt x="56444" y="984956"/>
                  </a:cubicBezTo>
                  <a:cubicBezTo>
                    <a:pt x="22577" y="934156"/>
                    <a:pt x="39511" y="984955"/>
                    <a:pt x="39511" y="917222"/>
                  </a:cubicBezTo>
                  <a:cubicBezTo>
                    <a:pt x="39511" y="849489"/>
                    <a:pt x="0" y="716845"/>
                    <a:pt x="56444" y="578556"/>
                  </a:cubicBezTo>
                  <a:cubicBezTo>
                    <a:pt x="112888" y="440267"/>
                    <a:pt x="321733" y="174978"/>
                    <a:pt x="378177" y="87489"/>
                  </a:cubicBezTo>
                  <a:cubicBezTo>
                    <a:pt x="434622" y="0"/>
                    <a:pt x="395111" y="53622"/>
                    <a:pt x="395111" y="53622"/>
                  </a:cubicBezTo>
                </a:path>
              </a:pathLst>
            </a:custGeom>
            <a:noFill/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0" y="4787897"/>
            <a:ext cx="3954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latin typeface="+mj-lt"/>
              </a:rPr>
              <a:t>Calorimeter for energy measurement</a:t>
            </a:r>
          </a:p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latin typeface="+mj-lt"/>
              </a:rPr>
              <a:t> </a:t>
            </a:r>
            <a:r>
              <a:rPr lang="en-US" dirty="0">
                <a:solidFill>
                  <a:srgbClr val="66CCFF"/>
                </a:solidFill>
                <a:latin typeface="+mj-lt"/>
              </a:rPr>
              <a:t>electromagnetic</a:t>
            </a:r>
          </a:p>
          <a:p>
            <a:pPr lvl="1"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rgbClr val="66CCFF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high Z material (</a:t>
            </a:r>
            <a:r>
              <a:rPr lang="en-US" dirty="0" err="1">
                <a:latin typeface="+mj-lt"/>
              </a:rPr>
              <a:t>Pb-glas</a:t>
            </a:r>
            <a:r>
              <a:rPr lang="en-US" dirty="0">
                <a:latin typeface="+mj-lt"/>
              </a:rPr>
              <a:t>)</a:t>
            </a:r>
          </a:p>
        </p:txBody>
      </p:sp>
      <p:grpSp>
        <p:nvGrpSpPr>
          <p:cNvPr id="54" name="Group 53"/>
          <p:cNvGrpSpPr/>
          <p:nvPr/>
        </p:nvGrpSpPr>
        <p:grpSpPr>
          <a:xfrm rot="6660000">
            <a:off x="7317201" y="2886673"/>
            <a:ext cx="548769" cy="1530632"/>
            <a:chOff x="3759523" y="2258959"/>
            <a:chExt cx="548769" cy="1530632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/>
            <a:srcRect l="40113" t="8785" r="16342" b="23427"/>
            <a:stretch>
              <a:fillRect/>
            </a:stretch>
          </p:blipFill>
          <p:spPr>
            <a:xfrm rot="18600000">
              <a:off x="3940303" y="2300548"/>
              <a:ext cx="395687" cy="312509"/>
            </a:xfrm>
            <a:prstGeom prst="rect">
              <a:avLst/>
            </a:prstGeom>
          </p:spPr>
        </p:pic>
        <p:cxnSp>
          <p:nvCxnSpPr>
            <p:cNvPr id="53" name="Straight Connector 52"/>
            <p:cNvCxnSpPr>
              <a:endCxn id="40" idx="0"/>
            </p:cNvCxnSpPr>
            <p:nvPr/>
          </p:nvCxnSpPr>
          <p:spPr bwMode="auto">
            <a:xfrm rot="4140000">
              <a:off x="3491373" y="2972671"/>
              <a:ext cx="1085070" cy="54876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5" name="Group 54"/>
          <p:cNvGrpSpPr/>
          <p:nvPr/>
        </p:nvGrpSpPr>
        <p:grpSpPr>
          <a:xfrm rot="16680000">
            <a:off x="6027437" y="2425334"/>
            <a:ext cx="312509" cy="1333095"/>
            <a:chOff x="3981892" y="2258959"/>
            <a:chExt cx="312509" cy="1333095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"/>
            <a:srcRect l="40113" t="8785" r="16342" b="23427"/>
            <a:stretch>
              <a:fillRect/>
            </a:stretch>
          </p:blipFill>
          <p:spPr>
            <a:xfrm rot="18600000">
              <a:off x="3940303" y="2300548"/>
              <a:ext cx="395687" cy="312509"/>
            </a:xfrm>
            <a:prstGeom prst="rect">
              <a:avLst/>
            </a:prstGeom>
          </p:spPr>
        </p:pic>
        <p:cxnSp>
          <p:nvCxnSpPr>
            <p:cNvPr id="57" name="Straight Connector 56"/>
            <p:cNvCxnSpPr>
              <a:endCxn id="40" idx="0"/>
            </p:cNvCxnSpPr>
            <p:nvPr/>
          </p:nvCxnSpPr>
          <p:spPr bwMode="auto">
            <a:xfrm rot="4920000">
              <a:off x="3613942" y="3043938"/>
              <a:ext cx="943815" cy="1524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8" name="TextBox 57"/>
          <p:cNvSpPr txBox="1"/>
          <p:nvPr/>
        </p:nvSpPr>
        <p:spPr>
          <a:xfrm>
            <a:off x="4334931" y="5537199"/>
            <a:ext cx="2691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rgbClr val="008040"/>
                </a:solidFill>
                <a:latin typeface="+mj-lt"/>
              </a:rPr>
              <a:t> absorber (mostly Fe)</a:t>
            </a:r>
          </a:p>
          <a:p>
            <a:pPr lvl="1"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rgbClr val="008040"/>
                </a:solidFill>
                <a:latin typeface="+mj-lt"/>
              </a:rPr>
              <a:t> flux return yoke +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008040"/>
                </a:solidFill>
                <a:latin typeface="+mj-lt"/>
              </a:rPr>
              <a:t>        active material</a:t>
            </a:r>
          </a:p>
        </p:txBody>
      </p:sp>
      <p:cxnSp>
        <p:nvCxnSpPr>
          <p:cNvPr id="60" name="Straight Arrow Connector 59"/>
          <p:cNvCxnSpPr/>
          <p:nvPr/>
        </p:nvCxnSpPr>
        <p:spPr bwMode="auto">
          <a:xfrm>
            <a:off x="3285067" y="2269067"/>
            <a:ext cx="2302933" cy="52493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66CC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1778000" y="1456267"/>
            <a:ext cx="3251200" cy="44026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2489200" y="1710267"/>
            <a:ext cx="2794000" cy="72813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16933" y="5596010"/>
            <a:ext cx="3676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+mj-lt"/>
              </a:rPr>
              <a:t>hadronic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 </a:t>
            </a:r>
          </a:p>
          <a:p>
            <a:pPr lvl="1"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rgbClr val="0000FF"/>
                </a:solidFill>
                <a:latin typeface="+mj-lt"/>
              </a:rPr>
              <a:t> heavy medium (Fe, Cu, U) 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0000FF"/>
                </a:solidFill>
                <a:latin typeface="+mj-lt"/>
              </a:rPr>
              <a:t>   + active material</a:t>
            </a:r>
          </a:p>
        </p:txBody>
      </p:sp>
    </p:spTree>
    <p:extLst>
      <p:ext uri="{BB962C8B-B14F-4D97-AF65-F5344CB8AC3E}">
        <p14:creationId xmlns:p14="http://schemas.microsoft.com/office/powerpoint/2010/main" val="254151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8" grpId="0" animBg="1"/>
      <p:bldP spid="47" grpId="0" animBg="1"/>
      <p:bldP spid="14" grpId="0" animBg="1"/>
      <p:bldP spid="9" grpId="0" animBg="1"/>
      <p:bldP spid="7" grpId="0" animBg="1"/>
      <p:bldP spid="8" grpId="0"/>
      <p:bldP spid="8" grpId="1"/>
      <p:bldP spid="11" grpId="0"/>
      <p:bldP spid="31" grpId="0"/>
      <p:bldP spid="44" grpId="0"/>
      <p:bldP spid="58" grpId="0"/>
      <p:bldP spid="68" grpId="0"/>
      <p:bldP spid="6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of the constituents of matter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89DCD-FBAB-45CA-89FC-94BA228ADE0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10467" y="1952416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Comic Sans MS"/>
              </a:rPr>
              <a:t>A Nucleus is </a:t>
            </a:r>
            <a:r>
              <a:rPr lang="en-US" sz="2400" dirty="0">
                <a:latin typeface="+mj-lt"/>
                <a:cs typeface="Comic Sans MS"/>
              </a:rPr>
              <a:t>made of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nucl</a:t>
            </a:r>
            <a:r>
              <a:rPr lang="en-US" sz="2400" dirty="0">
                <a:solidFill>
                  <a:srgbClr val="008000"/>
                </a:solidFill>
                <a:latin typeface="+mj-lt"/>
                <a:cs typeface="Comic Sans MS"/>
              </a:rPr>
              <a:t>eons</a:t>
            </a:r>
            <a:r>
              <a:rPr lang="en-US" sz="2400" dirty="0">
                <a:solidFill>
                  <a:srgbClr val="3366FF"/>
                </a:solidFill>
                <a:latin typeface="+mj-lt"/>
                <a:cs typeface="Comic Sans MS"/>
              </a:rPr>
              <a:t>: </a:t>
            </a:r>
          </a:p>
          <a:p>
            <a:pPr algn="ctr"/>
            <a:r>
              <a:rPr lang="en-US" sz="2400" dirty="0">
                <a:solidFill>
                  <a:srgbClr val="008000"/>
                </a:solidFill>
                <a:latin typeface="+mj-lt"/>
                <a:cs typeface="Comic Sans MS"/>
              </a:rPr>
              <a:t>protons </a:t>
            </a:r>
            <a:r>
              <a:rPr lang="en-US" sz="2400" dirty="0">
                <a:latin typeface="+mj-lt"/>
                <a:cs typeface="Comic Sans MS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neutrons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6262" y="3863003"/>
            <a:ext cx="64643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qu</a:t>
            </a:r>
            <a:r>
              <a:rPr lang="en-US" sz="2400" dirty="0">
                <a:solidFill>
                  <a:srgbClr val="008000"/>
                </a:solidFill>
                <a:latin typeface="+mj-lt"/>
                <a:cs typeface="Comic Sans MS"/>
              </a:rPr>
              <a:t>ar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Comic Sans MS"/>
              </a:rPr>
              <a:t>ks</a:t>
            </a:r>
            <a:r>
              <a:rPr lang="en-US" sz="2400" dirty="0">
                <a:latin typeface="+mj-lt"/>
                <a:cs typeface="Comic Sans MS"/>
              </a:rPr>
              <a:t> bound together </a:t>
            </a:r>
          </a:p>
          <a:p>
            <a:pPr algn="ctr"/>
            <a:r>
              <a:rPr lang="en-US" sz="2400" dirty="0">
                <a:latin typeface="+mj-lt"/>
                <a:cs typeface="Comic Sans MS"/>
              </a:rPr>
              <a:t>by </a:t>
            </a:r>
            <a:r>
              <a:rPr lang="en-US" sz="2400" dirty="0">
                <a:solidFill>
                  <a:srgbClr val="FFD579"/>
                </a:solidFill>
                <a:latin typeface="+mj-lt"/>
                <a:cs typeface="Comic Sans MS"/>
              </a:rPr>
              <a:t>gluons </a:t>
            </a:r>
            <a:r>
              <a:rPr lang="en-US" sz="2400" dirty="0">
                <a:latin typeface="+mj-lt"/>
                <a:cs typeface="Comic Sans MS"/>
              </a:rPr>
              <a:t>form 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Comic Sans MS"/>
              </a:rPr>
              <a:t>nucleons</a:t>
            </a:r>
          </a:p>
          <a:p>
            <a:pPr algn="ctr"/>
            <a:endParaRPr lang="en-US" sz="1000" dirty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pic>
        <p:nvPicPr>
          <p:cNvPr id="9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88" y="843453"/>
            <a:ext cx="1778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979333" y="3012005"/>
            <a:ext cx="4931834" cy="838200"/>
          </a:xfrm>
          <a:prstGeom prst="roundRect">
            <a:avLst/>
          </a:prstGeom>
          <a:gradFill flip="none" rotWithShape="1">
            <a:gsLst>
              <a:gs pos="0">
                <a:srgbClr val="0096FF"/>
              </a:gs>
              <a:gs pos="100000">
                <a:srgbClr val="FFFFFF"/>
              </a:gs>
              <a:gs pos="49000">
                <a:srgbClr val="0000FF"/>
              </a:gs>
            </a:gsLst>
            <a:lin ang="10800000" scaled="1"/>
            <a:tileRect/>
          </a:gra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D579"/>
                </a:solidFill>
                <a:latin typeface="+mj-lt"/>
                <a:cs typeface="Comic Sans MS"/>
              </a:rPr>
              <a:t>nucleons are very complex objects !!</a:t>
            </a: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88" y="5268371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28588" y="2666988"/>
            <a:ext cx="3470698" cy="2035598"/>
            <a:chOff x="140228" y="47812"/>
            <a:chExt cx="4083173" cy="2394821"/>
          </a:xfrm>
        </p:grpSpPr>
        <p:grpSp>
          <p:nvGrpSpPr>
            <p:cNvPr id="13" name="Group 12"/>
            <p:cNvGrpSpPr/>
            <p:nvPr/>
          </p:nvGrpSpPr>
          <p:grpSpPr>
            <a:xfrm>
              <a:off x="140228" y="47812"/>
              <a:ext cx="2256368" cy="2390588"/>
              <a:chOff x="6337828" y="263712"/>
              <a:chExt cx="2256368" cy="239058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37828" y="397932"/>
                <a:ext cx="2256368" cy="2256368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6965357" y="263712"/>
                <a:ext cx="1048134" cy="4345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8000"/>
                    </a:solidFill>
                  </a:rPr>
                  <a:t>Proton</a:t>
                </a:r>
              </a:p>
            </p:txBody>
          </p:sp>
        </p:grpSp>
        <p:grpSp>
          <p:nvGrpSpPr>
            <p:cNvPr id="14" name="Group 7"/>
            <p:cNvGrpSpPr/>
            <p:nvPr/>
          </p:nvGrpSpPr>
          <p:grpSpPr>
            <a:xfrm>
              <a:off x="1933169" y="47812"/>
              <a:ext cx="2290232" cy="2394821"/>
              <a:chOff x="6306199" y="4463179"/>
              <a:chExt cx="2290232" cy="239482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6199" y="4567767"/>
                <a:ext cx="2290232" cy="2290233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933728" y="4463179"/>
                <a:ext cx="1274484" cy="4345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Neutron</a:t>
                </a:r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1290394" y="467771"/>
            <a:ext cx="1300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NUCLEUS</a:t>
            </a:r>
          </a:p>
        </p:txBody>
      </p:sp>
      <p:sp>
        <p:nvSpPr>
          <p:cNvPr id="20" name="Notched Right Arrow 19"/>
          <p:cNvSpPr/>
          <p:nvPr/>
        </p:nvSpPr>
        <p:spPr bwMode="auto">
          <a:xfrm rot="5400000">
            <a:off x="1322905" y="2671220"/>
            <a:ext cx="1219200" cy="228600"/>
          </a:xfrm>
          <a:prstGeom prst="notchedRightArrow">
            <a:avLst/>
          </a:prstGeom>
          <a:gradFill flip="none" rotWithShape="1">
            <a:gsLst>
              <a:gs pos="89000">
                <a:srgbClr val="BBE0E3"/>
              </a:gs>
              <a:gs pos="2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1" name="Notched Right Arrow 20"/>
          <p:cNvSpPr/>
          <p:nvPr/>
        </p:nvSpPr>
        <p:spPr bwMode="auto">
          <a:xfrm rot="4179354">
            <a:off x="991735" y="4782219"/>
            <a:ext cx="883501" cy="190535"/>
          </a:xfrm>
          <a:prstGeom prst="notchedRightArrow">
            <a:avLst/>
          </a:prstGeom>
          <a:gradFill flip="none" rotWithShape="1">
            <a:gsLst>
              <a:gs pos="89000">
                <a:srgbClr val="BBE0E3"/>
              </a:gs>
              <a:gs pos="2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2" name="Notched Right Arrow 21"/>
          <p:cNvSpPr/>
          <p:nvPr/>
        </p:nvSpPr>
        <p:spPr bwMode="auto">
          <a:xfrm rot="6691109">
            <a:off x="1974575" y="4803399"/>
            <a:ext cx="883501" cy="190535"/>
          </a:xfrm>
          <a:prstGeom prst="notchedRightArrow">
            <a:avLst/>
          </a:prstGeom>
          <a:gradFill flip="none" rotWithShape="1">
            <a:gsLst>
              <a:gs pos="89000">
                <a:srgbClr val="BBE0E3"/>
              </a:gs>
              <a:gs pos="2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1981200" y="-30162"/>
            <a:ext cx="7315200" cy="792162"/>
          </a:xfrm>
          <a:prstGeom prst="rect">
            <a:avLst/>
          </a:prstGeom>
        </p:spPr>
        <p:txBody>
          <a:bodyPr/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/>
                <a:ea typeface="+mj-ea"/>
                <a:cs typeface="Times New Roman"/>
                <a:sym typeface="Arial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FF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FF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FF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FF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en-US" sz="3200" dirty="0">
              <a:latin typeface="Comic Sans MS" pitchFamily="66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819400" y="533400"/>
            <a:ext cx="6324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+mj-lt"/>
                <a:cs typeface="Comic Sans MS"/>
              </a:rPr>
              <a:t>A major goal of physics is to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understand the basic building blocks of all matter </a:t>
            </a:r>
          </a:p>
          <a:p>
            <a:pPr algn="ctr">
              <a:defRPr/>
            </a:pPr>
            <a:r>
              <a:rPr lang="en-US" sz="1600" dirty="0">
                <a:solidFill>
                  <a:srgbClr val="FF00FF"/>
                </a:solidFill>
                <a:latin typeface="+mj-lt"/>
                <a:cs typeface="Comic Sans MS"/>
              </a:rPr>
              <a:t>and the pieces that make up those building blocks</a:t>
            </a:r>
          </a:p>
          <a:p>
            <a:pPr algn="ctr">
              <a:defRPr/>
            </a:pPr>
            <a:r>
              <a:rPr lang="en-US" sz="1400" dirty="0">
                <a:solidFill>
                  <a:srgbClr val="00FF00"/>
                </a:solidFill>
                <a:latin typeface="+mj-lt"/>
                <a:cs typeface="Comic Sans MS"/>
              </a:rPr>
              <a:t>and the pieces that make up those pieces…</a:t>
            </a:r>
          </a:p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+mj-lt"/>
                <a:cs typeface="Comic Sans MS"/>
              </a:rPr>
              <a:t>and those pieces… etc…</a:t>
            </a:r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rot="10800000" flipH="1">
            <a:off x="402167" y="656184"/>
            <a:ext cx="31750" cy="4974149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055" y="5562477"/>
            <a:ext cx="6719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reveal</a:t>
            </a:r>
          </a:p>
          <a:p>
            <a:pPr algn="ctr"/>
            <a:r>
              <a:rPr lang="en-US" sz="1200" b="1" dirty="0">
                <a:latin typeface="+mj-lt"/>
              </a:rPr>
              <a:t>more </a:t>
            </a:r>
          </a:p>
          <a:p>
            <a:pPr algn="ctr"/>
            <a:r>
              <a:rPr lang="en-US" sz="1200" b="1" dirty="0">
                <a:latin typeface="+mj-lt"/>
              </a:rPr>
              <a:t>&amp;</a:t>
            </a:r>
          </a:p>
          <a:p>
            <a:pPr algn="ctr"/>
            <a:r>
              <a:rPr lang="en-US" sz="1200" b="1" dirty="0">
                <a:latin typeface="+mj-lt"/>
              </a:rPr>
              <a:t>more  </a:t>
            </a:r>
          </a:p>
          <a:p>
            <a:pPr algn="ctr"/>
            <a:r>
              <a:rPr lang="en-US" sz="1200" b="1" dirty="0">
                <a:latin typeface="+mj-lt"/>
              </a:rPr>
              <a:t>details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1135873" y="3148041"/>
            <a:ext cx="2704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j-lt"/>
              </a:rPr>
              <a:t>increased resolving power 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 flipV="1">
            <a:off x="3270250" y="3598333"/>
            <a:ext cx="1460500" cy="5503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 flipV="1">
            <a:off x="2893484" y="4131733"/>
            <a:ext cx="1826683" cy="910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 flipV="1">
            <a:off x="2582333" y="3619500"/>
            <a:ext cx="2120901" cy="5651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3701025" y="4773086"/>
            <a:ext cx="5393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  <a:latin typeface="+mj-lt"/>
                <a:cs typeface="Comic Sans MS"/>
              </a:rPr>
              <a:t>All elementary building blocks</a:t>
            </a:r>
          </a:p>
          <a:p>
            <a:pPr algn="ctr"/>
            <a:r>
              <a:rPr lang="en-US" sz="2400" dirty="0">
                <a:solidFill>
                  <a:schemeClr val="accent4"/>
                </a:solidFill>
                <a:latin typeface="+mj-lt"/>
                <a:cs typeface="Comic Sans MS"/>
              </a:rPr>
              <a:t>can be characterized </a:t>
            </a:r>
          </a:p>
          <a:p>
            <a:pPr algn="ctr"/>
            <a:r>
              <a:rPr lang="en-US" sz="2400" dirty="0">
                <a:solidFill>
                  <a:schemeClr val="accent4"/>
                </a:solidFill>
                <a:latin typeface="+mj-lt"/>
                <a:cs typeface="Comic Sans MS"/>
              </a:rPr>
              <a:t>by their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Comic Sans MS"/>
              </a:rPr>
              <a:t>mass, </a:t>
            </a:r>
            <a:r>
              <a:rPr lang="en-US" sz="2400" dirty="0">
                <a:solidFill>
                  <a:srgbClr val="FF00FF"/>
                </a:solidFill>
                <a:latin typeface="+mj-lt"/>
                <a:cs typeface="Comic Sans MS"/>
              </a:rPr>
              <a:t>spin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dirty="0">
                <a:latin typeface="+mj-lt"/>
                <a:cs typeface="Comic Sans MS"/>
              </a:rPr>
              <a:t>and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dirty="0">
                <a:solidFill>
                  <a:srgbClr val="FFCC66"/>
                </a:solidFill>
                <a:latin typeface="+mj-lt"/>
                <a:cs typeface="Comic Sans MS"/>
              </a:rPr>
              <a:t>charge</a:t>
            </a:r>
          </a:p>
        </p:txBody>
      </p:sp>
    </p:spTree>
    <p:extLst>
      <p:ext uri="{BB962C8B-B14F-4D97-AF65-F5344CB8AC3E}">
        <p14:creationId xmlns:p14="http://schemas.microsoft.com/office/powerpoint/2010/main" val="237953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20" grpId="0" animBg="1"/>
      <p:bldP spid="21" grpId="0" animBg="1"/>
      <p:bldP spid="22" grpId="0" animBg="1"/>
      <p:bldP spid="25" grpId="0" animBg="1"/>
      <p:bldP spid="5" grpId="0"/>
      <p:bldP spid="26" grpId="0"/>
      <p:bldP spid="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/>
          </p:cNvSpPr>
          <p:nvPr/>
        </p:nvSpPr>
        <p:spPr bwMode="auto">
          <a:xfrm>
            <a:off x="1618604" y="588836"/>
            <a:ext cx="6527428" cy="27699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experimental measurements categories to address EIC physics: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/>
              <a:t>What is needed experimentally?        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095503" y="4599862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4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95503" y="4599862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Oval 30">
            <a:extLst>
              <a:ext uri="{FF2B5EF4-FFF2-40B4-BE49-F238E27FC236}">
                <a16:creationId xmlns:a16="http://schemas.microsoft.com/office/drawing/2014/main" id="{7D7A38A8-37B2-CE43-9413-62A5B1E56E6D}"/>
              </a:ext>
            </a:extLst>
          </p:cNvPr>
          <p:cNvSpPr/>
          <p:nvPr/>
        </p:nvSpPr>
        <p:spPr>
          <a:xfrm>
            <a:off x="109455" y="968191"/>
            <a:ext cx="1891467" cy="835032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Parton Distributions in nucleons and nuclei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3D1A14D-7331-034F-9011-FB9E5D57F1DE}"/>
              </a:ext>
            </a:extLst>
          </p:cNvPr>
          <p:cNvSpPr/>
          <p:nvPr/>
        </p:nvSpPr>
        <p:spPr>
          <a:xfrm>
            <a:off x="2347710" y="966483"/>
            <a:ext cx="1912311" cy="856571"/>
          </a:xfrm>
          <a:prstGeom prst="ellipse">
            <a:avLst/>
          </a:prstGeom>
          <a:solidFill>
            <a:srgbClr val="CCFFCC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Spin and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Flavor structure of nucleons and nuclei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3B2212-A6D8-934D-BA04-B84D6A4CAF78}"/>
              </a:ext>
            </a:extLst>
          </p:cNvPr>
          <p:cNvSpPr/>
          <p:nvPr/>
        </p:nvSpPr>
        <p:spPr>
          <a:xfrm>
            <a:off x="5956816" y="967086"/>
            <a:ext cx="1874744" cy="819666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QCD at Extreme Parton Densities - Saturation 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7373EB7-59A9-6740-BB73-DC9C4319E6A9}"/>
              </a:ext>
            </a:extLst>
          </p:cNvPr>
          <p:cNvSpPr/>
          <p:nvPr/>
        </p:nvSpPr>
        <p:spPr>
          <a:xfrm>
            <a:off x="7491073" y="969307"/>
            <a:ext cx="1631412" cy="819666"/>
          </a:xfrm>
          <a:prstGeom prst="ellipse">
            <a:avLst/>
          </a:prstGeom>
          <a:solidFill>
            <a:srgbClr val="FF66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Tomography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Spatial Imaging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6358985-825A-5B4A-91B6-E71828720209}"/>
              </a:ext>
            </a:extLst>
          </p:cNvPr>
          <p:cNvSpPr/>
          <p:nvPr/>
        </p:nvSpPr>
        <p:spPr>
          <a:xfrm>
            <a:off x="3902101" y="970843"/>
            <a:ext cx="1788687" cy="841782"/>
          </a:xfrm>
          <a:prstGeom prst="ellipse">
            <a:avLst/>
          </a:prstGeom>
          <a:solidFill>
            <a:srgbClr val="FF66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Tomography Transverse Momentum Dist.</a:t>
            </a:r>
          </a:p>
        </p:txBody>
      </p:sp>
      <p:sp>
        <p:nvSpPr>
          <p:cNvPr id="41" name="Rectangle 15">
            <a:extLst>
              <a:ext uri="{FF2B5EF4-FFF2-40B4-BE49-F238E27FC236}">
                <a16:creationId xmlns:a16="http://schemas.microsoft.com/office/drawing/2014/main" id="{D6A1DD78-CAB1-794C-8CDC-C56B1E30DD2D}"/>
              </a:ext>
            </a:extLst>
          </p:cNvPr>
          <p:cNvSpPr>
            <a:spLocks/>
          </p:cNvSpPr>
          <p:nvPr/>
        </p:nvSpPr>
        <p:spPr bwMode="auto">
          <a:xfrm>
            <a:off x="127963" y="3629362"/>
            <a:ext cx="13336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inclusive DIS</a:t>
            </a:r>
          </a:p>
        </p:txBody>
      </p:sp>
      <p:sp>
        <p:nvSpPr>
          <p:cNvPr id="45" name="Rectangle 8">
            <a:extLst>
              <a:ext uri="{FF2B5EF4-FFF2-40B4-BE49-F238E27FC236}">
                <a16:creationId xmlns:a16="http://schemas.microsoft.com/office/drawing/2014/main" id="{0D6FA077-3BCC-4149-9B55-17B1CDA2CB61}"/>
              </a:ext>
            </a:extLst>
          </p:cNvPr>
          <p:cNvSpPr>
            <a:spLocks/>
          </p:cNvSpPr>
          <p:nvPr/>
        </p:nvSpPr>
        <p:spPr bwMode="auto">
          <a:xfrm>
            <a:off x="113537" y="3896265"/>
            <a:ext cx="281166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measure scattered lepton 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multi-dimensional binning: x, Q</a:t>
            </a:r>
            <a:r>
              <a:rPr lang="en-US" sz="1400" baseline="30000" dirty="0">
                <a:latin typeface="+mj-lt"/>
                <a:ea typeface="ＭＳ Ｐゴシック" charset="0"/>
                <a:cs typeface="Comic Sans MS"/>
                <a:sym typeface="Corbel" charset="0"/>
              </a:rPr>
              <a:t>2</a:t>
            </a:r>
          </a:p>
          <a:p>
            <a:pPr marL="457200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reach to lowest x, Q</a:t>
            </a:r>
            <a:r>
              <a:rPr lang="en-US" sz="1400" baseline="300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2 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impacts </a:t>
            </a:r>
          </a:p>
          <a:p>
            <a:pPr marL="457200">
              <a:buClr>
                <a:srgbClr val="000000"/>
              </a:buClr>
              <a:buSzPct val="125000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Interaction Region design</a:t>
            </a: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34169C2C-91D4-184D-B0F7-5DF6A287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3337" t="5580" r="1112" b="697"/>
          <a:stretch>
            <a:fillRect/>
          </a:stretch>
        </p:blipFill>
        <p:spPr bwMode="auto">
          <a:xfrm>
            <a:off x="178447" y="1989441"/>
            <a:ext cx="1830110" cy="143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7">
            <a:extLst>
              <a:ext uri="{FF2B5EF4-FFF2-40B4-BE49-F238E27FC236}">
                <a16:creationId xmlns:a16="http://schemas.microsoft.com/office/drawing/2014/main" id="{AC90763E-B5F7-274E-8BE3-3C3648ECEF84}"/>
              </a:ext>
            </a:extLst>
          </p:cNvPr>
          <p:cNvSpPr>
            <a:spLocks/>
          </p:cNvSpPr>
          <p:nvPr/>
        </p:nvSpPr>
        <p:spPr bwMode="auto">
          <a:xfrm>
            <a:off x="3194116" y="3629050"/>
            <a:ext cx="1897654" cy="2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semi-inclusive DIS</a:t>
            </a:r>
          </a:p>
        </p:txBody>
      </p:sp>
      <p:sp>
        <p:nvSpPr>
          <p:cNvPr id="51" name="Rectangle 8">
            <a:extLst>
              <a:ext uri="{FF2B5EF4-FFF2-40B4-BE49-F238E27FC236}">
                <a16:creationId xmlns:a16="http://schemas.microsoft.com/office/drawing/2014/main" id="{3D9B6DD4-6BEC-1049-99CB-2CBCF2C85486}"/>
              </a:ext>
            </a:extLst>
          </p:cNvPr>
          <p:cNvSpPr>
            <a:spLocks/>
          </p:cNvSpPr>
          <p:nvPr/>
        </p:nvSpPr>
        <p:spPr bwMode="auto">
          <a:xfrm>
            <a:off x="3194116" y="3903688"/>
            <a:ext cx="28409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measure scattered lepton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  and hadrons in coincidence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multi-dimensional binning: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  x, Q</a:t>
            </a:r>
            <a:r>
              <a:rPr lang="en-US" sz="1400" baseline="30000" dirty="0">
                <a:latin typeface="+mj-lt"/>
                <a:ea typeface="ＭＳ Ｐゴシック" charset="0"/>
                <a:cs typeface="Comic Sans MS"/>
                <a:sym typeface="Corbel" charset="0"/>
              </a:rPr>
              <a:t>2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, z, </a:t>
            </a:r>
            <a:r>
              <a:rPr lang="en-US" sz="1400" dirty="0" err="1">
                <a:latin typeface="+mj-lt"/>
                <a:ea typeface="ＭＳ Ｐゴシック" charset="0"/>
                <a:cs typeface="Comic Sans MS"/>
                <a:sym typeface="Corbel" charset="0"/>
              </a:rPr>
              <a:t>p</a:t>
            </a:r>
            <a:r>
              <a:rPr lang="en-US" sz="1400" baseline="-25000" dirty="0" err="1">
                <a:latin typeface="+mj-lt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, </a:t>
            </a:r>
            <a:r>
              <a:rPr lang="en-US" sz="1400" dirty="0">
                <a:latin typeface="Symbol" pitchFamily="2" charset="2"/>
                <a:ea typeface="ＭＳ Ｐゴシック" charset="0"/>
                <a:cs typeface="Symbol" charset="2"/>
                <a:sym typeface="Corbel" charset="0"/>
              </a:rPr>
              <a:t>Q</a:t>
            </a:r>
          </a:p>
          <a:p>
            <a:pPr marL="457200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particle identification over entire region is critical</a:t>
            </a:r>
          </a:p>
        </p:txBody>
      </p:sp>
      <p:pic>
        <p:nvPicPr>
          <p:cNvPr id="49" name="Picture 30" descr="sidis-diagram.eps">
            <a:extLst>
              <a:ext uri="{FF2B5EF4-FFF2-40B4-BE49-F238E27FC236}">
                <a16:creationId xmlns:a16="http://schemas.microsoft.com/office/drawing/2014/main" id="{54D46718-1FD9-A842-85FB-14631866BF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3068" y="1991171"/>
            <a:ext cx="2085030" cy="148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11">
            <a:extLst>
              <a:ext uri="{FF2B5EF4-FFF2-40B4-BE49-F238E27FC236}">
                <a16:creationId xmlns:a16="http://schemas.microsoft.com/office/drawing/2014/main" id="{F69E9600-0096-C24C-ADB7-3E4B46C1FA2F}"/>
              </a:ext>
            </a:extLst>
          </p:cNvPr>
          <p:cNvSpPr>
            <a:spLocks/>
          </p:cNvSpPr>
          <p:nvPr/>
        </p:nvSpPr>
        <p:spPr bwMode="auto">
          <a:xfrm>
            <a:off x="6514494" y="3626220"/>
            <a:ext cx="2155828" cy="2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exclusive processes </a:t>
            </a:r>
          </a:p>
        </p:txBody>
      </p:sp>
      <p:sp>
        <p:nvSpPr>
          <p:cNvPr id="56" name="Rectangle 12">
            <a:extLst>
              <a:ext uri="{FF2B5EF4-FFF2-40B4-BE49-F238E27FC236}">
                <a16:creationId xmlns:a16="http://schemas.microsoft.com/office/drawing/2014/main" id="{DF69565E-3EB1-FE4D-9203-D1E719F9BDC5}"/>
              </a:ext>
            </a:extLst>
          </p:cNvPr>
          <p:cNvSpPr>
            <a:spLocks/>
          </p:cNvSpPr>
          <p:nvPr/>
        </p:nvSpPr>
        <p:spPr bwMode="auto">
          <a:xfrm>
            <a:off x="6514495" y="3914869"/>
            <a:ext cx="2629506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measure all particles in event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multi-dimensional binning: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  x, Q</a:t>
            </a:r>
            <a:r>
              <a:rPr lang="en-US" sz="1400" baseline="30000" dirty="0">
                <a:latin typeface="+mj-lt"/>
                <a:ea typeface="ＭＳ Ｐゴシック" charset="0"/>
                <a:cs typeface="Comic Sans MS"/>
                <a:sym typeface="Corbel" charset="0"/>
              </a:rPr>
              <a:t>2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, t, </a:t>
            </a:r>
            <a:r>
              <a:rPr lang="en-US" sz="1400" dirty="0">
                <a:latin typeface="Symbol" pitchFamily="2" charset="2"/>
                <a:ea typeface="ＭＳ Ｐゴシック" charset="0"/>
                <a:cs typeface="Symbol" charset="2"/>
                <a:sym typeface="Corbel" charset="0"/>
              </a:rPr>
              <a:t>Q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proton </a:t>
            </a:r>
            <a:r>
              <a:rPr lang="en-US" sz="1400" dirty="0" err="1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p</a:t>
            </a:r>
            <a:r>
              <a:rPr lang="en-US" sz="1400" baseline="-25000" dirty="0" err="1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:  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0.2 - 1.3 GeV</a:t>
            </a:r>
          </a:p>
          <a:p>
            <a:pPr lvl="1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cannot be detected in main detector</a:t>
            </a:r>
          </a:p>
          <a:p>
            <a:pPr lvl="1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strong impact 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Corbel" charset="0"/>
              </a:rPr>
              <a:t>on Interaction Region design</a:t>
            </a:r>
          </a:p>
        </p:txBody>
      </p:sp>
      <p:pic>
        <p:nvPicPr>
          <p:cNvPr id="54" name="Picture 53" descr="GPD.png">
            <a:extLst>
              <a:ext uri="{FF2B5EF4-FFF2-40B4-BE49-F238E27FC236}">
                <a16:creationId xmlns:a16="http://schemas.microsoft.com/office/drawing/2014/main" id="{9CA04896-6081-0E49-8E24-892D7B6C0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16" y="1991959"/>
            <a:ext cx="2110740" cy="12573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44AED634-2012-334C-9FF2-DB46960909F3}"/>
              </a:ext>
            </a:extLst>
          </p:cNvPr>
          <p:cNvGrpSpPr/>
          <p:nvPr/>
        </p:nvGrpSpPr>
        <p:grpSpPr>
          <a:xfrm rot="16200000">
            <a:off x="4003809" y="3978839"/>
            <a:ext cx="1176883" cy="4550773"/>
            <a:chOff x="5538607" y="819097"/>
            <a:chExt cx="1176883" cy="4550773"/>
          </a:xfrm>
        </p:grpSpPr>
        <p:sp>
          <p:nvSpPr>
            <p:cNvPr id="58" name="AutoShape 19">
              <a:extLst>
                <a:ext uri="{FF2B5EF4-FFF2-40B4-BE49-F238E27FC236}">
                  <a16:creationId xmlns:a16="http://schemas.microsoft.com/office/drawing/2014/main" id="{E866973C-D855-DD48-AD9A-6FEDB826A25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851662" y="2506042"/>
              <a:ext cx="4550773" cy="1176883"/>
            </a:xfrm>
            <a:prstGeom prst="rightArrow">
              <a:avLst>
                <a:gd name="adj1" fmla="val 32000"/>
                <a:gd name="adj2" fmla="val 63778"/>
              </a:avLst>
            </a:prstGeom>
            <a:gradFill flip="none"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lin ang="0" scaled="1"/>
              <a:tileRect/>
            </a:gra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59" name="Rectangle 20">
              <a:extLst>
                <a:ext uri="{FF2B5EF4-FFF2-40B4-BE49-F238E27FC236}">
                  <a16:creationId xmlns:a16="http://schemas.microsoft.com/office/drawing/2014/main" id="{A50CCCB1-A575-664E-93C7-4D22B47971D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98966" y="2758964"/>
              <a:ext cx="3433031" cy="27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600" b="1" dirty="0">
                  <a:solidFill>
                    <a:schemeClr val="bg1"/>
                  </a:solidFill>
                  <a:latin typeface="+mj-lt"/>
                  <a:ea typeface="ＭＳ Ｐゴシック" charset="0"/>
                  <a:cs typeface="Corbel Bold" charset="0"/>
                  <a:sym typeface="Corbel Bold" charset="0"/>
                </a:rPr>
                <a:t>machine &amp; detector </a:t>
              </a:r>
              <a:r>
                <a:rPr lang="en-US" sz="1600" b="1" dirty="0">
                  <a:latin typeface="+mj-lt"/>
                  <a:ea typeface="ＭＳ Ｐゴシック" charset="0"/>
                  <a:cs typeface="Corbel Bold" charset="0"/>
                  <a:sym typeface="Corbel Bold" charset="0"/>
                </a:rPr>
                <a:t>requirements</a:t>
              </a: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47DDB5A-0054-404B-96D7-0922E4A1736B}"/>
              </a:ext>
            </a:extLst>
          </p:cNvPr>
          <p:cNvSpPr/>
          <p:nvPr/>
        </p:nvSpPr>
        <p:spPr>
          <a:xfrm>
            <a:off x="8276837" y="2791429"/>
            <a:ext cx="505047" cy="470441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9537AE-561E-B44C-A934-E70B336A211C}"/>
              </a:ext>
            </a:extLst>
          </p:cNvPr>
          <p:cNvSpPr txBox="1"/>
          <p:nvPr/>
        </p:nvSpPr>
        <p:spPr>
          <a:xfrm>
            <a:off x="202202" y="5595710"/>
            <a:ext cx="100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∫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Ldt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12C521C-28DE-E947-B4D1-734D60D12571}"/>
              </a:ext>
            </a:extLst>
          </p:cNvPr>
          <p:cNvSpPr txBox="1"/>
          <p:nvPr/>
        </p:nvSpPr>
        <p:spPr>
          <a:xfrm>
            <a:off x="948569" y="5677671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1 fb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-1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FEA3616-6A3F-8146-B0DC-21B190D717A5}"/>
              </a:ext>
            </a:extLst>
          </p:cNvPr>
          <p:cNvSpPr txBox="1"/>
          <p:nvPr/>
        </p:nvSpPr>
        <p:spPr>
          <a:xfrm>
            <a:off x="3670516" y="568618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10 fb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-1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F29F66-E2ED-CC46-91FB-8D4F01F587BD}"/>
              </a:ext>
            </a:extLst>
          </p:cNvPr>
          <p:cNvSpPr txBox="1"/>
          <p:nvPr/>
        </p:nvSpPr>
        <p:spPr>
          <a:xfrm>
            <a:off x="6907298" y="5683150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j-lt"/>
              </a:rPr>
              <a:t>10 - 100 fb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-1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3D916-1A55-044F-B0B1-E2838526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C63-43AA-A04B-A2B5-EE89916D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General Purpose Detector: Concept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08B8E-42DD-C64E-A9ED-706CBC86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A4E84-7BF5-8A47-9FF8-F238D484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4C3391-09F1-B044-A41D-C0E88A03E9B1}"/>
              </a:ext>
            </a:extLst>
          </p:cNvPr>
          <p:cNvSpPr txBox="1"/>
          <p:nvPr/>
        </p:nvSpPr>
        <p:spPr>
          <a:xfrm>
            <a:off x="5434402" y="891166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Forward-</a:t>
            </a:r>
            <a:r>
              <a:rPr lang="en-US" sz="1600" dirty="0">
                <a:latin typeface="Symbol" pitchFamily="2" charset="2"/>
              </a:rPr>
              <a:t>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FC9DB-FA17-AA49-B3AA-E189CD89E2B3}"/>
              </a:ext>
            </a:extLst>
          </p:cNvPr>
          <p:cNvSpPr txBox="1"/>
          <p:nvPr/>
        </p:nvSpPr>
        <p:spPr>
          <a:xfrm>
            <a:off x="2664426" y="911796"/>
            <a:ext cx="127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Backward-</a:t>
            </a:r>
            <a:r>
              <a:rPr lang="en-US" sz="1600" dirty="0">
                <a:latin typeface="Symbol" pitchFamily="2" charset="2"/>
              </a:rPr>
              <a:t>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400B77-0EAD-B24B-A617-D15253F861A5}"/>
              </a:ext>
            </a:extLst>
          </p:cNvPr>
          <p:cNvSpPr txBox="1"/>
          <p:nvPr/>
        </p:nvSpPr>
        <p:spPr>
          <a:xfrm>
            <a:off x="-83446" y="4425627"/>
            <a:ext cx="158729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very low Q</a:t>
            </a:r>
            <a:r>
              <a:rPr lang="en-US" sz="1100" baseline="30000" dirty="0">
                <a:latin typeface="+mj-lt"/>
              </a:rPr>
              <a:t>2</a:t>
            </a:r>
            <a:r>
              <a:rPr lang="en-US" sz="1100" dirty="0">
                <a:latin typeface="+mj-lt"/>
              </a:rPr>
              <a:t> </a:t>
            </a:r>
          </a:p>
          <a:p>
            <a:pPr algn="ctr"/>
            <a:r>
              <a:rPr lang="en-US" sz="1100" dirty="0">
                <a:latin typeface="+mj-lt"/>
              </a:rPr>
              <a:t>scattered lepton</a:t>
            </a:r>
          </a:p>
          <a:p>
            <a:pPr algn="ctr"/>
            <a:endParaRPr lang="en-US" sz="800" dirty="0">
              <a:latin typeface="+mj-lt"/>
            </a:endParaRPr>
          </a:p>
          <a:p>
            <a:pPr algn="ctr"/>
            <a:r>
              <a:rPr lang="en-US" sz="1100" dirty="0">
                <a:latin typeface="+mj-lt"/>
              </a:rPr>
              <a:t>Bethe-</a:t>
            </a:r>
            <a:r>
              <a:rPr lang="en-US" sz="1100" dirty="0" err="1">
                <a:latin typeface="+mj-lt"/>
              </a:rPr>
              <a:t>Heitler</a:t>
            </a:r>
            <a:r>
              <a:rPr lang="en-US" sz="1100" dirty="0">
                <a:latin typeface="+mj-lt"/>
              </a:rPr>
              <a:t> photons </a:t>
            </a:r>
          </a:p>
          <a:p>
            <a:pPr algn="ctr"/>
            <a:r>
              <a:rPr lang="en-US" sz="1100" dirty="0">
                <a:latin typeface="+mj-lt"/>
              </a:rPr>
              <a:t>for luminosity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DD01692-7F8C-CC4C-BD45-49EDA9C21F40}"/>
              </a:ext>
            </a:extLst>
          </p:cNvPr>
          <p:cNvSpPr txBox="1"/>
          <p:nvPr/>
        </p:nvSpPr>
        <p:spPr>
          <a:xfrm>
            <a:off x="7514350" y="4608245"/>
            <a:ext cx="17171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particles from nuclear</a:t>
            </a:r>
          </a:p>
          <a:p>
            <a:pPr algn="ctr"/>
            <a:r>
              <a:rPr lang="en-US" sz="1100" dirty="0">
                <a:latin typeface="+mj-lt"/>
              </a:rPr>
              <a:t>breakup and</a:t>
            </a:r>
          </a:p>
          <a:p>
            <a:pPr algn="ctr"/>
            <a:r>
              <a:rPr lang="en-US" sz="1100" dirty="0">
                <a:latin typeface="+mj-lt"/>
              </a:rPr>
              <a:t>from diffractive reactions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BBFC9FE-4B11-1149-B93A-54EEFB349975}"/>
              </a:ext>
            </a:extLst>
          </p:cNvPr>
          <p:cNvCxnSpPr>
            <a:cxnSpLocks/>
          </p:cNvCxnSpPr>
          <p:nvPr/>
        </p:nvCxnSpPr>
        <p:spPr>
          <a:xfrm flipV="1">
            <a:off x="2573646" y="880645"/>
            <a:ext cx="1661036" cy="29294"/>
          </a:xfrm>
          <a:prstGeom prst="straightConnector1">
            <a:avLst/>
          </a:prstGeom>
          <a:ln w="317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7E2AD79-2859-9446-82AE-A812C90F51EC}"/>
              </a:ext>
            </a:extLst>
          </p:cNvPr>
          <p:cNvCxnSpPr>
            <a:cxnSpLocks/>
          </p:cNvCxnSpPr>
          <p:nvPr/>
        </p:nvCxnSpPr>
        <p:spPr>
          <a:xfrm flipH="1">
            <a:off x="4916532" y="864627"/>
            <a:ext cx="1864961" cy="8053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E2583C50-F27E-784B-AF43-CF5E1C891E7C}"/>
              </a:ext>
            </a:extLst>
          </p:cNvPr>
          <p:cNvSpPr txBox="1"/>
          <p:nvPr/>
        </p:nvSpPr>
        <p:spPr>
          <a:xfrm>
            <a:off x="5063710" y="55663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electron beam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D425BCF-9EC7-D941-B595-7C7FB2D61B38}"/>
              </a:ext>
            </a:extLst>
          </p:cNvPr>
          <p:cNvSpPr txBox="1"/>
          <p:nvPr/>
        </p:nvSpPr>
        <p:spPr>
          <a:xfrm>
            <a:off x="2651767" y="581048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p/A beam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6014F0D-659E-2645-BDC9-20B63D401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2" r="18018" b="10531"/>
          <a:stretch/>
        </p:blipFill>
        <p:spPr>
          <a:xfrm flipH="1">
            <a:off x="4224583" y="602834"/>
            <a:ext cx="703100" cy="538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0D4939-81BA-A342-B1D8-9AB0553743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0349" y="1201124"/>
            <a:ext cx="7112327" cy="3999453"/>
          </a:xfrm>
          <a:prstGeom prst="rect">
            <a:avLst/>
          </a:prstGeom>
        </p:spPr>
      </p:pic>
      <p:pic>
        <p:nvPicPr>
          <p:cNvPr id="85" name="Picture 3">
            <a:extLst>
              <a:ext uri="{FF2B5EF4-FFF2-40B4-BE49-F238E27FC236}">
                <a16:creationId xmlns:a16="http://schemas.microsoft.com/office/drawing/2014/main" id="{21ADCCE9-5CE3-A04F-902D-0A200D869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337" t="5580" r="1112" b="697"/>
          <a:stretch>
            <a:fillRect/>
          </a:stretch>
        </p:blipFill>
        <p:spPr bwMode="auto">
          <a:xfrm>
            <a:off x="94996" y="1104164"/>
            <a:ext cx="1830110" cy="143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91B3ABDC-C7FE-074F-A537-24E56EC646C3}"/>
              </a:ext>
            </a:extLst>
          </p:cNvPr>
          <p:cNvSpPr txBox="1"/>
          <p:nvPr/>
        </p:nvSpPr>
        <p:spPr>
          <a:xfrm>
            <a:off x="30917" y="758099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0432FF"/>
                </a:solidFill>
                <a:latin typeface="+mj-lt"/>
              </a:rPr>
              <a:t>inclusive DIS: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5EC051D-3B2D-C847-8A91-164F1EA8189D}"/>
              </a:ext>
            </a:extLst>
          </p:cNvPr>
          <p:cNvSpPr txBox="1"/>
          <p:nvPr/>
        </p:nvSpPr>
        <p:spPr>
          <a:xfrm>
            <a:off x="0" y="5856889"/>
            <a:ext cx="15869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40FF"/>
                </a:solidFill>
                <a:latin typeface="+mj-lt"/>
              </a:rPr>
              <a:t>Low Q</a:t>
            </a:r>
            <a:r>
              <a:rPr lang="en-US" sz="1600" baseline="30000" dirty="0">
                <a:solidFill>
                  <a:srgbClr val="FF40FF"/>
                </a:solidFill>
                <a:latin typeface="+mj-lt"/>
              </a:rPr>
              <a:t>2</a:t>
            </a:r>
            <a:r>
              <a:rPr lang="en-US" sz="1600" dirty="0">
                <a:solidFill>
                  <a:srgbClr val="FF40FF"/>
                </a:solidFill>
                <a:latin typeface="+mj-lt"/>
              </a:rPr>
              <a:t>-Tagger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0DB3884-5A1D-074C-920A-6FBC78EF0DBB}"/>
              </a:ext>
            </a:extLst>
          </p:cNvPr>
          <p:cNvSpPr txBox="1"/>
          <p:nvPr/>
        </p:nvSpPr>
        <p:spPr>
          <a:xfrm>
            <a:off x="0" y="5477661"/>
            <a:ext cx="199766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+mj-lt"/>
              </a:rPr>
              <a:t>Luminosity Detector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5ACEC41-D2DC-2941-A94E-84E50DE75DB7}"/>
              </a:ext>
            </a:extLst>
          </p:cNvPr>
          <p:cNvSpPr/>
          <p:nvPr/>
        </p:nvSpPr>
        <p:spPr>
          <a:xfrm>
            <a:off x="3456633" y="3763947"/>
            <a:ext cx="2240782" cy="1085976"/>
          </a:xfrm>
          <a:prstGeom prst="rect">
            <a:avLst/>
          </a:prstGeom>
          <a:gradFill>
            <a:gsLst>
              <a:gs pos="0">
                <a:srgbClr val="0432FF">
                  <a:alpha val="50000"/>
                </a:srgbClr>
              </a:gs>
              <a:gs pos="70000">
                <a:srgbClr val="0096FF"/>
              </a:gs>
              <a:gs pos="30000">
                <a:srgbClr val="0096FF"/>
              </a:gs>
              <a:gs pos="100000">
                <a:srgbClr val="0432FF">
                  <a:alpha val="80000"/>
                </a:srgbClr>
              </a:gs>
            </a:gsLst>
            <a:lin ang="0" scaled="1"/>
          </a:gra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4242786-17E7-DB4F-A1BC-53EAE6D0A05E}"/>
              </a:ext>
            </a:extLst>
          </p:cNvPr>
          <p:cNvSpPr/>
          <p:nvPr/>
        </p:nvSpPr>
        <p:spPr>
          <a:xfrm>
            <a:off x="3925712" y="4412371"/>
            <a:ext cx="1292576" cy="430301"/>
          </a:xfrm>
          <a:prstGeom prst="rect">
            <a:avLst/>
          </a:prstGeom>
          <a:gradFill>
            <a:gsLst>
              <a:gs pos="0">
                <a:srgbClr val="011893"/>
              </a:gs>
              <a:gs pos="70000">
                <a:srgbClr val="0096FF"/>
              </a:gs>
              <a:gs pos="30000">
                <a:srgbClr val="0096FF"/>
              </a:gs>
              <a:gs pos="100000">
                <a:srgbClr val="011893"/>
              </a:gs>
            </a:gsLst>
            <a:lin ang="0" scaled="1"/>
          </a:gra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136016E-E296-0946-82CE-388B209E33CC}"/>
              </a:ext>
            </a:extLst>
          </p:cNvPr>
          <p:cNvSpPr txBox="1"/>
          <p:nvPr/>
        </p:nvSpPr>
        <p:spPr>
          <a:xfrm>
            <a:off x="4063687" y="3001824"/>
            <a:ext cx="1016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Central</a:t>
            </a:r>
          </a:p>
          <a:p>
            <a:pPr algn="ctr"/>
            <a:r>
              <a:rPr lang="en-US" sz="1600" b="1" dirty="0">
                <a:latin typeface="+mj-lt"/>
              </a:rPr>
              <a:t>Detector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E19368-5A79-2A4E-B368-4D78C1D2F970}"/>
              </a:ext>
            </a:extLst>
          </p:cNvPr>
          <p:cNvSpPr txBox="1"/>
          <p:nvPr/>
        </p:nvSpPr>
        <p:spPr>
          <a:xfrm>
            <a:off x="1989529" y="3879864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Lepton</a:t>
            </a:r>
          </a:p>
          <a:p>
            <a:pPr algn="ctr"/>
            <a:r>
              <a:rPr lang="en-US" sz="1400" b="1" dirty="0">
                <a:latin typeface="+mj-lt"/>
              </a:rPr>
              <a:t>Endcap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A316918-95CD-F246-8577-A8B898B2A149}"/>
              </a:ext>
            </a:extLst>
          </p:cNvPr>
          <p:cNvGrpSpPr/>
          <p:nvPr/>
        </p:nvGrpSpPr>
        <p:grpSpPr>
          <a:xfrm>
            <a:off x="2938404" y="3583093"/>
            <a:ext cx="338554" cy="1226638"/>
            <a:chOff x="2938404" y="3412965"/>
            <a:chExt cx="338554" cy="122663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8F08572-A47B-9543-8BA1-4B3D061F615D}"/>
                </a:ext>
              </a:extLst>
            </p:cNvPr>
            <p:cNvSpPr/>
            <p:nvPr/>
          </p:nvSpPr>
          <p:spPr>
            <a:xfrm>
              <a:off x="2991940" y="3412965"/>
              <a:ext cx="236406" cy="1226638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514C6A9-21D2-CE4A-BEE5-8647A4AEF1FA}"/>
                </a:ext>
              </a:extLst>
            </p:cNvPr>
            <p:cNvSpPr txBox="1"/>
            <p:nvPr/>
          </p:nvSpPr>
          <p:spPr>
            <a:xfrm rot="16200000">
              <a:off x="2748448" y="3948235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ECAL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414B932-D925-A346-AA95-01422EFF1499}"/>
              </a:ext>
            </a:extLst>
          </p:cNvPr>
          <p:cNvGrpSpPr/>
          <p:nvPr/>
        </p:nvGrpSpPr>
        <p:grpSpPr>
          <a:xfrm>
            <a:off x="2739930" y="3343973"/>
            <a:ext cx="338554" cy="1459839"/>
            <a:chOff x="2739930" y="3173845"/>
            <a:chExt cx="338554" cy="1459839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86FB4EA-ADB8-AC4B-8A76-5D6B6F18D44C}"/>
                </a:ext>
              </a:extLst>
            </p:cNvPr>
            <p:cNvSpPr/>
            <p:nvPr/>
          </p:nvSpPr>
          <p:spPr>
            <a:xfrm>
              <a:off x="2755680" y="3173845"/>
              <a:ext cx="236406" cy="1459839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D27318C-2E9F-2641-A7EE-8E7EEBE824F9}"/>
                </a:ext>
              </a:extLst>
            </p:cNvPr>
            <p:cNvSpPr txBox="1"/>
            <p:nvPr/>
          </p:nvSpPr>
          <p:spPr>
            <a:xfrm rot="16200000">
              <a:off x="2544363" y="3941147"/>
              <a:ext cx="7296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HCAL</a:t>
              </a: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300EF15-6FC8-A24A-A94C-409CEACF50FE}"/>
              </a:ext>
            </a:extLst>
          </p:cNvPr>
          <p:cNvSpPr/>
          <p:nvPr/>
        </p:nvSpPr>
        <p:spPr>
          <a:xfrm>
            <a:off x="4582274" y="3767116"/>
            <a:ext cx="1120391" cy="1085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4DCC81D-9522-8C46-98A2-D77C4B12A780}"/>
              </a:ext>
            </a:extLst>
          </p:cNvPr>
          <p:cNvGrpSpPr/>
          <p:nvPr/>
        </p:nvGrpSpPr>
        <p:grpSpPr>
          <a:xfrm rot="16200000">
            <a:off x="3093794" y="4147643"/>
            <a:ext cx="976872" cy="370427"/>
            <a:chOff x="5895033" y="6114223"/>
            <a:chExt cx="1292576" cy="482961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60FFD7A-815E-3343-8E66-F6F682204952}"/>
                </a:ext>
              </a:extLst>
            </p:cNvPr>
            <p:cNvSpPr/>
            <p:nvPr/>
          </p:nvSpPr>
          <p:spPr>
            <a:xfrm>
              <a:off x="5895033" y="6166883"/>
              <a:ext cx="1292576" cy="430301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rgbClr val="011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851FEB1-01E7-194E-B13C-005970E8BD36}"/>
                </a:ext>
              </a:extLst>
            </p:cNvPr>
            <p:cNvSpPr txBox="1"/>
            <p:nvPr/>
          </p:nvSpPr>
          <p:spPr>
            <a:xfrm>
              <a:off x="5899436" y="6114223"/>
              <a:ext cx="1273574" cy="441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Tracking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793886EF-4991-AA4C-9E6B-AD603CFFBAC2}"/>
              </a:ext>
            </a:extLst>
          </p:cNvPr>
          <p:cNvSpPr txBox="1"/>
          <p:nvPr/>
        </p:nvSpPr>
        <p:spPr>
          <a:xfrm>
            <a:off x="4207156" y="3663835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HCAL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5BFABFC-45E2-544D-914B-727DA4CDC903}"/>
              </a:ext>
            </a:extLst>
          </p:cNvPr>
          <p:cNvSpPr txBox="1"/>
          <p:nvPr/>
        </p:nvSpPr>
        <p:spPr>
          <a:xfrm>
            <a:off x="4221583" y="4002331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ECAL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5470DBA-C74E-EC41-BC6F-EAC4A607B3E9}"/>
              </a:ext>
            </a:extLst>
          </p:cNvPr>
          <p:cNvSpPr txBox="1"/>
          <p:nvPr/>
        </p:nvSpPr>
        <p:spPr>
          <a:xfrm>
            <a:off x="4073405" y="4426547"/>
            <a:ext cx="962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Tracking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DC8795A-0C47-EA48-B9C4-1C69AF085845}"/>
              </a:ext>
            </a:extLst>
          </p:cNvPr>
          <p:cNvSpPr txBox="1"/>
          <p:nvPr/>
        </p:nvSpPr>
        <p:spPr>
          <a:xfrm>
            <a:off x="4123800" y="3814657"/>
            <a:ext cx="896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Magnet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9A9F919-94FE-E04F-8C3D-C8FC61A24F8F}"/>
              </a:ext>
            </a:extLst>
          </p:cNvPr>
          <p:cNvSpPr txBox="1"/>
          <p:nvPr/>
        </p:nvSpPr>
        <p:spPr>
          <a:xfrm>
            <a:off x="6389895" y="3869769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Hadron</a:t>
            </a:r>
          </a:p>
          <a:p>
            <a:pPr algn="ctr"/>
            <a:r>
              <a:rPr lang="en-US" sz="1400" b="1" dirty="0">
                <a:latin typeface="+mj-lt"/>
              </a:rPr>
              <a:t>Endcap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F9788EA-C2CA-8044-B813-28C50818A3D5}"/>
              </a:ext>
            </a:extLst>
          </p:cNvPr>
          <p:cNvGrpSpPr/>
          <p:nvPr/>
        </p:nvGrpSpPr>
        <p:grpSpPr>
          <a:xfrm>
            <a:off x="5678060" y="3768503"/>
            <a:ext cx="338554" cy="1055405"/>
            <a:chOff x="5678060" y="3258119"/>
            <a:chExt cx="338554" cy="1055405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3CF6F99-1BB5-C14B-9EB9-3C98689696F4}"/>
                </a:ext>
              </a:extLst>
            </p:cNvPr>
            <p:cNvSpPr/>
            <p:nvPr/>
          </p:nvSpPr>
          <p:spPr>
            <a:xfrm>
              <a:off x="5707317" y="3258119"/>
              <a:ext cx="211013" cy="1055405"/>
            </a:xfrm>
            <a:prstGeom prst="rect">
              <a:avLst/>
            </a:prstGeom>
            <a:gradFill>
              <a:gsLst>
                <a:gs pos="0">
                  <a:srgbClr val="008F00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88B4BB6-8617-384E-B256-5ADD19146120}"/>
                </a:ext>
              </a:extLst>
            </p:cNvPr>
            <p:cNvSpPr txBox="1"/>
            <p:nvPr/>
          </p:nvSpPr>
          <p:spPr>
            <a:xfrm rot="16200000">
              <a:off x="5584284" y="3636334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PID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E1B61BA-08BD-464D-ADFE-6603186E8F77}"/>
              </a:ext>
            </a:extLst>
          </p:cNvPr>
          <p:cNvGrpSpPr/>
          <p:nvPr/>
        </p:nvGrpSpPr>
        <p:grpSpPr>
          <a:xfrm>
            <a:off x="3182951" y="3758044"/>
            <a:ext cx="338554" cy="1055405"/>
            <a:chOff x="3182951" y="3247660"/>
            <a:chExt cx="338554" cy="1055405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0968C89-8352-F142-8154-B7E8E73651D3}"/>
                </a:ext>
              </a:extLst>
            </p:cNvPr>
            <p:cNvSpPr/>
            <p:nvPr/>
          </p:nvSpPr>
          <p:spPr>
            <a:xfrm>
              <a:off x="3235569" y="3247660"/>
              <a:ext cx="211013" cy="1055405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BA732F1-2CB4-0143-9C1A-70D7ED9D9780}"/>
                </a:ext>
              </a:extLst>
            </p:cNvPr>
            <p:cNvSpPr txBox="1"/>
            <p:nvPr/>
          </p:nvSpPr>
          <p:spPr>
            <a:xfrm rot="16200000">
              <a:off x="3089175" y="3661143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PID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212C21E-92F1-2A46-8387-DD264BD4679B}"/>
              </a:ext>
            </a:extLst>
          </p:cNvPr>
          <p:cNvGrpSpPr/>
          <p:nvPr/>
        </p:nvGrpSpPr>
        <p:grpSpPr>
          <a:xfrm>
            <a:off x="5908435" y="3583093"/>
            <a:ext cx="338554" cy="1226638"/>
            <a:chOff x="5908435" y="3072709"/>
            <a:chExt cx="338554" cy="1226638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C37997B-BFA4-5D4B-812E-1466904234C8}"/>
                </a:ext>
              </a:extLst>
            </p:cNvPr>
            <p:cNvSpPr/>
            <p:nvPr/>
          </p:nvSpPr>
          <p:spPr>
            <a:xfrm>
              <a:off x="5941673" y="3072709"/>
              <a:ext cx="236406" cy="1226638"/>
            </a:xfrm>
            <a:prstGeom prst="rect">
              <a:avLst/>
            </a:prstGeom>
            <a:gradFill>
              <a:gsLst>
                <a:gs pos="0">
                  <a:srgbClr val="009051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E7A7783-E08B-8D4F-AE67-944C40FD18CF}"/>
                </a:ext>
              </a:extLst>
            </p:cNvPr>
            <p:cNvSpPr txBox="1"/>
            <p:nvPr/>
          </p:nvSpPr>
          <p:spPr>
            <a:xfrm rot="16200000">
              <a:off x="5718479" y="3611522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ECAL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F432BD0-B567-C14D-A237-FD02553C5405}"/>
              </a:ext>
            </a:extLst>
          </p:cNvPr>
          <p:cNvGrpSpPr/>
          <p:nvPr/>
        </p:nvGrpSpPr>
        <p:grpSpPr>
          <a:xfrm>
            <a:off x="6156527" y="3339844"/>
            <a:ext cx="338554" cy="1459839"/>
            <a:chOff x="6156527" y="2829460"/>
            <a:chExt cx="338554" cy="1459839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0D6ADA5-63A8-5B42-B322-2B8A30312A75}"/>
                </a:ext>
              </a:extLst>
            </p:cNvPr>
            <p:cNvSpPr/>
            <p:nvPr/>
          </p:nvSpPr>
          <p:spPr>
            <a:xfrm>
              <a:off x="6196205" y="2829460"/>
              <a:ext cx="236406" cy="1459839"/>
            </a:xfrm>
            <a:prstGeom prst="rect">
              <a:avLst/>
            </a:prstGeom>
            <a:gradFill>
              <a:gsLst>
                <a:gs pos="0">
                  <a:srgbClr val="009051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E4C2553-6E5D-DF43-8392-3835A18F9EE7}"/>
                </a:ext>
              </a:extLst>
            </p:cNvPr>
            <p:cNvSpPr txBox="1"/>
            <p:nvPr/>
          </p:nvSpPr>
          <p:spPr>
            <a:xfrm rot="16200000">
              <a:off x="5960960" y="3551272"/>
              <a:ext cx="7296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HCAL</a:t>
              </a: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6F507DF3-1439-2942-A8F2-3F9AFBA36CD9}"/>
              </a:ext>
            </a:extLst>
          </p:cNvPr>
          <p:cNvSpPr txBox="1"/>
          <p:nvPr/>
        </p:nvSpPr>
        <p:spPr>
          <a:xfrm>
            <a:off x="4296123" y="417370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PID</a:t>
            </a:r>
          </a:p>
        </p:txBody>
      </p:sp>
      <p:pic>
        <p:nvPicPr>
          <p:cNvPr id="121" name="Picture 30" descr="sidis-diagram.eps">
            <a:extLst>
              <a:ext uri="{FF2B5EF4-FFF2-40B4-BE49-F238E27FC236}">
                <a16:creationId xmlns:a16="http://schemas.microsoft.com/office/drawing/2014/main" id="{F1494F66-DF69-4243-B116-27B49A6B78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6880" y="1128466"/>
            <a:ext cx="2085030" cy="148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71E43B83-63A9-D345-B7D2-B02A0BD3A49C}"/>
              </a:ext>
            </a:extLst>
          </p:cNvPr>
          <p:cNvSpPr txBox="1"/>
          <p:nvPr/>
        </p:nvSpPr>
        <p:spPr>
          <a:xfrm>
            <a:off x="7025372" y="753328"/>
            <a:ext cx="2039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0432FF"/>
                </a:solidFill>
                <a:latin typeface="+mj-lt"/>
              </a:rPr>
              <a:t>semi-inclusive DIS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C65CB56-583A-A949-9EFA-480CE3D4CDB6}"/>
              </a:ext>
            </a:extLst>
          </p:cNvPr>
          <p:cNvGrpSpPr/>
          <p:nvPr/>
        </p:nvGrpSpPr>
        <p:grpSpPr>
          <a:xfrm rot="16200000">
            <a:off x="5013905" y="4177147"/>
            <a:ext cx="984302" cy="370428"/>
            <a:chOff x="5885202" y="6114222"/>
            <a:chExt cx="1302407" cy="482962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DF4BB2D-6016-5C49-9955-EAFDB2B6119B}"/>
                </a:ext>
              </a:extLst>
            </p:cNvPr>
            <p:cNvSpPr/>
            <p:nvPr/>
          </p:nvSpPr>
          <p:spPr>
            <a:xfrm>
              <a:off x="5895033" y="6166883"/>
              <a:ext cx="1292576" cy="430301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B050"/>
                </a:gs>
              </a:gsLst>
              <a:lin ang="0" scaled="1"/>
            </a:gradFill>
            <a:ln>
              <a:solidFill>
                <a:srgbClr val="011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DBFE0AB-D39C-1244-986A-CBF0723A7AB2}"/>
                </a:ext>
              </a:extLst>
            </p:cNvPr>
            <p:cNvSpPr txBox="1"/>
            <p:nvPr/>
          </p:nvSpPr>
          <p:spPr>
            <a:xfrm>
              <a:off x="5885202" y="6114222"/>
              <a:ext cx="1273573" cy="441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Tracking</a:t>
              </a: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E8805FFD-2304-1849-92D1-E26487E1FF3A}"/>
              </a:ext>
            </a:extLst>
          </p:cNvPr>
          <p:cNvSpPr txBox="1"/>
          <p:nvPr/>
        </p:nvSpPr>
        <p:spPr>
          <a:xfrm>
            <a:off x="8330842" y="5260849"/>
            <a:ext cx="60465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7E79"/>
                </a:solidFill>
                <a:latin typeface="+mj-lt"/>
              </a:rPr>
              <a:t>ZDC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0418D26-106D-DA45-9225-9DD4B130F88F}"/>
              </a:ext>
            </a:extLst>
          </p:cNvPr>
          <p:cNvSpPr txBox="1"/>
          <p:nvPr/>
        </p:nvSpPr>
        <p:spPr>
          <a:xfrm>
            <a:off x="7166667" y="5626246"/>
            <a:ext cx="176830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432FF"/>
                </a:solidFill>
                <a:latin typeface="+mj-lt"/>
              </a:rPr>
              <a:t>Forward Tracking</a:t>
            </a:r>
          </a:p>
        </p:txBody>
      </p:sp>
      <p:pic>
        <p:nvPicPr>
          <p:cNvPr id="128" name="Picture 127" descr="GPD.png">
            <a:extLst>
              <a:ext uri="{FF2B5EF4-FFF2-40B4-BE49-F238E27FC236}">
                <a16:creationId xmlns:a16="http://schemas.microsoft.com/office/drawing/2014/main" id="{C2C88161-3DCE-0B47-97C1-1A36B89E4B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9" y="5393543"/>
            <a:ext cx="2110740" cy="1257300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D6DD4211-CE19-1D49-A209-3E49392F2CF2}"/>
              </a:ext>
            </a:extLst>
          </p:cNvPr>
          <p:cNvSpPr txBox="1"/>
          <p:nvPr/>
        </p:nvSpPr>
        <p:spPr>
          <a:xfrm>
            <a:off x="5327882" y="5062480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0432FF"/>
                </a:solidFill>
                <a:latin typeface="+mj-lt"/>
              </a:rPr>
              <a:t>exclusive DIS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6D4150-DF65-974D-AE70-91065B2D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51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8" grpId="0" animBg="1"/>
      <p:bldP spid="89" grpId="0" animBg="1"/>
      <p:bldP spid="90" grpId="0" animBg="1"/>
      <p:bldP spid="95" grpId="0"/>
      <p:bldP spid="96" grpId="0"/>
      <p:bldP spid="106" grpId="0" animBg="1"/>
      <p:bldP spid="106" grpId="1" animBg="1"/>
      <p:bldP spid="106" grpId="2" animBg="1"/>
      <p:bldP spid="106" grpId="3" animBg="1"/>
      <p:bldP spid="91" grpId="0"/>
      <p:bldP spid="92" grpId="0"/>
      <p:bldP spid="93" grpId="0"/>
      <p:bldP spid="94" grpId="0"/>
      <p:bldP spid="107" grpId="0"/>
      <p:bldP spid="120" grpId="0"/>
      <p:bldP spid="122" grpId="0"/>
      <p:bldP spid="126" grpId="0" animBg="1"/>
      <p:bldP spid="127" grpId="0" animBg="1"/>
      <p:bldP spid="1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935B09DB-6188-AC4D-8BD1-54FAE0D42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85" t="2984" r="34606" b="20968"/>
          <a:stretch/>
        </p:blipFill>
        <p:spPr>
          <a:xfrm>
            <a:off x="5147352" y="1682868"/>
            <a:ext cx="3996648" cy="3801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066A49-2FEB-A749-A466-BC42AE01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EIC Experimental Equipment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F509B7-C493-6745-BD83-4801E754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FAF7F-3418-4845-BCE4-D3180F9A642E}"/>
              </a:ext>
            </a:extLst>
          </p:cNvPr>
          <p:cNvSpPr txBox="1"/>
          <p:nvPr/>
        </p:nvSpPr>
        <p:spPr>
          <a:xfrm>
            <a:off x="13563" y="457591"/>
            <a:ext cx="6390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+mj-lt"/>
              </a:rPr>
              <a:t>Any general purpose EIC Detector is complex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9B58A5-A19A-CF44-B9D0-B534B09D6DE9}"/>
              </a:ext>
            </a:extLst>
          </p:cNvPr>
          <p:cNvSpPr txBox="1"/>
          <p:nvPr/>
        </p:nvSpPr>
        <p:spPr>
          <a:xfrm>
            <a:off x="0" y="824315"/>
            <a:ext cx="58989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Overall detector requirements:</a:t>
            </a:r>
            <a:endParaRPr lang="en-US" sz="2000" dirty="0">
              <a:solidFill>
                <a:srgbClr val="322F31"/>
              </a:solidFill>
              <a:latin typeface="Arial" panose="020B0604020202020204" pitchFamily="34" charset="0"/>
              <a:ea typeface="Comic Sans MS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Large rapidity (-4 &lt; </a:t>
            </a:r>
            <a:r>
              <a:rPr lang="en-US" dirty="0">
                <a:solidFill>
                  <a:srgbClr val="322F31"/>
                </a:solidFill>
                <a:latin typeface="Symbol" pitchFamily="2" charset="2"/>
                <a:ea typeface="Comic Sans MS" charset="0"/>
                <a:cs typeface="Arial" panose="020B0604020202020204" pitchFamily="34" charset="0"/>
              </a:rPr>
              <a:t>h</a:t>
            </a:r>
            <a:r>
              <a:rPr lang="en-US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 &lt; 4) coverage; and far beyond in especially far-forward detector regions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High precision low mass tracking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small (</a:t>
            </a:r>
            <a:r>
              <a:rPr lang="en-US" sz="1600" dirty="0">
                <a:solidFill>
                  <a:srgbClr val="322F31"/>
                </a:solidFill>
                <a:latin typeface="Symbol" pitchFamily="2" charset="2"/>
                <a:ea typeface="Comic Sans MS" charset="0"/>
                <a:cs typeface="Arial" panose="020B0604020202020204" pitchFamily="34" charset="0"/>
              </a:rPr>
              <a:t>m</a:t>
            </a:r>
            <a:r>
              <a:rPr lang="en-US" sz="1600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-vertex) and large radius (gaseous-based) tracking 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Electromagnetic and Hadronic Calorimetry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equal coverage of tracking and EM-calorimetry</a:t>
            </a:r>
            <a:r>
              <a:rPr lang="en-US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High performance PID to separate </a:t>
            </a:r>
            <a:r>
              <a:rPr lang="en-US" dirty="0">
                <a:solidFill>
                  <a:srgbClr val="322F31"/>
                </a:solidFill>
                <a:latin typeface="Symbol" pitchFamily="2" charset="2"/>
                <a:ea typeface="Symbol" charset="2"/>
                <a:cs typeface="Arial" panose="020B0604020202020204" pitchFamily="34" charset="0"/>
              </a:rPr>
              <a:t>p</a:t>
            </a:r>
            <a:r>
              <a:rPr lang="en-US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, K, p on 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      track level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also need good e/h separation for scattered electron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Large acceptance for diffraction, tagging, neutrons from nuclear breakup: critical for physics program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Many ancillary detector integrated in the beam line: low-Q</a:t>
            </a:r>
            <a:r>
              <a:rPr lang="en-US" sz="1600" baseline="30000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 tagger, Roman Pots, Zero-Degree Calorimeter, ….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High control of systematics</a:t>
            </a:r>
          </a:p>
          <a:p>
            <a:pPr marL="800100" lvl="1" indent="-34290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322F31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luminosity monitor, electron &amp; hadron Polarimetry</a:t>
            </a:r>
            <a:endParaRPr lang="en-US" sz="1600" dirty="0">
              <a:latin typeface="Arial" panose="020B0604020202020204" pitchFamily="34" charset="0"/>
              <a:ea typeface="Comic Sans MS" charset="0"/>
              <a:cs typeface="Arial" panose="020B0604020202020204" pitchFamily="34" charset="0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860B1578-7A14-E44C-904C-16D7434FD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2351FB13-7306-7842-8396-344B859C19D0}"/>
              </a:ext>
            </a:extLst>
          </p:cNvPr>
          <p:cNvSpPr/>
          <p:nvPr/>
        </p:nvSpPr>
        <p:spPr bwMode="auto">
          <a:xfrm>
            <a:off x="2185008" y="6163593"/>
            <a:ext cx="402045" cy="392218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5660E5-0285-A248-8664-BD44A8059E81}"/>
              </a:ext>
            </a:extLst>
          </p:cNvPr>
          <p:cNvSpPr txBox="1"/>
          <p:nvPr/>
        </p:nvSpPr>
        <p:spPr>
          <a:xfrm>
            <a:off x="2615568" y="6241183"/>
            <a:ext cx="6431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Integration into the Interaction Region is critical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D0FD7-802D-4A45-9013-D3FA2FE71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49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1376640-1E21-BF43-8C4B-747C960A3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821">
            <a:off x="8025836" y="2311328"/>
            <a:ext cx="963875" cy="1247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8586"/>
          </a:xfrm>
        </p:spPr>
        <p:txBody>
          <a:bodyPr>
            <a:normAutofit/>
          </a:bodyPr>
          <a:lstStyle/>
          <a:p>
            <a:r>
              <a:rPr lang="en-US" dirty="0"/>
              <a:t>EIC General Purpose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635F73-D207-A945-9DB4-E87AF777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19281F-BF02-D94A-9ADB-3B3FE6822608}"/>
              </a:ext>
            </a:extLst>
          </p:cNvPr>
          <p:cNvSpPr txBox="1"/>
          <p:nvPr/>
        </p:nvSpPr>
        <p:spPr>
          <a:xfrm>
            <a:off x="4624703" y="622377"/>
            <a:ext cx="45684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EIC general purpose Detector around </a:t>
            </a:r>
          </a:p>
          <a:p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 new 3T Solenoid</a:t>
            </a:r>
          </a:p>
          <a:p>
            <a:r>
              <a:rPr lang="en-US" sz="1600" dirty="0">
                <a:latin typeface="Comic Sans MS" panose="030F0902030302020204" pitchFamily="66" charset="0"/>
                <a:cs typeface="Arial" panose="020B0604020202020204" pitchFamily="34" charset="0"/>
              </a:rPr>
              <a:t>Hermetic coverage </a:t>
            </a:r>
          </a:p>
          <a:p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 as close as possible to 4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1600" dirty="0">
                <a:latin typeface="Comic Sans MS" panose="030F0902030302020204" pitchFamily="66" charset="0"/>
                <a:cs typeface="Arial" panose="020B0604020202020204" pitchFamily="34" charset="0"/>
                <a:sym typeface="Wingdings" pitchFamily="2" charset="2"/>
              </a:rPr>
              <a:t> </a:t>
            </a:r>
            <a:endParaRPr lang="en-US" sz="1600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Comic Sans MS" panose="030F0902030302020204" pitchFamily="66" charset="0"/>
                <a:cs typeface="Arial" panose="020B0604020202020204" pitchFamily="34" charset="0"/>
              </a:rPr>
              <a:t>Coverage:  2</a:t>
            </a:r>
            <a:r>
              <a:rPr lang="en-US" sz="1600" baseline="30000" dirty="0">
                <a:latin typeface="Comic Sans MS" panose="030F0902030302020204" pitchFamily="66" charset="0"/>
                <a:cs typeface="Arial" panose="020B0604020202020204" pitchFamily="34" charset="0"/>
              </a:rPr>
              <a:t>o</a:t>
            </a:r>
            <a:r>
              <a:rPr lang="en-US" sz="1600" dirty="0">
                <a:latin typeface="Comic Sans MS" panose="030F0902030302020204" pitchFamily="66" charset="0"/>
                <a:cs typeface="Arial" panose="020B0604020202020204" pitchFamily="34" charset="0"/>
              </a:rPr>
              <a:t> &lt;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</a:rPr>
              <a:t>Q</a:t>
            </a:r>
            <a:r>
              <a:rPr lang="en-US" sz="1600" dirty="0">
                <a:latin typeface="Comic Sans MS" panose="030F0902030302020204" pitchFamily="66" charset="0"/>
                <a:cs typeface="Arial" panose="020B0604020202020204" pitchFamily="34" charset="0"/>
              </a:rPr>
              <a:t> &lt; 178</a:t>
            </a:r>
            <a:r>
              <a:rPr lang="en-US" sz="1600" baseline="30000" dirty="0">
                <a:latin typeface="Comic Sans MS" panose="030F0902030302020204" pitchFamily="66" charset="0"/>
                <a:cs typeface="Arial" panose="020B0604020202020204" pitchFamily="34" charset="0"/>
              </a:rPr>
              <a:t>o </a:t>
            </a:r>
            <a:r>
              <a:rPr lang="en-US" sz="1600" dirty="0">
                <a:latin typeface="Comic Sans MS" panose="030F0902030302020204" pitchFamily="66" charset="0"/>
                <a:cs typeface="Arial" panose="020B0604020202020204" pitchFamily="34" charset="0"/>
              </a:rPr>
              <a:t> (-4&lt;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</a:rPr>
              <a:t>h</a:t>
            </a:r>
            <a:r>
              <a:rPr lang="en-US" sz="1600" dirty="0">
                <a:latin typeface="Comic Sans MS" panose="030F0902030302020204" pitchFamily="66" charset="0"/>
                <a:cs typeface="Arial" panose="020B0604020202020204" pitchFamily="34" charset="0"/>
              </a:rPr>
              <a:t>&lt;4 ) with 2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600" dirty="0">
                <a:latin typeface="Comic Sans MS" panose="030F0902030302020204" pitchFamily="66" charset="0"/>
                <a:cs typeface="Arial" panose="020B0604020202020204" pitchFamily="34" charset="0"/>
              </a:rPr>
              <a:t> in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</a:rPr>
              <a:t>F</a:t>
            </a:r>
            <a:endParaRPr lang="en-US" sz="1600" baseline="30000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C0A011-54C3-5242-9709-2C862E0438E8}"/>
              </a:ext>
            </a:extLst>
          </p:cNvPr>
          <p:cNvSpPr txBox="1"/>
          <p:nvPr/>
        </p:nvSpPr>
        <p:spPr>
          <a:xfrm>
            <a:off x="700286" y="4656666"/>
            <a:ext cx="3272589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93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Technologies based on Generic EIC Detector R&amp;D developed by EIC-UG members </a:t>
            </a:r>
          </a:p>
          <a:p>
            <a:pPr algn="ctr"/>
            <a:r>
              <a:rPr lang="en-US" sz="1000" b="1" dirty="0">
                <a:solidFill>
                  <a:srgbClr val="FF93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https://</a:t>
            </a:r>
            <a:r>
              <a:rPr lang="en-US" sz="1000" b="1" dirty="0" err="1">
                <a:solidFill>
                  <a:srgbClr val="FF93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wiki.bnl.gov</a:t>
            </a:r>
            <a:r>
              <a:rPr lang="en-US" sz="1000" b="1" dirty="0">
                <a:solidFill>
                  <a:srgbClr val="FF93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/conferences/</a:t>
            </a:r>
            <a:r>
              <a:rPr lang="en-US" sz="1000" b="1" dirty="0" err="1">
                <a:solidFill>
                  <a:srgbClr val="FF93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index.php</a:t>
            </a:r>
            <a:r>
              <a:rPr lang="en-US" sz="1000" b="1" dirty="0">
                <a:solidFill>
                  <a:srgbClr val="FF93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/EIC_R%25D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7A59EA-323F-644D-9C7F-C9BEB75AA7D0}"/>
              </a:ext>
            </a:extLst>
          </p:cNvPr>
          <p:cNvSpPr txBox="1"/>
          <p:nvPr/>
        </p:nvSpPr>
        <p:spPr>
          <a:xfrm rot="21003917">
            <a:off x="1991943" y="1227157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9.0m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C3375B6-45F6-2549-83DD-EBFB59422CA1}"/>
              </a:ext>
            </a:extLst>
          </p:cNvPr>
          <p:cNvSpPr txBox="1"/>
          <p:nvPr/>
        </p:nvSpPr>
        <p:spPr>
          <a:xfrm rot="21068685">
            <a:off x="2847779" y="3725991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7715F4-C858-8940-AF06-15128A3B6A2F}"/>
              </a:ext>
            </a:extLst>
          </p:cNvPr>
          <p:cNvSpPr txBox="1"/>
          <p:nvPr/>
        </p:nvSpPr>
        <p:spPr>
          <a:xfrm>
            <a:off x="51860" y="585501"/>
            <a:ext cx="1803400" cy="276999"/>
          </a:xfrm>
          <a:prstGeom prst="rect">
            <a:avLst/>
          </a:prstGeom>
          <a:solidFill>
            <a:srgbClr val="0432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hadronic</a:t>
            </a:r>
            <a:r>
              <a:rPr lang="en-US" sz="1200" dirty="0">
                <a:solidFill>
                  <a:srgbClr val="FFFFFF"/>
                </a:solidFill>
              </a:rPr>
              <a:t> calorimeters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0FFC8D5-54D9-AA43-AF16-BDA07E8F1C23}"/>
              </a:ext>
            </a:extLst>
          </p:cNvPr>
          <p:cNvSpPr txBox="1"/>
          <p:nvPr/>
        </p:nvSpPr>
        <p:spPr>
          <a:xfrm>
            <a:off x="1906064" y="585501"/>
            <a:ext cx="1447800" cy="276999"/>
          </a:xfrm>
          <a:prstGeom prst="rect">
            <a:avLst/>
          </a:prstGeom>
          <a:solidFill>
            <a:srgbClr val="FF0000"/>
          </a:solidFill>
          <a:ln w="9525">
            <a:solidFill>
              <a:srgbClr val="0432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e/m calorimeters         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E3950D-075A-F04D-AAE5-2DD94A56BD6E}"/>
              </a:ext>
            </a:extLst>
          </p:cNvPr>
          <p:cNvSpPr txBox="1"/>
          <p:nvPr/>
        </p:nvSpPr>
        <p:spPr>
          <a:xfrm>
            <a:off x="2516897" y="932232"/>
            <a:ext cx="1393326" cy="261610"/>
          </a:xfrm>
          <a:prstGeom prst="rect">
            <a:avLst/>
          </a:prstGeom>
          <a:solidFill>
            <a:srgbClr val="00FA00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PID/ RICH detectors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6C82990-1BB0-BA4A-8891-5FAB6B032AC7}"/>
              </a:ext>
            </a:extLst>
          </p:cNvPr>
          <p:cNvSpPr txBox="1"/>
          <p:nvPr/>
        </p:nvSpPr>
        <p:spPr>
          <a:xfrm>
            <a:off x="99138" y="937417"/>
            <a:ext cx="1202297" cy="276999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</a:rPr>
              <a:t>silicon trackers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DA2F67-1C4E-1F47-8FE0-37AF9E983C4D}"/>
              </a:ext>
            </a:extLst>
          </p:cNvPr>
          <p:cNvSpPr txBox="1"/>
          <p:nvPr/>
        </p:nvSpPr>
        <p:spPr>
          <a:xfrm>
            <a:off x="1393324" y="937417"/>
            <a:ext cx="1043876" cy="276999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</a:rPr>
              <a:t>MPG trackers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72A252-6619-0541-A378-808F68D285CC}"/>
              </a:ext>
            </a:extLst>
          </p:cNvPr>
          <p:cNvSpPr txBox="1"/>
          <p:nvPr/>
        </p:nvSpPr>
        <p:spPr>
          <a:xfrm>
            <a:off x="3427255" y="597924"/>
            <a:ext cx="1029769" cy="276999"/>
          </a:xfrm>
          <a:prstGeom prst="rect">
            <a:avLst/>
          </a:prstGeom>
          <a:solidFill>
            <a:srgbClr val="FF40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solenoid coils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384301-A15A-3E43-B991-EF019DAFFC66}"/>
              </a:ext>
            </a:extLst>
          </p:cNvPr>
          <p:cNvSpPr txBox="1"/>
          <p:nvPr/>
        </p:nvSpPr>
        <p:spPr>
          <a:xfrm rot="20945091">
            <a:off x="1272821" y="3990924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E609F85-927B-4C47-B078-15A9A628E7AB}"/>
              </a:ext>
            </a:extLst>
          </p:cNvPr>
          <p:cNvCxnSpPr>
            <a:cxnSpLocks/>
          </p:cNvCxnSpPr>
          <p:nvPr/>
        </p:nvCxnSpPr>
        <p:spPr>
          <a:xfrm flipH="1">
            <a:off x="2516899" y="3647775"/>
            <a:ext cx="1736208" cy="272138"/>
          </a:xfrm>
          <a:prstGeom prst="straightConnector1">
            <a:avLst/>
          </a:prstGeom>
          <a:ln w="19050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AD65E3A-B13C-214F-8D70-0D0E14A11A9B}"/>
              </a:ext>
            </a:extLst>
          </p:cNvPr>
          <p:cNvCxnSpPr>
            <a:cxnSpLocks/>
          </p:cNvCxnSpPr>
          <p:nvPr/>
        </p:nvCxnSpPr>
        <p:spPr>
          <a:xfrm flipV="1">
            <a:off x="801384" y="3925930"/>
            <a:ext cx="1702534" cy="288171"/>
          </a:xfrm>
          <a:prstGeom prst="straightConnector1">
            <a:avLst/>
          </a:prstGeom>
          <a:ln w="19050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B183948-7006-5547-B81A-6C815923DFBA}"/>
              </a:ext>
            </a:extLst>
          </p:cNvPr>
          <p:cNvSpPr txBox="1"/>
          <p:nvPr/>
        </p:nvSpPr>
        <p:spPr>
          <a:xfrm>
            <a:off x="4541178" y="2074783"/>
            <a:ext cx="396030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Flow down of Physics Requirements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to detector design has been determined in 2020 EIC-UG 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Yellow Report Initiative</a:t>
            </a:r>
          </a:p>
          <a:p>
            <a:pPr algn="ctr"/>
            <a:r>
              <a:rPr lang="en-US" sz="1000" dirty="0"/>
              <a:t>https://</a:t>
            </a:r>
            <a:r>
              <a:rPr lang="en-US" sz="1000" dirty="0" err="1"/>
              <a:t>arxiv.org</a:t>
            </a:r>
            <a:r>
              <a:rPr lang="en-US" sz="1000" dirty="0"/>
              <a:t>/abs/2103.05419</a:t>
            </a:r>
            <a:endParaRPr lang="en-US" sz="1000" dirty="0">
              <a:latin typeface="Comic Sans MS" panose="030F09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2286A3-DF24-A54B-802B-BB5F76355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6" b="1559"/>
          <a:stretch/>
        </p:blipFill>
        <p:spPr>
          <a:xfrm rot="21113425">
            <a:off x="536745" y="1485971"/>
            <a:ext cx="3960305" cy="236860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44A5F23-D03D-894E-B60B-4A4CED2641C7}"/>
              </a:ext>
            </a:extLst>
          </p:cNvPr>
          <p:cNvCxnSpPr>
            <a:cxnSpLocks/>
          </p:cNvCxnSpPr>
          <p:nvPr/>
        </p:nvCxnSpPr>
        <p:spPr>
          <a:xfrm flipV="1">
            <a:off x="400692" y="1222838"/>
            <a:ext cx="3805969" cy="495111"/>
          </a:xfrm>
          <a:prstGeom prst="straightConnector1">
            <a:avLst/>
          </a:prstGeom>
          <a:ln w="19050">
            <a:solidFill>
              <a:srgbClr val="0432FF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758CDEC6-A23F-B94C-B912-BBE5208D6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9" r="51304" b="22333"/>
          <a:stretch/>
        </p:blipFill>
        <p:spPr>
          <a:xfrm>
            <a:off x="4365980" y="3574935"/>
            <a:ext cx="3708008" cy="316732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F59A3-90B7-3349-9491-0D2CA55B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3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76327-BA49-F443-A337-5C98FDC9A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491879-0672-4A43-9F61-4A35926B7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" y="2283"/>
            <a:ext cx="9182100" cy="584669"/>
          </a:xfrm>
        </p:spPr>
        <p:txBody>
          <a:bodyPr/>
          <a:lstStyle/>
          <a:p>
            <a:r>
              <a:rPr lang="en-US" dirty="0">
                <a:latin typeface="Comic Sans MS" panose="030F0902030302020204" pitchFamily="66" charset="0"/>
                <a:cs typeface="Arial" panose="020B0604020202020204" pitchFamily="34" charset="0"/>
              </a:rPr>
              <a:t>Streaming Readout Architecture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D10856-38C3-4D43-9447-0BAF6D4B863D}"/>
              </a:ext>
            </a:extLst>
          </p:cNvPr>
          <p:cNvSpPr txBox="1"/>
          <p:nvPr/>
        </p:nvSpPr>
        <p:spPr>
          <a:xfrm>
            <a:off x="891589" y="6063170"/>
            <a:ext cx="73631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Possible at EIC as data rates manageable (500 kHz, O(100) Gbps)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971032-6ED5-0A45-AA23-C1553D657F35}"/>
              </a:ext>
            </a:extLst>
          </p:cNvPr>
          <p:cNvSpPr txBox="1">
            <a:spLocks/>
          </p:cNvSpPr>
          <p:nvPr/>
        </p:nvSpPr>
        <p:spPr>
          <a:xfrm>
            <a:off x="0" y="121016"/>
            <a:ext cx="9144000" cy="5931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Picture1.png">
            <a:extLst>
              <a:ext uri="{FF2B5EF4-FFF2-40B4-BE49-F238E27FC236}">
                <a16:creationId xmlns:a16="http://schemas.microsoft.com/office/drawing/2014/main" id="{6735B0AA-A243-4945-B414-947F63AF3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497"/>
            <a:ext cx="9004540" cy="533114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DAA60-FB36-9C46-895B-49A7815C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15779-E284-524D-A989-A80E8E9BC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70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9942531-01D7-4951-BA6D-955D4BFC3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50" y="1200665"/>
            <a:ext cx="8001279" cy="55683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C0A505-EB17-4E51-9F75-3FEB99F6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Project Status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C11B673A-01E6-457A-803D-4817C946E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35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BF4BBC-FEAA-45A5-ADAB-9F494C7FB2C0}"/>
              </a:ext>
            </a:extLst>
          </p:cNvPr>
          <p:cNvCxnSpPr>
            <a:cxnSpLocks/>
          </p:cNvCxnSpPr>
          <p:nvPr/>
        </p:nvCxnSpPr>
        <p:spPr>
          <a:xfrm>
            <a:off x="2699783" y="3255804"/>
            <a:ext cx="0" cy="6529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69D07-6598-497A-B980-8561985968E0}"/>
              </a:ext>
            </a:extLst>
          </p:cNvPr>
          <p:cNvCxnSpPr>
            <a:cxnSpLocks/>
          </p:cNvCxnSpPr>
          <p:nvPr/>
        </p:nvCxnSpPr>
        <p:spPr>
          <a:xfrm>
            <a:off x="5658715" y="5020406"/>
            <a:ext cx="0" cy="756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5B7D51-150B-4F4B-814C-DD3915F84B88}"/>
              </a:ext>
            </a:extLst>
          </p:cNvPr>
          <p:cNvCxnSpPr>
            <a:cxnSpLocks/>
          </p:cNvCxnSpPr>
          <p:nvPr/>
        </p:nvCxnSpPr>
        <p:spPr>
          <a:xfrm>
            <a:off x="4046150" y="5020406"/>
            <a:ext cx="16125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FFB01B-CC7D-457E-84B0-B6BDEC768B4B}"/>
              </a:ext>
            </a:extLst>
          </p:cNvPr>
          <p:cNvCxnSpPr>
            <a:cxnSpLocks/>
          </p:cNvCxnSpPr>
          <p:nvPr/>
        </p:nvCxnSpPr>
        <p:spPr>
          <a:xfrm>
            <a:off x="2699783" y="3897090"/>
            <a:ext cx="13463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0EF8BC-1846-4663-B37A-3A5DA4ECA56E}"/>
              </a:ext>
            </a:extLst>
          </p:cNvPr>
          <p:cNvCxnSpPr>
            <a:cxnSpLocks/>
          </p:cNvCxnSpPr>
          <p:nvPr/>
        </p:nvCxnSpPr>
        <p:spPr>
          <a:xfrm>
            <a:off x="2211484" y="3262143"/>
            <a:ext cx="4882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197776-1E2D-445A-91D4-6113DAB44B74}"/>
              </a:ext>
            </a:extLst>
          </p:cNvPr>
          <p:cNvCxnSpPr>
            <a:cxnSpLocks/>
          </p:cNvCxnSpPr>
          <p:nvPr/>
        </p:nvCxnSpPr>
        <p:spPr>
          <a:xfrm flipH="1">
            <a:off x="5658715" y="5771656"/>
            <a:ext cx="1787601" cy="5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199CD6-3236-420F-8204-E437B372FE97}"/>
              </a:ext>
            </a:extLst>
          </p:cNvPr>
          <p:cNvCxnSpPr>
            <a:cxnSpLocks/>
          </p:cNvCxnSpPr>
          <p:nvPr/>
        </p:nvCxnSpPr>
        <p:spPr>
          <a:xfrm flipH="1">
            <a:off x="4034501" y="3908708"/>
            <a:ext cx="11649" cy="11064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08D797-D8CB-457F-A97C-276F605B15A1}"/>
              </a:ext>
            </a:extLst>
          </p:cNvPr>
          <p:cNvCxnSpPr>
            <a:cxnSpLocks/>
          </p:cNvCxnSpPr>
          <p:nvPr/>
        </p:nvCxnSpPr>
        <p:spPr>
          <a:xfrm flipH="1">
            <a:off x="2693957" y="1567667"/>
            <a:ext cx="11650" cy="460089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A635FF8-272E-47A3-A628-F7D97534C560}"/>
              </a:ext>
            </a:extLst>
          </p:cNvPr>
          <p:cNvSpPr txBox="1"/>
          <p:nvPr/>
        </p:nvSpPr>
        <p:spPr>
          <a:xfrm>
            <a:off x="2199834" y="2243148"/>
            <a:ext cx="523249" cy="252116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A87FFB-FA7D-4DB5-942F-27A6D0120416}"/>
              </a:ext>
            </a:extLst>
          </p:cNvPr>
          <p:cNvSpPr txBox="1"/>
          <p:nvPr/>
        </p:nvSpPr>
        <p:spPr>
          <a:xfrm>
            <a:off x="2199834" y="2571758"/>
            <a:ext cx="511599" cy="242981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50A8E9-E340-4E8A-88A6-354B01A75E31}"/>
              </a:ext>
            </a:extLst>
          </p:cNvPr>
          <p:cNvSpPr txBox="1"/>
          <p:nvPr/>
        </p:nvSpPr>
        <p:spPr>
          <a:xfrm>
            <a:off x="2211484" y="3011204"/>
            <a:ext cx="488299" cy="225786"/>
          </a:xfrm>
          <a:prstGeom prst="rect">
            <a:avLst/>
          </a:prstGeom>
          <a:solidFill>
            <a:srgbClr val="008E40">
              <a:alpha val="7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0FF8F-1809-854E-A8C2-7A253C390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E7EEE-FFC7-2846-B159-8E88B79E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6470B-C04C-2045-9EA0-DD037AD5AF85}"/>
              </a:ext>
            </a:extLst>
          </p:cNvPr>
          <p:cNvSpPr txBox="1"/>
          <p:nvPr/>
        </p:nvSpPr>
        <p:spPr>
          <a:xfrm>
            <a:off x="1618019" y="582730"/>
            <a:ext cx="5920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omic Sans MS" panose="030F0902030302020204" pitchFamily="66" charset="0"/>
              </a:rPr>
              <a:t>January 2020: Mission Need &amp; CD-0 &amp; site selection 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 BNL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June 28</a:t>
            </a:r>
            <a:r>
              <a:rPr lang="en-US" sz="1600" baseline="300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th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 2021: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EIC received CD-1</a:t>
            </a:r>
            <a:endParaRPr lang="en-US" sz="1600" dirty="0">
              <a:solidFill>
                <a:srgbClr val="0432FF"/>
              </a:solidFill>
              <a:latin typeface="Comic Sans MS" panose="030F0902030302020204" pitchFamily="66" charset="0"/>
              <a:sym typeface="Wingdings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4D8F8-980D-664B-8476-FFE2CA86976E}"/>
              </a:ext>
            </a:extLst>
          </p:cNvPr>
          <p:cNvSpPr txBox="1"/>
          <p:nvPr/>
        </p:nvSpPr>
        <p:spPr>
          <a:xfrm>
            <a:off x="4125271" y="1695874"/>
            <a:ext cx="1593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Start-of Construction</a:t>
            </a:r>
          </a:p>
        </p:txBody>
      </p:sp>
    </p:spTree>
    <p:extLst>
      <p:ext uri="{BB962C8B-B14F-4D97-AF65-F5344CB8AC3E}">
        <p14:creationId xmlns:p14="http://schemas.microsoft.com/office/powerpoint/2010/main" val="42817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 Message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36</a:t>
            </a:fld>
            <a:endParaRPr lang="en-US" altLang="ja-JP" dirty="0"/>
          </a:p>
        </p:txBody>
      </p:sp>
      <p:pic>
        <p:nvPicPr>
          <p:cNvPr id="8" name="Picture 2" descr="iceber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2662" y="659468"/>
            <a:ext cx="43513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18"/>
          <p:cNvSpPr txBox="1">
            <a:spLocks noChangeArrowheads="1"/>
          </p:cNvSpPr>
          <p:nvPr/>
        </p:nvSpPr>
        <p:spPr bwMode="auto">
          <a:xfrm rot="2100000">
            <a:off x="6342380" y="890079"/>
            <a:ext cx="2217274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9300"/>
                </a:solidFill>
                <a:latin typeface="+mj-lt"/>
                <a:ea typeface="Comic Sans MS" charset="0"/>
                <a:cs typeface="Comic Sans MS" charset="0"/>
              </a:rPr>
              <a:t>Current</a:t>
            </a:r>
          </a:p>
          <a:p>
            <a:pPr algn="ctr"/>
            <a:r>
              <a:rPr lang="en-US" b="1" dirty="0">
                <a:solidFill>
                  <a:srgbClr val="FF9300"/>
                </a:solidFill>
                <a:latin typeface="+mj-lt"/>
                <a:ea typeface="Comic Sans MS" charset="0"/>
                <a:cs typeface="Comic Sans MS" charset="0"/>
              </a:rPr>
              <a:t>knowledge about</a:t>
            </a:r>
          </a:p>
          <a:p>
            <a:pPr algn="ctr"/>
            <a:r>
              <a:rPr lang="en-US" b="1" dirty="0">
                <a:solidFill>
                  <a:srgbClr val="FF9300"/>
                </a:solidFill>
                <a:latin typeface="+mj-lt"/>
                <a:ea typeface="Comic Sans MS" charset="0"/>
                <a:cs typeface="Comic Sans MS" charset="0"/>
              </a:rPr>
              <a:t>nucleon structure </a:t>
            </a:r>
          </a:p>
          <a:p>
            <a:pPr algn="ctr"/>
            <a:r>
              <a:rPr lang="en-US" b="1" dirty="0">
                <a:solidFill>
                  <a:srgbClr val="FF9300"/>
                </a:solidFill>
                <a:latin typeface="+mj-lt"/>
                <a:ea typeface="Comic Sans MS" charset="0"/>
                <a:cs typeface="Comic Sans MS" charset="0"/>
              </a:rPr>
              <a:t>and the glue</a:t>
            </a:r>
            <a:endParaRPr lang="de-DE" b="1" dirty="0">
              <a:solidFill>
                <a:srgbClr val="FF9300"/>
              </a:solidFill>
              <a:latin typeface="+mj-lt"/>
              <a:ea typeface="Comic Sans MS" charset="0"/>
              <a:cs typeface="Comic Sans MS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6924254" y="1822174"/>
            <a:ext cx="55224" cy="451678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93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 rot="16200000">
            <a:off x="6607081" y="363552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9300"/>
                </a:solidFill>
                <a:latin typeface="+mj-lt"/>
                <a:ea typeface="Comic Sans MS" charset="0"/>
                <a:cs typeface="Comic Sans MS" charset="0"/>
              </a:rPr>
              <a:t>with EIC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C32A5B-9695-9547-9B88-FC9B97C01C59}"/>
              </a:ext>
            </a:extLst>
          </p:cNvPr>
          <p:cNvSpPr txBox="1"/>
          <p:nvPr/>
        </p:nvSpPr>
        <p:spPr>
          <a:xfrm>
            <a:off x="45419" y="659468"/>
            <a:ext cx="463326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j-lt"/>
              </a:rPr>
              <a:t>Why EIC now?</a:t>
            </a:r>
          </a:p>
          <a:p>
            <a:endParaRPr lang="en-US" sz="1200" dirty="0">
              <a:solidFill>
                <a:srgbClr val="0000FF"/>
              </a:solidFill>
              <a:latin typeface="+mj-lt"/>
            </a:endParaRPr>
          </a:p>
          <a:p>
            <a:r>
              <a:rPr lang="en-US" sz="2000" dirty="0">
                <a:latin typeface="+mj-lt"/>
              </a:rPr>
              <a:t>“all stars align”:</a:t>
            </a:r>
          </a:p>
          <a:p>
            <a:endParaRPr lang="en-US" sz="1200" dirty="0">
              <a:latin typeface="+mj-lt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+mj-lt"/>
              </a:rPr>
              <a:t>theory developments will allow to obtain the answers to the big questions discussed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200" dirty="0">
              <a:latin typeface="+mj-lt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+mj-lt"/>
              </a:rPr>
              <a:t>detector technologies allow for a collider detector with high resolution, wide acceptance and particle identification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200" dirty="0">
              <a:latin typeface="+mj-lt"/>
            </a:endParaRPr>
          </a:p>
          <a:p>
            <a:pPr algn="ctr">
              <a:buClr>
                <a:srgbClr val="0000FF"/>
              </a:buClr>
            </a:pPr>
            <a:r>
              <a:rPr lang="en-US" sz="1600" b="1" dirty="0">
                <a:solidFill>
                  <a:srgbClr val="0432FF"/>
                </a:solidFill>
                <a:latin typeface="+mj-lt"/>
              </a:rPr>
              <a:t>BUT MOST IMPORTANTLY</a:t>
            </a:r>
          </a:p>
          <a:p>
            <a:pPr lvl="1">
              <a:buClr>
                <a:srgbClr val="0000FF"/>
              </a:buClr>
            </a:pPr>
            <a:endParaRPr lang="en-US" sz="1200" dirty="0">
              <a:latin typeface="+mj-lt"/>
            </a:endParaRP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+mj-lt"/>
              </a:rPr>
              <a:t>accelerator technologies allow to built a collider with 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high luminosity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highly polarized electron and light hadron beams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a wide range in center of mass energies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hadron beams with highest A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demanding acceptance requirements can be realized in IR design</a:t>
            </a:r>
          </a:p>
          <a:p>
            <a:pPr>
              <a:buClr>
                <a:srgbClr val="0000FF"/>
              </a:buClr>
            </a:pPr>
            <a:endParaRPr lang="en-US" sz="1600" dirty="0">
              <a:latin typeface="+mj-lt"/>
            </a:endParaRPr>
          </a:p>
          <a:p>
            <a:pPr>
              <a:buClr>
                <a:srgbClr val="0000FF"/>
              </a:buClr>
            </a:pPr>
            <a:endParaRPr lang="en-US" sz="1600" dirty="0">
              <a:latin typeface="+mj-lt"/>
            </a:endParaRPr>
          </a:p>
          <a:p>
            <a:pPr>
              <a:buClr>
                <a:srgbClr val="0000FF"/>
              </a:buClr>
            </a:pPr>
            <a:endParaRPr lang="en-US" sz="16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4F02A-6A3A-DC4A-B513-C6B6530A330B}"/>
              </a:ext>
            </a:extLst>
          </p:cNvPr>
          <p:cNvSpPr txBox="1"/>
          <p:nvPr/>
        </p:nvSpPr>
        <p:spPr>
          <a:xfrm rot="20700000">
            <a:off x="643816" y="2151727"/>
            <a:ext cx="7415043" cy="255454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</a:rPr>
              <a:t>EIC science program will profoundly impact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</a:rPr>
              <a:t>our understanding of the inner structure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</a:rPr>
              <a:t>of the world around us</a:t>
            </a:r>
          </a:p>
          <a:p>
            <a:pPr algn="ctr"/>
            <a:endParaRPr lang="en-US" sz="8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</a:rPr>
              <a:t>uniquely tied to a future high energy, high luminosity,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</a:rPr>
              <a:t>polarized </a:t>
            </a:r>
            <a:r>
              <a:rPr lang="en-US" sz="2400" dirty="0" err="1">
                <a:solidFill>
                  <a:srgbClr val="0000FF"/>
                </a:solidFill>
                <a:latin typeface="+mj-lt"/>
              </a:rPr>
              <a:t>ep</a:t>
            </a:r>
            <a:r>
              <a:rPr lang="en-US" sz="2400" dirty="0">
                <a:solidFill>
                  <a:srgbClr val="0000FF"/>
                </a:solidFill>
                <a:latin typeface="+mj-lt"/>
              </a:rPr>
              <a:t> / </a:t>
            </a:r>
            <a:r>
              <a:rPr lang="en-US" sz="2400" dirty="0" err="1">
                <a:solidFill>
                  <a:srgbClr val="0000FF"/>
                </a:solidFill>
                <a:latin typeface="+mj-lt"/>
              </a:rPr>
              <a:t>eA</a:t>
            </a:r>
            <a:r>
              <a:rPr lang="en-US" sz="2400" dirty="0">
                <a:solidFill>
                  <a:srgbClr val="0000FF"/>
                </a:solidFill>
                <a:latin typeface="+mj-lt"/>
              </a:rPr>
              <a:t> collider</a:t>
            </a:r>
          </a:p>
          <a:p>
            <a:pPr algn="ctr"/>
            <a:endParaRPr lang="en-US" sz="8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400" dirty="0">
                <a:solidFill>
                  <a:srgbClr val="FF00FF"/>
                </a:solidFill>
                <a:latin typeface="+mj-lt"/>
              </a:rPr>
              <a:t>never been measured before &amp; will never without</a:t>
            </a:r>
            <a:r>
              <a:rPr lang="en-US" sz="2400" dirty="0">
                <a:solidFill>
                  <a:srgbClr val="FF00FF"/>
                </a:solidFill>
                <a:latin typeface="+mj-lt"/>
                <a:cs typeface="Comic Sans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387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9" grpId="0"/>
      <p:bldP spid="12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0DCF-BB19-DF41-843B-7B0AC22D2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54D93-CEE6-AC41-A710-CE71DF74A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0E00B-8E9A-8F4C-B838-FC97ADBCA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A4253-8016-004F-B4CE-E02652BF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D6A2D-076B-F540-9CA7-4FF72E1ED8C3}"/>
              </a:ext>
            </a:extLst>
          </p:cNvPr>
          <p:cNvSpPr/>
          <p:nvPr/>
        </p:nvSpPr>
        <p:spPr>
          <a:xfrm>
            <a:off x="1993998" y="681597"/>
            <a:ext cx="51795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0432FF"/>
                  </a:solidFill>
                  <a:prstDash val="solid"/>
                </a:ln>
                <a:gradFill>
                  <a:gsLst>
                    <a:gs pos="0">
                      <a:srgbClr val="0432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Let’s get to work</a:t>
            </a:r>
          </a:p>
          <a:p>
            <a:pPr algn="ctr"/>
            <a:r>
              <a:rPr lang="en-US" sz="5400" b="1" dirty="0">
                <a:ln w="12700">
                  <a:solidFill>
                    <a:srgbClr val="0432FF"/>
                  </a:solidFill>
                  <a:prstDash val="solid"/>
                </a:ln>
                <a:gradFill>
                  <a:gsLst>
                    <a:gs pos="0">
                      <a:srgbClr val="0432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built EIC</a:t>
            </a:r>
            <a:endParaRPr lang="en-US" sz="5400" b="1" cap="none" spc="0" dirty="0">
              <a:ln w="12700">
                <a:solidFill>
                  <a:srgbClr val="0432FF"/>
                </a:solidFill>
                <a:prstDash val="solid"/>
              </a:ln>
              <a:gradFill>
                <a:gsLst>
                  <a:gs pos="0">
                    <a:srgbClr val="0432FF"/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988A3-8ECE-1646-BACB-42EB9538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928" y="2378563"/>
            <a:ext cx="2501900" cy="3238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748BA9-D4EB-3641-9F48-8A14E589CEEC}"/>
              </a:ext>
            </a:extLst>
          </p:cNvPr>
          <p:cNvSpPr txBox="1"/>
          <p:nvPr/>
        </p:nvSpPr>
        <p:spPr>
          <a:xfrm>
            <a:off x="1043488" y="6007126"/>
            <a:ext cx="817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+mj-lt"/>
              </a:rPr>
              <a:t>Things to read: </a:t>
            </a:r>
            <a:r>
              <a:rPr lang="en-US" sz="1600" b="1" dirty="0">
                <a:latin typeface="+mj-lt"/>
              </a:rPr>
              <a:t>https://</a:t>
            </a:r>
            <a:r>
              <a:rPr lang="en-US" sz="1600" b="1" dirty="0" err="1">
                <a:latin typeface="+mj-lt"/>
              </a:rPr>
              <a:t>wiki.bnl.gov</a:t>
            </a:r>
            <a:r>
              <a:rPr lang="en-US" sz="1600" b="1" dirty="0">
                <a:latin typeface="+mj-lt"/>
              </a:rPr>
              <a:t>/</a:t>
            </a:r>
            <a:r>
              <a:rPr lang="en-US" sz="1600" b="1" dirty="0" err="1">
                <a:latin typeface="+mj-lt"/>
              </a:rPr>
              <a:t>eic</a:t>
            </a:r>
            <a:r>
              <a:rPr lang="en-US" sz="1600" b="1" dirty="0">
                <a:latin typeface="+mj-lt"/>
              </a:rPr>
              <a:t>/</a:t>
            </a:r>
            <a:r>
              <a:rPr lang="en-US" sz="1600" b="1" dirty="0" err="1">
                <a:latin typeface="+mj-lt"/>
              </a:rPr>
              <a:t>index.php</a:t>
            </a:r>
            <a:r>
              <a:rPr lang="en-US" sz="1600" b="1" dirty="0">
                <a:latin typeface="+mj-lt"/>
              </a:rPr>
              <a:t>/</a:t>
            </a:r>
            <a:r>
              <a:rPr lang="en-US" sz="1600" b="1" dirty="0" err="1">
                <a:latin typeface="+mj-lt"/>
              </a:rPr>
              <a:t>Publications_and_presentations</a:t>
            </a:r>
            <a:endParaRPr lang="en-US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090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86600" y="6495087"/>
            <a:ext cx="2057400" cy="36512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484415"/>
            <a:ext cx="3086100" cy="365125"/>
          </a:xfrm>
        </p:spPr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5087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27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13CFDFE-64FC-8D40-82AB-0A6F9B21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Way to EIC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8EC65C-BB18-A647-8511-7768832D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C9E18-9B36-A443-875D-C9D22C9EE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19BD7-8FDE-6A43-8ADB-82F294C64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6" name="Picture 2" descr="politf">
            <a:extLst>
              <a:ext uri="{FF2B5EF4-FFF2-40B4-BE49-F238E27FC236}">
                <a16:creationId xmlns:a16="http://schemas.microsoft.com/office/drawing/2014/main" id="{94B78F7F-C0B4-114E-B6C5-1999ECA2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9532" y="1169481"/>
            <a:ext cx="9263063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Line 8">
            <a:extLst>
              <a:ext uri="{FF2B5EF4-FFF2-40B4-BE49-F238E27FC236}">
                <a16:creationId xmlns:a16="http://schemas.microsoft.com/office/drawing/2014/main" id="{91907A1E-9093-BE4C-99D8-C856987CE9FE}"/>
              </a:ext>
            </a:extLst>
          </p:cNvPr>
          <p:cNvSpPr>
            <a:spLocks noChangeShapeType="1"/>
          </p:cNvSpPr>
          <p:nvPr/>
        </p:nvSpPr>
        <p:spPr bwMode="auto">
          <a:xfrm rot="20098539" flipH="1">
            <a:off x="4354909" y="1914036"/>
            <a:ext cx="1175464" cy="139605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8" name="Line 8">
            <a:extLst>
              <a:ext uri="{FF2B5EF4-FFF2-40B4-BE49-F238E27FC236}">
                <a16:creationId xmlns:a16="http://schemas.microsoft.com/office/drawing/2014/main" id="{9A227441-C4F1-1048-8019-B96D7EA95E5C}"/>
              </a:ext>
            </a:extLst>
          </p:cNvPr>
          <p:cNvSpPr>
            <a:spLocks noChangeShapeType="1"/>
          </p:cNvSpPr>
          <p:nvPr/>
        </p:nvSpPr>
        <p:spPr bwMode="auto">
          <a:xfrm rot="20098539" flipH="1" flipV="1">
            <a:off x="5018491" y="3297779"/>
            <a:ext cx="624667" cy="188939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9" name="Line 8">
            <a:extLst>
              <a:ext uri="{FF2B5EF4-FFF2-40B4-BE49-F238E27FC236}">
                <a16:creationId xmlns:a16="http://schemas.microsoft.com/office/drawing/2014/main" id="{00217C5B-D2CA-554C-86E7-DA0D33FEA336}"/>
              </a:ext>
            </a:extLst>
          </p:cNvPr>
          <p:cNvSpPr>
            <a:spLocks noChangeShapeType="1"/>
          </p:cNvSpPr>
          <p:nvPr/>
        </p:nvSpPr>
        <p:spPr bwMode="auto">
          <a:xfrm rot="20098539" flipV="1">
            <a:off x="4874976" y="3312901"/>
            <a:ext cx="200838" cy="24459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0" name="Line 8">
            <a:extLst>
              <a:ext uri="{FF2B5EF4-FFF2-40B4-BE49-F238E27FC236}">
                <a16:creationId xmlns:a16="http://schemas.microsoft.com/office/drawing/2014/main" id="{A272A8E2-F3D7-EC48-BB3A-0930F18F130E}"/>
              </a:ext>
            </a:extLst>
          </p:cNvPr>
          <p:cNvSpPr>
            <a:spLocks noChangeShapeType="1"/>
          </p:cNvSpPr>
          <p:nvPr/>
        </p:nvSpPr>
        <p:spPr bwMode="auto">
          <a:xfrm rot="20098539" flipV="1">
            <a:off x="3504923" y="3538729"/>
            <a:ext cx="1511854" cy="110692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1" name="Line 8">
            <a:extLst>
              <a:ext uri="{FF2B5EF4-FFF2-40B4-BE49-F238E27FC236}">
                <a16:creationId xmlns:a16="http://schemas.microsoft.com/office/drawing/2014/main" id="{6942212C-7635-134F-BC3C-AC7775212990}"/>
              </a:ext>
            </a:extLst>
          </p:cNvPr>
          <p:cNvSpPr>
            <a:spLocks noChangeShapeType="1"/>
          </p:cNvSpPr>
          <p:nvPr/>
        </p:nvSpPr>
        <p:spPr bwMode="auto">
          <a:xfrm rot="20098539">
            <a:off x="831102" y="4084222"/>
            <a:ext cx="1675779" cy="13817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FF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2692E26-7752-FA46-8D1A-8EE6FA1A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368" y="899264"/>
            <a:ext cx="2142912" cy="33215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3CA0D60-E0FA-B742-A67C-F2CE667FE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368" y="1301153"/>
            <a:ext cx="1313793" cy="432238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6C2B8BCD-824D-CE4D-AB62-064E33E451E1}"/>
              </a:ext>
            </a:extLst>
          </p:cNvPr>
          <p:cNvSpPr txBox="1"/>
          <p:nvPr/>
        </p:nvSpPr>
        <p:spPr>
          <a:xfrm>
            <a:off x="4355669" y="1484728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mic Sans MS" panose="030F0902030302020204" pitchFamily="66" charset="0"/>
                <a:cs typeface="Times New Roman"/>
              </a:rPr>
              <a:t>1984-1989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485607DA-2352-3548-AF1F-E7EA8F769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470" y="4975453"/>
            <a:ext cx="1213827" cy="473847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7D5A0A90-7121-3348-A64F-3C1A61AF752F}"/>
              </a:ext>
            </a:extLst>
          </p:cNvPr>
          <p:cNvSpPr txBox="1"/>
          <p:nvPr/>
        </p:nvSpPr>
        <p:spPr>
          <a:xfrm>
            <a:off x="5738181" y="5392994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mic Sans MS" panose="030F0902030302020204" pitchFamily="66" charset="0"/>
                <a:cs typeface="Times New Roman"/>
              </a:rPr>
              <a:t>1990-1994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5C4B4038-9EE6-B845-9C8C-B6FD55598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933" y="6138004"/>
            <a:ext cx="669898" cy="47426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A3377D1-2C8C-8E4A-92CE-C21AE6C2E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5775" y="6226116"/>
            <a:ext cx="838038" cy="377117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7075469C-D796-6C44-A64E-13EC9E1D05A7}"/>
              </a:ext>
            </a:extLst>
          </p:cNvPr>
          <p:cNvSpPr txBox="1"/>
          <p:nvPr/>
        </p:nvSpPr>
        <p:spPr>
          <a:xfrm>
            <a:off x="5800354" y="6590801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omic Sans MS" panose="030F0902030302020204" pitchFamily="66" charset="0"/>
                <a:cs typeface="Times New Roman"/>
              </a:rPr>
              <a:t>1994-1996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CF690AA2-F66B-B147-90A0-62A9C89844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364"/>
          <a:stretch/>
        </p:blipFill>
        <p:spPr>
          <a:xfrm>
            <a:off x="5414235" y="5688253"/>
            <a:ext cx="721118" cy="504179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F618A97D-CDA4-524B-A5AD-AC0F554D21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1922" y="4864625"/>
            <a:ext cx="763932" cy="76393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94FA554B-C3A0-7E4C-AFCD-FF8FAF1ABB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3558" y="5648009"/>
            <a:ext cx="744436" cy="570166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4DA07693-286F-D644-B380-79843400EA4E}"/>
              </a:ext>
            </a:extLst>
          </p:cNvPr>
          <p:cNvSpPr txBox="1"/>
          <p:nvPr/>
        </p:nvSpPr>
        <p:spPr>
          <a:xfrm>
            <a:off x="3614836" y="6236522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mic Sans MS" panose="030F0902030302020204" pitchFamily="66" charset="0"/>
                <a:cs typeface="Times New Roman"/>
              </a:rPr>
              <a:t>1996-2006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26E58314-3561-3E4C-B0A9-2A20A1B440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17" y="4475053"/>
            <a:ext cx="1668344" cy="48435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A255B38-0CE7-E240-ABFA-4062A09159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720" y="4857520"/>
            <a:ext cx="1098338" cy="322179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A6238BE9-C01F-B442-A117-BF38B75D9E29}"/>
              </a:ext>
            </a:extLst>
          </p:cNvPr>
          <p:cNvSpPr txBox="1"/>
          <p:nvPr/>
        </p:nvSpPr>
        <p:spPr>
          <a:xfrm>
            <a:off x="427887" y="5176911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mic Sans MS" panose="030F0902030302020204" pitchFamily="66" charset="0"/>
                <a:cs typeface="Times New Roman"/>
              </a:rPr>
              <a:t>2007-2009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754D1EFD-2867-8548-9F53-1FD4B95B87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8246" y="3781946"/>
            <a:ext cx="1138180" cy="30020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EC4C783-EB0C-7D46-8878-1CAFF016BA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8443" y="4111029"/>
            <a:ext cx="534036" cy="49546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646A95F-B5B2-5E4E-8CCC-1FDAB7BD83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36850" y="3456803"/>
            <a:ext cx="1052656" cy="385442"/>
          </a:xfrm>
          <a:prstGeom prst="rect">
            <a:avLst/>
          </a:prstGeom>
        </p:spPr>
      </p:pic>
      <p:sp>
        <p:nvSpPr>
          <p:cNvPr id="110" name="Line 8">
            <a:extLst>
              <a:ext uri="{FF2B5EF4-FFF2-40B4-BE49-F238E27FC236}">
                <a16:creationId xmlns:a16="http://schemas.microsoft.com/office/drawing/2014/main" id="{9AEE2BB7-1061-F04D-A455-28BE45034AA8}"/>
              </a:ext>
            </a:extLst>
          </p:cNvPr>
          <p:cNvSpPr>
            <a:spLocks noChangeShapeType="1"/>
          </p:cNvSpPr>
          <p:nvPr/>
        </p:nvSpPr>
        <p:spPr bwMode="auto">
          <a:xfrm rot="20098539" flipH="1" flipV="1">
            <a:off x="2663043" y="3581285"/>
            <a:ext cx="496860" cy="36177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2A99B7C-4204-9D40-A5A8-60F956D70154}"/>
              </a:ext>
            </a:extLst>
          </p:cNvPr>
          <p:cNvSpPr txBox="1"/>
          <p:nvPr/>
        </p:nvSpPr>
        <p:spPr>
          <a:xfrm>
            <a:off x="3015488" y="4562368"/>
            <a:ext cx="9268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mic Sans MS" panose="030F0902030302020204" pitchFamily="66" charset="0"/>
                <a:cs typeface="Times New Roman"/>
              </a:rPr>
              <a:t>2009- today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F5695B6-70E9-164D-BB2F-8EFAD75121E1}"/>
              </a:ext>
            </a:extLst>
          </p:cNvPr>
          <p:cNvGrpSpPr/>
          <p:nvPr/>
        </p:nvGrpSpPr>
        <p:grpSpPr>
          <a:xfrm>
            <a:off x="13591" y="3516249"/>
            <a:ext cx="4793374" cy="3086614"/>
            <a:chOff x="514350" y="1219200"/>
            <a:chExt cx="4793374" cy="3086614"/>
          </a:xfrm>
        </p:grpSpPr>
        <p:grpSp>
          <p:nvGrpSpPr>
            <p:cNvPr id="113" name="Group 13">
              <a:extLst>
                <a:ext uri="{FF2B5EF4-FFF2-40B4-BE49-F238E27FC236}">
                  <a16:creationId xmlns:a16="http://schemas.microsoft.com/office/drawing/2014/main" id="{91C70AC0-562B-894F-B001-37D29EAEFF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4350" y="1219200"/>
              <a:ext cx="4793374" cy="3086614"/>
              <a:chOff x="0" y="0"/>
              <a:chExt cx="5248" cy="2736"/>
            </a:xfrm>
          </p:grpSpPr>
          <p:sp>
            <p:nvSpPr>
              <p:cNvPr id="118" name="Rectangle 11">
                <a:extLst>
                  <a:ext uri="{FF2B5EF4-FFF2-40B4-BE49-F238E27FC236}">
                    <a16:creationId xmlns:a16="http://schemas.microsoft.com/office/drawing/2014/main" id="{DFBE5D26-00EA-B941-8420-A4BDEB6A1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" y="96"/>
                <a:ext cx="4992" cy="25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119" name="Picture 12">
                <a:extLst>
                  <a:ext uri="{FF2B5EF4-FFF2-40B4-BE49-F238E27FC236}">
                    <a16:creationId xmlns:a16="http://schemas.microsoft.com/office/drawing/2014/main" id="{7CCC79A9-83B4-5C4D-9BAF-A5C83B2427F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248" cy="2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021C4D7-7DC4-3A4E-ABB7-6283080E32DC}"/>
                </a:ext>
              </a:extLst>
            </p:cNvPr>
            <p:cNvSpPr txBox="1"/>
            <p:nvPr/>
          </p:nvSpPr>
          <p:spPr>
            <a:xfrm>
              <a:off x="631262" y="1366559"/>
              <a:ext cx="3873176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  <a:cs typeface="Times New Roman"/>
                </a:rPr>
                <a:t>Education in </a:t>
              </a:r>
              <a:r>
                <a:rPr lang="en-US" sz="1600" dirty="0" err="1">
                  <a:latin typeface="+mj-lt"/>
                  <a:cs typeface="Times New Roman"/>
                </a:rPr>
                <a:t>Fuerth</a:t>
              </a:r>
              <a:r>
                <a:rPr lang="en-US" sz="1600" dirty="0">
                  <a:latin typeface="+mj-lt"/>
                  <a:cs typeface="Times New Roman"/>
                </a:rPr>
                <a:t> (Bavaria) Germany</a:t>
              </a:r>
            </a:p>
            <a:p>
              <a:endParaRPr lang="en-US" sz="1000" dirty="0">
                <a:latin typeface="+mj-lt"/>
                <a:cs typeface="Times New Roman"/>
              </a:endParaRPr>
            </a:p>
            <a:p>
              <a:r>
                <a:rPr lang="en-US" sz="1600" dirty="0">
                  <a:solidFill>
                    <a:srgbClr val="0000FF"/>
                  </a:solidFill>
                  <a:latin typeface="+mj-lt"/>
                  <a:cs typeface="Times New Roman"/>
                </a:rPr>
                <a:t>Master in Physics (1990)</a:t>
              </a:r>
            </a:p>
            <a:p>
              <a:r>
                <a:rPr lang="en-US" sz="1600" dirty="0">
                  <a:solidFill>
                    <a:srgbClr val="0000FF"/>
                  </a:solidFill>
                  <a:latin typeface="+mj-lt"/>
                  <a:cs typeface="Times New Roman"/>
                </a:rPr>
                <a:t>Friedrich Alexander University,</a:t>
              </a:r>
            </a:p>
            <a:p>
              <a:r>
                <a:rPr lang="en-US" sz="1600" dirty="0">
                  <a:solidFill>
                    <a:srgbClr val="0000FF"/>
                  </a:solidFill>
                  <a:latin typeface="+mj-lt"/>
                  <a:cs typeface="Times New Roman"/>
                </a:rPr>
                <a:t>Erlangen (Bavaria) Germany</a:t>
              </a:r>
            </a:p>
            <a:p>
              <a:endParaRPr lang="en-US" sz="1000" dirty="0">
                <a:solidFill>
                  <a:srgbClr val="0000FF"/>
                </a:solidFill>
                <a:latin typeface="+mj-lt"/>
                <a:cs typeface="Times New Roman"/>
              </a:endParaRPr>
            </a:p>
            <a:p>
              <a:r>
                <a:rPr lang="en-US" sz="1600" dirty="0">
                  <a:solidFill>
                    <a:srgbClr val="0000FF"/>
                  </a:solidFill>
                  <a:latin typeface="+mj-lt"/>
                  <a:cs typeface="Times New Roman"/>
                </a:rPr>
                <a:t>Topic: </a:t>
              </a:r>
            </a:p>
            <a:p>
              <a:r>
                <a:rPr lang="en-US" sz="1400" dirty="0">
                  <a:latin typeface="+mj-lt"/>
                  <a:cs typeface="Times New Roman"/>
                </a:rPr>
                <a:t>Measure the strength of </a:t>
              </a:r>
              <a:r>
                <a:rPr lang="en-US" sz="1400" dirty="0" err="1">
                  <a:latin typeface="+mj-lt"/>
                </a:rPr>
                <a:t>Gamov</a:t>
              </a:r>
              <a:r>
                <a:rPr lang="en-US" sz="1400" dirty="0">
                  <a:latin typeface="+mj-lt"/>
                </a:rPr>
                <a:t>-Teller </a:t>
              </a:r>
            </a:p>
            <a:p>
              <a:r>
                <a:rPr lang="en-US" sz="1400" dirty="0">
                  <a:latin typeface="+mj-lt"/>
                </a:rPr>
                <a:t>transitions relevant for </a:t>
              </a:r>
            </a:p>
            <a:p>
              <a:r>
                <a:rPr lang="en-US" sz="1400" dirty="0">
                  <a:latin typeface="+mj-lt"/>
                </a:rPr>
                <a:t>Solar Neutrino Experiments</a:t>
              </a:r>
            </a:p>
            <a:p>
              <a:endParaRPr lang="en-US" dirty="0">
                <a:solidFill>
                  <a:srgbClr val="0000FF"/>
                </a:solidFill>
                <a:latin typeface="+mj-lt"/>
                <a:cs typeface="Times New Roman"/>
              </a:endParaRPr>
            </a:p>
          </p:txBody>
        </p:sp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DD5E5BAC-127C-564F-BF63-0821B8C7D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04438" y="1357363"/>
              <a:ext cx="574444" cy="794084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873D972-2BAC-F44D-95C2-89DB84FB3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21958" r="22463"/>
            <a:stretch/>
          </p:blipFill>
          <p:spPr>
            <a:xfrm>
              <a:off x="3994224" y="2134363"/>
              <a:ext cx="627126" cy="940294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68519631-C9A5-8241-86AE-29D994B0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824643" y="3137673"/>
              <a:ext cx="1334569" cy="883112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DDDF210-3CB6-4945-971A-9ACC8035425C}"/>
              </a:ext>
            </a:extLst>
          </p:cNvPr>
          <p:cNvGrpSpPr/>
          <p:nvPr/>
        </p:nvGrpSpPr>
        <p:grpSpPr>
          <a:xfrm>
            <a:off x="0" y="323958"/>
            <a:ext cx="4793374" cy="3321269"/>
            <a:chOff x="514350" y="1219200"/>
            <a:chExt cx="4793374" cy="3321269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6F5DCF8-BFDE-A949-8818-D3BD39A5CE13}"/>
                </a:ext>
              </a:extLst>
            </p:cNvPr>
            <p:cNvGrpSpPr/>
            <p:nvPr/>
          </p:nvGrpSpPr>
          <p:grpSpPr>
            <a:xfrm>
              <a:off x="514350" y="1219200"/>
              <a:ext cx="4793374" cy="3321269"/>
              <a:chOff x="514350" y="1219200"/>
              <a:chExt cx="4793374" cy="3321269"/>
            </a:xfrm>
          </p:grpSpPr>
          <p:grpSp>
            <p:nvGrpSpPr>
              <p:cNvPr id="124" name="Group 13">
                <a:extLst>
                  <a:ext uri="{FF2B5EF4-FFF2-40B4-BE49-F238E27FC236}">
                    <a16:creationId xmlns:a16="http://schemas.microsoft.com/office/drawing/2014/main" id="{23715C58-A949-364E-8AD5-66F41D3137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4350" y="1219200"/>
                <a:ext cx="4793374" cy="3321269"/>
                <a:chOff x="0" y="0"/>
                <a:chExt cx="5248" cy="2944"/>
              </a:xfrm>
            </p:grpSpPr>
            <p:sp>
              <p:nvSpPr>
                <p:cNvPr id="126" name="Rectangle 11">
                  <a:extLst>
                    <a:ext uri="{FF2B5EF4-FFF2-40B4-BE49-F238E27FC236}">
                      <a16:creationId xmlns:a16="http://schemas.microsoft.com/office/drawing/2014/main" id="{B2875C01-A96D-8442-AD84-20D3F2AEB8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" y="96"/>
                  <a:ext cx="4992" cy="2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pic>
              <p:nvPicPr>
                <p:cNvPr id="127" name="Picture 12">
                  <a:extLst>
                    <a:ext uri="{FF2B5EF4-FFF2-40B4-BE49-F238E27FC236}">
                      <a16:creationId xmlns:a16="http://schemas.microsoft.com/office/drawing/2014/main" id="{2D921364-BE52-EC46-9DD2-04E0D78410ED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248" cy="2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FA68DA0-712D-C147-A41F-0A682D5E38EF}"/>
                  </a:ext>
                </a:extLst>
              </p:cNvPr>
              <p:cNvSpPr txBox="1"/>
              <p:nvPr/>
            </p:nvSpPr>
            <p:spPr>
              <a:xfrm>
                <a:off x="631262" y="1405059"/>
                <a:ext cx="4383500" cy="236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PhD in Physics at ETH </a:t>
                </a:r>
                <a:r>
                  <a:rPr lang="en-US" sz="1600" dirty="0" err="1">
                    <a:solidFill>
                      <a:srgbClr val="0432FF"/>
                    </a:solidFill>
                    <a:latin typeface="+mj-lt"/>
                    <a:cs typeface="Times New Roman"/>
                  </a:rPr>
                  <a:t>Zuerich</a:t>
                </a:r>
                <a:endParaRPr lang="en-US" sz="1600" dirty="0">
                  <a:solidFill>
                    <a:srgbClr val="0432FF"/>
                  </a:solidFill>
                  <a:latin typeface="+mj-lt"/>
                  <a:cs typeface="Times New Roman"/>
                </a:endParaRP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Switzerland (1994)</a:t>
                </a:r>
              </a:p>
              <a:p>
                <a:endParaRPr lang="en-US" sz="1000" dirty="0">
                  <a:solidFill>
                    <a:srgbClr val="0432FF"/>
                  </a:solidFill>
                  <a:latin typeface="+mj-lt"/>
                  <a:cs typeface="Times New Roman"/>
                </a:endParaRP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Topic:</a:t>
                </a:r>
              </a:p>
              <a:p>
                <a:r>
                  <a:rPr lang="en-US" sz="1600" dirty="0">
                    <a:latin typeface="+mj-lt"/>
                    <a:cs typeface="Times New Roman"/>
                  </a:rPr>
                  <a:t>Characterization of </a:t>
                </a:r>
                <a:r>
                  <a:rPr lang="en-US" sz="1600" dirty="0" err="1">
                    <a:latin typeface="+mj-lt"/>
                    <a:cs typeface="Times New Roman"/>
                  </a:rPr>
                  <a:t>Pionic</a:t>
                </a:r>
                <a:r>
                  <a:rPr lang="en-US" sz="1600" dirty="0">
                    <a:latin typeface="+mj-lt"/>
                    <a:cs typeface="Times New Roman"/>
                  </a:rPr>
                  <a:t> Atoms</a:t>
                </a:r>
              </a:p>
              <a:p>
                <a:endParaRPr lang="en-US" sz="1000" dirty="0">
                  <a:latin typeface="+mj-lt"/>
                  <a:cs typeface="Times New Roman"/>
                </a:endParaRPr>
              </a:p>
              <a:p>
                <a:r>
                  <a:rPr lang="en-US" sz="1600" dirty="0">
                    <a:latin typeface="+mj-lt"/>
                    <a:cs typeface="Times New Roman"/>
                  </a:rPr>
                  <a:t>spent 6 month in Moscow</a:t>
                </a:r>
              </a:p>
              <a:p>
                <a:r>
                  <a:rPr lang="en-US" sz="1600" dirty="0">
                    <a:latin typeface="+mj-lt"/>
                    <a:cs typeface="Times New Roman"/>
                  </a:rPr>
                  <a:t>to write a MC with</a:t>
                </a:r>
              </a:p>
              <a:p>
                <a:r>
                  <a:rPr lang="en-US" sz="1600" dirty="0">
                    <a:latin typeface="+mj-lt"/>
                    <a:cs typeface="Times New Roman"/>
                  </a:rPr>
                  <a:t>theorists</a:t>
                </a:r>
              </a:p>
              <a:p>
                <a:r>
                  <a:rPr lang="en-US" sz="1600" dirty="0">
                    <a:latin typeface="+mj-lt"/>
                    <a:cs typeface="Times New Roman"/>
                    <a:sym typeface="Wingdings" pitchFamily="2" charset="2"/>
                  </a:rPr>
                  <a:t> was pretty cool</a:t>
                </a:r>
                <a:endParaRPr lang="en-US" sz="1600" dirty="0">
                  <a:latin typeface="+mj-lt"/>
                  <a:cs typeface="Times New Roman"/>
                </a:endParaRPr>
              </a:p>
            </p:txBody>
          </p:sp>
        </p:grp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B9BAC309-E81D-BF4E-AC8C-ADDD61731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638035" y="1353598"/>
              <a:ext cx="1611234" cy="906319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404C6C38-C8CE-9244-8338-C48DBD879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026682" y="2913788"/>
              <a:ext cx="2193359" cy="1366988"/>
            </a:xfrm>
            <a:prstGeom prst="rect">
              <a:avLst/>
            </a:prstGeom>
          </p:spPr>
        </p:pic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B5DDDF1-712B-EE4B-A2B0-0F310B90FA54}"/>
              </a:ext>
            </a:extLst>
          </p:cNvPr>
          <p:cNvGrpSpPr/>
          <p:nvPr/>
        </p:nvGrpSpPr>
        <p:grpSpPr>
          <a:xfrm>
            <a:off x="-20959" y="267067"/>
            <a:ext cx="4793374" cy="3321269"/>
            <a:chOff x="514350" y="1219200"/>
            <a:chExt cx="4793374" cy="3321269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F8ABB07-9575-CE4D-9B06-8AA1EDA970F4}"/>
                </a:ext>
              </a:extLst>
            </p:cNvPr>
            <p:cNvGrpSpPr/>
            <p:nvPr/>
          </p:nvGrpSpPr>
          <p:grpSpPr>
            <a:xfrm>
              <a:off x="514350" y="1219200"/>
              <a:ext cx="4793374" cy="3321269"/>
              <a:chOff x="514350" y="1219200"/>
              <a:chExt cx="4793374" cy="3321269"/>
            </a:xfrm>
          </p:grpSpPr>
          <p:grpSp>
            <p:nvGrpSpPr>
              <p:cNvPr id="133" name="Group 13">
                <a:extLst>
                  <a:ext uri="{FF2B5EF4-FFF2-40B4-BE49-F238E27FC236}">
                    <a16:creationId xmlns:a16="http://schemas.microsoft.com/office/drawing/2014/main" id="{4494F0A7-80D3-BC47-98A9-E99F3CBC3F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4350" y="1219200"/>
                <a:ext cx="4793374" cy="3321269"/>
                <a:chOff x="0" y="0"/>
                <a:chExt cx="5248" cy="2944"/>
              </a:xfrm>
            </p:grpSpPr>
            <p:sp>
              <p:nvSpPr>
                <p:cNvPr id="135" name="Rectangle 11">
                  <a:extLst>
                    <a:ext uri="{FF2B5EF4-FFF2-40B4-BE49-F238E27FC236}">
                      <a16:creationId xmlns:a16="http://schemas.microsoft.com/office/drawing/2014/main" id="{2740686B-FC75-6646-9AB6-9E7D941274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" y="96"/>
                  <a:ext cx="4992" cy="2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pic>
              <p:nvPicPr>
                <p:cNvPr id="136" name="Picture 12">
                  <a:extLst>
                    <a:ext uri="{FF2B5EF4-FFF2-40B4-BE49-F238E27FC236}">
                      <a16:creationId xmlns:a16="http://schemas.microsoft.com/office/drawing/2014/main" id="{5226AC3A-3B20-664E-A5B9-BF4C29FDE1C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248" cy="2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5755916B-16C9-2F4A-B0BC-F130447A73A7}"/>
                  </a:ext>
                </a:extLst>
              </p:cNvPr>
              <p:cNvSpPr txBox="1"/>
              <p:nvPr/>
            </p:nvSpPr>
            <p:spPr>
              <a:xfrm>
                <a:off x="631262" y="1405059"/>
                <a:ext cx="4383500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1</a:t>
                </a:r>
                <a:r>
                  <a:rPr lang="en-US" sz="1600" baseline="300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st</a:t>
                </a:r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 </a:t>
                </a:r>
                <a:r>
                  <a:rPr lang="en-US" sz="1600" dirty="0" err="1">
                    <a:solidFill>
                      <a:srgbClr val="0432FF"/>
                    </a:solidFill>
                    <a:latin typeface="+mj-lt"/>
                    <a:cs typeface="Times New Roman"/>
                  </a:rPr>
                  <a:t>PostDoc</a:t>
                </a:r>
                <a:endParaRPr lang="en-US" sz="1600" dirty="0">
                  <a:solidFill>
                    <a:srgbClr val="0432FF"/>
                  </a:solidFill>
                  <a:latin typeface="+mj-lt"/>
                  <a:cs typeface="Times New Roman"/>
                </a:endParaRP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one of the first EU fellows</a:t>
                </a: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NIKEF, Amsterdam</a:t>
                </a: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University of Ghent, Belgium</a:t>
                </a:r>
              </a:p>
              <a:p>
                <a:endParaRPr lang="en-US" sz="1000" dirty="0">
                  <a:solidFill>
                    <a:srgbClr val="0432FF"/>
                  </a:solidFill>
                  <a:latin typeface="+mj-lt"/>
                  <a:cs typeface="Times New Roman"/>
                </a:endParaRP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Research Topics:</a:t>
                </a:r>
              </a:p>
              <a:p>
                <a:r>
                  <a:rPr lang="en-US" sz="1600" dirty="0">
                    <a:latin typeface="+mj-lt"/>
                    <a:cs typeface="Times New Roman"/>
                  </a:rPr>
                  <a:t>Nucleon-Nucleon Correlations </a:t>
                </a:r>
              </a:p>
              <a:p>
                <a:r>
                  <a:rPr lang="en-US" sz="1600" dirty="0">
                    <a:latin typeface="+mj-lt"/>
                    <a:cs typeface="Times New Roman"/>
                  </a:rPr>
                  <a:t>and </a:t>
                </a:r>
              </a:p>
              <a:p>
                <a:r>
                  <a:rPr lang="en-US" sz="1600" dirty="0">
                    <a:latin typeface="+mj-lt"/>
                    <a:cs typeface="Times New Roman"/>
                  </a:rPr>
                  <a:t>Meson Exchange Currents </a:t>
                </a:r>
              </a:p>
            </p:txBody>
          </p:sp>
        </p:grpSp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3D32F64F-3AC8-D742-85C7-C04E2292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400899" y="1280506"/>
              <a:ext cx="1613863" cy="908605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87727CF3-CD34-F549-9464-ECD82D9E5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748931" y="2260903"/>
              <a:ext cx="1500338" cy="1000225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735E4BC4-78A3-9749-98EF-4C273D364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t="5732" b="5000"/>
            <a:stretch/>
          </p:blipFill>
          <p:spPr>
            <a:xfrm>
              <a:off x="3246922" y="3305188"/>
              <a:ext cx="1483875" cy="993471"/>
            </a:xfrm>
            <a:prstGeom prst="rect">
              <a:avLst/>
            </a:prstGeom>
          </p:spPr>
        </p:pic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DF2C771-7048-2E46-9072-209915EA2F85}"/>
              </a:ext>
            </a:extLst>
          </p:cNvPr>
          <p:cNvGrpSpPr/>
          <p:nvPr/>
        </p:nvGrpSpPr>
        <p:grpSpPr>
          <a:xfrm>
            <a:off x="4336956" y="237313"/>
            <a:ext cx="4793374" cy="3548234"/>
            <a:chOff x="514350" y="1219200"/>
            <a:chExt cx="4793374" cy="354823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003B02A-0676-0840-9E4A-D133F3F8C856}"/>
                </a:ext>
              </a:extLst>
            </p:cNvPr>
            <p:cNvGrpSpPr/>
            <p:nvPr/>
          </p:nvGrpSpPr>
          <p:grpSpPr>
            <a:xfrm>
              <a:off x="514350" y="1219200"/>
              <a:ext cx="4793374" cy="3548234"/>
              <a:chOff x="514350" y="1219200"/>
              <a:chExt cx="4793374" cy="3548234"/>
            </a:xfrm>
          </p:grpSpPr>
          <p:grpSp>
            <p:nvGrpSpPr>
              <p:cNvPr id="142" name="Group 13">
                <a:extLst>
                  <a:ext uri="{FF2B5EF4-FFF2-40B4-BE49-F238E27FC236}">
                    <a16:creationId xmlns:a16="http://schemas.microsoft.com/office/drawing/2014/main" id="{FF4A8D0F-ADF0-904E-A6A3-257A2A4EDB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4350" y="1219200"/>
                <a:ext cx="4793374" cy="3321269"/>
                <a:chOff x="0" y="0"/>
                <a:chExt cx="5248" cy="2944"/>
              </a:xfrm>
            </p:grpSpPr>
            <p:sp>
              <p:nvSpPr>
                <p:cNvPr id="144" name="Rectangle 11">
                  <a:extLst>
                    <a:ext uri="{FF2B5EF4-FFF2-40B4-BE49-F238E27FC236}">
                      <a16:creationId xmlns:a16="http://schemas.microsoft.com/office/drawing/2014/main" id="{FF0B7A4A-3507-0842-AD0F-E69167E292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" y="96"/>
                  <a:ext cx="4992" cy="2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pic>
              <p:nvPicPr>
                <p:cNvPr id="145" name="Picture 12">
                  <a:extLst>
                    <a:ext uri="{FF2B5EF4-FFF2-40B4-BE49-F238E27FC236}">
                      <a16:creationId xmlns:a16="http://schemas.microsoft.com/office/drawing/2014/main" id="{F4A2FE28-7423-EA4E-B5F1-C991C9E11950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248" cy="2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31E9FC1D-4F32-FD4F-B3B8-520F59D1AD7C}"/>
                  </a:ext>
                </a:extLst>
              </p:cNvPr>
              <p:cNvSpPr txBox="1"/>
              <p:nvPr/>
            </p:nvSpPr>
            <p:spPr>
              <a:xfrm>
                <a:off x="631262" y="1289559"/>
                <a:ext cx="4383500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DESY Hamburg HERMES@HERA</a:t>
                </a: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2</a:t>
                </a:r>
                <a:r>
                  <a:rPr lang="en-US" sz="1600" baseline="300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nd </a:t>
                </a:r>
                <a:r>
                  <a:rPr lang="en-US" sz="1600" dirty="0" err="1">
                    <a:solidFill>
                      <a:srgbClr val="0432FF"/>
                    </a:solidFill>
                    <a:latin typeface="+mj-lt"/>
                    <a:cs typeface="Times New Roman"/>
                  </a:rPr>
                  <a:t>PostDoc</a:t>
                </a:r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 (1997 – 2001)</a:t>
                </a: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Scientist (2001 – 2006)</a:t>
                </a:r>
              </a:p>
              <a:p>
                <a:endParaRPr lang="en-US" sz="1000" dirty="0">
                  <a:solidFill>
                    <a:srgbClr val="0432FF"/>
                  </a:solidFill>
                  <a:latin typeface="+mj-lt"/>
                  <a:cs typeface="Times New Roman"/>
                </a:endParaRP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Research Topics:</a:t>
                </a:r>
              </a:p>
              <a:p>
                <a:r>
                  <a:rPr lang="en-US" sz="1600" dirty="0">
                    <a:latin typeface="+mj-lt"/>
                    <a:cs typeface="Times New Roman"/>
                  </a:rPr>
                  <a:t>Cold QCD in ep &amp; </a:t>
                </a:r>
                <a:r>
                  <a:rPr lang="en-US" sz="1600" dirty="0" err="1">
                    <a:latin typeface="+mj-lt"/>
                    <a:cs typeface="Times New Roman"/>
                  </a:rPr>
                  <a:t>eA</a:t>
                </a:r>
                <a:endParaRPr lang="en-US" sz="1600" dirty="0">
                  <a:latin typeface="+mj-lt"/>
                  <a:cs typeface="Times New Roman"/>
                </a:endParaRPr>
              </a:p>
              <a:p>
                <a:endParaRPr lang="en-US" sz="1000" dirty="0">
                  <a:latin typeface="+mj-lt"/>
                  <a:cs typeface="Times New Roman"/>
                </a:endParaRPr>
              </a:p>
              <a:p>
                <a:r>
                  <a:rPr lang="en-US" sz="1600" dirty="0">
                    <a:latin typeface="+mj-lt"/>
                  </a:rPr>
                  <a:t>2000-2003:</a:t>
                </a:r>
              </a:p>
              <a:p>
                <a:r>
                  <a:rPr lang="en-US" sz="1600" dirty="0">
                    <a:latin typeface="+mj-lt"/>
                  </a:rPr>
                  <a:t>6 y after PhD as a </a:t>
                </a:r>
                <a:r>
                  <a:rPr lang="en-US" sz="1600" dirty="0" err="1">
                    <a:latin typeface="+mj-lt"/>
                  </a:rPr>
                  <a:t>PostDoc</a:t>
                </a:r>
                <a:endParaRPr lang="en-US" sz="1600" dirty="0">
                  <a:latin typeface="+mj-lt"/>
                </a:endParaRPr>
              </a:p>
              <a:p>
                <a:r>
                  <a:rPr lang="en-US" sz="1600" dirty="0">
                    <a:latin typeface="+mj-lt"/>
                  </a:rPr>
                  <a:t>Run-coordinator &amp; Deputy-Spokesperson</a:t>
                </a:r>
              </a:p>
              <a:p>
                <a:endParaRPr lang="en-US" sz="800" dirty="0">
                  <a:latin typeface="+mj-lt"/>
                </a:endParaRPr>
              </a:p>
              <a:p>
                <a:r>
                  <a:rPr lang="en-US" sz="1600" dirty="0">
                    <a:latin typeface="+mj-lt"/>
                  </a:rPr>
                  <a:t>2003-2006: Spokesperson</a:t>
                </a:r>
              </a:p>
              <a:p>
                <a:endParaRPr lang="en-US" sz="800" dirty="0">
                  <a:latin typeface="+mj-lt"/>
                </a:endParaRPr>
              </a:p>
              <a:p>
                <a:r>
                  <a:rPr lang="en-US" sz="1600" dirty="0">
                    <a:latin typeface="+mj-lt"/>
                  </a:rPr>
                  <a:t>2007 HERA closed</a:t>
                </a:r>
              </a:p>
              <a:p>
                <a:endParaRPr lang="en-US" sz="1600" dirty="0">
                  <a:latin typeface="+mj-lt"/>
                  <a:cs typeface="Times New Roman"/>
                </a:endParaRPr>
              </a:p>
            </p:txBody>
          </p:sp>
        </p:grp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06C93800-877D-0545-91A4-4B34DCCDD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313192" y="3745306"/>
              <a:ext cx="1848051" cy="600617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C6A097C5-A84A-7E46-8DC5-4FC912195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682632" y="2403400"/>
              <a:ext cx="918353" cy="908005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0D3AA461-BA9D-C841-A99E-9C1584B92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081972" y="1470415"/>
              <a:ext cx="1108841" cy="831631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8533567-D6F5-2448-B58E-9DEDA0877FBC}"/>
              </a:ext>
            </a:extLst>
          </p:cNvPr>
          <p:cNvGrpSpPr/>
          <p:nvPr/>
        </p:nvGrpSpPr>
        <p:grpSpPr>
          <a:xfrm>
            <a:off x="2707662" y="2431369"/>
            <a:ext cx="4793374" cy="3390541"/>
            <a:chOff x="514350" y="1219200"/>
            <a:chExt cx="4793374" cy="3390541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C566ED3B-BDF7-2E42-B995-CB9332512DCB}"/>
                </a:ext>
              </a:extLst>
            </p:cNvPr>
            <p:cNvGrpSpPr/>
            <p:nvPr/>
          </p:nvGrpSpPr>
          <p:grpSpPr>
            <a:xfrm>
              <a:off x="514350" y="1219200"/>
              <a:ext cx="4793374" cy="3390541"/>
              <a:chOff x="514350" y="1219200"/>
              <a:chExt cx="4793374" cy="3390541"/>
            </a:xfrm>
          </p:grpSpPr>
          <p:grpSp>
            <p:nvGrpSpPr>
              <p:cNvPr id="150" name="Group 13">
                <a:extLst>
                  <a:ext uri="{FF2B5EF4-FFF2-40B4-BE49-F238E27FC236}">
                    <a16:creationId xmlns:a16="http://schemas.microsoft.com/office/drawing/2014/main" id="{A123D2D1-DB83-0240-BC45-7225E10339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4350" y="1219200"/>
                <a:ext cx="4793374" cy="3321269"/>
                <a:chOff x="0" y="0"/>
                <a:chExt cx="5248" cy="2944"/>
              </a:xfrm>
            </p:grpSpPr>
            <p:sp>
              <p:nvSpPr>
                <p:cNvPr id="152" name="Rectangle 11">
                  <a:extLst>
                    <a:ext uri="{FF2B5EF4-FFF2-40B4-BE49-F238E27FC236}">
                      <a16:creationId xmlns:a16="http://schemas.microsoft.com/office/drawing/2014/main" id="{A80FD40A-D354-4546-BBC9-32BE4BB042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" y="96"/>
                  <a:ext cx="4992" cy="2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pic>
              <p:nvPicPr>
                <p:cNvPr id="153" name="Picture 12">
                  <a:extLst>
                    <a:ext uri="{FF2B5EF4-FFF2-40B4-BE49-F238E27FC236}">
                      <a16:creationId xmlns:a16="http://schemas.microsoft.com/office/drawing/2014/main" id="{615AEC34-C9BD-884C-A290-A095D06B7BE3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248" cy="2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3084851D-64A1-5D46-BBC8-C0828458F427}"/>
                  </a:ext>
                </a:extLst>
              </p:cNvPr>
              <p:cNvSpPr txBox="1"/>
              <p:nvPr/>
            </p:nvSpPr>
            <p:spPr>
              <a:xfrm>
                <a:off x="583137" y="1347309"/>
                <a:ext cx="4383500" cy="3262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Jefferson Lab (2007 – 2009)</a:t>
                </a:r>
              </a:p>
              <a:p>
                <a:endParaRPr lang="en-US" sz="1000" dirty="0">
                  <a:solidFill>
                    <a:srgbClr val="0432FF"/>
                  </a:solidFill>
                  <a:latin typeface="+mj-lt"/>
                  <a:cs typeface="Times New Roman"/>
                </a:endParaRP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12 GeV-Upgrade: Hall-D</a:t>
                </a: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Group Leader and Project-Leader</a:t>
                </a:r>
              </a:p>
              <a:p>
                <a:endParaRPr lang="en-US" sz="1600" dirty="0">
                  <a:solidFill>
                    <a:srgbClr val="0432FF"/>
                  </a:solidFill>
                  <a:latin typeface="+mj-lt"/>
                  <a:cs typeface="Times New Roman"/>
                </a:endParaRP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Built up the group and</a:t>
                </a:r>
              </a:p>
              <a:p>
                <a:r>
                  <a:rPr lang="en-US" sz="1600" dirty="0" err="1">
                    <a:solidFill>
                      <a:srgbClr val="0432FF"/>
                    </a:solidFill>
                    <a:latin typeface="+mj-lt"/>
                    <a:cs typeface="Times New Roman"/>
                  </a:rPr>
                  <a:t>sheparded</a:t>
                </a:r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 the project through</a:t>
                </a: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CD-2, CD-3 and ~10 other reviews </a:t>
                </a:r>
              </a:p>
              <a:p>
                <a:endParaRPr lang="en-US" sz="1000" dirty="0">
                  <a:solidFill>
                    <a:srgbClr val="0432FF"/>
                  </a:solidFill>
                  <a:latin typeface="+mj-lt"/>
                  <a:cs typeface="Times New Roman"/>
                </a:endParaRPr>
              </a:p>
              <a:p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Times New Roman"/>
                  </a:rPr>
                  <a:t>Research Topics:</a:t>
                </a:r>
              </a:p>
              <a:p>
                <a:r>
                  <a:rPr lang="en-US" sz="1600" dirty="0" err="1">
                    <a:latin typeface="+mj-lt"/>
                    <a:cs typeface="Times New Roman"/>
                  </a:rPr>
                  <a:t>Gluex</a:t>
                </a:r>
                <a:r>
                  <a:rPr lang="en-US" sz="1600" dirty="0">
                    <a:latin typeface="+mj-lt"/>
                    <a:cs typeface="Times New Roman"/>
                  </a:rPr>
                  <a:t>: Spectroscopy search for</a:t>
                </a:r>
              </a:p>
              <a:p>
                <a:r>
                  <a:rPr lang="en-US" sz="1600" dirty="0">
                    <a:latin typeface="+mj-lt"/>
                    <a:cs typeface="Times New Roman"/>
                  </a:rPr>
                  <a:t>Exotics and Glueballs </a:t>
                </a:r>
              </a:p>
              <a:p>
                <a:endParaRPr lang="en-US" sz="1000" dirty="0">
                  <a:latin typeface="+mj-lt"/>
                  <a:cs typeface="Times New Roman"/>
                </a:endParaRPr>
              </a:p>
              <a:p>
                <a:endParaRPr lang="en-US" sz="1600" dirty="0">
                  <a:latin typeface="+mj-lt"/>
                  <a:cs typeface="Times New Roman"/>
                </a:endParaRPr>
              </a:p>
            </p:txBody>
          </p:sp>
        </p:grp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494D5B19-E803-7B49-AE6A-EC806AEEF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782314" y="3222707"/>
              <a:ext cx="1418123" cy="1063592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4301E20E-44AE-DF4C-A233-0227713B6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909862" y="1631188"/>
              <a:ext cx="1324276" cy="876359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36C47C04-013C-DB40-8158-FA97634DDD97}"/>
              </a:ext>
            </a:extLst>
          </p:cNvPr>
          <p:cNvGrpSpPr/>
          <p:nvPr/>
        </p:nvGrpSpPr>
        <p:grpSpPr>
          <a:xfrm>
            <a:off x="-4628" y="290179"/>
            <a:ext cx="4793374" cy="3596570"/>
            <a:chOff x="132940" y="203880"/>
            <a:chExt cx="4793374" cy="3596570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935143D1-1EE4-E248-8AF2-055E1D21A957}"/>
                </a:ext>
              </a:extLst>
            </p:cNvPr>
            <p:cNvGrpSpPr/>
            <p:nvPr/>
          </p:nvGrpSpPr>
          <p:grpSpPr>
            <a:xfrm>
              <a:off x="132940" y="203880"/>
              <a:ext cx="4793374" cy="3596570"/>
              <a:chOff x="514350" y="1219200"/>
              <a:chExt cx="4793374" cy="3596570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CFA6BCD1-EF02-464F-9948-4DF605EDF364}"/>
                  </a:ext>
                </a:extLst>
              </p:cNvPr>
              <p:cNvGrpSpPr/>
              <p:nvPr/>
            </p:nvGrpSpPr>
            <p:grpSpPr>
              <a:xfrm>
                <a:off x="514350" y="1219200"/>
                <a:ext cx="4793374" cy="3596570"/>
                <a:chOff x="514350" y="1219200"/>
                <a:chExt cx="4793374" cy="3596570"/>
              </a:xfrm>
            </p:grpSpPr>
            <p:grpSp>
              <p:nvGrpSpPr>
                <p:cNvPr id="161" name="Group 13">
                  <a:extLst>
                    <a:ext uri="{FF2B5EF4-FFF2-40B4-BE49-F238E27FC236}">
                      <a16:creationId xmlns:a16="http://schemas.microsoft.com/office/drawing/2014/main" id="{F40E4882-D927-9140-8FCA-CC237D6C57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4350" y="1219200"/>
                  <a:ext cx="4793374" cy="3321269"/>
                  <a:chOff x="0" y="0"/>
                  <a:chExt cx="5248" cy="2944"/>
                </a:xfrm>
              </p:grpSpPr>
              <p:sp>
                <p:nvSpPr>
                  <p:cNvPr id="163" name="Rectangle 11">
                    <a:extLst>
                      <a:ext uri="{FF2B5EF4-FFF2-40B4-BE49-F238E27FC236}">
                        <a16:creationId xmlns:a16="http://schemas.microsoft.com/office/drawing/2014/main" id="{351C90B6-6718-9248-8E53-9FDECB5DFB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8" y="96"/>
                    <a:ext cx="4992" cy="25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pic>
                <p:nvPicPr>
                  <p:cNvPr id="164" name="Picture 12">
                    <a:extLst>
                      <a:ext uri="{FF2B5EF4-FFF2-40B4-BE49-F238E27FC236}">
                        <a16:creationId xmlns:a16="http://schemas.microsoft.com/office/drawing/2014/main" id="{56AFF50E-DE36-6C4D-BD90-FACDAFCE3DCA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5248" cy="29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 cap="flat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2A386CE9-7666-CB43-A4D5-4F614988E311}"/>
                    </a:ext>
                  </a:extLst>
                </p:cNvPr>
                <p:cNvSpPr txBox="1"/>
                <p:nvPr/>
              </p:nvSpPr>
              <p:spPr>
                <a:xfrm>
                  <a:off x="583137" y="1307117"/>
                  <a:ext cx="4383500" cy="35086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0432FF"/>
                      </a:solidFill>
                      <a:latin typeface="+mj-lt"/>
                      <a:cs typeface="Times New Roman"/>
                    </a:rPr>
                    <a:t>BNL (2009 – today)</a:t>
                  </a:r>
                </a:p>
                <a:p>
                  <a:endParaRPr lang="en-US" sz="1000" dirty="0">
                    <a:solidFill>
                      <a:srgbClr val="0432FF"/>
                    </a:solidFill>
                    <a:latin typeface="+mj-lt"/>
                    <a:cs typeface="Times New Roman"/>
                  </a:endParaRPr>
                </a:p>
                <a:p>
                  <a:r>
                    <a:rPr lang="en-US" sz="1600" dirty="0">
                      <a:solidFill>
                        <a:srgbClr val="0432FF"/>
                      </a:solidFill>
                      <a:latin typeface="+mj-lt"/>
                      <a:cs typeface="Times New Roman"/>
                    </a:rPr>
                    <a:t>Cold QCD Group Leader</a:t>
                  </a:r>
                </a:p>
                <a:p>
                  <a:r>
                    <a:rPr lang="en-US" sz="1600" dirty="0">
                      <a:solidFill>
                        <a:srgbClr val="0432FF"/>
                      </a:solidFill>
                      <a:latin typeface="+mj-lt"/>
                      <a:cs typeface="Times New Roman"/>
                    </a:rPr>
                    <a:t>RHIC Polarimeters</a:t>
                  </a:r>
                </a:p>
                <a:p>
                  <a:r>
                    <a:rPr lang="en-US" sz="1600" dirty="0">
                      <a:solidFill>
                        <a:srgbClr val="0432FF"/>
                      </a:solidFill>
                      <a:latin typeface="+mj-lt"/>
                      <a:cs typeface="Times New Roman"/>
                    </a:rPr>
                    <a:t>PHENIX (2009 – 2011)</a:t>
                  </a:r>
                </a:p>
                <a:p>
                  <a:r>
                    <a:rPr lang="en-US" sz="1600" dirty="0">
                      <a:solidFill>
                        <a:srgbClr val="0432FF"/>
                      </a:solidFill>
                      <a:latin typeface="+mj-lt"/>
                      <a:cs typeface="Times New Roman"/>
                    </a:rPr>
                    <a:t>STAR (2011 – Now)</a:t>
                  </a:r>
                </a:p>
                <a:p>
                  <a:r>
                    <a:rPr lang="en-US" sz="1600" dirty="0">
                      <a:solidFill>
                        <a:srgbClr val="0432FF"/>
                      </a:solidFill>
                      <a:latin typeface="+mj-lt"/>
                      <a:cs typeface="Times New Roman"/>
                    </a:rPr>
                    <a:t>EIC (2009 – Now)</a:t>
                  </a:r>
                </a:p>
                <a:p>
                  <a:endParaRPr lang="en-US" sz="1000" dirty="0">
                    <a:solidFill>
                      <a:srgbClr val="0432FF"/>
                    </a:solidFill>
                    <a:latin typeface="+mj-lt"/>
                    <a:cs typeface="Times New Roman"/>
                  </a:endParaRPr>
                </a:p>
                <a:p>
                  <a:r>
                    <a:rPr lang="en-US" sz="1600" dirty="0">
                      <a:solidFill>
                        <a:srgbClr val="0432FF"/>
                      </a:solidFill>
                      <a:latin typeface="+mj-lt"/>
                      <a:cs typeface="Times New Roman"/>
                    </a:rPr>
                    <a:t>Research Topics:</a:t>
                  </a:r>
                </a:p>
                <a:p>
                  <a:r>
                    <a:rPr lang="en-US" sz="1600" dirty="0">
                      <a:latin typeface="+mj-lt"/>
                      <a:cs typeface="Times New Roman"/>
                    </a:rPr>
                    <a:t>RHIC: Cold QCD in pp &amp; </a:t>
                  </a:r>
                  <a:r>
                    <a:rPr lang="en-US" sz="1600" dirty="0" err="1">
                      <a:latin typeface="+mj-lt"/>
                      <a:cs typeface="Times New Roman"/>
                    </a:rPr>
                    <a:t>pA</a:t>
                  </a:r>
                  <a:endParaRPr lang="en-US" sz="1600" dirty="0">
                    <a:latin typeface="+mj-lt"/>
                    <a:cs typeface="Times New Roman"/>
                  </a:endParaRPr>
                </a:p>
                <a:p>
                  <a:r>
                    <a:rPr lang="en-US" sz="1600" dirty="0">
                      <a:latin typeface="+mj-lt"/>
                      <a:cs typeface="Times New Roman"/>
                    </a:rPr>
                    <a:t>EIC:  </a:t>
                  </a:r>
                </a:p>
                <a:p>
                  <a:r>
                    <a:rPr lang="en-US" sz="1600" dirty="0">
                      <a:latin typeface="+mj-lt"/>
                      <a:cs typeface="Times New Roman"/>
                    </a:rPr>
                    <a:t>Physics, Detector, </a:t>
                  </a:r>
                </a:p>
                <a:p>
                  <a:r>
                    <a:rPr lang="en-US" sz="1600" dirty="0">
                      <a:latin typeface="+mj-lt"/>
                      <a:cs typeface="Times New Roman"/>
                    </a:rPr>
                    <a:t>IR-design, Polarimetry</a:t>
                  </a:r>
                </a:p>
                <a:p>
                  <a:endParaRPr lang="en-US" sz="1000" dirty="0">
                    <a:latin typeface="+mj-lt"/>
                    <a:cs typeface="Times New Roman"/>
                  </a:endParaRPr>
                </a:p>
                <a:p>
                  <a:endParaRPr lang="en-US" sz="1600" dirty="0">
                    <a:latin typeface="+mj-lt"/>
                    <a:cs typeface="Times New Roman"/>
                  </a:endParaRPr>
                </a:p>
              </p:txBody>
            </p:sp>
          </p:grpSp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0D92B7DE-5A74-F647-8B1C-0B4996AF3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16705" y="3058414"/>
                <a:ext cx="991019" cy="1321358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B4471E0F-F9D6-2342-B960-AEF78C924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 rot="16200000">
                <a:off x="3200513" y="3082525"/>
                <a:ext cx="1223831" cy="814191"/>
              </a:xfrm>
              <a:prstGeom prst="rect">
                <a:avLst/>
              </a:prstGeom>
            </p:spPr>
          </p:pic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47996FBE-73E2-5D40-B91A-D35EAF757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 rot="16200000">
                <a:off x="4141951" y="1538322"/>
                <a:ext cx="1259682" cy="838042"/>
              </a:xfrm>
              <a:prstGeom prst="rect">
                <a:avLst/>
              </a:prstGeom>
            </p:spPr>
          </p:pic>
        </p:grp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A23C031E-9F1C-5C45-8F6E-08506AB5F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/>
            <a:srcRect t="24673" r="6739" b="20929"/>
            <a:stretch/>
          </p:blipFill>
          <p:spPr>
            <a:xfrm rot="16200000" flipV="1">
              <a:off x="2761007" y="778292"/>
              <a:ext cx="1361549" cy="528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85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  <p:bldP spid="91" grpId="0" animBg="1"/>
      <p:bldP spid="94" grpId="0"/>
      <p:bldP spid="96" grpId="0"/>
      <p:bldP spid="99" grpId="0"/>
      <p:bldP spid="103" grpId="0"/>
      <p:bldP spid="106" grpId="0"/>
      <p:bldP spid="110" grpId="0" animBg="1"/>
      <p:bldP spid="111" grpId="0"/>
      <p:bldP spid="1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to explain the “</a:t>
            </a:r>
            <a:r>
              <a:rPr lang="en-US" dirty="0" err="1"/>
              <a:t>femto</a:t>
            </a:r>
            <a:r>
              <a:rPr lang="en-US" dirty="0"/>
              <a:t>-Universe”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8383" y="1242487"/>
            <a:ext cx="8954030" cy="24722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b="0" dirty="0">
                <a:solidFill>
                  <a:srgbClr val="0000FF"/>
                </a:solidFill>
                <a:latin typeface="+mj-lt"/>
              </a:rPr>
              <a:t>Its features:</a:t>
            </a:r>
          </a:p>
          <a:p>
            <a:r>
              <a:rPr lang="en-US" sz="1800" b="0" dirty="0">
                <a:latin typeface="+mj-lt"/>
              </a:rPr>
              <a:t>Developed in the 1970s </a:t>
            </a:r>
            <a:r>
              <a:rPr lang="en-US" sz="1800" b="0" dirty="0">
                <a:solidFill>
                  <a:srgbClr val="0000FF"/>
                </a:solidFill>
                <a:latin typeface="+mj-lt"/>
                <a:sym typeface="Wingdings"/>
              </a:rPr>
              <a:t></a:t>
            </a:r>
            <a:r>
              <a:rPr lang="en-US" sz="1800" b="0" dirty="0">
                <a:latin typeface="+mj-lt"/>
                <a:sym typeface="Wingdings"/>
              </a:rPr>
              <a:t> N</a:t>
            </a:r>
            <a:r>
              <a:rPr lang="en-US" sz="1800" b="0" dirty="0">
                <a:latin typeface="+mj-lt"/>
              </a:rPr>
              <a:t>obel Price in 2004</a:t>
            </a:r>
          </a:p>
          <a:p>
            <a:r>
              <a:rPr lang="en-US" sz="1800" b="0" dirty="0">
                <a:solidFill>
                  <a:srgbClr val="FF00FF"/>
                </a:solidFill>
                <a:latin typeface="+mj-lt"/>
              </a:rPr>
              <a:t>new particle </a:t>
            </a:r>
            <a:r>
              <a:rPr lang="en-US" sz="1800" b="0" dirty="0">
                <a:latin typeface="+mj-lt"/>
              </a:rPr>
              <a:t>to mediate the force that is characteristic for the theory</a:t>
            </a:r>
          </a:p>
          <a:p>
            <a:pPr marL="0" indent="0">
              <a:buNone/>
            </a:pPr>
            <a:r>
              <a:rPr lang="en-US" sz="1800" b="0" dirty="0">
                <a:latin typeface="+mj-lt"/>
              </a:rPr>
              <a:t>                                    </a:t>
            </a:r>
            <a:r>
              <a:rPr lang="en-US" sz="2400" b="0" dirty="0">
                <a:solidFill>
                  <a:srgbClr val="0000FF"/>
                </a:solidFill>
                <a:latin typeface="+mj-lt"/>
              </a:rPr>
              <a:t>the </a:t>
            </a:r>
            <a:r>
              <a:rPr lang="en-US" sz="2400" b="0" i="1" dirty="0">
                <a:solidFill>
                  <a:srgbClr val="0000FF"/>
                </a:solidFill>
                <a:latin typeface="+mj-lt"/>
              </a:rPr>
              <a:t>gluon</a:t>
            </a:r>
          </a:p>
          <a:p>
            <a:pPr marL="0" indent="0">
              <a:buNone/>
            </a:pPr>
            <a:r>
              <a:rPr lang="en-US" sz="2400" b="0" i="1" dirty="0">
                <a:solidFill>
                  <a:srgbClr val="0000FF"/>
                </a:solidFill>
                <a:latin typeface="+mj-lt"/>
              </a:rPr>
              <a:t>   </a:t>
            </a:r>
            <a:r>
              <a:rPr lang="en-US" sz="1800" b="0" dirty="0">
                <a:latin typeface="+mj-lt"/>
              </a:rPr>
              <a:t>discovered at the end of the 1970s at PETRA@DESY in Germany</a:t>
            </a:r>
          </a:p>
          <a:p>
            <a:r>
              <a:rPr lang="en-US" sz="1800" b="0" dirty="0">
                <a:latin typeface="+mj-lt"/>
              </a:rPr>
              <a:t>The </a:t>
            </a:r>
            <a:r>
              <a:rPr lang="ja-JP" altLang="en-US" sz="1800" b="0" dirty="0">
                <a:latin typeface="+mj-lt"/>
              </a:rPr>
              <a:t>“</a:t>
            </a:r>
            <a:r>
              <a:rPr lang="en-US" sz="1800" b="0" dirty="0">
                <a:solidFill>
                  <a:srgbClr val="FF0000"/>
                </a:solidFill>
                <a:latin typeface="+mj-lt"/>
              </a:rPr>
              <a:t>ch</a:t>
            </a:r>
            <a:r>
              <a:rPr lang="en-US" sz="1800" b="0" dirty="0">
                <a:solidFill>
                  <a:srgbClr val="008000"/>
                </a:solidFill>
                <a:latin typeface="+mj-lt"/>
              </a:rPr>
              <a:t>ar</a:t>
            </a:r>
            <a:r>
              <a:rPr lang="en-US" sz="1800" b="0" dirty="0">
                <a:solidFill>
                  <a:srgbClr val="0000FF"/>
                </a:solidFill>
                <a:latin typeface="+mj-lt"/>
              </a:rPr>
              <a:t>ge</a:t>
            </a:r>
            <a:r>
              <a:rPr lang="ja-JP" altLang="en-US" sz="1800" b="0" dirty="0">
                <a:latin typeface="+mj-lt"/>
              </a:rPr>
              <a:t>”</a:t>
            </a:r>
            <a:r>
              <a:rPr lang="en-US" sz="1800" b="0" dirty="0">
                <a:latin typeface="+mj-lt"/>
              </a:rPr>
              <a:t> of the strong force is called </a:t>
            </a:r>
            <a:r>
              <a:rPr lang="en-US" sz="1800" b="0" i="1" dirty="0">
                <a:solidFill>
                  <a:srgbClr val="FF0000"/>
                </a:solidFill>
                <a:latin typeface="+mj-lt"/>
              </a:rPr>
              <a:t>co</a:t>
            </a:r>
            <a:r>
              <a:rPr lang="en-US" sz="1800" b="0" i="1" dirty="0">
                <a:solidFill>
                  <a:srgbClr val="008000"/>
                </a:solidFill>
                <a:latin typeface="+mj-lt"/>
              </a:rPr>
              <a:t>l</a:t>
            </a:r>
            <a:r>
              <a:rPr lang="en-US" sz="1800" b="0" i="1" dirty="0">
                <a:solidFill>
                  <a:srgbClr val="0000FF"/>
                </a:solidFill>
                <a:latin typeface="+mj-lt"/>
              </a:rPr>
              <a:t>or</a:t>
            </a:r>
            <a:r>
              <a:rPr lang="en-US" sz="1800" b="0" dirty="0">
                <a:latin typeface="+mj-lt"/>
              </a:rPr>
              <a:t>, </a:t>
            </a:r>
          </a:p>
          <a:p>
            <a:pPr marL="0" indent="0">
              <a:buNone/>
            </a:pPr>
            <a:r>
              <a:rPr lang="en-US" sz="1800" b="0" dirty="0">
                <a:latin typeface="+mj-lt"/>
              </a:rPr>
              <a:t>    each quark comes in one of three colors: </a:t>
            </a:r>
            <a:r>
              <a:rPr lang="en-US" sz="1800" b="0" dirty="0">
                <a:solidFill>
                  <a:srgbClr val="FF0000"/>
                </a:solidFill>
                <a:latin typeface="+mj-lt"/>
              </a:rPr>
              <a:t>red</a:t>
            </a:r>
            <a:r>
              <a:rPr lang="en-US" sz="1800" b="0" dirty="0">
                <a:latin typeface="+mj-lt"/>
              </a:rPr>
              <a:t>, </a:t>
            </a:r>
            <a:r>
              <a:rPr lang="en-US" sz="1800" b="0" dirty="0">
                <a:solidFill>
                  <a:srgbClr val="008000"/>
                </a:solidFill>
                <a:latin typeface="+mj-lt"/>
              </a:rPr>
              <a:t>green</a:t>
            </a:r>
            <a:r>
              <a:rPr lang="en-US" sz="1800" b="0" dirty="0">
                <a:latin typeface="+mj-lt"/>
              </a:rPr>
              <a:t> or </a:t>
            </a:r>
            <a:r>
              <a:rPr lang="en-US" sz="1800" b="0" dirty="0">
                <a:solidFill>
                  <a:srgbClr val="0000FF"/>
                </a:solidFill>
                <a:latin typeface="+mj-lt"/>
              </a:rPr>
              <a:t>blue</a:t>
            </a:r>
            <a:r>
              <a:rPr lang="en-US" sz="1800" b="0" dirty="0">
                <a:latin typeface="+mj-lt"/>
              </a:rPr>
              <a:t>.  </a:t>
            </a:r>
          </a:p>
          <a:p>
            <a:pPr marL="0" indent="0">
              <a:buNone/>
            </a:pPr>
            <a:r>
              <a:rPr lang="en-US" sz="1800" b="0" dirty="0">
                <a:latin typeface="+mj-lt"/>
              </a:rPr>
              <a:t>    The </a:t>
            </a:r>
            <a:r>
              <a:rPr lang="en-US" sz="1800" b="0" i="1" dirty="0">
                <a:solidFill>
                  <a:srgbClr val="FF0000"/>
                </a:solidFill>
                <a:latin typeface="+mj-lt"/>
              </a:rPr>
              <a:t>co</a:t>
            </a:r>
            <a:r>
              <a:rPr lang="en-US" sz="1800" b="0" i="1" dirty="0">
                <a:solidFill>
                  <a:srgbClr val="008000"/>
                </a:solidFill>
                <a:latin typeface="+mj-lt"/>
              </a:rPr>
              <a:t>l</a:t>
            </a:r>
            <a:r>
              <a:rPr lang="en-US" sz="1800" b="0" i="1" dirty="0">
                <a:solidFill>
                  <a:srgbClr val="0000FF"/>
                </a:solidFill>
                <a:latin typeface="+mj-lt"/>
              </a:rPr>
              <a:t>or</a:t>
            </a:r>
            <a:r>
              <a:rPr lang="en-US" sz="1800" b="0" dirty="0">
                <a:latin typeface="+mj-lt"/>
              </a:rPr>
              <a:t> force is transmitted by the gluon and is very strong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41548" y="661483"/>
            <a:ext cx="5060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FF"/>
                </a:solidFill>
                <a:latin typeface="+mj-lt"/>
              </a:rPr>
              <a:t>Quantum </a:t>
            </a:r>
            <a:r>
              <a:rPr lang="en-US" sz="2400" dirty="0" err="1">
                <a:solidFill>
                  <a:srgbClr val="FF00FF"/>
                </a:solidFill>
                <a:latin typeface="+mj-lt"/>
              </a:rPr>
              <a:t>Chromodynamics</a:t>
            </a:r>
            <a:r>
              <a:rPr lang="en-US" sz="2400" dirty="0">
                <a:solidFill>
                  <a:srgbClr val="FF00FF"/>
                </a:solidFill>
                <a:latin typeface="+mj-lt"/>
              </a:rPr>
              <a:t> (QCD)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65341"/>
              </p:ext>
            </p:extLst>
          </p:nvPr>
        </p:nvGraphicFramePr>
        <p:xfrm>
          <a:off x="593420" y="4084418"/>
          <a:ext cx="8548993" cy="132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5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6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FF"/>
                          </a:solidFill>
                          <a:latin typeface="+mj-lt"/>
                          <a:cs typeface="Comic Sans MS"/>
                        </a:rPr>
                        <a:t>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FF"/>
                          </a:solidFill>
                          <a:latin typeface="+mj-lt"/>
                          <a:cs typeface="Comic Sans MS"/>
                        </a:rPr>
                        <a:t>Relative 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00FF"/>
                        </a:solidFill>
                        <a:latin typeface="+mj-lt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+mj-lt"/>
                          <a:cs typeface="Comic Sans MS"/>
                        </a:rPr>
                        <a:t>Gravitation</a:t>
                      </a:r>
                    </a:p>
                    <a:p>
                      <a:r>
                        <a:rPr lang="en-US" sz="1600" b="0" dirty="0">
                          <a:latin typeface="+mj-lt"/>
                          <a:cs typeface="Comic Sans MS"/>
                        </a:rPr>
                        <a:t>Electromagnetic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j-lt"/>
                          <a:cs typeface="Comic Sans MS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b="0" dirty="0">
                          <a:latin typeface="+mj-lt"/>
                          <a:cs typeface="Comic Sans MS"/>
                        </a:rPr>
                        <a:t>10</a:t>
                      </a:r>
                      <a:r>
                        <a:rPr lang="en-US" sz="1600" b="0" baseline="30000" dirty="0">
                          <a:latin typeface="+mj-lt"/>
                          <a:cs typeface="Comic Sans MS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+mj-lt"/>
                          <a:cs typeface="Comic Sans MS"/>
                        </a:rPr>
                        <a:t>keeps you in your seat</a:t>
                      </a:r>
                    </a:p>
                    <a:p>
                      <a:r>
                        <a:rPr lang="en-US" sz="1600" b="0" dirty="0">
                          <a:latin typeface="+mj-lt"/>
                          <a:cs typeface="Comic Sans MS"/>
                        </a:rPr>
                        <a:t>acts on electrically charged particles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+mj-lt"/>
                          <a:cs typeface="Comic Sans MS"/>
                        </a:rPr>
                        <a:t>Force in QCD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00FF"/>
                          </a:solidFill>
                          <a:latin typeface="+mj-lt"/>
                          <a:cs typeface="Comic Sans MS"/>
                        </a:rPr>
                        <a:t>10</a:t>
                      </a:r>
                      <a:r>
                        <a:rPr lang="en-US" sz="1600" b="0" baseline="30000" dirty="0">
                          <a:solidFill>
                            <a:srgbClr val="FF00FF"/>
                          </a:solidFill>
                          <a:latin typeface="+mj-lt"/>
                          <a:cs typeface="Comic Sans MS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+mj-lt"/>
                          <a:cs typeface="Comic Sans MS"/>
                        </a:rPr>
                        <a:t>holds nucleons 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90506" y="5355753"/>
            <a:ext cx="7487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+mj-lt"/>
              </a:rPr>
              <a:t>The </a:t>
            </a:r>
            <a:r>
              <a:rPr lang="en-US" i="1" dirty="0">
                <a:solidFill>
                  <a:srgbClr val="FF0000"/>
                </a:solidFill>
                <a:latin typeface="+mj-lt"/>
              </a:rPr>
              <a:t>co</a:t>
            </a:r>
            <a:r>
              <a:rPr lang="en-US" i="1" dirty="0">
                <a:solidFill>
                  <a:srgbClr val="008000"/>
                </a:solidFill>
                <a:latin typeface="+mj-lt"/>
              </a:rPr>
              <a:t>l</a:t>
            </a:r>
            <a:r>
              <a:rPr lang="en-US" i="1" dirty="0">
                <a:solidFill>
                  <a:srgbClr val="0000FF"/>
                </a:solidFill>
                <a:latin typeface="+mj-lt"/>
              </a:rPr>
              <a:t>or</a:t>
            </a:r>
            <a:r>
              <a:rPr lang="en-US" dirty="0">
                <a:latin typeface="+mj-lt"/>
              </a:rPr>
              <a:t> force between quarks decreases with decreasing distance </a:t>
            </a:r>
          </a:p>
          <a:p>
            <a:r>
              <a:rPr lang="en-US" dirty="0">
                <a:latin typeface="+mj-lt"/>
              </a:rPr>
              <a:t>   and grows larger at large distances </a:t>
            </a:r>
          </a:p>
          <a:p>
            <a:r>
              <a:rPr lang="en-US" dirty="0">
                <a:solidFill>
                  <a:srgbClr val="0000FF"/>
                </a:solidFill>
                <a:latin typeface="+mj-lt"/>
                <a:sym typeface="Wingdings"/>
              </a:rPr>
              <a:t>   </a:t>
            </a:r>
            <a:r>
              <a:rPr lang="en-US" dirty="0">
                <a:latin typeface="+mj-lt"/>
                <a:sym typeface="Wingdings"/>
              </a:rPr>
              <a:t> </a:t>
            </a:r>
            <a:r>
              <a:rPr lang="en-US" dirty="0">
                <a:latin typeface="+mj-lt"/>
              </a:rPr>
              <a:t>Quarks and gluons can not be found in isolation</a:t>
            </a:r>
          </a:p>
          <a:p>
            <a:r>
              <a:rPr lang="en-US" dirty="0">
                <a:latin typeface="+mj-lt"/>
              </a:rPr>
              <a:t>        quarks and gluons together are referred to as </a:t>
            </a:r>
            <a:r>
              <a:rPr lang="en-US" dirty="0" err="1">
                <a:latin typeface="+mj-lt"/>
              </a:rPr>
              <a:t>partons</a:t>
            </a:r>
            <a:endParaRPr lang="en-US" dirty="0">
              <a:latin typeface="+mj-lt"/>
            </a:endParaRPr>
          </a:p>
        </p:txBody>
      </p:sp>
      <p:pic>
        <p:nvPicPr>
          <p:cNvPr id="26" name="Picture 25"/>
          <p:cNvPicPr>
            <a:picLocks noChangeArrowheads="1"/>
          </p:cNvPicPr>
          <p:nvPr/>
        </p:nvPicPr>
        <p:blipFill>
          <a:blip r:embed="rId2"/>
          <a:srcRect l="16537" t="32799" r="44044" b="26857"/>
          <a:stretch>
            <a:fillRect/>
          </a:stretch>
        </p:blipFill>
        <p:spPr bwMode="auto">
          <a:xfrm>
            <a:off x="1680520" y="2027637"/>
            <a:ext cx="5777508" cy="4446984"/>
          </a:xfrm>
          <a:prstGeom prst="rect">
            <a:avLst/>
          </a:prstGeom>
          <a:noFill/>
          <a:ln w="12700" cap="flat">
            <a:solidFill>
              <a:srgbClr val="FF00FF"/>
            </a:solidFill>
            <a:prstDash val="solid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</p:pic>
      <p:sp>
        <p:nvSpPr>
          <p:cNvPr id="27" name="TextBox 26"/>
          <p:cNvSpPr txBox="1"/>
          <p:nvPr/>
        </p:nvSpPr>
        <p:spPr>
          <a:xfrm rot="21000000">
            <a:off x="758015" y="2784287"/>
            <a:ext cx="7587856" cy="1384995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  <a:cs typeface="Comic Sans MS"/>
              </a:rPr>
              <a:t>we understand many things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Comic Sans MS"/>
              </a:rPr>
              <a:t>but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  <a:cs typeface="Comic Sans MS"/>
              </a:rPr>
              <a:t>cannot yet calculate/predict </a:t>
            </a:r>
            <a:r>
              <a:rPr lang="en-US" sz="2000" dirty="0">
                <a:solidFill>
                  <a:srgbClr val="0000FF"/>
                </a:solidFill>
                <a:latin typeface="+mj-lt"/>
                <a:cs typeface="Comic Sans MS"/>
              </a:rPr>
              <a:t>mass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Comic Sans MS"/>
              </a:rPr>
              <a:t>, </a:t>
            </a:r>
            <a:r>
              <a:rPr lang="en-US" sz="2000" dirty="0">
                <a:solidFill>
                  <a:srgbClr val="FFCC66"/>
                </a:solidFill>
                <a:latin typeface="+mj-lt"/>
                <a:cs typeface="Comic Sans MS"/>
              </a:rPr>
              <a:t>charge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Comic Sans MS"/>
              </a:rPr>
              <a:t>and </a:t>
            </a:r>
            <a:r>
              <a:rPr lang="en-US" sz="2000" dirty="0">
                <a:solidFill>
                  <a:srgbClr val="FF00FF"/>
                </a:solidFill>
                <a:latin typeface="+mj-lt"/>
                <a:cs typeface="Comic Sans MS"/>
              </a:rPr>
              <a:t>spin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  <a:cs typeface="Comic Sans MS"/>
              </a:rPr>
              <a:t>from first principles in QCD </a:t>
            </a:r>
          </a:p>
        </p:txBody>
      </p:sp>
    </p:spTree>
    <p:extLst>
      <p:ext uri="{BB962C8B-B14F-4D97-AF65-F5344CB8AC3E}">
        <p14:creationId xmlns:p14="http://schemas.microsoft.com/office/powerpoint/2010/main" val="58308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38071-F03B-8C4E-877F-5B1AF4430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7AD42-B89E-AB40-8DD2-0ACD4B0F8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FE50F-046D-0A44-9A47-78ADA643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7DD9F-4B99-AF47-8EE1-0DD975402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9" t="6485" r="6178" b="7569"/>
          <a:stretch/>
        </p:blipFill>
        <p:spPr>
          <a:xfrm>
            <a:off x="968644" y="267508"/>
            <a:ext cx="5587139" cy="4256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1DB230-465F-6F4C-BA94-91142850A063}"/>
              </a:ext>
            </a:extLst>
          </p:cNvPr>
          <p:cNvSpPr txBox="1"/>
          <p:nvPr/>
        </p:nvSpPr>
        <p:spPr>
          <a:xfrm rot="-120000">
            <a:off x="3766721" y="802104"/>
            <a:ext cx="1245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from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D41CE7-2488-8245-8119-4E5658626717}"/>
              </a:ext>
            </a:extLst>
          </p:cNvPr>
          <p:cNvSpPr txBox="1"/>
          <p:nvPr/>
        </p:nvSpPr>
        <p:spPr>
          <a:xfrm>
            <a:off x="370936" y="4530347"/>
            <a:ext cx="8402128" cy="23083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  <a:gs pos="50000">
                <a:schemeClr val="bg1"/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600" b="1" u="sng" dirty="0">
                <a:solidFill>
                  <a:srgbClr val="0000FF"/>
                </a:solidFill>
                <a:latin typeface="+mj-lt"/>
              </a:rPr>
              <a:t>Requirements from Physics:</a:t>
            </a:r>
          </a:p>
          <a:p>
            <a:pPr>
              <a:buClr>
                <a:srgbClr val="0000FF"/>
              </a:buClr>
            </a:pPr>
            <a:endParaRPr lang="en-US" sz="1600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Luminosity: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endParaRPr lang="en-US" sz="1600" baseline="30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Variable center of mass energies from  20− 100 GeV, upgradable to 140 GeV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 and protons/light nuclei highly polarized (70%)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Ion beams from deuteron to the heaviest nuclei (d to U)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Possibilities of having more than one interaction region with room for a wide acceptance detector with good PID (e/h &amp; p, K, p)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large acceptance for small angle scattered particles along the beam line</a:t>
            </a:r>
          </a:p>
        </p:txBody>
      </p:sp>
    </p:spTree>
    <p:extLst>
      <p:ext uri="{BB962C8B-B14F-4D97-AF65-F5344CB8AC3E}">
        <p14:creationId xmlns:p14="http://schemas.microsoft.com/office/powerpoint/2010/main" val="301718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1A350-8D08-024B-B2EF-51FC9321C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EIC Motto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FAA2D0-9DFD-874F-9310-560BFFADA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E1DB3-8E49-4345-B409-EB9C249C7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254516-7732-8543-A907-0BD4A1AC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A2C349-418B-074A-AD89-CB8533B18660}"/>
              </a:ext>
            </a:extLst>
          </p:cNvPr>
          <p:cNvSpPr txBox="1"/>
          <p:nvPr/>
        </p:nvSpPr>
        <p:spPr>
          <a:xfrm>
            <a:off x="1074410" y="552893"/>
            <a:ext cx="703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To mine the vast amount of data to expose the fundamental laws of</a:t>
            </a:r>
          </a:p>
          <a:p>
            <a:pPr algn="ctr"/>
            <a:r>
              <a:rPr lang="en-US" dirty="0">
                <a:latin typeface="+mj-lt"/>
              </a:rPr>
              <a:t>Nature, highly sensitive instruments/detectors are needed.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8D11A2-C897-9F41-9409-86AF2F5B0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" y="1357791"/>
            <a:ext cx="7360920" cy="4312539"/>
          </a:xfrm>
          <a:prstGeom prst="rect">
            <a:avLst/>
          </a:prstGeom>
        </p:spPr>
      </p:pic>
      <p:pic>
        <p:nvPicPr>
          <p:cNvPr id="18" name="Picture 1" descr="page27image4408">
            <a:extLst>
              <a:ext uri="{FF2B5EF4-FFF2-40B4-BE49-F238E27FC236}">
                <a16:creationId xmlns:a16="http://schemas.microsoft.com/office/drawing/2014/main" id="{A41EF388-6D78-E946-ADF5-813B740D1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430960"/>
            <a:ext cx="73342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8112D9-3E65-4244-B7DD-381D146D8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87" y="1382230"/>
            <a:ext cx="7362190" cy="42519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F997D1-83D9-5741-8D4C-B8D806DEE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89" y="1482536"/>
            <a:ext cx="7299960" cy="40843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9497B-F66F-CF4F-9FD2-5132D4ACB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" y="1471905"/>
            <a:ext cx="7299960" cy="40843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3B1B8B-79BA-4E4A-BC5F-060E4980B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210" y="1464281"/>
            <a:ext cx="7307580" cy="40995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06EF7B-9727-5E4B-AB63-CC9F55C26B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1482534"/>
            <a:ext cx="7315200" cy="4084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31A6C0-BEBF-5740-926B-8220E4706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1468091"/>
            <a:ext cx="7315200" cy="40919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0AB96E-CCCD-3744-9908-651798844E1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96"/>
          <a:stretch/>
        </p:blipFill>
        <p:spPr>
          <a:xfrm>
            <a:off x="886932" y="1424755"/>
            <a:ext cx="7370136" cy="414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3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62FFE-E97B-8943-A7BF-1B7D2284BFCC}" type="slidenum">
              <a:rPr lang="en-US"/>
              <a:pPr>
                <a:defRPr/>
              </a:pPr>
              <a:t>42</a:t>
            </a:fld>
            <a:endParaRPr lang="en-US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8923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4339" name="Group 2"/>
          <p:cNvGrpSpPr>
            <a:grpSpLocks/>
          </p:cNvGrpSpPr>
          <p:nvPr/>
        </p:nvGrpSpPr>
        <p:grpSpPr bwMode="auto">
          <a:xfrm>
            <a:off x="6705600" y="533400"/>
            <a:ext cx="2449513" cy="2755900"/>
            <a:chOff x="6533258" y="495572"/>
            <a:chExt cx="2449415" cy="2755628"/>
          </a:xfrm>
        </p:grpSpPr>
        <p:pic>
          <p:nvPicPr>
            <p:cNvPr id="1436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8" r="5066"/>
            <a:stretch>
              <a:fillRect/>
            </a:stretch>
          </p:blipFill>
          <p:spPr bwMode="auto">
            <a:xfrm>
              <a:off x="6571358" y="495572"/>
              <a:ext cx="2411315" cy="261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370" name="Freeform 3"/>
            <p:cNvSpPr>
              <a:spLocks/>
            </p:cNvSpPr>
            <p:nvPr/>
          </p:nvSpPr>
          <p:spPr bwMode="auto">
            <a:xfrm>
              <a:off x="6533258" y="1905000"/>
              <a:ext cx="1104900" cy="1346200"/>
            </a:xfrm>
            <a:custGeom>
              <a:avLst/>
              <a:gdLst>
                <a:gd name="T0" fmla="*/ 0 w 21600"/>
                <a:gd name="T1" fmla="*/ 0 h 21600"/>
                <a:gd name="T2" fmla="*/ 429121 w 21600"/>
                <a:gd name="T3" fmla="*/ 83900669 h 21600"/>
                <a:gd name="T4" fmla="*/ 56518704 w 21600"/>
                <a:gd name="T5" fmla="*/ 79849354 h 21600"/>
                <a:gd name="T6" fmla="*/ 38108257 w 21600"/>
                <a:gd name="T7" fmla="*/ 14465106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164" y="21600"/>
                  </a:lnTo>
                  <a:lnTo>
                    <a:pt x="21600" y="20557"/>
                  </a:lnTo>
                  <a:lnTo>
                    <a:pt x="14564" y="3724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3317" name="Rectangle 5"/>
          <p:cNvSpPr>
            <a:spLocks/>
          </p:cNvSpPr>
          <p:nvPr/>
        </p:nvSpPr>
        <p:spPr bwMode="auto">
          <a:xfrm>
            <a:off x="2762788" y="2841625"/>
            <a:ext cx="873637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sym typeface="Comic Sans MS" charset="0"/>
              </a:rPr>
              <a:t>Nucleus</a:t>
            </a:r>
          </a:p>
          <a:p>
            <a:pPr algn="ctr">
              <a:defRPr/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sym typeface="Comic Sans MS" charset="0"/>
              </a:rPr>
              <a:t>10</a:t>
            </a:r>
            <a:r>
              <a:rPr lang="en-US" sz="1600" b="1" baseline="30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sym typeface="Comic Sans MS" charset="0"/>
              </a:rPr>
              <a:t>-14</a:t>
            </a: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sym typeface="Comic Sans MS" charset="0"/>
              </a:rPr>
              <a:t>m</a:t>
            </a:r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7900988" y="4676775"/>
            <a:ext cx="1295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increase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 beam energy</a:t>
            </a:r>
          </a:p>
        </p:txBody>
      </p:sp>
      <p:sp>
        <p:nvSpPr>
          <p:cNvPr id="13319" name="Rectangle 7"/>
          <p:cNvSpPr>
            <a:spLocks/>
          </p:cNvSpPr>
          <p:nvPr/>
        </p:nvSpPr>
        <p:spPr bwMode="auto">
          <a:xfrm>
            <a:off x="398335" y="2070100"/>
            <a:ext cx="682879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sym typeface="Comic Sans MS" charset="0"/>
              </a:rPr>
              <a:t>ATOM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sym typeface="Comic Sans MS" charset="0"/>
              </a:rPr>
              <a:t>10</a:t>
            </a:r>
            <a:r>
              <a:rPr lang="en-US" sz="16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sym typeface="Comic Sans MS" charset="0"/>
              </a:rPr>
              <a:t>-10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sym typeface="Comic Sans MS" charset="0"/>
              </a:rPr>
              <a:t>m</a:t>
            </a:r>
          </a:p>
        </p:txBody>
      </p:sp>
      <p:sp>
        <p:nvSpPr>
          <p:cNvPr id="13320" name="Rectangle 8"/>
          <p:cNvSpPr>
            <a:spLocks/>
          </p:cNvSpPr>
          <p:nvPr/>
        </p:nvSpPr>
        <p:spPr bwMode="auto">
          <a:xfrm>
            <a:off x="4797828" y="3505200"/>
            <a:ext cx="737381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Proton</a:t>
            </a:r>
          </a:p>
          <a:p>
            <a:pPr algn="ctr">
              <a:defRPr/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10</a:t>
            </a:r>
            <a:r>
              <a:rPr lang="en-US" sz="1600" b="1" baseline="30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-15</a:t>
            </a: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m</a:t>
            </a:r>
          </a:p>
        </p:txBody>
      </p:sp>
      <p:sp>
        <p:nvSpPr>
          <p:cNvPr id="13321" name="Rectangle 9"/>
          <p:cNvSpPr>
            <a:spLocks/>
          </p:cNvSpPr>
          <p:nvPr/>
        </p:nvSpPr>
        <p:spPr bwMode="auto">
          <a:xfrm>
            <a:off x="4154488" y="1130300"/>
            <a:ext cx="5699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  <a:sym typeface="Arial Bold" charset="0"/>
              </a:rPr>
              <a:t>proton</a:t>
            </a:r>
          </a:p>
        </p:txBody>
      </p:sp>
      <p:sp>
        <p:nvSpPr>
          <p:cNvPr id="13322" name="Rectangle 10"/>
          <p:cNvSpPr>
            <a:spLocks/>
          </p:cNvSpPr>
          <p:nvPr/>
        </p:nvSpPr>
        <p:spPr bwMode="auto">
          <a:xfrm>
            <a:off x="3644900" y="901700"/>
            <a:ext cx="6461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b="1">
                <a:solidFill>
                  <a:srgbClr val="008040"/>
                </a:solidFill>
                <a:latin typeface="Times New Roman" charset="0"/>
                <a:ea typeface="ＭＳ Ｐゴシック" charset="0"/>
                <a:cs typeface="ＭＳ Ｐゴシック" charset="0"/>
                <a:sym typeface="Arial Bold" charset="0"/>
              </a:rPr>
              <a:t>neutron</a:t>
            </a:r>
          </a:p>
        </p:txBody>
      </p:sp>
      <p:sp>
        <p:nvSpPr>
          <p:cNvPr id="13323" name="Rectangle 11"/>
          <p:cNvSpPr>
            <a:spLocks/>
          </p:cNvSpPr>
          <p:nvPr/>
        </p:nvSpPr>
        <p:spPr bwMode="auto">
          <a:xfrm>
            <a:off x="457200" y="0"/>
            <a:ext cx="8229600" cy="825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ctr">
              <a:defRPr/>
            </a:pP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Comic Sans MS" charset="0"/>
              <a:sym typeface="Comic Sans MS" charset="0"/>
            </a:endParaRPr>
          </a:p>
        </p:txBody>
      </p:sp>
      <p:pic>
        <p:nvPicPr>
          <p:cNvPr id="1434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04800"/>
            <a:ext cx="20097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52451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2665413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7" name="Line 15"/>
          <p:cNvSpPr>
            <a:spLocks noChangeShapeType="1"/>
          </p:cNvSpPr>
          <p:nvPr/>
        </p:nvSpPr>
        <p:spPr bwMode="auto">
          <a:xfrm rot="10800000">
            <a:off x="165100" y="1793875"/>
            <a:ext cx="8805863" cy="29813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8" name="Rectangle 16"/>
          <p:cNvSpPr>
            <a:spLocks/>
          </p:cNvSpPr>
          <p:nvPr/>
        </p:nvSpPr>
        <p:spPr bwMode="auto">
          <a:xfrm>
            <a:off x="6541293" y="4111625"/>
            <a:ext cx="1970091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Quarks and Gluons</a:t>
            </a:r>
          </a:p>
          <a:p>
            <a:pPr algn="ctr">
              <a:defRPr/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10</a:t>
            </a:r>
            <a:r>
              <a:rPr lang="en-US" sz="1600" b="1" baseline="30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-17</a:t>
            </a: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Comic Sans MS" charset="0"/>
                <a:sym typeface="Comic Sans MS" charset="0"/>
              </a:rPr>
              <a:t>m</a:t>
            </a:r>
          </a:p>
        </p:txBody>
      </p:sp>
      <p:grpSp>
        <p:nvGrpSpPr>
          <p:cNvPr id="14352" name="Group 21"/>
          <p:cNvGrpSpPr>
            <a:grpSpLocks/>
          </p:cNvGrpSpPr>
          <p:nvPr/>
        </p:nvGrpSpPr>
        <p:grpSpPr bwMode="auto">
          <a:xfrm>
            <a:off x="0" y="2692400"/>
            <a:ext cx="2525713" cy="1719263"/>
            <a:chOff x="0" y="0"/>
            <a:chExt cx="1591" cy="1083"/>
          </a:xfrm>
        </p:grpSpPr>
        <p:grpSp>
          <p:nvGrpSpPr>
            <p:cNvPr id="14365" name="Group 19"/>
            <p:cNvGrpSpPr>
              <a:grpSpLocks/>
            </p:cNvGrpSpPr>
            <p:nvPr/>
          </p:nvGrpSpPr>
          <p:grpSpPr bwMode="auto">
            <a:xfrm>
              <a:off x="0" y="0"/>
              <a:ext cx="1591" cy="1083"/>
              <a:chOff x="0" y="0"/>
              <a:chExt cx="1591" cy="1083"/>
            </a:xfrm>
          </p:grpSpPr>
          <p:sp>
            <p:nvSpPr>
              <p:cNvPr id="14367" name="Rectangle 17"/>
              <p:cNvSpPr>
                <a:spLocks/>
              </p:cNvSpPr>
              <p:nvPr/>
            </p:nvSpPr>
            <p:spPr bwMode="auto">
              <a:xfrm>
                <a:off x="360" y="928"/>
                <a:ext cx="323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600" b="1" dirty="0">
                    <a:solidFill>
                      <a:schemeClr val="tx1"/>
                    </a:solidFill>
                    <a:latin typeface="+mj-lt"/>
                    <a:ea typeface="ＭＳ Ｐゴシック" charset="0"/>
                    <a:cs typeface="ＭＳ Ｐゴシック" charset="0"/>
                    <a:sym typeface="Comic Sans MS" charset="0"/>
                  </a:rPr>
                  <a:t>USA</a:t>
                </a:r>
              </a:p>
            </p:txBody>
          </p:sp>
          <p:pic>
            <p:nvPicPr>
              <p:cNvPr id="14368" name="Picture 1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591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14366" name="Oval 20"/>
            <p:cNvSpPr>
              <a:spLocks/>
            </p:cNvSpPr>
            <p:nvPr/>
          </p:nvSpPr>
          <p:spPr bwMode="auto">
            <a:xfrm flipH="1">
              <a:off x="1496" y="288"/>
              <a:ext cx="64" cy="32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1844675" y="4192588"/>
            <a:ext cx="2501900" cy="1692147"/>
            <a:chOff x="0" y="0"/>
            <a:chExt cx="1576" cy="1065"/>
          </a:xfrm>
        </p:grpSpPr>
        <p:grpSp>
          <p:nvGrpSpPr>
            <p:cNvPr id="14361" name="Group 24"/>
            <p:cNvGrpSpPr>
              <a:grpSpLocks/>
            </p:cNvGrpSpPr>
            <p:nvPr/>
          </p:nvGrpSpPr>
          <p:grpSpPr bwMode="auto">
            <a:xfrm>
              <a:off x="0" y="0"/>
              <a:ext cx="1576" cy="1065"/>
              <a:chOff x="0" y="0"/>
              <a:chExt cx="1576" cy="1065"/>
            </a:xfrm>
          </p:grpSpPr>
          <p:pic>
            <p:nvPicPr>
              <p:cNvPr id="14363" name="Picture 2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576" cy="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4364" name="Rectangle 23"/>
              <p:cNvSpPr>
                <a:spLocks/>
              </p:cNvSpPr>
              <p:nvPr/>
            </p:nvSpPr>
            <p:spPr bwMode="auto">
              <a:xfrm>
                <a:off x="285" y="910"/>
                <a:ext cx="741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600" b="1" dirty="0">
                    <a:solidFill>
                      <a:schemeClr val="tx1"/>
                    </a:solidFill>
                    <a:latin typeface="+mj-lt"/>
                    <a:ea typeface="ＭＳ Ｐゴシック" charset="0"/>
                    <a:cs typeface="ＭＳ Ｐゴシック" charset="0"/>
                    <a:sym typeface="Comic Sans MS" charset="0"/>
                  </a:rPr>
                  <a:t>State of NY</a:t>
                </a:r>
              </a:p>
            </p:txBody>
          </p:sp>
        </p:grpSp>
        <p:sp>
          <p:nvSpPr>
            <p:cNvPr id="14362" name="Oval 25"/>
            <p:cNvSpPr>
              <a:spLocks/>
            </p:cNvSpPr>
            <p:nvPr/>
          </p:nvSpPr>
          <p:spPr bwMode="auto">
            <a:xfrm>
              <a:off x="781" y="726"/>
              <a:ext cx="80" cy="5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3343" name="Group 31"/>
          <p:cNvGrpSpPr>
            <a:grpSpLocks/>
          </p:cNvGrpSpPr>
          <p:nvPr/>
        </p:nvGrpSpPr>
        <p:grpSpPr bwMode="auto">
          <a:xfrm>
            <a:off x="4359275" y="4837113"/>
            <a:ext cx="2463800" cy="1669920"/>
            <a:chOff x="0" y="0"/>
            <a:chExt cx="1552" cy="1051"/>
          </a:xfrm>
        </p:grpSpPr>
        <p:grpSp>
          <p:nvGrpSpPr>
            <p:cNvPr id="14357" name="Group 29"/>
            <p:cNvGrpSpPr>
              <a:grpSpLocks/>
            </p:cNvGrpSpPr>
            <p:nvPr/>
          </p:nvGrpSpPr>
          <p:grpSpPr bwMode="auto">
            <a:xfrm>
              <a:off x="0" y="0"/>
              <a:ext cx="1552" cy="1051"/>
              <a:chOff x="0" y="0"/>
              <a:chExt cx="1552" cy="1051"/>
            </a:xfrm>
          </p:grpSpPr>
          <p:pic>
            <p:nvPicPr>
              <p:cNvPr id="14359" name="Picture 2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552" cy="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4360" name="Rectangle 28"/>
              <p:cNvSpPr>
                <a:spLocks/>
              </p:cNvSpPr>
              <p:nvPr/>
            </p:nvSpPr>
            <p:spPr bwMode="auto">
              <a:xfrm>
                <a:off x="397" y="896"/>
                <a:ext cx="698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600" b="1" dirty="0">
                    <a:solidFill>
                      <a:schemeClr val="tx1"/>
                    </a:solidFill>
                    <a:latin typeface="+mj-lt"/>
                    <a:ea typeface="ＭＳ Ｐゴシック" charset="0"/>
                    <a:cs typeface="ＭＳ Ｐゴシック" charset="0"/>
                    <a:sym typeface="Comic Sans MS" charset="0"/>
                  </a:rPr>
                  <a:t>Manhattan</a:t>
                </a:r>
              </a:p>
            </p:txBody>
          </p:sp>
        </p:grpSp>
        <p:sp>
          <p:nvSpPr>
            <p:cNvPr id="14358" name="Oval 30"/>
            <p:cNvSpPr>
              <a:spLocks/>
            </p:cNvSpPr>
            <p:nvPr/>
          </p:nvSpPr>
          <p:spPr bwMode="auto">
            <a:xfrm flipH="1">
              <a:off x="429" y="648"/>
              <a:ext cx="96" cy="4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13344" name="Picture 3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1028700"/>
            <a:ext cx="1778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b="1" dirty="0">
                <a:ea typeface="ＭＳ Ｐゴシック" charset="0"/>
                <a:cs typeface="Comic Sans MS" charset="0"/>
                <a:sym typeface="Comic Sans MS" charset="0"/>
              </a:rPr>
              <a:t>High Energy: Looking deeper and deeper inside!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C95C7-EAA6-534B-8748-5A5CDCA59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ECFA8-BDC4-594F-AA36-6E35600E2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5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/>
      <p:bldP spid="13320" grpId="0"/>
      <p:bldP spid="13321" grpId="0"/>
      <p:bldP spid="13322" grpId="0"/>
      <p:bldP spid="13327" grpId="0" animBg="1"/>
      <p:bldP spid="133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363E-ABE9-CD4D-8100-1A105DA6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The EIC Science Case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7B080-EFC2-944B-A717-3B7334CA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2180D-7452-CD44-A319-E051FB5F8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E94C4-ED6B-5F43-A3CD-4E8FC9E87F7C}"/>
              </a:ext>
            </a:extLst>
          </p:cNvPr>
          <p:cNvSpPr txBox="1"/>
          <p:nvPr/>
        </p:nvSpPr>
        <p:spPr>
          <a:xfrm>
            <a:off x="108466" y="3375848"/>
            <a:ext cx="86983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Academy of Science Report: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ASSESSMENT OF U.S.-BASED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ELECTRON-ION COLLIDER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 EIC can uniquely address three profound questions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nucleons—neutrons and protons—and how they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assembled to form the nuclei of atoms: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How does the mass of the nucleon arise?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How does the spin of the nucleon arise?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What are the emergent properties of dense systems of gluons?”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4CD8A-CC34-6F49-BD9E-7B181E1AE45A}"/>
              </a:ext>
            </a:extLst>
          </p:cNvPr>
          <p:cNvGrpSpPr/>
          <p:nvPr/>
        </p:nvGrpSpPr>
        <p:grpSpPr>
          <a:xfrm>
            <a:off x="0" y="-64677"/>
            <a:ext cx="1548531" cy="2512409"/>
            <a:chOff x="5715000" y="3352800"/>
            <a:chExt cx="2003425" cy="2819400"/>
          </a:xfrm>
        </p:grpSpPr>
        <p:sp>
          <p:nvSpPr>
            <p:cNvPr id="8" name="Text Box 33">
              <a:extLst>
                <a:ext uri="{FF2B5EF4-FFF2-40B4-BE49-F238E27FC236}">
                  <a16:creationId xmlns:a16="http://schemas.microsoft.com/office/drawing/2014/main" id="{3DB29067-C095-C242-9C50-C305713C09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0" y="3352800"/>
              <a:ext cx="469900" cy="265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pPr defTabSz="82073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2002</a:t>
              </a:r>
            </a:p>
          </p:txBody>
        </p:sp>
        <p:pic>
          <p:nvPicPr>
            <p:cNvPr id="9" name="Picture 35" descr="LRP2002_Cover">
              <a:extLst>
                <a:ext uri="{FF2B5EF4-FFF2-40B4-BE49-F238E27FC236}">
                  <a16:creationId xmlns:a16="http://schemas.microsoft.com/office/drawing/2014/main" id="{F0A9010D-D655-3A48-B185-CDE534162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581400"/>
              <a:ext cx="200342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FFC2C8-D7D2-5347-831F-1E60E3E8C094}"/>
              </a:ext>
            </a:extLst>
          </p:cNvPr>
          <p:cNvGrpSpPr/>
          <p:nvPr/>
        </p:nvGrpSpPr>
        <p:grpSpPr>
          <a:xfrm>
            <a:off x="1108336" y="74723"/>
            <a:ext cx="1659010" cy="2467702"/>
            <a:chOff x="6796088" y="4034522"/>
            <a:chExt cx="2066925" cy="2823478"/>
          </a:xfrm>
        </p:grpSpPr>
        <p:sp>
          <p:nvSpPr>
            <p:cNvPr id="11" name="Text Box 38">
              <a:extLst>
                <a:ext uri="{FF2B5EF4-FFF2-40B4-BE49-F238E27FC236}">
                  <a16:creationId xmlns:a16="http://schemas.microsoft.com/office/drawing/2014/main" id="{18DF8120-18FF-0C41-9D06-5D6E4BC7B6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2786" y="4034522"/>
              <a:ext cx="736416" cy="306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058" tIns="41029" rIns="82058" bIns="41029">
              <a:spAutoFit/>
            </a:bodyPr>
            <a:lstStyle/>
            <a:p>
              <a:pPr defTabSz="82073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2007</a:t>
              </a:r>
            </a:p>
          </p:txBody>
        </p:sp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DECA3737-B2C3-4D40-9422-AB15E82B5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088" y="4281488"/>
              <a:ext cx="2066925" cy="257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3">
            <a:extLst>
              <a:ext uri="{FF2B5EF4-FFF2-40B4-BE49-F238E27FC236}">
                <a16:creationId xmlns:a16="http://schemas.microsoft.com/office/drawing/2014/main" id="{EA5A132A-28DF-AE4D-90A5-7CE477FE9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14020" r="13893" b="21884"/>
          <a:stretch/>
        </p:blipFill>
        <p:spPr bwMode="auto">
          <a:xfrm>
            <a:off x="2121800" y="517237"/>
            <a:ext cx="1772875" cy="220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1B8D0E-B57D-AA4D-A4F6-A784DB0C4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308" y="893135"/>
            <a:ext cx="1628839" cy="2102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BE89B8B-18CF-7949-B696-B031DC820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17" y="1227991"/>
            <a:ext cx="1609070" cy="21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A8889A-EC2E-FF41-96B3-88956613D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108" y="1519946"/>
            <a:ext cx="1525844" cy="19718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A9EE512-D3F8-8A4B-8C8B-E92821974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99" y="1689451"/>
            <a:ext cx="1582387" cy="2042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 Box 38">
            <a:extLst>
              <a:ext uri="{FF2B5EF4-FFF2-40B4-BE49-F238E27FC236}">
                <a16:creationId xmlns:a16="http://schemas.microsoft.com/office/drawing/2014/main" id="{9F77E824-D457-264B-B96E-90CA30895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346" y="279717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2009</a:t>
            </a:r>
          </a:p>
        </p:txBody>
      </p:sp>
      <p:sp>
        <p:nvSpPr>
          <p:cNvPr id="19" name="Text Box 38">
            <a:extLst>
              <a:ext uri="{FF2B5EF4-FFF2-40B4-BE49-F238E27FC236}">
                <a16:creationId xmlns:a16="http://schemas.microsoft.com/office/drawing/2014/main" id="{64ABDFF2-4F2D-8F4D-AB4A-AC485DDAE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200" y="661420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2010</a:t>
            </a:r>
          </a:p>
        </p:txBody>
      </p:sp>
      <p:sp>
        <p:nvSpPr>
          <p:cNvPr id="20" name="Text Box 38">
            <a:extLst>
              <a:ext uri="{FF2B5EF4-FFF2-40B4-BE49-F238E27FC236}">
                <a16:creationId xmlns:a16="http://schemas.microsoft.com/office/drawing/2014/main" id="{07FCD7C6-D7FE-E540-867D-5B2F380AC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3255" y="1259736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2013</a:t>
            </a:r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5313B0E6-80A0-8F4D-947C-AEE41F0F5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890" y="1445781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2015</a:t>
            </a:r>
          </a:p>
        </p:txBody>
      </p:sp>
      <p:sp>
        <p:nvSpPr>
          <p:cNvPr id="22" name="Text Box 38">
            <a:extLst>
              <a:ext uri="{FF2B5EF4-FFF2-40B4-BE49-F238E27FC236}">
                <a16:creationId xmlns:a16="http://schemas.microsoft.com/office/drawing/2014/main" id="{D914DA9F-9CBB-7342-9352-57D4B8A3A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751" y="1858681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050E2A-364D-1D47-8AD8-05C13424EADB}"/>
              </a:ext>
            </a:extLst>
          </p:cNvPr>
          <p:cNvSpPr txBox="1"/>
          <p:nvPr/>
        </p:nvSpPr>
        <p:spPr>
          <a:xfrm>
            <a:off x="5172613" y="1768924"/>
            <a:ext cx="120650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cs typeface="+mn-cs"/>
              </a:rPr>
              <a:t>Major Nuclear Physics Facilities for the Next Decade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BE0F1D-BAF0-A84E-B5B6-01D03D0B97ED}"/>
              </a:ext>
            </a:extLst>
          </p:cNvPr>
          <p:cNvSpPr txBox="1"/>
          <p:nvPr/>
        </p:nvSpPr>
        <p:spPr>
          <a:xfrm>
            <a:off x="5518114" y="2453657"/>
            <a:ext cx="5590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NSAC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6AC468-7CD2-004A-A97B-4DD116D49ADB}"/>
              </a:ext>
            </a:extLst>
          </p:cNvPr>
          <p:cNvSpPr txBox="1"/>
          <p:nvPr/>
        </p:nvSpPr>
        <p:spPr>
          <a:xfrm>
            <a:off x="5307746" y="2960686"/>
            <a:ext cx="1005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cs typeface="+mn-cs"/>
              </a:rPr>
              <a:t>March 14, 2013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67B080-BF9A-D847-8077-B39B7C2599F6}"/>
              </a:ext>
            </a:extLst>
          </p:cNvPr>
          <p:cNvSpPr txBox="1"/>
          <p:nvPr/>
        </p:nvSpPr>
        <p:spPr>
          <a:xfrm>
            <a:off x="3250601" y="917002"/>
            <a:ext cx="15422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cs typeface="+mn-cs"/>
              </a:rPr>
              <a:t>Gluons and the Quark Sea at High Energies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3BDBCFE-DDEB-614F-8DDC-65592E9CB1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14" y="2071741"/>
            <a:ext cx="1628454" cy="2326363"/>
          </a:xfrm>
          <a:prstGeom prst="rect">
            <a:avLst/>
          </a:prstGeom>
        </p:spPr>
      </p:pic>
      <p:sp>
        <p:nvSpPr>
          <p:cNvPr id="28" name="Text Box 38">
            <a:extLst>
              <a:ext uri="{FF2B5EF4-FFF2-40B4-BE49-F238E27FC236}">
                <a16:creationId xmlns:a16="http://schemas.microsoft.com/office/drawing/2014/main" id="{14CBB4C4-6A22-6E43-8983-0E58B222F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356" y="1005070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2012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48F46-DB5A-B345-A6EB-EBE799BB0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0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F0DEAD-2F6B-5E4D-8BAA-1805CFC1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50"/>
            <a:ext cx="9144000" cy="584669"/>
          </a:xfrm>
        </p:spPr>
        <p:txBody>
          <a:bodyPr/>
          <a:lstStyle/>
          <a:p>
            <a:r>
              <a:rPr lang="en-US" dirty="0"/>
              <a:t>The EIC Physics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1F02E-CF12-CA4A-841B-25D906AC9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ED66B-368E-7942-B8C5-4ABAAD07F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FAF3C-AAE5-6545-BA1F-D680183D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30F286-ACC4-EE40-BFAD-A265F93E3DE1}"/>
              </a:ext>
            </a:extLst>
          </p:cNvPr>
          <p:cNvGrpSpPr/>
          <p:nvPr/>
        </p:nvGrpSpPr>
        <p:grpSpPr>
          <a:xfrm>
            <a:off x="1762738" y="2728917"/>
            <a:ext cx="7202178" cy="1883124"/>
            <a:chOff x="1613165" y="4992849"/>
            <a:chExt cx="7202178" cy="199570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22109C-83C5-4149-BD84-EE1AC6593539}"/>
                </a:ext>
              </a:extLst>
            </p:cNvPr>
            <p:cNvSpPr txBox="1"/>
            <p:nvPr/>
          </p:nvSpPr>
          <p:spPr>
            <a:xfrm>
              <a:off x="3669830" y="4992849"/>
              <a:ext cx="5145513" cy="1772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1600" b="0" dirty="0">
                  <a:solidFill>
                    <a:srgbClr val="292934"/>
                  </a:solidFill>
                  <a:latin typeface="+mj-lt"/>
                  <a:cs typeface="Comic Sans MS"/>
                </a:rPr>
                <a:t>How do color-charged quarks and gluons, and colorless jets, </a:t>
              </a:r>
              <a:r>
                <a:rPr lang="en-US" sz="1600" b="0" dirty="0">
                  <a:solidFill>
                    <a:srgbClr val="0000FF"/>
                  </a:solidFill>
                  <a:latin typeface="+mj-lt"/>
                  <a:cs typeface="Comic Sans MS"/>
                </a:rPr>
                <a:t>interact with a nuclear medium</a:t>
              </a:r>
              <a:r>
                <a:rPr lang="en-US" sz="1600" b="0" dirty="0">
                  <a:solidFill>
                    <a:srgbClr val="292934"/>
                  </a:solidFill>
                  <a:latin typeface="+mj-lt"/>
                  <a:cs typeface="Comic Sans MS"/>
                </a:rPr>
                <a:t>?</a:t>
              </a:r>
            </a:p>
            <a:p>
              <a:pPr>
                <a:spcBef>
                  <a:spcPts val="400"/>
                </a:spcBef>
              </a:pPr>
              <a:r>
                <a:rPr lang="en-US" sz="1600" b="0" dirty="0">
                  <a:solidFill>
                    <a:srgbClr val="292934"/>
                  </a:solidFill>
                  <a:latin typeface="+mj-lt"/>
                  <a:cs typeface="Comic Sans MS"/>
                </a:rPr>
                <a:t>How do the </a:t>
              </a:r>
              <a:r>
                <a:rPr lang="en-US" sz="1600" b="0" dirty="0">
                  <a:solidFill>
                    <a:srgbClr val="0000FF"/>
                  </a:solidFill>
                  <a:latin typeface="+mj-lt"/>
                  <a:cs typeface="Comic Sans MS"/>
                </a:rPr>
                <a:t>confined hadronic states emerge </a:t>
              </a:r>
              <a:r>
                <a:rPr lang="en-US" sz="1600" b="0" dirty="0">
                  <a:solidFill>
                    <a:srgbClr val="292934"/>
                  </a:solidFill>
                  <a:latin typeface="+mj-lt"/>
                  <a:cs typeface="Comic Sans MS"/>
                </a:rPr>
                <a:t>from these quarks and gluons? </a:t>
              </a:r>
            </a:p>
            <a:p>
              <a:pPr>
                <a:spcBef>
                  <a:spcPts val="400"/>
                </a:spcBef>
              </a:pPr>
              <a:r>
                <a:rPr lang="en-US" sz="1600" b="0" dirty="0">
                  <a:solidFill>
                    <a:srgbClr val="292934"/>
                  </a:solidFill>
                  <a:latin typeface="+mj-lt"/>
                  <a:cs typeface="Comic Sans MS"/>
                </a:rPr>
                <a:t>How do the quark-gluon </a:t>
              </a:r>
              <a:r>
                <a:rPr lang="en-US" sz="1600" b="0" dirty="0">
                  <a:solidFill>
                    <a:srgbClr val="0000FF"/>
                  </a:solidFill>
                  <a:latin typeface="+mj-lt"/>
                  <a:cs typeface="Comic Sans MS"/>
                </a:rPr>
                <a:t>interactions create nuclear binding?</a:t>
              </a: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4E2A1E4F-650A-5F43-A752-D163DDC65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823" t="22493" b="29532"/>
            <a:stretch/>
          </p:blipFill>
          <p:spPr bwMode="auto">
            <a:xfrm>
              <a:off x="1613165" y="5009749"/>
              <a:ext cx="1899598" cy="1978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81CC61-F2C4-E143-B2A3-6130BB9E7B58}"/>
              </a:ext>
            </a:extLst>
          </p:cNvPr>
          <p:cNvGrpSpPr/>
          <p:nvPr/>
        </p:nvGrpSpPr>
        <p:grpSpPr>
          <a:xfrm>
            <a:off x="32558" y="4612041"/>
            <a:ext cx="8576364" cy="2176996"/>
            <a:chOff x="21801" y="4100490"/>
            <a:chExt cx="8576364" cy="21769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C712257-156B-5F4C-ADB3-F0C810F52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5141" y="5471041"/>
              <a:ext cx="1325228" cy="8001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CA57F3-AE21-364A-94C6-015EC5CE3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7749" y="5471041"/>
              <a:ext cx="1372981" cy="8064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406B57-415C-E94E-B9E5-90801C2A2994}"/>
                </a:ext>
              </a:extLst>
            </p:cNvPr>
            <p:cNvSpPr txBox="1"/>
            <p:nvPr/>
          </p:nvSpPr>
          <p:spPr>
            <a:xfrm>
              <a:off x="4926396" y="5146666"/>
              <a:ext cx="9845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  <a:cs typeface="Comic Sans MS"/>
                </a:rPr>
                <a:t>gluon </a:t>
              </a:r>
            </a:p>
            <a:p>
              <a:r>
                <a:rPr lang="en-US" sz="1600" dirty="0">
                  <a:latin typeface="+mj-lt"/>
                  <a:cs typeface="Comic Sans MS"/>
                </a:rPr>
                <a:t>emission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FD2204-C91C-9D4B-BF54-B5B41E5A402C}"/>
                </a:ext>
              </a:extLst>
            </p:cNvPr>
            <p:cNvSpPr txBox="1"/>
            <p:nvPr/>
          </p:nvSpPr>
          <p:spPr>
            <a:xfrm>
              <a:off x="6595009" y="5113529"/>
              <a:ext cx="20031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  <a:cs typeface="Comic Sans MS"/>
                </a:rPr>
                <a:t>gluon recombination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097ABC-6729-6C40-9E43-B7BE257D49AC}"/>
                </a:ext>
              </a:extLst>
            </p:cNvPr>
            <p:cNvSpPr txBox="1"/>
            <p:nvPr/>
          </p:nvSpPr>
          <p:spPr>
            <a:xfrm>
              <a:off x="6410257" y="5509141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80"/>
                  </a:solidFill>
                  <a:latin typeface="+mj-lt"/>
                  <a:cs typeface="Comic Sans MS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9FD4DE-A78C-AD43-8941-07289B54427B}"/>
                </a:ext>
              </a:extLst>
            </p:cNvPr>
            <p:cNvSpPr txBox="1"/>
            <p:nvPr/>
          </p:nvSpPr>
          <p:spPr>
            <a:xfrm>
              <a:off x="21801" y="4181574"/>
              <a:ext cx="4914385" cy="1867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1600" b="0" dirty="0">
                  <a:solidFill>
                    <a:srgbClr val="292934"/>
                  </a:solidFill>
                  <a:latin typeface="+mj-lt"/>
                  <a:cs typeface="Comic Sans MS"/>
                </a:rPr>
                <a:t>How does a </a:t>
              </a:r>
              <a:r>
                <a:rPr lang="en-US" sz="1600" b="0" dirty="0">
                  <a:solidFill>
                    <a:srgbClr val="0000FF"/>
                  </a:solidFill>
                  <a:latin typeface="+mj-lt"/>
                  <a:cs typeface="Comic Sans MS"/>
                </a:rPr>
                <a:t>dense nuclear environment affect </a:t>
              </a:r>
              <a:r>
                <a:rPr lang="en-US" sz="1600" b="0" dirty="0">
                  <a:solidFill>
                    <a:srgbClr val="292934"/>
                  </a:solidFill>
                  <a:latin typeface="+mj-lt"/>
                  <a:cs typeface="Comic Sans MS"/>
                </a:rPr>
                <a:t>the quarks and gluons, their correlations, and their interactions?</a:t>
              </a:r>
            </a:p>
            <a:p>
              <a:pPr>
                <a:spcBef>
                  <a:spcPts val="400"/>
                </a:spcBef>
              </a:pPr>
              <a:r>
                <a:rPr lang="en-US" sz="1600" b="0" dirty="0">
                  <a:solidFill>
                    <a:srgbClr val="292934"/>
                  </a:solidFill>
                  <a:latin typeface="+mj-lt"/>
                  <a:cs typeface="Comic Sans MS"/>
                </a:rPr>
                <a:t>What happens to the </a:t>
              </a:r>
              <a:r>
                <a:rPr lang="en-US" sz="1600" b="0" dirty="0">
                  <a:solidFill>
                    <a:srgbClr val="0000FF"/>
                  </a:solidFill>
                  <a:latin typeface="+mj-lt"/>
                  <a:cs typeface="Comic Sans MS"/>
                </a:rPr>
                <a:t>gluon density in nuclei</a:t>
              </a:r>
              <a:r>
                <a:rPr lang="en-US" sz="1600" b="0" dirty="0">
                  <a:solidFill>
                    <a:srgbClr val="292934"/>
                  </a:solidFill>
                  <a:latin typeface="+mj-lt"/>
                  <a:cs typeface="Comic Sans MS"/>
                </a:rPr>
                <a:t>? Does it </a:t>
              </a:r>
              <a:r>
                <a:rPr lang="en-US" sz="1600" b="0" dirty="0">
                  <a:solidFill>
                    <a:srgbClr val="0000FF"/>
                  </a:solidFill>
                  <a:latin typeface="+mj-lt"/>
                  <a:cs typeface="Comic Sans MS"/>
                </a:rPr>
                <a:t>saturate at high energy</a:t>
              </a:r>
              <a:r>
                <a:rPr lang="en-US" sz="1600" b="0" dirty="0">
                  <a:solidFill>
                    <a:srgbClr val="292934"/>
                  </a:solidFill>
                  <a:latin typeface="+mj-lt"/>
                  <a:cs typeface="Comic Sans MS"/>
                </a:rPr>
                <a:t>, giving rise to a </a:t>
              </a:r>
              <a:r>
                <a:rPr lang="en-US" sz="1600" b="0" dirty="0">
                  <a:solidFill>
                    <a:srgbClr val="0000FF"/>
                  </a:solidFill>
                  <a:latin typeface="+mj-lt"/>
                  <a:cs typeface="Comic Sans MS"/>
                </a:rPr>
                <a:t>gluonic matter with universal properties </a:t>
              </a:r>
              <a:r>
                <a:rPr lang="en-US" sz="1600" b="0" dirty="0">
                  <a:solidFill>
                    <a:srgbClr val="292934"/>
                  </a:solidFill>
                  <a:latin typeface="+mj-lt"/>
                  <a:cs typeface="Comic Sans MS"/>
                </a:rPr>
                <a:t>in all nuclei, even the proton?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F5B957-3A35-3E4B-B631-DCD804CB2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8612" y="4100490"/>
              <a:ext cx="1325228" cy="13450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642292-A04D-114D-9605-6C98C7FFA067}"/>
                </a:ext>
              </a:extLst>
            </p:cNvPr>
            <p:cNvSpPr txBox="1"/>
            <p:nvPr/>
          </p:nvSpPr>
          <p:spPr>
            <a:xfrm>
              <a:off x="6423939" y="5752266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80"/>
                  </a:solidFill>
                  <a:latin typeface="+mj-lt"/>
                  <a:cs typeface="Comic Sans MS"/>
                </a:rPr>
                <a:t>=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80B74A-3943-3E41-8EAE-EEEB4A551F3B}"/>
              </a:ext>
            </a:extLst>
          </p:cNvPr>
          <p:cNvGrpSpPr/>
          <p:nvPr/>
        </p:nvGrpSpPr>
        <p:grpSpPr>
          <a:xfrm>
            <a:off x="61183" y="497290"/>
            <a:ext cx="9021634" cy="2195910"/>
            <a:chOff x="61183" y="559282"/>
            <a:chExt cx="9021634" cy="219591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6280FC2-AD2F-B345-9895-7605C131E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8203" t="-295" r="9445"/>
            <a:stretch/>
          </p:blipFill>
          <p:spPr bwMode="auto">
            <a:xfrm>
              <a:off x="7818363" y="1215245"/>
              <a:ext cx="1264454" cy="1539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C9D027-D784-0A4C-BFAA-406B8B3F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5800" y="559282"/>
              <a:ext cx="2772071" cy="1086387"/>
            </a:xfrm>
            <a:prstGeom prst="rect">
              <a:avLst/>
            </a:prstGeom>
          </p:spPr>
        </p:pic>
        <p:sp>
          <p:nvSpPr>
            <p:cNvPr id="8" name="Content Placeholder 6">
              <a:extLst>
                <a:ext uri="{FF2B5EF4-FFF2-40B4-BE49-F238E27FC236}">
                  <a16:creationId xmlns:a16="http://schemas.microsoft.com/office/drawing/2014/main" id="{9A8CC49B-BCBF-9444-8EF5-72810F524BC2}"/>
                </a:ext>
              </a:extLst>
            </p:cNvPr>
            <p:cNvSpPr txBox="1">
              <a:spLocks/>
            </p:cNvSpPr>
            <p:nvPr/>
          </p:nvSpPr>
          <p:spPr>
            <a:xfrm>
              <a:off x="61183" y="711705"/>
              <a:ext cx="5608098" cy="1198400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400"/>
                </a:spcBef>
                <a:buFont typeface="Arial" panose="020B0604020202020204" pitchFamily="34" charset="0"/>
                <a:buNone/>
              </a:pPr>
              <a:r>
                <a:rPr lang="en-US" sz="1600" b="0" dirty="0">
                  <a:latin typeface="+mj-lt"/>
                  <a:cs typeface="Comic Sans MS"/>
                </a:rPr>
                <a:t>How are the sea quarks and gluons, and their spins, </a:t>
              </a:r>
              <a:r>
                <a:rPr lang="en-US" sz="1600" b="0" dirty="0">
                  <a:solidFill>
                    <a:srgbClr val="0000FF"/>
                  </a:solidFill>
                  <a:latin typeface="+mj-lt"/>
                  <a:cs typeface="Comic Sans MS"/>
                </a:rPr>
                <a:t>distributed in space and momentum </a:t>
              </a:r>
              <a:r>
                <a:rPr lang="en-US" sz="1600" b="0" dirty="0">
                  <a:latin typeface="+mj-lt"/>
                  <a:cs typeface="Comic Sans MS"/>
                </a:rPr>
                <a:t>inside the nucleon? </a:t>
              </a:r>
            </a:p>
            <a:p>
              <a:pPr marL="0" indent="0">
                <a:spcBef>
                  <a:spcPts val="400"/>
                </a:spcBef>
                <a:buFont typeface="Arial" panose="020B0604020202020204" pitchFamily="34" charset="0"/>
                <a:buNone/>
              </a:pPr>
              <a:r>
                <a:rPr lang="en-US" sz="1600" b="0" dirty="0">
                  <a:latin typeface="+mj-lt"/>
                  <a:cs typeface="Comic Sans MS"/>
                </a:rPr>
                <a:t>How do the </a:t>
              </a:r>
              <a:r>
                <a:rPr lang="en-US" sz="1600" b="0" dirty="0">
                  <a:solidFill>
                    <a:srgbClr val="0000FF"/>
                  </a:solidFill>
                  <a:latin typeface="+mj-lt"/>
                  <a:cs typeface="Comic Sans MS"/>
                </a:rPr>
                <a:t>nucleon properties emerge </a:t>
              </a:r>
              <a:r>
                <a:rPr lang="en-US" sz="1600" b="0" dirty="0">
                  <a:latin typeface="+mj-lt"/>
                  <a:cs typeface="Comic Sans MS"/>
                </a:rPr>
                <a:t>from them and </a:t>
              </a:r>
            </a:p>
            <a:p>
              <a:pPr marL="0" indent="0">
                <a:spcBef>
                  <a:spcPts val="400"/>
                </a:spcBef>
                <a:buFont typeface="Arial" panose="020B0604020202020204" pitchFamily="34" charset="0"/>
                <a:buNone/>
              </a:pPr>
              <a:r>
                <a:rPr lang="en-US" sz="1600" b="0" dirty="0">
                  <a:latin typeface="+mj-lt"/>
                  <a:cs typeface="Comic Sans MS"/>
                </a:rPr>
                <a:t>their interactions?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03EAE87-068E-3942-97C4-A132DF273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2619"/>
            <a:stretch/>
          </p:blipFill>
          <p:spPr>
            <a:xfrm>
              <a:off x="4743721" y="1555065"/>
              <a:ext cx="1386279" cy="1130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2CF89-AEA7-8145-9166-2221403F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50"/>
            <a:ext cx="9144000" cy="529619"/>
          </a:xfrm>
        </p:spPr>
        <p:txBody>
          <a:bodyPr/>
          <a:lstStyle/>
          <a:p>
            <a:r>
              <a:rPr lang="en-US" dirty="0"/>
              <a:t>What is needed to address the EIC Physics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3FF701-CE03-CD45-A867-515D9C39D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2D290-83C6-D545-8294-12E5EA74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F96CCE-72AB-4A46-926F-18BA2F2581BE}"/>
              </a:ext>
            </a:extLst>
          </p:cNvPr>
          <p:cNvSpPr txBox="1"/>
          <p:nvPr/>
        </p:nvSpPr>
        <p:spPr>
          <a:xfrm>
            <a:off x="4572000" y="3419453"/>
            <a:ext cx="4639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large kinematic coverage: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à"/>
            </a:pPr>
            <a:r>
              <a:rPr lang="en-US" dirty="0">
                <a:solidFill>
                  <a:srgbClr val="0432FF"/>
                </a:solidFill>
                <a:latin typeface="+mj-lt"/>
                <a:cs typeface="Comic Sans MS"/>
                <a:sym typeface="Wingdings"/>
              </a:rPr>
              <a:t>center-of-mass energy </a:t>
            </a:r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√s: 20 – 140 GeV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à"/>
            </a:pPr>
            <a:r>
              <a:rPr lang="en-US" dirty="0">
                <a:latin typeface="+mj-lt"/>
                <a:cs typeface="Comic Sans MS"/>
              </a:rPr>
              <a:t>access to </a:t>
            </a:r>
            <a:r>
              <a:rPr lang="en-US" i="1" dirty="0">
                <a:latin typeface="+mj-lt"/>
                <a:cs typeface="Comic Sans MS"/>
              </a:rPr>
              <a:t>x</a:t>
            </a:r>
            <a:r>
              <a:rPr lang="en-US" dirty="0">
                <a:latin typeface="+mj-lt"/>
                <a:cs typeface="Comic Sans MS"/>
              </a:rPr>
              <a:t> and </a:t>
            </a:r>
            <a:r>
              <a:rPr lang="en-US" i="1" dirty="0">
                <a:latin typeface="+mj-lt"/>
                <a:cs typeface="Comic Sans MS"/>
              </a:rPr>
              <a:t>Q</a:t>
            </a:r>
            <a:r>
              <a:rPr lang="en-US" i="1" baseline="30000" dirty="0">
                <a:latin typeface="+mj-lt"/>
                <a:cs typeface="Comic Sans MS"/>
              </a:rPr>
              <a:t>2</a:t>
            </a:r>
            <a:r>
              <a:rPr lang="en-US" dirty="0">
                <a:latin typeface="+mj-lt"/>
                <a:cs typeface="Comic Sans MS"/>
              </a:rPr>
              <a:t> over a wide range </a:t>
            </a:r>
          </a:p>
        </p:txBody>
      </p:sp>
      <p:pic>
        <p:nvPicPr>
          <p:cNvPr id="10" name="DIS-Kinematics_revised copy.pdf">
            <a:extLst>
              <a:ext uri="{FF2B5EF4-FFF2-40B4-BE49-F238E27FC236}">
                <a16:creationId xmlns:a16="http://schemas.microsoft.com/office/drawing/2014/main" id="{77D6E3B9-0E20-864D-B41C-F1A61A63F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761" y="767356"/>
            <a:ext cx="2717800" cy="2291080"/>
          </a:xfrm>
          <a:prstGeom prst="rect">
            <a:avLst/>
          </a:prstGeom>
          <a:ln w="12700">
            <a:round/>
          </a:ln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0D4F942E-81B4-5847-927A-B24B2D9EEF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6163" y="1076935"/>
          <a:ext cx="1927861" cy="535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6" name="Equation" r:id="rId6" imgW="1143000" imgH="317500" progId="Equation.DSMT4">
                  <p:embed/>
                </p:oleObj>
              </mc:Choice>
              <mc:Fallback>
                <p:oleObj name="Equation" r:id="rId6" imgW="1143000" imgH="3175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0D4F942E-81B4-5847-927A-B24B2D9EEF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86163" y="1076935"/>
                        <a:ext cx="1927861" cy="535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4B49305D-1E2D-1640-B0F2-FE9FF390CF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02" t="3222" r="2157" b="1000"/>
          <a:stretch/>
        </p:blipFill>
        <p:spPr>
          <a:xfrm>
            <a:off x="4944664" y="4417888"/>
            <a:ext cx="3769360" cy="22439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ED3B28-FE4C-EB49-8B85-38AC1FA3B542}"/>
              </a:ext>
            </a:extLst>
          </p:cNvPr>
          <p:cNvSpPr txBox="1"/>
          <p:nvPr/>
        </p:nvSpPr>
        <p:spPr>
          <a:xfrm>
            <a:off x="34732" y="620274"/>
            <a:ext cx="341632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j-lt"/>
                <a:cs typeface="Comic Sans MS"/>
              </a:rPr>
              <a:t>The Golden Process:</a:t>
            </a:r>
          </a:p>
          <a:p>
            <a:r>
              <a:rPr lang="en-US" dirty="0">
                <a:solidFill>
                  <a:srgbClr val="FF0000"/>
                </a:solidFill>
                <a:latin typeface="+mj-lt"/>
                <a:cs typeface="Comic Sans MS"/>
              </a:rPr>
              <a:t>Deep Inelastic Scattering (DIS):</a:t>
            </a:r>
          </a:p>
          <a:p>
            <a:pPr marL="285750" indent="-285750">
              <a:buClr>
                <a:srgbClr val="3366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  <a:cs typeface="Comic Sans MS"/>
              </a:rPr>
              <a:t>As a probe, electron beams </a:t>
            </a:r>
          </a:p>
          <a:p>
            <a:pPr>
              <a:buClr>
                <a:srgbClr val="3366FF"/>
              </a:buClr>
            </a:pPr>
            <a:r>
              <a:rPr lang="en-US" sz="1600" dirty="0">
                <a:latin typeface="+mj-lt"/>
                <a:cs typeface="Comic Sans MS"/>
              </a:rPr>
              <a:t>  provide unmatched precision of</a:t>
            </a:r>
          </a:p>
          <a:p>
            <a:pPr>
              <a:buClr>
                <a:srgbClr val="3366FF"/>
              </a:buClr>
            </a:pPr>
            <a:r>
              <a:rPr lang="en-US" sz="1600" dirty="0">
                <a:latin typeface="+mj-lt"/>
                <a:cs typeface="Comic Sans MS"/>
              </a:rPr>
              <a:t>  the electromagnetic interaction</a:t>
            </a:r>
          </a:p>
          <a:p>
            <a:pPr>
              <a:buClr>
                <a:srgbClr val="3366FF"/>
              </a:buClr>
            </a:pPr>
            <a:endParaRPr lang="en-US" sz="600" dirty="0">
              <a:latin typeface="+mj-lt"/>
              <a:cs typeface="Comic Sans MS"/>
            </a:endParaRPr>
          </a:p>
          <a:p>
            <a:pPr marL="285750" indent="-285750">
              <a:buClr>
                <a:srgbClr val="3366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  <a:cs typeface="Comic Sans MS"/>
              </a:rPr>
              <a:t>Direct, model independent</a:t>
            </a:r>
          </a:p>
          <a:p>
            <a:pPr>
              <a:buClr>
                <a:srgbClr val="3366FF"/>
              </a:buClr>
            </a:pPr>
            <a:r>
              <a:rPr lang="en-US" sz="1600" dirty="0">
                <a:latin typeface="+mj-lt"/>
                <a:cs typeface="Comic Sans MS"/>
              </a:rPr>
              <a:t>   determination of </a:t>
            </a:r>
            <a:r>
              <a:rPr lang="en-US" sz="1600" dirty="0" err="1">
                <a:latin typeface="+mj-lt"/>
                <a:cs typeface="Comic Sans MS"/>
              </a:rPr>
              <a:t>parton</a:t>
            </a:r>
            <a:endParaRPr lang="en-US" sz="1600" dirty="0">
              <a:latin typeface="+mj-lt"/>
              <a:cs typeface="Comic Sans MS"/>
            </a:endParaRPr>
          </a:p>
          <a:p>
            <a:pPr>
              <a:buClr>
                <a:srgbClr val="3366FF"/>
              </a:buClr>
            </a:pPr>
            <a:r>
              <a:rPr lang="en-US" sz="1600" dirty="0">
                <a:latin typeface="+mj-lt"/>
                <a:cs typeface="Comic Sans MS"/>
              </a:rPr>
              <a:t>   kinematics of physics</a:t>
            </a:r>
          </a:p>
          <a:p>
            <a:pPr>
              <a:buClr>
                <a:srgbClr val="3366FF"/>
              </a:buClr>
            </a:pPr>
            <a:r>
              <a:rPr lang="en-US" sz="1600" dirty="0">
                <a:latin typeface="+mj-lt"/>
                <a:cs typeface="Comic Sans MS"/>
              </a:rPr>
              <a:t>   processes  </a:t>
            </a:r>
          </a:p>
        </p:txBody>
      </p:sp>
      <p:sp>
        <p:nvSpPr>
          <p:cNvPr id="25" name="Shape 84">
            <a:extLst>
              <a:ext uri="{FF2B5EF4-FFF2-40B4-BE49-F238E27FC236}">
                <a16:creationId xmlns:a16="http://schemas.microsoft.com/office/drawing/2014/main" id="{D97511FF-30B9-7147-A351-B1010BA57E7F}"/>
              </a:ext>
            </a:extLst>
          </p:cNvPr>
          <p:cNvSpPr/>
          <p:nvPr/>
        </p:nvSpPr>
        <p:spPr>
          <a:xfrm>
            <a:off x="6204271" y="1564823"/>
            <a:ext cx="292644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0639" defTabSz="914400">
              <a:defRPr sz="2400">
                <a:uFill>
                  <a:solidFill>
                    <a:srgbClr val="0088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1400" b="1" i="1" dirty="0">
                <a:solidFill>
                  <a:srgbClr val="0000FF"/>
                </a:solidFill>
                <a:latin typeface="+mj-lt"/>
                <a:cs typeface="Comic Sans MS"/>
              </a:rPr>
              <a:t>s</a:t>
            </a:r>
            <a:r>
              <a:rPr sz="1400" dirty="0">
                <a:solidFill>
                  <a:srgbClr val="0000FF"/>
                </a:solidFill>
                <a:latin typeface="+mj-lt"/>
                <a:cs typeface="Comic Sans MS"/>
              </a:rPr>
              <a:t>:</a:t>
            </a:r>
            <a:r>
              <a:rPr sz="1400" dirty="0">
                <a:latin typeface="+mj-lt"/>
                <a:cs typeface="Comic Sans MS"/>
              </a:rPr>
              <a:t>   center-of-mass energy squared</a:t>
            </a:r>
          </a:p>
        </p:txBody>
      </p:sp>
      <p:sp>
        <p:nvSpPr>
          <p:cNvPr id="26" name="Shape 85">
            <a:extLst>
              <a:ext uri="{FF2B5EF4-FFF2-40B4-BE49-F238E27FC236}">
                <a16:creationId xmlns:a16="http://schemas.microsoft.com/office/drawing/2014/main" id="{472963E8-44D9-CB4F-9C83-4E39684BA34E}"/>
              </a:ext>
            </a:extLst>
          </p:cNvPr>
          <p:cNvSpPr/>
          <p:nvPr/>
        </p:nvSpPr>
        <p:spPr>
          <a:xfrm>
            <a:off x="6204271" y="1821898"/>
            <a:ext cx="176266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0639" defTabSz="914400">
              <a:defRPr sz="2400"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1400" b="1" i="1" dirty="0">
                <a:solidFill>
                  <a:srgbClr val="0000FF"/>
                </a:solidFill>
                <a:latin typeface="+mj-lt"/>
                <a:cs typeface="Comic Sans MS"/>
              </a:rPr>
              <a:t>Q</a:t>
            </a:r>
            <a:r>
              <a:rPr sz="1400" b="1" i="1" baseline="31999" dirty="0">
                <a:solidFill>
                  <a:srgbClr val="0000FF"/>
                </a:solidFill>
                <a:latin typeface="+mj-lt"/>
                <a:cs typeface="Comic Sans MS"/>
              </a:rPr>
              <a:t>2</a:t>
            </a:r>
            <a:r>
              <a:rPr sz="1400" dirty="0">
                <a:solidFill>
                  <a:srgbClr val="0000FF"/>
                </a:solidFill>
                <a:latin typeface="+mj-lt"/>
                <a:cs typeface="Comic Sans MS"/>
              </a:rPr>
              <a:t>:</a:t>
            </a:r>
            <a:r>
              <a:rPr sz="1400" dirty="0">
                <a:latin typeface="+mj-lt"/>
                <a:cs typeface="Comic Sans MS"/>
              </a:rPr>
              <a:t> resolution power</a:t>
            </a:r>
          </a:p>
        </p:txBody>
      </p:sp>
      <p:sp>
        <p:nvSpPr>
          <p:cNvPr id="27" name="Shape 86">
            <a:extLst>
              <a:ext uri="{FF2B5EF4-FFF2-40B4-BE49-F238E27FC236}">
                <a16:creationId xmlns:a16="http://schemas.microsoft.com/office/drawing/2014/main" id="{86282C81-484E-3243-8809-30754044F63E}"/>
              </a:ext>
            </a:extLst>
          </p:cNvPr>
          <p:cNvSpPr/>
          <p:nvPr/>
        </p:nvSpPr>
        <p:spPr>
          <a:xfrm>
            <a:off x="6208215" y="2079939"/>
            <a:ext cx="311495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sz="1400" b="1" i="1" dirty="0">
                <a:solidFill>
                  <a:srgbClr val="0000FF"/>
                </a:solidFill>
                <a:latin typeface="+mj-lt"/>
                <a:cs typeface="Comic Sans MS"/>
              </a:rPr>
              <a:t>x</a:t>
            </a:r>
            <a:r>
              <a:rPr sz="1400" dirty="0">
                <a:solidFill>
                  <a:srgbClr val="0000FF"/>
                </a:solidFill>
                <a:latin typeface="+mj-lt"/>
                <a:cs typeface="Comic Sans MS"/>
              </a:rPr>
              <a:t>:</a:t>
            </a:r>
            <a:r>
              <a:rPr sz="1400" dirty="0">
                <a:latin typeface="+mj-lt"/>
                <a:cs typeface="Comic Sans MS"/>
              </a:rPr>
              <a:t> </a:t>
            </a:r>
            <a:r>
              <a:rPr lang="en-US" sz="1400" dirty="0">
                <a:latin typeface="+mj-lt"/>
                <a:cs typeface="Comic Sans MS"/>
              </a:rPr>
              <a:t> </a:t>
            </a:r>
            <a:r>
              <a:rPr lang="en-US" sz="1400" dirty="0">
                <a:solidFill>
                  <a:srgbClr val="322F31"/>
                </a:solidFill>
                <a:latin typeface="+mj-lt"/>
                <a:cs typeface="Comic Sans MS"/>
              </a:rPr>
              <a:t>the fraction of the nucleon’s </a:t>
            </a:r>
          </a:p>
          <a:p>
            <a:r>
              <a:rPr lang="en-US" sz="1400" dirty="0">
                <a:solidFill>
                  <a:srgbClr val="322F31"/>
                </a:solidFill>
                <a:latin typeface="+mj-lt"/>
                <a:cs typeface="Comic Sans MS"/>
              </a:rPr>
              <a:t>     momentum carried by the struck </a:t>
            </a:r>
          </a:p>
          <a:p>
            <a:r>
              <a:rPr lang="en-US" sz="1400" dirty="0">
                <a:solidFill>
                  <a:srgbClr val="322F31"/>
                </a:solidFill>
                <a:latin typeface="+mj-lt"/>
                <a:cs typeface="Comic Sans MS"/>
              </a:rPr>
              <a:t>     quark (0&lt;x&lt;1)</a:t>
            </a:r>
          </a:p>
        </p:txBody>
      </p:sp>
      <p:sp>
        <p:nvSpPr>
          <p:cNvPr id="28" name="Shape 87">
            <a:extLst>
              <a:ext uri="{FF2B5EF4-FFF2-40B4-BE49-F238E27FC236}">
                <a16:creationId xmlns:a16="http://schemas.microsoft.com/office/drawing/2014/main" id="{13D9AEEC-63FC-1E4D-8C6F-F77625A039B0}"/>
              </a:ext>
            </a:extLst>
          </p:cNvPr>
          <p:cNvSpPr/>
          <p:nvPr/>
        </p:nvSpPr>
        <p:spPr>
          <a:xfrm>
            <a:off x="6204271" y="2730955"/>
            <a:ext cx="122886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0639" defTabSz="914400">
              <a:defRPr sz="2400"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1400" b="1" i="1" dirty="0">
                <a:solidFill>
                  <a:srgbClr val="0000FF"/>
                </a:solidFill>
                <a:latin typeface="+mj-lt"/>
                <a:cs typeface="Comic Sans MS"/>
              </a:rPr>
              <a:t>y</a:t>
            </a:r>
            <a:r>
              <a:rPr lang="en-US" sz="1400" b="1" i="1" dirty="0">
                <a:solidFill>
                  <a:srgbClr val="0000FF"/>
                </a:solidFill>
                <a:latin typeface="+mj-lt"/>
                <a:cs typeface="Comic Sans MS"/>
              </a:rPr>
              <a:t>: </a:t>
            </a:r>
            <a:r>
              <a:rPr sz="1400" dirty="0">
                <a:latin typeface="+mj-lt"/>
                <a:cs typeface="Comic Sans MS"/>
              </a:rPr>
              <a:t> inelasticity</a:t>
            </a:r>
          </a:p>
        </p:txBody>
      </p:sp>
      <p:pic>
        <p:nvPicPr>
          <p:cNvPr id="15" name="Online Media 5" descr="eic-electron-animation-inner-proton-motion_49898371468">
            <a:hlinkClick r:id="" action="ppaction://media"/>
            <a:extLst>
              <a:ext uri="{FF2B5EF4-FFF2-40B4-BE49-F238E27FC236}">
                <a16:creationId xmlns:a16="http://schemas.microsoft.com/office/drawing/2014/main" id="{07A7EE3A-6A34-6A4C-ABC5-9600688AC2F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3419452"/>
            <a:ext cx="4500176" cy="277042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BFFC8-841C-DA40-AC14-D36FBF2BA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6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05D70-E12D-7A4D-9F46-5476AEF9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BNL-PO-Summer Lectures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F0D2B4-427C-AB48-8FBE-FD661F8CBCA5}"/>
              </a:ext>
            </a:extLst>
          </p:cNvPr>
          <p:cNvGrpSpPr/>
          <p:nvPr/>
        </p:nvGrpSpPr>
        <p:grpSpPr>
          <a:xfrm>
            <a:off x="1188735" y="1392029"/>
            <a:ext cx="7079050" cy="4965398"/>
            <a:chOff x="1188735" y="1392029"/>
            <a:chExt cx="7079050" cy="496539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80A201-A2DD-AB46-8912-1B53F39C9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9238"/>
            <a:stretch/>
          </p:blipFill>
          <p:spPr>
            <a:xfrm>
              <a:off x="1188735" y="1392029"/>
              <a:ext cx="7079050" cy="496539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5D5743-CD8A-664D-962C-35276C5379CC}"/>
                </a:ext>
              </a:extLst>
            </p:cNvPr>
            <p:cNvSpPr txBox="1"/>
            <p:nvPr/>
          </p:nvSpPr>
          <p:spPr>
            <a:xfrm>
              <a:off x="7285068" y="5720912"/>
              <a:ext cx="365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omic Sans MS" panose="030F0902030302020204" pitchFamily="66" charset="0"/>
                </a:rPr>
                <a:t>x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5" y="-10086"/>
            <a:ext cx="9144000" cy="584669"/>
          </a:xfrm>
        </p:spPr>
        <p:txBody>
          <a:bodyPr/>
          <a:lstStyle/>
          <a:p>
            <a:pPr lvl="0"/>
            <a:r>
              <a:rPr lang="en-US" cap="none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cs typeface="Comic Sans MS"/>
              </a:rPr>
              <a:t>EIC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cs typeface="Comic Sans MS"/>
              </a:rPr>
              <a:t>: Access to terra incognita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28533" y="6057194"/>
            <a:ext cx="4289957" cy="307777"/>
          </a:xfrm>
          <a:prstGeom prst="rect">
            <a:avLst/>
          </a:prstGeom>
          <a:solidFill>
            <a:srgbClr val="EAF2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Fraction of overall proton momentum carried by </a:t>
            </a:r>
            <a:r>
              <a:rPr lang="en-US" sz="1400" dirty="0" err="1">
                <a:latin typeface="+mj-lt"/>
              </a:rPr>
              <a:t>q,g</a:t>
            </a:r>
            <a:endParaRPr lang="en-US" sz="14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83810" y="3524971"/>
            <a:ext cx="3009157" cy="369332"/>
          </a:xfrm>
          <a:prstGeom prst="rect">
            <a:avLst/>
          </a:prstGeom>
          <a:solidFill>
            <a:srgbClr val="EAF2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Resolving Power Q</a:t>
            </a:r>
            <a:r>
              <a:rPr lang="en-US" baseline="30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(GeV</a:t>
            </a:r>
            <a:r>
              <a:rPr lang="en-US" baseline="30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47007" y="4475360"/>
            <a:ext cx="2264833" cy="1291167"/>
            <a:chOff x="1989675" y="2624668"/>
            <a:chExt cx="2264833" cy="1291167"/>
          </a:xfrm>
        </p:grpSpPr>
        <p:sp>
          <p:nvSpPr>
            <p:cNvPr id="22" name="TextBox 21"/>
            <p:cNvSpPr txBox="1"/>
            <p:nvPr/>
          </p:nvSpPr>
          <p:spPr>
            <a:xfrm>
              <a:off x="2426878" y="2783417"/>
              <a:ext cx="13500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Gluons</a:t>
              </a:r>
            </a:p>
            <a:p>
              <a:pPr algn="ctr"/>
              <a:r>
                <a:rPr lang="en-US" sz="2400" dirty="0">
                  <a:solidFill>
                    <a:srgbClr val="0000FF"/>
                  </a:solidFill>
                  <a:latin typeface="+mj-lt"/>
                </a:rPr>
                <a:t>live here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989675" y="2624668"/>
              <a:ext cx="2264833" cy="1291167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F7F474C-10EF-C44C-BD15-50549B850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392" t="24346" r="75476" b="21041"/>
          <a:stretch/>
        </p:blipFill>
        <p:spPr>
          <a:xfrm>
            <a:off x="2312632" y="523344"/>
            <a:ext cx="1353281" cy="9152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CE131D-6DBA-F04A-9AED-41FD47975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5" t="36991" r="11798" b="22122"/>
          <a:stretch/>
        </p:blipFill>
        <p:spPr>
          <a:xfrm rot="10800000">
            <a:off x="7064509" y="681086"/>
            <a:ext cx="834445" cy="6852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Right Arrow 26">
            <a:extLst>
              <a:ext uri="{FF2B5EF4-FFF2-40B4-BE49-F238E27FC236}">
                <a16:creationId xmlns:a16="http://schemas.microsoft.com/office/drawing/2014/main" id="{503D2DCC-BC93-B34D-87DA-0F6ED43A51F2}"/>
              </a:ext>
            </a:extLst>
          </p:cNvPr>
          <p:cNvSpPr/>
          <p:nvPr/>
        </p:nvSpPr>
        <p:spPr>
          <a:xfrm rot="16200000">
            <a:off x="-1742634" y="3280312"/>
            <a:ext cx="4977375" cy="484632"/>
          </a:xfrm>
          <a:prstGeom prst="rightArrow">
            <a:avLst/>
          </a:prstGeom>
          <a:solidFill>
            <a:srgbClr val="0432FF">
              <a:alpha val="60000"/>
            </a:srgb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increasing luminosity and center of mass energy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6218DBD6-D72F-084D-875F-FE618FD42A0E}"/>
              </a:ext>
            </a:extLst>
          </p:cNvPr>
          <p:cNvSpPr/>
          <p:nvPr/>
        </p:nvSpPr>
        <p:spPr>
          <a:xfrm flipH="1">
            <a:off x="1858638" y="6353687"/>
            <a:ext cx="6091921" cy="484632"/>
          </a:xfrm>
          <a:prstGeom prst="rightArrow">
            <a:avLst/>
          </a:prstGeom>
          <a:solidFill>
            <a:srgbClr val="0432FF">
              <a:alpha val="60000"/>
            </a:srgb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increasing center of mass energy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C8134A0-8E4C-8F4F-BC48-6AA5BB79D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86" t="24346" r="42460" b="21041"/>
          <a:stretch/>
        </p:blipFill>
        <p:spPr>
          <a:xfrm>
            <a:off x="4510013" y="566072"/>
            <a:ext cx="1047412" cy="9152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3835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22"/>
            <a:ext cx="9144000" cy="58466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do we know: Mass of the Proton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75BFB0-4B02-4CAE-8A17-77C56032014B}"/>
              </a:ext>
            </a:extLst>
          </p:cNvPr>
          <p:cNvSpPr txBox="1"/>
          <p:nvPr/>
        </p:nvSpPr>
        <p:spPr>
          <a:xfrm>
            <a:off x="157641" y="585533"/>
            <a:ext cx="4707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432FF"/>
                </a:solidFill>
                <a:latin typeface="+mj-lt"/>
              </a:rPr>
              <a:t>Visible world: </a:t>
            </a:r>
            <a:r>
              <a:rPr lang="en-US" sz="1600" i="1" dirty="0">
                <a:latin typeface="+mj-lt"/>
              </a:rPr>
              <a:t>mainly made of light quarks – its mass emerges from quark-gluon interactions.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BAD4DF-8747-443B-A01F-10A5A5EEDC8B}"/>
              </a:ext>
            </a:extLst>
          </p:cNvPr>
          <p:cNvGrpSpPr/>
          <p:nvPr/>
        </p:nvGrpSpPr>
        <p:grpSpPr>
          <a:xfrm>
            <a:off x="4671506" y="1134467"/>
            <a:ext cx="3282400" cy="1522018"/>
            <a:chOff x="2676525" y="1281782"/>
            <a:chExt cx="3282400" cy="15220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A744B4-6639-4F27-A717-08DFB6F2A236}"/>
                </a:ext>
              </a:extLst>
            </p:cNvPr>
            <p:cNvSpPr txBox="1"/>
            <p:nvPr/>
          </p:nvSpPr>
          <p:spPr>
            <a:xfrm>
              <a:off x="2676525" y="1634249"/>
              <a:ext cx="3282400" cy="11695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  <a:cs typeface="Arial" panose="020B0604020202020204" pitchFamily="34" charset="0"/>
                </a:rPr>
                <a:t>Quark structure: </a:t>
              </a:r>
              <a:r>
                <a:rPr lang="en-US" sz="1400" dirty="0" err="1">
                  <a:latin typeface="+mj-lt"/>
                  <a:cs typeface="Arial" panose="020B0604020202020204" pitchFamily="34" charset="0"/>
                </a:rPr>
                <a:t>uud</a:t>
              </a:r>
              <a:endParaRPr lang="en-US" sz="1400" dirty="0">
                <a:latin typeface="+mj-lt"/>
                <a:cs typeface="Arial" panose="020B0604020202020204" pitchFamily="34" charset="0"/>
              </a:endParaRPr>
            </a:p>
            <a:p>
              <a:r>
                <a:rPr lang="en-US" sz="1400" dirty="0">
                  <a:solidFill>
                    <a:srgbClr val="0000FF"/>
                  </a:solidFill>
                  <a:latin typeface="+mj-lt"/>
                  <a:cs typeface="Arial" panose="020B0604020202020204" pitchFamily="34" charset="0"/>
                </a:rPr>
                <a:t>Mass ~ 940 MeV (~1 GeV)</a:t>
              </a:r>
            </a:p>
            <a:p>
              <a:r>
                <a:rPr lang="en-US" sz="1400" dirty="0">
                  <a:latin typeface="+mj-lt"/>
                </a:rPr>
                <a:t>Proton Mass: 1.8×10</a:t>
              </a:r>
              <a:r>
                <a:rPr lang="en-US" sz="1400" baseline="30000" dirty="0">
                  <a:latin typeface="+mj-lt"/>
                </a:rPr>
                <a:t>−27</a:t>
              </a:r>
              <a:r>
                <a:rPr lang="en-US" sz="1400" dirty="0">
                  <a:latin typeface="+mj-lt"/>
                </a:rPr>
                <a:t> kg</a:t>
              </a:r>
            </a:p>
            <a:p>
              <a:r>
                <a:rPr lang="en-US" sz="1400" dirty="0">
                  <a:solidFill>
                    <a:srgbClr val="0000FF"/>
                  </a:solidFill>
                  <a:latin typeface="+mj-lt"/>
                </a:rPr>
                <a:t>The Sum of all Quark masses accounts for </a:t>
              </a:r>
              <a:r>
                <a:rPr lang="en-US" sz="1400" dirty="0">
                  <a:solidFill>
                    <a:srgbClr val="FF00FF"/>
                  </a:solidFill>
                  <a:latin typeface="+mj-lt"/>
                </a:rPr>
                <a:t>1%</a:t>
              </a:r>
              <a:r>
                <a:rPr lang="en-US" sz="1400" dirty="0">
                  <a:latin typeface="+mj-lt"/>
                </a:rPr>
                <a:t> of the proton mass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E33F86-B80E-42D5-BDA8-890B1335B5CE}"/>
                </a:ext>
              </a:extLst>
            </p:cNvPr>
            <p:cNvSpPr txBox="1"/>
            <p:nvPr/>
          </p:nvSpPr>
          <p:spPr>
            <a:xfrm>
              <a:off x="2676525" y="1281782"/>
              <a:ext cx="809837" cy="338554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Proton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59FDC6F-0AD3-3241-B0DC-514DA70B178F}"/>
              </a:ext>
            </a:extLst>
          </p:cNvPr>
          <p:cNvSpPr txBox="1"/>
          <p:nvPr/>
        </p:nvSpPr>
        <p:spPr>
          <a:xfrm>
            <a:off x="5050366" y="3208684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Density of quarks or gluons </a:t>
            </a:r>
          </a:p>
          <a:p>
            <a:pPr algn="ctr"/>
            <a:r>
              <a:rPr lang="en-US" sz="1400" dirty="0">
                <a:latin typeface="+mj-lt"/>
              </a:rPr>
              <a:t>inside the proton 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8D760B6-4FF8-4544-B18E-EC7E62178143}"/>
              </a:ext>
            </a:extLst>
          </p:cNvPr>
          <p:cNvGrpSpPr/>
          <p:nvPr/>
        </p:nvGrpSpPr>
        <p:grpSpPr>
          <a:xfrm>
            <a:off x="5618074" y="3672230"/>
            <a:ext cx="3430828" cy="2601055"/>
            <a:chOff x="6059675" y="1982638"/>
            <a:chExt cx="2955294" cy="232435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049A72A-B15E-D240-B2AA-0735CF48E041}"/>
                </a:ext>
              </a:extLst>
            </p:cNvPr>
            <p:cNvGrpSpPr/>
            <p:nvPr/>
          </p:nvGrpSpPr>
          <p:grpSpPr>
            <a:xfrm>
              <a:off x="6264540" y="1982638"/>
              <a:ext cx="2385351" cy="2141190"/>
              <a:chOff x="6264540" y="1040751"/>
              <a:chExt cx="2385351" cy="2141190"/>
            </a:xfrm>
          </p:grpSpPr>
          <p:pic>
            <p:nvPicPr>
              <p:cNvPr id="40" name="Picture 7">
                <a:extLst>
                  <a:ext uri="{FF2B5EF4-FFF2-40B4-BE49-F238E27FC236}">
                    <a16:creationId xmlns:a16="http://schemas.microsoft.com/office/drawing/2014/main" id="{B044098E-69BB-724D-807E-1974413B00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6" t="6880" r="5273" b="4040"/>
              <a:stretch/>
            </p:blipFill>
            <p:spPr bwMode="auto">
              <a:xfrm>
                <a:off x="6264540" y="1040751"/>
                <a:ext cx="2385351" cy="214119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pic>
            <p:nvPicPr>
              <p:cNvPr id="41" name="Picture 1">
                <a:extLst>
                  <a:ext uri="{FF2B5EF4-FFF2-40B4-BE49-F238E27FC236}">
                    <a16:creationId xmlns:a16="http://schemas.microsoft.com/office/drawing/2014/main" id="{74B2A0D0-8989-2B46-867E-36A227615D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0345" y="1524554"/>
                <a:ext cx="235782" cy="2357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14">
                <a:extLst>
                  <a:ext uri="{FF2B5EF4-FFF2-40B4-BE49-F238E27FC236}">
                    <a16:creationId xmlns:a16="http://schemas.microsoft.com/office/drawing/2014/main" id="{5643357D-E059-9B43-A999-CA2675CCB3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1605" y="1474071"/>
                <a:ext cx="323700" cy="32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6675F23-E241-E248-B543-B2E2408F423C}"/>
                  </a:ext>
                </a:extLst>
              </p:cNvPr>
              <p:cNvCxnSpPr>
                <a:cxnSpLocks/>
                <a:stCxn id="41" idx="1"/>
              </p:cNvCxnSpPr>
              <p:nvPr/>
            </p:nvCxnSpPr>
            <p:spPr bwMode="auto">
              <a:xfrm flipH="1" flipV="1">
                <a:off x="7129404" y="1626923"/>
                <a:ext cx="1170941" cy="15522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43C337F-1A6B-8041-8255-B299B54EB7A4}"/>
                  </a:ext>
                </a:extLst>
              </p:cNvPr>
              <p:cNvSpPr txBox="1"/>
              <p:nvPr/>
            </p:nvSpPr>
            <p:spPr>
              <a:xfrm rot="660000">
                <a:off x="6832881" y="1099056"/>
                <a:ext cx="11694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</a:rPr>
                  <a:t>gluon ocean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6C78F8F-E1CE-F34F-9D83-973D9DE31E88}"/>
                  </a:ext>
                </a:extLst>
              </p:cNvPr>
              <p:cNvSpPr txBox="1"/>
              <p:nvPr/>
            </p:nvSpPr>
            <p:spPr>
              <a:xfrm rot="660000">
                <a:off x="6880222" y="1273641"/>
                <a:ext cx="10197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FF"/>
                    </a:solidFill>
                  </a:rPr>
                  <a:t>quark sea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48E772E-EA08-6E41-9CAB-87FA09A82245}"/>
                </a:ext>
              </a:extLst>
            </p:cNvPr>
            <p:cNvSpPr txBox="1"/>
            <p:nvPr/>
          </p:nvSpPr>
          <p:spPr>
            <a:xfrm rot="16200000">
              <a:off x="5742893" y="2394326"/>
              <a:ext cx="1013419" cy="307777"/>
            </a:xfrm>
            <a:prstGeom prst="rect">
              <a:avLst/>
            </a:prstGeom>
            <a:solidFill>
              <a:srgbClr val="D7FFF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q,g</a:t>
              </a:r>
              <a:r>
                <a:rPr lang="en-US" sz="1400" dirty="0"/>
                <a:t> Density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7324751-32DA-1849-BC15-B9B0DFBCD168}"/>
                </a:ext>
              </a:extLst>
            </p:cNvPr>
            <p:cNvSpPr txBox="1"/>
            <p:nvPr/>
          </p:nvSpPr>
          <p:spPr>
            <a:xfrm>
              <a:off x="6059675" y="4060772"/>
              <a:ext cx="295529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Fraction of overall proton momentum carried by </a:t>
              </a:r>
              <a:r>
                <a:rPr lang="en-US" sz="1000" dirty="0" err="1"/>
                <a:t>q,g</a:t>
              </a:r>
              <a:endParaRPr lang="en-US" sz="1000" dirty="0"/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9C65544-396A-854F-9F5A-3FD8C8BA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BB839E-36A5-0141-8111-6150EBEDAC0C}"/>
              </a:ext>
            </a:extLst>
          </p:cNvPr>
          <p:cNvGrpSpPr/>
          <p:nvPr/>
        </p:nvGrpSpPr>
        <p:grpSpPr>
          <a:xfrm>
            <a:off x="1969393" y="1303096"/>
            <a:ext cx="2657153" cy="1169632"/>
            <a:chOff x="8421" y="1330425"/>
            <a:chExt cx="2657153" cy="11696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87F00F4-1845-0441-A11E-9B4E63440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445" t="34773" r="11101" b="5280"/>
            <a:stretch/>
          </p:blipFill>
          <p:spPr>
            <a:xfrm flipH="1">
              <a:off x="8421" y="1330425"/>
              <a:ext cx="2657153" cy="116963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D681A4-FAD2-634D-8DF3-C22F77F840AE}"/>
                </a:ext>
              </a:extLst>
            </p:cNvPr>
            <p:cNvSpPr txBox="1"/>
            <p:nvPr/>
          </p:nvSpPr>
          <p:spPr>
            <a:xfrm>
              <a:off x="551257" y="1517227"/>
              <a:ext cx="5987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latin typeface="+mj-lt"/>
                </a:rPr>
                <a:t>GeV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F57CEA-EDB5-B94E-8491-D869335D6018}"/>
                </a:ext>
              </a:extLst>
            </p:cNvPr>
            <p:cNvSpPr txBox="1"/>
            <p:nvPr/>
          </p:nvSpPr>
          <p:spPr>
            <a:xfrm>
              <a:off x="1606709" y="1524238"/>
              <a:ext cx="6261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latin typeface="+mj-lt"/>
                </a:rPr>
                <a:t>MeV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033B325-9C66-CD48-81BB-D310B796282F}"/>
                </a:ext>
              </a:extLst>
            </p:cNvPr>
            <p:cNvSpPr txBox="1"/>
            <p:nvPr/>
          </p:nvSpPr>
          <p:spPr>
            <a:xfrm>
              <a:off x="48563" y="1724386"/>
              <a:ext cx="8098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+mj-lt"/>
                </a:rPr>
                <a:t>nucleon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C1467AD-A24D-8F40-BBC6-D395DEE79A2D}"/>
                </a:ext>
              </a:extLst>
            </p:cNvPr>
            <p:cNvSpPr txBox="1"/>
            <p:nvPr/>
          </p:nvSpPr>
          <p:spPr>
            <a:xfrm>
              <a:off x="1947562" y="1608720"/>
              <a:ext cx="6261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  <a:latin typeface="+mj-lt"/>
                </a:rPr>
                <a:t>quark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00AFE022-760F-4740-9803-D3D9BC66F4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9477" y="4409865"/>
            <a:ext cx="4063999" cy="239058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5A834D9-BA85-F542-A0D5-CFF0C808F6E5}"/>
              </a:ext>
            </a:extLst>
          </p:cNvPr>
          <p:cNvSpPr txBox="1"/>
          <p:nvPr/>
        </p:nvSpPr>
        <p:spPr>
          <a:xfrm>
            <a:off x="332067" y="3218367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Where does the rest of the mass hide 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C353E6-861B-EC43-AA79-16322CB2657B}"/>
              </a:ext>
            </a:extLst>
          </p:cNvPr>
          <p:cNvSpPr txBox="1"/>
          <p:nvPr/>
        </p:nvSpPr>
        <p:spPr>
          <a:xfrm>
            <a:off x="434501" y="3552161"/>
            <a:ext cx="3807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40FF"/>
                </a:solidFill>
                <a:cs typeface="Arial" panose="020B0604020202020204" pitchFamily="34" charset="0"/>
              </a:rPr>
              <a:t>Most of mass generated by dynamics</a:t>
            </a:r>
          </a:p>
          <a:p>
            <a:pPr algn="ctr"/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Gluon rise discovered by HERA e-p</a:t>
            </a:r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60449697-3600-8E47-A2E4-D839D99338EE}"/>
              </a:ext>
            </a:extLst>
          </p:cNvPr>
          <p:cNvSpPr/>
          <p:nvPr/>
        </p:nvSpPr>
        <p:spPr bwMode="auto">
          <a:xfrm>
            <a:off x="4436293" y="5260920"/>
            <a:ext cx="1071032" cy="423325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01EFD8-3A5E-2845-A1DD-4841D6A4B74C}"/>
              </a:ext>
            </a:extLst>
          </p:cNvPr>
          <p:cNvSpPr txBox="1"/>
          <p:nvPr/>
        </p:nvSpPr>
        <p:spPr>
          <a:xfrm>
            <a:off x="5376333" y="6268310"/>
            <a:ext cx="3767667" cy="584775"/>
          </a:xfrm>
          <a:prstGeom prst="rect">
            <a:avLst/>
          </a:prstGeom>
          <a:gradFill flip="none" rotWithShape="1">
            <a:gsLst>
              <a:gs pos="1000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The proton is dominated by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  <a:latin typeface="+mj-lt"/>
              </a:rPr>
              <a:t>gluons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72B3A0-CAF6-464D-A956-BFA24F18A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BNL-PO-Summer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0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0" grpId="0"/>
      <p:bldP spid="51" grpId="0"/>
      <p:bldP spid="52" grpId="0" animBg="1"/>
      <p:bldP spid="5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3691</Words>
  <Application>Microsoft Macintosh PowerPoint</Application>
  <PresentationFormat>On-screen Show (4:3)</PresentationFormat>
  <Paragraphs>854</Paragraphs>
  <Slides>42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Calibri</vt:lpstr>
      <vt:lpstr>Comic Sans MS</vt:lpstr>
      <vt:lpstr>Corbel</vt:lpstr>
      <vt:lpstr>Courier New</vt:lpstr>
      <vt:lpstr>Helvetica</vt:lpstr>
      <vt:lpstr>Symbol</vt:lpstr>
      <vt:lpstr>Times New Roman</vt:lpstr>
      <vt:lpstr>Wingdings</vt:lpstr>
      <vt:lpstr>Office Theme</vt:lpstr>
      <vt:lpstr>Equation</vt:lpstr>
      <vt:lpstr>The electron-ion collider:    A collider to unravel  the mysteries of visible matter</vt:lpstr>
      <vt:lpstr>What composes visible matter</vt:lpstr>
      <vt:lpstr>Study of the constituents of matter</vt:lpstr>
      <vt:lpstr>The Theory to explain the “femto-Universe” </vt:lpstr>
      <vt:lpstr>Developing The EIC Science Case</vt:lpstr>
      <vt:lpstr>The EIC Physics</vt:lpstr>
      <vt:lpstr>What is needed to address the EIC Physics</vt:lpstr>
      <vt:lpstr>EIC: Access to terra incognita</vt:lpstr>
      <vt:lpstr>What do we know: Mass of the Proton</vt:lpstr>
      <vt:lpstr>HOW TO ACCESS PARTONS IN DIS</vt:lpstr>
      <vt:lpstr>How to access Gluons in DIS</vt:lpstr>
      <vt:lpstr>How to access Gluons in DIS</vt:lpstr>
      <vt:lpstr>The Spin of the Proton</vt:lpstr>
      <vt:lpstr>What forms the Spin of the Proton</vt:lpstr>
      <vt:lpstr>What forms the Spin of the Proton</vt:lpstr>
      <vt:lpstr>2+1 dimensional Imaging of Quarks &amp; Gluons</vt:lpstr>
      <vt:lpstr>What about Nuclei?</vt:lpstr>
      <vt:lpstr>nPDFs before and after EIC</vt:lpstr>
      <vt:lpstr>Inclusive Cross-Sections in eA</vt:lpstr>
      <vt:lpstr>EIC: Impact on the Knowledge of 1D Nuclear PDFs</vt:lpstr>
      <vt:lpstr>can EIC discover a new state of matter</vt:lpstr>
      <vt:lpstr>can EIC discover a new state of matter</vt:lpstr>
      <vt:lpstr>The EIC Accelerator</vt:lpstr>
      <vt:lpstr>From RHIC to EIC</vt:lpstr>
      <vt:lpstr>The EIC</vt:lpstr>
      <vt:lpstr>The EIC: A Unique Collider</vt:lpstr>
      <vt:lpstr>What is needed experimentally?</vt:lpstr>
      <vt:lpstr>EIC Detector Concept</vt:lpstr>
      <vt:lpstr>A typical High Energy Detector</vt:lpstr>
      <vt:lpstr>What is needed experimentally?         </vt:lpstr>
      <vt:lpstr>EIC General Purpose Detector: Concept</vt:lpstr>
      <vt:lpstr>EIC Experimental Equipment</vt:lpstr>
      <vt:lpstr>EIC General Purpose Detector</vt:lpstr>
      <vt:lpstr>Streaming Readout Architecture</vt:lpstr>
      <vt:lpstr>EIC Project Status</vt:lpstr>
      <vt:lpstr>Take Away Message</vt:lpstr>
      <vt:lpstr>Summary</vt:lpstr>
      <vt:lpstr>PowerPoint Presentation</vt:lpstr>
      <vt:lpstr>My Way to EIC</vt:lpstr>
      <vt:lpstr>PowerPoint Presentation</vt:lpstr>
      <vt:lpstr>The EIC Motto</vt:lpstr>
      <vt:lpstr>High Energy: Looking deeper and deeper inside!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electron-ion collider:  A collider to unravel  the mysteries of visible matter</dc:title>
  <dc:creator>Elke-Caroline Aschenauer</dc:creator>
  <cp:lastModifiedBy>Elke-Caroline Aschenauer</cp:lastModifiedBy>
  <cp:revision>94</cp:revision>
  <dcterms:created xsi:type="dcterms:W3CDTF">2019-12-10T01:35:08Z</dcterms:created>
  <dcterms:modified xsi:type="dcterms:W3CDTF">2021-07-13T16:26:42Z</dcterms:modified>
</cp:coreProperties>
</file>