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sldIdLst>
    <p:sldId id="256" r:id="rId2"/>
    <p:sldId id="257" r:id="rId3"/>
    <p:sldId id="263" r:id="rId4"/>
    <p:sldId id="262" r:id="rId5"/>
    <p:sldId id="258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9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8FF8-DC00-AF4F-9B9F-D288854F3A1B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171" y="368142"/>
            <a:ext cx="7772400" cy="1470025"/>
          </a:xfrm>
        </p:spPr>
        <p:txBody>
          <a:bodyPr/>
          <a:lstStyle/>
          <a:p>
            <a:r>
              <a:rPr lang="en-US" dirty="0" err="1" smtClean="0"/>
              <a:t>psTOF</a:t>
            </a:r>
            <a:r>
              <a:rPr lang="en-US" dirty="0" smtClean="0"/>
              <a:t> R&amp;D (eRD10) Outline for FY2016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7635" y="1967747"/>
            <a:ext cx="777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Bob </a:t>
            </a:r>
            <a:r>
              <a:rPr lang="en-US" sz="1600" dirty="0" err="1" smtClean="0">
                <a:solidFill>
                  <a:srgbClr val="0000FF"/>
                </a:solidFill>
              </a:rPr>
              <a:t>Azmoun</a:t>
            </a:r>
            <a:r>
              <a:rPr lang="en-US" sz="1600" dirty="0" smtClean="0">
                <a:solidFill>
                  <a:srgbClr val="0000FF"/>
                </a:solidFill>
              </a:rPr>
              <a:t>, Mickey </a:t>
            </a:r>
            <a:r>
              <a:rPr lang="en-US" sz="1600" dirty="0">
                <a:solidFill>
                  <a:srgbClr val="0000FF"/>
                </a:solidFill>
              </a:rPr>
              <a:t>Chiu, </a:t>
            </a:r>
            <a:r>
              <a:rPr lang="en-US" sz="1600" dirty="0" err="1">
                <a:solidFill>
                  <a:srgbClr val="0000FF"/>
                </a:solidFill>
              </a:rPr>
              <a:t>Edouard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Kistenev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Eric </a:t>
            </a:r>
            <a:r>
              <a:rPr lang="en-US" sz="1600" dirty="0" err="1" smtClean="0">
                <a:solidFill>
                  <a:srgbClr val="0000FF"/>
                </a:solidFill>
              </a:rPr>
              <a:t>Mannel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Andrey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Sukhanov</a:t>
            </a:r>
            <a:r>
              <a:rPr lang="en-US" sz="1600" dirty="0">
                <a:solidFill>
                  <a:srgbClr val="0000FF"/>
                </a:solidFill>
              </a:rPr>
              <a:t>, Thomas </a:t>
            </a:r>
            <a:r>
              <a:rPr lang="en-US" sz="1600" dirty="0" smtClean="0">
                <a:solidFill>
                  <a:srgbClr val="0000FF"/>
                </a:solidFill>
              </a:rPr>
              <a:t>Tsang, Craig Woody</a:t>
            </a:r>
          </a:p>
          <a:p>
            <a:pPr algn="ctr"/>
            <a:r>
              <a:rPr lang="en-US" sz="1600" i="1" dirty="0" smtClean="0">
                <a:solidFill>
                  <a:srgbClr val="0000FF"/>
                </a:solidFill>
              </a:rPr>
              <a:t>Brookhaven </a:t>
            </a:r>
            <a:r>
              <a:rPr lang="en-US" sz="1600" i="1" dirty="0">
                <a:solidFill>
                  <a:srgbClr val="0000FF"/>
                </a:solidFill>
              </a:rPr>
              <a:t>National Laboratory</a:t>
            </a:r>
          </a:p>
          <a:p>
            <a:pPr algn="ctr"/>
            <a:r>
              <a:rPr lang="en-US" sz="1600" dirty="0"/>
              <a:t> </a:t>
            </a:r>
            <a:endParaRPr lang="en-US" sz="1600" dirty="0" smtClean="0"/>
          </a:p>
          <a:p>
            <a:pPr algn="ctr"/>
            <a:r>
              <a:rPr lang="en-US" sz="1600" dirty="0" err="1">
                <a:solidFill>
                  <a:srgbClr val="0000FF"/>
                </a:solidFill>
              </a:rPr>
              <a:t>Ihnjea</a:t>
            </a:r>
            <a:r>
              <a:rPr lang="en-US" sz="1600" dirty="0">
                <a:solidFill>
                  <a:srgbClr val="0000FF"/>
                </a:solidFill>
              </a:rPr>
              <a:t> Choi, Chong Han, David </a:t>
            </a:r>
            <a:r>
              <a:rPr lang="en-US" sz="1600" dirty="0" err="1">
                <a:solidFill>
                  <a:srgbClr val="0000FF"/>
                </a:solidFill>
              </a:rPr>
              <a:t>Hjelmstad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Yakov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Kulinich</a:t>
            </a:r>
            <a:r>
              <a:rPr lang="en-US" sz="1600" dirty="0">
                <a:solidFill>
                  <a:srgbClr val="0000FF"/>
                </a:solidFill>
              </a:rPr>
              <a:t>, Matthias Grosse-</a:t>
            </a:r>
            <a:r>
              <a:rPr lang="en-US" sz="1600" dirty="0" err="1">
                <a:solidFill>
                  <a:srgbClr val="0000FF"/>
                </a:solidFill>
              </a:rPr>
              <a:t>Perdekamp</a:t>
            </a:r>
            <a:endParaRPr lang="en-US" sz="1600" dirty="0">
              <a:solidFill>
                <a:srgbClr val="0000FF"/>
              </a:solidFill>
            </a:endParaRPr>
          </a:p>
          <a:p>
            <a:pPr algn="ctr"/>
            <a:r>
              <a:rPr lang="en-US" sz="1600" i="1" dirty="0">
                <a:solidFill>
                  <a:srgbClr val="0000FF"/>
                </a:solidFill>
              </a:rPr>
              <a:t>University of Illinois at Urbana-Champaign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Marcus Alfred, James Lindesay</a:t>
            </a:r>
          </a:p>
          <a:p>
            <a:pPr algn="ctr"/>
            <a:r>
              <a:rPr lang="en-US" sz="1600" i="1" dirty="0">
                <a:solidFill>
                  <a:srgbClr val="0000FF"/>
                </a:solidFill>
              </a:rPr>
              <a:t>Howard University</a:t>
            </a:r>
          </a:p>
          <a:p>
            <a:pPr algn="ctr"/>
            <a:r>
              <a:rPr lang="en-US" sz="1600" dirty="0"/>
              <a:t> 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Marcel </a:t>
            </a:r>
            <a:r>
              <a:rPr lang="en-US" sz="1600" dirty="0" err="1">
                <a:solidFill>
                  <a:srgbClr val="008000"/>
                </a:solidFill>
              </a:rPr>
              <a:t>Demarteau</a:t>
            </a:r>
            <a:r>
              <a:rPr lang="en-US" sz="1600" dirty="0">
                <a:solidFill>
                  <a:srgbClr val="008000"/>
                </a:solidFill>
              </a:rPr>
              <a:t>, Robert Wagner, </a:t>
            </a:r>
            <a:r>
              <a:rPr lang="en-US" sz="1600" dirty="0" err="1">
                <a:solidFill>
                  <a:srgbClr val="008000"/>
                </a:solidFill>
              </a:rPr>
              <a:t>Yunqi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Xie</a:t>
            </a:r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i="1" dirty="0">
                <a:solidFill>
                  <a:srgbClr val="008000"/>
                </a:solidFill>
              </a:rPr>
              <a:t>Argonne National </a:t>
            </a:r>
            <a:r>
              <a:rPr lang="en-US" sz="1600" i="1" dirty="0" smtClean="0">
                <a:solidFill>
                  <a:srgbClr val="008000"/>
                </a:solidFill>
              </a:rPr>
              <a:t>Laboratory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 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John Harris, Richard </a:t>
            </a:r>
            <a:r>
              <a:rPr lang="en-US" sz="1600" dirty="0" err="1">
                <a:solidFill>
                  <a:srgbClr val="008000"/>
                </a:solidFill>
              </a:rPr>
              <a:t>Majka</a:t>
            </a:r>
            <a:r>
              <a:rPr lang="en-US" sz="1600" dirty="0">
                <a:solidFill>
                  <a:srgbClr val="008000"/>
                </a:solidFill>
              </a:rPr>
              <a:t>, Nikolai Smirnov</a:t>
            </a:r>
          </a:p>
          <a:p>
            <a:pPr algn="ctr"/>
            <a:r>
              <a:rPr lang="en-US" sz="1600" i="1" dirty="0">
                <a:solidFill>
                  <a:srgbClr val="008000"/>
                </a:solidFill>
              </a:rPr>
              <a:t>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296458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57"/>
            <a:ext cx="8229600" cy="58442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Simulation Studies of </a:t>
            </a:r>
            <a:r>
              <a:rPr lang="en-US" dirty="0" err="1" smtClean="0"/>
              <a:t>psTOF</a:t>
            </a:r>
            <a:r>
              <a:rPr lang="en-US" dirty="0" smtClean="0"/>
              <a:t> (</a:t>
            </a:r>
            <a:r>
              <a:rPr lang="en-US" dirty="0" err="1" smtClean="0"/>
              <a:t>Chong,Matthias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Pythia</a:t>
            </a:r>
            <a:r>
              <a:rPr lang="en-US" dirty="0" smtClean="0"/>
              <a:t> + parameterized response</a:t>
            </a:r>
          </a:p>
          <a:p>
            <a:pPr lvl="1"/>
            <a:r>
              <a:rPr lang="en-US" dirty="0" smtClean="0"/>
              <a:t>Occupancy (low channel count = lower cost)</a:t>
            </a:r>
          </a:p>
          <a:p>
            <a:pPr lvl="1"/>
            <a:r>
              <a:rPr lang="en-US" dirty="0" smtClean="0"/>
              <a:t>TOF with other detectors</a:t>
            </a:r>
          </a:p>
          <a:p>
            <a:pPr lvl="1"/>
            <a:r>
              <a:rPr lang="en-US" dirty="0" smtClean="0"/>
              <a:t>Start time aspects (Mickey)</a:t>
            </a:r>
          </a:p>
          <a:p>
            <a:r>
              <a:rPr lang="en-US" dirty="0" smtClean="0"/>
              <a:t>Prototype Results (</a:t>
            </a:r>
            <a:r>
              <a:rPr lang="en-US" dirty="0" err="1" smtClean="0"/>
              <a:t>Ihnjea,Matthias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Cosmic Test Stand</a:t>
            </a:r>
          </a:p>
          <a:p>
            <a:pPr lvl="1"/>
            <a:r>
              <a:rPr lang="en-US" dirty="0" smtClean="0"/>
              <a:t>XX </a:t>
            </a:r>
            <a:r>
              <a:rPr lang="en-US" dirty="0" err="1" smtClean="0"/>
              <a:t>ps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Preamps (</a:t>
            </a:r>
            <a:r>
              <a:rPr lang="en-US" dirty="0" err="1" smtClean="0"/>
              <a:t>Mickey,Andrey,Ihnjea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SPICE and lab studies</a:t>
            </a:r>
          </a:p>
          <a:p>
            <a:r>
              <a:rPr lang="en-US" dirty="0" err="1" smtClean="0"/>
              <a:t>mRPC</a:t>
            </a:r>
            <a:r>
              <a:rPr lang="en-US" dirty="0" smtClean="0"/>
              <a:t> detailed detector Simulation (Mickey)</a:t>
            </a:r>
          </a:p>
          <a:p>
            <a:pPr lvl="1"/>
            <a:r>
              <a:rPr lang="en-US" dirty="0" smtClean="0"/>
              <a:t>Halfway done</a:t>
            </a:r>
          </a:p>
        </p:txBody>
      </p:sp>
    </p:spTree>
    <p:extLst>
      <p:ext uri="{BB962C8B-B14F-4D97-AF65-F5344CB8AC3E}">
        <p14:creationId xmlns:p14="http://schemas.microsoft.com/office/powerpoint/2010/main" val="334845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Stand at UIUC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5932"/>
            <a:ext cx="8229600" cy="1542068"/>
          </a:xfrm>
        </p:spPr>
        <p:txBody>
          <a:bodyPr/>
          <a:lstStyle/>
          <a:p>
            <a:r>
              <a:rPr lang="en-US" dirty="0" smtClean="0"/>
              <a:t>Currently using LMH6554 (4 GHz GBW)</a:t>
            </a:r>
          </a:p>
          <a:p>
            <a:r>
              <a:rPr lang="en-US" dirty="0" smtClean="0"/>
              <a:t>Results under study</a:t>
            </a:r>
            <a:endParaRPr lang="en-US" dirty="0"/>
          </a:p>
        </p:txBody>
      </p:sp>
      <p:pic>
        <p:nvPicPr>
          <p:cNvPr id="4" name="Picture 3" descr="Screen Shot 2015-05-11 at 11.0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5" y="919238"/>
            <a:ext cx="6809619" cy="42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669" y="644431"/>
            <a:ext cx="2640613" cy="2655001"/>
            <a:chOff x="1740635" y="1101774"/>
            <a:chExt cx="2640613" cy="2655001"/>
          </a:xfrm>
        </p:grpSpPr>
        <p:pic>
          <p:nvPicPr>
            <p:cNvPr id="5" name="Picture 4" descr="MFG_ADC-WB-B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74481">
              <a:off x="1740635" y="1116162"/>
              <a:ext cx="2640613" cy="26406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35725" y="1101774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TI ADC-WB-BB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Balun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Preamp Test Chain at BNL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5" y="3294133"/>
            <a:ext cx="8993981" cy="34946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LMH5401: 8 GHz GBW (gain*bandwidth product)</a:t>
            </a:r>
          </a:p>
          <a:p>
            <a:r>
              <a:rPr lang="en-US" dirty="0" err="1" smtClean="0"/>
              <a:t>Andrey</a:t>
            </a:r>
            <a:r>
              <a:rPr lang="en-US" dirty="0" smtClean="0"/>
              <a:t> has now modeled it in Spice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board is set for single-ended to differential, 4 V/V</a:t>
            </a:r>
          </a:p>
          <a:p>
            <a:r>
              <a:rPr lang="en-US" dirty="0" smtClean="0"/>
              <a:t>I tested that, converted board to differential to differential 20 V/V, then retested.</a:t>
            </a:r>
          </a:p>
          <a:p>
            <a:r>
              <a:rPr lang="en-US" dirty="0" err="1" smtClean="0"/>
              <a:t>Balun</a:t>
            </a:r>
            <a:r>
              <a:rPr lang="en-US" dirty="0" smtClean="0"/>
              <a:t> is used to convert from single-ended 50 ohm to 100 ohm differential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19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5856" y="394723"/>
            <a:ext cx="2410587" cy="3214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76" y="1265373"/>
            <a:ext cx="1912375" cy="1372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Generator</a:t>
            </a:r>
          </a:p>
          <a:p>
            <a:pPr algn="ctr"/>
            <a:r>
              <a:rPr lang="en-US" dirty="0" smtClean="0"/>
              <a:t>(HP 33250A)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4895" y="746243"/>
            <a:ext cx="2218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 LMH5401EVM </a:t>
            </a:r>
            <a:r>
              <a:rPr lang="en-US" sz="1400" dirty="0" err="1" smtClean="0"/>
              <a:t>Eval</a:t>
            </a:r>
            <a:r>
              <a:rPr lang="en-US" sz="1400" dirty="0" smtClean="0"/>
              <a:t> Board</a:t>
            </a:r>
          </a:p>
          <a:p>
            <a:r>
              <a:rPr lang="en-US" sz="1400" dirty="0" smtClean="0"/>
              <a:t>(Needs +/- 4 V, or +4 V)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1989851" y="1936938"/>
            <a:ext cx="171142" cy="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09772" y="1797354"/>
            <a:ext cx="2043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16192" y="2197937"/>
            <a:ext cx="1978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28208" y="1797354"/>
            <a:ext cx="2043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34628" y="2197937"/>
            <a:ext cx="1978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805071" y="1290762"/>
            <a:ext cx="1266386" cy="1372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Scope</a:t>
            </a:r>
          </a:p>
          <a:p>
            <a:pPr algn="ctr"/>
            <a:r>
              <a:rPr lang="en-US" dirty="0" smtClean="0"/>
              <a:t>(TDS3450</a:t>
            </a:r>
          </a:p>
          <a:p>
            <a:pPr algn="ctr"/>
            <a:r>
              <a:rPr lang="en-US" dirty="0" smtClean="0"/>
              <a:t>500 MHz)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7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mRPC</a:t>
            </a:r>
            <a:r>
              <a:rPr lang="en-US" dirty="0" smtClean="0"/>
              <a:t> R&amp;D For </a:t>
            </a:r>
            <a:r>
              <a:rPr lang="en-US" dirty="0" smtClean="0"/>
              <a:t>Fiscal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58"/>
            <a:ext cx="8229600" cy="57865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Improved prototypes</a:t>
            </a:r>
          </a:p>
          <a:p>
            <a:pPr lvl="1"/>
            <a:r>
              <a:rPr lang="en-US" dirty="0" smtClean="0"/>
              <a:t>Better gas, smaller gaps, what else?</a:t>
            </a:r>
          </a:p>
          <a:p>
            <a:pPr lvl="1"/>
            <a:r>
              <a:rPr lang="en-US" dirty="0" smtClean="0"/>
              <a:t>Replacement of glass with better materials?</a:t>
            </a:r>
          </a:p>
          <a:p>
            <a:pPr lvl="1"/>
            <a:r>
              <a:rPr lang="en-US" dirty="0" smtClean="0"/>
              <a:t>Preamp boards (not TI </a:t>
            </a:r>
            <a:r>
              <a:rPr lang="en-US" dirty="0" err="1" smtClean="0"/>
              <a:t>eval</a:t>
            </a:r>
            <a:r>
              <a:rPr lang="en-US" dirty="0" smtClean="0"/>
              <a:t> modules)</a:t>
            </a:r>
          </a:p>
          <a:p>
            <a:pPr lvl="1"/>
            <a:r>
              <a:rPr lang="en-US" u="sng" dirty="0" smtClean="0"/>
              <a:t>Would like to request continued funding for our  post-doc at </a:t>
            </a:r>
            <a:r>
              <a:rPr lang="en-US" u="sng" dirty="0" smtClean="0"/>
              <a:t>UIUC (0.5 FTE)</a:t>
            </a:r>
            <a:endParaRPr lang="en-US" u="sng" dirty="0" smtClean="0"/>
          </a:p>
          <a:p>
            <a:r>
              <a:rPr lang="en-US" dirty="0" smtClean="0"/>
              <a:t>Beam Test at FNAL</a:t>
            </a:r>
          </a:p>
          <a:p>
            <a:r>
              <a:rPr lang="en-US" dirty="0" smtClean="0"/>
              <a:t>Simulation?</a:t>
            </a:r>
          </a:p>
          <a:p>
            <a:pPr lvl="1"/>
            <a:r>
              <a:rPr lang="en-US" dirty="0" smtClean="0"/>
              <a:t>Electron ID using TOF+TPC </a:t>
            </a:r>
            <a:r>
              <a:rPr lang="en-US" dirty="0" err="1" smtClean="0"/>
              <a:t>dE</a:t>
            </a:r>
            <a:r>
              <a:rPr lang="en-US" dirty="0" smtClean="0"/>
              <a:t>/dx (solves pion contamination in e channel)</a:t>
            </a:r>
          </a:p>
          <a:p>
            <a:pPr lvl="1"/>
            <a:r>
              <a:rPr lang="en-US" dirty="0" smtClean="0"/>
              <a:t>Continue previous study, but with full Geant4 study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8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09679"/>
            <a:ext cx="9144001" cy="1253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LAPPD 2016: </a:t>
            </a:r>
            <a:br>
              <a:rPr lang="en-US" dirty="0" smtClean="0"/>
            </a:br>
            <a:r>
              <a:rPr lang="en-US" dirty="0" smtClean="0"/>
              <a:t>Optimization </a:t>
            </a:r>
            <a:r>
              <a:rPr lang="en-US" dirty="0" smtClean="0"/>
              <a:t>of Photocathode for UV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7834"/>
            <a:ext cx="8229600" cy="15012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Optimize in UV for all our applications (Cerenkov).</a:t>
            </a:r>
          </a:p>
          <a:p>
            <a:r>
              <a:rPr lang="en-US" dirty="0" smtClean="0"/>
              <a:t>Standard (K</a:t>
            </a:r>
            <a:r>
              <a:rPr lang="en-US" baseline="-25000" dirty="0" smtClean="0"/>
              <a:t>2</a:t>
            </a:r>
            <a:r>
              <a:rPr lang="en-US" dirty="0" smtClean="0"/>
              <a:t>CsSb)</a:t>
            </a:r>
            <a:r>
              <a:rPr lang="en-US" dirty="0" smtClean="0"/>
              <a:t> </a:t>
            </a:r>
            <a:r>
              <a:rPr lang="en-US" dirty="0" smtClean="0"/>
              <a:t>and/or S20-like </a:t>
            </a:r>
            <a:r>
              <a:rPr lang="en-US" dirty="0" err="1" smtClean="0"/>
              <a:t>bialkali</a:t>
            </a:r>
            <a:r>
              <a:rPr lang="en-US" dirty="0" smtClean="0"/>
              <a:t> (Na</a:t>
            </a:r>
            <a:r>
              <a:rPr lang="en-US" baseline="-25000" dirty="0" smtClean="0"/>
              <a:t>2</a:t>
            </a:r>
            <a:r>
              <a:rPr lang="en-US" dirty="0" smtClean="0"/>
              <a:t>kSb) photocathodes with fused silica window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88855" y="1541505"/>
            <a:ext cx="3281012" cy="3677496"/>
            <a:chOff x="2440660" y="653327"/>
            <a:chExt cx="4194525" cy="4720794"/>
          </a:xfrm>
        </p:grpSpPr>
        <p:pic>
          <p:nvPicPr>
            <p:cNvPr id="4" name="Picture 3" descr="all_photocathod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660" y="653327"/>
              <a:ext cx="4194525" cy="4720794"/>
            </a:xfrm>
            <a:prstGeom prst="rect">
              <a:avLst/>
            </a:prstGeom>
          </p:spPr>
        </p:pic>
        <p:sp>
          <p:nvSpPr>
            <p:cNvPr id="5" name="Frame 4"/>
            <p:cNvSpPr/>
            <p:nvPr/>
          </p:nvSpPr>
          <p:spPr>
            <a:xfrm>
              <a:off x="5148370" y="1947135"/>
              <a:ext cx="738044" cy="480510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3604390" y="2911997"/>
              <a:ext cx="444185" cy="480510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60031" y="-98970"/>
            <a:ext cx="219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(Argonne, BNL, UIUC)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ppd_t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0" y="700718"/>
            <a:ext cx="5843826" cy="4272546"/>
          </a:xfrm>
          <a:prstGeom prst="rect">
            <a:avLst/>
          </a:prstGeom>
        </p:spPr>
      </p:pic>
      <p:pic>
        <p:nvPicPr>
          <p:cNvPr id="5" name="Picture 4" descr="6x6t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46" y="1297559"/>
            <a:ext cx="2248454" cy="17211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3689" y="3761661"/>
            <a:ext cx="5393240" cy="2181103"/>
            <a:chOff x="843689" y="3761661"/>
            <a:chExt cx="5393240" cy="2181103"/>
          </a:xfrm>
        </p:grpSpPr>
        <p:grpSp>
          <p:nvGrpSpPr>
            <p:cNvPr id="15" name="Group 14"/>
            <p:cNvGrpSpPr/>
            <p:nvPr/>
          </p:nvGrpSpPr>
          <p:grpSpPr>
            <a:xfrm>
              <a:off x="843689" y="4973264"/>
              <a:ext cx="3575562" cy="969500"/>
              <a:chOff x="874050" y="5215638"/>
              <a:chExt cx="3575562" cy="969500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874050" y="5215638"/>
                <a:ext cx="3575562" cy="969500"/>
              </a:xfrm>
              <a:prstGeom prst="cube">
                <a:avLst>
                  <a:gd name="adj" fmla="val 93013"/>
                </a:avLst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>
                <a:off x="1172991" y="5710354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1994286" y="5710354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2815582" y="5710354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>
                <a:off x="1492898" y="5358615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>
                <a:off x="2314193" y="5358615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3135489" y="5358615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Cube 6"/>
            <p:cNvSpPr/>
            <p:nvPr/>
          </p:nvSpPr>
          <p:spPr>
            <a:xfrm>
              <a:off x="874050" y="3761661"/>
              <a:ext cx="3575562" cy="969500"/>
            </a:xfrm>
            <a:prstGeom prst="cube">
              <a:avLst>
                <a:gd name="adj" fmla="val 8301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980543" y="3761661"/>
              <a:ext cx="3373561" cy="756210"/>
            </a:xfrm>
            <a:prstGeom prst="parallelogram">
              <a:avLst>
                <a:gd name="adj" fmla="val 92943"/>
              </a:avLst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5941" y="4013269"/>
              <a:ext cx="16709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Resistive Anode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566" y="5977909"/>
            <a:ext cx="9212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Replace </a:t>
            </a:r>
            <a:r>
              <a:rPr lang="en-US" dirty="0" err="1" smtClean="0"/>
              <a:t>stripline</a:t>
            </a:r>
            <a:r>
              <a:rPr lang="en-US" dirty="0" smtClean="0"/>
              <a:t> anodes with resistive anode layer, such as graphite, coupled to external PCB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use glass PCB with </a:t>
            </a:r>
            <a:r>
              <a:rPr lang="en-US" dirty="0" err="1" smtClean="0"/>
              <a:t>via’s</a:t>
            </a:r>
            <a:r>
              <a:rPr lang="en-US" dirty="0" smtClean="0"/>
              <a:t> as base.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Useful for </a:t>
            </a:r>
            <a:r>
              <a:rPr lang="en-US" dirty="0" smtClean="0"/>
              <a:t>RICH/</a:t>
            </a:r>
            <a:r>
              <a:rPr lang="en-US" dirty="0" smtClean="0"/>
              <a:t>DIRC among others.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38531" y="-82475"/>
            <a:ext cx="221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(Argonne, </a:t>
            </a:r>
            <a:r>
              <a:rPr lang="en-US" dirty="0" smtClean="0"/>
              <a:t>BNL, Yale?)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955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LAPPD 2017: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Pad Readout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5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Request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756" y="2475671"/>
            <a:ext cx="8366044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Labor                              </a:t>
            </a:r>
            <a:r>
              <a:rPr lang="en-US" dirty="0" smtClean="0"/>
              <a:t>    FTE </a:t>
            </a:r>
            <a:r>
              <a:rPr lang="en-US" dirty="0"/>
              <a:t>                  </a:t>
            </a:r>
            <a:r>
              <a:rPr lang="en-US" dirty="0" smtClean="0"/>
              <a:t>      Deliverable</a:t>
            </a:r>
            <a:endParaRPr lang="en-US" dirty="0"/>
          </a:p>
          <a:p>
            <a:r>
              <a:rPr lang="en-US" dirty="0"/>
              <a:t>————                         </a:t>
            </a:r>
            <a:r>
              <a:rPr lang="en-US" dirty="0" smtClean="0"/>
              <a:t>   —</a:t>
            </a:r>
            <a:r>
              <a:rPr lang="en-US" dirty="0"/>
              <a:t>——                </a:t>
            </a:r>
            <a:r>
              <a:rPr lang="en-US" dirty="0" smtClean="0"/>
              <a:t>   </a:t>
            </a:r>
            <a:r>
              <a:rPr lang="en-US" dirty="0"/>
              <a:t>——————</a:t>
            </a:r>
          </a:p>
          <a:p>
            <a:r>
              <a:rPr lang="en-US" dirty="0"/>
              <a:t>post-doc, </a:t>
            </a:r>
            <a:r>
              <a:rPr lang="en-US" dirty="0" err="1"/>
              <a:t>Jingbo</a:t>
            </a:r>
            <a:r>
              <a:rPr lang="en-US" dirty="0"/>
              <a:t> Wang    20% 25k/year      MCP-PMT testing</a:t>
            </a:r>
          </a:p>
          <a:p>
            <a:r>
              <a:rPr lang="en-US" dirty="0"/>
              <a:t>scientist,  </a:t>
            </a:r>
            <a:r>
              <a:rPr lang="en-US" dirty="0" err="1"/>
              <a:t>Junqi</a:t>
            </a:r>
            <a:r>
              <a:rPr lang="en-US" dirty="0"/>
              <a:t> </a:t>
            </a:r>
            <a:r>
              <a:rPr lang="en-US" dirty="0" err="1"/>
              <a:t>Xie</a:t>
            </a:r>
            <a:r>
              <a:rPr lang="en-US" dirty="0"/>
              <a:t>        </a:t>
            </a:r>
            <a:r>
              <a:rPr lang="en-US" dirty="0" smtClean="0"/>
              <a:t>   </a:t>
            </a:r>
            <a:r>
              <a:rPr lang="en-US" dirty="0"/>
              <a:t>10% 25K/year      </a:t>
            </a:r>
            <a:r>
              <a:rPr lang="en-US" dirty="0" err="1"/>
              <a:t>CsI</a:t>
            </a:r>
            <a:r>
              <a:rPr lang="en-US" dirty="0"/>
              <a:t> photocathode development, MCP-PMT fabrication    </a:t>
            </a:r>
          </a:p>
          <a:p>
            <a:r>
              <a:rPr lang="en-US" dirty="0"/>
              <a:t>tech in 2nd year only     </a:t>
            </a:r>
            <a:r>
              <a:rPr lang="en-US" dirty="0" smtClean="0"/>
              <a:t>  </a:t>
            </a:r>
            <a:r>
              <a:rPr lang="en-US" dirty="0"/>
              <a:t>1 month 25k         Signal pad readout fabrication </a:t>
            </a:r>
          </a:p>
          <a:p>
            <a:endParaRPr lang="en-US" dirty="0"/>
          </a:p>
          <a:p>
            <a:r>
              <a:rPr lang="en-US" dirty="0"/>
              <a:t>Materials</a:t>
            </a:r>
          </a:p>
          <a:p>
            <a:r>
              <a:rPr lang="en-US" dirty="0"/>
              <a:t>————</a:t>
            </a:r>
          </a:p>
          <a:p>
            <a:r>
              <a:rPr lang="en-US" dirty="0"/>
              <a:t>$35K 1st year only          VUV photocathode characterization system including VUV light source, vacuum </a:t>
            </a:r>
            <a:r>
              <a:rPr lang="en-US" dirty="0" err="1"/>
              <a:t>monochromator</a:t>
            </a:r>
            <a:r>
              <a:rPr lang="en-US" dirty="0"/>
              <a:t>/accessories</a:t>
            </a:r>
          </a:p>
          <a:p>
            <a:r>
              <a:rPr lang="en-US" dirty="0"/>
              <a:t>$5K/</a:t>
            </a:r>
            <a:r>
              <a:rPr lang="en-US" dirty="0" err="1"/>
              <a:t>yr</a:t>
            </a:r>
            <a:r>
              <a:rPr lang="en-US" dirty="0"/>
              <a:t>                           Substrates, ALD activated MCPs, readout base and source material supplies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budget request will be 90K for the first year and 80k for the second year.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756" y="1035722"/>
            <a:ext cx="742486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Labor                                  FTE                         Deliverable</a:t>
            </a:r>
          </a:p>
          <a:p>
            <a:r>
              <a:rPr lang="en-US" dirty="0"/>
              <a:t>————                            ———                   ——————</a:t>
            </a:r>
          </a:p>
          <a:p>
            <a:r>
              <a:rPr lang="en-US" dirty="0"/>
              <a:t>post-doc, </a:t>
            </a:r>
            <a:r>
              <a:rPr lang="en-US" dirty="0" err="1" smtClean="0"/>
              <a:t>Ihnjea</a:t>
            </a:r>
            <a:r>
              <a:rPr lang="en-US" dirty="0" smtClean="0"/>
              <a:t> Choi</a:t>
            </a:r>
            <a:r>
              <a:rPr lang="en-US" dirty="0"/>
              <a:t>   </a:t>
            </a:r>
            <a:r>
              <a:rPr lang="en-US" dirty="0" smtClean="0"/>
              <a:t>   50</a:t>
            </a:r>
            <a:r>
              <a:rPr lang="en-US" dirty="0"/>
              <a:t>% </a:t>
            </a:r>
            <a:r>
              <a:rPr lang="en-US" dirty="0" smtClean="0"/>
              <a:t>60k</a:t>
            </a:r>
            <a:r>
              <a:rPr lang="en-US" dirty="0"/>
              <a:t>/year      </a:t>
            </a:r>
            <a:r>
              <a:rPr lang="en-US" dirty="0" err="1" smtClean="0"/>
              <a:t>mRPC</a:t>
            </a:r>
            <a:r>
              <a:rPr lang="en-US" dirty="0" smtClean="0"/>
              <a:t> production/testing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756" y="71309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UIUC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56" y="2118670"/>
            <a:ext cx="98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Argonne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83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5819</TotalTime>
  <Words>399</Words>
  <Application>Microsoft Macintosh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psTOF R&amp;D (eRD10) Outline for FY2016</vt:lpstr>
      <vt:lpstr>Accomplishments</vt:lpstr>
      <vt:lpstr>Test Stand at UIUC</vt:lpstr>
      <vt:lpstr>Preamp Test Chain at BNL</vt:lpstr>
      <vt:lpstr>mRPC R&amp;D For Fiscal 2016</vt:lpstr>
      <vt:lpstr>LAPPD 2016:  Optimization of Photocathode for UV</vt:lpstr>
      <vt:lpstr>LAPPD 2017:  Pad Readout Option</vt:lpstr>
      <vt:lpstr>Budget Request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psTOF R&amp;D (eRD10)</dc:title>
  <dc:creator>Mickey Chiu</dc:creator>
  <cp:lastModifiedBy>Mickey Chiu</cp:lastModifiedBy>
  <cp:revision>25</cp:revision>
  <dcterms:created xsi:type="dcterms:W3CDTF">2015-05-08T18:41:56Z</dcterms:created>
  <dcterms:modified xsi:type="dcterms:W3CDTF">2015-05-28T20:04:20Z</dcterms:modified>
</cp:coreProperties>
</file>