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8262a6b6a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8262a6b6a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dce2d24c9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dce2d24c9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b919d219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b919d219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hyperlink" Target="https://eic.phy.anl.gov/tutorials/eic_tutorial/getting-started/quickstart" TargetMode="External"/><Relationship Id="rId5" Type="http://schemas.openxmlformats.org/officeDocument/2006/relationships/image" Target="../media/image4.png"/><Relationship Id="rId6" Type="http://schemas.openxmlformats.org/officeDocument/2006/relationships/image" Target="../media/image8.png"/><Relationship Id="rId7" Type="http://schemas.openxmlformats.org/officeDocument/2006/relationships/image" Target="../media/image6.png"/><Relationship Id="rId8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hyperlink" Target="https://docs.google.com/forms/d/e/1FAIpQLSclPBXv13pVtawt35XeaCDMOcmdo8fhKTapdmjFO_6gPTV-8w/viewform?usp=sf_li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9125" y="973650"/>
            <a:ext cx="4559700" cy="341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28575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marR="185206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</a:t>
            </a:r>
            <a:r>
              <a:rPr b="1" lang="en"/>
              <a:t>he first tutorial session, based around full simulation, took placed on Friday May 21</a:t>
            </a:r>
            <a:endParaRPr sz="100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825" y="1088450"/>
            <a:ext cx="4204050" cy="264224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>
            <p:ph idx="4294967295" type="ctrTitle"/>
          </p:nvPr>
        </p:nvSpPr>
        <p:spPr>
          <a:xfrm>
            <a:off x="5165100" y="2105688"/>
            <a:ext cx="3978900" cy="115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380"/>
              <a:t>ATHENA S&amp;C Update: First software tutorial</a:t>
            </a:r>
            <a:endParaRPr b="1" sz="238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380"/>
              <a:t>Wednesday 2021-05-26</a:t>
            </a:r>
            <a:endParaRPr sz="1380"/>
          </a:p>
        </p:txBody>
      </p:sp>
      <p:sp>
        <p:nvSpPr>
          <p:cNvPr id="57" name="Google Shape;57;p13"/>
          <p:cNvSpPr txBox="1"/>
          <p:nvPr>
            <p:ph idx="4294967295" type="subTitle"/>
          </p:nvPr>
        </p:nvSpPr>
        <p:spPr>
          <a:xfrm>
            <a:off x="5570600" y="3730700"/>
            <a:ext cx="3274500" cy="102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ts val="440"/>
              <a:buNone/>
            </a:pPr>
            <a:r>
              <a:rPr b="1" lang="en" sz="1040"/>
              <a:t>The ATHENA S&amp;C WG conveners:</a:t>
            </a:r>
            <a:br>
              <a:rPr lang="en" sz="1040"/>
            </a:br>
            <a:r>
              <a:rPr lang="en" sz="1040"/>
              <a:t>Andrea Bressan (University of Trieste and INFN) , </a:t>
            </a:r>
            <a:br>
              <a:rPr lang="en" sz="1040"/>
            </a:br>
            <a:r>
              <a:rPr lang="en" sz="1040"/>
              <a:t>Dmitry Romanov (Jefferson lab) , </a:t>
            </a:r>
            <a:br>
              <a:rPr lang="en" sz="1040"/>
            </a:br>
            <a:r>
              <a:rPr lang="en" sz="1040"/>
              <a:t>Sylvester Joosten (Argonne National Laboratory) , </a:t>
            </a:r>
            <a:br>
              <a:rPr lang="en" sz="1040"/>
            </a:br>
            <a:r>
              <a:rPr lang="en" sz="1040"/>
              <a:t>Whitney Armstrong (Argonne National Laboratory) , </a:t>
            </a:r>
            <a:br>
              <a:rPr lang="en" sz="1040"/>
            </a:br>
            <a:r>
              <a:rPr lang="en" sz="1040"/>
              <a:t>Wouter Deconinck (The University of Manitoba).</a:t>
            </a:r>
            <a:endParaRPr sz="1040"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51225" y="152400"/>
            <a:ext cx="4000500" cy="140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170450" y="728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Tutorial focus: full simulation</a:t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 rotWithShape="1">
          <a:blip r:embed="rId3">
            <a:alphaModFix/>
          </a:blip>
          <a:srcRect b="51404" l="0" r="40793" t="0"/>
          <a:stretch/>
        </p:blipFill>
        <p:spPr>
          <a:xfrm>
            <a:off x="285875" y="1336346"/>
            <a:ext cx="3061499" cy="1303754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4487225" y="51350"/>
            <a:ext cx="3000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https://eic.phy.anl.gov/tutorials/eic_tutorial/getting-started/quickstart</a:t>
            </a: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83525" y="943800"/>
            <a:ext cx="2769424" cy="200227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>
            <a:off x="220250" y="584075"/>
            <a:ext cx="2002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Environment setup</a:t>
            </a: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5094075" y="645500"/>
            <a:ext cx="2050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Geometry visualization</a:t>
            </a:r>
            <a:endParaRPr/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87688" y="3185425"/>
            <a:ext cx="2489858" cy="194255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 txBox="1"/>
          <p:nvPr/>
        </p:nvSpPr>
        <p:spPr>
          <a:xfrm>
            <a:off x="929600" y="2889900"/>
            <a:ext cx="3061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Realistic geometry descriptions</a:t>
            </a:r>
            <a:endParaRPr/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728275" y="3222937"/>
            <a:ext cx="3161435" cy="1905026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4"/>
          <p:cNvSpPr txBox="1"/>
          <p:nvPr/>
        </p:nvSpPr>
        <p:spPr>
          <a:xfrm>
            <a:off x="4634825" y="2889900"/>
            <a:ext cx="316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geometry plugins</a:t>
            </a:r>
            <a:endParaRPr/>
          </a:p>
        </p:txBody>
      </p:sp>
      <p:pic>
        <p:nvPicPr>
          <p:cNvPr id="73" name="Google Shape;73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5875" y="984272"/>
            <a:ext cx="4348953" cy="4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Tutorial was a big success!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54 sign-ups for the tutorial sessions, and over 60 people total in the sessions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Due to the large interest, we held two (identical) sessions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Currently collecting (anonymous) feedback to help guide future sessions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Next topics will include geometry hack-a-thon, reconstruction algorithms, and doing physics analysis from fully reconstructed events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6700" y="3211537"/>
            <a:ext cx="4271451" cy="180657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5"/>
          <p:cNvSpPr txBox="1"/>
          <p:nvPr/>
        </p:nvSpPr>
        <p:spPr>
          <a:xfrm>
            <a:off x="779100" y="3660775"/>
            <a:ext cx="3000000" cy="9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Feedback form (takes ~5min): </a:t>
            </a:r>
            <a:r>
              <a:rPr lang="en" sz="1100" u="sng">
                <a:solidFill>
                  <a:schemeClr val="hlink"/>
                </a:solidFill>
                <a:hlinkClick r:id="rId4"/>
              </a:rPr>
              <a:t>https://docs.google.com/forms/d/e/1FAIpQLSclPBXv13pVtawt35XeaCDMOcmdo8fhKTapdmjFO_6gPTV-8w/viewform?usp=sf_link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