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4"/>
  </p:notesMasterIdLst>
  <p:sldIdLst>
    <p:sldId id="286" r:id="rId2"/>
    <p:sldId id="267" r:id="rId3"/>
    <p:sldId id="268" r:id="rId4"/>
    <p:sldId id="269" r:id="rId5"/>
    <p:sldId id="282" r:id="rId6"/>
    <p:sldId id="270" r:id="rId7"/>
    <p:sldId id="271" r:id="rId8"/>
    <p:sldId id="266" r:id="rId9"/>
    <p:sldId id="281" r:id="rId10"/>
    <p:sldId id="257" r:id="rId11"/>
    <p:sldId id="258" r:id="rId12"/>
    <p:sldId id="272" r:id="rId13"/>
    <p:sldId id="273" r:id="rId14"/>
    <p:sldId id="274" r:id="rId15"/>
    <p:sldId id="275" r:id="rId16"/>
    <p:sldId id="276" r:id="rId17"/>
    <p:sldId id="278" r:id="rId18"/>
    <p:sldId id="279" r:id="rId19"/>
    <p:sldId id="280" r:id="rId20"/>
    <p:sldId id="283" r:id="rId21"/>
    <p:sldId id="284" r:id="rId22"/>
    <p:sldId id="285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3"/>
    <p:restoredTop sz="94702"/>
  </p:normalViewPr>
  <p:slideViewPr>
    <p:cSldViewPr snapToGrid="0" snapToObjects="1">
      <p:cViewPr>
        <p:scale>
          <a:sx n="153" d="100"/>
          <a:sy n="153" d="100"/>
        </p:scale>
        <p:origin x="105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BDA7A6-08DA-674B-859B-1355EA187FD4}" type="datetimeFigureOut">
              <a:rPr lang="en-US" smtClean="0"/>
              <a:t>7/16/21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F2E643-12A9-B542-87E3-6AC00FD12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079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E492E-220F-B24C-B7AB-A55A08481F26}" type="datetime1">
              <a:rPr lang="en-US" smtClean="0"/>
              <a:t>7/16/21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07598-1A7B-8E46-B21C-86B933450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604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BB883-B6EE-2F4E-92E8-461B59A6426C}" type="datetime1">
              <a:rPr lang="en-US" smtClean="0"/>
              <a:t>7/16/21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07598-1A7B-8E46-B21C-86B933450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388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EB371-609F-0E41-B95E-1C5BB7B6871B}" type="datetime1">
              <a:rPr lang="en-US" smtClean="0"/>
              <a:t>7/16/21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07598-1A7B-8E46-B21C-86B933450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310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173F2-96CE-2E4F-9016-76C2624B7C3E}" type="datetime1">
              <a:rPr lang="en-US" smtClean="0"/>
              <a:t>7/16/21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07598-1A7B-8E46-B21C-86B933450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910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DD974-8FAF-3144-9F0A-6D1638E0696A}" type="datetime1">
              <a:rPr lang="en-US" smtClean="0"/>
              <a:t>7/16/21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07598-1A7B-8E46-B21C-86B933450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484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954A7-9C67-D849-BC18-CA98478DDA11}" type="datetime1">
              <a:rPr lang="en-US" smtClean="0"/>
              <a:t>7/16/21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07598-1A7B-8E46-B21C-86B933450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238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BDF17-E624-1340-9EDB-1644107195AE}" type="datetime1">
              <a:rPr lang="en-US" smtClean="0"/>
              <a:t>7/16/21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07598-1A7B-8E46-B21C-86B933450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84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D3F0D-EFBA-8943-B2BF-92269BCEA3C9}" type="datetime1">
              <a:rPr lang="en-US" smtClean="0"/>
              <a:t>7/16/21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07598-1A7B-8E46-B21C-86B933450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632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6B1F8-C374-A54C-805E-844D67F6A383}" type="datetime1">
              <a:rPr lang="en-US" smtClean="0"/>
              <a:t>7/16/21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07598-1A7B-8E46-B21C-86B933450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722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0812A-D61A-0847-A66A-739663D76868}" type="datetime1">
              <a:rPr lang="en-US" smtClean="0"/>
              <a:t>7/16/21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07598-1A7B-8E46-B21C-86B933450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655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A14AC-2B12-1646-9227-4094A9EDA9C9}" type="datetime1">
              <a:rPr lang="en-US" smtClean="0"/>
              <a:t>7/16/21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07598-1A7B-8E46-B21C-86B933450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349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F68FE-5C28-AE49-B252-8A518249DEAA}" type="datetime1">
              <a:rPr lang="en-US" smtClean="0"/>
              <a:t>7/16/21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007598-1A7B-8E46-B21C-86B933450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142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862C97-FC85-6547-8976-0DC50B9F1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07598-1A7B-8E46-B21C-86B933450CF4}" type="slidenum">
              <a:rPr lang="en-US" smtClean="0"/>
              <a:t>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8A5924-5994-044F-8725-3F96E50C9518}"/>
              </a:ext>
            </a:extLst>
          </p:cNvPr>
          <p:cNvSpPr txBox="1"/>
          <p:nvPr/>
        </p:nvSpPr>
        <p:spPr>
          <a:xfrm>
            <a:off x="754586" y="2094807"/>
            <a:ext cx="76514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omic Sans MS" panose="030F0902030302020204" pitchFamily="66" charset="0"/>
              </a:rPr>
              <a:t>Exclusive working group update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C84616-3F28-0643-9EFD-EE8618294B61}"/>
              </a:ext>
            </a:extLst>
          </p:cNvPr>
          <p:cNvSpPr txBox="1"/>
          <p:nvPr/>
        </p:nvSpPr>
        <p:spPr>
          <a:xfrm>
            <a:off x="3762877" y="4971010"/>
            <a:ext cx="16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July 23</a:t>
            </a:r>
            <a:r>
              <a:rPr lang="en-US" baseline="30000" dirty="0"/>
              <a:t>rd</a:t>
            </a:r>
            <a:r>
              <a:rPr lang="en-US" dirty="0"/>
              <a:t>    2021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4964ED-EFF2-3F4D-904D-CD21E18C4F53}"/>
              </a:ext>
            </a:extLst>
          </p:cNvPr>
          <p:cNvSpPr txBox="1"/>
          <p:nvPr/>
        </p:nvSpPr>
        <p:spPr>
          <a:xfrm>
            <a:off x="3459941" y="3790603"/>
            <a:ext cx="2240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By: Igor </a:t>
            </a:r>
            <a:r>
              <a:rPr lang="en-US" dirty="0" err="1"/>
              <a:t>Korover</a:t>
            </a:r>
            <a:r>
              <a:rPr lang="en-US" dirty="0"/>
              <a:t> (MIT)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D39F01C-7D58-CC43-A43C-247BFDEB0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84022" cy="159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240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458F77-006B-4C4C-9DD8-4D7862C1B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352" y="0"/>
            <a:ext cx="8183295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F24F42-041C-B549-9203-6BA05D8BD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07598-1A7B-8E46-B21C-86B933450CF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0004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31F231-11C7-2B42-A5C3-15E25889C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9"/>
            <a:ext cx="9144000" cy="684084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97102A-17E7-1541-8CB1-F46D7CF3D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07598-1A7B-8E46-B21C-86B933450CF4}" type="slidenum">
              <a:rPr lang="en-US" smtClean="0"/>
              <a:t>11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B8D90DB-2606-D244-8A5D-A7A7DDD92596}"/>
                  </a:ext>
                </a:extLst>
              </p:cNvPr>
              <p:cNvSpPr txBox="1"/>
              <p:nvPr/>
            </p:nvSpPr>
            <p:spPr>
              <a:xfrm>
                <a:off x="7326630" y="4268182"/>
                <a:ext cx="505074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  <a:highlight>
                    <a:srgbClr val="FFFF00"/>
                  </a:highlight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B8D90DB-2606-D244-8A5D-A7A7DDD925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6630" y="4268182"/>
                <a:ext cx="505074" cy="584775"/>
              </a:xfrm>
              <a:prstGeom prst="rect">
                <a:avLst/>
              </a:prstGeom>
              <a:blipFill>
                <a:blip r:embed="rId3"/>
                <a:stretch>
                  <a:fillRect b="-851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21321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BE9A1D-DD5A-F44C-9B81-C64759E9A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27320" cy="38681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F69AD8-9D5D-DF47-874B-B5CEDAC57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5280" y="3315861"/>
            <a:ext cx="4998720" cy="354213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1BD32-D033-8F49-93BB-41D316EF3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07598-1A7B-8E46-B21C-86B933450CF4}" type="slidenum">
              <a:rPr lang="en-US" smtClean="0"/>
              <a:t>12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DD643C-3A52-1A43-9E2E-F1B6F899FCC7}"/>
              </a:ext>
            </a:extLst>
          </p:cNvPr>
          <p:cNvSpPr txBox="1"/>
          <p:nvPr/>
        </p:nvSpPr>
        <p:spPr>
          <a:xfrm>
            <a:off x="182880" y="4625265"/>
            <a:ext cx="4067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Hits in 3 different calorimeters</a:t>
            </a:r>
          </a:p>
        </p:txBody>
      </p:sp>
    </p:spTree>
    <p:extLst>
      <p:ext uri="{BB962C8B-B14F-4D97-AF65-F5344CB8AC3E}">
        <p14:creationId xmlns:p14="http://schemas.microsoft.com/office/powerpoint/2010/main" val="4281171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15BDAA9-38CF-A242-9B91-9CFDE6EEBCB2}"/>
              </a:ext>
            </a:extLst>
          </p:cNvPr>
          <p:cNvSpPr txBox="1"/>
          <p:nvPr/>
        </p:nvSpPr>
        <p:spPr>
          <a:xfrm>
            <a:off x="175260" y="87630"/>
            <a:ext cx="2548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Basic calibration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4231C-9DC0-B049-9BB5-4A640DCD6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07598-1A7B-8E46-B21C-86B933450CF4}" type="slidenum">
              <a:rPr lang="en-US" smtClean="0"/>
              <a:t>13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D0F318-5F81-8344-B5D0-8FF3794CE902}"/>
              </a:ext>
            </a:extLst>
          </p:cNvPr>
          <p:cNvSpPr txBox="1"/>
          <p:nvPr/>
        </p:nvSpPr>
        <p:spPr>
          <a:xfrm>
            <a:off x="866255" y="1658439"/>
            <a:ext cx="25680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Energy deposition and </a:t>
            </a:r>
          </a:p>
          <a:p>
            <a:r>
              <a:rPr lang="en-US" sz="2000" dirty="0"/>
              <a:t>angular dependence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7F7566-165B-D146-B8E7-3C62DFC83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8147" y="136524"/>
            <a:ext cx="4756893" cy="29541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758306-4BE6-0146-AEAC-1E57E7D57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" y="3243496"/>
            <a:ext cx="5769864" cy="352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0166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4D48C7-350D-ED45-9844-7B29D43DC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07598-1A7B-8E46-B21C-86B933450CF4}" type="slidenum">
              <a:rPr lang="en-US" smtClean="0"/>
              <a:t>14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C1D511-A8E0-AF4C-873D-79DC0854FB25}"/>
              </a:ext>
            </a:extLst>
          </p:cNvPr>
          <p:cNvSpPr txBox="1"/>
          <p:nvPr/>
        </p:nvSpPr>
        <p:spPr>
          <a:xfrm>
            <a:off x="329184" y="276501"/>
            <a:ext cx="3032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Photon momentum resolution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EF6854-7229-DC42-A2F7-73B725346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20814"/>
            <a:ext cx="4817237" cy="33371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D79B2B-3874-5A47-872D-B49A3CE7A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0520" y="461167"/>
            <a:ext cx="4887798" cy="333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007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778E39B-A611-B24C-911A-BE6A6990F6B6}"/>
              </a:ext>
            </a:extLst>
          </p:cNvPr>
          <p:cNvSpPr txBox="1"/>
          <p:nvPr/>
        </p:nvSpPr>
        <p:spPr>
          <a:xfrm>
            <a:off x="94473" y="98385"/>
            <a:ext cx="4620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Defining kinematic variables:</a:t>
            </a:r>
          </a:p>
          <a:p>
            <a:r>
              <a:rPr lang="en-US" dirty="0"/>
              <a:t>Defined using truth particles and reconstructed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3196CB-25EF-C64D-AFFC-A8B0C6EC9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2045" y="151989"/>
            <a:ext cx="4071955" cy="293533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9A6BA70-6B23-744F-9EA9-9F5E7D00B72E}"/>
                  </a:ext>
                </a:extLst>
              </p:cNvPr>
              <p:cNvSpPr txBox="1"/>
              <p:nvPr/>
            </p:nvSpPr>
            <p:spPr>
              <a:xfrm>
                <a:off x="270908" y="1175658"/>
                <a:ext cx="190398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9A6BA70-6B23-744F-9EA9-9F5E7D00B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908" y="1175658"/>
                <a:ext cx="1903983" cy="276999"/>
              </a:xfrm>
              <a:prstGeom prst="rect">
                <a:avLst/>
              </a:prstGeom>
              <a:blipFill>
                <a:blip r:embed="rId3"/>
                <a:stretch>
                  <a:fillRect l="-3311" t="-4348" r="-1987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D23FE73-806A-CF40-9A8B-81DCF97DFC17}"/>
                  </a:ext>
                </a:extLst>
              </p:cNvPr>
              <p:cNvSpPr txBox="1"/>
              <p:nvPr/>
            </p:nvSpPr>
            <p:spPr>
              <a:xfrm>
                <a:off x="270908" y="1791284"/>
                <a:ext cx="135338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b="0" dirty="0">
                    <a:ea typeface="Cambria Math" panose="02040503050406030204" pitchFamily="18" charset="0"/>
                  </a:rPr>
                  <a:t>’).E</a:t>
                </a: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D23FE73-806A-CF40-9A8B-81DCF97DFC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908" y="1791284"/>
                <a:ext cx="1353384" cy="276999"/>
              </a:xfrm>
              <a:prstGeom prst="rect">
                <a:avLst/>
              </a:prstGeom>
              <a:blipFill>
                <a:blip r:embed="rId4"/>
                <a:stretch>
                  <a:fillRect l="-4673" t="-27273" r="-10280" b="-5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CDAAA8C-930A-B149-9524-459FF0DF7D66}"/>
                  </a:ext>
                </a:extLst>
              </p:cNvPr>
              <p:cNvSpPr txBox="1"/>
              <p:nvPr/>
            </p:nvSpPr>
            <p:spPr>
              <a:xfrm>
                <a:off x="270908" y="2200249"/>
                <a:ext cx="1111971" cy="6024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 smtClean="0">
                                  <a:ln w="0"/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n w="0"/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b="0" i="1" smtClean="0">
                                  <a:ln w="0"/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i="1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b="0" i="1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CDAAA8C-930A-B149-9524-459FF0DF7D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908" y="2200249"/>
                <a:ext cx="1111971" cy="602473"/>
              </a:xfrm>
              <a:prstGeom prst="rect">
                <a:avLst/>
              </a:prstGeom>
              <a:blipFill>
                <a:blip r:embed="rId5"/>
                <a:stretch>
                  <a:fillRect l="-2273" t="-4167" r="-9091"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0EB3A65-8DC8-2747-A909-6B8A7FDC017F}"/>
                  </a:ext>
                </a:extLst>
              </p:cNvPr>
              <p:cNvSpPr txBox="1"/>
              <p:nvPr/>
            </p:nvSpPr>
            <p:spPr>
              <a:xfrm>
                <a:off x="152400" y="3015880"/>
                <a:ext cx="1719252" cy="675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0EB3A65-8DC8-2747-A909-6B8A7FDC01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3015880"/>
                <a:ext cx="1719252" cy="675441"/>
              </a:xfrm>
              <a:prstGeom prst="rect">
                <a:avLst/>
              </a:prstGeom>
              <a:blipFill>
                <a:blip r:embed="rId6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42478F3-935B-8D44-8604-E7FBEC80495A}"/>
                  </a:ext>
                </a:extLst>
              </p:cNvPr>
              <p:cNvSpPr txBox="1"/>
              <p:nvPr/>
            </p:nvSpPr>
            <p:spPr>
              <a:xfrm>
                <a:off x="153953" y="3907186"/>
                <a:ext cx="24318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b="0" dirty="0"/>
                  <a:t>’)).M2</a:t>
                </a: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42478F3-935B-8D44-8604-E7FBEC8049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953" y="3907186"/>
                <a:ext cx="2431820" cy="369332"/>
              </a:xfrm>
              <a:prstGeom prst="rect">
                <a:avLst/>
              </a:prstGeom>
              <a:blipFill>
                <a:blip r:embed="rId7"/>
                <a:stretch>
                  <a:fillRect t="-6667" r="-1042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8EBF2BE-4056-C045-B195-CD9F8AEBAA34}"/>
                  </a:ext>
                </a:extLst>
              </p:cNvPr>
              <p:cNvSpPr txBox="1"/>
              <p:nvPr/>
            </p:nvSpPr>
            <p:spPr>
              <a:xfrm>
                <a:off x="176636" y="4538164"/>
                <a:ext cx="1695016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8EBF2BE-4056-C045-B195-CD9F8AEBAA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636" y="4538164"/>
                <a:ext cx="1695016" cy="553998"/>
              </a:xfrm>
              <a:prstGeom prst="rect">
                <a:avLst/>
              </a:prstGeom>
              <a:blipFill>
                <a:blip r:embed="rId8"/>
                <a:stretch>
                  <a:fillRect l="-741" t="-4545" r="-14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AF08E9A2-28FF-CE4F-8533-C8D6322B2C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77486" y="4677367"/>
            <a:ext cx="3340100" cy="584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DB709FB-1AAC-B042-93F3-2EC9CF3772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62195" y="5366016"/>
            <a:ext cx="5219700" cy="1104900"/>
          </a:xfrm>
          <a:prstGeom prst="rect">
            <a:avLst/>
          </a:prstGeom>
        </p:spPr>
      </p:pic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75A1BC08-EA46-0640-A586-559909F26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07598-1A7B-8E46-B21C-86B933450CF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941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974E3C-78B0-5640-A057-22100038B3D8}"/>
              </a:ext>
            </a:extLst>
          </p:cNvPr>
          <p:cNvSpPr txBox="1"/>
          <p:nvPr/>
        </p:nvSpPr>
        <p:spPr>
          <a:xfrm>
            <a:off x="216310" y="137652"/>
            <a:ext cx="6452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Comparison between truth and reconstructed kinematic quantities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588D49-3CF5-C343-A558-1FE2BAEC1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91" y="678427"/>
            <a:ext cx="3526687" cy="25508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56874E-1948-6143-A6E6-FA959F33C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10" y="3628718"/>
            <a:ext cx="3637935" cy="24288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4438DB-8DF9-EB4F-A337-EAE3F5E8DB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5433" y="564642"/>
            <a:ext cx="4679672" cy="30064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DDBFE5-E0C4-9348-A274-8BCA9546DB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1571" y="3696308"/>
            <a:ext cx="4614549" cy="3066321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0C60A5-4F49-6246-B69B-DF0AC302D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07598-1A7B-8E46-B21C-86B933450CF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6652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F77F64C-C4EE-D741-950D-234AB11C0FF8}"/>
              </a:ext>
            </a:extLst>
          </p:cNvPr>
          <p:cNvSpPr txBox="1"/>
          <p:nvPr/>
        </p:nvSpPr>
        <p:spPr>
          <a:xfrm>
            <a:off x="555715" y="233321"/>
            <a:ext cx="4016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With cut: Photon &gt; 100 MeV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99F612-C8BC-6E49-AFD2-91EBF958F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44" y="5558974"/>
            <a:ext cx="4338655" cy="918401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3B09C17-B1E9-6048-B166-A872DA8C1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07598-1A7B-8E46-B21C-86B933450CF4}" type="slidenum">
              <a:rPr lang="en-US" smtClean="0"/>
              <a:t>17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F2978F-F9A9-234E-9BE4-80E1A3FF98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178836"/>
            <a:ext cx="4421896" cy="2935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0CF763-AF27-3545-91A3-3485377B0E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27716"/>
            <a:ext cx="4571999" cy="31852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BD43A0-C424-614D-B243-B8E8AEC795BE}"/>
              </a:ext>
            </a:extLst>
          </p:cNvPr>
          <p:cNvSpPr txBox="1"/>
          <p:nvPr/>
        </p:nvSpPr>
        <p:spPr>
          <a:xfrm>
            <a:off x="943227" y="4861893"/>
            <a:ext cx="2685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(red– using truth particles)</a:t>
            </a:r>
          </a:p>
        </p:txBody>
      </p:sp>
    </p:spTree>
    <p:extLst>
      <p:ext uri="{BB962C8B-B14F-4D97-AF65-F5344CB8AC3E}">
        <p14:creationId xmlns:p14="http://schemas.microsoft.com/office/powerpoint/2010/main" val="10745816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2F26BB17-FB68-2E4D-B932-64F89D71DA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9305875"/>
              </p:ext>
            </p:extLst>
          </p:nvPr>
        </p:nvGraphicFramePr>
        <p:xfrm>
          <a:off x="312420" y="3509160"/>
          <a:ext cx="8534400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70615">
                  <a:extLst>
                    <a:ext uri="{9D8B030D-6E8A-4147-A177-3AD203B41FA5}">
                      <a16:colId xmlns:a16="http://schemas.microsoft.com/office/drawing/2014/main" val="686897001"/>
                    </a:ext>
                  </a:extLst>
                </a:gridCol>
                <a:gridCol w="2563785">
                  <a:extLst>
                    <a:ext uri="{9D8B030D-6E8A-4147-A177-3AD203B41FA5}">
                      <a16:colId xmlns:a16="http://schemas.microsoft.com/office/drawing/2014/main" val="4264133652"/>
                    </a:ext>
                  </a:extLst>
                </a:gridCol>
              </a:tblGrid>
              <a:tr h="283748">
                <a:tc>
                  <a:txBody>
                    <a:bodyPr/>
                    <a:lstStyle/>
                    <a:p>
                      <a:r>
                        <a:rPr lang="en-US" dirty="0"/>
                        <a:t>Event selection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Number of events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4104428"/>
                  </a:ext>
                </a:extLst>
              </a:tr>
              <a:tr h="283748">
                <a:tc>
                  <a:txBody>
                    <a:bodyPr/>
                    <a:lstStyle/>
                    <a:p>
                      <a:r>
                        <a:rPr lang="en-US" dirty="0"/>
                        <a:t>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 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7569883"/>
                  </a:ext>
                </a:extLst>
              </a:tr>
              <a:tr h="283748">
                <a:tc>
                  <a:txBody>
                    <a:bodyPr/>
                    <a:lstStyle/>
                    <a:p>
                      <a:r>
                        <a:rPr lang="en-US" dirty="0"/>
                        <a:t>#Reconstructed electron&gt;0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23056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8271260"/>
                  </a:ext>
                </a:extLst>
              </a:tr>
              <a:tr h="4897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#Reconstructed electron&gt;0</a:t>
                      </a:r>
                    </a:p>
                    <a:p>
                      <a:r>
                        <a:rPr lang="en-US" dirty="0"/>
                        <a:t>&amp;&amp; Reconstructed photon energy &gt; 100 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23052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4379729"/>
                  </a:ext>
                </a:extLst>
              </a:tr>
            </a:tbl>
          </a:graphicData>
        </a:graphic>
      </p:graphicFrame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03F85B-3D4B-BB41-A66C-FE6C9EE7F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07598-1A7B-8E46-B21C-86B933450CF4}" type="slidenum">
              <a:rPr lang="en-US" smtClean="0"/>
              <a:t>18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8FF774-C2FB-1248-92F5-669D5D336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20056" cy="346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3640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4ED6F71-346F-3243-B596-72587EE9DD23}"/>
              </a:ext>
            </a:extLst>
          </p:cNvPr>
          <p:cNvSpPr txBox="1"/>
          <p:nvPr/>
        </p:nvSpPr>
        <p:spPr>
          <a:xfrm>
            <a:off x="871998" y="264139"/>
            <a:ext cx="4956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Red: Projection of the protons to the 1</a:t>
            </a:r>
            <a:r>
              <a:rPr lang="en-US" baseline="30000" dirty="0">
                <a:solidFill>
                  <a:srgbClr val="FF0000"/>
                </a:solidFill>
              </a:rPr>
              <a:t>st</a:t>
            </a:r>
            <a:r>
              <a:rPr lang="en-US" dirty="0">
                <a:solidFill>
                  <a:srgbClr val="FF0000"/>
                </a:solidFill>
              </a:rPr>
              <a:t> layer of B0</a:t>
            </a:r>
          </a:p>
          <a:p>
            <a:r>
              <a:rPr lang="en-US" dirty="0">
                <a:solidFill>
                  <a:srgbClr val="FF0000"/>
                </a:solidFill>
              </a:rPr>
              <a:t>(assuming straight line)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1B190E-7FE3-5747-943E-17369F642BB6}"/>
              </a:ext>
            </a:extLst>
          </p:cNvPr>
          <p:cNvSpPr txBox="1"/>
          <p:nvPr/>
        </p:nvSpPr>
        <p:spPr>
          <a:xfrm>
            <a:off x="884801" y="1063607"/>
            <a:ext cx="4459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Black circles: hits detected in the B0 1</a:t>
            </a:r>
            <a:r>
              <a:rPr lang="en-US" baseline="30000" dirty="0"/>
              <a:t>st</a:t>
            </a:r>
            <a:r>
              <a:rPr lang="en-US" dirty="0"/>
              <a:t> plane.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BD40A2-C5B4-BD4D-AF66-D0C2E4970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347" y="1432939"/>
            <a:ext cx="6467876" cy="42427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5CBE19-8738-9647-B554-AC3701EE6631}"/>
              </a:ext>
            </a:extLst>
          </p:cNvPr>
          <p:cNvSpPr txBox="1"/>
          <p:nvPr/>
        </p:nvSpPr>
        <p:spPr>
          <a:xfrm>
            <a:off x="334347" y="5794393"/>
            <a:ext cx="627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Shift between black and red symbols is due to the magnetic field.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C813DD-9CEE-014C-8DD4-9FBA6C634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07598-1A7B-8E46-B21C-86B933450CF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716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8CF86EA-2AF0-844A-BF1D-2D7D813E1D2D}"/>
              </a:ext>
            </a:extLst>
          </p:cNvPr>
          <p:cNvSpPr txBox="1"/>
          <p:nvPr/>
        </p:nvSpPr>
        <p:spPr>
          <a:xfrm>
            <a:off x="87108" y="764948"/>
            <a:ext cx="25356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DVCS Process: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B21ADE-A268-6148-AC86-3353A300ABE5}"/>
              </a:ext>
            </a:extLst>
          </p:cNvPr>
          <p:cNvSpPr txBox="1"/>
          <p:nvPr/>
        </p:nvSpPr>
        <p:spPr>
          <a:xfrm>
            <a:off x="118697" y="1574989"/>
            <a:ext cx="1863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 - &gt; </a:t>
            </a:r>
            <a:r>
              <a:rPr lang="en-US" dirty="0" err="1"/>
              <a:t>e’p’gamma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208481-5A9E-1D46-BA25-48C02EA5CCB8}"/>
              </a:ext>
            </a:extLst>
          </p:cNvPr>
          <p:cNvSpPr txBox="1"/>
          <p:nvPr/>
        </p:nvSpPr>
        <p:spPr>
          <a:xfrm>
            <a:off x="118697" y="2236143"/>
            <a:ext cx="2852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Generator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used: MILOU3D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CFDCD3-4889-DF46-9D80-553BA19699A2}"/>
              </a:ext>
            </a:extLst>
          </p:cNvPr>
          <p:cNvSpPr txBox="1"/>
          <p:nvPr/>
        </p:nvSpPr>
        <p:spPr>
          <a:xfrm>
            <a:off x="640080" y="3362495"/>
            <a:ext cx="7043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have two GPDs models available: KM20 and GK that were used for YR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E3DE9F-B296-D545-8961-62D3C51A4B62}"/>
              </a:ext>
            </a:extLst>
          </p:cNvPr>
          <p:cNvSpPr txBox="1"/>
          <p:nvPr/>
        </p:nvSpPr>
        <p:spPr>
          <a:xfrm>
            <a:off x="640080" y="4251960"/>
            <a:ext cx="2406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Simulation tool: Fun4all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8DC936-B687-5845-BCF6-AED27666FF47}"/>
              </a:ext>
            </a:extLst>
          </p:cNvPr>
          <p:cNvSpPr txBox="1"/>
          <p:nvPr/>
        </p:nvSpPr>
        <p:spPr>
          <a:xfrm>
            <a:off x="598889" y="5283011"/>
            <a:ext cx="85255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the simulation we have: 1) truth particle – can be smeared (then why to simulate)</a:t>
            </a:r>
          </a:p>
          <a:p>
            <a:r>
              <a:rPr lang="en-US" dirty="0"/>
              <a:t>						  2) track reconstruction for charged particles in main barrel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0D7FDE-F98D-FC42-988E-3D9617A5C9D8}"/>
              </a:ext>
            </a:extLst>
          </p:cNvPr>
          <p:cNvSpPr txBox="1"/>
          <p:nvPr/>
        </p:nvSpPr>
        <p:spPr>
          <a:xfrm>
            <a:off x="3155654" y="161985"/>
            <a:ext cx="61540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All data is from 5x41 using IPRO = 4 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1A6A3B3-421A-2B4F-8DFB-4A4CED93C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07598-1A7B-8E46-B21C-86B933450CF4}" type="slidenum">
              <a:rPr lang="en-US" smtClean="0"/>
              <a:t>2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534EA9-C6CB-8946-B19B-B626F228177E}"/>
              </a:ext>
            </a:extLst>
          </p:cNvPr>
          <p:cNvSpPr txBox="1"/>
          <p:nvPr/>
        </p:nvSpPr>
        <p:spPr>
          <a:xfrm>
            <a:off x="5203440" y="826502"/>
            <a:ext cx="2079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With GK model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C0DAFB-CFAF-A34D-9E60-AF2E7ED9254B}"/>
              </a:ext>
            </a:extLst>
          </p:cNvPr>
          <p:cNvSpPr/>
          <p:nvPr/>
        </p:nvSpPr>
        <p:spPr>
          <a:xfrm>
            <a:off x="87107" y="6211669"/>
            <a:ext cx="49504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koigorek</a:t>
            </a:r>
            <a:r>
              <a:rPr lang="en-US" dirty="0"/>
              <a:t>/ECCE-</a:t>
            </a:r>
            <a:r>
              <a:rPr lang="en-US" dirty="0" err="1"/>
              <a:t>exclusive.git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5332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FC7F23-7948-994F-968D-177DACBE8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07598-1A7B-8E46-B21C-86B933450CF4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E3E940-8163-834E-8A38-B3A33136C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185" y="1660104"/>
            <a:ext cx="6607629" cy="218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7400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87DD61-212C-5849-8CC6-D6701598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07598-1A7B-8E46-B21C-86B933450CF4}" type="slidenum">
              <a:rPr lang="en-US" smtClean="0"/>
              <a:t>21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4E5C5C-4F8D-A343-ACC6-CE0CBC78D852}"/>
              </a:ext>
            </a:extLst>
          </p:cNvPr>
          <p:cNvSpPr txBox="1"/>
          <p:nvPr/>
        </p:nvSpPr>
        <p:spPr>
          <a:xfrm>
            <a:off x="456369" y="32988"/>
            <a:ext cx="1508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KM20 - model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11F607-21A1-FE40-B69D-B150911D8E84}"/>
              </a:ext>
            </a:extLst>
          </p:cNvPr>
          <p:cNvSpPr txBox="1"/>
          <p:nvPr/>
        </p:nvSpPr>
        <p:spPr>
          <a:xfrm>
            <a:off x="6804248" y="8288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20BCA8-5954-2742-80FB-C88677F93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4496" y="614434"/>
            <a:ext cx="4679504" cy="36326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7021AD-B7BE-7E44-BCB6-84CFF811F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4434"/>
            <a:ext cx="4377977" cy="32824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FFE79B-C518-5C44-ABDD-DDA5BEA074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1415" y="4247097"/>
            <a:ext cx="3765665" cy="2558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B0C9EC-ACBF-BE4D-8E49-ECD598AE35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67224"/>
            <a:ext cx="4571999" cy="273867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E3FCE1B-08D1-3843-A391-B7135B80730A}"/>
              </a:ext>
            </a:extLst>
          </p:cNvPr>
          <p:cNvSpPr txBox="1"/>
          <p:nvPr/>
        </p:nvSpPr>
        <p:spPr>
          <a:xfrm>
            <a:off x="2481047" y="4223946"/>
            <a:ext cx="1896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KM20 - Pure DVCS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605596-ADEC-1743-9421-3674E416790F}"/>
              </a:ext>
            </a:extLst>
          </p:cNvPr>
          <p:cNvSpPr txBox="1"/>
          <p:nvPr/>
        </p:nvSpPr>
        <p:spPr>
          <a:xfrm>
            <a:off x="5315541" y="4355354"/>
            <a:ext cx="1611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GK - Pure DVCS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4E9247-C6AB-C342-AE5E-0B0FE6F546DD}"/>
              </a:ext>
            </a:extLst>
          </p:cNvPr>
          <p:cNvSpPr txBox="1"/>
          <p:nvPr/>
        </p:nvSpPr>
        <p:spPr>
          <a:xfrm>
            <a:off x="2437638" y="32988"/>
            <a:ext cx="3880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*Generator ran locally using singularity.</a:t>
            </a:r>
          </a:p>
        </p:txBody>
      </p:sp>
    </p:spTree>
    <p:extLst>
      <p:ext uri="{BB962C8B-B14F-4D97-AF65-F5344CB8AC3E}">
        <p14:creationId xmlns:p14="http://schemas.microsoft.com/office/powerpoint/2010/main" val="13965150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B270B1-42B5-C74C-9E9A-3CE71AA5D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07598-1A7B-8E46-B21C-86B933450CF4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453074-2DAC-E843-AB8A-27358D2D2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292" y="0"/>
            <a:ext cx="33310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243969-173E-CD43-A70B-B51F824200AF}"/>
              </a:ext>
            </a:extLst>
          </p:cNvPr>
          <p:cNvSpPr txBox="1"/>
          <p:nvPr/>
        </p:nvSpPr>
        <p:spPr>
          <a:xfrm>
            <a:off x="4172989" y="157941"/>
            <a:ext cx="1477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Yellow Report</a:t>
            </a:r>
          </a:p>
        </p:txBody>
      </p:sp>
    </p:spTree>
    <p:extLst>
      <p:ext uri="{BB962C8B-B14F-4D97-AF65-F5344CB8AC3E}">
        <p14:creationId xmlns:p14="http://schemas.microsoft.com/office/powerpoint/2010/main" val="284884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B1D17D4-D3AA-6347-AB4E-8A2A0304DE64}"/>
              </a:ext>
            </a:extLst>
          </p:cNvPr>
          <p:cNvSpPr txBox="1"/>
          <p:nvPr/>
        </p:nvSpPr>
        <p:spPr>
          <a:xfrm>
            <a:off x="1448991" y="651748"/>
            <a:ext cx="1049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Electrons</a:t>
            </a: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6FEB46E2-680D-BE42-A594-B2407D47075D}"/>
              </a:ext>
            </a:extLst>
          </p:cNvPr>
          <p:cNvSpPr/>
          <p:nvPr/>
        </p:nvSpPr>
        <p:spPr>
          <a:xfrm>
            <a:off x="1584960" y="4472134"/>
            <a:ext cx="913806" cy="5638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84B751-7113-1141-8E7F-4D1C2C0D8968}"/>
              </a:ext>
            </a:extLst>
          </p:cNvPr>
          <p:cNvSpPr txBox="1"/>
          <p:nvPr/>
        </p:nvSpPr>
        <p:spPr>
          <a:xfrm>
            <a:off x="561009" y="5267623"/>
            <a:ext cx="2961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Detected in central barrel:</a:t>
            </a:r>
          </a:p>
          <a:p>
            <a:r>
              <a:rPr lang="en-US" dirty="0"/>
              <a:t>We have reconstructed tracks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6EFB58-B919-CD40-BCD5-C52146AA3011}"/>
              </a:ext>
            </a:extLst>
          </p:cNvPr>
          <p:cNvSpPr/>
          <p:nvPr/>
        </p:nvSpPr>
        <p:spPr>
          <a:xfrm>
            <a:off x="212766" y="598033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﻿</a:t>
            </a:r>
            <a:r>
              <a:rPr lang="en-US" dirty="0" err="1"/>
              <a:t>SvtxTrackEval</a:t>
            </a:r>
            <a:r>
              <a:rPr lang="en-US" dirty="0"/>
              <a:t> *</a:t>
            </a:r>
            <a:r>
              <a:rPr lang="en-US" dirty="0" err="1"/>
              <a:t>trackeval</a:t>
            </a:r>
            <a:r>
              <a:rPr lang="en-US" dirty="0"/>
              <a:t> = _</a:t>
            </a:r>
            <a:r>
              <a:rPr lang="en-US" dirty="0" err="1"/>
              <a:t>svtxEvalStack</a:t>
            </a:r>
            <a:r>
              <a:rPr lang="en-US" dirty="0"/>
              <a:t>-&gt;</a:t>
            </a:r>
            <a:r>
              <a:rPr lang="en-US" dirty="0" err="1"/>
              <a:t>get_track_eval</a:t>
            </a:r>
            <a:r>
              <a:rPr lang="en-US" dirty="0"/>
              <a:t>();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6EEF64-1E6F-B443-A2A5-2D16CB9B9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4766" y="1021080"/>
            <a:ext cx="3922993" cy="27949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148CE62-3645-1945-9B96-4B47B5927510}"/>
              </a:ext>
            </a:extLst>
          </p:cNvPr>
          <p:cNvSpPr txBox="1"/>
          <p:nvPr/>
        </p:nvSpPr>
        <p:spPr>
          <a:xfrm>
            <a:off x="6065520" y="670560"/>
            <a:ext cx="909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Protons</a:t>
            </a: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394AD63C-DDFB-F843-BAC1-F69128FB9B79}"/>
              </a:ext>
            </a:extLst>
          </p:cNvPr>
          <p:cNvSpPr/>
          <p:nvPr/>
        </p:nvSpPr>
        <p:spPr>
          <a:xfrm>
            <a:off x="6385263" y="3991425"/>
            <a:ext cx="913806" cy="5638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25896-2F71-1348-96F7-C1B263FE9192}"/>
              </a:ext>
            </a:extLst>
          </p:cNvPr>
          <p:cNvSpPr txBox="1"/>
          <p:nvPr/>
        </p:nvSpPr>
        <p:spPr>
          <a:xfrm>
            <a:off x="5636909" y="4661985"/>
            <a:ext cx="2676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 detected by the barrel</a:t>
            </a: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E8FFD1BB-19E7-6748-8C07-3F00EABFE593}"/>
              </a:ext>
            </a:extLst>
          </p:cNvPr>
          <p:cNvSpPr/>
          <p:nvPr/>
        </p:nvSpPr>
        <p:spPr>
          <a:xfrm>
            <a:off x="6385263" y="5119271"/>
            <a:ext cx="913806" cy="5638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798D8B-DA3E-0C42-950A-155E53C7384F}"/>
              </a:ext>
            </a:extLst>
          </p:cNvPr>
          <p:cNvSpPr txBox="1"/>
          <p:nvPr/>
        </p:nvSpPr>
        <p:spPr>
          <a:xfrm>
            <a:off x="5928495" y="5913954"/>
            <a:ext cx="2093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Need to be smeared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0CB4E4E5-D179-7C4E-8AFA-677339098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07598-1A7B-8E46-B21C-86B933450CF4}" type="slidenum">
              <a:rPr lang="en-US" smtClean="0"/>
              <a:t>3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082FD56-DC58-5546-8A7F-D54B88CDF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6" y="1073889"/>
            <a:ext cx="4422350" cy="301780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3A5F625-C93F-DD43-9013-55D285068769}"/>
              </a:ext>
            </a:extLst>
          </p:cNvPr>
          <p:cNvSpPr txBox="1"/>
          <p:nvPr/>
        </p:nvSpPr>
        <p:spPr>
          <a:xfrm>
            <a:off x="212766" y="4110491"/>
            <a:ext cx="2100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(red – truth particle)</a:t>
            </a:r>
          </a:p>
        </p:txBody>
      </p:sp>
    </p:spTree>
    <p:extLst>
      <p:ext uri="{BB962C8B-B14F-4D97-AF65-F5344CB8AC3E}">
        <p14:creationId xmlns:p14="http://schemas.microsoft.com/office/powerpoint/2010/main" val="156610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1E5B29-E187-7A42-BAD4-F009F6E9B3AB}"/>
              </a:ext>
            </a:extLst>
          </p:cNvPr>
          <p:cNvSpPr txBox="1"/>
          <p:nvPr/>
        </p:nvSpPr>
        <p:spPr>
          <a:xfrm>
            <a:off x="533400" y="289560"/>
            <a:ext cx="2519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Reconstructed electrons: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59040E-9D66-6647-8A3F-BE1248575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07598-1A7B-8E46-B21C-86B933450CF4}" type="slidenum">
              <a:rPr lang="en-US" smtClean="0"/>
              <a:t>4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37AC8A-ED8F-5144-BE7E-59E49E343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46" y="761970"/>
            <a:ext cx="3987594" cy="27218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E92F-4963-FC43-A584-BD90B22FC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660" y="572430"/>
            <a:ext cx="4133340" cy="28565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B94416-3998-8C4F-8836-FDB036A27B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3340" y="3674528"/>
            <a:ext cx="4958930" cy="304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816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4536F7-994D-DB4F-BBAC-776C86807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07598-1A7B-8E46-B21C-86B933450CF4}" type="slidenum">
              <a:rPr lang="en-US" smtClean="0"/>
              <a:t>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B1CC19-F14C-054F-8553-489A6FC68950}"/>
              </a:ext>
            </a:extLst>
          </p:cNvPr>
          <p:cNvSpPr txBox="1"/>
          <p:nvPr/>
        </p:nvSpPr>
        <p:spPr>
          <a:xfrm>
            <a:off x="1918101" y="809565"/>
            <a:ext cx="53077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the electron momentum resolution affect physical quantity such as missing mass?</a:t>
            </a:r>
          </a:p>
        </p:txBody>
      </p:sp>
    </p:spTree>
    <p:extLst>
      <p:ext uri="{BB962C8B-B14F-4D97-AF65-F5344CB8AC3E}">
        <p14:creationId xmlns:p14="http://schemas.microsoft.com/office/powerpoint/2010/main" val="3858985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5D02601-DFFF-1F41-B550-DF9F0A5D0AF3}"/>
              </a:ext>
            </a:extLst>
          </p:cNvPr>
          <p:cNvSpPr txBox="1"/>
          <p:nvPr/>
        </p:nvSpPr>
        <p:spPr>
          <a:xfrm>
            <a:off x="91440" y="124170"/>
            <a:ext cx="4088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electron momentum resolution  &lt; 1%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6C8F9A-8EFF-194D-999E-2581CF33F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84684"/>
            <a:ext cx="8014209" cy="47739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B08C64-CEED-8E48-A0E9-C84C13011329}"/>
              </a:ext>
            </a:extLst>
          </p:cNvPr>
          <p:cNvSpPr txBox="1"/>
          <p:nvPr/>
        </p:nvSpPr>
        <p:spPr>
          <a:xfrm>
            <a:off x="412339" y="1590574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67EE1C-9914-B64C-8369-FB29134DF843}"/>
              </a:ext>
            </a:extLst>
          </p:cNvPr>
          <p:cNvSpPr txBox="1"/>
          <p:nvPr/>
        </p:nvSpPr>
        <p:spPr>
          <a:xfrm>
            <a:off x="4819650" y="1590574"/>
            <a:ext cx="730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0765E4-047E-4741-813E-892FA5D80DEA}"/>
              </a:ext>
            </a:extLst>
          </p:cNvPr>
          <p:cNvSpPr txBox="1"/>
          <p:nvPr/>
        </p:nvSpPr>
        <p:spPr>
          <a:xfrm>
            <a:off x="416346" y="3938838"/>
            <a:ext cx="276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F5CD0C-2E83-D349-A9EC-9BEB8D000770}"/>
              </a:ext>
            </a:extLst>
          </p:cNvPr>
          <p:cNvSpPr txBox="1"/>
          <p:nvPr/>
        </p:nvSpPr>
        <p:spPr>
          <a:xfrm>
            <a:off x="91440" y="714726"/>
            <a:ext cx="8527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Taking arbitrary event and smearing only electron momentum (keeping the angles intact).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10D909-3326-5445-A306-EE6630CEB36E}"/>
              </a:ext>
            </a:extLst>
          </p:cNvPr>
          <p:cNvSpPr txBox="1"/>
          <p:nvPr/>
        </p:nvSpPr>
        <p:spPr>
          <a:xfrm>
            <a:off x="2332061" y="6184589"/>
            <a:ext cx="3350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Outgoing electron:  </a:t>
            </a:r>
            <a:r>
              <a:rPr lang="en-US" dirty="0" err="1"/>
              <a:t>E_e</a:t>
            </a:r>
            <a:r>
              <a:rPr lang="en-US" dirty="0"/>
              <a:t> ~ 1.2 GeV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7F0D279-F0A9-9443-A159-88A94DF33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07598-1A7B-8E46-B21C-86B933450CF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468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5CD1003-21ED-F14B-806A-8B89F28B0811}"/>
              </a:ext>
            </a:extLst>
          </p:cNvPr>
          <p:cNvSpPr txBox="1"/>
          <p:nvPr/>
        </p:nvSpPr>
        <p:spPr>
          <a:xfrm>
            <a:off x="121920" y="274320"/>
            <a:ext cx="5291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Significant effect on missing mass for (ep-&gt;</a:t>
            </a:r>
            <a:r>
              <a:rPr lang="en-US" dirty="0" err="1"/>
              <a:t>e’gamma</a:t>
            </a:r>
            <a:r>
              <a:rPr lang="en-US" dirty="0"/>
              <a:t>)P: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FFA1C4-7AAB-C846-833F-18A55C135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" y="1082039"/>
            <a:ext cx="6841565" cy="4134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AED522-27FF-E74E-9122-DF0328A5A5C9}"/>
              </a:ext>
            </a:extLst>
          </p:cNvPr>
          <p:cNvSpPr txBox="1"/>
          <p:nvPr/>
        </p:nvSpPr>
        <p:spPr>
          <a:xfrm>
            <a:off x="1310640" y="5501640"/>
            <a:ext cx="4013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Blue histogram – smearing only electron.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6C8C41-9CDD-5C47-AEE6-653D85A5E0E3}"/>
              </a:ext>
            </a:extLst>
          </p:cNvPr>
          <p:cNvSpPr txBox="1"/>
          <p:nvPr/>
        </p:nvSpPr>
        <p:spPr>
          <a:xfrm>
            <a:off x="2316480" y="6278880"/>
            <a:ext cx="485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higher momenta the situation getting worse...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F09AAD3-B35E-6E4E-BAE3-967A6DB8B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07598-1A7B-8E46-B21C-86B933450CF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699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59B47F9-2E59-8C4E-A168-31D01AE9B879}"/>
              </a:ext>
            </a:extLst>
          </p:cNvPr>
          <p:cNvSpPr txBox="1"/>
          <p:nvPr/>
        </p:nvSpPr>
        <p:spPr>
          <a:xfrm>
            <a:off x="304800" y="198120"/>
            <a:ext cx="36279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Detection of photons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63FB3E-1A70-3E4A-99A5-180413C35988}"/>
              </a:ext>
            </a:extLst>
          </p:cNvPr>
          <p:cNvSpPr/>
          <p:nvPr/>
        </p:nvSpPr>
        <p:spPr>
          <a:xfrm>
            <a:off x="381000" y="2193387"/>
            <a:ext cx="838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﻿</a:t>
            </a:r>
            <a:r>
              <a:rPr lang="en-US" dirty="0" err="1"/>
              <a:t>CaloRawClusterEval</a:t>
            </a:r>
            <a:r>
              <a:rPr lang="en-US" dirty="0"/>
              <a:t>* </a:t>
            </a:r>
            <a:r>
              <a:rPr lang="en-US" dirty="0" err="1"/>
              <a:t>clusterevalFEMC</a:t>
            </a:r>
            <a:r>
              <a:rPr lang="en-US" dirty="0"/>
              <a:t> = _</a:t>
            </a:r>
            <a:r>
              <a:rPr lang="en-US" dirty="0" err="1"/>
              <a:t>caloevalstackFEMC</a:t>
            </a:r>
            <a:r>
              <a:rPr lang="en-US" dirty="0"/>
              <a:t>-&gt;</a:t>
            </a:r>
            <a:r>
              <a:rPr lang="en-US" dirty="0" err="1"/>
              <a:t>get_rawcluster_eval</a:t>
            </a:r>
            <a:r>
              <a:rPr lang="en-US" dirty="0"/>
              <a:t>();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0A7DDB-7D93-7F44-B930-CC8F6FF5D4AE}"/>
              </a:ext>
            </a:extLst>
          </p:cNvPr>
          <p:cNvSpPr txBox="1"/>
          <p:nvPr/>
        </p:nvSpPr>
        <p:spPr>
          <a:xfrm>
            <a:off x="381000" y="1296328"/>
            <a:ext cx="1048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/>
              <a:t>Using: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638516-C64F-FB4F-A63F-1A64C0E14A7C}"/>
              </a:ext>
            </a:extLst>
          </p:cNvPr>
          <p:cNvSpPr txBox="1"/>
          <p:nvPr/>
        </p:nvSpPr>
        <p:spPr>
          <a:xfrm>
            <a:off x="304800" y="3228945"/>
            <a:ext cx="37783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 the simulation we can ”cheat”: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B77F0A-7F3C-A44A-A2A4-1DC6A0B4FC6E}"/>
              </a:ext>
            </a:extLst>
          </p:cNvPr>
          <p:cNvSpPr/>
          <p:nvPr/>
        </p:nvSpPr>
        <p:spPr>
          <a:xfrm>
            <a:off x="179070" y="3805788"/>
            <a:ext cx="70218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﻿PHG4Particle* primary = </a:t>
            </a:r>
            <a:r>
              <a:rPr lang="en-US" dirty="0" err="1"/>
              <a:t>clusterevalFEMC</a:t>
            </a:r>
            <a:r>
              <a:rPr lang="en-US" dirty="0"/>
              <a:t>-&gt;</a:t>
            </a:r>
            <a:r>
              <a:rPr lang="en-US" dirty="0" err="1"/>
              <a:t>max_truth_primary_particle_by_energy</a:t>
            </a:r>
            <a:r>
              <a:rPr lang="en-US" dirty="0"/>
              <a:t>(</a:t>
            </a:r>
            <a:r>
              <a:rPr lang="en-US" dirty="0" err="1"/>
              <a:t>cluster_iter</a:t>
            </a:r>
            <a:r>
              <a:rPr lang="en-US" dirty="0"/>
              <a:t>-&gt;second);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67F559-246A-6749-9A6C-E98E6D9DBB8B}"/>
              </a:ext>
            </a:extLst>
          </p:cNvPr>
          <p:cNvSpPr txBox="1"/>
          <p:nvPr/>
        </p:nvSpPr>
        <p:spPr>
          <a:xfrm>
            <a:off x="304800" y="5076021"/>
            <a:ext cx="8305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real world, our ability to identify clustering will depend, background, calibrations </a:t>
            </a:r>
            <a:r>
              <a:rPr lang="en-US" dirty="0" err="1"/>
              <a:t>etc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9B7916B-C7D2-B045-B5C5-F0B24DAE7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07598-1A7B-8E46-B21C-86B933450CF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747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623571-EC00-D94C-83E9-BC5E6AC4F1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76" r="4624"/>
          <a:stretch/>
        </p:blipFill>
        <p:spPr>
          <a:xfrm>
            <a:off x="228600" y="738809"/>
            <a:ext cx="8138160" cy="496890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7BD781-01E7-3245-BA09-5C4EBEB1B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07598-1A7B-8E46-B21C-86B933450CF4}" type="slidenum">
              <a:rPr lang="en-US" smtClean="0"/>
              <a:t>9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4B2AA55-98AC-C246-A73E-1ED8EDB9CF75}"/>
                  </a:ext>
                </a:extLst>
              </p:cNvPr>
              <p:cNvSpPr txBox="1"/>
              <p:nvPr/>
            </p:nvSpPr>
            <p:spPr>
              <a:xfrm>
                <a:off x="5109210" y="3136612"/>
                <a:ext cx="505074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  <a:highlight>
                    <a:srgbClr val="FFFF00"/>
                  </a:highlight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4B2AA55-98AC-C246-A73E-1ED8EDB9CF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9210" y="3136612"/>
                <a:ext cx="505074" cy="584775"/>
              </a:xfrm>
              <a:prstGeom prst="rect">
                <a:avLst/>
              </a:prstGeom>
              <a:blipFill>
                <a:blip r:embed="rId3"/>
                <a:stretch>
                  <a:fillRect b="-1087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D9DE2BC-9EB2-0548-92C1-12AAA1FB978D}"/>
              </a:ext>
            </a:extLst>
          </p:cNvPr>
          <p:cNvSpPr txBox="1"/>
          <p:nvPr/>
        </p:nvSpPr>
        <p:spPr>
          <a:xfrm>
            <a:off x="4959169" y="246511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7831694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12812</TotalTime>
  <Words>484</Words>
  <Application>Microsoft Macintosh PowerPoint</Application>
  <PresentationFormat>On-screen Show (4:3)</PresentationFormat>
  <Paragraphs>98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Comic Sans MS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Igor Korover</dc:creator>
  <cp:lastModifiedBy>Igor Korover</cp:lastModifiedBy>
  <cp:revision>48</cp:revision>
  <dcterms:created xsi:type="dcterms:W3CDTF">2021-07-14T18:24:14Z</dcterms:created>
  <dcterms:modified xsi:type="dcterms:W3CDTF">2021-07-23T15:56:31Z</dcterms:modified>
</cp:coreProperties>
</file>