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9" r:id="rId2"/>
    <p:sldId id="270" r:id="rId3"/>
    <p:sldId id="271" r:id="rId4"/>
    <p:sldId id="265" r:id="rId5"/>
    <p:sldId id="260" r:id="rId6"/>
    <p:sldId id="261" r:id="rId7"/>
    <p:sldId id="256" r:id="rId8"/>
    <p:sldId id="258" r:id="rId9"/>
    <p:sldId id="259" r:id="rId10"/>
    <p:sldId id="264" r:id="rId11"/>
    <p:sldId id="262" r:id="rId12"/>
    <p:sldId id="263" r:id="rId13"/>
    <p:sldId id="268" r:id="rId14"/>
    <p:sldId id="272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58"/>
    <p:restoredTop sz="96405"/>
  </p:normalViewPr>
  <p:slideViewPr>
    <p:cSldViewPr snapToGrid="0" snapToObjects="1">
      <p:cViewPr>
        <p:scale>
          <a:sx n="112" d="100"/>
          <a:sy n="112" d="100"/>
        </p:scale>
        <p:origin x="648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0E755-5BE1-5245-A65A-AB724BF15705}" type="datetimeFigureOut">
              <a:rPr lang="en-US" smtClean="0"/>
              <a:t>8/19/21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C0DEF-B5BF-1441-865F-699423AD2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98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CCE12-104D-C540-AA46-4BBAF85C2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6D86C-5B90-7F46-83D1-07580224EB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9BB46-0A16-B448-8346-6F1AD87B3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90D4-DCE5-A24F-B202-CB3061201E3F}" type="datetime1">
              <a:rPr lang="en-US" smtClean="0"/>
              <a:t>8/19/21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082B8-895B-D946-ADB4-6F2C94A87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52BE0-19FE-BE40-A54A-97BF6EB91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69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CAAEE-02A6-3547-9E67-0649EA619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09B462-383B-944E-B539-6DA4AB2C9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F3FD2-3EE3-D94C-A312-B633B966C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63F4-8B54-B54A-AFBA-3187ED9D611B}" type="datetime1">
              <a:rPr lang="en-US" smtClean="0"/>
              <a:t>8/19/21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A4854-BB16-7A46-9CE6-F6805F1ED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A46C7-019A-F449-9C8E-9220423FD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89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8A7AA5-6283-DE41-B49C-DD014A1601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51AEB2-097C-AD48-B72E-A09B5EEFB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165E7-9A4D-9347-927B-39AC4D781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01A64-98BC-9A43-BDDF-46E6B2F46AE0}" type="datetime1">
              <a:rPr lang="en-US" smtClean="0"/>
              <a:t>8/19/21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6A75B-B69A-2C4A-AA4A-D96EE1643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F7A5B-2B73-8E42-A35D-0E836C4B8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28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7B389-8EDC-3D48-B9E3-6F791F81B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2A6B2-DA1B-354D-8858-A89B7D1E4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71FFD-05C1-C440-A7DA-AC166F35F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B180-2B78-7449-B783-91745FF156EB}" type="datetime1">
              <a:rPr lang="en-US" smtClean="0"/>
              <a:t>8/19/21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86CEA-D6F9-A34A-9F2B-965AC4EAF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F0FB6-6FF7-464D-8949-E5351A37D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7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A25A0-4DCB-4245-86B1-1766D950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9C90E-8269-E647-B20E-236D8CB79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C55C8-85E4-9843-8195-50069EDE9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D86F-14CC-984F-81F7-7C6360F11252}" type="datetime1">
              <a:rPr lang="en-US" smtClean="0"/>
              <a:t>8/19/21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3DDD5-5372-B24B-8C69-93CAF3581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55B06-AEE6-5644-B123-8DB1C0AA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9B0BC-C5DF-2A4F-B337-08F0FCCCC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2314F-B595-7F47-AA47-88A509929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158F0F-1390-F941-93A0-D740F475AC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598A88-E8EF-AC4D-8832-A4B5B646F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69CC-901F-234D-B85C-F622EF2112A9}" type="datetime1">
              <a:rPr lang="en-US" smtClean="0"/>
              <a:t>8/19/21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30DAA-200C-864F-8BF8-F49B579D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A75CA-5F66-2B4A-8355-C48EB449E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0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3B5C7-71C0-6645-A74A-DB4592561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7A6FC-3756-6E44-AF82-554F2896C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3F1C0D-C0E6-BE40-917D-03764D74C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115D45-8319-E845-804E-41A09EECCF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E56C28-8F0D-4447-AF65-8480ABC977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30BAE1-A52D-D041-AA47-5960C213D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9C6D9-FA35-004C-8C67-83BFDBF62931}" type="datetime1">
              <a:rPr lang="en-US" smtClean="0"/>
              <a:t>8/19/21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DAED2B-DD75-7746-8382-F49252869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E7765D-E9EE-A044-B86A-D6DAEA15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30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CFFE5-0804-D242-87A2-935284DD8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DAF630-AE59-234E-A6EE-30CDC1F00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7E848-495F-F74F-8852-874E6D61F174}" type="datetime1">
              <a:rPr lang="en-US" smtClean="0"/>
              <a:t>8/19/21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D8AF0-E147-0B41-ACEB-3195D45FB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313FA4-E0BE-3740-99A2-3DE87351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0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2216C0-AA9D-0E4D-B892-535134CA8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BC6D-1D5D-B047-9B7C-6070C4966A59}" type="datetime1">
              <a:rPr lang="en-US" smtClean="0"/>
              <a:t>8/19/21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B85FD8-FBAA-E546-B93D-8355EC560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2B19A-69C3-704A-9959-ECC53673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3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12B6A-B3B2-E747-909B-69C55398A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55BC7-3E05-D742-BFAA-AACC63F8D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BB13EB-00DA-2B4E-BB4C-37A4A6086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42BBE-E01B-3941-B9B0-CC613EB5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D74-85E1-7F49-A2E1-C8347055C668}" type="datetime1">
              <a:rPr lang="en-US" smtClean="0"/>
              <a:t>8/19/21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ECFBE-3972-5A40-A0ED-EA584B412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8DC4E4-8040-734B-8194-333FBBD8F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5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5589-3810-814C-9059-27B6B8AC4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9AE5FB-1B30-5E47-9138-3A4B5FC2C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82F1E-90A4-A442-A73D-95271CBE3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F9A86-650C-3B4F-96D0-074BC9F26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3EE3-0480-124F-8675-55C24254DF5F}" type="datetime1">
              <a:rPr lang="en-US" smtClean="0"/>
              <a:t>8/19/21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203A4-3BE0-FE4D-BDBB-BFC76ABC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1D8F9-BEE1-9740-9816-F0E8B01C7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69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06AF52-5CA7-9A48-8F35-48B42830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3044F-95BB-434E-9948-97221133F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26FB3-9D03-114F-A299-EF793E195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98DCB-D09D-BF4C-B3AB-5135181CE04D}" type="datetime1">
              <a:rPr lang="en-US" smtClean="0"/>
              <a:t>8/19/21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DF6A-1EBB-354D-8A05-32BECFDCA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81E97-D9C8-BF4C-B037-07582C48AF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A0D2C-44AE-1D49-A730-DE8E9FBF2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7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hep-ex/0108023.pdf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FF304-2F96-0343-9A93-81ED555BB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z="1800" smtClean="0">
                <a:latin typeface="Comic Sans MS" panose="030F0902030302020204" pitchFamily="66" charset="0"/>
              </a:rPr>
              <a:t>1</a:t>
            </a:fld>
            <a:endParaRPr lang="en-US" sz="1800">
              <a:latin typeface="Comic Sans MS" panose="030F09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134368-57F2-754E-A0D8-6BAFE37ED3F2}"/>
              </a:ext>
            </a:extLst>
          </p:cNvPr>
          <p:cNvSpPr txBox="1"/>
          <p:nvPr/>
        </p:nvSpPr>
        <p:spPr>
          <a:xfrm>
            <a:off x="637953" y="616688"/>
            <a:ext cx="71625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Comic Sans MS" panose="030F0902030302020204" pitchFamily="66" charset="0"/>
              </a:rPr>
              <a:t>DVCS Working group </a:t>
            </a:r>
          </a:p>
          <a:p>
            <a:r>
              <a:rPr lang="en-US" sz="5400" dirty="0">
                <a:latin typeface="Comic Sans MS" panose="030F0902030302020204" pitchFamily="66" charset="0"/>
              </a:rPr>
              <a:t>Status report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7EF532-F6BB-1A4E-B2E1-7CEA95E6A0E7}"/>
              </a:ext>
            </a:extLst>
          </p:cNvPr>
          <p:cNvSpPr txBox="1"/>
          <p:nvPr/>
        </p:nvSpPr>
        <p:spPr>
          <a:xfrm>
            <a:off x="1143626" y="3341265"/>
            <a:ext cx="2829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902030302020204" pitchFamily="66" charset="0"/>
              </a:rPr>
              <a:t>20 August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87947B-A391-B648-BA21-85B0B67C1403}"/>
              </a:ext>
            </a:extLst>
          </p:cNvPr>
          <p:cNvSpPr txBox="1"/>
          <p:nvPr/>
        </p:nvSpPr>
        <p:spPr>
          <a:xfrm>
            <a:off x="1441912" y="4194599"/>
            <a:ext cx="2233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Igor </a:t>
            </a:r>
            <a:r>
              <a:rPr lang="en-US" sz="3200" dirty="0" err="1"/>
              <a:t>Korover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4361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A2DC06-0C5A-FA40-A754-0B17E7E23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033" y="3480498"/>
            <a:ext cx="5245074" cy="3297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89BE66-A7D1-F543-A9E0-F851DC89609A}"/>
              </a:ext>
            </a:extLst>
          </p:cNvPr>
          <p:cNvSpPr txBox="1"/>
          <p:nvPr/>
        </p:nvSpPr>
        <p:spPr>
          <a:xfrm>
            <a:off x="647498" y="1215004"/>
            <a:ext cx="3538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902030302020204" pitchFamily="66" charset="0"/>
              </a:rPr>
              <a:t>No angular cuts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FAF54D-BDD7-334E-8F9F-5A68F4F92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684" y="832"/>
            <a:ext cx="4475423" cy="3296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CF7BB6-ABA6-9C41-A6A0-2B485CDCD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79" y="3429000"/>
            <a:ext cx="4665919" cy="334929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8CAC19-718C-B04D-B6EC-2E850266E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66176" y="6276650"/>
            <a:ext cx="2743200" cy="365125"/>
          </a:xfrm>
        </p:spPr>
        <p:txBody>
          <a:bodyPr/>
          <a:lstStyle/>
          <a:p>
            <a:fld id="{7E3A0D2C-44AE-1D49-A730-DE8E9FBF27F2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67064-B80A-FD45-85BC-BFC11A438B18}"/>
              </a:ext>
            </a:extLst>
          </p:cNvPr>
          <p:cNvSpPr txBox="1"/>
          <p:nvPr/>
        </p:nvSpPr>
        <p:spPr>
          <a:xfrm>
            <a:off x="1400606" y="269631"/>
            <a:ext cx="1821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902030302020204" pitchFamily="66" charset="0"/>
              </a:rPr>
              <a:t>Fun4All</a:t>
            </a:r>
          </a:p>
        </p:txBody>
      </p:sp>
    </p:spTree>
    <p:extLst>
      <p:ext uri="{BB962C8B-B14F-4D97-AF65-F5344CB8AC3E}">
        <p14:creationId xmlns:p14="http://schemas.microsoft.com/office/powerpoint/2010/main" val="2143818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678958-A5BB-FA4B-A86D-020E7906C937}"/>
              </a:ext>
            </a:extLst>
          </p:cNvPr>
          <p:cNvSpPr txBox="1"/>
          <p:nvPr/>
        </p:nvSpPr>
        <p:spPr>
          <a:xfrm>
            <a:off x="0" y="0"/>
            <a:ext cx="9727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Fun 4 all simulation: Running on 30K events out of 500K generated.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F4A8C-3569-2D40-BA7B-365D0245D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900" y="641774"/>
            <a:ext cx="5114317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0B7FCA-7D64-8144-A71D-588F06F0A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97" y="3473442"/>
            <a:ext cx="4434547" cy="3275589"/>
          </a:xfrm>
          <a:prstGeom prst="rect">
            <a:avLst/>
          </a:prstGeom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5757E088-3EA6-D74A-9E02-3B4749488C63}"/>
              </a:ext>
            </a:extLst>
          </p:cNvPr>
          <p:cNvSpPr/>
          <p:nvPr/>
        </p:nvSpPr>
        <p:spPr>
          <a:xfrm>
            <a:off x="8200183" y="4250883"/>
            <a:ext cx="701749" cy="7351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9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EF3558-E968-0C41-B71C-9B84757D5F82}"/>
              </a:ext>
            </a:extLst>
          </p:cNvPr>
          <p:cNvSpPr txBox="1"/>
          <p:nvPr/>
        </p:nvSpPr>
        <p:spPr>
          <a:xfrm>
            <a:off x="6310037" y="5150334"/>
            <a:ext cx="5200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To go to cross section need to estimate the </a:t>
            </a:r>
          </a:p>
          <a:p>
            <a:r>
              <a:rPr lang="en-US" dirty="0">
                <a:latin typeface="Comic Sans MS" panose="030F0902030302020204" pitchFamily="66" charset="0"/>
              </a:rPr>
              <a:t>acceptance and the efficiency of the detector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AFA385C-5609-194D-AE6F-DCBAEA23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>
                <a:latin typeface="Comic Sans MS" panose="030F0902030302020204" pitchFamily="66" charset="0"/>
              </a:rPr>
              <a:t>11</a:t>
            </a:fld>
            <a:endParaRPr lang="en-US">
              <a:latin typeface="Comic Sans MS" panose="030F09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09120-E539-2741-9C3E-C96E89671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82" y="550960"/>
            <a:ext cx="4724985" cy="305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64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73F609-9074-624E-8296-3C9CCE7ED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01" y="985793"/>
            <a:ext cx="4933423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06291-06C3-5247-AF93-FA15A5D03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709" y="985793"/>
            <a:ext cx="5552096" cy="3429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D542F-291D-0544-B831-4ACB88FE3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BE031-146A-2F44-BC4B-951E563F9593}"/>
              </a:ext>
            </a:extLst>
          </p:cNvPr>
          <p:cNvSpPr txBox="1"/>
          <p:nvPr/>
        </p:nvSpPr>
        <p:spPr>
          <a:xfrm>
            <a:off x="1134320" y="0"/>
            <a:ext cx="3709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902030302020204" pitchFamily="66" charset="0"/>
              </a:rPr>
              <a:t>t reconstruction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BAED65-B5D0-2A44-B832-520FCA3C7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828" y="4754255"/>
            <a:ext cx="3340100" cy="58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60AFD0-F0E6-2B41-9065-92C80A282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537" y="5442904"/>
            <a:ext cx="5219700" cy="1104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7CD240-89E2-E243-AA05-0BA212559A68}"/>
              </a:ext>
            </a:extLst>
          </p:cNvPr>
          <p:cNvSpPr txBox="1"/>
          <p:nvPr/>
        </p:nvSpPr>
        <p:spPr>
          <a:xfrm>
            <a:off x="1594338" y="1184030"/>
            <a:ext cx="114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A68F6-C526-4045-BDCF-19EF9F3EAF4F}"/>
              </a:ext>
            </a:extLst>
          </p:cNvPr>
          <p:cNvSpPr txBox="1"/>
          <p:nvPr/>
        </p:nvSpPr>
        <p:spPr>
          <a:xfrm>
            <a:off x="7643446" y="609600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Fun4all</a:t>
            </a:r>
          </a:p>
        </p:txBody>
      </p:sp>
    </p:spTree>
    <p:extLst>
      <p:ext uri="{BB962C8B-B14F-4D97-AF65-F5344CB8AC3E}">
        <p14:creationId xmlns:p14="http://schemas.microsoft.com/office/powerpoint/2010/main" val="558940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DF4BA9-85F8-824F-AF1B-76E0A43043EC}"/>
                  </a:ext>
                </a:extLst>
              </p:cNvPr>
              <p:cNvSpPr txBox="1"/>
              <p:nvPr/>
            </p:nvSpPr>
            <p:spPr>
              <a:xfrm>
                <a:off x="1189595" y="177395"/>
                <a:ext cx="2678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algn="r" defTabSz="914400" rtl="1" eaLnBrk="1" latinLnBrk="0" hangingPunct="1"/>
                <a:r>
                  <a:rPr lang="en-US" dirty="0">
                    <a:latin typeface="Comic Sans MS" panose="030F0902030302020204" pitchFamily="66" charset="0"/>
                  </a:rPr>
                  <a:t>Missing mass (</a:t>
                </a:r>
                <a:r>
                  <a:rPr lang="en-US" dirty="0" err="1">
                    <a:latin typeface="Comic Sans MS" panose="030F0902030302020204" pitchFamily="66" charset="0"/>
                  </a:rPr>
                  <a:t>ep</a:t>
                </a:r>
                <a:r>
                  <a:rPr lang="en-US" dirty="0" err="1">
                    <a:latin typeface="Comic Sans MS" panose="030F0902030302020204" pitchFamily="66" charset="0"/>
                    <a:sym typeface="Wingdings" pitchFamily="2" charset="2"/>
                  </a:rPr>
                  <a:t></a:t>
                </a:r>
                <a:r>
                  <a:rPr lang="en-US" dirty="0" err="1">
                    <a:latin typeface="Comic Sans MS" panose="030F0902030302020204" pitchFamily="66" charset="0"/>
                  </a:rPr>
                  <a:t>ep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DF4BA9-85F8-824F-AF1B-76E0A4304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595" y="177395"/>
                <a:ext cx="2678747" cy="369332"/>
              </a:xfrm>
              <a:prstGeom prst="rect">
                <a:avLst/>
              </a:prstGeom>
              <a:blipFill>
                <a:blip r:embed="rId2"/>
                <a:stretch>
                  <a:fillRect l="-943" t="-3226" r="-47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43BE70F-B301-074C-93C6-AA13F9BD7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6412"/>
            <a:ext cx="5712938" cy="3981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F7BA13-615C-9142-9430-2773C10CB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938" y="718417"/>
            <a:ext cx="5640862" cy="3865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A59EFF-73AE-664F-8124-E72330FEE87B}"/>
              </a:ext>
            </a:extLst>
          </p:cNvPr>
          <p:cNvSpPr txBox="1"/>
          <p:nvPr/>
        </p:nvSpPr>
        <p:spPr>
          <a:xfrm>
            <a:off x="6639965" y="1060449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Truth particles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3BA75E-ADF2-3444-8A2A-6A41C244EBBE}"/>
              </a:ext>
            </a:extLst>
          </p:cNvPr>
          <p:cNvSpPr txBox="1"/>
          <p:nvPr/>
        </p:nvSpPr>
        <p:spPr>
          <a:xfrm>
            <a:off x="592364" y="783450"/>
            <a:ext cx="22813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Reconstructed </a:t>
            </a:r>
          </a:p>
          <a:p>
            <a:r>
              <a:rPr lang="en-US" dirty="0">
                <a:latin typeface="Comic Sans MS" panose="030F0902030302020204" pitchFamily="66" charset="0"/>
              </a:rPr>
              <a:t>(</a:t>
            </a:r>
            <a:r>
              <a:rPr lang="en-US" dirty="0" err="1">
                <a:latin typeface="Comic Sans MS" panose="030F0902030302020204" pitchFamily="66" charset="0"/>
              </a:rPr>
              <a:t>e,gamma</a:t>
            </a:r>
            <a:r>
              <a:rPr lang="en-US" dirty="0">
                <a:latin typeface="Comic Sans MS" panose="030F0902030302020204" pitchFamily="66" charset="0"/>
              </a:rPr>
              <a:t>) +</a:t>
            </a:r>
          </a:p>
          <a:p>
            <a:r>
              <a:rPr lang="en-US" dirty="0">
                <a:latin typeface="Comic Sans MS" panose="030F0902030302020204" pitchFamily="66" charset="0"/>
              </a:rPr>
              <a:t>Smeared proton 1%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C03ED42-D12C-F644-A1E4-5DE492878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>
                <a:latin typeface="Comic Sans MS" panose="030F0902030302020204" pitchFamily="66" charset="0"/>
              </a:rPr>
              <a:t>13</a:t>
            </a:fld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A01A04-0E18-3A41-9AC2-DD4758E3D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58" y="4638157"/>
            <a:ext cx="3194207" cy="221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59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62608B-7AB3-B943-9543-2D5E1B320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2450"/>
            <a:ext cx="4361003" cy="26355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1699D-EBAE-2842-8B55-7FD24F4D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43C0B3-0A54-484D-A71A-2AFAEF1F1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7" y="673690"/>
            <a:ext cx="5210805" cy="3657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8666B1-20CB-B741-B574-A56CFF5CE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333" y="673691"/>
            <a:ext cx="5416952" cy="3760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4E4FF2-5662-964E-BA3E-82694054CE70}"/>
              </a:ext>
            </a:extLst>
          </p:cNvPr>
          <p:cNvSpPr txBox="1"/>
          <p:nvPr/>
        </p:nvSpPr>
        <p:spPr>
          <a:xfrm>
            <a:off x="6096000" y="983847"/>
            <a:ext cx="1534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Truth particles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03EC6C-8AD7-5547-992B-0087E7A564DF}"/>
                  </a:ext>
                </a:extLst>
              </p:cNvPr>
              <p:cNvSpPr txBox="1"/>
              <p:nvPr/>
            </p:nvSpPr>
            <p:spPr>
              <a:xfrm>
                <a:off x="168603" y="150470"/>
                <a:ext cx="20473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(ep </a:t>
                </a:r>
                <a:r>
                  <a:rPr lang="en-US" sz="2800" dirty="0">
                    <a:sym typeface="Wingdings" pitchFamily="2" charset="2"/>
                  </a:rPr>
                  <a:t> e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𝛾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)</m:t>
                    </m:r>
                  </m:oMath>
                </a14:m>
                <a:r>
                  <a:rPr lang="en-US" sz="2800" dirty="0"/>
                  <a:t>X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03EC6C-8AD7-5547-992B-0087E7A56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03" y="150470"/>
                <a:ext cx="2047355" cy="523220"/>
              </a:xfrm>
              <a:prstGeom prst="rect">
                <a:avLst/>
              </a:prstGeom>
              <a:blipFill>
                <a:blip r:embed="rId5"/>
                <a:stretch>
                  <a:fillRect l="-6173" t="-16667" r="-4938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1AA585E-492F-AC4B-8A20-770CBAE3C27B}"/>
              </a:ext>
            </a:extLst>
          </p:cNvPr>
          <p:cNvSpPr txBox="1"/>
          <p:nvPr/>
        </p:nvSpPr>
        <p:spPr>
          <a:xfrm>
            <a:off x="2811549" y="4662268"/>
            <a:ext cx="1435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momentum variation example &lt;1%</a:t>
            </a:r>
          </a:p>
        </p:txBody>
      </p:sp>
    </p:spTree>
    <p:extLst>
      <p:ext uri="{BB962C8B-B14F-4D97-AF65-F5344CB8AC3E}">
        <p14:creationId xmlns:p14="http://schemas.microsoft.com/office/powerpoint/2010/main" val="2252979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9C89E3-465A-D14E-B63E-AD6AD79246B6}"/>
              </a:ext>
            </a:extLst>
          </p:cNvPr>
          <p:cNvSpPr txBox="1"/>
          <p:nvPr/>
        </p:nvSpPr>
        <p:spPr>
          <a:xfrm>
            <a:off x="1041991" y="680484"/>
            <a:ext cx="971131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anose="030F0902030302020204" pitchFamily="66" charset="0"/>
              </a:rPr>
              <a:t>To do:</a:t>
            </a:r>
          </a:p>
          <a:p>
            <a:endParaRPr lang="en-US" sz="3200" dirty="0">
              <a:latin typeface="Comic Sans MS" panose="030F0902030302020204" pitchFamily="66" charset="0"/>
            </a:endParaRPr>
          </a:p>
          <a:p>
            <a:pPr marL="342900" indent="-342900">
              <a:buAutoNum type="arabicParenR"/>
            </a:pPr>
            <a:r>
              <a:rPr lang="en-US" sz="3200" dirty="0">
                <a:latin typeface="Comic Sans MS" panose="030F0902030302020204" pitchFamily="66" charset="0"/>
              </a:rPr>
              <a:t>Add proton acceptance</a:t>
            </a:r>
          </a:p>
          <a:p>
            <a:pPr marL="342900" indent="-342900">
              <a:buAutoNum type="arabicParenR"/>
            </a:pPr>
            <a:endParaRPr lang="en-US" sz="3200" dirty="0">
              <a:latin typeface="Comic Sans MS" panose="030F0902030302020204" pitchFamily="66" charset="0"/>
            </a:endParaRPr>
          </a:p>
          <a:p>
            <a:pPr marL="342900" indent="-342900">
              <a:buAutoNum type="arabicParenR"/>
            </a:pPr>
            <a:r>
              <a:rPr lang="en-US" sz="3200" dirty="0">
                <a:latin typeface="Comic Sans MS" panose="030F0902030302020204" pitchFamily="66" charset="0"/>
              </a:rPr>
              <a:t>Estimate the total acceptance and efficiency</a:t>
            </a:r>
          </a:p>
          <a:p>
            <a:pPr marL="342900" indent="-342900">
              <a:buAutoNum type="arabicParenR"/>
            </a:pPr>
            <a:endParaRPr lang="en-US" sz="3200" dirty="0">
              <a:latin typeface="Comic Sans MS" panose="030F0902030302020204" pitchFamily="66" charset="0"/>
            </a:endParaRPr>
          </a:p>
          <a:p>
            <a:pPr marL="342900" indent="-342900">
              <a:buAutoNum type="arabicParenR"/>
            </a:pPr>
            <a:r>
              <a:rPr lang="en-US" sz="3200" dirty="0">
                <a:latin typeface="Comic Sans MS" panose="030F0902030302020204" pitchFamily="66" charset="0"/>
              </a:rPr>
              <a:t>Extract cross sections as a function of Q</a:t>
            </a:r>
            <a:r>
              <a:rPr lang="en-US" sz="3200" baseline="30000" dirty="0">
                <a:latin typeface="Comic Sans MS" panose="030F0902030302020204" pitchFamily="66" charset="0"/>
              </a:rPr>
              <a:t>2</a:t>
            </a:r>
            <a:r>
              <a:rPr lang="en-US" sz="3200" dirty="0">
                <a:latin typeface="Comic Sans MS" panose="030F0902030302020204" pitchFamily="66" charset="0"/>
              </a:rPr>
              <a:t>, x, t</a:t>
            </a:r>
          </a:p>
          <a:p>
            <a:pPr marL="342900" indent="-342900">
              <a:buAutoNum type="arabicParenR"/>
            </a:pPr>
            <a:endParaRPr lang="en-US" sz="3200" dirty="0">
              <a:latin typeface="Comic Sans MS" panose="030F0902030302020204" pitchFamily="66" charset="0"/>
            </a:endParaRPr>
          </a:p>
          <a:p>
            <a:pPr marL="342900" indent="-342900">
              <a:buAutoNum type="arabicParenR"/>
            </a:pPr>
            <a:r>
              <a:rPr lang="en-US" sz="3200" dirty="0">
                <a:latin typeface="Comic Sans MS" panose="030F0902030302020204" pitchFamily="66" charset="0"/>
              </a:rPr>
              <a:t>Add pi0 background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EDD1A2-89B5-7246-AD60-17B04A26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20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004D6-3E21-FE46-8718-4C21F6D8A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ECF3E8-35D0-DE41-835F-818058AEC617}"/>
              </a:ext>
            </a:extLst>
          </p:cNvPr>
          <p:cNvSpPr txBox="1"/>
          <p:nvPr/>
        </p:nvSpPr>
        <p:spPr>
          <a:xfrm>
            <a:off x="415214" y="452487"/>
            <a:ext cx="10977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DVCS events where generated by Milou3d event generator using two models KM20 and GK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858A0C-CBBC-734F-BCB7-1E4A12E31008}"/>
              </a:ext>
            </a:extLst>
          </p:cNvPr>
          <p:cNvSpPr txBox="1"/>
          <p:nvPr/>
        </p:nvSpPr>
        <p:spPr>
          <a:xfrm>
            <a:off x="415214" y="821819"/>
            <a:ext cx="4230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(in this report only GK presented)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E15BC7-9EAC-BC43-A801-E8F22DE828CB}"/>
              </a:ext>
            </a:extLst>
          </p:cNvPr>
          <p:cNvSpPr txBox="1"/>
          <p:nvPr/>
        </p:nvSpPr>
        <p:spPr>
          <a:xfrm>
            <a:off x="327094" y="1700053"/>
            <a:ext cx="1806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Beam Setups: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52FD809-1D41-8B47-B9A3-A195410B6B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865751"/>
              </p:ext>
            </p:extLst>
          </p:nvPr>
        </p:nvGraphicFramePr>
        <p:xfrm>
          <a:off x="2480030" y="1700053"/>
          <a:ext cx="8128000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64204511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05870752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2930252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76242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Energy setup [GeV]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Energy setup [GeV]</a:t>
                      </a:r>
                    </a:p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Energy setup [GeV]</a:t>
                      </a:r>
                    </a:p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077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5x41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10x100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18x275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627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5x41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10x100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18x275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97995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31D5B0C-D019-0143-9B64-5A10EB3512F0}"/>
              </a:ext>
            </a:extLst>
          </p:cNvPr>
          <p:cNvSpPr txBox="1"/>
          <p:nvPr/>
        </p:nvSpPr>
        <p:spPr>
          <a:xfrm>
            <a:off x="669303" y="4091078"/>
            <a:ext cx="8807219" cy="1426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Each setup include full process (BH + DVCS + interference term)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902030302020204" pitchFamily="66" charset="0"/>
              </a:rPr>
              <a:t>Generated 500K events for each setup (some setups are still running)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Comic Sans MS" panose="030F09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5285D1-0E16-C247-881B-8D541EF7DF58}"/>
              </a:ext>
            </a:extLst>
          </p:cNvPr>
          <p:cNvSpPr txBox="1"/>
          <p:nvPr/>
        </p:nvSpPr>
        <p:spPr>
          <a:xfrm>
            <a:off x="2021435" y="5636071"/>
            <a:ext cx="6197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In total 12* generated file with 500K events each.</a:t>
            </a:r>
          </a:p>
        </p:txBody>
      </p:sp>
    </p:spTree>
    <p:extLst>
      <p:ext uri="{BB962C8B-B14F-4D97-AF65-F5344CB8AC3E}">
        <p14:creationId xmlns:p14="http://schemas.microsoft.com/office/powerpoint/2010/main" val="1049078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0DD0B-4A3B-DE43-A3FB-91E186A7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E67211-CDA2-EB4A-9FB1-3BAD6C9A470A}"/>
              </a:ext>
            </a:extLst>
          </p:cNvPr>
          <p:cNvSpPr txBox="1"/>
          <p:nvPr/>
        </p:nvSpPr>
        <p:spPr>
          <a:xfrm>
            <a:off x="179882" y="314793"/>
            <a:ext cx="6207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902030302020204" pitchFamily="66" charset="0"/>
              </a:rPr>
              <a:t>BH and Full simulation normalization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76B6DF-C63F-BD47-BA4B-2EEB34805C02}"/>
              </a:ext>
            </a:extLst>
          </p:cNvPr>
          <p:cNvSpPr/>
          <p:nvPr/>
        </p:nvSpPr>
        <p:spPr>
          <a:xfrm>
            <a:off x="649574" y="2150688"/>
            <a:ext cx="9609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*************************************</a:t>
            </a: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*     INTEGRATION TERMINATED        *</a:t>
            </a: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*************************************</a:t>
            </a: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Menlo" panose="020B0609030804020204" pitchFamily="49" charset="0"/>
              </a:rPr>
              <a:t>Total cross-section (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00FF00"/>
                </a:highlight>
                <a:latin typeface="Menlo" panose="020B0609030804020204" pitchFamily="49" charset="0"/>
              </a:rPr>
              <a:t>nb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Menlo" panose="020B0609030804020204" pitchFamily="49" charset="0"/>
              </a:rPr>
              <a:t>) :    3.99499607</a:t>
            </a: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Error                    :   0.210341960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F4F4D-6811-AA4F-88D5-2072B8B867BF}"/>
              </a:ext>
            </a:extLst>
          </p:cNvPr>
          <p:cNvSpPr txBox="1"/>
          <p:nvPr/>
        </p:nvSpPr>
        <p:spPr>
          <a:xfrm>
            <a:off x="649574" y="1487197"/>
            <a:ext cx="2270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u="sng" dirty="0" err="1"/>
              <a:t>bases_milou.log</a:t>
            </a:r>
            <a:endParaRPr lang="en-US" sz="2400" b="1" i="1" u="sng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C62B510-7C73-7543-99B9-C27E3F0876FE}"/>
                  </a:ext>
                </a:extLst>
              </p:cNvPr>
              <p:cNvSpPr txBox="1"/>
              <p:nvPr/>
            </p:nvSpPr>
            <p:spPr>
              <a:xfrm>
                <a:off x="869430" y="5621311"/>
                <a:ext cx="66459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omic Sans MS" panose="030F0902030302020204" pitchFamily="66" charset="0"/>
                  </a:rPr>
                  <a:t>Number of events normalized to 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𝑓𝑏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400" dirty="0"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C62B510-7C73-7543-99B9-C27E3F087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30" y="5621311"/>
                <a:ext cx="6645987" cy="461665"/>
              </a:xfrm>
              <a:prstGeom prst="rect">
                <a:avLst/>
              </a:prstGeom>
              <a:blipFill>
                <a:blip r:embed="rId2"/>
                <a:stretch>
                  <a:fillRect l="-152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5165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998913-EE55-AC4A-8435-0D48B905C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8709"/>
            <a:ext cx="5605607" cy="37384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8C7D00-9E26-DF40-8354-6506BDDE9A16}"/>
                  </a:ext>
                </a:extLst>
              </p:cNvPr>
              <p:cNvSpPr txBox="1"/>
              <p:nvPr/>
            </p:nvSpPr>
            <p:spPr>
              <a:xfrm>
                <a:off x="472909" y="5790631"/>
                <a:ext cx="2242922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omic Sans MS" panose="030F0902030302020204" pitchFamily="66" charset="0"/>
                  </a:rPr>
                  <a:t>Cuts: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>
                    <a:latin typeface="Comic Sans MS" panose="030F0902030302020204" pitchFamily="66" charset="0"/>
                  </a:rPr>
                  <a:t> GeV</a:t>
                </a:r>
              </a:p>
              <a:p>
                <a:r>
                  <a:rPr lang="en-US" dirty="0">
                    <a:latin typeface="Comic Sans MS" panose="030F0902030302020204" pitchFamily="66" charset="0"/>
                  </a:rPr>
                  <a:t>          -t &lt; 0.8 GeV</a:t>
                </a:r>
                <a:r>
                  <a:rPr lang="en-US" baseline="30000" dirty="0">
                    <a:latin typeface="Comic Sans MS" panose="030F0902030302020204" pitchFamily="66" charset="0"/>
                  </a:rPr>
                  <a:t>2</a:t>
                </a:r>
              </a:p>
              <a:p>
                <a:endParaRPr lang="en-US" dirty="0"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8C7D00-9E26-DF40-8354-6506BDDE9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09" y="5790631"/>
                <a:ext cx="2242922" cy="923330"/>
              </a:xfrm>
              <a:prstGeom prst="rect">
                <a:avLst/>
              </a:prstGeom>
              <a:blipFill>
                <a:blip r:embed="rId3"/>
                <a:stretch>
                  <a:fillRect l="-1676" t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46CEBEA-5C36-674E-A423-F99C1FE49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478" y="1576844"/>
            <a:ext cx="6462522" cy="361027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B8BB7-72A9-C24D-9479-A6F01BC78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>
                <a:latin typeface="Comic Sans MS" panose="030F0902030302020204" pitchFamily="66" charset="0"/>
              </a:rPr>
              <a:t>4</a:t>
            </a:fld>
            <a:endParaRPr lang="en-US">
              <a:latin typeface="Comic Sans MS" panose="030F09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5F7CD0-9423-AA49-A2C8-217B58A3FCEF}"/>
              </a:ext>
            </a:extLst>
          </p:cNvPr>
          <p:cNvSpPr txBox="1"/>
          <p:nvPr/>
        </p:nvSpPr>
        <p:spPr>
          <a:xfrm>
            <a:off x="1231417" y="1079377"/>
            <a:ext cx="2156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400" rtl="1" eaLnBrk="1" latinLnBrk="0" hangingPunct="1"/>
            <a:r>
              <a:rPr lang="en-US" dirty="0">
                <a:latin typeface="Comic Sans MS" panose="030F0902030302020204" pitchFamily="66" charset="0"/>
              </a:rPr>
              <a:t>Photon angle [deg]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7430DE-5F7C-034F-877F-1667D23D62AC}"/>
              </a:ext>
            </a:extLst>
          </p:cNvPr>
          <p:cNvSpPr txBox="1"/>
          <p:nvPr/>
        </p:nvSpPr>
        <p:spPr>
          <a:xfrm>
            <a:off x="8259580" y="1199215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Q</a:t>
            </a:r>
            <a:r>
              <a:rPr lang="en-US" baseline="30000" dirty="0"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0259E0-DBFE-4A4D-A6AA-18258B287003}"/>
              </a:ext>
            </a:extLst>
          </p:cNvPr>
          <p:cNvSpPr txBox="1"/>
          <p:nvPr/>
        </p:nvSpPr>
        <p:spPr>
          <a:xfrm>
            <a:off x="4686669" y="222947"/>
            <a:ext cx="3515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902030302020204" pitchFamily="66" charset="0"/>
              </a:rPr>
              <a:t>Generator output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F0CA34-3D41-9244-8622-9BF3866A757E}"/>
              </a:ext>
            </a:extLst>
          </p:cNvPr>
          <p:cNvSpPr txBox="1"/>
          <p:nvPr/>
        </p:nvSpPr>
        <p:spPr>
          <a:xfrm>
            <a:off x="3997734" y="5749292"/>
            <a:ext cx="54890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ighlight>
                  <a:srgbClr val="FF0000"/>
                </a:highlight>
                <a:latin typeface="Comic Sans MS" panose="030F0902030302020204" pitchFamily="66" charset="0"/>
              </a:rPr>
              <a:t>Red – BH</a:t>
            </a:r>
          </a:p>
          <a:p>
            <a:r>
              <a:rPr lang="en-US" sz="2800" dirty="0">
                <a:highlight>
                  <a:srgbClr val="00FF00"/>
                </a:highlight>
                <a:latin typeface="Comic Sans MS" panose="030F0902030302020204" pitchFamily="66" charset="0"/>
              </a:rPr>
              <a:t>Green – Full (DVCS + BH + INT)</a:t>
            </a:r>
          </a:p>
        </p:txBody>
      </p:sp>
    </p:spTree>
    <p:extLst>
      <p:ext uri="{BB962C8B-B14F-4D97-AF65-F5344CB8AC3E}">
        <p14:creationId xmlns:p14="http://schemas.microsoft.com/office/powerpoint/2010/main" val="1661741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79B2B3-3F9E-254E-8438-544228708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90" y="876587"/>
            <a:ext cx="7010400" cy="2705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2E0289-F71E-414D-9DD4-494B78F181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715"/>
          <a:stretch/>
        </p:blipFill>
        <p:spPr>
          <a:xfrm>
            <a:off x="274039" y="4465000"/>
            <a:ext cx="3726461" cy="1891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50D557-7FF0-F940-A80F-E916975EA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906" y="3710203"/>
            <a:ext cx="7353300" cy="2984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06CFFD-82CB-7043-94A8-5C796BD582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7" b="16293"/>
          <a:stretch/>
        </p:blipFill>
        <p:spPr>
          <a:xfrm>
            <a:off x="8079643" y="876587"/>
            <a:ext cx="3805113" cy="58477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E09DCC-0D27-CB4F-B47A-AAAAAE0DA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>
                <a:latin typeface="Comic Sans MS" panose="030F0902030302020204" pitchFamily="66" charset="0"/>
              </a:rPr>
              <a:t>5</a:t>
            </a:fld>
            <a:endParaRPr lang="en-US">
              <a:latin typeface="Comic Sans MS" panose="030F09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967F08-1E6D-4748-83FF-F0926D5E13DA}"/>
              </a:ext>
            </a:extLst>
          </p:cNvPr>
          <p:cNvSpPr txBox="1"/>
          <p:nvPr/>
        </p:nvSpPr>
        <p:spPr>
          <a:xfrm>
            <a:off x="287490" y="210378"/>
            <a:ext cx="9467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902030302020204" pitchFamily="66" charset="0"/>
              </a:rPr>
              <a:t>Selection of DVCS events: Starting point ZEUS: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B485E5-A2EA-7A4B-9CF4-24D8D90492C2}"/>
              </a:ext>
            </a:extLst>
          </p:cNvPr>
          <p:cNvSpPr txBox="1"/>
          <p:nvPr/>
        </p:nvSpPr>
        <p:spPr>
          <a:xfrm>
            <a:off x="704538" y="3792511"/>
            <a:ext cx="3413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latin typeface="Comic Sans MS" panose="030F0902030302020204" pitchFamily="66" charset="0"/>
              </a:rPr>
              <a:t>Basic set of cuts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57068F-2A92-3042-B4A9-3E1AD77DA89A}"/>
              </a:ext>
            </a:extLst>
          </p:cNvPr>
          <p:cNvSpPr/>
          <p:nvPr/>
        </p:nvSpPr>
        <p:spPr>
          <a:xfrm>
            <a:off x="6355854" y="3071968"/>
            <a:ext cx="41208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https://arxiv.org/pdf/hep-ex/0108023.pdf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10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08D526-9BA7-8E4B-872C-440A08B6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68" y="882010"/>
            <a:ext cx="4167787" cy="2918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63EE63-B3BB-F545-8732-65CFA5B95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613" y="882010"/>
            <a:ext cx="4149587" cy="2975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32B668-BDBD-B547-875E-839C52C4D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867" y="3757611"/>
            <a:ext cx="4184619" cy="2975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3D839-F5CE-994D-96A4-4EAD62009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444" y="3800888"/>
            <a:ext cx="4132756" cy="305823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2189FA-15B8-C34B-9EF4-01143D90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/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E6E36-4518-394A-86B5-4349A315A135}"/>
              </a:ext>
            </a:extLst>
          </p:cNvPr>
          <p:cNvSpPr txBox="1"/>
          <p:nvPr/>
        </p:nvSpPr>
        <p:spPr>
          <a:xfrm>
            <a:off x="492122" y="136525"/>
            <a:ext cx="11035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902030302020204" pitchFamily="66" charset="0"/>
              </a:rPr>
              <a:t>Application of ZEUS cuts (generator output):  10x100 GeV</a:t>
            </a:r>
          </a:p>
        </p:txBody>
      </p:sp>
    </p:spTree>
    <p:extLst>
      <p:ext uri="{BB962C8B-B14F-4D97-AF65-F5344CB8AC3E}">
        <p14:creationId xmlns:p14="http://schemas.microsoft.com/office/powerpoint/2010/main" val="4291574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8A4B68-D9B6-F745-952A-2FCDEBEBB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99" y="2229111"/>
            <a:ext cx="5311513" cy="35797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CAAB68-B7D4-C24C-8317-CB7BD8A51F0A}"/>
              </a:ext>
            </a:extLst>
          </p:cNvPr>
          <p:cNvSpPr txBox="1"/>
          <p:nvPr/>
        </p:nvSpPr>
        <p:spPr>
          <a:xfrm>
            <a:off x="332096" y="1733001"/>
            <a:ext cx="450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Maximal value for Q2 when #Full &gt; #BH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3576C6-65A0-9845-926A-803FC6E64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312" y="2229110"/>
            <a:ext cx="6197425" cy="35797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414D75-E768-5145-B103-308EA930F690}"/>
              </a:ext>
            </a:extLst>
          </p:cNvPr>
          <p:cNvSpPr txBox="1"/>
          <p:nvPr/>
        </p:nvSpPr>
        <p:spPr>
          <a:xfrm>
            <a:off x="5891280" y="1650552"/>
            <a:ext cx="528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#Events for 10x100 – Luminosity 10 fb</a:t>
            </a:r>
            <a:r>
              <a:rPr lang="en-US" baseline="30000" dirty="0">
                <a:latin typeface="Comic Sans MS" panose="030F0902030302020204" pitchFamily="66" charset="0"/>
              </a:rPr>
              <a:t>-1</a:t>
            </a:r>
          </a:p>
          <a:p>
            <a:r>
              <a:rPr lang="en-US" dirty="0">
                <a:latin typeface="Comic Sans MS" panose="030F0902030302020204" pitchFamily="66" charset="0"/>
              </a:rPr>
              <a:t>#Full - #BH for different cuts on photon angle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968948-206A-C946-8B5F-33FC5A8E0EE5}"/>
              </a:ext>
            </a:extLst>
          </p:cNvPr>
          <p:cNvSpPr txBox="1"/>
          <p:nvPr/>
        </p:nvSpPr>
        <p:spPr>
          <a:xfrm>
            <a:off x="3620045" y="2472304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Beam 10x100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E8E869-A5C0-404B-B133-07B4B4015C1C}"/>
              </a:ext>
            </a:extLst>
          </p:cNvPr>
          <p:cNvSpPr txBox="1"/>
          <p:nvPr/>
        </p:nvSpPr>
        <p:spPr>
          <a:xfrm>
            <a:off x="9813322" y="2400967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Beam 10x100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40AA92E-D47C-0B4A-A81A-EC68062D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>
                <a:latin typeface="Comic Sans MS" panose="030F0902030302020204" pitchFamily="66" charset="0"/>
              </a:rPr>
              <a:t>7</a:t>
            </a:fld>
            <a:endParaRPr lang="en-US">
              <a:latin typeface="Comic Sans MS" panose="030F09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402F66-4D2D-244A-9072-4DEA6A2C39AF}"/>
              </a:ext>
            </a:extLst>
          </p:cNvPr>
          <p:cNvSpPr txBox="1"/>
          <p:nvPr/>
        </p:nvSpPr>
        <p:spPr>
          <a:xfrm>
            <a:off x="332096" y="192050"/>
            <a:ext cx="5532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902030302020204" pitchFamily="66" charset="0"/>
              </a:rPr>
              <a:t>Cuts sensitivity (Generator)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4DFA7E-7FB9-D743-ADC2-BCCFDD1B5600}"/>
              </a:ext>
            </a:extLst>
          </p:cNvPr>
          <p:cNvCxnSpPr/>
          <p:nvPr/>
        </p:nvCxnSpPr>
        <p:spPr>
          <a:xfrm flipV="1">
            <a:off x="3608470" y="3183038"/>
            <a:ext cx="0" cy="228021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C42182-9FF1-8D45-9987-0BA61A3ED3C3}"/>
              </a:ext>
            </a:extLst>
          </p:cNvPr>
          <p:cNvCxnSpPr/>
          <p:nvPr/>
        </p:nvCxnSpPr>
        <p:spPr>
          <a:xfrm flipH="1">
            <a:off x="2268639" y="5000264"/>
            <a:ext cx="1342663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887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DA4AC1-4B72-0E4B-B9B5-E4E69D691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237" y="1778067"/>
            <a:ext cx="5943013" cy="4114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877D0-7413-9A4A-B891-F7044C974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8067"/>
            <a:ext cx="5926238" cy="411439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29F8FF4-C218-4447-A00B-4AB8EA7B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>
                <a:latin typeface="Comic Sans MS" panose="030F0902030302020204" pitchFamily="66" charset="0"/>
              </a:rPr>
              <a:t>8</a:t>
            </a:fld>
            <a:endParaRPr lang="en-US">
              <a:latin typeface="Comic Sans MS" panose="030F0902030302020204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C7DC74-9F15-6949-8DAE-0CF6628F9260}"/>
                  </a:ext>
                </a:extLst>
              </p:cNvPr>
              <p:cNvSpPr txBox="1"/>
              <p:nvPr/>
            </p:nvSpPr>
            <p:spPr>
              <a:xfrm>
                <a:off x="787078" y="470184"/>
                <a:ext cx="5974841" cy="5175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sz="2400" dirty="0">
                    <a:latin typeface="Comic Sans MS" panose="030F0902030302020204" pitchFamily="66" charset="0"/>
                  </a:rPr>
                  <a:t> cut variation 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𝑒𝑙𝑒𝑐𝑡𝑟𝑜𝑛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&gt;0.8</m:t>
                    </m:r>
                  </m:oMath>
                </a14:m>
                <a:endParaRPr lang="en-US" sz="2400" dirty="0"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C7DC74-9F15-6949-8DAE-0CF6628F9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078" y="470184"/>
                <a:ext cx="5974841" cy="517578"/>
              </a:xfrm>
              <a:prstGeom prst="rect">
                <a:avLst/>
              </a:prstGeom>
              <a:blipFill>
                <a:blip r:embed="rId4"/>
                <a:stretch>
                  <a:fillRect l="-212" t="-238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276C88-4BAA-1D46-9D90-B773AF40E161}"/>
              </a:ext>
            </a:extLst>
          </p:cNvPr>
          <p:cNvCxnSpPr/>
          <p:nvPr/>
        </p:nvCxnSpPr>
        <p:spPr>
          <a:xfrm flipV="1">
            <a:off x="3863113" y="3194613"/>
            <a:ext cx="0" cy="228021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F04236-1977-4C46-BBB4-8AD6A5127709}"/>
              </a:ext>
            </a:extLst>
          </p:cNvPr>
          <p:cNvCxnSpPr/>
          <p:nvPr/>
        </p:nvCxnSpPr>
        <p:spPr>
          <a:xfrm flipH="1">
            <a:off x="2523282" y="5011839"/>
            <a:ext cx="1342663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001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978852-D2BF-6B4C-ABF8-BDA5A329A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610" y="1134081"/>
            <a:ext cx="4877649" cy="3365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DA4B07-AF86-6B43-9071-7C6549913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20"/>
            <a:ext cx="4749186" cy="3215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2F81EC-14B3-824A-A986-0B9D67796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27140"/>
            <a:ext cx="4749187" cy="3230860"/>
          </a:xfrm>
          <a:prstGeom prst="rect">
            <a:avLst/>
          </a:prstGeom>
        </p:spPr>
      </p:pic>
      <p:sp>
        <p:nvSpPr>
          <p:cNvPr id="7" name="Cross 6">
            <a:extLst>
              <a:ext uri="{FF2B5EF4-FFF2-40B4-BE49-F238E27FC236}">
                <a16:creationId xmlns:a16="http://schemas.microsoft.com/office/drawing/2014/main" id="{7DCF40E0-9F82-364D-97A1-9140A02D63C0}"/>
              </a:ext>
            </a:extLst>
          </p:cNvPr>
          <p:cNvSpPr/>
          <p:nvPr/>
        </p:nvSpPr>
        <p:spPr>
          <a:xfrm rot="1238520">
            <a:off x="2731567" y="4739062"/>
            <a:ext cx="1661160" cy="1661160"/>
          </a:xfrm>
          <a:prstGeom prst="plus">
            <a:avLst>
              <a:gd name="adj" fmla="val 451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902030302020204" pitchFamily="66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D73580-9D16-B243-8551-EF3E8B94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0D2C-44AE-1D49-A730-DE8E9FBF27F2}" type="slidenum">
              <a:rPr lang="en-US" smtClean="0">
                <a:latin typeface="Comic Sans MS" panose="030F0902030302020204" pitchFamily="66" charset="0"/>
              </a:rPr>
              <a:t>9</a:t>
            </a:fld>
            <a:endParaRPr lang="en-US">
              <a:latin typeface="Comic Sans MS" panose="030F0902030302020204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372E20-C49F-2C44-BE68-DCAFF0DFF64D}"/>
                  </a:ext>
                </a:extLst>
              </p:cNvPr>
              <p:cNvSpPr txBox="1"/>
              <p:nvPr/>
            </p:nvSpPr>
            <p:spPr>
              <a:xfrm>
                <a:off x="5636871" y="474562"/>
                <a:ext cx="4065472" cy="5175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omic Sans MS" panose="030F0902030302020204" pitchFamily="66" charset="0"/>
                  </a:rPr>
                  <a:t>Variation on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𝑒𝑙𝑒𝑐𝑡𝑟𝑜𝑛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latin typeface="Comic Sans MS" panose="030F0902030302020204" pitchFamily="66" charset="0"/>
                  </a:rPr>
                  <a:t> 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372E20-C49F-2C44-BE68-DCAFF0DFF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871" y="474562"/>
                <a:ext cx="4065472" cy="517578"/>
              </a:xfrm>
              <a:prstGeom prst="rect">
                <a:avLst/>
              </a:prstGeom>
              <a:blipFill>
                <a:blip r:embed="rId5"/>
                <a:stretch>
                  <a:fillRect l="-2492" t="-4762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5797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2242</TotalTime>
  <Words>371</Words>
  <Application>Microsoft Macintosh PowerPoint</Application>
  <PresentationFormat>Widescreen</PresentationFormat>
  <Paragraphs>88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Comic Sans MS</vt:lpstr>
      <vt:lpstr>Menlo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Igor Korover</dc:creator>
  <cp:lastModifiedBy>Igor Korover</cp:lastModifiedBy>
  <cp:revision>28</cp:revision>
  <dcterms:created xsi:type="dcterms:W3CDTF">2021-08-19T01:48:33Z</dcterms:created>
  <dcterms:modified xsi:type="dcterms:W3CDTF">2021-08-20T15:10:59Z</dcterms:modified>
</cp:coreProperties>
</file>