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2" r:id="rId4"/>
    <p:sldId id="259" r:id="rId5"/>
    <p:sldId id="261" r:id="rId6"/>
    <p:sldId id="260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0E1A13-1D86-7F3F-5A2D-F0EAE2F3B676}" v="215" dt="2021-08-26T18:27:01.339"/>
    <p1510:client id="{1E252C4C-0B9F-4A0A-9257-A7F855A7151E}" v="3231" dt="2021-08-23T13:36:52.011"/>
    <p1510:client id="{2464EF1E-32BC-A800-5E9F-9AA732C924A4}" v="207" dt="2021-08-27T13:52:06.974"/>
    <p1510:client id="{3D702622-2F4E-412A-BAA5-481BBE4D5720}" v="355" dt="2021-08-27T13:36:35.166"/>
    <p1510:client id="{504E7B7E-88AB-3629-510D-B97545F2E649}" v="11" dt="2021-08-27T11:39:42.833"/>
    <p1510:client id="{FDB275CE-B729-8939-76C9-D41985633189}" v="65" dt="2021-08-23T16:09:12.0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                       Kayleigh Gates                              27/08/21                                                         ECCE Exclusive Reactions​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229289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                       Kayleigh Gates                              27/08/21                                                         ECCE Exclusive Reactions​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315224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                       Kayleigh Gates                              27/08/21                                                         ECCE Exclusive Reactions​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252405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                       Kayleigh Gates                              27/08/21                                                         ECCE Exclusive Reactions​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74935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                       Kayleigh Gates                              27/08/21                                                         ECCE Exclusive Reactions​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673088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                       Kayleigh Gates                              27/08/21                                                         ECCE Exclusive Reactions​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39201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                       Kayleigh Gates                              27/08/21                                                         ECCE Exclusive Reactions​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14457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                       Kayleigh Gates                              27/08/21                                                         ECCE Exclusive Reactions​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427776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                       Kayleigh Gates                              27/08/21                                                         ECCE Exclusive Reactions​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304347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                       Kayleigh Gates                              27/08/21                                                         ECCE Exclusive Reactions​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884886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                       Kayleigh Gates                              27/08/21                                                         ECCE Exclusive Reactions​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328422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                       Kayleigh Gates                              27/08/21                                                         ECCE Exclusive Reactions​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7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bnl.gov/event/11663/contributions/49316/attachments/35962/58941/Talk_05_10_2021.pdf" TargetMode="External"/><Relationship Id="rId2" Type="http://schemas.openxmlformats.org/officeDocument/2006/relationships/hyperlink" Target="https://arxiv.org/abs/hep-ph/0110062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arxiv.org/abs/2103.05419" TargetMode="External"/><Relationship Id="rId4" Type="http://schemas.openxmlformats.org/officeDocument/2006/relationships/hyperlink" Target="https://indico.bnl.gov/event/12166/contributions/50821/attachments/35961/58940/Talk_06_14_2021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892168"/>
          </a:xfrm>
        </p:spPr>
        <p:txBody>
          <a:bodyPr anchor="ctr">
            <a:normAutofit/>
          </a:bodyPr>
          <a:lstStyle/>
          <a:p>
            <a:r>
              <a:rPr lang="en-GB">
                <a:cs typeface="Calibri Light"/>
              </a:rPr>
              <a:t>TCS at ECCE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5225240"/>
            <a:ext cx="100584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1500">
                <a:solidFill>
                  <a:srgbClr val="FFFFFF"/>
                </a:solidFill>
                <a:cs typeface="Calibri"/>
              </a:rPr>
              <a:t>Kayleigh Gates</a:t>
            </a:r>
          </a:p>
          <a:p>
            <a:r>
              <a:rPr lang="en-GB" sz="1500">
                <a:solidFill>
                  <a:srgbClr val="FFFFFF"/>
                </a:solidFill>
                <a:cs typeface="Calibri"/>
              </a:rPr>
              <a:t>University of Glasgow</a:t>
            </a:r>
          </a:p>
          <a:p>
            <a:r>
              <a:rPr lang="en-GB" sz="1500">
                <a:solidFill>
                  <a:srgbClr val="FFFFFF"/>
                </a:solidFill>
                <a:cs typeface="Calibri"/>
              </a:rPr>
              <a:t>27/08/2021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3E830E-9E55-418B-B77D-99DAB2A1E14C}"/>
              </a:ext>
            </a:extLst>
          </p:cNvPr>
          <p:cNvSpPr txBox="1"/>
          <p:nvPr/>
        </p:nvSpPr>
        <p:spPr>
          <a:xfrm>
            <a:off x="4441093" y="3200400"/>
            <a:ext cx="3554044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>
                <a:cs typeface="Calibri"/>
              </a:rPr>
              <a:t>Kayleigh Gates</a:t>
            </a:r>
          </a:p>
          <a:p>
            <a:pPr algn="ctr"/>
            <a:r>
              <a:rPr lang="en-GB">
                <a:cs typeface="Calibri"/>
              </a:rPr>
              <a:t>University of Glasgow, Scotland</a:t>
            </a:r>
          </a:p>
          <a:p>
            <a:pPr algn="ctr"/>
            <a:r>
              <a:rPr lang="en-GB">
                <a:cs typeface="Calibri"/>
              </a:rPr>
              <a:t>27/08/21</a:t>
            </a:r>
          </a:p>
        </p:txBody>
      </p:sp>
      <p:sp>
        <p:nvSpPr>
          <p:cNvPr id="38" name="Slide Number Placeholder 37">
            <a:extLst>
              <a:ext uri="{FF2B5EF4-FFF2-40B4-BE49-F238E27FC236}">
                <a16:creationId xmlns:a16="http://schemas.microsoft.com/office/drawing/2014/main" id="{10195E53-D021-4BBD-AFD8-0C85F8F40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1</a:t>
            </a:fld>
            <a:endParaRPr lang="en-GB"/>
          </a:p>
        </p:txBody>
      </p:sp>
      <p:sp>
        <p:nvSpPr>
          <p:cNvPr id="45" name="Footer Placeholder 44">
            <a:extLst>
              <a:ext uri="{FF2B5EF4-FFF2-40B4-BE49-F238E27FC236}">
                <a16:creationId xmlns:a16="http://schemas.microsoft.com/office/drawing/2014/main" id="{6A33FB11-8262-4B65-92ED-42177CDED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7" y="6365009"/>
            <a:ext cx="12184849" cy="356466"/>
          </a:xfrm>
        </p:spPr>
        <p:txBody>
          <a:bodyPr/>
          <a:lstStyle/>
          <a:p>
            <a:pPr algn="l"/>
            <a:r>
              <a:rPr lang="en-GB"/>
              <a:t>                       Kayleigh Gates                              27/08/21                                                         ECCE Exclusive Reactions​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2515A-1188-491C-A80C-AEB8F5131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cs typeface="Calibri Light"/>
              </a:rPr>
              <a:t>Time-Like Compton Scattering (TCS)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5AE2B-5546-41EB-87FB-24904354C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>
                <a:cs typeface="Calibri"/>
              </a:rPr>
              <a:t>Exclusive process, often referred to as inverse of DVCS (real photon production).</a:t>
            </a:r>
          </a:p>
          <a:p>
            <a:r>
              <a:rPr lang="en-GB">
                <a:cs typeface="Calibri"/>
              </a:rPr>
              <a:t>Electron exchanges quasi real photon with target nucleon, release of virtual photon which decays into a lepton pair.</a:t>
            </a:r>
          </a:p>
          <a:p>
            <a:r>
              <a:rPr lang="en-GB" err="1">
                <a:ea typeface="+mn-lt"/>
                <a:cs typeface="+mn-lt"/>
              </a:rPr>
              <a:t>γp</a:t>
            </a:r>
            <a:r>
              <a:rPr lang="en-GB">
                <a:ea typeface="+mn-lt"/>
                <a:cs typeface="+mn-lt"/>
              </a:rPr>
              <a:t> → </a:t>
            </a:r>
            <a:r>
              <a:rPr lang="en-GB" err="1">
                <a:ea typeface="+mn-lt"/>
                <a:cs typeface="+mn-lt"/>
              </a:rPr>
              <a:t>μ+μ−p</a:t>
            </a:r>
            <a:r>
              <a:rPr lang="en-GB">
                <a:ea typeface="+mn-lt"/>
                <a:cs typeface="+mn-lt"/>
              </a:rPr>
              <a:t> or </a:t>
            </a:r>
            <a:r>
              <a:rPr lang="en-GB" err="1">
                <a:ea typeface="+mn-lt"/>
                <a:cs typeface="+mn-lt"/>
              </a:rPr>
              <a:t>γp</a:t>
            </a:r>
            <a:r>
              <a:rPr lang="en-GB">
                <a:ea typeface="+mn-lt"/>
                <a:cs typeface="+mn-lt"/>
              </a:rPr>
              <a:t> → </a:t>
            </a:r>
            <a:r>
              <a:rPr lang="en-GB" err="1">
                <a:ea typeface="+mn-lt"/>
                <a:cs typeface="+mn-lt"/>
              </a:rPr>
              <a:t>e+e−p</a:t>
            </a:r>
            <a:endParaRPr lang="en-GB">
              <a:ea typeface="+mn-lt"/>
              <a:cs typeface="+mn-lt"/>
            </a:endParaRPr>
          </a:p>
          <a:p>
            <a:r>
              <a:rPr lang="en-GB">
                <a:ea typeface="+mn-lt"/>
                <a:cs typeface="+mn-lt"/>
              </a:rPr>
              <a:t>Bethe-Heitler (BH) mechanism dominant in kinematical regime of interest. Interference terms important for access to GPDs</a:t>
            </a:r>
            <a:endParaRPr lang="en-GB">
              <a:cs typeface="Calibri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280840-EC5A-4919-B5E1-9ABBE24A4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48AF14-ECCB-4831-BCAA-6B1491AC9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8" y="6356350"/>
            <a:ext cx="8149492" cy="365125"/>
          </a:xfrm>
        </p:spPr>
        <p:txBody>
          <a:bodyPr/>
          <a:lstStyle/>
          <a:p>
            <a:r>
              <a:rPr lang="en-US"/>
              <a:t>                       Kayleigh Gates                              27/08/21                                                         ECCE Exclusive Reactions​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288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F533F-25CA-4C57-B49E-1F82CC44D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cs typeface="Calibri Light"/>
              </a:rPr>
              <a:t>Time-like Compton Scattering (TCS)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9A700-FB9D-462D-8532-4EF7E8495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endParaRPr lang="en-GB" sz="1100">
              <a:ea typeface="+mn-lt"/>
              <a:cs typeface="+mn-lt"/>
            </a:endParaRPr>
          </a:p>
          <a:p>
            <a:pPr>
              <a:buNone/>
            </a:pPr>
            <a:endParaRPr lang="en-GB" sz="1100">
              <a:ea typeface="+mn-lt"/>
              <a:cs typeface="+mn-lt"/>
            </a:endParaRPr>
          </a:p>
          <a:p>
            <a:pPr>
              <a:buNone/>
            </a:pPr>
            <a:endParaRPr lang="en-GB" sz="1100">
              <a:ea typeface="+mn-lt"/>
              <a:cs typeface="+mn-lt"/>
            </a:endParaRPr>
          </a:p>
          <a:p>
            <a:pPr>
              <a:buNone/>
            </a:pPr>
            <a:endParaRPr lang="en-GB" sz="1100">
              <a:ea typeface="+mn-lt"/>
              <a:cs typeface="+mn-lt"/>
            </a:endParaRPr>
          </a:p>
          <a:p>
            <a:pPr>
              <a:buNone/>
            </a:pPr>
            <a:endParaRPr lang="en-GB" sz="1100">
              <a:ea typeface="+mn-lt"/>
              <a:cs typeface="+mn-lt"/>
            </a:endParaRPr>
          </a:p>
          <a:p>
            <a:pPr>
              <a:buNone/>
            </a:pPr>
            <a:endParaRPr lang="en-GB" sz="1100">
              <a:ea typeface="+mn-lt"/>
              <a:cs typeface="+mn-lt"/>
            </a:endParaRPr>
          </a:p>
          <a:p>
            <a:pPr>
              <a:buNone/>
            </a:pPr>
            <a:endParaRPr lang="en-GB" sz="1100">
              <a:ea typeface="+mn-lt"/>
              <a:cs typeface="+mn-lt"/>
            </a:endParaRPr>
          </a:p>
          <a:p>
            <a:pPr>
              <a:buNone/>
            </a:pPr>
            <a:endParaRPr lang="en-GB" sz="1100">
              <a:ea typeface="+mn-lt"/>
              <a:cs typeface="+mn-lt"/>
            </a:endParaRPr>
          </a:p>
          <a:p>
            <a:pPr>
              <a:buNone/>
            </a:pPr>
            <a:endParaRPr lang="en-GB" sz="1100">
              <a:ea typeface="+mn-lt"/>
              <a:cs typeface="+mn-lt"/>
            </a:endParaRPr>
          </a:p>
          <a:p>
            <a:pPr>
              <a:buNone/>
            </a:pPr>
            <a:endParaRPr lang="en-GB" sz="1100">
              <a:ea typeface="+mn-lt"/>
              <a:cs typeface="+mn-lt"/>
            </a:endParaRPr>
          </a:p>
          <a:p>
            <a:pPr>
              <a:buNone/>
            </a:pPr>
            <a:endParaRPr lang="en-GB" sz="1100">
              <a:ea typeface="+mn-lt"/>
              <a:cs typeface="+mn-lt"/>
            </a:endParaRPr>
          </a:p>
          <a:p>
            <a:pPr>
              <a:buNone/>
            </a:pPr>
            <a:endParaRPr lang="en-GB" sz="1100">
              <a:ea typeface="+mn-lt"/>
              <a:cs typeface="+mn-lt"/>
            </a:endParaRPr>
          </a:p>
          <a:p>
            <a:pPr>
              <a:buNone/>
            </a:pPr>
            <a:endParaRPr lang="en-GB" sz="1100">
              <a:ea typeface="+mn-lt"/>
              <a:cs typeface="+mn-lt"/>
            </a:endParaRPr>
          </a:p>
          <a:p>
            <a:pPr>
              <a:buNone/>
            </a:pPr>
            <a:endParaRPr lang="en-GB" sz="1100">
              <a:ea typeface="+mn-lt"/>
              <a:cs typeface="+mn-lt"/>
            </a:endParaRPr>
          </a:p>
          <a:p>
            <a:pPr>
              <a:buNone/>
            </a:pPr>
            <a:endParaRPr lang="en-GB" sz="1100" dirty="0">
              <a:cs typeface="Calibri"/>
            </a:endParaRPr>
          </a:p>
          <a:p>
            <a:pPr marL="0" indent="0">
              <a:buNone/>
            </a:pPr>
            <a:endParaRPr lang="en-GB">
              <a:cs typeface="Calibri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8437D2-A71A-468E-909C-A871BB8FA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8" y="6356350"/>
            <a:ext cx="8149492" cy="365125"/>
          </a:xfrm>
        </p:spPr>
        <p:txBody>
          <a:bodyPr/>
          <a:lstStyle/>
          <a:p>
            <a:r>
              <a:rPr lang="en-US"/>
              <a:t>                       Kayleigh Gates                              27/08/21                                                         ECCE Exclusive Reactions​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5CCE91-7E61-4974-AE55-8C7A54C3A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3</a:t>
            </a:fld>
            <a:endParaRPr lang="en-US"/>
          </a:p>
        </p:txBody>
      </p:sp>
      <p:pic>
        <p:nvPicPr>
          <p:cNvPr id="6" name="Picture 6" descr="Diagram, schematic&#10;&#10;Description automatically generated">
            <a:extLst>
              <a:ext uri="{FF2B5EF4-FFF2-40B4-BE49-F238E27FC236}">
                <a16:creationId xmlns:a16="http://schemas.microsoft.com/office/drawing/2014/main" id="{F5E7DEE7-3834-4BD4-A6E3-004F63C795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6831" y="1945522"/>
            <a:ext cx="8202246" cy="375279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86AC844-A3DF-46FD-8904-2C34F2B54227}"/>
              </a:ext>
            </a:extLst>
          </p:cNvPr>
          <p:cNvSpPr txBox="1"/>
          <p:nvPr/>
        </p:nvSpPr>
        <p:spPr>
          <a:xfrm>
            <a:off x="2631440" y="1503680"/>
            <a:ext cx="692912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>
                <a:cs typeface="Calibri"/>
              </a:rPr>
              <a:t>                      DVCS                                                             TCS</a:t>
            </a:r>
          </a:p>
        </p:txBody>
      </p:sp>
    </p:spTree>
    <p:extLst>
      <p:ext uri="{BB962C8B-B14F-4D97-AF65-F5344CB8AC3E}">
        <p14:creationId xmlns:p14="http://schemas.microsoft.com/office/powerpoint/2010/main" val="2356791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0FD11-BEC2-4DD7-8059-1211D153D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err="1">
                <a:cs typeface="Calibri Light"/>
              </a:rPr>
              <a:t>EpIC</a:t>
            </a:r>
            <a:endParaRPr lang="en-GB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DBFDE-090D-45F3-9DB4-2ECE90B44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cs typeface="Calibri"/>
              </a:rPr>
              <a:t>MC event generator using GPD models from the PARTONS framework, plus </a:t>
            </a:r>
            <a:r>
              <a:rPr lang="en-GB" dirty="0" err="1">
                <a:cs typeface="Calibri"/>
              </a:rPr>
              <a:t>mFOAM</a:t>
            </a:r>
            <a:r>
              <a:rPr lang="en-GB" dirty="0">
                <a:cs typeface="Calibri"/>
              </a:rPr>
              <a:t> (a general purpose MC event simulator integrated with ROOT) to generate random events in phase space </a:t>
            </a:r>
            <a:endParaRPr lang="en-US" dirty="0">
              <a:cs typeface="Calibri"/>
            </a:endParaRPr>
          </a:p>
          <a:p>
            <a:r>
              <a:rPr lang="en-GB" dirty="0" err="1">
                <a:ea typeface="+mn-lt"/>
                <a:cs typeface="+mn-lt"/>
              </a:rPr>
              <a:t>EpIC</a:t>
            </a:r>
            <a:r>
              <a:rPr lang="en-GB" dirty="0">
                <a:ea typeface="+mn-lt"/>
                <a:cs typeface="+mn-lt"/>
              </a:rPr>
              <a:t> takes in an input .xml file, within which parameters are defined (kinematics/energy etc) and generates the four vectors of all the particles as the output.</a:t>
            </a:r>
            <a:endParaRPr lang="en-GB" dirty="0">
              <a:cs typeface="Calibri"/>
            </a:endParaRPr>
          </a:p>
          <a:p>
            <a:r>
              <a:rPr lang="en-GB" dirty="0" err="1">
                <a:cs typeface="Calibri"/>
              </a:rPr>
              <a:t>EpIC</a:t>
            </a:r>
            <a:r>
              <a:rPr lang="en-GB" dirty="0">
                <a:cs typeface="Calibri"/>
              </a:rPr>
              <a:t> has the capability to consistently overcome singularities involved in the BH process</a:t>
            </a:r>
          </a:p>
          <a:p>
            <a:pPr marL="0" indent="0">
              <a:buNone/>
            </a:pPr>
            <a:endParaRPr lang="en-GB">
              <a:cs typeface="Calibri"/>
            </a:endParaRPr>
          </a:p>
          <a:p>
            <a:pPr marL="0" indent="0">
              <a:buNone/>
            </a:pPr>
            <a:endParaRPr lang="en-GB">
              <a:ea typeface="+mn-lt"/>
              <a:cs typeface="+mn-lt"/>
            </a:endParaRPr>
          </a:p>
          <a:p>
            <a:pPr marL="0" indent="0">
              <a:buNone/>
            </a:pPr>
            <a:endParaRPr lang="en-GB" sz="1100" dirty="0">
              <a:cs typeface="Calibri" panose="020F0502020204030204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61EAA4-FF51-4D14-9C12-7C1870F9A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0E6562-D49A-4FAF-ABC9-1EBB0E373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8" y="6356350"/>
            <a:ext cx="8149492" cy="365125"/>
          </a:xfrm>
        </p:spPr>
        <p:txBody>
          <a:bodyPr/>
          <a:lstStyle/>
          <a:p>
            <a:r>
              <a:rPr lang="en-US"/>
              <a:t>                       Kayleigh Gates                              27/08/21                                                         ECCE Exclusive Reactions​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522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1EF55-A56F-4654-ABA4-6ECFA5833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cs typeface="Calibri Light"/>
              </a:rPr>
              <a:t>What do files contain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6421C-84FA-4325-ACAC-F279D112B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GB">
                <a:cs typeface="Calibri"/>
              </a:rPr>
              <a:t>Pure TCS set and a set of TCS+BH+(TCS+BH)</a:t>
            </a:r>
          </a:p>
          <a:p>
            <a:r>
              <a:rPr lang="en-GB">
                <a:cs typeface="Calibri"/>
              </a:rPr>
              <a:t>YR/PARTONS TCS kinematics used</a:t>
            </a:r>
          </a:p>
          <a:p>
            <a:pPr lvl="1"/>
            <a:r>
              <a:rPr lang="en-GB">
                <a:ea typeface="+mn-lt"/>
                <a:cs typeface="+mn-lt"/>
              </a:rPr>
              <a:t>t = -1GeV</a:t>
            </a:r>
            <a:r>
              <a:rPr lang="en-GB" baseline="30000">
                <a:ea typeface="+mn-lt"/>
                <a:cs typeface="+mn-lt"/>
              </a:rPr>
              <a:t>2</a:t>
            </a:r>
            <a:r>
              <a:rPr lang="en-GB">
                <a:ea typeface="+mn-lt"/>
                <a:cs typeface="+mn-lt"/>
              </a:rPr>
              <a:t> to 0 GeV</a:t>
            </a:r>
            <a:r>
              <a:rPr lang="en-GB" baseline="30000">
                <a:ea typeface="+mn-lt"/>
                <a:cs typeface="+mn-lt"/>
              </a:rPr>
              <a:t>2</a:t>
            </a:r>
          </a:p>
          <a:p>
            <a:pPr lvl="1"/>
            <a:r>
              <a:rPr lang="en-GB">
                <a:ea typeface="+mn-lt"/>
                <a:cs typeface="+mn-lt"/>
              </a:rPr>
              <a:t>Q'</a:t>
            </a:r>
            <a:r>
              <a:rPr lang="en-GB" baseline="30000">
                <a:ea typeface="+mn-lt"/>
                <a:cs typeface="+mn-lt"/>
              </a:rPr>
              <a:t>2</a:t>
            </a:r>
            <a:r>
              <a:rPr lang="en-GB">
                <a:ea typeface="+mn-lt"/>
                <a:cs typeface="+mn-lt"/>
              </a:rPr>
              <a:t> = 2GeV</a:t>
            </a:r>
            <a:r>
              <a:rPr lang="en-GB" baseline="30000">
                <a:ea typeface="+mn-lt"/>
                <a:cs typeface="+mn-lt"/>
              </a:rPr>
              <a:t>2 </a:t>
            </a:r>
            <a:r>
              <a:rPr lang="en-GB">
                <a:ea typeface="+mn-lt"/>
                <a:cs typeface="+mn-lt"/>
              </a:rPr>
              <a:t>to 10GeV</a:t>
            </a:r>
            <a:r>
              <a:rPr lang="en-GB" baseline="30000">
                <a:ea typeface="+mn-lt"/>
                <a:cs typeface="+mn-lt"/>
              </a:rPr>
              <a:t>2</a:t>
            </a:r>
          </a:p>
          <a:p>
            <a:pPr lvl="1"/>
            <a:r>
              <a:rPr lang="en-GB">
                <a:ea typeface="+mn-lt"/>
                <a:cs typeface="+mn-lt"/>
              </a:rPr>
              <a:t>Phi = 0 to 2pi </a:t>
            </a:r>
          </a:p>
          <a:p>
            <a:pPr lvl="1"/>
            <a:r>
              <a:rPr lang="en-GB">
                <a:ea typeface="+mn-lt"/>
                <a:cs typeface="+mn-lt"/>
              </a:rPr>
              <a:t>Theta = pi/4 to 3pi/4 </a:t>
            </a:r>
          </a:p>
          <a:p>
            <a:pPr lvl="1"/>
            <a:r>
              <a:rPr lang="en-GB">
                <a:ea typeface="+mn-lt"/>
                <a:cs typeface="+mn-lt"/>
              </a:rPr>
              <a:t>y = 0.01 to 0.95</a:t>
            </a:r>
          </a:p>
          <a:p>
            <a:pPr lvl="1"/>
            <a:r>
              <a:rPr lang="en-GB">
                <a:ea typeface="+mn-lt"/>
                <a:cs typeface="+mn-lt"/>
              </a:rPr>
              <a:t>Q</a:t>
            </a:r>
            <a:r>
              <a:rPr lang="en-GB" baseline="30000">
                <a:ea typeface="+mn-lt"/>
                <a:cs typeface="+mn-lt"/>
              </a:rPr>
              <a:t>2</a:t>
            </a:r>
            <a:r>
              <a:rPr lang="en-GB">
                <a:ea typeface="+mn-lt"/>
                <a:cs typeface="+mn-lt"/>
              </a:rPr>
              <a:t> = 0 GeV</a:t>
            </a:r>
            <a:r>
              <a:rPr lang="en-GB" baseline="30000">
                <a:ea typeface="+mn-lt"/>
                <a:cs typeface="+mn-lt"/>
              </a:rPr>
              <a:t>2</a:t>
            </a:r>
            <a:r>
              <a:rPr lang="en-GB">
                <a:ea typeface="+mn-lt"/>
                <a:cs typeface="+mn-lt"/>
              </a:rPr>
              <a:t> to 0.15GeV</a:t>
            </a:r>
            <a:r>
              <a:rPr lang="en-GB" baseline="30000">
                <a:ea typeface="+mn-lt"/>
                <a:cs typeface="+mn-lt"/>
              </a:rPr>
              <a:t>2</a:t>
            </a:r>
            <a:endParaRPr lang="en-GB" baseline="30000">
              <a:cs typeface="Calibri"/>
            </a:endParaRPr>
          </a:p>
          <a:p>
            <a:r>
              <a:rPr lang="en-GB">
                <a:cs typeface="Calibri"/>
              </a:rPr>
              <a:t>1M events per file</a:t>
            </a:r>
            <a:endParaRPr lang="en-GB"/>
          </a:p>
          <a:p>
            <a:r>
              <a:rPr lang="en-GB">
                <a:cs typeface="Calibri"/>
              </a:rPr>
              <a:t>10 files per energy and helicity setting;</a:t>
            </a:r>
          </a:p>
          <a:p>
            <a:pPr lvl="1"/>
            <a:r>
              <a:rPr lang="en-GB">
                <a:cs typeface="Calibri"/>
              </a:rPr>
              <a:t>10M events 5x41 </a:t>
            </a:r>
            <a:r>
              <a:rPr lang="en-GB" err="1">
                <a:cs typeface="Calibri"/>
              </a:rPr>
              <a:t>hel</a:t>
            </a:r>
            <a:r>
              <a:rPr lang="en-GB">
                <a:cs typeface="Calibri"/>
              </a:rPr>
              <a:t> +</a:t>
            </a:r>
          </a:p>
          <a:p>
            <a:pPr lvl="1"/>
            <a:r>
              <a:rPr lang="en-GB">
                <a:cs typeface="Calibri"/>
              </a:rPr>
              <a:t>10M events 5x41 </a:t>
            </a:r>
            <a:r>
              <a:rPr lang="en-GB" err="1">
                <a:cs typeface="Calibri"/>
              </a:rPr>
              <a:t>hel</a:t>
            </a:r>
            <a:r>
              <a:rPr lang="en-GB">
                <a:cs typeface="Calibri"/>
              </a:rPr>
              <a:t> -</a:t>
            </a:r>
          </a:p>
          <a:p>
            <a:pPr lvl="1"/>
            <a:r>
              <a:rPr lang="en-GB">
                <a:cs typeface="Calibri"/>
              </a:rPr>
              <a:t>…..... for 5x41, 10x100 and 18x275</a:t>
            </a:r>
          </a:p>
          <a:p>
            <a:pPr lvl="1"/>
            <a:r>
              <a:rPr lang="en-GB">
                <a:cs typeface="Calibri"/>
              </a:rPr>
              <a:t>60M events total per set</a:t>
            </a:r>
          </a:p>
          <a:p>
            <a:pPr lvl="1"/>
            <a:endParaRPr lang="en-GB">
              <a:cs typeface="Calibri"/>
            </a:endParaRPr>
          </a:p>
          <a:p>
            <a:pPr marL="457200" lvl="1" indent="0">
              <a:buNone/>
            </a:pPr>
            <a:endParaRPr lang="en-GB">
              <a:cs typeface="Calibri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85D714-0101-4EC3-892B-86F04059E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A2B8E9-3CE0-4E59-8E01-8F96FA98F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8" y="6356350"/>
            <a:ext cx="8149492" cy="365125"/>
          </a:xfrm>
        </p:spPr>
        <p:txBody>
          <a:bodyPr/>
          <a:lstStyle/>
          <a:p>
            <a:r>
              <a:rPr lang="en-US"/>
              <a:t>                       Kayleigh Gates                              27/08/21                                                         ECCE Exclusive Reactions​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870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6FD6E-3A3C-44EB-B56F-41F15F6D2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cs typeface="Calibri Light"/>
              </a:rPr>
              <a:t>YR results</a:t>
            </a:r>
            <a:endParaRPr lang="en-GB" dirty="0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AC43D-9EA9-4BE1-BBF2-5F532BEAA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>
                <a:cs typeface="Calibri"/>
              </a:rPr>
              <a:t>YR study with pure TCS – no beam smearing, no detectors</a:t>
            </a:r>
          </a:p>
          <a:p>
            <a:r>
              <a:rPr lang="en-GB">
                <a:ea typeface="+mn-lt"/>
                <a:cs typeface="+mn-lt"/>
              </a:rPr>
              <a:t>Resolution on t, nice peak at zero – requires proton information (scattered proton essential)</a:t>
            </a:r>
            <a:endParaRPr lang="en-GB">
              <a:cs typeface="Calibri"/>
            </a:endParaRPr>
          </a:p>
          <a:p>
            <a:r>
              <a:rPr lang="en-GB">
                <a:cs typeface="Calibri"/>
              </a:rPr>
              <a:t>Detection of scattered proton close to beam line - acceptance of roman pots needs to be as close to beam line as possible</a:t>
            </a:r>
          </a:p>
          <a:p>
            <a:r>
              <a:rPr lang="en-GB">
                <a:cs typeface="Calibri"/>
              </a:rPr>
              <a:t>Requirement for good coverage in forward region for higher collision energies – very forward leptons shown to be lost in YR study</a:t>
            </a:r>
          </a:p>
          <a:p>
            <a:pPr marL="0" indent="0">
              <a:buNone/>
            </a:pPr>
            <a:endParaRPr lang="en-GB">
              <a:cs typeface="Calibri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879995-5A00-47A7-AEFB-EC06AE612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37C521-72FA-404B-828F-C12542CC8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8" y="6356350"/>
            <a:ext cx="8149492" cy="365125"/>
          </a:xfrm>
        </p:spPr>
        <p:txBody>
          <a:bodyPr/>
          <a:lstStyle/>
          <a:p>
            <a:r>
              <a:rPr lang="en-US"/>
              <a:t>                       Kayleigh Gates                              27/08/21                                                         ECCE Exclusive Reactions​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128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CC02A-8B9F-4BFC-AB35-4B727BA0E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Aim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8DE60-DD6D-41FB-BAE4-12301BF27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>
                <a:ea typeface="+mn-lt"/>
                <a:cs typeface="+mn-lt"/>
              </a:rPr>
              <a:t>YR study with pure TCS – no beam smearing, no detectors</a:t>
            </a:r>
            <a:endParaRPr lang="en-US">
              <a:ea typeface="+mn-lt"/>
              <a:cs typeface="+mn-lt"/>
            </a:endParaRPr>
          </a:p>
          <a:p>
            <a:r>
              <a:rPr lang="en-GB">
                <a:cs typeface="Calibri"/>
              </a:rPr>
              <a:t>Good preliminary results show that reconstruction of the full interaction is feasible</a:t>
            </a:r>
            <a:endParaRPr lang="en-GB" dirty="0">
              <a:cs typeface="Calibri"/>
            </a:endParaRPr>
          </a:p>
          <a:p>
            <a:r>
              <a:rPr lang="en-GB">
                <a:cs typeface="Calibri"/>
              </a:rPr>
              <a:t>Full GEANT4 simulation, with the inclusion of detectors and beam smearing </a:t>
            </a:r>
            <a:endParaRPr lang="en-GB" dirty="0">
              <a:cs typeface="Calibri"/>
            </a:endParaRPr>
          </a:p>
          <a:p>
            <a:r>
              <a:rPr lang="en-GB">
                <a:cs typeface="Calibri"/>
              </a:rPr>
              <a:t>Repeat the study</a:t>
            </a:r>
            <a:endParaRPr lang="en-GB" dirty="0">
              <a:cs typeface="Calibri"/>
            </a:endParaRPr>
          </a:p>
          <a:p>
            <a:pPr marL="0" indent="0">
              <a:buNone/>
            </a:pPr>
            <a:endParaRPr lang="en-GB" dirty="0">
              <a:cs typeface="Calibri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068BB8-3E4C-4C78-AC99-D273F3295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50" y="6356350"/>
            <a:ext cx="8147050" cy="365125"/>
          </a:xfrm>
        </p:spPr>
        <p:txBody>
          <a:bodyPr/>
          <a:lstStyle/>
          <a:p>
            <a:r>
              <a:rPr lang="en-US"/>
              <a:t>                       Kayleigh Gates                              27/08/21                                                         ECCE Exclusive Reactions​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528FEC-9995-4A1D-B877-49BF84F4B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960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3883C-89D6-4702-B33F-BBF4BC203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Thank you for your attention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63B86-0627-4922-A312-1B6244DAF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Questions?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27FBED-C148-42B7-9C53-797F3DD7F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4816" y="6356350"/>
            <a:ext cx="8168216" cy="365125"/>
          </a:xfrm>
        </p:spPr>
        <p:txBody>
          <a:bodyPr/>
          <a:lstStyle/>
          <a:p>
            <a:r>
              <a:rPr lang="en-US"/>
              <a:t>                       Kayleigh Gates                              27/08/21                                                         ECCE Exclusive Reactions​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CCD221-023E-400F-B580-793E0EFE3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667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5046D-0D43-400E-8C1A-86F8AA694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 Light"/>
              </a:rPr>
              <a:t>References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712BE6-5679-4C31-9775-71ECA8F80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19" y="6356350"/>
            <a:ext cx="8097981" cy="365125"/>
          </a:xfrm>
        </p:spPr>
        <p:txBody>
          <a:bodyPr/>
          <a:lstStyle/>
          <a:p>
            <a:r>
              <a:rPr lang="en-US"/>
              <a:t>                       Kayleigh Gates                              27/08/21                                                         ECCE Exclusive Reactions​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FFAA73-B9E2-49DE-B271-886B6A4CC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9</a:t>
            </a:fld>
            <a:endParaRPr lang="en-US"/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A7E095D-ED92-4B5E-A20E-FB6E1660A4C1}"/>
              </a:ext>
            </a:extLst>
          </p:cNvPr>
          <p:cNvSpPr txBox="1"/>
          <p:nvPr/>
        </p:nvSpPr>
        <p:spPr>
          <a:xfrm>
            <a:off x="836468" y="1537855"/>
            <a:ext cx="9358745" cy="286232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latin typeface="Calibri"/>
                <a:cs typeface="Calibri"/>
              </a:rPr>
              <a:t>TCS: Time - like Compton scattering: Exclusive photoproduction of lepton pairs, Edgar R. Berger(Ecole Polytechnique)M. Diehl(DESY)B. Pire(Ecole Polytechnique)(Oct, 2001) Published in: </a:t>
            </a:r>
            <a:r>
              <a:rPr lang="en-US" sz="1400" i="1" dirty="0" err="1">
                <a:latin typeface="Calibri"/>
                <a:cs typeface="Calibri"/>
              </a:rPr>
              <a:t>Eur.Phys.J.C</a:t>
            </a:r>
            <a:r>
              <a:rPr lang="en-US" sz="1400" dirty="0">
                <a:latin typeface="Calibri"/>
                <a:cs typeface="Calibri"/>
              </a:rPr>
              <a:t> 23 (2002) 675-689, e-Print: </a:t>
            </a:r>
            <a:r>
              <a:rPr lang="en-US" sz="1400" dirty="0">
                <a:solidFill>
                  <a:srgbClr val="0050B3"/>
                </a:solidFill>
                <a:latin typeface="Calibri"/>
                <a:cs typeface="Calibri"/>
                <a:hlinkClick r:id="rId2"/>
              </a:rPr>
              <a:t>hep-ph/0110062</a:t>
            </a:r>
            <a:r>
              <a:rPr lang="en-US" sz="1400" dirty="0">
                <a:latin typeface="Calibri"/>
                <a:cs typeface="Calibri"/>
              </a:rPr>
              <a:t> [hep-</a:t>
            </a:r>
            <a:r>
              <a:rPr lang="en-US" sz="1400" dirty="0" err="1">
                <a:latin typeface="Calibri"/>
                <a:cs typeface="Calibri"/>
              </a:rPr>
              <a:t>ph</a:t>
            </a:r>
            <a:r>
              <a:rPr lang="en-US" sz="1400" dirty="0">
                <a:latin typeface="Calibri"/>
                <a:cs typeface="Calibri"/>
              </a:rPr>
              <a:t>]</a:t>
            </a:r>
          </a:p>
          <a:p>
            <a:endParaRPr lang="en-US" sz="1400" dirty="0">
              <a:latin typeface="Calibri"/>
              <a:cs typeface="Calibri"/>
            </a:endParaRPr>
          </a:p>
          <a:p>
            <a:r>
              <a:rPr lang="en-GB" sz="1400" dirty="0" err="1">
                <a:latin typeface="Calibri"/>
                <a:ea typeface="+mn-lt"/>
                <a:cs typeface="+mn-lt"/>
              </a:rPr>
              <a:t>EpIC</a:t>
            </a:r>
            <a:r>
              <a:rPr lang="en-GB" sz="1400" dirty="0">
                <a:latin typeface="Calibri"/>
                <a:ea typeface="+mn-lt"/>
                <a:cs typeface="+mn-lt"/>
              </a:rPr>
              <a:t>: K. </a:t>
            </a:r>
            <a:r>
              <a:rPr lang="en-GB" sz="1400" dirty="0" err="1">
                <a:latin typeface="Calibri"/>
                <a:ea typeface="+mn-lt"/>
                <a:cs typeface="+mn-lt"/>
              </a:rPr>
              <a:t>Tezgin</a:t>
            </a:r>
            <a:r>
              <a:rPr lang="en-GB" sz="1400" dirty="0">
                <a:latin typeface="Calibri"/>
                <a:ea typeface="+mn-lt"/>
                <a:cs typeface="+mn-lt"/>
              </a:rPr>
              <a:t> and </a:t>
            </a:r>
            <a:r>
              <a:rPr lang="en-GB" sz="1400" dirty="0" err="1">
                <a:latin typeface="Calibri"/>
                <a:ea typeface="+mn-lt"/>
                <a:cs typeface="+mn-lt"/>
              </a:rPr>
              <a:t>P.Sznajder</a:t>
            </a:r>
            <a:r>
              <a:rPr lang="en-GB" sz="1400" dirty="0">
                <a:latin typeface="Calibri"/>
                <a:ea typeface="+mn-lt"/>
                <a:cs typeface="+mn-lt"/>
              </a:rPr>
              <a:t> : </a:t>
            </a:r>
            <a:r>
              <a:rPr lang="en-GB" sz="1400" dirty="0">
                <a:latin typeface="Calibri"/>
                <a:ea typeface="+mn-lt"/>
                <a:cs typeface="+mn-lt"/>
                <a:hlinkClick r:id="rId3"/>
              </a:rPr>
              <a:t>Presentation</a:t>
            </a:r>
            <a:r>
              <a:rPr lang="en-GB" sz="1400" dirty="0">
                <a:latin typeface="Calibri"/>
                <a:ea typeface="+mn-lt"/>
                <a:cs typeface="+mn-lt"/>
              </a:rPr>
              <a:t> 10/05/21 and  </a:t>
            </a:r>
            <a:r>
              <a:rPr lang="en-GB" sz="1400" dirty="0">
                <a:latin typeface="Calibri"/>
                <a:ea typeface="+mn-lt"/>
                <a:cs typeface="+mn-lt"/>
                <a:hlinkClick r:id="rId4"/>
              </a:rPr>
              <a:t>Presentation</a:t>
            </a:r>
            <a:r>
              <a:rPr lang="en-GB" sz="1400" dirty="0">
                <a:latin typeface="Calibri"/>
                <a:ea typeface="+mn-lt"/>
                <a:cs typeface="+mn-lt"/>
              </a:rPr>
              <a:t> 14/06/21 </a:t>
            </a:r>
            <a:endParaRPr lang="en-US" sz="1400">
              <a:cs typeface="Calibri"/>
            </a:endParaRPr>
          </a:p>
          <a:p>
            <a:endParaRPr lang="en-US" sz="1400" dirty="0">
              <a:latin typeface="Calibri"/>
              <a:ea typeface="+mn-lt"/>
              <a:cs typeface="+mn-lt"/>
            </a:endParaRPr>
          </a:p>
          <a:p>
            <a:r>
              <a:rPr lang="en-GB" sz="1400" dirty="0">
                <a:ea typeface="+mn-lt"/>
                <a:cs typeface="+mn-lt"/>
              </a:rPr>
              <a:t>Yellow Report: Science Requirements and Detector Concepts for the Electron-Ion Collider: EIC Yellow Report: R. Abdul Khalek(Vrije U., Amsterdam and </a:t>
            </a:r>
            <a:r>
              <a:rPr lang="en-GB" sz="1400" dirty="0" err="1">
                <a:ea typeface="+mn-lt"/>
                <a:cs typeface="+mn-lt"/>
              </a:rPr>
              <a:t>Nikhef</a:t>
            </a:r>
            <a:r>
              <a:rPr lang="en-GB" sz="1400" dirty="0">
                <a:ea typeface="+mn-lt"/>
                <a:cs typeface="+mn-lt"/>
              </a:rPr>
              <a:t>, Amsterdam), A. Accardi(Hampton U. and Jefferson Lab), J. Adam(Brookhaven), D. Adamiak(Ohio State U.), W. Akers(Jefferson Lab)et al.(Mar 8, 2021) e-Print: </a:t>
            </a:r>
            <a:r>
              <a:rPr lang="en-GB" sz="1400" dirty="0">
                <a:solidFill>
                  <a:srgbClr val="0563C1"/>
                </a:solidFill>
                <a:ea typeface="+mn-lt"/>
                <a:cs typeface="+mn-lt"/>
                <a:hlinkClick r:id="rId5"/>
              </a:rPr>
              <a:t>2103.05419</a:t>
            </a:r>
            <a:r>
              <a:rPr lang="en-GB" sz="1400" dirty="0">
                <a:ea typeface="+mn-lt"/>
                <a:cs typeface="+mn-lt"/>
              </a:rPr>
              <a:t> [</a:t>
            </a:r>
            <a:r>
              <a:rPr lang="en-GB" sz="1400" dirty="0" err="1">
                <a:ea typeface="+mn-lt"/>
                <a:cs typeface="+mn-lt"/>
              </a:rPr>
              <a:t>physics.ins</a:t>
            </a:r>
            <a:r>
              <a:rPr lang="en-GB" sz="1400" dirty="0">
                <a:ea typeface="+mn-lt"/>
                <a:cs typeface="+mn-lt"/>
              </a:rPr>
              <a:t>-det]</a:t>
            </a:r>
            <a:endParaRPr lang="en-US" sz="1400" dirty="0">
              <a:ea typeface="+mn-lt"/>
              <a:cs typeface="+mn-lt"/>
            </a:endParaRPr>
          </a:p>
          <a:p>
            <a:pPr>
              <a:buChar char="•"/>
            </a:pPr>
            <a:endParaRPr lang="en-US">
              <a:latin typeface="-apple-system"/>
            </a:endParaRPr>
          </a:p>
          <a:p>
            <a:endParaRPr lang="en-US">
              <a:latin typeface="-apple-system"/>
            </a:endParaRPr>
          </a:p>
          <a:p>
            <a:endParaRPr lang="en-US"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3392491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TCS at ECCE</vt:lpstr>
      <vt:lpstr>Time-Like Compton Scattering (TCS)</vt:lpstr>
      <vt:lpstr>Time-like Compton Scattering (TCS)</vt:lpstr>
      <vt:lpstr>EpIC</vt:lpstr>
      <vt:lpstr>What do files contain</vt:lpstr>
      <vt:lpstr>YR results</vt:lpstr>
      <vt:lpstr>Aim</vt:lpstr>
      <vt:lpstr>Thank you for your attention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70</cp:revision>
  <dcterms:created xsi:type="dcterms:W3CDTF">2021-08-23T10:29:32Z</dcterms:created>
  <dcterms:modified xsi:type="dcterms:W3CDTF">2021-08-27T17:42:34Z</dcterms:modified>
</cp:coreProperties>
</file>