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3" r:id="rId4"/>
    <p:sldId id="265" r:id="rId5"/>
    <p:sldId id="274" r:id="rId6"/>
    <p:sldId id="275" r:id="rId7"/>
    <p:sldId id="286" r:id="rId8"/>
    <p:sldId id="279" r:id="rId9"/>
    <p:sldId id="282" r:id="rId10"/>
    <p:sldId id="283" r:id="rId11"/>
    <p:sldId id="285" r:id="rId12"/>
    <p:sldId id="259" r:id="rId13"/>
    <p:sldId id="280" r:id="rId14"/>
    <p:sldId id="266" r:id="rId15"/>
    <p:sldId id="281" r:id="rId16"/>
    <p:sldId id="267" r:id="rId17"/>
    <p:sldId id="260" r:id="rId18"/>
    <p:sldId id="261" r:id="rId19"/>
    <p:sldId id="278" r:id="rId20"/>
    <p:sldId id="270" r:id="rId21"/>
    <p:sldId id="276" r:id="rId22"/>
    <p:sldId id="269" r:id="rId23"/>
    <p:sldId id="268" r:id="rId24"/>
    <p:sldId id="271" r:id="rId25"/>
    <p:sldId id="262" r:id="rId26"/>
    <p:sldId id="264" r:id="rId27"/>
    <p:sldId id="272" r:id="rId28"/>
    <p:sldId id="284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2B23-3FE4-8C48-BA11-06A07FEC8951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2231-D87F-9D45-945C-44368E48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D560-72C9-AE47-8C0B-33D206F41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A7CB6-F104-744E-81BC-5B949AA43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857FA-921F-6E47-82CB-97B795F9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5347-E950-5148-9259-BB3D8721E43D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B545-4847-FC49-BF57-CC4DB244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98FB-5ACB-624F-B25F-191FB3B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E49B-6D19-FD4F-9C6F-0B210A72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BEF0E-6F9B-5F4A-9267-79A5E4D85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891E-9F68-A44D-933D-1CA8FCA3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9450-0DB7-1D46-A8EC-0BD063BF68E6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941E-D6C1-0B44-8260-C5E2FEB9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A9E9-FF7A-5A40-8D80-EE43E5C9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D6679-ED54-9443-BA12-63BD0C865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8601D-1A6C-A24C-A51B-0025CC7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C837-74A0-C24E-BA89-DCB90EAF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33B0-E5BD-3C49-911C-2BD02489482F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767EF-DDE8-1D4A-B70D-5457D080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1637-35C8-7342-8497-38BA30E2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782F-3702-9342-A9B1-C5A4E742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ED7D-EB9D-7A43-A7D3-563CDC7A5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5139-B1D1-C64F-88E7-1E945358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2F8D-176C-ED4F-9FA7-55DA934460F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3113-31B1-C64A-BCDE-C975782C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31A7E-CAE8-6B48-87F9-3CE01D5B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4204-3E5B-5C49-9239-77FAB543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83755-4B08-A94E-95C6-099B0482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D3B6-16F4-664E-A4BC-2252760A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C07A-490A-BC4A-99AF-5A8472A27C7C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4598-82B1-CA44-8DFE-595B8A33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13C2-648D-D141-9C2A-CA95437F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B33F-5DB9-734B-AE1D-549E8A05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905F-AF75-9149-853E-61B6D68ED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E0F30-5172-D64E-842D-B2ABC0AE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63F79-6B68-044D-B5BF-4BE12717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8221-EB9E-9949-9762-0283DD6790B9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BBBEE-EB73-BF4F-9B45-B34C63C7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231A7-7A60-2740-BE26-FC392297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3ECE-1745-6446-B02E-3365DBA0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4BC1B-6C95-8D42-B1FD-B19B1440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41BB-6E20-3E43-BA6C-BBEC09AA4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50745-3E79-2D49-BEDC-C5FE630E0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22C92-AAD9-1749-9A1B-8A9035620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37EAF-A822-E548-9C93-62C72AB7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AA35-9852-A344-A5F9-4C37FFDE3B0B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A8484-A124-4240-9CEE-49B13C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3C3EE-D4D5-804D-95D0-4B19AF7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C3FD-5F61-B64A-8C5B-1C90E55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A1FE6-2B96-5C46-994C-E4E30F31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0BEE-E0CC-A341-B98E-78F699EBC178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EB2DA-4DFB-5744-82A7-D66A95A9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EE8C4-090E-3E4B-8A6A-2D2159DE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BC73C-A6A3-304F-ABF0-C84F25DF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ADA2-2254-E042-B906-4F8F206C8E86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190AF-AF77-EF4E-95F3-59A93CB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D9119-E898-7F47-AEE1-320E269A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C5CF-B3B7-A347-8BE9-C77CA9BE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9811-F481-DA4A-A2D9-924DA889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943BB-9E55-FE4D-AB0E-52DE31EA1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CF55A-AE1F-954A-815F-1F03FD50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F68D-9267-824C-ABC3-38EC544B20A6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8BA3-8C46-F249-A4BB-05EEEB68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C39DA-646D-C94D-AD71-33EBFB8D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7EAD-B4F1-A144-8442-7E19CC4A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DAC81-3809-2141-AF3F-0C504086C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B1B19-CEB1-4348-A372-795F59B0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36910-E00D-4545-9B82-59495BE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5AB-D071-7B4A-85E3-02C5603B54CD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3486B-C9AD-A34A-97F4-01C8212B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99174-20C2-1940-A8EF-F8E2F3FB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E85AC-FB45-5B4A-BD60-CA9F6138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7D345-F34A-334A-BD79-2AA2C206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F241-CFB8-434B-A94C-399155383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7C74-F3AD-8947-9432-2D8884249F64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BA1E-6540-5444-8725-0984C2A32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7EDB-C796-4B44-A49A-6E2CEF5E9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60FC-51DB-5049-B3BC-DAC55476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18okpfnud1886rq/6_ATHENA_YuliaFurletova.pptx?dl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5405-D69C-1740-A72D-2F73F210E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0" y="21560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SIDIS - Working Group</a:t>
            </a:r>
            <a:br>
              <a:rPr lang="en-US" dirty="0"/>
            </a:br>
            <a:r>
              <a:rPr lang="en-US" dirty="0"/>
              <a:t>2nd</a:t>
            </a:r>
            <a:br>
              <a:rPr lang="en-US" dirty="0"/>
            </a:br>
            <a:r>
              <a:rPr lang="en-US" dirty="0"/>
              <a:t>meeting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11180-099A-A245-8D35-02FBF0149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30" y="3930029"/>
            <a:ext cx="9144000" cy="1655762"/>
          </a:xfrm>
        </p:spPr>
        <p:txBody>
          <a:bodyPr/>
          <a:lstStyle/>
          <a:p>
            <a:r>
              <a:rPr lang="en-US" dirty="0"/>
              <a:t>Marco </a:t>
            </a:r>
            <a:r>
              <a:rPr lang="en-US" dirty="0" err="1"/>
              <a:t>Radici</a:t>
            </a:r>
            <a:r>
              <a:rPr lang="en-US" dirty="0"/>
              <a:t> (INFN - Pavia)</a:t>
            </a:r>
            <a:br>
              <a:rPr lang="en-US" dirty="0"/>
            </a:br>
            <a:r>
              <a:rPr lang="en-US" dirty="0"/>
              <a:t>Anselm Vossen (Duke)</a:t>
            </a:r>
            <a:br>
              <a:rPr lang="en-US" dirty="0"/>
            </a:br>
            <a:r>
              <a:rPr lang="en-US" dirty="0"/>
              <a:t>May 26,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BC702-8055-4243-89EB-30D2B3BC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FCE6-8540-7B4B-9A66-8ACE6BDA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0ED0-272F-BE40-9107-EBEC6BAD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2F91C-49D2-1143-8C85-61F434E6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4FBA0-08FC-C84F-AEE7-F53B027A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90"/>
            <a:ext cx="12192000" cy="657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773A4-A661-594E-9845-739CD6D0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404"/>
            <a:ext cx="12192000" cy="60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97D7-609E-BA47-B2EE-293C125B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A546-C194-344F-8277-418AB3C17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97EF-693C-0145-8CB4-174A5065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FA98-A17B-0D40-B7B3-32C08962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218"/>
            <a:ext cx="12192000" cy="6506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7CFA6-060B-E44F-898A-1934AFD6AEDE}"/>
              </a:ext>
            </a:extLst>
          </p:cNvPr>
          <p:cNvSpPr txBox="1"/>
          <p:nvPr/>
        </p:nvSpPr>
        <p:spPr>
          <a:xfrm>
            <a:off x="765313" y="0"/>
            <a:ext cx="9793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</a:t>
            </a:r>
            <a:r>
              <a:rPr lang="en-US" dirty="0" err="1"/>
              <a:t>Yulia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https://www.dropbox.com/s/18okpfnud1886rq/6_ATHENA_YuliaFurletova.pptx?dl=0</a:t>
            </a:r>
            <a:r>
              <a:rPr lang="en-US" dirty="0"/>
              <a:t>)</a:t>
            </a:r>
          </a:p>
          <a:p>
            <a:r>
              <a:rPr lang="en-US" dirty="0"/>
              <a:t>These are the main options we should evaluate</a:t>
            </a:r>
          </a:p>
        </p:txBody>
      </p:sp>
    </p:spTree>
    <p:extLst>
      <p:ext uri="{BB962C8B-B14F-4D97-AF65-F5344CB8AC3E}">
        <p14:creationId xmlns:p14="http://schemas.microsoft.com/office/powerpoint/2010/main" val="261896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B142-39B4-CD4C-893B-8BDF1D4D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79974-AE1F-F84E-901D-953A9BCF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5F34-4CA4-2648-80F3-1C3AFA93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45BF-A471-2C41-828B-A6E67D6B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3CA2-0B34-4843-9FB6-D9384267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95A74-30E7-4F4B-A4E5-EA9825AC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5" y="0"/>
            <a:ext cx="1012667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06E1-376E-8D40-8735-9554BDCD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64CB4-26E5-B148-9915-263ABDE3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30" y="439944"/>
            <a:ext cx="6110518" cy="5536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0F3AB-421C-964E-96E7-37A28962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Sivers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11C8-9B75-6E4D-A9F8-47361886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3" y="1408182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Golden channel</a:t>
            </a:r>
          </a:p>
          <a:p>
            <a:r>
              <a:rPr lang="en-US" dirty="0"/>
              <a:t>Nicely combines evolution and </a:t>
            </a:r>
            <a:br>
              <a:rPr lang="en-US" dirty="0"/>
            </a:br>
            <a:r>
              <a:rPr lang="en-US" dirty="0"/>
              <a:t>polarization dependent TMD </a:t>
            </a:r>
            <a:br>
              <a:rPr lang="en-US" dirty="0"/>
            </a:br>
            <a:r>
              <a:rPr lang="en-US" dirty="0"/>
              <a:t>extraction</a:t>
            </a:r>
          </a:p>
          <a:p>
            <a:r>
              <a:rPr lang="en-US" dirty="0"/>
              <a:t>Kaons?</a:t>
            </a:r>
          </a:p>
          <a:p>
            <a:r>
              <a:rPr lang="en-US" dirty="0"/>
              <a:t>Theory dependence?</a:t>
            </a:r>
          </a:p>
          <a:p>
            <a:r>
              <a:rPr lang="en-US" dirty="0"/>
              <a:t>Difficult to pin down impact of phase space </a:t>
            </a:r>
            <a:br>
              <a:rPr lang="en-US" dirty="0"/>
            </a:br>
            <a:r>
              <a:rPr lang="en-US" dirty="0"/>
              <a:t>coverage on impact plots</a:t>
            </a:r>
          </a:p>
          <a:p>
            <a:pPr lvl="1"/>
            <a:r>
              <a:rPr lang="en-US" dirty="0"/>
              <a:t>Can this be shown w/ and w/o certain phase space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Candidate for impact plots?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AF20-CFC6-294F-A963-527F16DC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460CE-CCAF-6449-86F2-B929EA0D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67" y="1286911"/>
            <a:ext cx="5237908" cy="489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BA9CF-CA50-0A45-AFBE-C7D7FECE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Collins/</a:t>
            </a:r>
            <a:r>
              <a:rPr lang="en-US" dirty="0" err="1"/>
              <a:t>Transversity</a:t>
            </a:r>
            <a:r>
              <a:rPr lang="en-US" dirty="0"/>
              <a:t> (similar di-hadrons)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E880-17E0-7440-A503-1C1080AD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Golden/silver channel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Possible critique:</a:t>
            </a:r>
          </a:p>
          <a:p>
            <a:pPr lvl="1"/>
            <a:r>
              <a:rPr lang="en-US" dirty="0"/>
              <a:t>What about impact of </a:t>
            </a:r>
            <a:br>
              <a:rPr lang="en-US" dirty="0"/>
            </a:br>
            <a:r>
              <a:rPr lang="en-US" dirty="0"/>
              <a:t>other experiments before EIC?</a:t>
            </a:r>
            <a:br>
              <a:rPr lang="en-US" dirty="0"/>
            </a:br>
            <a:r>
              <a:rPr lang="en-US" dirty="0"/>
              <a:t> (</a:t>
            </a:r>
            <a:r>
              <a:rPr lang="en-US" dirty="0" err="1"/>
              <a:t>SoLID</a:t>
            </a:r>
            <a:r>
              <a:rPr lang="en-US" dirty="0"/>
              <a:t>, Compass, RHIC)</a:t>
            </a:r>
          </a:p>
          <a:p>
            <a:pPr lvl="1"/>
            <a:r>
              <a:rPr lang="en-US" dirty="0"/>
              <a:t>(this is similar to </a:t>
            </a:r>
            <a:r>
              <a:rPr lang="en-US" dirty="0" err="1"/>
              <a:t>Sivers</a:t>
            </a:r>
            <a:r>
              <a:rPr lang="en-US" dirty="0"/>
              <a:t>, but </a:t>
            </a:r>
            <a:r>
              <a:rPr lang="en-US" dirty="0" err="1"/>
              <a:t>Sivers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has additional TMD evolution questions</a:t>
            </a:r>
            <a:br>
              <a:rPr lang="en-US" dirty="0"/>
            </a:br>
            <a:r>
              <a:rPr lang="en-US" dirty="0"/>
              <a:t>that need EIC)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r>
              <a:rPr lang="en-US" dirty="0">
                <a:sym typeface="Wingdings" pitchFamily="2" charset="2"/>
              </a:rPr>
              <a:t>prefer </a:t>
            </a:r>
            <a:r>
              <a:rPr lang="en-US" dirty="0" err="1">
                <a:sym typeface="Wingdings" pitchFamily="2" charset="2"/>
              </a:rPr>
              <a:t>Sivers</a:t>
            </a:r>
            <a:r>
              <a:rPr lang="en-US" dirty="0">
                <a:sym typeface="Wingdings" pitchFamily="2" charset="2"/>
              </a:rPr>
              <a:t> plots?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2653B-D5CA-6D44-BC1B-D5B78B41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76013-1D37-494D-9A1E-6624E736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5" y="1297693"/>
            <a:ext cx="7533503" cy="2945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DF6E4-32EC-A94C-BB5A-ADB20E84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Upol</a:t>
            </a:r>
            <a:r>
              <a:rPr lang="en-US" dirty="0"/>
              <a:t> TMDs/TMD 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8FFDD-7FE0-2542-A42A-D02907DAD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9437"/>
                <a:ext cx="5257800" cy="4187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Golden channel</a:t>
                </a:r>
              </a:p>
              <a:p>
                <a:r>
                  <a:rPr lang="en-US" dirty="0"/>
                  <a:t>Needs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coverage</a:t>
                </a:r>
              </a:p>
              <a:p>
                <a:endParaRPr lang="en-US" dirty="0"/>
              </a:p>
              <a:p>
                <a:r>
                  <a:rPr lang="en-US" dirty="0"/>
                  <a:t>Too theory dependent?</a:t>
                </a:r>
              </a:p>
              <a:p>
                <a:r>
                  <a:rPr lang="en-US" dirty="0"/>
                  <a:t>Difficult to pin down impact of phase space coverage on impact plots</a:t>
                </a:r>
              </a:p>
              <a:p>
                <a:pPr lvl="1"/>
                <a:r>
                  <a:rPr lang="en-US" dirty="0"/>
                  <a:t>Can this be shown w/ and w/o certain phase space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8FFDD-7FE0-2542-A42A-D02907DAD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9437"/>
                <a:ext cx="5257800" cy="4187525"/>
              </a:xfrm>
              <a:blipFill>
                <a:blip r:embed="rId3"/>
                <a:stretch>
                  <a:fillRect l="-2169" t="-2417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3138F6-1DC7-6C45-8835-B34F9F0C0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5924550" cy="33210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48375-0D9E-F143-853E-0F870053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F9705-A629-9A46-906C-0A0967A2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65" y="1670810"/>
            <a:ext cx="8159235" cy="3694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448C9-74DB-DF4A-89E3-6100EAB1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quark helicities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3BFF9-A610-5845-8284-4E5800600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3455504" cy="4754079"/>
              </a:xfrm>
            </p:spPr>
            <p:txBody>
              <a:bodyPr/>
              <a:lstStyle/>
              <a:p>
                <a:r>
                  <a:rPr lang="en-US" dirty="0"/>
                  <a:t>Golden channel</a:t>
                </a:r>
              </a:p>
              <a:p>
                <a:r>
                  <a:rPr lang="en-US" dirty="0"/>
                  <a:t>Highlights need for good kaon PID</a:t>
                </a:r>
              </a:p>
              <a:p>
                <a:pPr lvl="1"/>
                <a:r>
                  <a:rPr lang="en-US" dirty="0"/>
                  <a:t>Can this be done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? Any advantages?</a:t>
                </a:r>
              </a:p>
              <a:p>
                <a:r>
                  <a:rPr lang="en-US" dirty="0"/>
                  <a:t>Candidate for impact plot?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3BFF9-A610-5845-8284-4E5800600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3455504" cy="4754079"/>
              </a:xfrm>
              <a:blipFill>
                <a:blip r:embed="rId3"/>
                <a:stretch>
                  <a:fillRect l="-3309" t="-2133" r="-5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2066D-4501-BC42-9E3C-FB408565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5A72B-6871-214A-A510-97AEF936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9" y="1542483"/>
            <a:ext cx="8639865" cy="4480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0AB87-1A15-AE4F-B644-3437BEAA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quark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A516-39FF-7743-890F-F7145DAA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43539" cy="4197488"/>
          </a:xfrm>
        </p:spPr>
        <p:txBody>
          <a:bodyPr/>
          <a:lstStyle/>
          <a:p>
            <a:r>
              <a:rPr lang="en-US" dirty="0"/>
              <a:t>Similar reasoning to sea quark helicities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C226-5963-F24D-B67E-93DDE1A4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FE1E-B6E0-4840-9919-B4859825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778C-FEE9-C24D-AC7E-468019E6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4957" cy="4277001"/>
          </a:xfrm>
        </p:spPr>
        <p:txBody>
          <a:bodyPr/>
          <a:lstStyle/>
          <a:p>
            <a:r>
              <a:rPr lang="en-US" dirty="0"/>
              <a:t>EIC impact moderate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not a high impact measurement?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F40AC-AD05-394E-983A-437E81BB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2" y="1173950"/>
            <a:ext cx="7761812" cy="46603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8DC17-DE8B-AE41-B9F3-D550C56F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DB42-8F2C-E943-A548-8E938039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735D-A62A-5F41-941F-EA468CEC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charge</a:t>
            </a:r>
          </a:p>
          <a:p>
            <a:r>
              <a:rPr lang="en-US" dirty="0"/>
              <a:t>Recap of last meeting</a:t>
            </a:r>
          </a:p>
          <a:p>
            <a:r>
              <a:rPr lang="en-US" dirty="0"/>
              <a:t>Summary of kinematics/technology options</a:t>
            </a:r>
          </a:p>
          <a:p>
            <a:r>
              <a:rPr lang="en-US" dirty="0"/>
              <a:t>Recap possible impact plots</a:t>
            </a:r>
          </a:p>
          <a:p>
            <a:endParaRPr lang="en-US" dirty="0"/>
          </a:p>
          <a:p>
            <a:r>
              <a:rPr lang="en-US" dirty="0"/>
              <a:t>Summary of open software tasks</a:t>
            </a:r>
          </a:p>
          <a:p>
            <a:r>
              <a:rPr lang="en-US" dirty="0"/>
              <a:t>Action item: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Agree on first simulation steps/workforce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Agree on channels to be investigated/workforce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08C95-7D54-E142-98C3-AF948510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B81DAE-CF14-AB4B-93C8-8056881986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B81DAE-CF14-AB4B-93C8-805688198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4D175-3796-1B42-BC63-E0671A8D0D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532437"/>
                <a:ext cx="10856843" cy="113672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Novel measurement</a:t>
                </a:r>
              </a:p>
              <a:p>
                <a:r>
                  <a:rPr lang="en-US" dirty="0"/>
                  <a:t>Still significant systematics from feed-down</a:t>
                </a:r>
              </a:p>
              <a:p>
                <a:r>
                  <a:rPr lang="en-US" dirty="0"/>
                  <a:t>Mainly needs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acceptance</a:t>
                </a:r>
              </a:p>
              <a:p>
                <a:r>
                  <a:rPr lang="en-US" dirty="0"/>
                  <a:t>Too ‘</a:t>
                </a:r>
                <a:r>
                  <a:rPr lang="en-US" dirty="0" err="1"/>
                  <a:t>excotic</a:t>
                </a:r>
                <a:r>
                  <a:rPr lang="en-US" dirty="0"/>
                  <a:t>’ to be impact plot?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4D175-3796-1B42-BC63-E0671A8D0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532437"/>
                <a:ext cx="10856843" cy="1136720"/>
              </a:xfrm>
              <a:blipFill>
                <a:blip r:embed="rId3"/>
                <a:stretch>
                  <a:fillRect l="-234" t="-6593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113A03-EB77-1A4A-A474-F3C3C7E09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33" y="799306"/>
            <a:ext cx="6106001" cy="4584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D7264-D67A-8641-A234-E206405085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15"/>
          <a:stretch/>
        </p:blipFill>
        <p:spPr>
          <a:xfrm>
            <a:off x="8174273" y="3542394"/>
            <a:ext cx="3515139" cy="331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255B1-5033-D44C-B290-FE41D7A52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958"/>
          <a:stretch/>
        </p:blipFill>
        <p:spPr>
          <a:xfrm>
            <a:off x="7757079" y="365125"/>
            <a:ext cx="3205783" cy="331560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620D94-16F1-3045-B03E-6EBFCE02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1932-9537-AF45-A8C2-1052224A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47C6-D7D8-D04C-9515-E975A8EA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38E2F-4321-564F-AB90-899AC436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51" y="1543672"/>
            <a:ext cx="10553700" cy="4749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375B1-6ADE-7B43-BC5D-165D4459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60C4-6854-8A44-AF89-05F7C480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5" y="146049"/>
            <a:ext cx="10515600" cy="1325563"/>
          </a:xfrm>
        </p:spPr>
        <p:txBody>
          <a:bodyPr/>
          <a:lstStyle/>
          <a:p>
            <a:r>
              <a:rPr lang="en-US" dirty="0" err="1"/>
              <a:t>nPDF</a:t>
            </a:r>
            <a:r>
              <a:rPr lang="en-US" dirty="0"/>
              <a:t>/</a:t>
            </a:r>
            <a:r>
              <a:rPr lang="en-US" dirty="0" err="1"/>
              <a:t>nFF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9B8C-7794-9B41-B901-984E3155B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5740400"/>
            <a:ext cx="10618304" cy="1088128"/>
          </a:xfrm>
        </p:spPr>
        <p:txBody>
          <a:bodyPr/>
          <a:lstStyle/>
          <a:p>
            <a:r>
              <a:rPr lang="en-US" dirty="0"/>
              <a:t>High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AB338-8EEA-444A-A830-D7EBF025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7600"/>
            <a:ext cx="11106150" cy="4622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D7AD8-C832-D249-B5E4-008BD4FD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950C-8E5A-CE43-90A1-795A09DD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Di-hadron/jet gluon TMDs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04F-4666-404D-ACB3-6437211C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4708" cy="4130332"/>
          </a:xfrm>
        </p:spPr>
        <p:txBody>
          <a:bodyPr/>
          <a:lstStyle/>
          <a:p>
            <a:r>
              <a:rPr lang="en-US" dirty="0"/>
              <a:t>Golden channel</a:t>
            </a:r>
          </a:p>
          <a:p>
            <a:r>
              <a:rPr lang="en-US" dirty="0"/>
              <a:t>Highlights acceptance (?)</a:t>
            </a:r>
          </a:p>
          <a:p>
            <a:r>
              <a:rPr lang="en-US" dirty="0"/>
              <a:t>Needs high Q2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profits from hadronic final state reconstruction for high x?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7B000-2582-6245-B195-D088DEC3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437629"/>
            <a:ext cx="4495800" cy="381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A6AC3-51C6-6A41-977E-02696B6F07B3}"/>
              </a:ext>
            </a:extLst>
          </p:cNvPr>
          <p:cNvCxnSpPr/>
          <p:nvPr/>
        </p:nvCxnSpPr>
        <p:spPr>
          <a:xfrm>
            <a:off x="11082130" y="2437629"/>
            <a:ext cx="69574" cy="192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0AAEFEE-E288-8842-BA48-0495F98E25AF}"/>
              </a:ext>
            </a:extLst>
          </p:cNvPr>
          <p:cNvSpPr txBox="1"/>
          <p:nvPr/>
        </p:nvSpPr>
        <p:spPr>
          <a:xfrm>
            <a:off x="9944100" y="1825625"/>
            <a:ext cx="209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drives </a:t>
            </a:r>
            <a:br>
              <a:rPr lang="en-US" dirty="0"/>
            </a:br>
            <a:r>
              <a:rPr lang="en-US" dirty="0"/>
              <a:t>these uncertainties?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905EBB-2344-1042-8F74-6212B95B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3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C9E2-30ED-1448-AA27-F234DB8D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A5E8-F214-C74B-A67B-0BE64B08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might be best addressed by DIS 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C483A-3125-7847-BD62-9AF13DE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D9C7-2877-3E4C-9AB8-D1EEA2DB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2E7E-C0D2-E640-95BF-A2537A5C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fast simulation samples</a:t>
            </a:r>
          </a:p>
          <a:p>
            <a:pPr lvl="1"/>
            <a:r>
              <a:rPr lang="en-US" dirty="0"/>
              <a:t>Investigate channels</a:t>
            </a:r>
          </a:p>
          <a:p>
            <a:pPr lvl="1"/>
            <a:endParaRPr lang="en-US" dirty="0"/>
          </a:p>
          <a:p>
            <a:r>
              <a:rPr lang="en-US" dirty="0"/>
              <a:t>Start producing full simulations and exploring options to evaluate technology options</a:t>
            </a:r>
          </a:p>
          <a:p>
            <a:pPr lvl="1"/>
            <a:r>
              <a:rPr lang="en-US" dirty="0"/>
              <a:t>Learning by doing?</a:t>
            </a:r>
          </a:p>
          <a:p>
            <a:pPr lvl="1"/>
            <a:r>
              <a:rPr lang="en-US" dirty="0"/>
              <a:t>What data sets will we need for each channel? (only allocated ~10M events per channel [might be more if we ‘pool’ data between channels, WGs] )</a:t>
            </a:r>
          </a:p>
          <a:p>
            <a:pPr lvl="1"/>
            <a:endParaRPr lang="en-US" dirty="0"/>
          </a:p>
          <a:p>
            <a:r>
              <a:rPr lang="en-US" dirty="0"/>
              <a:t>First stab at impact plots..?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192D-7FBB-4D4A-ADAD-025F21C7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1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6741-D033-1E46-B1D7-902BB164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A1F7-C09E-6844-B948-B91673199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list reasonable?</a:t>
            </a:r>
          </a:p>
          <a:p>
            <a:r>
              <a:rPr lang="en-US" dirty="0"/>
              <a:t>Do we already know which impact plots?</a:t>
            </a:r>
          </a:p>
          <a:p>
            <a:pPr lvl="1"/>
            <a:r>
              <a:rPr lang="en-US" dirty="0"/>
              <a:t>Suggestion: SIDIS coverage (PID), </a:t>
            </a:r>
            <a:r>
              <a:rPr lang="en-US" dirty="0" err="1"/>
              <a:t>Sivers</a:t>
            </a:r>
            <a:r>
              <a:rPr lang="en-US" dirty="0"/>
              <a:t> (+evolution), sea quark helicity,  </a:t>
            </a:r>
          </a:p>
          <a:p>
            <a:endParaRPr lang="en-US" dirty="0"/>
          </a:p>
          <a:p>
            <a:r>
              <a:rPr lang="en-US" dirty="0"/>
              <a:t>How much do we have to improve YR simulations? </a:t>
            </a:r>
          </a:p>
          <a:p>
            <a:pPr lvl="1"/>
            <a:r>
              <a:rPr lang="en-US" dirty="0"/>
              <a:t>Systematics..?</a:t>
            </a:r>
          </a:p>
          <a:p>
            <a:endParaRPr lang="en-US" dirty="0"/>
          </a:p>
          <a:p>
            <a:r>
              <a:rPr lang="en-US" dirty="0"/>
              <a:t>How can we help getting full simulation data?</a:t>
            </a:r>
          </a:p>
          <a:p>
            <a:pPr lvl="1"/>
            <a:r>
              <a:rPr lang="en-US" dirty="0"/>
              <a:t>Get involved in subsystem simulation?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E53A3-3AEB-174C-B17F-A42261D0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AE7E-238C-E940-9540-25190A05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7AF7-3499-5D4C-99E7-0835862F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61D2A-B9E8-CE42-B9D8-15EB6F2F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2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5167-2B22-0F4D-BADD-2462D2CC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A28E-6FA9-FE4B-A16B-010BC968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CF036-625D-F549-B622-3C569DA8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3FA45-6404-FC40-81FF-07F55853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-838692"/>
            <a:ext cx="11163300" cy="632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66FB6-4BE1-7E4D-A052-AC50AD0B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B176-DF94-3448-A7B9-384E28E7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4955059"/>
            <a:ext cx="10859530" cy="1221904"/>
          </a:xfrm>
        </p:spPr>
        <p:txBody>
          <a:bodyPr/>
          <a:lstStyle/>
          <a:p>
            <a:r>
              <a:rPr lang="en-US" dirty="0"/>
              <a:t>Affinity to </a:t>
            </a:r>
            <a:r>
              <a:rPr lang="en-US" dirty="0" err="1"/>
              <a:t>tmd</a:t>
            </a:r>
            <a:r>
              <a:rPr lang="en-US" dirty="0"/>
              <a:t> factorization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overlap with Athena region? Resolution in that region?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03351-BEE0-B440-B068-1D6DA64D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DFDB-58AC-544C-A817-E0464C3C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1283"/>
            <a:ext cx="10515600" cy="1325563"/>
          </a:xfrm>
        </p:spPr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ABFF-1D09-604F-939E-EEED37B2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1104280"/>
            <a:ext cx="11194774" cy="553505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From the </a:t>
            </a:r>
            <a:r>
              <a:rPr lang="en-US" b="1" i="1" dirty="0"/>
              <a:t>physics performance working groups</a:t>
            </a:r>
            <a:r>
              <a:rPr lang="en-US" dirty="0"/>
              <a:t>, the proposal will need the following information and/or actions: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b="1" dirty="0"/>
              <a:t>Identify the key physics observables described in the Yellow Report that pertain to your working group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In the Yellow Report, the community identified a number of physics goals and observables required at the EIC. Each physics group should identify which of these belongs within its purview, and formulate a plan for updating the YR plots using the actual detectors (and inactive materials!) that will be part of EIC@IP6. 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b="1" dirty="0"/>
              <a:t>Which 2 or 3 plots will illustrate ability of EIC@IP6 to address NAS report/YR physics?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It will be crucial to identify a subset of all the possible performance plots for your physics area that should be included in the proposal. There is a strict page limit for proposals, and they must include a detailed description of the detector systems and their cost. Consequently, each physics working group should anticipate being able to fill only a few pages in the proposal.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This, plus the limited time we have, requires identifying only a few performance plots for which your working group will carry out full simulations with the integrated EIC@IP6 detector. </a:t>
            </a:r>
            <a:r>
              <a:rPr lang="en-US" dirty="0">
                <a:solidFill>
                  <a:srgbClr val="00B050"/>
                </a:solidFill>
              </a:rPr>
              <a:t>These most likely exist in more idealized form in the YR already</a:t>
            </a:r>
            <a:r>
              <a:rPr lang="en-US" dirty="0"/>
              <a:t>. However, identifying the key plots early will allow the working group to work with the detector groups and </a:t>
            </a:r>
            <a:r>
              <a:rPr lang="en-US" dirty="0">
                <a:solidFill>
                  <a:srgbClr val="C00000"/>
                </a:solidFill>
              </a:rPr>
              <a:t>inform the collaboration of the impact of specific technology choices.</a:t>
            </a:r>
          </a:p>
          <a:p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pPr lvl="1"/>
            <a:r>
              <a:rPr lang="en-US" b="1" dirty="0"/>
              <a:t>Are there any additional physics performance plots that would give a competitive advantage to this proposal?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D567-6F13-834E-82AF-A53E1A9B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5099-7C77-294F-B8F3-3C7DA963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11DDA-9F81-5945-9A8C-EAC523C75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0434"/>
                <a:ext cx="10668001" cy="497274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Meeting time</a:t>
                </a:r>
              </a:p>
              <a:p>
                <a:r>
                  <a:rPr lang="en-US" dirty="0"/>
                  <a:t>Discussed workforce</a:t>
                </a:r>
              </a:p>
              <a:p>
                <a:pPr lvl="1"/>
                <a:r>
                  <a:rPr lang="en-US" dirty="0"/>
                  <a:t>Exp: Duke, SBU (each about 1FTE)</a:t>
                </a:r>
              </a:p>
              <a:p>
                <a:pPr lvl="1"/>
                <a:r>
                  <a:rPr lang="en-US" dirty="0"/>
                  <a:t>Theory: HKCU (di-hadrons), INFN (</a:t>
                </a:r>
                <a:r>
                  <a:rPr lang="en-US" dirty="0" err="1"/>
                  <a:t>upol</a:t>
                </a:r>
                <a:r>
                  <a:rPr lang="en-US" dirty="0"/>
                  <a:t> TMD fits, </a:t>
                </a:r>
                <a:r>
                  <a:rPr lang="en-US" dirty="0" err="1"/>
                  <a:t>transversity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BNL?</a:t>
                </a:r>
              </a:p>
              <a:p>
                <a:r>
                  <a:rPr lang="en-US" dirty="0"/>
                  <a:t>Potential impact plots/channels (see following slides)</a:t>
                </a:r>
              </a:p>
              <a:p>
                <a:pPr lvl="1"/>
                <a:r>
                  <a:rPr lang="en-US" dirty="0"/>
                  <a:t>single hadron SIDIS, </a:t>
                </a:r>
                <a:r>
                  <a:rPr lang="en-US" dirty="0" err="1"/>
                  <a:t>Colllins</a:t>
                </a:r>
                <a:r>
                  <a:rPr lang="en-US" dirty="0"/>
                  <a:t>, </a:t>
                </a:r>
                <a:r>
                  <a:rPr lang="en-US" dirty="0" err="1"/>
                  <a:t>Sivers</a:t>
                </a:r>
                <a:endParaRPr lang="en-US" dirty="0"/>
              </a:p>
              <a:p>
                <a:pPr lvl="1"/>
                <a:r>
                  <a:rPr lang="en-US" dirty="0" err="1"/>
                  <a:t>Upol</a:t>
                </a:r>
                <a:r>
                  <a:rPr lang="en-US" dirty="0"/>
                  <a:t> TMDs (evolution)</a:t>
                </a:r>
              </a:p>
              <a:p>
                <a:pPr lvl="1"/>
                <a:r>
                  <a:rPr lang="en-US" dirty="0"/>
                  <a:t>di-hadron gluon TMDs</a:t>
                </a:r>
              </a:p>
              <a:p>
                <a:pPr lvl="1"/>
                <a:r>
                  <a:rPr lang="en-US" dirty="0"/>
                  <a:t>sea quark (polarized) PDFs</a:t>
                </a:r>
              </a:p>
              <a:p>
                <a:pPr lvl="1"/>
                <a:r>
                  <a:rPr lang="en-US" dirty="0"/>
                  <a:t>(</a:t>
                </a:r>
                <a:r>
                  <a:rPr lang="en-US" dirty="0" err="1"/>
                  <a:t>nPDFs</a:t>
                </a:r>
                <a:r>
                  <a:rPr lang="en-US" dirty="0"/>
                  <a:t>/</a:t>
                </a:r>
                <a:r>
                  <a:rPr lang="en-US" dirty="0" err="1"/>
                  <a:t>nFFs</a:t>
                </a:r>
                <a:r>
                  <a:rPr lang="en-US" dirty="0"/>
                  <a:t> )</a:t>
                </a:r>
              </a:p>
              <a:p>
                <a:pPr lvl="1"/>
                <a:r>
                  <a:rPr lang="en-US" dirty="0"/>
                  <a:t>(lambda)</a:t>
                </a:r>
              </a:p>
              <a:p>
                <a:pPr lvl="1"/>
                <a:r>
                  <a:rPr lang="en-US" dirty="0"/>
                  <a:t>(cc)</a:t>
                </a:r>
              </a:p>
              <a:p>
                <a:r>
                  <a:rPr lang="en-US" dirty="0"/>
                  <a:t>What are the unique features of Athena and how can this be used to differentiate our proposal?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PID </a:t>
                </a:r>
                <a:r>
                  <a:rPr lang="en-US" dirty="0">
                    <a:solidFill>
                      <a:srgbClr val="C00000"/>
                    </a:solidFill>
                    <a:sym typeface="Wingdings" pitchFamily="2" charset="2"/>
                  </a:rPr>
                  <a:t> High impact feature for SIDIS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Large acceptance </a:t>
                </a:r>
                <a:r>
                  <a:rPr lang="en-US" dirty="0">
                    <a:sym typeface="Wingdings" pitchFamily="2" charset="2"/>
                  </a:rPr>
                  <a:t> hadronic reconstruction?</a:t>
                </a:r>
                <a:endParaRPr lang="en-US" dirty="0"/>
              </a:p>
              <a:p>
                <a:pPr lvl="1"/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coverage </a:t>
                </a:r>
                <a:r>
                  <a:rPr lang="en-US" dirty="0">
                    <a:sym typeface="Wingdings" pitchFamily="2" charset="2"/>
                  </a:rPr>
                  <a:t>high impact feature for SIDIS</a:t>
                </a:r>
                <a:endParaRPr lang="en-US" dirty="0"/>
              </a:p>
              <a:p>
                <a:pPr lvl="1"/>
                <a:r>
                  <a:rPr lang="en-US" dirty="0"/>
                  <a:t>High precision for high momentum tracks </a:t>
                </a:r>
                <a:r>
                  <a:rPr lang="en-US" dirty="0">
                    <a:sym typeface="Wingdings" pitchFamily="2" charset="2"/>
                  </a:rPr>
                  <a:t>impact?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Can this be used to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/ suppress background </a:t>
                </a:r>
                <a:r>
                  <a:rPr lang="en-US" dirty="0">
                    <a:sym typeface="Wingdings" pitchFamily="2" charset="2"/>
                  </a:rPr>
                  <a:t> use instead of charged kaons where PID becomes worse e.g. for seq quark (polarized) PDFs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11DDA-9F81-5945-9A8C-EAC523C75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0434"/>
                <a:ext cx="10668001" cy="4972740"/>
              </a:xfrm>
              <a:blipFill>
                <a:blip r:embed="rId2"/>
                <a:stretch>
                  <a:fillRect l="-476" t="-2296" b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E55C3-2DB8-184C-BA06-9FF3A27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E3BF-CBBC-F54A-B356-5ECAE9D0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AD24-58C5-A94E-BE99-3B9C289D3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to understand consequences of technology choices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Simulation!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Final plots need to be with full simulation (dd4hep framework)</a:t>
            </a:r>
          </a:p>
          <a:p>
            <a:pPr lvl="1"/>
            <a:r>
              <a:rPr lang="en-US" dirty="0"/>
              <a:t>Not ready yet</a:t>
            </a:r>
          </a:p>
          <a:p>
            <a:r>
              <a:rPr lang="en-US" dirty="0"/>
              <a:t>First evaluation with fast </a:t>
            </a:r>
            <a:r>
              <a:rPr lang="en-US" dirty="0" err="1"/>
              <a:t>simulation</a:t>
            </a:r>
            <a:r>
              <a:rPr lang="en-US" dirty="0" err="1">
                <a:sym typeface="Wingdings" pitchFamily="2" charset="2"/>
              </a:rPr>
              <a:t>should</a:t>
            </a:r>
            <a:r>
              <a:rPr lang="en-US" dirty="0">
                <a:sym typeface="Wingdings" pitchFamily="2" charset="2"/>
              </a:rPr>
              <a:t> be able to make rough estimate of technology choice impact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C9F8-DD3F-6B47-8163-D0D261F1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7598-8CF8-ED47-8C5A-547033C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876C-F550-2943-B68B-984532F5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515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SW point of contact</a:t>
            </a:r>
          </a:p>
          <a:p>
            <a:pPr lvl="1"/>
            <a:r>
              <a:rPr lang="en-US" dirty="0"/>
              <a:t>Communicate needs/ make sure we adhere to best practices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Chris </a:t>
            </a:r>
            <a:r>
              <a:rPr lang="en-US" dirty="0" err="1">
                <a:sym typeface="Wingdings" pitchFamily="2" charset="2"/>
              </a:rPr>
              <a:t>Dilks</a:t>
            </a:r>
            <a:r>
              <a:rPr lang="en-US" dirty="0">
                <a:sym typeface="Wingdings" pitchFamily="2" charset="2"/>
              </a:rPr>
              <a:t>? </a:t>
            </a:r>
          </a:p>
          <a:p>
            <a:r>
              <a:rPr lang="en-US" dirty="0">
                <a:sym typeface="Wingdings" pitchFamily="2" charset="2"/>
              </a:rPr>
              <a:t>Setup of fast simulation, initial exploration of SIDIS phase space (</a:t>
            </a:r>
            <a:r>
              <a:rPr lang="en-US" dirty="0" err="1">
                <a:sym typeface="Wingdings" pitchFamily="2" charset="2"/>
              </a:rPr>
              <a:t>Delphes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Duane</a:t>
            </a:r>
          </a:p>
          <a:p>
            <a:r>
              <a:rPr lang="en-US" dirty="0">
                <a:sym typeface="Wingdings" pitchFamily="2" charset="2"/>
              </a:rPr>
              <a:t>In charge of full simulations</a:t>
            </a:r>
          </a:p>
          <a:p>
            <a:pPr lvl="1"/>
            <a:r>
              <a:rPr lang="en-US" dirty="0">
                <a:sym typeface="Wingdings" pitchFamily="2" charset="2"/>
              </a:rPr>
              <a:t>Andrea </a:t>
            </a:r>
            <a:r>
              <a:rPr lang="en-US" dirty="0" err="1">
                <a:sym typeface="Wingdings" pitchFamily="2" charset="2"/>
              </a:rPr>
              <a:t>Bressan</a:t>
            </a:r>
            <a:r>
              <a:rPr lang="en-US" dirty="0">
                <a:sym typeface="Wingdings" pitchFamily="2" charset="2"/>
              </a:rPr>
              <a:t> is </a:t>
            </a:r>
            <a:r>
              <a:rPr lang="en-US" dirty="0" err="1">
                <a:sym typeface="Wingdings" pitchFamily="2" charset="2"/>
              </a:rPr>
              <a:t>liason</a:t>
            </a:r>
            <a:r>
              <a:rPr lang="en-US" dirty="0">
                <a:sym typeface="Wingdings" pitchFamily="2" charset="2"/>
              </a:rPr>
              <a:t> to EICUG computing</a:t>
            </a:r>
          </a:p>
          <a:p>
            <a:pPr lvl="1"/>
            <a:r>
              <a:rPr lang="en-US" dirty="0">
                <a:sym typeface="Wingdings" pitchFamily="2" charset="2"/>
              </a:rPr>
              <a:t>?</a:t>
            </a:r>
          </a:p>
          <a:p>
            <a:r>
              <a:rPr lang="en-US" dirty="0">
                <a:sym typeface="Wingdings" pitchFamily="2" charset="2"/>
              </a:rPr>
              <a:t>Initial investigation of ‘golden+’ channels?  (or can we decide ad-hoc?)</a:t>
            </a:r>
          </a:p>
          <a:p>
            <a:pPr lvl="1"/>
            <a:r>
              <a:rPr lang="en-US" dirty="0">
                <a:sym typeface="Wingdings" pitchFamily="2" charset="2"/>
              </a:rPr>
              <a:t>Impact/update to YR plots</a:t>
            </a:r>
          </a:p>
          <a:p>
            <a:pPr lvl="1"/>
            <a:r>
              <a:rPr lang="en-US" dirty="0">
                <a:sym typeface="Wingdings" pitchFamily="2" charset="2"/>
              </a:rPr>
              <a:t>Identify critical detector components</a:t>
            </a:r>
          </a:p>
          <a:p>
            <a:pPr lvl="1"/>
            <a:r>
              <a:rPr lang="en-US" dirty="0">
                <a:sym typeface="Wingdings" pitchFamily="2" charset="2"/>
              </a:rPr>
              <a:t>Uniqueness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A36F6-50EB-D640-9C19-C56BB504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4C94-1F62-D54D-ABD2-30002AFB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 coverages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6ED1-B43E-CA4F-B659-B66F709B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F411-AF5E-594E-94D8-03BF3C79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3C94-2600-B344-9FE8-1063A658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CEEA-909E-BF44-8561-E748C0A9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85C97-E309-554D-8EC4-8ED3F3B4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77" y="0"/>
            <a:ext cx="961344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22BF2-392A-BB46-91AB-F91B22F9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11E4-D55E-9A4A-A0B7-EE39BD58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92E8-9BA7-834B-9F83-2DC3E442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87CC-8A2D-504B-AFA4-94434088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60FC-51DB-5049-B3BC-DAC554761A0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E3A45-756C-DA4C-9C7B-FE82BDE5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" y="0"/>
            <a:ext cx="121816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4DA83-4A33-1046-81C4-A62EB96AC87C}"/>
              </a:ext>
            </a:extLst>
          </p:cNvPr>
          <p:cNvSpPr txBox="1"/>
          <p:nvPr/>
        </p:nvSpPr>
        <p:spPr>
          <a:xfrm>
            <a:off x="8353168" y="6356350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chris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3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1099</Words>
  <Application>Microsoft Macintosh PowerPoint</Application>
  <PresentationFormat>Widescreen</PresentationFormat>
  <Paragraphs>178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SIDIS - Working Group 2nd meeting  </vt:lpstr>
      <vt:lpstr>Agenda</vt:lpstr>
      <vt:lpstr>Charge</vt:lpstr>
      <vt:lpstr>Recap</vt:lpstr>
      <vt:lpstr>Next steps</vt:lpstr>
      <vt:lpstr>Tasks</vt:lpstr>
      <vt:lpstr>Kinematics coverages </vt:lpstr>
      <vt:lpstr>PowerPoint Presentation</vt:lpstr>
      <vt:lpstr>PowerPoint Presentation</vt:lpstr>
      <vt:lpstr>PowerPoint Presentation</vt:lpstr>
      <vt:lpstr>PowerPoint Presentation</vt:lpstr>
      <vt:lpstr>Channels</vt:lpstr>
      <vt:lpstr>PowerPoint Presentation</vt:lpstr>
      <vt:lpstr>Sivers</vt:lpstr>
      <vt:lpstr>Collins/Transversity (similar di-hadrons)</vt:lpstr>
      <vt:lpstr>Upol TMDs/TMD evolution</vt:lpstr>
      <vt:lpstr>Sea quark helicities</vt:lpstr>
      <vt:lpstr>Sea quark PDFs</vt:lpstr>
      <vt:lpstr>FFs</vt:lpstr>
      <vt:lpstr>Λ</vt:lpstr>
      <vt:lpstr>PowerPoint Presentation</vt:lpstr>
      <vt:lpstr>nPDF/nFF</vt:lpstr>
      <vt:lpstr>Di-hadron/jet gluon TMDs</vt:lpstr>
      <vt:lpstr>CC</vt:lpstr>
      <vt:lpstr>Software tasks</vt:lpstr>
      <vt:lpstr>Discussion topics</vt:lpstr>
      <vt:lpstr>PowerPoint Presentation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Anselm Vossen, Ph.D.</dc:creator>
  <cp:lastModifiedBy>Anselm Vossen, Ph.D.</cp:lastModifiedBy>
  <cp:revision>46</cp:revision>
  <dcterms:created xsi:type="dcterms:W3CDTF">2021-05-25T17:18:09Z</dcterms:created>
  <dcterms:modified xsi:type="dcterms:W3CDTF">2021-05-26T13:48:51Z</dcterms:modified>
</cp:coreProperties>
</file>