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9" r:id="rId3"/>
    <p:sldId id="333" r:id="rId4"/>
    <p:sldId id="817" r:id="rId5"/>
    <p:sldId id="815" r:id="rId6"/>
    <p:sldId id="813" r:id="rId7"/>
    <p:sldId id="812" r:id="rId8"/>
    <p:sldId id="811" r:id="rId9"/>
    <p:sldId id="814" r:id="rId10"/>
    <p:sldId id="819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5BEB"/>
    <a:srgbClr val="EE79EE"/>
    <a:srgbClr val="79DD00"/>
    <a:srgbClr val="7D00FF"/>
    <a:srgbClr val="18E38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>
        <p:scale>
          <a:sx n="66" d="100"/>
          <a:sy n="66" d="100"/>
        </p:scale>
        <p:origin x="1291" y="4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7"/>
          <p:cNvSpPr>
            <a:spLocks/>
          </p:cNvSpPr>
          <p:nvPr/>
        </p:nvSpPr>
        <p:spPr bwMode="auto">
          <a:xfrm flipV="1">
            <a:off x="11717869" y="6181725"/>
            <a:ext cx="196851" cy="101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2075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994400" y="5562605"/>
            <a:ext cx="423333" cy="752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079070" y="5603875"/>
            <a:ext cx="472017" cy="636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017688" y="5595943"/>
            <a:ext cx="461433" cy="636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850467" y="5651505"/>
            <a:ext cx="82761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1" y="836613"/>
            <a:ext cx="527051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11664954" y="836613"/>
            <a:ext cx="527049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3117" y="1476380"/>
            <a:ext cx="11438467" cy="208597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Modifiez le style du titre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9467" y="3697288"/>
            <a:ext cx="11440584" cy="17526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D31216"/>
                </a:solidFill>
              </a:defRPr>
            </a:lvl1pPr>
          </a:lstStyle>
          <a:p>
            <a:pPr lvl="0"/>
            <a:r>
              <a:rPr lang="fr-FR" noProof="0"/>
              <a:t>Modifiez le style des sous-titres du masque</a:t>
            </a:r>
          </a:p>
        </p:txBody>
      </p:sp>
      <p:pic>
        <p:nvPicPr>
          <p:cNvPr id="31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print">
            <a:lum bright="5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" t="11342" b="10225"/>
          <a:stretch/>
        </p:blipFill>
        <p:spPr bwMode="auto">
          <a:xfrm>
            <a:off x="3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32658"/>
            <a:ext cx="12210575" cy="1341677"/>
          </a:xfrm>
          <a:prstGeom prst="rect">
            <a:avLst/>
          </a:prstGeom>
        </p:spPr>
      </p:pic>
      <p:cxnSp>
        <p:nvCxnSpPr>
          <p:cNvPr id="33" name="Connecteur droit 32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0" y="633478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>
                <a:latin typeface="Bryant Medium Compressed" pitchFamily="34" charset="0"/>
              </a:rPr>
              <a:t>rganization</a:t>
            </a:r>
            <a:r>
              <a:rPr lang="fr-FR" sz="2400" dirty="0">
                <a:latin typeface="Bryant Medium Compressed" pitchFamily="34" charset="0"/>
              </a:rPr>
              <a:t> for 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>
                <a:latin typeface="Bryant Medium Compressed" pitchFamily="34" charset="0"/>
              </a:rPr>
              <a:t>icro-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>
                <a:latin typeface="Bryant Medium Compressed" pitchFamily="34" charset="0"/>
              </a:rPr>
              <a:t>lectronics</a:t>
            </a:r>
            <a:r>
              <a:rPr lang="fr-FR" sz="2400" dirty="0">
                <a:latin typeface="Bryant Medium Compressed" pitchFamily="34" charset="0"/>
              </a:rPr>
              <a:t> </a:t>
            </a:r>
            <a:r>
              <a:rPr lang="fr-FR" sz="2400" dirty="0" err="1">
                <a:latin typeface="Bryant Medium Compressed" pitchFamily="34" charset="0"/>
              </a:rPr>
              <a:t>desi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>
                <a:latin typeface="Bryant Medium Compressed" pitchFamily="34" charset="0"/>
              </a:rPr>
              <a:t>n</a:t>
            </a:r>
            <a:r>
              <a:rPr lang="fr-FR" sz="2400" dirty="0">
                <a:latin typeface="Bryant Medium Compressed" pitchFamily="34" charset="0"/>
              </a:rPr>
              <a:t> and </a:t>
            </a:r>
            <a:r>
              <a:rPr lang="fr-FR" sz="2400" dirty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>
                <a:latin typeface="Bryant Medium Compressed" pitchFamily="34" charset="0"/>
              </a:rPr>
              <a:t>pplications</a:t>
            </a:r>
            <a:endParaRPr lang="en-US" sz="2800" dirty="0">
              <a:latin typeface="Bryant Medium Compressed" pitchFamily="34" charset="0"/>
            </a:endParaRPr>
          </a:p>
        </p:txBody>
      </p:sp>
      <p:pic>
        <p:nvPicPr>
          <p:cNvPr id="36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print">
            <a:lum bright="5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" t="11342" b="10225"/>
          <a:stretch/>
        </p:blipFill>
        <p:spPr bwMode="auto">
          <a:xfrm>
            <a:off x="3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32658"/>
            <a:ext cx="12210575" cy="1341677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0" y="633478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>
                <a:latin typeface="Bryant Medium Compressed" pitchFamily="34" charset="0"/>
              </a:rPr>
              <a:t>rganization</a:t>
            </a:r>
            <a:r>
              <a:rPr lang="fr-FR" sz="2400" dirty="0">
                <a:latin typeface="Bryant Medium Compressed" pitchFamily="34" charset="0"/>
              </a:rPr>
              <a:t> for 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>
                <a:latin typeface="Bryant Medium Compressed" pitchFamily="34" charset="0"/>
              </a:rPr>
              <a:t>icro-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>
                <a:latin typeface="Bryant Medium Compressed" pitchFamily="34" charset="0"/>
              </a:rPr>
              <a:t>lectronics</a:t>
            </a:r>
            <a:r>
              <a:rPr lang="fr-FR" sz="2400" dirty="0">
                <a:latin typeface="Bryant Medium Compressed" pitchFamily="34" charset="0"/>
              </a:rPr>
              <a:t> </a:t>
            </a:r>
            <a:r>
              <a:rPr lang="fr-FR" sz="2400" dirty="0" err="1">
                <a:latin typeface="Bryant Medium Compressed" pitchFamily="34" charset="0"/>
              </a:rPr>
              <a:t>desi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>
                <a:latin typeface="Bryant Medium Compressed" pitchFamily="34" charset="0"/>
              </a:rPr>
              <a:t>n</a:t>
            </a:r>
            <a:r>
              <a:rPr lang="fr-FR" sz="2400" dirty="0">
                <a:latin typeface="Bryant Medium Compressed" pitchFamily="34" charset="0"/>
              </a:rPr>
              <a:t> and </a:t>
            </a:r>
            <a:r>
              <a:rPr lang="fr-FR" sz="2400" dirty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>
                <a:latin typeface="Bryant Medium Compressed" pitchFamily="34" charset="0"/>
              </a:rPr>
              <a:t>pplications</a:t>
            </a:r>
            <a:endParaRPr lang="en-US" sz="2800" dirty="0">
              <a:latin typeface="Bryant Medium Compressed" pitchFamily="34" charset="0"/>
            </a:endParaRPr>
          </a:p>
        </p:txBody>
      </p:sp>
      <p:pic>
        <p:nvPicPr>
          <p:cNvPr id="22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print">
            <a:lum bright="5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" t="11342" b="10225"/>
          <a:stretch/>
        </p:blipFill>
        <p:spPr bwMode="auto">
          <a:xfrm>
            <a:off x="3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32658"/>
            <a:ext cx="12210575" cy="1341677"/>
          </a:xfrm>
          <a:prstGeom prst="rect">
            <a:avLst/>
          </a:prstGeom>
        </p:spPr>
      </p:pic>
      <p:cxnSp>
        <p:nvCxnSpPr>
          <p:cNvPr id="25" name="Connecteur droit 24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0" y="633478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>
                <a:latin typeface="Bryant Medium Compressed" pitchFamily="34" charset="0"/>
              </a:rPr>
              <a:t>rganization</a:t>
            </a:r>
            <a:r>
              <a:rPr lang="fr-FR" sz="2400" dirty="0">
                <a:latin typeface="Bryant Medium Compressed" pitchFamily="34" charset="0"/>
              </a:rPr>
              <a:t> for 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>
                <a:latin typeface="Bryant Medium Compressed" pitchFamily="34" charset="0"/>
              </a:rPr>
              <a:t>icro-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>
                <a:latin typeface="Bryant Medium Compressed" pitchFamily="34" charset="0"/>
              </a:rPr>
              <a:t>lectronics</a:t>
            </a:r>
            <a:r>
              <a:rPr lang="fr-FR" sz="2400" dirty="0">
                <a:latin typeface="Bryant Medium Compressed" pitchFamily="34" charset="0"/>
              </a:rPr>
              <a:t> </a:t>
            </a:r>
            <a:r>
              <a:rPr lang="fr-FR" sz="2400" dirty="0" err="1">
                <a:latin typeface="Bryant Medium Compressed" pitchFamily="34" charset="0"/>
              </a:rPr>
              <a:t>desi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>
                <a:latin typeface="Bryant Medium Compressed" pitchFamily="34" charset="0"/>
              </a:rPr>
              <a:t>n</a:t>
            </a:r>
            <a:r>
              <a:rPr lang="fr-FR" sz="2400" dirty="0">
                <a:latin typeface="Bryant Medium Compressed" pitchFamily="34" charset="0"/>
              </a:rPr>
              <a:t> and </a:t>
            </a:r>
            <a:r>
              <a:rPr lang="fr-FR" sz="2400" dirty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>
                <a:latin typeface="Bryant Medium Compressed" pitchFamily="34" charset="0"/>
              </a:rPr>
              <a:t>pplications</a:t>
            </a:r>
            <a:endParaRPr lang="en-US" sz="2800" dirty="0">
              <a:latin typeface="Bryant Medium Compressed" pitchFamily="34" charset="0"/>
            </a:endParaRPr>
          </a:p>
        </p:txBody>
      </p:sp>
      <p:pic>
        <p:nvPicPr>
          <p:cNvPr id="28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334" y="188640"/>
            <a:ext cx="297687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3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205384" y="5"/>
            <a:ext cx="2986616" cy="615791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39184" y="5"/>
            <a:ext cx="8763000" cy="615791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5C89EEB-05B8-400B-A725-B7FA28B6516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528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5C89EEB-05B8-400B-A725-B7FA28B6516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342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431371" y="1196752"/>
            <a:ext cx="11329259" cy="5112568"/>
          </a:xfrm>
          <a:prstGeom prst="rect">
            <a:avLst/>
          </a:prstGeom>
        </p:spPr>
        <p:txBody>
          <a:bodyPr/>
          <a:lstStyle>
            <a:lvl1pPr>
              <a:buClr>
                <a:srgbClr val="D84800"/>
              </a:buClr>
              <a:defRPr sz="2400" b="0">
                <a:solidFill>
                  <a:srgbClr val="1F497D"/>
                </a:solidFill>
                <a:latin typeface="Helvetica Neue"/>
                <a:cs typeface="Helvetica Neue"/>
              </a:defRPr>
            </a:lvl1pPr>
            <a:lvl2pPr>
              <a:buClr>
                <a:srgbClr val="D84800"/>
              </a:buClr>
              <a:defRPr sz="2000">
                <a:solidFill>
                  <a:srgbClr val="1F497D"/>
                </a:solidFill>
                <a:latin typeface="Helvetica Neue"/>
                <a:cs typeface="Helvetica Neue"/>
              </a:defRPr>
            </a:lvl2pPr>
            <a:lvl3pPr>
              <a:buClr>
                <a:srgbClr val="D84800"/>
              </a:buClr>
              <a:defRPr sz="1800">
                <a:solidFill>
                  <a:srgbClr val="1F497D"/>
                </a:solidFill>
                <a:latin typeface="Helvetica Neue"/>
                <a:cs typeface="Helvetica Neue"/>
              </a:defRPr>
            </a:lvl3pPr>
            <a:lvl4pPr>
              <a:buClr>
                <a:srgbClr val="D84800"/>
              </a:buClr>
              <a:defRPr sz="1600">
                <a:solidFill>
                  <a:srgbClr val="1F497D"/>
                </a:solidFill>
                <a:latin typeface="Helvetica Neue"/>
                <a:cs typeface="Helvetica Neue"/>
              </a:defRPr>
            </a:lvl4pPr>
            <a:lvl5pPr>
              <a:buClr>
                <a:srgbClr val="D84800"/>
              </a:buClr>
              <a:defRPr sz="1400">
                <a:solidFill>
                  <a:srgbClr val="1F497D"/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titre 10"/>
          <p:cNvSpPr>
            <a:spLocks noGrp="1"/>
          </p:cNvSpPr>
          <p:nvPr>
            <p:ph type="title"/>
          </p:nvPr>
        </p:nvSpPr>
        <p:spPr bwMode="auto">
          <a:xfrm>
            <a:off x="2447595" y="115889"/>
            <a:ext cx="974440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/>
          <a:p>
            <a:pPr lvl="0"/>
            <a:r>
              <a:rPr lang="fr-FR" alt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21129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" y="5"/>
            <a:ext cx="9120716" cy="620713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5C89EEB-05B8-400B-A725-B7FA28B6516A}" type="slidenum">
              <a:rPr lang="en-GB" smtClean="0"/>
              <a:t>‹N°›</a:t>
            </a:fld>
            <a:endParaRPr lang="en-GB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3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65154" y="892175"/>
            <a:ext cx="5710767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79117" y="892175"/>
            <a:ext cx="5712883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184468" y="6597357"/>
            <a:ext cx="1007533" cy="249237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5C89EEB-05B8-400B-A725-B7FA28B6516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637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5C89EEB-05B8-400B-A725-B7FA28B6516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493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5C89EEB-05B8-400B-A725-B7FA28B6516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849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5C89EEB-05B8-400B-A725-B7FA28B6516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927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5C89EEB-05B8-400B-A725-B7FA28B6516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549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5C89EEB-05B8-400B-A725-B7FA28B6516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114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5C89EEB-05B8-400B-A725-B7FA28B6516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82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9186" y="5"/>
            <a:ext cx="9120716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5151" y="892175"/>
            <a:ext cx="11099468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597650"/>
            <a:ext cx="10179051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1" smtClean="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84468" y="6608768"/>
            <a:ext cx="100753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00000"/>
                </a:solidFill>
                <a:latin typeface="Arial" charset="0"/>
              </a:defRPr>
            </a:lvl1pPr>
          </a:lstStyle>
          <a:p>
            <a:fld id="{05C89EEB-05B8-400B-A725-B7FA28B6516A}" type="slidenum">
              <a:rPr lang="en-GB" smtClean="0"/>
              <a:t>‹N°›</a:t>
            </a:fld>
            <a:endParaRPr lang="en-GB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0.png"/><Relationship Id="rId10" Type="http://schemas.openxmlformats.org/officeDocument/2006/relationships/image" Target="../media/image19.png"/><Relationship Id="rId4" Type="http://schemas.openxmlformats.org/officeDocument/2006/relationships/image" Target="../media/image130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28313A-165D-4854-A7BD-BFBFB80E7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117" y="2121763"/>
            <a:ext cx="11438467" cy="1440592"/>
          </a:xfrm>
        </p:spPr>
        <p:txBody>
          <a:bodyPr/>
          <a:lstStyle/>
          <a:p>
            <a:r>
              <a:rPr lang="en-GB" dirty="0"/>
              <a:t>Electron-Ion Collider : roman pots readout</a:t>
            </a:r>
            <a:br>
              <a:rPr lang="en-GB" dirty="0"/>
            </a:br>
            <a:r>
              <a:rPr lang="en-GB" sz="2800" dirty="0"/>
              <a:t>Transimpedance preamplifier simulations</a:t>
            </a:r>
            <a:endParaRPr lang="en-GB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83984B9-F294-4B8B-99F7-44BDBBCFD5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Maxime Morenas </a:t>
            </a:r>
          </a:p>
          <a:p>
            <a:r>
              <a:rPr lang="en-GB" dirty="0"/>
              <a:t> 2</a:t>
            </a:r>
            <a:r>
              <a:rPr lang="en-GB" baseline="30000" dirty="0"/>
              <a:t>nd</a:t>
            </a:r>
            <a:r>
              <a:rPr lang="en-GB" dirty="0"/>
              <a:t> June 2021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99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0DA795-E3D8-4494-AB49-C455DD447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Preamplifier output signal with 25-75%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60CC199-0963-46B5-BFEF-B6CE7F218345}"/>
              </a:ext>
            </a:extLst>
          </p:cNvPr>
          <p:cNvSpPr txBox="1"/>
          <p:nvPr/>
        </p:nvSpPr>
        <p:spPr>
          <a:xfrm>
            <a:off x="6839308" y="1047434"/>
            <a:ext cx="4597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When charge deposition (19 </a:t>
            </a:r>
            <a:r>
              <a:rPr lang="en-GB" dirty="0" err="1"/>
              <a:t>fC</a:t>
            </a:r>
            <a:r>
              <a:rPr lang="en-GB" dirty="0"/>
              <a:t>) at distance ratio 25-75%</a:t>
            </a:r>
          </a:p>
        </p:txBody>
      </p:sp>
      <p:pic>
        <p:nvPicPr>
          <p:cNvPr id="10" name="Espace réservé du contenu 7">
            <a:extLst>
              <a:ext uri="{FF2B5EF4-FFF2-40B4-BE49-F238E27FC236}">
                <a16:creationId xmlns:a16="http://schemas.microsoft.com/office/drawing/2014/main" id="{15E707C4-47B2-4EE7-8E39-CBE51148F3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3" t="77747" r="26343" b="17283"/>
          <a:stretch/>
        </p:blipFill>
        <p:spPr bwMode="auto">
          <a:xfrm>
            <a:off x="7079537" y="5047097"/>
            <a:ext cx="1363321" cy="30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Espace réservé du contenu 7">
            <a:extLst>
              <a:ext uri="{FF2B5EF4-FFF2-40B4-BE49-F238E27FC236}">
                <a16:creationId xmlns:a16="http://schemas.microsoft.com/office/drawing/2014/main" id="{0673A839-C8B9-463D-8C84-5DEADCD839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3" t="77747" r="26343" b="17283"/>
          <a:stretch/>
        </p:blipFill>
        <p:spPr bwMode="auto">
          <a:xfrm>
            <a:off x="7071548" y="2216195"/>
            <a:ext cx="1363321" cy="30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Espace réservé du contenu 7">
            <a:extLst>
              <a:ext uri="{FF2B5EF4-FFF2-40B4-BE49-F238E27FC236}">
                <a16:creationId xmlns:a16="http://schemas.microsoft.com/office/drawing/2014/main" id="{85E89B9B-2A0A-4806-9757-C748D11FB5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3" t="77747" r="26343" b="17283"/>
          <a:stretch/>
        </p:blipFill>
        <p:spPr bwMode="auto">
          <a:xfrm>
            <a:off x="10134689" y="5047097"/>
            <a:ext cx="1363321" cy="30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Espace réservé du contenu 7">
            <a:extLst>
              <a:ext uri="{FF2B5EF4-FFF2-40B4-BE49-F238E27FC236}">
                <a16:creationId xmlns:a16="http://schemas.microsoft.com/office/drawing/2014/main" id="{4CBD4F51-8C27-4439-B0FC-FBADD7213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3" t="77747" r="26343" b="17283"/>
          <a:stretch/>
        </p:blipFill>
        <p:spPr bwMode="auto">
          <a:xfrm>
            <a:off x="10126700" y="2216195"/>
            <a:ext cx="1363321" cy="30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Espace réservé du contenu 7">
            <a:extLst>
              <a:ext uri="{FF2B5EF4-FFF2-40B4-BE49-F238E27FC236}">
                <a16:creationId xmlns:a16="http://schemas.microsoft.com/office/drawing/2014/main" id="{743D13C2-AA7A-486F-BEEF-9149338272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3" t="77747" r="26343" b="17283"/>
          <a:stretch/>
        </p:blipFill>
        <p:spPr bwMode="auto">
          <a:xfrm>
            <a:off x="8572589" y="5039829"/>
            <a:ext cx="1363321" cy="30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Espace réservé du contenu 7">
            <a:extLst>
              <a:ext uri="{FF2B5EF4-FFF2-40B4-BE49-F238E27FC236}">
                <a16:creationId xmlns:a16="http://schemas.microsoft.com/office/drawing/2014/main" id="{95A52540-A5D6-43D1-B75F-D1710353BF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3" t="77747" r="26343" b="17283"/>
          <a:stretch/>
        </p:blipFill>
        <p:spPr bwMode="auto">
          <a:xfrm>
            <a:off x="8564600" y="2208927"/>
            <a:ext cx="1363321" cy="30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Espace réservé du contenu 7">
            <a:extLst>
              <a:ext uri="{FF2B5EF4-FFF2-40B4-BE49-F238E27FC236}">
                <a16:creationId xmlns:a16="http://schemas.microsoft.com/office/drawing/2014/main" id="{D117B17B-FB25-4D18-8435-928C4AE7FD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3" t="77747" r="26343" b="17283"/>
          <a:stretch/>
        </p:blipFill>
        <p:spPr bwMode="auto">
          <a:xfrm rot="16200000">
            <a:off x="10927201" y="4269129"/>
            <a:ext cx="1363321" cy="30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Espace réservé du contenu 7">
            <a:extLst>
              <a:ext uri="{FF2B5EF4-FFF2-40B4-BE49-F238E27FC236}">
                <a16:creationId xmlns:a16="http://schemas.microsoft.com/office/drawing/2014/main" id="{1A3F8885-9910-4304-8902-B83CB8067B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3" t="77747" r="26343" b="17283"/>
          <a:stretch/>
        </p:blipFill>
        <p:spPr bwMode="auto">
          <a:xfrm rot="16200000">
            <a:off x="10927201" y="2895613"/>
            <a:ext cx="1363321" cy="30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Espace réservé du contenu 7">
            <a:extLst>
              <a:ext uri="{FF2B5EF4-FFF2-40B4-BE49-F238E27FC236}">
                <a16:creationId xmlns:a16="http://schemas.microsoft.com/office/drawing/2014/main" id="{8B8CDB26-B329-4A92-83F4-D3C53306AE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3" t="77747" r="26343" b="17283"/>
          <a:stretch/>
        </p:blipFill>
        <p:spPr bwMode="auto">
          <a:xfrm rot="16200000">
            <a:off x="6314103" y="4325690"/>
            <a:ext cx="1363321" cy="30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Espace réservé du contenu 7">
            <a:extLst>
              <a:ext uri="{FF2B5EF4-FFF2-40B4-BE49-F238E27FC236}">
                <a16:creationId xmlns:a16="http://schemas.microsoft.com/office/drawing/2014/main" id="{75481A77-CECA-4BE8-9681-FC859A2C9A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3" t="77747" r="26343" b="17283"/>
          <a:stretch/>
        </p:blipFill>
        <p:spPr bwMode="auto">
          <a:xfrm rot="16200000">
            <a:off x="6314103" y="2952174"/>
            <a:ext cx="1363321" cy="30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Espace réservé du contenu 7">
            <a:extLst>
              <a:ext uri="{FF2B5EF4-FFF2-40B4-BE49-F238E27FC236}">
                <a16:creationId xmlns:a16="http://schemas.microsoft.com/office/drawing/2014/main" id="{6FD17CB1-F0A5-47F2-9224-E5CA481FA2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3" t="77747" r="19254" b="17283"/>
          <a:stretch/>
        </p:blipFill>
        <p:spPr bwMode="auto">
          <a:xfrm>
            <a:off x="8591467" y="3667010"/>
            <a:ext cx="1380357" cy="17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Espace réservé du contenu 7">
            <a:extLst>
              <a:ext uri="{FF2B5EF4-FFF2-40B4-BE49-F238E27FC236}">
                <a16:creationId xmlns:a16="http://schemas.microsoft.com/office/drawing/2014/main" id="{71CAD8A3-52A6-48A2-83DC-C208E6271D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3" t="77747" r="26343" b="17283"/>
          <a:stretch/>
        </p:blipFill>
        <p:spPr bwMode="auto">
          <a:xfrm>
            <a:off x="7083124" y="3611100"/>
            <a:ext cx="1363321" cy="30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Espace réservé du contenu 7">
            <a:extLst>
              <a:ext uri="{FF2B5EF4-FFF2-40B4-BE49-F238E27FC236}">
                <a16:creationId xmlns:a16="http://schemas.microsoft.com/office/drawing/2014/main" id="{804FA2F8-343B-4FA7-B29E-D5D375625F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3" t="77747" r="26343" b="17283"/>
          <a:stretch/>
        </p:blipFill>
        <p:spPr bwMode="auto">
          <a:xfrm>
            <a:off x="10138276" y="3611100"/>
            <a:ext cx="1363321" cy="30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Espace réservé du contenu 7">
            <a:extLst>
              <a:ext uri="{FF2B5EF4-FFF2-40B4-BE49-F238E27FC236}">
                <a16:creationId xmlns:a16="http://schemas.microsoft.com/office/drawing/2014/main" id="{36DD5BC3-0B50-4749-B563-81F6FEC72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3" t="77747" r="26343" b="17283"/>
          <a:stretch/>
        </p:blipFill>
        <p:spPr bwMode="auto">
          <a:xfrm rot="16200000">
            <a:off x="9357068" y="4260948"/>
            <a:ext cx="1363321" cy="30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Espace réservé du contenu 7">
            <a:extLst>
              <a:ext uri="{FF2B5EF4-FFF2-40B4-BE49-F238E27FC236}">
                <a16:creationId xmlns:a16="http://schemas.microsoft.com/office/drawing/2014/main" id="{E2997781-4E67-4F20-A139-36D0FC8223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3" t="77747" r="26343" b="17283"/>
          <a:stretch/>
        </p:blipFill>
        <p:spPr bwMode="auto">
          <a:xfrm rot="16200000">
            <a:off x="9357068" y="2887432"/>
            <a:ext cx="1363321" cy="30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Espace réservé du contenu 7">
            <a:extLst>
              <a:ext uri="{FF2B5EF4-FFF2-40B4-BE49-F238E27FC236}">
                <a16:creationId xmlns:a16="http://schemas.microsoft.com/office/drawing/2014/main" id="{8D3F9683-CAAB-4D4F-BAFF-8A9F97D59C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3" t="77747" r="26343" b="17283"/>
          <a:stretch/>
        </p:blipFill>
        <p:spPr bwMode="auto">
          <a:xfrm rot="16200000">
            <a:off x="7884236" y="4333871"/>
            <a:ext cx="1363321" cy="30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Espace réservé du contenu 7">
            <a:extLst>
              <a:ext uri="{FF2B5EF4-FFF2-40B4-BE49-F238E27FC236}">
                <a16:creationId xmlns:a16="http://schemas.microsoft.com/office/drawing/2014/main" id="{DB53B53A-85E0-4A5E-99C2-B98922200D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3" t="77747" r="26343" b="17283"/>
          <a:stretch/>
        </p:blipFill>
        <p:spPr bwMode="auto">
          <a:xfrm rot="16200000">
            <a:off x="7884236" y="2960355"/>
            <a:ext cx="1363321" cy="30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Ellipse 26">
            <a:extLst>
              <a:ext uri="{FF2B5EF4-FFF2-40B4-BE49-F238E27FC236}">
                <a16:creationId xmlns:a16="http://schemas.microsoft.com/office/drawing/2014/main" id="{8C30358D-C28A-407D-9D72-7BC04E0BE955}"/>
              </a:ext>
            </a:extLst>
          </p:cNvPr>
          <p:cNvSpPr/>
          <p:nvPr/>
        </p:nvSpPr>
        <p:spPr>
          <a:xfrm>
            <a:off x="6874724" y="2248971"/>
            <a:ext cx="213064" cy="207096"/>
          </a:xfrm>
          <a:prstGeom prst="ellipse">
            <a:avLst/>
          </a:prstGeom>
          <a:solidFill>
            <a:srgbClr val="7D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0FF17903-AEFE-4F51-91E5-00308D36C2E2}"/>
              </a:ext>
            </a:extLst>
          </p:cNvPr>
          <p:cNvSpPr/>
          <p:nvPr/>
        </p:nvSpPr>
        <p:spPr>
          <a:xfrm>
            <a:off x="8436824" y="2248971"/>
            <a:ext cx="213064" cy="20709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7A6A376F-D620-4F3C-B57D-3D8821AEC51E}"/>
              </a:ext>
            </a:extLst>
          </p:cNvPr>
          <p:cNvSpPr/>
          <p:nvPr/>
        </p:nvSpPr>
        <p:spPr>
          <a:xfrm>
            <a:off x="6874724" y="3637734"/>
            <a:ext cx="213064" cy="20709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8CE86E56-7225-4654-934F-DAD7926C055D}"/>
              </a:ext>
            </a:extLst>
          </p:cNvPr>
          <p:cNvSpPr/>
          <p:nvPr/>
        </p:nvSpPr>
        <p:spPr>
          <a:xfrm>
            <a:off x="8436824" y="3637734"/>
            <a:ext cx="213064" cy="207096"/>
          </a:xfrm>
          <a:prstGeom prst="ellipse">
            <a:avLst/>
          </a:prstGeom>
          <a:solidFill>
            <a:srgbClr val="EB5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56E33435-328F-4093-812F-910BFFF34D9E}"/>
              </a:ext>
            </a:extLst>
          </p:cNvPr>
          <p:cNvSpPr/>
          <p:nvPr/>
        </p:nvSpPr>
        <p:spPr>
          <a:xfrm>
            <a:off x="9925683" y="2248971"/>
            <a:ext cx="213064" cy="20709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D4D97BA7-5EF1-4232-9054-1A2FE68C858B}"/>
              </a:ext>
            </a:extLst>
          </p:cNvPr>
          <p:cNvSpPr/>
          <p:nvPr/>
        </p:nvSpPr>
        <p:spPr>
          <a:xfrm>
            <a:off x="11487783" y="2248971"/>
            <a:ext cx="213064" cy="207096"/>
          </a:xfrm>
          <a:prstGeom prst="ellipse">
            <a:avLst/>
          </a:prstGeom>
          <a:solidFill>
            <a:srgbClr val="7D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32B80EFB-A2BA-44B3-96E2-DE15607E3B51}"/>
              </a:ext>
            </a:extLst>
          </p:cNvPr>
          <p:cNvSpPr/>
          <p:nvPr/>
        </p:nvSpPr>
        <p:spPr>
          <a:xfrm>
            <a:off x="9925683" y="3637734"/>
            <a:ext cx="213064" cy="207096"/>
          </a:xfrm>
          <a:prstGeom prst="ellipse">
            <a:avLst/>
          </a:prstGeom>
          <a:solidFill>
            <a:srgbClr val="79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096AFAAA-BC09-4350-8351-7836A582C27D}"/>
              </a:ext>
            </a:extLst>
          </p:cNvPr>
          <p:cNvSpPr/>
          <p:nvPr/>
        </p:nvSpPr>
        <p:spPr>
          <a:xfrm>
            <a:off x="11487783" y="3637734"/>
            <a:ext cx="213064" cy="20709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9C26AEAD-FF55-4D12-AEFF-279DC819C672}"/>
              </a:ext>
            </a:extLst>
          </p:cNvPr>
          <p:cNvSpPr/>
          <p:nvPr/>
        </p:nvSpPr>
        <p:spPr>
          <a:xfrm>
            <a:off x="6874724" y="5077741"/>
            <a:ext cx="213064" cy="207096"/>
          </a:xfrm>
          <a:prstGeom prst="ellipse">
            <a:avLst/>
          </a:prstGeom>
          <a:solidFill>
            <a:srgbClr val="7D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C4880478-A568-4A5E-B5E3-0F301ED85541}"/>
              </a:ext>
            </a:extLst>
          </p:cNvPr>
          <p:cNvSpPr/>
          <p:nvPr/>
        </p:nvSpPr>
        <p:spPr>
          <a:xfrm>
            <a:off x="8436824" y="5077741"/>
            <a:ext cx="213064" cy="20709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1637BC76-ECA9-4495-96A2-CE8966470934}"/>
              </a:ext>
            </a:extLst>
          </p:cNvPr>
          <p:cNvSpPr/>
          <p:nvPr/>
        </p:nvSpPr>
        <p:spPr>
          <a:xfrm>
            <a:off x="9925683" y="5077741"/>
            <a:ext cx="213064" cy="20709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207D01A8-D842-446E-AA73-7FD5A560BD97}"/>
              </a:ext>
            </a:extLst>
          </p:cNvPr>
          <p:cNvSpPr/>
          <p:nvPr/>
        </p:nvSpPr>
        <p:spPr>
          <a:xfrm>
            <a:off x="11487783" y="5077741"/>
            <a:ext cx="213064" cy="207096"/>
          </a:xfrm>
          <a:prstGeom prst="ellipse">
            <a:avLst/>
          </a:prstGeom>
          <a:solidFill>
            <a:srgbClr val="7D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E4397A98-4E80-4525-85F8-BE7EF1DD8F4A}"/>
              </a:ext>
            </a:extLst>
          </p:cNvPr>
          <p:cNvSpPr txBox="1"/>
          <p:nvPr/>
        </p:nvSpPr>
        <p:spPr>
          <a:xfrm>
            <a:off x="6800760" y="1871755"/>
            <a:ext cx="361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40" name="Éclair 39">
            <a:extLst>
              <a:ext uri="{FF2B5EF4-FFF2-40B4-BE49-F238E27FC236}">
                <a16:creationId xmlns:a16="http://schemas.microsoft.com/office/drawing/2014/main" id="{3EB47D14-7502-4F63-A38A-F20748E65761}"/>
              </a:ext>
            </a:extLst>
          </p:cNvPr>
          <p:cNvSpPr/>
          <p:nvPr/>
        </p:nvSpPr>
        <p:spPr>
          <a:xfrm>
            <a:off x="9039210" y="2909740"/>
            <a:ext cx="248575" cy="841702"/>
          </a:xfrm>
          <a:prstGeom prst="lightningBol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AB0F913F-AE2B-4C42-8206-D83CC35FE080}"/>
              </a:ext>
            </a:extLst>
          </p:cNvPr>
          <p:cNvSpPr txBox="1"/>
          <p:nvPr/>
        </p:nvSpPr>
        <p:spPr>
          <a:xfrm>
            <a:off x="8327259" y="1858297"/>
            <a:ext cx="501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2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88182828-6FEF-4D02-9682-7F5735861E5A}"/>
              </a:ext>
            </a:extLst>
          </p:cNvPr>
          <p:cNvSpPr txBox="1"/>
          <p:nvPr/>
        </p:nvSpPr>
        <p:spPr>
          <a:xfrm>
            <a:off x="9888097" y="1866838"/>
            <a:ext cx="38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9BE1548B-6BC8-4C28-BB05-F5934190F1CF}"/>
              </a:ext>
            </a:extLst>
          </p:cNvPr>
          <p:cNvSpPr txBox="1"/>
          <p:nvPr/>
        </p:nvSpPr>
        <p:spPr>
          <a:xfrm>
            <a:off x="11437296" y="1879639"/>
            <a:ext cx="383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D35B0553-98BA-464E-9926-EA5134A6F868}"/>
              </a:ext>
            </a:extLst>
          </p:cNvPr>
          <p:cNvSpPr txBox="1"/>
          <p:nvPr/>
        </p:nvSpPr>
        <p:spPr>
          <a:xfrm>
            <a:off x="7046586" y="3348461"/>
            <a:ext cx="383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9DF4536-1FBC-482B-98F3-1262C27147E5}"/>
              </a:ext>
            </a:extLst>
          </p:cNvPr>
          <p:cNvSpPr txBox="1"/>
          <p:nvPr/>
        </p:nvSpPr>
        <p:spPr>
          <a:xfrm>
            <a:off x="8567483" y="3328803"/>
            <a:ext cx="383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77CC62FA-4DF4-4DAC-92A7-BDD7DB2835E3}"/>
              </a:ext>
            </a:extLst>
          </p:cNvPr>
          <p:cNvSpPr txBox="1"/>
          <p:nvPr/>
        </p:nvSpPr>
        <p:spPr>
          <a:xfrm>
            <a:off x="10059638" y="3362411"/>
            <a:ext cx="383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C1ADF615-6CF4-4D34-9AB5-903C99F2DC89}"/>
              </a:ext>
            </a:extLst>
          </p:cNvPr>
          <p:cNvSpPr txBox="1"/>
          <p:nvPr/>
        </p:nvSpPr>
        <p:spPr>
          <a:xfrm>
            <a:off x="11663655" y="3354761"/>
            <a:ext cx="383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549F1005-0521-4C6B-9F30-FE9904C1AD0A}"/>
                  </a:ext>
                </a:extLst>
              </p:cNvPr>
              <p:cNvSpPr txBox="1"/>
              <p:nvPr/>
            </p:nvSpPr>
            <p:spPr>
              <a:xfrm>
                <a:off x="8270654" y="5334572"/>
                <a:ext cx="19042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𝑠h𝑒𝑒𝑡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𝑘𝑂h𝑚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549F1005-0521-4C6B-9F30-FE9904C1A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0654" y="5334572"/>
                <a:ext cx="1904240" cy="369332"/>
              </a:xfrm>
              <a:prstGeom prst="rect">
                <a:avLst/>
              </a:prstGeom>
              <a:blipFill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ZoneTexte 53">
            <a:extLst>
              <a:ext uri="{FF2B5EF4-FFF2-40B4-BE49-F238E27FC236}">
                <a16:creationId xmlns:a16="http://schemas.microsoft.com/office/drawing/2014/main" id="{BDE37DFA-FCAB-4C84-ACE5-572B23FFCFD6}"/>
              </a:ext>
            </a:extLst>
          </p:cNvPr>
          <p:cNvSpPr txBox="1"/>
          <p:nvPr/>
        </p:nvSpPr>
        <p:spPr>
          <a:xfrm>
            <a:off x="8581179" y="3793963"/>
            <a:ext cx="1520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ratio 25-75%</a:t>
            </a:r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97DF27C9-5D27-4055-83EA-FCE64BEE1B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512" y="1235204"/>
            <a:ext cx="5956350" cy="449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39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07E53F-B908-4388-B687-626270F9D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Towards a transimpedance preamplifier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84CD9480-09D7-4A99-B6FC-802EE1735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81" y="915359"/>
            <a:ext cx="8452680" cy="5439727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A0CBB1-70EC-4FCE-8109-EDF2A7F625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B933F-1CDA-4E80-8292-07D4E81B8498}" type="slidenum">
              <a:rPr lang="en-GB" smtClean="0"/>
              <a:t>2</a:t>
            </a:fld>
            <a:endParaRPr lang="en-GB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22058D0-B845-41AA-B3F1-B729EC61D064}"/>
              </a:ext>
            </a:extLst>
          </p:cNvPr>
          <p:cNvSpPr txBox="1"/>
          <p:nvPr/>
        </p:nvSpPr>
        <p:spPr>
          <a:xfrm>
            <a:off x="408371" y="915359"/>
            <a:ext cx="6090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smaller input impedance (than a voltage preamplifier)</a:t>
            </a:r>
          </a:p>
          <a:p>
            <a:r>
              <a:rPr lang="en-GB" dirty="0"/>
              <a:t>to avoid long distance crosstalk </a:t>
            </a:r>
          </a:p>
        </p:txBody>
      </p:sp>
    </p:spTree>
    <p:extLst>
      <p:ext uri="{BB962C8B-B14F-4D97-AF65-F5344CB8AC3E}">
        <p14:creationId xmlns:p14="http://schemas.microsoft.com/office/powerpoint/2010/main" val="2838323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5D89D8A2-C618-4ADB-9D56-4175B694F55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Charge sharing : a competition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𝑠h𝑒𝑒𝑡</m:t>
                        </m:r>
                      </m:sub>
                    </m:sSub>
                    <m:r>
                      <a:rPr lang="fr-FR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5D89D8A2-C618-4ADB-9D56-4175B694F5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003" b="-98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lipse 3">
            <a:extLst>
              <a:ext uri="{FF2B5EF4-FFF2-40B4-BE49-F238E27FC236}">
                <a16:creationId xmlns:a16="http://schemas.microsoft.com/office/drawing/2014/main" id="{B60CA955-50B1-4A20-B1A6-08D6FE149A08}"/>
              </a:ext>
            </a:extLst>
          </p:cNvPr>
          <p:cNvSpPr/>
          <p:nvPr/>
        </p:nvSpPr>
        <p:spPr>
          <a:xfrm>
            <a:off x="1246277" y="1296585"/>
            <a:ext cx="213064" cy="207096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820DB06-755A-42C4-BC34-C6E43B3296BD}"/>
              </a:ext>
            </a:extLst>
          </p:cNvPr>
          <p:cNvSpPr/>
          <p:nvPr/>
        </p:nvSpPr>
        <p:spPr>
          <a:xfrm>
            <a:off x="2808377" y="1296585"/>
            <a:ext cx="213064" cy="207096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F6F25AAD-406B-451E-91EA-3DA865B29199}"/>
              </a:ext>
            </a:extLst>
          </p:cNvPr>
          <p:cNvSpPr/>
          <p:nvPr/>
        </p:nvSpPr>
        <p:spPr>
          <a:xfrm>
            <a:off x="1246277" y="2685348"/>
            <a:ext cx="213064" cy="207096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9499238-2D3D-48DD-B0AF-C4FD6B4E538A}"/>
              </a:ext>
            </a:extLst>
          </p:cNvPr>
          <p:cNvSpPr/>
          <p:nvPr/>
        </p:nvSpPr>
        <p:spPr>
          <a:xfrm>
            <a:off x="2808377" y="2685348"/>
            <a:ext cx="213064" cy="207096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2A01FE2-285A-4F26-B682-2E93595DC61B}"/>
              </a:ext>
            </a:extLst>
          </p:cNvPr>
          <p:cNvSpPr/>
          <p:nvPr/>
        </p:nvSpPr>
        <p:spPr>
          <a:xfrm>
            <a:off x="4297236" y="1296585"/>
            <a:ext cx="213064" cy="207096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97F41F1-37B4-4BEB-8203-A7C6B778F1DB}"/>
              </a:ext>
            </a:extLst>
          </p:cNvPr>
          <p:cNvSpPr/>
          <p:nvPr/>
        </p:nvSpPr>
        <p:spPr>
          <a:xfrm>
            <a:off x="5859336" y="1296585"/>
            <a:ext cx="213064" cy="207096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9AD59F7-9811-4B18-87CC-B01AC7B5759A}"/>
              </a:ext>
            </a:extLst>
          </p:cNvPr>
          <p:cNvSpPr/>
          <p:nvPr/>
        </p:nvSpPr>
        <p:spPr>
          <a:xfrm>
            <a:off x="4297236" y="2685348"/>
            <a:ext cx="213064" cy="207096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96FFCE8-AF9E-4AED-95B3-438FCA66EF1B}"/>
              </a:ext>
            </a:extLst>
          </p:cNvPr>
          <p:cNvSpPr/>
          <p:nvPr/>
        </p:nvSpPr>
        <p:spPr>
          <a:xfrm>
            <a:off x="5859336" y="2685348"/>
            <a:ext cx="213064" cy="207096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C8104C8-0ECF-4F46-8330-1094EBF0FF10}"/>
              </a:ext>
            </a:extLst>
          </p:cNvPr>
          <p:cNvSpPr/>
          <p:nvPr/>
        </p:nvSpPr>
        <p:spPr>
          <a:xfrm>
            <a:off x="1246277" y="4125355"/>
            <a:ext cx="213064" cy="207096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85F49EED-C632-426D-AEE2-EC8AD0BD1F07}"/>
              </a:ext>
            </a:extLst>
          </p:cNvPr>
          <p:cNvSpPr/>
          <p:nvPr/>
        </p:nvSpPr>
        <p:spPr>
          <a:xfrm>
            <a:off x="2808377" y="4125355"/>
            <a:ext cx="213064" cy="207096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D960A5C9-1E44-4279-9B93-7AC5181C5413}"/>
              </a:ext>
            </a:extLst>
          </p:cNvPr>
          <p:cNvSpPr/>
          <p:nvPr/>
        </p:nvSpPr>
        <p:spPr>
          <a:xfrm>
            <a:off x="4297236" y="4125355"/>
            <a:ext cx="213064" cy="207096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0401DDCA-3F0F-4B68-941A-873C8E91ADD6}"/>
              </a:ext>
            </a:extLst>
          </p:cNvPr>
          <p:cNvSpPr/>
          <p:nvPr/>
        </p:nvSpPr>
        <p:spPr>
          <a:xfrm>
            <a:off x="5859336" y="4125355"/>
            <a:ext cx="213064" cy="207096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D4D4CA7-ED93-47E3-97B5-43FB3296642A}"/>
              </a:ext>
            </a:extLst>
          </p:cNvPr>
          <p:cNvSpPr txBox="1"/>
          <p:nvPr/>
        </p:nvSpPr>
        <p:spPr>
          <a:xfrm>
            <a:off x="281200" y="919369"/>
            <a:ext cx="172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Preamplifier 1</a:t>
            </a:r>
          </a:p>
        </p:txBody>
      </p:sp>
      <p:sp>
        <p:nvSpPr>
          <p:cNvPr id="18" name="Éclair 17">
            <a:extLst>
              <a:ext uri="{FF2B5EF4-FFF2-40B4-BE49-F238E27FC236}">
                <a16:creationId xmlns:a16="http://schemas.microsoft.com/office/drawing/2014/main" id="{7FF915CC-2AB0-49AD-A29E-98B3DFA8AAD4}"/>
              </a:ext>
            </a:extLst>
          </p:cNvPr>
          <p:cNvSpPr/>
          <p:nvPr/>
        </p:nvSpPr>
        <p:spPr>
          <a:xfrm>
            <a:off x="3410763" y="1957354"/>
            <a:ext cx="248575" cy="841702"/>
          </a:xfrm>
          <a:prstGeom prst="lightningBol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CF11131-6677-4C78-AC81-AA4753092884}"/>
              </a:ext>
            </a:extLst>
          </p:cNvPr>
          <p:cNvSpPr txBox="1"/>
          <p:nvPr/>
        </p:nvSpPr>
        <p:spPr>
          <a:xfrm>
            <a:off x="2698812" y="905911"/>
            <a:ext cx="501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2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F3BDE8C-8291-47A5-96C5-5C0B7F28D9B3}"/>
              </a:ext>
            </a:extLst>
          </p:cNvPr>
          <p:cNvSpPr txBox="1"/>
          <p:nvPr/>
        </p:nvSpPr>
        <p:spPr>
          <a:xfrm>
            <a:off x="4259650" y="914452"/>
            <a:ext cx="38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9386C87-592F-4B51-A25A-78496B220E2E}"/>
              </a:ext>
            </a:extLst>
          </p:cNvPr>
          <p:cNvSpPr txBox="1"/>
          <p:nvPr/>
        </p:nvSpPr>
        <p:spPr>
          <a:xfrm>
            <a:off x="5808849" y="927253"/>
            <a:ext cx="383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pic>
        <p:nvPicPr>
          <p:cNvPr id="22" name="Espace réservé du contenu 7">
            <a:extLst>
              <a:ext uri="{FF2B5EF4-FFF2-40B4-BE49-F238E27FC236}">
                <a16:creationId xmlns:a16="http://schemas.microsoft.com/office/drawing/2014/main" id="{153EF10A-C139-43BC-B18E-EB10C074E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3" t="77747" r="19254" b="17283"/>
          <a:stretch/>
        </p:blipFill>
        <p:spPr>
          <a:xfrm>
            <a:off x="2963020" y="2714624"/>
            <a:ext cx="1380357" cy="17869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F9DB5FED-7E23-4264-AADD-E3CBCFCBF00A}"/>
                  </a:ext>
                </a:extLst>
              </p:cNvPr>
              <p:cNvSpPr txBox="1"/>
              <p:nvPr/>
            </p:nvSpPr>
            <p:spPr>
              <a:xfrm>
                <a:off x="144556" y="4869702"/>
                <a:ext cx="1204744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Design trade-off  =  </a:t>
                </a:r>
                <a:r>
                  <a:rPr lang="en-GB" dirty="0">
                    <a:solidFill>
                      <a:srgbClr val="C00000"/>
                    </a:solidFill>
                  </a:rPr>
                  <a:t>Adapt the preamplifier input impedance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fr-FR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C00000"/>
                    </a:solidFill>
                  </a:rPr>
                  <a:t>) to the inter-channel LGAD impedance.</a:t>
                </a:r>
                <a:endParaRPr lang="en-GB" dirty="0"/>
              </a:p>
              <a:p>
                <a:endParaRPr lang="en-GB" dirty="0"/>
              </a:p>
              <a:p>
                <a:pPr lvl="1"/>
                <a:r>
                  <a:rPr lang="en-GB" dirty="0"/>
                  <a:t> →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GB" dirty="0"/>
                  <a:t> is too high, we will have long distance crosstalk and may reduce minimum detectable charge.</a:t>
                </a:r>
              </a:p>
              <a:p>
                <a:pPr lvl="1"/>
                <a:r>
                  <a:rPr lang="en-GB" dirty="0"/>
                  <a:t> →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GB" dirty="0"/>
                  <a:t> is too low, charge sharing will be limited.</a:t>
                </a:r>
              </a:p>
              <a:p>
                <a:endParaRPr lang="en-GB" dirty="0"/>
              </a:p>
              <a:p>
                <a:r>
                  <a:rPr lang="en-GB" dirty="0"/>
                  <a:t>Preamplifier input impedance should be tuneable to accommodate LGAD sheet resistance and detector capacitance. </a:t>
                </a:r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F9DB5FED-7E23-4264-AADD-E3CBCFCBF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56" y="4869702"/>
                <a:ext cx="12047444" cy="1754326"/>
              </a:xfrm>
              <a:prstGeom prst="rect">
                <a:avLst/>
              </a:prstGeom>
              <a:blipFill>
                <a:blip r:embed="rId4"/>
                <a:stretch>
                  <a:fillRect l="-455" t="-2083" r="-405" b="-4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ZoneTexte 23">
            <a:extLst>
              <a:ext uri="{FF2B5EF4-FFF2-40B4-BE49-F238E27FC236}">
                <a16:creationId xmlns:a16="http://schemas.microsoft.com/office/drawing/2014/main" id="{8DBA76DF-F46E-427D-9DC4-FA3475EFAEA5}"/>
              </a:ext>
            </a:extLst>
          </p:cNvPr>
          <p:cNvSpPr txBox="1"/>
          <p:nvPr/>
        </p:nvSpPr>
        <p:spPr>
          <a:xfrm>
            <a:off x="1418139" y="2396075"/>
            <a:ext cx="383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B22A52B-7203-40A0-B523-868ED2744563}"/>
              </a:ext>
            </a:extLst>
          </p:cNvPr>
          <p:cNvSpPr txBox="1"/>
          <p:nvPr/>
        </p:nvSpPr>
        <p:spPr>
          <a:xfrm>
            <a:off x="2939036" y="2376417"/>
            <a:ext cx="383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9A4A8E3-185F-411E-94F9-0BFBD8C72650}"/>
              </a:ext>
            </a:extLst>
          </p:cNvPr>
          <p:cNvSpPr txBox="1"/>
          <p:nvPr/>
        </p:nvSpPr>
        <p:spPr>
          <a:xfrm>
            <a:off x="4431191" y="2410025"/>
            <a:ext cx="383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14888ABE-4E12-4ED9-876B-2F4725691CD6}"/>
              </a:ext>
            </a:extLst>
          </p:cNvPr>
          <p:cNvSpPr txBox="1"/>
          <p:nvPr/>
        </p:nvSpPr>
        <p:spPr>
          <a:xfrm>
            <a:off x="6035208" y="2402375"/>
            <a:ext cx="383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</a:t>
            </a:r>
          </a:p>
        </p:txBody>
      </p:sp>
      <p:pic>
        <p:nvPicPr>
          <p:cNvPr id="28" name="Espace réservé du contenu 7">
            <a:extLst>
              <a:ext uri="{FF2B5EF4-FFF2-40B4-BE49-F238E27FC236}">
                <a16:creationId xmlns:a16="http://schemas.microsoft.com/office/drawing/2014/main" id="{9FE14E95-4346-4947-814F-EA3D2346CD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3" t="77747" r="26343" b="17283"/>
          <a:stretch/>
        </p:blipFill>
        <p:spPr bwMode="auto">
          <a:xfrm>
            <a:off x="1454677" y="2658714"/>
            <a:ext cx="1363321" cy="30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Espace réservé du contenu 7">
            <a:extLst>
              <a:ext uri="{FF2B5EF4-FFF2-40B4-BE49-F238E27FC236}">
                <a16:creationId xmlns:a16="http://schemas.microsoft.com/office/drawing/2014/main" id="{DB2F64B4-982D-4B9C-A62A-E37742DF9E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3" t="77747" r="26343" b="17283"/>
          <a:stretch/>
        </p:blipFill>
        <p:spPr bwMode="auto">
          <a:xfrm>
            <a:off x="1451090" y="4094711"/>
            <a:ext cx="1363321" cy="30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Espace réservé du contenu 7">
            <a:extLst>
              <a:ext uri="{FF2B5EF4-FFF2-40B4-BE49-F238E27FC236}">
                <a16:creationId xmlns:a16="http://schemas.microsoft.com/office/drawing/2014/main" id="{BD82815F-BCB9-4B52-A98E-0AEBB047B7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3" t="77747" r="26343" b="17283"/>
          <a:stretch/>
        </p:blipFill>
        <p:spPr bwMode="auto">
          <a:xfrm>
            <a:off x="1443101" y="1263809"/>
            <a:ext cx="1363321" cy="30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Espace réservé du contenu 7">
            <a:extLst>
              <a:ext uri="{FF2B5EF4-FFF2-40B4-BE49-F238E27FC236}">
                <a16:creationId xmlns:a16="http://schemas.microsoft.com/office/drawing/2014/main" id="{17E19C9D-4C7D-4414-A438-4A6759B579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3" t="77747" r="26343" b="17283"/>
          <a:stretch/>
        </p:blipFill>
        <p:spPr bwMode="auto">
          <a:xfrm>
            <a:off x="4509829" y="2658714"/>
            <a:ext cx="1363321" cy="30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Espace réservé du contenu 7">
            <a:extLst>
              <a:ext uri="{FF2B5EF4-FFF2-40B4-BE49-F238E27FC236}">
                <a16:creationId xmlns:a16="http://schemas.microsoft.com/office/drawing/2014/main" id="{A13785D3-F923-4701-B5B5-DACA4C1919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3" t="77747" r="26343" b="17283"/>
          <a:stretch/>
        </p:blipFill>
        <p:spPr bwMode="auto">
          <a:xfrm>
            <a:off x="4506242" y="4094711"/>
            <a:ext cx="1363321" cy="30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Espace réservé du contenu 7">
            <a:extLst>
              <a:ext uri="{FF2B5EF4-FFF2-40B4-BE49-F238E27FC236}">
                <a16:creationId xmlns:a16="http://schemas.microsoft.com/office/drawing/2014/main" id="{6D46C665-021C-4BEC-AAFE-F155DB4E12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3" t="77747" r="26343" b="17283"/>
          <a:stretch/>
        </p:blipFill>
        <p:spPr bwMode="auto">
          <a:xfrm>
            <a:off x="4498253" y="1263809"/>
            <a:ext cx="1363321" cy="30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Espace réservé du contenu 7">
            <a:extLst>
              <a:ext uri="{FF2B5EF4-FFF2-40B4-BE49-F238E27FC236}">
                <a16:creationId xmlns:a16="http://schemas.microsoft.com/office/drawing/2014/main" id="{44DB0409-3FB2-428E-92E6-D154F9E6B9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3" t="77747" r="26343" b="17283"/>
          <a:stretch/>
        </p:blipFill>
        <p:spPr bwMode="auto">
          <a:xfrm>
            <a:off x="2944142" y="4087443"/>
            <a:ext cx="1363321" cy="30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Espace réservé du contenu 7">
            <a:extLst>
              <a:ext uri="{FF2B5EF4-FFF2-40B4-BE49-F238E27FC236}">
                <a16:creationId xmlns:a16="http://schemas.microsoft.com/office/drawing/2014/main" id="{DABE252E-3569-4A0E-BFEF-C3EC94BBF9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3" t="77747" r="26343" b="17283"/>
          <a:stretch/>
        </p:blipFill>
        <p:spPr bwMode="auto">
          <a:xfrm>
            <a:off x="2936153" y="1256541"/>
            <a:ext cx="1363321" cy="30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Espace réservé du contenu 7">
            <a:extLst>
              <a:ext uri="{FF2B5EF4-FFF2-40B4-BE49-F238E27FC236}">
                <a16:creationId xmlns:a16="http://schemas.microsoft.com/office/drawing/2014/main" id="{592DA9F2-AA51-42A8-839C-9053B07373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3" t="77747" r="26343" b="17283"/>
          <a:stretch/>
        </p:blipFill>
        <p:spPr bwMode="auto">
          <a:xfrm rot="16200000">
            <a:off x="5298754" y="3316743"/>
            <a:ext cx="1363321" cy="30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Espace réservé du contenu 7">
            <a:extLst>
              <a:ext uri="{FF2B5EF4-FFF2-40B4-BE49-F238E27FC236}">
                <a16:creationId xmlns:a16="http://schemas.microsoft.com/office/drawing/2014/main" id="{7EB167D8-E207-4D1A-82DB-107BE1D941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3" t="77747" r="26343" b="17283"/>
          <a:stretch/>
        </p:blipFill>
        <p:spPr bwMode="auto">
          <a:xfrm rot="16200000">
            <a:off x="5298754" y="1943227"/>
            <a:ext cx="1363321" cy="30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Espace réservé du contenu 7">
            <a:extLst>
              <a:ext uri="{FF2B5EF4-FFF2-40B4-BE49-F238E27FC236}">
                <a16:creationId xmlns:a16="http://schemas.microsoft.com/office/drawing/2014/main" id="{CB2EFA26-0CD3-4E08-AB1B-1E31D66467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3" t="77747" r="26343" b="17283"/>
          <a:stretch/>
        </p:blipFill>
        <p:spPr bwMode="auto">
          <a:xfrm rot="16200000">
            <a:off x="3728621" y="3308562"/>
            <a:ext cx="1363321" cy="30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Espace réservé du contenu 7">
            <a:extLst>
              <a:ext uri="{FF2B5EF4-FFF2-40B4-BE49-F238E27FC236}">
                <a16:creationId xmlns:a16="http://schemas.microsoft.com/office/drawing/2014/main" id="{5AC08AE4-F916-4BEE-BFD9-C9BF198122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3" t="77747" r="26343" b="17283"/>
          <a:stretch/>
        </p:blipFill>
        <p:spPr bwMode="auto">
          <a:xfrm rot="16200000">
            <a:off x="3728621" y="1935046"/>
            <a:ext cx="1363321" cy="30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Espace réservé du contenu 7">
            <a:extLst>
              <a:ext uri="{FF2B5EF4-FFF2-40B4-BE49-F238E27FC236}">
                <a16:creationId xmlns:a16="http://schemas.microsoft.com/office/drawing/2014/main" id="{D35F095A-B604-48F2-955D-96BE62E8A7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3" t="77747" r="26343" b="17283"/>
          <a:stretch/>
        </p:blipFill>
        <p:spPr bwMode="auto">
          <a:xfrm rot="16200000">
            <a:off x="2255789" y="3381485"/>
            <a:ext cx="1363321" cy="30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Espace réservé du contenu 7">
            <a:extLst>
              <a:ext uri="{FF2B5EF4-FFF2-40B4-BE49-F238E27FC236}">
                <a16:creationId xmlns:a16="http://schemas.microsoft.com/office/drawing/2014/main" id="{FBE82E2F-8527-4BAA-9A54-87632309F0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3" t="77747" r="26343" b="17283"/>
          <a:stretch/>
        </p:blipFill>
        <p:spPr bwMode="auto">
          <a:xfrm rot="16200000">
            <a:off x="2255789" y="2007969"/>
            <a:ext cx="1363321" cy="30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Espace réservé du contenu 7">
            <a:extLst>
              <a:ext uri="{FF2B5EF4-FFF2-40B4-BE49-F238E27FC236}">
                <a16:creationId xmlns:a16="http://schemas.microsoft.com/office/drawing/2014/main" id="{0000FEDF-D94E-4E70-992D-4530C1C01F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3" t="77747" r="26343" b="17283"/>
          <a:stretch/>
        </p:blipFill>
        <p:spPr bwMode="auto">
          <a:xfrm rot="16200000">
            <a:off x="685656" y="3373304"/>
            <a:ext cx="1363321" cy="30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Espace réservé du contenu 7">
            <a:extLst>
              <a:ext uri="{FF2B5EF4-FFF2-40B4-BE49-F238E27FC236}">
                <a16:creationId xmlns:a16="http://schemas.microsoft.com/office/drawing/2014/main" id="{CFD9D1A3-B7A2-458E-AE84-CFBAB16FA1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3" t="77747" r="26343" b="17283"/>
          <a:stretch/>
        </p:blipFill>
        <p:spPr bwMode="auto">
          <a:xfrm rot="16200000">
            <a:off x="685656" y="1999788"/>
            <a:ext cx="1363321" cy="30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 descr="Marco Mandurrino, Ph.D. – Detector Designer">
            <a:extLst>
              <a:ext uri="{FF2B5EF4-FFF2-40B4-BE49-F238E27FC236}">
                <a16:creationId xmlns:a16="http://schemas.microsoft.com/office/drawing/2014/main" id="{72027F50-343A-46E9-AE3C-0F505A635D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2" t="17762" r="25763" b="9029"/>
          <a:stretch/>
        </p:blipFill>
        <p:spPr bwMode="auto">
          <a:xfrm>
            <a:off x="7703197" y="1151264"/>
            <a:ext cx="2892345" cy="272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ZoneTexte 46">
            <a:extLst>
              <a:ext uri="{FF2B5EF4-FFF2-40B4-BE49-F238E27FC236}">
                <a16:creationId xmlns:a16="http://schemas.microsoft.com/office/drawing/2014/main" id="{945EACF1-804B-450B-9EA3-F0BEEC6B1723}"/>
              </a:ext>
            </a:extLst>
          </p:cNvPr>
          <p:cNvSpPr txBox="1"/>
          <p:nvPr/>
        </p:nvSpPr>
        <p:spPr>
          <a:xfrm>
            <a:off x="8286503" y="3752106"/>
            <a:ext cx="2309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From Nicolo </a:t>
            </a:r>
            <a:r>
              <a:rPr lang="en-GB" sz="1200" dirty="0" err="1">
                <a:solidFill>
                  <a:schemeClr val="bg1">
                    <a:lumMod val="50000"/>
                  </a:schemeClr>
                </a:solidFill>
              </a:rPr>
              <a:t>Cartiglia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57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0DA795-E3D8-4494-AB49-C455DD447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Preamplifier output signal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60CC199-0963-46B5-BFEF-B6CE7F218345}"/>
              </a:ext>
            </a:extLst>
          </p:cNvPr>
          <p:cNvSpPr txBox="1"/>
          <p:nvPr/>
        </p:nvSpPr>
        <p:spPr>
          <a:xfrm>
            <a:off x="6839308" y="1047434"/>
            <a:ext cx="4074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When the charge deposition (19 </a:t>
            </a:r>
            <a:r>
              <a:rPr lang="en-GB" dirty="0" err="1"/>
              <a:t>fC</a:t>
            </a:r>
            <a:r>
              <a:rPr lang="en-GB" dirty="0"/>
              <a:t>) happens exactly in-between 2 pads.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E3E1BBD-FD4B-4FC2-B259-B145D73A4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4" y="967667"/>
            <a:ext cx="6476645" cy="3948641"/>
          </a:xfrm>
          <a:prstGeom prst="rect">
            <a:avLst/>
          </a:prstGeom>
        </p:spPr>
      </p:pic>
      <p:pic>
        <p:nvPicPr>
          <p:cNvPr id="10" name="Espace réservé du contenu 7">
            <a:extLst>
              <a:ext uri="{FF2B5EF4-FFF2-40B4-BE49-F238E27FC236}">
                <a16:creationId xmlns:a16="http://schemas.microsoft.com/office/drawing/2014/main" id="{15E707C4-47B2-4EE7-8E39-CBE51148F3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3" t="77747" r="26343" b="17283"/>
          <a:stretch/>
        </p:blipFill>
        <p:spPr bwMode="auto">
          <a:xfrm>
            <a:off x="7079537" y="5047097"/>
            <a:ext cx="1363321" cy="30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Espace réservé du contenu 7">
            <a:extLst>
              <a:ext uri="{FF2B5EF4-FFF2-40B4-BE49-F238E27FC236}">
                <a16:creationId xmlns:a16="http://schemas.microsoft.com/office/drawing/2014/main" id="{0673A839-C8B9-463D-8C84-5DEADCD839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3" t="77747" r="26343" b="17283"/>
          <a:stretch/>
        </p:blipFill>
        <p:spPr bwMode="auto">
          <a:xfrm>
            <a:off x="7071548" y="2216195"/>
            <a:ext cx="1363321" cy="30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Espace réservé du contenu 7">
            <a:extLst>
              <a:ext uri="{FF2B5EF4-FFF2-40B4-BE49-F238E27FC236}">
                <a16:creationId xmlns:a16="http://schemas.microsoft.com/office/drawing/2014/main" id="{85E89B9B-2A0A-4806-9757-C748D11FB5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3" t="77747" r="26343" b="17283"/>
          <a:stretch/>
        </p:blipFill>
        <p:spPr bwMode="auto">
          <a:xfrm>
            <a:off x="10134689" y="5047097"/>
            <a:ext cx="1363321" cy="30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Espace réservé du contenu 7">
            <a:extLst>
              <a:ext uri="{FF2B5EF4-FFF2-40B4-BE49-F238E27FC236}">
                <a16:creationId xmlns:a16="http://schemas.microsoft.com/office/drawing/2014/main" id="{4CBD4F51-8C27-4439-B0FC-FBADD7213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3" t="77747" r="26343" b="17283"/>
          <a:stretch/>
        </p:blipFill>
        <p:spPr bwMode="auto">
          <a:xfrm>
            <a:off x="10126700" y="2216195"/>
            <a:ext cx="1363321" cy="30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Espace réservé du contenu 7">
            <a:extLst>
              <a:ext uri="{FF2B5EF4-FFF2-40B4-BE49-F238E27FC236}">
                <a16:creationId xmlns:a16="http://schemas.microsoft.com/office/drawing/2014/main" id="{743D13C2-AA7A-486F-BEEF-9149338272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3" t="77747" r="26343" b="17283"/>
          <a:stretch/>
        </p:blipFill>
        <p:spPr bwMode="auto">
          <a:xfrm>
            <a:off x="8572589" y="5039829"/>
            <a:ext cx="1363321" cy="30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Espace réservé du contenu 7">
            <a:extLst>
              <a:ext uri="{FF2B5EF4-FFF2-40B4-BE49-F238E27FC236}">
                <a16:creationId xmlns:a16="http://schemas.microsoft.com/office/drawing/2014/main" id="{95A52540-A5D6-43D1-B75F-D1710353BF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3" t="77747" r="26343" b="17283"/>
          <a:stretch/>
        </p:blipFill>
        <p:spPr bwMode="auto">
          <a:xfrm>
            <a:off x="8564600" y="2208927"/>
            <a:ext cx="1363321" cy="30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Espace réservé du contenu 7">
            <a:extLst>
              <a:ext uri="{FF2B5EF4-FFF2-40B4-BE49-F238E27FC236}">
                <a16:creationId xmlns:a16="http://schemas.microsoft.com/office/drawing/2014/main" id="{D117B17B-FB25-4D18-8435-928C4AE7FD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3" t="77747" r="26343" b="17283"/>
          <a:stretch/>
        </p:blipFill>
        <p:spPr bwMode="auto">
          <a:xfrm rot="16200000">
            <a:off x="10927201" y="4269129"/>
            <a:ext cx="1363321" cy="30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Espace réservé du contenu 7">
            <a:extLst>
              <a:ext uri="{FF2B5EF4-FFF2-40B4-BE49-F238E27FC236}">
                <a16:creationId xmlns:a16="http://schemas.microsoft.com/office/drawing/2014/main" id="{1A3F8885-9910-4304-8902-B83CB8067B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3" t="77747" r="26343" b="17283"/>
          <a:stretch/>
        </p:blipFill>
        <p:spPr bwMode="auto">
          <a:xfrm rot="16200000">
            <a:off x="10927201" y="2895613"/>
            <a:ext cx="1363321" cy="30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Espace réservé du contenu 7">
            <a:extLst>
              <a:ext uri="{FF2B5EF4-FFF2-40B4-BE49-F238E27FC236}">
                <a16:creationId xmlns:a16="http://schemas.microsoft.com/office/drawing/2014/main" id="{8B8CDB26-B329-4A92-83F4-D3C53306AE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3" t="77747" r="26343" b="17283"/>
          <a:stretch/>
        </p:blipFill>
        <p:spPr bwMode="auto">
          <a:xfrm rot="16200000">
            <a:off x="6314103" y="4325690"/>
            <a:ext cx="1363321" cy="30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Espace réservé du contenu 7">
            <a:extLst>
              <a:ext uri="{FF2B5EF4-FFF2-40B4-BE49-F238E27FC236}">
                <a16:creationId xmlns:a16="http://schemas.microsoft.com/office/drawing/2014/main" id="{75481A77-CECA-4BE8-9681-FC859A2C9A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3" t="77747" r="26343" b="17283"/>
          <a:stretch/>
        </p:blipFill>
        <p:spPr bwMode="auto">
          <a:xfrm rot="16200000">
            <a:off x="6314103" y="2952174"/>
            <a:ext cx="1363321" cy="30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Espace réservé du contenu 7">
            <a:extLst>
              <a:ext uri="{FF2B5EF4-FFF2-40B4-BE49-F238E27FC236}">
                <a16:creationId xmlns:a16="http://schemas.microsoft.com/office/drawing/2014/main" id="{6FD17CB1-F0A5-47F2-9224-E5CA481FA2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3" t="77747" r="19254" b="17283"/>
          <a:stretch/>
        </p:blipFill>
        <p:spPr bwMode="auto">
          <a:xfrm>
            <a:off x="8591467" y="3667010"/>
            <a:ext cx="1380357" cy="17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Espace réservé du contenu 7">
            <a:extLst>
              <a:ext uri="{FF2B5EF4-FFF2-40B4-BE49-F238E27FC236}">
                <a16:creationId xmlns:a16="http://schemas.microsoft.com/office/drawing/2014/main" id="{71CAD8A3-52A6-48A2-83DC-C208E6271D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3" t="77747" r="26343" b="17283"/>
          <a:stretch/>
        </p:blipFill>
        <p:spPr bwMode="auto">
          <a:xfrm>
            <a:off x="7083124" y="3611100"/>
            <a:ext cx="1363321" cy="30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Espace réservé du contenu 7">
            <a:extLst>
              <a:ext uri="{FF2B5EF4-FFF2-40B4-BE49-F238E27FC236}">
                <a16:creationId xmlns:a16="http://schemas.microsoft.com/office/drawing/2014/main" id="{804FA2F8-343B-4FA7-B29E-D5D375625F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3" t="77747" r="26343" b="17283"/>
          <a:stretch/>
        </p:blipFill>
        <p:spPr bwMode="auto">
          <a:xfrm>
            <a:off x="10138276" y="3611100"/>
            <a:ext cx="1363321" cy="30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Espace réservé du contenu 7">
            <a:extLst>
              <a:ext uri="{FF2B5EF4-FFF2-40B4-BE49-F238E27FC236}">
                <a16:creationId xmlns:a16="http://schemas.microsoft.com/office/drawing/2014/main" id="{36DD5BC3-0B50-4749-B563-81F6FEC728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3" t="77747" r="26343" b="17283"/>
          <a:stretch/>
        </p:blipFill>
        <p:spPr bwMode="auto">
          <a:xfrm rot="16200000">
            <a:off x="9357068" y="4260948"/>
            <a:ext cx="1363321" cy="30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Espace réservé du contenu 7">
            <a:extLst>
              <a:ext uri="{FF2B5EF4-FFF2-40B4-BE49-F238E27FC236}">
                <a16:creationId xmlns:a16="http://schemas.microsoft.com/office/drawing/2014/main" id="{E2997781-4E67-4F20-A139-36D0FC8223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3" t="77747" r="26343" b="17283"/>
          <a:stretch/>
        </p:blipFill>
        <p:spPr bwMode="auto">
          <a:xfrm rot="16200000">
            <a:off x="9357068" y="2887432"/>
            <a:ext cx="1363321" cy="30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Espace réservé du contenu 7">
            <a:extLst>
              <a:ext uri="{FF2B5EF4-FFF2-40B4-BE49-F238E27FC236}">
                <a16:creationId xmlns:a16="http://schemas.microsoft.com/office/drawing/2014/main" id="{8D3F9683-CAAB-4D4F-BAFF-8A9F97D59C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3" t="77747" r="26343" b="17283"/>
          <a:stretch/>
        </p:blipFill>
        <p:spPr bwMode="auto">
          <a:xfrm rot="16200000">
            <a:off x="7884236" y="4333871"/>
            <a:ext cx="1363321" cy="30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Espace réservé du contenu 7">
            <a:extLst>
              <a:ext uri="{FF2B5EF4-FFF2-40B4-BE49-F238E27FC236}">
                <a16:creationId xmlns:a16="http://schemas.microsoft.com/office/drawing/2014/main" id="{DB53B53A-85E0-4A5E-99C2-B98922200D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3" t="77747" r="26343" b="17283"/>
          <a:stretch/>
        </p:blipFill>
        <p:spPr bwMode="auto">
          <a:xfrm rot="16200000">
            <a:off x="7884236" y="2960355"/>
            <a:ext cx="1363321" cy="30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Ellipse 26">
            <a:extLst>
              <a:ext uri="{FF2B5EF4-FFF2-40B4-BE49-F238E27FC236}">
                <a16:creationId xmlns:a16="http://schemas.microsoft.com/office/drawing/2014/main" id="{8C30358D-C28A-407D-9D72-7BC04E0BE955}"/>
              </a:ext>
            </a:extLst>
          </p:cNvPr>
          <p:cNvSpPr/>
          <p:nvPr/>
        </p:nvSpPr>
        <p:spPr>
          <a:xfrm>
            <a:off x="6874724" y="2248971"/>
            <a:ext cx="213064" cy="207096"/>
          </a:xfrm>
          <a:prstGeom prst="ellipse">
            <a:avLst/>
          </a:prstGeom>
          <a:solidFill>
            <a:srgbClr val="7D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0FF17903-AEFE-4F51-91E5-00308D36C2E2}"/>
              </a:ext>
            </a:extLst>
          </p:cNvPr>
          <p:cNvSpPr/>
          <p:nvPr/>
        </p:nvSpPr>
        <p:spPr>
          <a:xfrm>
            <a:off x="8436824" y="2248971"/>
            <a:ext cx="213064" cy="20709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7A6A376F-D620-4F3C-B57D-3D8821AEC51E}"/>
              </a:ext>
            </a:extLst>
          </p:cNvPr>
          <p:cNvSpPr/>
          <p:nvPr/>
        </p:nvSpPr>
        <p:spPr>
          <a:xfrm>
            <a:off x="6874724" y="3637734"/>
            <a:ext cx="213064" cy="20709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8CE86E56-7225-4654-934F-DAD7926C055D}"/>
              </a:ext>
            </a:extLst>
          </p:cNvPr>
          <p:cNvSpPr/>
          <p:nvPr/>
        </p:nvSpPr>
        <p:spPr>
          <a:xfrm>
            <a:off x="8436824" y="3637734"/>
            <a:ext cx="213064" cy="207096"/>
          </a:xfrm>
          <a:prstGeom prst="ellipse">
            <a:avLst/>
          </a:prstGeom>
          <a:solidFill>
            <a:srgbClr val="79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56E33435-328F-4093-812F-910BFFF34D9E}"/>
              </a:ext>
            </a:extLst>
          </p:cNvPr>
          <p:cNvSpPr/>
          <p:nvPr/>
        </p:nvSpPr>
        <p:spPr>
          <a:xfrm>
            <a:off x="9925683" y="2248971"/>
            <a:ext cx="213064" cy="20709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D4D97BA7-5EF1-4232-9054-1A2FE68C858B}"/>
              </a:ext>
            </a:extLst>
          </p:cNvPr>
          <p:cNvSpPr/>
          <p:nvPr/>
        </p:nvSpPr>
        <p:spPr>
          <a:xfrm>
            <a:off x="11487783" y="2248971"/>
            <a:ext cx="213064" cy="207096"/>
          </a:xfrm>
          <a:prstGeom prst="ellipse">
            <a:avLst/>
          </a:prstGeom>
          <a:solidFill>
            <a:srgbClr val="7D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32B80EFB-A2BA-44B3-96E2-DE15607E3B51}"/>
              </a:ext>
            </a:extLst>
          </p:cNvPr>
          <p:cNvSpPr/>
          <p:nvPr/>
        </p:nvSpPr>
        <p:spPr>
          <a:xfrm>
            <a:off x="9925683" y="3637734"/>
            <a:ext cx="213064" cy="207096"/>
          </a:xfrm>
          <a:prstGeom prst="ellipse">
            <a:avLst/>
          </a:prstGeom>
          <a:solidFill>
            <a:srgbClr val="79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096AFAAA-BC09-4350-8351-7836A582C27D}"/>
              </a:ext>
            </a:extLst>
          </p:cNvPr>
          <p:cNvSpPr/>
          <p:nvPr/>
        </p:nvSpPr>
        <p:spPr>
          <a:xfrm>
            <a:off x="11487783" y="3637734"/>
            <a:ext cx="213064" cy="20709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9C26AEAD-FF55-4D12-AEFF-279DC819C672}"/>
              </a:ext>
            </a:extLst>
          </p:cNvPr>
          <p:cNvSpPr/>
          <p:nvPr/>
        </p:nvSpPr>
        <p:spPr>
          <a:xfrm>
            <a:off x="6874724" y="5077741"/>
            <a:ext cx="213064" cy="207096"/>
          </a:xfrm>
          <a:prstGeom prst="ellipse">
            <a:avLst/>
          </a:prstGeom>
          <a:solidFill>
            <a:srgbClr val="7D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C4880478-A568-4A5E-B5E3-0F301ED85541}"/>
              </a:ext>
            </a:extLst>
          </p:cNvPr>
          <p:cNvSpPr/>
          <p:nvPr/>
        </p:nvSpPr>
        <p:spPr>
          <a:xfrm>
            <a:off x="8436824" y="5077741"/>
            <a:ext cx="213064" cy="20709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1637BC76-ECA9-4495-96A2-CE8966470934}"/>
              </a:ext>
            </a:extLst>
          </p:cNvPr>
          <p:cNvSpPr/>
          <p:nvPr/>
        </p:nvSpPr>
        <p:spPr>
          <a:xfrm>
            <a:off x="9925683" y="5077741"/>
            <a:ext cx="213064" cy="20709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207D01A8-D842-446E-AA73-7FD5A560BD97}"/>
              </a:ext>
            </a:extLst>
          </p:cNvPr>
          <p:cNvSpPr/>
          <p:nvPr/>
        </p:nvSpPr>
        <p:spPr>
          <a:xfrm>
            <a:off x="11487783" y="5077741"/>
            <a:ext cx="213064" cy="207096"/>
          </a:xfrm>
          <a:prstGeom prst="ellipse">
            <a:avLst/>
          </a:prstGeom>
          <a:solidFill>
            <a:srgbClr val="7D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E4397A98-4E80-4525-85F8-BE7EF1DD8F4A}"/>
              </a:ext>
            </a:extLst>
          </p:cNvPr>
          <p:cNvSpPr txBox="1"/>
          <p:nvPr/>
        </p:nvSpPr>
        <p:spPr>
          <a:xfrm>
            <a:off x="6800760" y="1871755"/>
            <a:ext cx="361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40" name="Éclair 39">
            <a:extLst>
              <a:ext uri="{FF2B5EF4-FFF2-40B4-BE49-F238E27FC236}">
                <a16:creationId xmlns:a16="http://schemas.microsoft.com/office/drawing/2014/main" id="{3EB47D14-7502-4F63-A38A-F20748E65761}"/>
              </a:ext>
            </a:extLst>
          </p:cNvPr>
          <p:cNvSpPr/>
          <p:nvPr/>
        </p:nvSpPr>
        <p:spPr>
          <a:xfrm>
            <a:off x="9039210" y="2909740"/>
            <a:ext cx="248575" cy="841702"/>
          </a:xfrm>
          <a:prstGeom prst="lightningBol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AB0F913F-AE2B-4C42-8206-D83CC35FE080}"/>
              </a:ext>
            </a:extLst>
          </p:cNvPr>
          <p:cNvSpPr txBox="1"/>
          <p:nvPr/>
        </p:nvSpPr>
        <p:spPr>
          <a:xfrm>
            <a:off x="8327259" y="1858297"/>
            <a:ext cx="501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2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88182828-6FEF-4D02-9682-7F5735861E5A}"/>
              </a:ext>
            </a:extLst>
          </p:cNvPr>
          <p:cNvSpPr txBox="1"/>
          <p:nvPr/>
        </p:nvSpPr>
        <p:spPr>
          <a:xfrm>
            <a:off x="9888097" y="1866838"/>
            <a:ext cx="38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9BE1548B-6BC8-4C28-BB05-F5934190F1CF}"/>
              </a:ext>
            </a:extLst>
          </p:cNvPr>
          <p:cNvSpPr txBox="1"/>
          <p:nvPr/>
        </p:nvSpPr>
        <p:spPr>
          <a:xfrm>
            <a:off x="11437296" y="1879639"/>
            <a:ext cx="383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D35B0553-98BA-464E-9926-EA5134A6F868}"/>
              </a:ext>
            </a:extLst>
          </p:cNvPr>
          <p:cNvSpPr txBox="1"/>
          <p:nvPr/>
        </p:nvSpPr>
        <p:spPr>
          <a:xfrm>
            <a:off x="7046586" y="3348461"/>
            <a:ext cx="383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9DF4536-1FBC-482B-98F3-1262C27147E5}"/>
              </a:ext>
            </a:extLst>
          </p:cNvPr>
          <p:cNvSpPr txBox="1"/>
          <p:nvPr/>
        </p:nvSpPr>
        <p:spPr>
          <a:xfrm>
            <a:off x="8567483" y="3328803"/>
            <a:ext cx="383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77CC62FA-4DF4-4DAC-92A7-BDD7DB2835E3}"/>
              </a:ext>
            </a:extLst>
          </p:cNvPr>
          <p:cNvSpPr txBox="1"/>
          <p:nvPr/>
        </p:nvSpPr>
        <p:spPr>
          <a:xfrm>
            <a:off x="10059638" y="3362411"/>
            <a:ext cx="383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C1ADF615-6CF4-4D34-9AB5-903C99F2DC89}"/>
              </a:ext>
            </a:extLst>
          </p:cNvPr>
          <p:cNvSpPr txBox="1"/>
          <p:nvPr/>
        </p:nvSpPr>
        <p:spPr>
          <a:xfrm>
            <a:off x="11663655" y="3354761"/>
            <a:ext cx="383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549F1005-0521-4C6B-9F30-FE9904C1AD0A}"/>
                  </a:ext>
                </a:extLst>
              </p:cNvPr>
              <p:cNvSpPr txBox="1"/>
              <p:nvPr/>
            </p:nvSpPr>
            <p:spPr>
              <a:xfrm>
                <a:off x="8270654" y="5334572"/>
                <a:ext cx="19042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𝑠h𝑒𝑒𝑡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𝑘𝑂h𝑚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549F1005-0521-4C6B-9F30-FE9904C1A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0654" y="5334572"/>
                <a:ext cx="1904240" cy="369332"/>
              </a:xfrm>
              <a:prstGeom prst="rect">
                <a:avLst/>
              </a:prstGeom>
              <a:blipFill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Image 48">
            <a:extLst>
              <a:ext uri="{FF2B5EF4-FFF2-40B4-BE49-F238E27FC236}">
                <a16:creationId xmlns:a16="http://schemas.microsoft.com/office/drawing/2014/main" id="{165476E7-9952-47DA-84B6-A1FF1DF915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9079" flipH="1" flipV="1">
            <a:off x="2090755" y="824772"/>
            <a:ext cx="278596" cy="39274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CB35A811-CE90-4E22-8CCE-B7BDD5302CD2}"/>
                  </a:ext>
                </a:extLst>
              </p:cNvPr>
              <p:cNvSpPr txBox="1"/>
              <p:nvPr/>
            </p:nvSpPr>
            <p:spPr>
              <a:xfrm>
                <a:off x="1075647" y="862768"/>
                <a:ext cx="104334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𝑠h𝑒𝑒𝑡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↗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CB35A811-CE90-4E22-8CCE-B7BDD5302C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647" y="862768"/>
                <a:ext cx="1043344" cy="369332"/>
              </a:xfrm>
              <a:prstGeom prst="rect">
                <a:avLst/>
              </a:prstGeom>
              <a:blipFill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Image 50">
            <a:extLst>
              <a:ext uri="{FF2B5EF4-FFF2-40B4-BE49-F238E27FC236}">
                <a16:creationId xmlns:a16="http://schemas.microsoft.com/office/drawing/2014/main" id="{A172ABC6-91B0-4401-BFE5-3437582BCA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9079">
            <a:off x="2280855" y="3565284"/>
            <a:ext cx="189896" cy="2677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88B4D493-AD37-49B4-89BC-7077CB7CCA2F}"/>
                  </a:ext>
                </a:extLst>
              </p:cNvPr>
              <p:cNvSpPr txBox="1"/>
              <p:nvPr/>
            </p:nvSpPr>
            <p:spPr>
              <a:xfrm>
                <a:off x="1749019" y="3120263"/>
                <a:ext cx="104334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𝑠h𝑒𝑒𝑡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↗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88B4D493-AD37-49B4-89BC-7077CB7CC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019" y="3120263"/>
                <a:ext cx="1043344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ZoneTexte 52">
            <a:extLst>
              <a:ext uri="{FF2B5EF4-FFF2-40B4-BE49-F238E27FC236}">
                <a16:creationId xmlns:a16="http://schemas.microsoft.com/office/drawing/2014/main" id="{03EC02F6-3F7C-412E-B34C-9E43D54C4406}"/>
              </a:ext>
            </a:extLst>
          </p:cNvPr>
          <p:cNvSpPr txBox="1"/>
          <p:nvPr/>
        </p:nvSpPr>
        <p:spPr>
          <a:xfrm>
            <a:off x="3991165" y="1280252"/>
            <a:ext cx="2425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79DD00"/>
                </a:solidFill>
              </a:rPr>
              <a:t>Rise time 10-90%</a:t>
            </a:r>
          </a:p>
          <a:p>
            <a:pPr algn="ctr"/>
            <a:r>
              <a:rPr lang="en-GB" sz="1600" dirty="0">
                <a:solidFill>
                  <a:srgbClr val="79DD00"/>
                </a:solidFill>
              </a:rPr>
              <a:t>~700 </a:t>
            </a:r>
            <a:r>
              <a:rPr lang="en-GB" sz="1600" dirty="0" err="1">
                <a:solidFill>
                  <a:srgbClr val="79DD00"/>
                </a:solidFill>
              </a:rPr>
              <a:t>ps</a:t>
            </a:r>
            <a:r>
              <a:rPr lang="en-GB" sz="1600" dirty="0">
                <a:solidFill>
                  <a:srgbClr val="79DD00"/>
                </a:solidFill>
              </a:rPr>
              <a:t>  </a:t>
            </a:r>
          </a:p>
          <a:p>
            <a:pPr algn="ctr"/>
            <a:endParaRPr lang="en-GB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8935162-B9E2-449A-B254-9934D8880F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75" y="768322"/>
            <a:ext cx="6449753" cy="451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4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02B894-7207-4695-A678-C9B08421A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Charge sharing simulation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9CCC5AA-0514-4828-AEC1-F937C31A6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515" y="1198264"/>
            <a:ext cx="5842548" cy="3838971"/>
          </a:xfrm>
          <a:prstGeom prst="rect">
            <a:avLst/>
          </a:prstGeom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E145A78A-7D31-4B52-9AE1-8EBDB7313D71}"/>
              </a:ext>
            </a:extLst>
          </p:cNvPr>
          <p:cNvSpPr txBox="1"/>
          <p:nvPr/>
        </p:nvSpPr>
        <p:spPr>
          <a:xfrm>
            <a:off x="6096000" y="829748"/>
            <a:ext cx="2971478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Preamplifier output voltage</a:t>
            </a:r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D5E67756-D621-4A06-915E-E2D492C98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9079" flipH="1" flipV="1">
            <a:off x="10489031" y="1135376"/>
            <a:ext cx="278596" cy="3927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E6BB9D18-C28B-4BCC-805F-92CBF19D8C95}"/>
                  </a:ext>
                </a:extLst>
              </p:cNvPr>
              <p:cNvSpPr txBox="1"/>
              <p:nvPr/>
            </p:nvSpPr>
            <p:spPr>
              <a:xfrm>
                <a:off x="9473923" y="1173372"/>
                <a:ext cx="104334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𝑠h𝑒𝑒𝑡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↗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E6BB9D18-C28B-4BCC-805F-92CBF19D8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923" y="1173372"/>
                <a:ext cx="1043344" cy="369332"/>
              </a:xfrm>
              <a:prstGeom prst="rect">
                <a:avLst/>
              </a:prstGeom>
              <a:blipFill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Image 51">
            <a:extLst>
              <a:ext uri="{FF2B5EF4-FFF2-40B4-BE49-F238E27FC236}">
                <a16:creationId xmlns:a16="http://schemas.microsoft.com/office/drawing/2014/main" id="{5D1DB61E-6B72-4E9F-824F-2643F1598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9079">
            <a:off x="10224631" y="3632442"/>
            <a:ext cx="350056" cy="493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0D36EBF7-5C70-4516-AA0B-DDF29B14FE6D}"/>
                  </a:ext>
                </a:extLst>
              </p:cNvPr>
              <p:cNvSpPr txBox="1"/>
              <p:nvPr/>
            </p:nvSpPr>
            <p:spPr>
              <a:xfrm>
                <a:off x="10464145" y="3237568"/>
                <a:ext cx="104334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𝑠h𝑒𝑒𝑡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↗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0D36EBF7-5C70-4516-AA0B-DDF29B14F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4145" y="3237568"/>
                <a:ext cx="1043344" cy="369332"/>
              </a:xfrm>
              <a:prstGeom prst="rect">
                <a:avLst/>
              </a:prstGeom>
              <a:blipFill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Image 59">
            <a:extLst>
              <a:ext uri="{FF2B5EF4-FFF2-40B4-BE49-F238E27FC236}">
                <a16:creationId xmlns:a16="http://schemas.microsoft.com/office/drawing/2014/main" id="{34EA135F-C64D-45D4-89E2-33DEC22638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927" y="665325"/>
            <a:ext cx="4084674" cy="2941575"/>
          </a:xfrm>
          <a:prstGeom prst="rect">
            <a:avLst/>
          </a:prstGeom>
        </p:spPr>
      </p:pic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F5B17D8F-E190-4EEE-9AA2-25515728DE5D}"/>
              </a:ext>
            </a:extLst>
          </p:cNvPr>
          <p:cNvCxnSpPr>
            <a:cxnSpLocks/>
          </p:cNvCxnSpPr>
          <p:nvPr/>
        </p:nvCxnSpPr>
        <p:spPr>
          <a:xfrm>
            <a:off x="5760720" y="4069080"/>
            <a:ext cx="335280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7" name="ZoneTexte 66">
            <a:extLst>
              <a:ext uri="{FF2B5EF4-FFF2-40B4-BE49-F238E27FC236}">
                <a16:creationId xmlns:a16="http://schemas.microsoft.com/office/drawing/2014/main" id="{C0649027-489F-44BD-9D9D-EC927129090B}"/>
              </a:ext>
            </a:extLst>
          </p:cNvPr>
          <p:cNvSpPr txBox="1"/>
          <p:nvPr/>
        </p:nvSpPr>
        <p:spPr>
          <a:xfrm>
            <a:off x="1856045" y="1147082"/>
            <a:ext cx="1474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19 </a:t>
            </a:r>
            <a:r>
              <a:rPr lang="en-GB" dirty="0" err="1">
                <a:solidFill>
                  <a:srgbClr val="C00000"/>
                </a:solidFill>
              </a:rPr>
              <a:t>fC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68" name="Image 67">
            <a:extLst>
              <a:ext uri="{FF2B5EF4-FFF2-40B4-BE49-F238E27FC236}">
                <a16:creationId xmlns:a16="http://schemas.microsoft.com/office/drawing/2014/main" id="{0AFC889B-BC9C-4894-AA02-4DA8DB3AC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58014" flipV="1">
            <a:off x="6307009" y="1604162"/>
            <a:ext cx="443183" cy="4400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9" name="ZoneTexte 68">
                <a:extLst>
                  <a:ext uri="{FF2B5EF4-FFF2-40B4-BE49-F238E27FC236}">
                    <a16:creationId xmlns:a16="http://schemas.microsoft.com/office/drawing/2014/main" id="{AEE6A3A8-FFC6-4C18-980E-2C6407E943CF}"/>
                  </a:ext>
                </a:extLst>
              </p:cNvPr>
              <p:cNvSpPr txBox="1"/>
              <p:nvPr/>
            </p:nvSpPr>
            <p:spPr>
              <a:xfrm>
                <a:off x="6538395" y="1951446"/>
                <a:ext cx="104334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↗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69" name="ZoneTexte 68">
                <a:extLst>
                  <a:ext uri="{FF2B5EF4-FFF2-40B4-BE49-F238E27FC236}">
                    <a16:creationId xmlns:a16="http://schemas.microsoft.com/office/drawing/2014/main" id="{AEE6A3A8-FFC6-4C18-980E-2C6407E94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395" y="1951446"/>
                <a:ext cx="1043344" cy="369332"/>
              </a:xfrm>
              <a:prstGeom prst="rect">
                <a:avLst/>
              </a:prstGeom>
              <a:blipFill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" name="Image 69">
            <a:extLst>
              <a:ext uri="{FF2B5EF4-FFF2-40B4-BE49-F238E27FC236}">
                <a16:creationId xmlns:a16="http://schemas.microsoft.com/office/drawing/2014/main" id="{64421CAE-B9AE-4379-AB5F-37BF1CA21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18510">
            <a:off x="6448923" y="3078165"/>
            <a:ext cx="374367" cy="5282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1" name="ZoneTexte 70">
                <a:extLst>
                  <a:ext uri="{FF2B5EF4-FFF2-40B4-BE49-F238E27FC236}">
                    <a16:creationId xmlns:a16="http://schemas.microsoft.com/office/drawing/2014/main" id="{45251806-8F17-4C2E-8B16-6BC02AE88C8D}"/>
                  </a:ext>
                </a:extLst>
              </p:cNvPr>
              <p:cNvSpPr txBox="1"/>
              <p:nvPr/>
            </p:nvSpPr>
            <p:spPr>
              <a:xfrm>
                <a:off x="6598778" y="3032675"/>
                <a:ext cx="104334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↗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71" name="ZoneTexte 70">
                <a:extLst>
                  <a:ext uri="{FF2B5EF4-FFF2-40B4-BE49-F238E27FC236}">
                    <a16:creationId xmlns:a16="http://schemas.microsoft.com/office/drawing/2014/main" id="{45251806-8F17-4C2E-8B16-6BC02AE88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778" y="3032675"/>
                <a:ext cx="1043344" cy="369332"/>
              </a:xfrm>
              <a:prstGeom prst="rect">
                <a:avLst/>
              </a:prstGeom>
              <a:blipFill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ZoneTexte 71">
            <a:extLst>
              <a:ext uri="{FF2B5EF4-FFF2-40B4-BE49-F238E27FC236}">
                <a16:creationId xmlns:a16="http://schemas.microsoft.com/office/drawing/2014/main" id="{04F55E73-C34F-4A79-B336-7272612DDDEE}"/>
              </a:ext>
            </a:extLst>
          </p:cNvPr>
          <p:cNvSpPr txBox="1"/>
          <p:nvPr/>
        </p:nvSpPr>
        <p:spPr>
          <a:xfrm>
            <a:off x="7682079" y="4947542"/>
            <a:ext cx="2782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= distance from 6 to 7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F861941E-CC66-4DF3-A527-C5534DD3BA65}"/>
              </a:ext>
            </a:extLst>
          </p:cNvPr>
          <p:cNvSpPr txBox="1"/>
          <p:nvPr/>
        </p:nvSpPr>
        <p:spPr>
          <a:xfrm>
            <a:off x="4984196" y="4800293"/>
            <a:ext cx="2223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EE79EE"/>
                </a:solidFill>
              </a:rPr>
              <a:t>Charge deposition</a:t>
            </a:r>
          </a:p>
          <a:p>
            <a:pPr algn="ctr"/>
            <a:r>
              <a:rPr lang="en-GB" sz="1400" dirty="0">
                <a:solidFill>
                  <a:srgbClr val="EE79EE"/>
                </a:solidFill>
              </a:rPr>
              <a:t>below 6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C4B2E15C-0ABB-4AD8-8999-BCF85E6967D6}"/>
              </a:ext>
            </a:extLst>
          </p:cNvPr>
          <p:cNvSpPr txBox="1"/>
          <p:nvPr/>
        </p:nvSpPr>
        <p:spPr>
          <a:xfrm>
            <a:off x="10112772" y="4827074"/>
            <a:ext cx="2223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79DD00"/>
                </a:solidFill>
              </a:rPr>
              <a:t>Charge deposition</a:t>
            </a:r>
          </a:p>
          <a:p>
            <a:pPr algn="ctr"/>
            <a:r>
              <a:rPr lang="en-GB" sz="1400" dirty="0">
                <a:solidFill>
                  <a:srgbClr val="79DD00"/>
                </a:solidFill>
              </a:rPr>
              <a:t>below 7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CF830D14-29BF-4536-964C-D180883F1473}"/>
              </a:ext>
            </a:extLst>
          </p:cNvPr>
          <p:cNvSpPr txBox="1"/>
          <p:nvPr/>
        </p:nvSpPr>
        <p:spPr>
          <a:xfrm>
            <a:off x="3606642" y="3865900"/>
            <a:ext cx="2486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Minimum threshold</a:t>
            </a:r>
          </a:p>
          <a:p>
            <a:r>
              <a:rPr lang="en-GB" dirty="0"/>
              <a:t> ~ 5-10 mV</a:t>
            </a:r>
          </a:p>
        </p:txBody>
      </p:sp>
      <p:pic>
        <p:nvPicPr>
          <p:cNvPr id="58" name="Image 57">
            <a:extLst>
              <a:ext uri="{FF2B5EF4-FFF2-40B4-BE49-F238E27FC236}">
                <a16:creationId xmlns:a16="http://schemas.microsoft.com/office/drawing/2014/main" id="{528ACFDB-E277-4487-9BB8-4EEFB03B0A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605" y="3431391"/>
            <a:ext cx="4666953" cy="34266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EDF8D3FB-A584-4BBA-BCC0-02CEBCDD3C8D}"/>
                  </a:ext>
                </a:extLst>
              </p:cNvPr>
              <p:cNvSpPr txBox="1"/>
              <p:nvPr/>
            </p:nvSpPr>
            <p:spPr>
              <a:xfrm>
                <a:off x="4650417" y="3045076"/>
                <a:ext cx="1043344" cy="1668214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𝑠h𝑒𝑒𝑡</m:t>
                          </m:r>
                        </m:sub>
                      </m:sSub>
                    </m:oMath>
                  </m:oMathPara>
                </a14:m>
                <a:endParaRPr lang="fr-FR" sz="14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10k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5k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2.5k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1k</a:t>
                </a:r>
              </a:p>
            </p:txBody>
          </p:sp>
        </mc:Choice>
        <mc:Fallback xmlns="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EDF8D3FB-A584-4BBA-BCC0-02CEBCDD3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417" y="3045076"/>
                <a:ext cx="1043344" cy="1668214"/>
              </a:xfrm>
              <a:prstGeom prst="rect">
                <a:avLst/>
              </a:prstGeom>
              <a:blipFill>
                <a:blip r:embed="rId10"/>
                <a:stretch>
                  <a:fillRect l="-1754" b="-25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855007-4736-4042-98C0-A26C42CA1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48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69" grpId="0"/>
      <p:bldP spid="71" grpId="0"/>
      <p:bldP spid="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94C15D-0D5A-4C6D-8CB0-5A0EA7B2E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Low input impedance preamplifier (TZ)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D44F170-87F6-4E05-8C30-C2E021876B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6"/>
          <a:stretch/>
        </p:blipFill>
        <p:spPr>
          <a:xfrm>
            <a:off x="372861" y="1037671"/>
            <a:ext cx="6601903" cy="4635160"/>
          </a:xfrm>
          <a:prstGeom prst="rect">
            <a:avLst/>
          </a:prstGeom>
        </p:spPr>
      </p:pic>
      <p:pic>
        <p:nvPicPr>
          <p:cNvPr id="6" name="Espace réservé du contenu 6">
            <a:extLst>
              <a:ext uri="{FF2B5EF4-FFF2-40B4-BE49-F238E27FC236}">
                <a16:creationId xmlns:a16="http://schemas.microsoft.com/office/drawing/2014/main" id="{3BF2A813-5A1B-4902-8DF3-204467AF66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0" b="8626"/>
          <a:stretch/>
        </p:blipFill>
        <p:spPr bwMode="auto">
          <a:xfrm>
            <a:off x="6921499" y="749341"/>
            <a:ext cx="5270502" cy="427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2EE01B0-EC14-4CCE-872B-6BBA846361E5}"/>
              </a:ext>
            </a:extLst>
          </p:cNvPr>
          <p:cNvSpPr/>
          <p:nvPr/>
        </p:nvSpPr>
        <p:spPr>
          <a:xfrm>
            <a:off x="6782540" y="1740023"/>
            <a:ext cx="1597980" cy="620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CAB42E-A8DE-43CE-9381-DE1819476785}"/>
              </a:ext>
            </a:extLst>
          </p:cNvPr>
          <p:cNvSpPr/>
          <p:nvPr/>
        </p:nvSpPr>
        <p:spPr>
          <a:xfrm>
            <a:off x="6921498" y="3728977"/>
            <a:ext cx="553500" cy="1424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35CD45F-8AE5-4C4E-93EA-EDA88D8EB3B9}"/>
              </a:ext>
            </a:extLst>
          </p:cNvPr>
          <p:cNvSpPr txBox="1"/>
          <p:nvPr/>
        </p:nvSpPr>
        <p:spPr>
          <a:xfrm>
            <a:off x="7127226" y="3968135"/>
            <a:ext cx="116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98F5A59-A89D-4EDB-940D-61F3EBFC7CC6}"/>
              </a:ext>
            </a:extLst>
          </p:cNvPr>
          <p:cNvSpPr txBox="1"/>
          <p:nvPr/>
        </p:nvSpPr>
        <p:spPr>
          <a:xfrm>
            <a:off x="393513" y="5960986"/>
            <a:ext cx="9141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Preamplifier input impedance could be tuned by making the current source Id1 variable. </a:t>
            </a:r>
          </a:p>
        </p:txBody>
      </p:sp>
    </p:spTree>
    <p:extLst>
      <p:ext uri="{BB962C8B-B14F-4D97-AF65-F5344CB8AC3E}">
        <p14:creationId xmlns:p14="http://schemas.microsoft.com/office/powerpoint/2010/main" val="473449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B10028-4B45-4C23-B054-865BABD5C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Charge measurement : TDC versus ADC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E4ABB25-EFA2-46F5-8A89-C6EC9C0EA1B7}"/>
              </a:ext>
            </a:extLst>
          </p:cNvPr>
          <p:cNvSpPr txBox="1"/>
          <p:nvPr/>
        </p:nvSpPr>
        <p:spPr>
          <a:xfrm>
            <a:off x="701334" y="3800364"/>
            <a:ext cx="114906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Option A : </a:t>
            </a:r>
          </a:p>
          <a:p>
            <a:pPr marL="742950" lvl="1" indent="-285750">
              <a:buFontTx/>
              <a:buChar char="-"/>
            </a:pPr>
            <a:r>
              <a:rPr lang="en-GB" dirty="0"/>
              <a:t>TOT TDC requires a high resolution since the preamplifier output pulse is short </a:t>
            </a:r>
          </a:p>
          <a:p>
            <a:pPr lvl="1"/>
            <a:r>
              <a:rPr lang="en-GB" dirty="0"/>
              <a:t>(with a low preamplifier input impedance TOT TDC)</a:t>
            </a:r>
          </a:p>
          <a:p>
            <a:pPr marL="742950" lvl="1" indent="-285750">
              <a:buFontTx/>
              <a:buChar char="-"/>
            </a:pPr>
            <a:r>
              <a:rPr lang="en-GB" dirty="0"/>
              <a:t>TOT measurements with LGAD (DC) have known issues due to digital activity coupling</a:t>
            </a:r>
          </a:p>
          <a:p>
            <a:pPr lvl="1"/>
            <a:endParaRPr lang="en-GB" dirty="0"/>
          </a:p>
          <a:p>
            <a:r>
              <a:rPr lang="en-GB" dirty="0"/>
              <a:t>Option B :</a:t>
            </a:r>
          </a:p>
          <a:p>
            <a:pPr marL="742950" lvl="1" indent="-285750">
              <a:buFontTx/>
              <a:buChar char="-"/>
            </a:pPr>
            <a:r>
              <a:rPr lang="en-GB" dirty="0"/>
              <a:t>ADC requires signal integration : shaper power consumption needs to be evaluated</a:t>
            </a:r>
          </a:p>
          <a:p>
            <a:pPr marL="742950" lvl="1" indent="-285750">
              <a:buFontTx/>
              <a:buChar char="-"/>
            </a:pPr>
            <a:r>
              <a:rPr lang="en-GB" dirty="0"/>
              <a:t>ADC usually works/dissipates continuously : it should be investigated if ADC can be started on demand. 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BCC0BE27-7292-4CAE-9CB4-ADBE301734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35" y="831020"/>
            <a:ext cx="10807218" cy="3274221"/>
          </a:xfrm>
        </p:spPr>
      </p:pic>
    </p:spTree>
    <p:extLst>
      <p:ext uri="{BB962C8B-B14F-4D97-AF65-F5344CB8AC3E}">
        <p14:creationId xmlns:p14="http://schemas.microsoft.com/office/powerpoint/2010/main" val="3127255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4347" y="11529"/>
            <a:ext cx="9744405" cy="638175"/>
          </a:xfrm>
        </p:spPr>
        <p:txBody>
          <a:bodyPr/>
          <a:lstStyle/>
          <a:p>
            <a:r>
              <a:rPr lang="fr-FR" dirty="0" err="1"/>
              <a:t>Foreseen</a:t>
            </a:r>
            <a:r>
              <a:rPr lang="fr-FR" dirty="0"/>
              <a:t> pixel </a:t>
            </a:r>
            <a:r>
              <a:rPr lang="fr-FR" dirty="0" err="1"/>
              <a:t>layout</a:t>
            </a:r>
            <a:endParaRPr lang="fr-FR" dirty="0"/>
          </a:p>
        </p:txBody>
      </p:sp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065510"/>
            <a:ext cx="10344472" cy="5438032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7104112" y="1700808"/>
            <a:ext cx="1229748" cy="923330"/>
          </a:xfrm>
          <a:prstGeom prst="rect">
            <a:avLst/>
          </a:prstGeom>
          <a:solidFill>
            <a:schemeClr val="bg1"/>
          </a:solidFill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TDC HGCROC [CEA]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7104112" y="4869160"/>
            <a:ext cx="1229748" cy="923330"/>
          </a:xfrm>
          <a:prstGeom prst="rect">
            <a:avLst/>
          </a:prstGeom>
          <a:solidFill>
            <a:schemeClr val="bg1"/>
          </a:solidFill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ADC HGCROC [AGH]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104112" y="3238079"/>
            <a:ext cx="1229748" cy="923330"/>
          </a:xfrm>
          <a:prstGeom prst="rect">
            <a:avLst/>
          </a:prstGeom>
          <a:solidFill>
            <a:schemeClr val="bg1"/>
          </a:solidFill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PA+DISC ALTIROC [OMEGA]</a:t>
            </a:r>
          </a:p>
        </p:txBody>
      </p:sp>
    </p:spTree>
    <p:extLst>
      <p:ext uri="{BB962C8B-B14F-4D97-AF65-F5344CB8AC3E}">
        <p14:creationId xmlns:p14="http://schemas.microsoft.com/office/powerpoint/2010/main" val="428911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0C9E60-CE3B-4D29-83D3-689201DF7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7F5A4C-7920-4D61-9D29-EA27192B5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892175"/>
            <a:ext cx="10025909" cy="5265738"/>
          </a:xfrm>
        </p:spPr>
        <p:txBody>
          <a:bodyPr/>
          <a:lstStyle/>
          <a:p>
            <a:endParaRPr lang="en-GB" sz="2000" dirty="0"/>
          </a:p>
          <a:p>
            <a:r>
              <a:rPr lang="en-GB" sz="2000" dirty="0"/>
              <a:t>Low impedance preamplifier architecture (TZ) seems more adapted to AC-LGAD since reduced crosstalk with TZ may improve </a:t>
            </a:r>
            <a:r>
              <a:rPr lang="en-GB" sz="2000" dirty="0" err="1"/>
              <a:t>barycentering</a:t>
            </a:r>
            <a:endParaRPr lang="en-GB" sz="2000" dirty="0"/>
          </a:p>
          <a:p>
            <a:r>
              <a:rPr lang="en-US" sz="2000" dirty="0"/>
              <a:t>The choice between TDC and ADC should be investigated regarding their power consumption (witch scales with the required precision : to be determined).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Next step : Is the power dissipation of the shaper a deciding factor ? </a:t>
            </a:r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63321BB-73E4-4955-A990-38051E53EA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B933F-1CDA-4E80-8292-07D4E81B8498}" type="slidenum">
              <a:rPr lang="en-GB" smtClean="0"/>
              <a:t>9</a:t>
            </a:fld>
            <a:endParaRPr lang="en-GB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E23E38C-568B-45B7-B4AE-C1CEF1159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44" y="3651008"/>
            <a:ext cx="10062816" cy="295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8799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omega">
  <a:themeElements>
    <a:clrScheme name="omega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mega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meg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omega" id="{8F448D68-073B-4786-A250-62E23EDF9520}" vid="{A3A5C5F0-7FD5-4EF0-9123-62CA810FD4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432</Words>
  <Application>Microsoft Office PowerPoint</Application>
  <PresentationFormat>Grand écran</PresentationFormat>
  <Paragraphs>92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Bryant Medium Compressed</vt:lpstr>
      <vt:lpstr>Cambria Math</vt:lpstr>
      <vt:lpstr>Helvetica Neue</vt:lpstr>
      <vt:lpstr>Themeomega</vt:lpstr>
      <vt:lpstr>Electron-Ion Collider : roman pots readout Transimpedance preamplifier simulations</vt:lpstr>
      <vt:lpstr>Towards a transimpedance preamplifier</vt:lpstr>
      <vt:lpstr>Charge sharing : a competition between R_sheet  and Z_in</vt:lpstr>
      <vt:lpstr>Preamplifier output signal</vt:lpstr>
      <vt:lpstr>Charge sharing simulation</vt:lpstr>
      <vt:lpstr>Low input impedance preamplifier (TZ)</vt:lpstr>
      <vt:lpstr>Charge measurement : TDC versus ADC</vt:lpstr>
      <vt:lpstr>Foreseen pixel layout</vt:lpstr>
      <vt:lpstr>Conclusion </vt:lpstr>
      <vt:lpstr>Preamplifier output signal with 25-75%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Electron-Ion Collider : roman pots readout Preamplifier+discri simulations</dc:title>
  <dc:creator>Maxime Morenas</dc:creator>
  <cp:lastModifiedBy>Maxime Morenas</cp:lastModifiedBy>
  <cp:revision>102</cp:revision>
  <dcterms:created xsi:type="dcterms:W3CDTF">2021-05-05T17:17:34Z</dcterms:created>
  <dcterms:modified xsi:type="dcterms:W3CDTF">2021-06-02T14:05:23Z</dcterms:modified>
</cp:coreProperties>
</file>