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1111" r:id="rId2"/>
    <p:sldId id="2247" r:id="rId3"/>
    <p:sldId id="481" r:id="rId4"/>
    <p:sldId id="267" r:id="rId5"/>
    <p:sldId id="2250" r:id="rId6"/>
    <p:sldId id="2248" r:id="rId7"/>
    <p:sldId id="2249" r:id="rId8"/>
    <p:sldId id="29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696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7E79"/>
    <a:srgbClr val="011893"/>
    <a:srgbClr val="FFD579"/>
    <a:srgbClr val="0096FF"/>
    <a:srgbClr val="FF9300"/>
    <a:srgbClr val="FF2600"/>
    <a:srgbClr val="008F00"/>
    <a:srgbClr val="FFFD78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E775A-E183-4F47-A235-3D95AD0C997D}" v="19" dt="2020-10-14T01:51:16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2"/>
    <p:restoredTop sz="96190"/>
  </p:normalViewPr>
  <p:slideViewPr>
    <p:cSldViewPr snapToGrid="0" snapToObjects="1">
      <p:cViewPr varScale="1">
        <p:scale>
          <a:sx n="119" d="100"/>
          <a:sy n="119" d="100"/>
        </p:scale>
        <p:origin x="1560" y="184"/>
      </p:cViewPr>
      <p:guideLst>
        <p:guide orient="horz" pos="6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Kiselev" userId="VdRuHQnnHgk746v2UHLOb8ntnIMOTThKDRCY1iPJdOQ=" providerId="None" clId="Web-{34AE775A-E183-4F47-A235-3D95AD0C997D}"/>
    <pc:docChg chg="modSld">
      <pc:chgData name="Alexander Kiselev" userId="VdRuHQnnHgk746v2UHLOb8ntnIMOTThKDRCY1iPJdOQ=" providerId="None" clId="Web-{34AE775A-E183-4F47-A235-3D95AD0C997D}" dt="2020-10-14T01:51:13.501" v="17" actId="20577"/>
      <pc:docMkLst>
        <pc:docMk/>
      </pc:docMkLst>
      <pc:sldChg chg="modSp">
        <pc:chgData name="Alexander Kiselev" userId="VdRuHQnnHgk746v2UHLOb8ntnIMOTThKDRCY1iPJdOQ=" providerId="None" clId="Web-{34AE775A-E183-4F47-A235-3D95AD0C997D}" dt="2020-10-14T01:51:13.501" v="17" actId="20577"/>
        <pc:sldMkLst>
          <pc:docMk/>
          <pc:sldMk cId="745557810" sldId="489"/>
        </pc:sldMkLst>
        <pc:spChg chg="mod">
          <ac:chgData name="Alexander Kiselev" userId="VdRuHQnnHgk746v2UHLOb8ntnIMOTThKDRCY1iPJdOQ=" providerId="None" clId="Web-{34AE775A-E183-4F47-A235-3D95AD0C997D}" dt="2020-10-14T01:51:13.501" v="17" actId="20577"/>
          <ac:spMkLst>
            <pc:docMk/>
            <pc:sldMk cId="745557810" sldId="489"/>
            <ac:spMk id="3" creationId="{EF2E0304-C40F-4B56-B036-B6E7D3937D2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92566"/>
            <a:ext cx="2057400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592568"/>
            <a:ext cx="3818417" cy="26051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1st EIC Research Strategy Discussion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011893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14D44D-CCE6-9649-A20F-3A57D51B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6600" y="6581935"/>
            <a:ext cx="2057400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3DE20D-7521-C048-99DE-9A7F0C0A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8915" y="6592568"/>
            <a:ext cx="3911493" cy="26051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1st EIC Research Strategy Discussion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F10ECB2-F125-BC44-B899-BE532383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6600" y="6592567"/>
            <a:ext cx="2057400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491063-0D79-EE40-A1B0-BB4D4E6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30563" y="6592568"/>
            <a:ext cx="3942377" cy="26051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1st EIC Research Strategy Discussion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0607" y="6524629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028950" y="6524312"/>
            <a:ext cx="3086100" cy="365125"/>
          </a:xfrm>
        </p:spPr>
        <p:txBody>
          <a:bodyPr/>
          <a:lstStyle/>
          <a:p>
            <a:r>
              <a:rPr lang="en-US"/>
              <a:t>1st EIC Research Strategy Discussion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746377" y="6524312"/>
            <a:ext cx="2057400" cy="365125"/>
          </a:xfrm>
        </p:spPr>
        <p:txBody>
          <a:bodyPr/>
          <a:lstStyle>
            <a:lvl1pPr algn="r">
              <a:defRPr sz="1200"/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1st EIC Research Strategy Discussion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www.bnl.gov/ec/files/EIC_CDR_Final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1" y="2238964"/>
            <a:ext cx="9118359" cy="2041443"/>
          </a:xfrm>
        </p:spPr>
        <p:txBody>
          <a:bodyPr>
            <a:noAutofit/>
          </a:bodyPr>
          <a:lstStyle/>
          <a:p>
            <a:r>
              <a:rPr lang="en-US" sz="3600" b="1" dirty="0">
                <a:effectLst/>
              </a:rPr>
              <a:t>Accelerator and Beam</a:t>
            </a:r>
            <a:br>
              <a:rPr lang="en-US" sz="3600" b="1" dirty="0">
                <a:effectLst/>
              </a:rPr>
            </a:br>
            <a:r>
              <a:rPr lang="en-US" sz="3600" b="1" dirty="0">
                <a:effectLst/>
              </a:rPr>
              <a:t> </a:t>
            </a:r>
            <a:br>
              <a:rPr lang="en-US" sz="3600" b="1" dirty="0">
                <a:effectLst/>
              </a:rPr>
            </a:br>
            <a:r>
              <a:rPr lang="en-US" sz="3600" b="1" dirty="0">
                <a:effectLst/>
              </a:rPr>
              <a:t>conditions</a:t>
            </a:r>
            <a:br>
              <a:rPr lang="en-US" sz="3600" b="1" dirty="0">
                <a:effectLst/>
              </a:rPr>
            </a:br>
            <a:br>
              <a:rPr lang="en-US" sz="3600" b="1" dirty="0">
                <a:effectLst/>
              </a:rPr>
            </a:br>
            <a:r>
              <a:rPr lang="en-US" sz="3600" b="1" dirty="0">
                <a:effectLst/>
              </a:rPr>
              <a:t> critical for physics</a:t>
            </a:r>
            <a:endParaRPr lang="en-US" sz="36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8136" y="4533107"/>
            <a:ext cx="4195864" cy="934925"/>
          </a:xfrm>
        </p:spPr>
        <p:txBody>
          <a:bodyPr>
            <a:noAutofit/>
          </a:bodyPr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347AC-7969-2A46-B858-1B459AAF4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2" y="6221676"/>
            <a:ext cx="1006765" cy="372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22C7F-CA5D-8D43-A7E0-8DDC1F02D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C0FED1-2519-2342-B55C-C4DDDE945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needed information is in the EIC CDR </a:t>
            </a:r>
            <a:r>
              <a:rPr lang="en-US" dirty="0">
                <a:hlinkClick r:id="rId2"/>
              </a:rPr>
              <a:t>https://www.bnl.gov/ec/files/EIC_CDR_Final.pdf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specifically in section 3.1 and tables 3.3 to 3.5 and section 3.2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 detector solenoid aligned with the lepton beam </a:t>
            </a:r>
            <a:r>
              <a:rPr lang="en-US" dirty="0">
                <a:sym typeface="Wingdings" pitchFamily="2" charset="2"/>
              </a:rPr>
              <a:t> 8 </a:t>
            </a:r>
            <a:r>
              <a:rPr lang="en-US" dirty="0" err="1">
                <a:sym typeface="Wingdings" pitchFamily="2" charset="2"/>
              </a:rPr>
              <a:t>mrad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  </a:t>
            </a:r>
            <a:r>
              <a:rPr lang="en-US" dirty="0">
                <a:sym typeface="Wingdings" pitchFamily="2" charset="2"/>
              </a:rPr>
              <a:t>reduction of synchrotron radiation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electron beam displacement at the end of the solenoid would be too big to handle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70E36-DBC1-D748-AAED-4F5BE981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6075A-5B4A-9343-AAF4-623CE752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F33AE-E6FB-4042-8576-3BE8515D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Effects to be considered for the Main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96077-20BA-5243-B275-81EEB7DB8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9" t="9889" r="9550" b="3194"/>
          <a:stretch/>
        </p:blipFill>
        <p:spPr>
          <a:xfrm>
            <a:off x="1361023" y="1774196"/>
            <a:ext cx="6637106" cy="330960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C03ECE-E772-5E46-BCD8-EF9866060A60}"/>
              </a:ext>
            </a:extLst>
          </p:cNvPr>
          <p:cNvSpPr/>
          <p:nvPr/>
        </p:nvSpPr>
        <p:spPr>
          <a:xfrm>
            <a:off x="4802865" y="2330111"/>
            <a:ext cx="883578" cy="33904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9D47B6-31D8-F045-B84F-00001C39318B}"/>
              </a:ext>
            </a:extLst>
          </p:cNvPr>
          <p:cNvSpPr/>
          <p:nvPr/>
        </p:nvSpPr>
        <p:spPr>
          <a:xfrm>
            <a:off x="6157343" y="2866361"/>
            <a:ext cx="361307" cy="244585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AA49A1-0D9D-234D-A669-C5DCC1A5445D}"/>
              </a:ext>
            </a:extLst>
          </p:cNvPr>
          <p:cNvSpPr/>
          <p:nvPr/>
        </p:nvSpPr>
        <p:spPr>
          <a:xfrm rot="16200000">
            <a:off x="5412114" y="2347516"/>
            <a:ext cx="883578" cy="33904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210CEC-6CBA-4A42-BB46-965511DB3E79}"/>
              </a:ext>
            </a:extLst>
          </p:cNvPr>
          <p:cNvSpPr/>
          <p:nvPr/>
        </p:nvSpPr>
        <p:spPr>
          <a:xfrm rot="16200000">
            <a:off x="5710243" y="2333361"/>
            <a:ext cx="904126" cy="2606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789814-D2F2-7943-9545-0BCEA6102807}"/>
              </a:ext>
            </a:extLst>
          </p:cNvPr>
          <p:cNvSpPr/>
          <p:nvPr/>
        </p:nvSpPr>
        <p:spPr>
          <a:xfrm rot="16200000">
            <a:off x="2979776" y="2499065"/>
            <a:ext cx="748874" cy="143837"/>
          </a:xfrm>
          <a:prstGeom prst="ellipse">
            <a:avLst/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5BA41-22D0-1D4C-9AAB-CB00626AE79C}"/>
              </a:ext>
            </a:extLst>
          </p:cNvPr>
          <p:cNvSpPr txBox="1"/>
          <p:nvPr/>
        </p:nvSpPr>
        <p:spPr>
          <a:xfrm>
            <a:off x="5053836" y="437093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electron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0DFEC-CFF3-A741-823E-3C14623DF2B6}"/>
              </a:ext>
            </a:extLst>
          </p:cNvPr>
          <p:cNvSpPr txBox="1"/>
          <p:nvPr/>
        </p:nvSpPr>
        <p:spPr>
          <a:xfrm>
            <a:off x="2641893" y="4395346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p/A beam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CF1E89-E9BE-DE40-BB19-AF8F9B8C2DD8}"/>
              </a:ext>
            </a:extLst>
          </p:cNvPr>
          <p:cNvCxnSpPr>
            <a:cxnSpLocks/>
          </p:cNvCxnSpPr>
          <p:nvPr/>
        </p:nvCxnSpPr>
        <p:spPr>
          <a:xfrm flipV="1">
            <a:off x="2563772" y="4694943"/>
            <a:ext cx="1661036" cy="29294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0DBAA2-F40A-034C-B3B0-07EC29049128}"/>
              </a:ext>
            </a:extLst>
          </p:cNvPr>
          <p:cNvCxnSpPr>
            <a:cxnSpLocks/>
          </p:cNvCxnSpPr>
          <p:nvPr/>
        </p:nvCxnSpPr>
        <p:spPr>
          <a:xfrm flipH="1">
            <a:off x="4906658" y="4678925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77AE56-755F-AF4F-A742-CFD9106091DC}"/>
              </a:ext>
            </a:extLst>
          </p:cNvPr>
          <p:cNvSpPr txBox="1"/>
          <p:nvPr/>
        </p:nvSpPr>
        <p:spPr>
          <a:xfrm>
            <a:off x="1776965" y="1840703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Backward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BEB7B6-BC04-D841-B476-FD5EF15E304E}"/>
              </a:ext>
            </a:extLst>
          </p:cNvPr>
          <p:cNvSpPr txBox="1"/>
          <p:nvPr/>
        </p:nvSpPr>
        <p:spPr>
          <a:xfrm>
            <a:off x="7086140" y="4474984"/>
            <a:ext cx="994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Forward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C37CA2-B6A8-B944-9E58-449D3E14AF23}"/>
              </a:ext>
            </a:extLst>
          </p:cNvPr>
          <p:cNvSpPr/>
          <p:nvPr/>
        </p:nvSpPr>
        <p:spPr>
          <a:xfrm rot="16200000">
            <a:off x="2639018" y="2353514"/>
            <a:ext cx="748874" cy="143837"/>
          </a:xfrm>
          <a:prstGeom prst="ellipse">
            <a:avLst/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5FE2E7-20D9-9246-9960-08CD826D41AC}"/>
              </a:ext>
            </a:extLst>
          </p:cNvPr>
          <p:cNvSpPr/>
          <p:nvPr/>
        </p:nvSpPr>
        <p:spPr>
          <a:xfrm rot="614581">
            <a:off x="2925331" y="3203904"/>
            <a:ext cx="769852" cy="275121"/>
          </a:xfrm>
          <a:prstGeom prst="ellipse">
            <a:avLst/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A57017-577E-A24E-8B86-20277336EBBC}"/>
              </a:ext>
            </a:extLst>
          </p:cNvPr>
          <p:cNvCxnSpPr>
            <a:cxnSpLocks/>
          </p:cNvCxnSpPr>
          <p:nvPr/>
        </p:nvCxnSpPr>
        <p:spPr>
          <a:xfrm flipH="1">
            <a:off x="7250654" y="3633092"/>
            <a:ext cx="645459" cy="0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A8EE64-6275-C845-A9D8-D64384BDE819}"/>
              </a:ext>
            </a:extLst>
          </p:cNvPr>
          <p:cNvCxnSpPr>
            <a:cxnSpLocks/>
          </p:cNvCxnSpPr>
          <p:nvPr/>
        </p:nvCxnSpPr>
        <p:spPr>
          <a:xfrm flipV="1">
            <a:off x="1849749" y="4015628"/>
            <a:ext cx="766089" cy="86062"/>
          </a:xfrm>
          <a:prstGeom prst="straightConnector1">
            <a:avLst/>
          </a:prstGeom>
          <a:ln w="3175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7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8DA5-A316-4E08-9310-6D06F60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" y="12550"/>
            <a:ext cx="9102851" cy="484748"/>
          </a:xfrm>
        </p:spPr>
        <p:txBody>
          <a:bodyPr>
            <a:noAutofit/>
          </a:bodyPr>
          <a:lstStyle/>
          <a:p>
            <a:r>
              <a:rPr lang="en-US" sz="3200" dirty="0"/>
              <a:t>Consequences of Crossing Angle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C1FF3-9770-4A7F-9CCA-4E65331CE380}"/>
              </a:ext>
            </a:extLst>
          </p:cNvPr>
          <p:cNvSpPr txBox="1"/>
          <p:nvPr/>
        </p:nvSpPr>
        <p:spPr>
          <a:xfrm>
            <a:off x="7859" y="3020484"/>
            <a:ext cx="439735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crossing angle causes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luminosity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challenging Beam dynamics</a:t>
            </a:r>
          </a:p>
          <a:p>
            <a:pPr lvl="1">
              <a:buClr>
                <a:srgbClr val="0432FF"/>
              </a:buClr>
            </a:pP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b="1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432FF"/>
                </a:solidFill>
                <a:latin typeface="+mj-lt"/>
              </a:rPr>
              <a:t>avoided by Crab Crossing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5B8CC-E8C9-44D6-B30E-6626FC267D69}"/>
              </a:ext>
            </a:extLst>
          </p:cNvPr>
          <p:cNvSpPr txBox="1"/>
          <p:nvPr/>
        </p:nvSpPr>
        <p:spPr>
          <a:xfrm>
            <a:off x="-4023" y="4295511"/>
            <a:ext cx="90018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Physics: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Size of crab angle directly impacts angular opening of the first forward spectrometer dipole B0 (polar angle)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 on main detector acceptance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beams not back to back  solenoid aligned with electron beam  very small charged particle bending on one side of the outgoing hadron beam line  poor momentum resolution (and a strong functional azimuthal asymmetry of the acceptance at high </a:t>
            </a:r>
            <a:r>
              <a:rPr lang="en-US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transverse vertex (x-direction) is depending on what collisions ones has head head vs.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tail-tail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B2C9FD-0294-42BF-95B5-6454D12F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6425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56322-371F-4AB6-BE0F-9E87DCF0F5FE}"/>
              </a:ext>
            </a:extLst>
          </p:cNvPr>
          <p:cNvSpPr/>
          <p:nvPr/>
        </p:nvSpPr>
        <p:spPr>
          <a:xfrm>
            <a:off x="7859" y="450735"/>
            <a:ext cx="877823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Crossing angle of 25 mrad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bring focusing magnets close to IP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separator dipole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detector background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reduced SR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0432FF"/>
              </a:buClr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beams less in one common beam pipe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sym typeface="Wingdings" pitchFamily="2" charset="2"/>
              </a:rPr>
              <a:t>Multi-staged separation  separate beam 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+mj-lt"/>
                <a:sym typeface="Wingdings" pitchFamily="2" charset="2"/>
              </a:rPr>
              <a:t>     from particles needed for physics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 for forward equipment along beam 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3CA22-FC8E-C147-95D9-7C92EA03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198" y="6592566"/>
            <a:ext cx="2183802" cy="26051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A5BBC-3AFE-234D-B9DD-6AF05AB96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401" y="2917754"/>
            <a:ext cx="3220456" cy="1761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5AE3A-2CD9-394F-AC76-7C482B54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01" y="773447"/>
            <a:ext cx="3220456" cy="17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9F8F-3FE6-5D4C-A434-B234BAEF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Important particle </a:t>
            </a:r>
            <a:r>
              <a:rPr lang="en-US"/>
              <a:t>beam parameters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258B3-91FA-2548-B6AC-D00C2E8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59C3D-8451-7643-B170-0066B3F2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8C3F9F-681C-5B4E-A41F-95DE16D20F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22325"/>
            <a:ext cx="5230715" cy="5213350"/>
          </a:xfrm>
        </p:spPr>
        <p:txBody>
          <a:bodyPr>
            <a:norm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/>
              <a:t> </a:t>
            </a:r>
            <a:r>
              <a:rPr lang="en-US" sz="2000" b="1" dirty="0"/>
              <a:t>Angular beam divergence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900" dirty="0"/>
              <a:t>Angular “spread” of the beam away from the central trajectory.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900" dirty="0"/>
              <a:t>Gives some small initial transverse momentum to the beam particles </a:t>
            </a:r>
          </a:p>
          <a:p>
            <a:pPr marL="457200" lvl="1" indent="0">
              <a:buClr>
                <a:srgbClr val="0432FF"/>
              </a:buClr>
              <a:buNone/>
            </a:pPr>
            <a:r>
              <a:rPr lang="en-US" sz="1900" dirty="0">
                <a:sym typeface="Wingdings" pitchFamily="2" charset="2"/>
              </a:rPr>
              <a:t>     impact on </a:t>
            </a:r>
            <a:r>
              <a:rPr lang="en-US" sz="1900" dirty="0" err="1">
                <a:sym typeface="Wingdings" pitchFamily="2" charset="2"/>
              </a:rPr>
              <a:t>p</a:t>
            </a:r>
            <a:r>
              <a:rPr lang="en-US" sz="1900" baseline="-25000" dirty="0" err="1">
                <a:sym typeface="Wingdings" pitchFamily="2" charset="2"/>
              </a:rPr>
              <a:t>T</a:t>
            </a:r>
            <a:r>
              <a:rPr lang="en-US" sz="1900" baseline="-25000" dirty="0">
                <a:sym typeface="Wingdings" pitchFamily="2" charset="2"/>
              </a:rPr>
              <a:t>  </a:t>
            </a:r>
            <a:r>
              <a:rPr lang="en-US" sz="1900" dirty="0">
                <a:sym typeface="Wingdings" pitchFamily="2" charset="2"/>
              </a:rPr>
              <a:t>resolution</a:t>
            </a:r>
            <a:endParaRPr lang="en-US" sz="1900" dirty="0"/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/>
              <a:t> </a:t>
            </a:r>
            <a:r>
              <a:rPr lang="en-US" sz="2000" b="1" dirty="0"/>
              <a:t>Beam Energy spread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900" dirty="0"/>
              <a:t>beam energy is a gaussian centered on  value </a:t>
            </a:r>
            <a:r>
              <a:rPr lang="en-US" sz="1900" dirty="0" err="1"/>
              <a:t>i.e</a:t>
            </a:r>
            <a:r>
              <a:rPr lang="en-US" sz="1900" dirty="0"/>
              <a:t> 5 GeV, with a RMS ~10</a:t>
            </a:r>
            <a:r>
              <a:rPr lang="en-US" sz="1900" baseline="30000" dirty="0"/>
              <a:t>-4 </a:t>
            </a:r>
            <a:r>
              <a:rPr lang="en-US" sz="1900" dirty="0"/>
              <a:t>GeV</a:t>
            </a:r>
            <a:endParaRPr lang="en-US" baseline="30000" dirty="0"/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sz="2000" b="1" dirty="0"/>
              <a:t>Bunch length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800" dirty="0"/>
              <a:t>both beams have a longitudinal  extension hadron beam &lt; 10 cm &amp; electron beam ~1cm</a:t>
            </a:r>
          </a:p>
          <a:p>
            <a:pPr>
              <a:buClr>
                <a:srgbClr val="0432FF"/>
              </a:buClr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6AEA51-7B6D-1D48-AA5A-232AD4F8ADA6}"/>
              </a:ext>
            </a:extLst>
          </p:cNvPr>
          <p:cNvGrpSpPr/>
          <p:nvPr/>
        </p:nvGrpSpPr>
        <p:grpSpPr>
          <a:xfrm>
            <a:off x="5011243" y="693663"/>
            <a:ext cx="3623745" cy="2046715"/>
            <a:chOff x="7019910" y="761206"/>
            <a:chExt cx="3517417" cy="15155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1803D1-EC5C-9E41-B7DB-6D9F345C456D}"/>
                </a:ext>
              </a:extLst>
            </p:cNvPr>
            <p:cNvCxnSpPr/>
            <p:nvPr/>
          </p:nvCxnSpPr>
          <p:spPr>
            <a:xfrm>
              <a:off x="7019910" y="1286842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DE37186-014A-F041-A806-63D123B363A7}"/>
                </a:ext>
              </a:extLst>
            </p:cNvPr>
            <p:cNvCxnSpPr/>
            <p:nvPr/>
          </p:nvCxnSpPr>
          <p:spPr>
            <a:xfrm>
              <a:off x="7019910" y="1466547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4818925-2EE1-6646-9705-EE38FB203755}"/>
                </a:ext>
              </a:extLst>
            </p:cNvPr>
            <p:cNvCxnSpPr/>
            <p:nvPr/>
          </p:nvCxnSpPr>
          <p:spPr>
            <a:xfrm>
              <a:off x="7019910" y="1633015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6FAC96F-A132-1845-92AB-3AE93A24CC3A}"/>
                </a:ext>
              </a:extLst>
            </p:cNvPr>
            <p:cNvSpPr/>
            <p:nvPr/>
          </p:nvSpPr>
          <p:spPr>
            <a:xfrm rot="5074641">
              <a:off x="8563557" y="302955"/>
              <a:ext cx="1515520" cy="2432021"/>
            </a:xfrm>
            <a:prstGeom prst="arc">
              <a:avLst>
                <a:gd name="adj1" fmla="val 14835106"/>
                <a:gd name="adj2" fmla="val 17910039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6886F2-6ECD-0249-B8C9-BBEA16BAE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2310" y="1046782"/>
              <a:ext cx="2928424" cy="406113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1A7F18-6033-D940-9DB1-D147E3E8731C}"/>
                </a:ext>
              </a:extLst>
            </p:cNvPr>
            <p:cNvCxnSpPr>
              <a:cxnSpLocks/>
            </p:cNvCxnSpPr>
            <p:nvPr/>
          </p:nvCxnSpPr>
          <p:spPr>
            <a:xfrm>
              <a:off x="7757966" y="1646252"/>
              <a:ext cx="2342768" cy="16167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B2E08A8-44B4-DB4A-A709-D65E27F8185F}"/>
                </a:ext>
              </a:extLst>
            </p:cNvPr>
            <p:cNvCxnSpPr>
              <a:cxnSpLocks/>
            </p:cNvCxnSpPr>
            <p:nvPr/>
          </p:nvCxnSpPr>
          <p:spPr>
            <a:xfrm>
              <a:off x="8560322" y="1322193"/>
              <a:ext cx="1821584" cy="27760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6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B67F-50DF-8843-8052-14473AAC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Rotate </a:t>
            </a:r>
            <a:r>
              <a:rPr lang="en-US" dirty="0" err="1"/>
              <a:t>eSR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1A337-EAD2-5248-9182-C2652C29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5A2FE-3969-2843-8E51-31E36228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F9F04B-9BE2-7F47-B1D6-2FA9BF63ECD5}"/>
              </a:ext>
            </a:extLst>
          </p:cNvPr>
          <p:cNvSpPr txBox="1">
            <a:spLocks/>
          </p:cNvSpPr>
          <p:nvPr/>
        </p:nvSpPr>
        <p:spPr>
          <a:xfrm>
            <a:off x="0" y="586952"/>
            <a:ext cx="9144000" cy="8665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/>
              <a:t> Rotate </a:t>
            </a:r>
            <a:r>
              <a:rPr lang="en-US" sz="2000" dirty="0"/>
              <a:t>the ESR reference plane about a line through IP6 and IP8 by ~200 µRad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800" dirty="0"/>
              <a:t>for IP-6 this means a vertical shift of 1.521mm at the end of b2er (z=14998.27mm), that makes it a about 100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rad angle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800" dirty="0"/>
              <a:t>very small angle should be not to critical for science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0881D1-A127-774F-8C2E-2A8D5E56D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2" t="14656" r="59464" b="6191"/>
          <a:stretch/>
        </p:blipFill>
        <p:spPr>
          <a:xfrm>
            <a:off x="2166327" y="2831145"/>
            <a:ext cx="3243534" cy="31025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10DBCC-B527-9247-9433-338795B87498}"/>
              </a:ext>
            </a:extLst>
          </p:cNvPr>
          <p:cNvCxnSpPr>
            <a:cxnSpLocks/>
          </p:cNvCxnSpPr>
          <p:nvPr/>
        </p:nvCxnSpPr>
        <p:spPr>
          <a:xfrm flipH="1" flipV="1">
            <a:off x="1271715" y="4235401"/>
            <a:ext cx="3265640" cy="192667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EC9043-14AB-644F-A3B6-D6169F1D29A3}"/>
              </a:ext>
            </a:extLst>
          </p:cNvPr>
          <p:cNvCxnSpPr>
            <a:cxnSpLocks/>
          </p:cNvCxnSpPr>
          <p:nvPr/>
        </p:nvCxnSpPr>
        <p:spPr>
          <a:xfrm flipH="1">
            <a:off x="1581784" y="4116468"/>
            <a:ext cx="167367" cy="273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A42B0B-966E-6F4B-A963-36045648EE81}"/>
              </a:ext>
            </a:extLst>
          </p:cNvPr>
          <p:cNvSpPr txBox="1"/>
          <p:nvPr/>
        </p:nvSpPr>
        <p:spPr>
          <a:xfrm>
            <a:off x="1831785" y="2799204"/>
            <a:ext cx="949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1022.3 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4E306C-4CEE-F244-80BA-F83266088C93}"/>
              </a:ext>
            </a:extLst>
          </p:cNvPr>
          <p:cNvCxnSpPr>
            <a:cxnSpLocks/>
          </p:cNvCxnSpPr>
          <p:nvPr/>
        </p:nvCxnSpPr>
        <p:spPr>
          <a:xfrm flipV="1">
            <a:off x="2254032" y="2200129"/>
            <a:ext cx="408075" cy="622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278DDC-B97F-D046-984F-3B301F7F6011}"/>
              </a:ext>
            </a:extLst>
          </p:cNvPr>
          <p:cNvSpPr txBox="1"/>
          <p:nvPr/>
        </p:nvSpPr>
        <p:spPr>
          <a:xfrm>
            <a:off x="4815042" y="5532384"/>
            <a:ext cx="2984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Rotate ESR Plane about line through IP6 and IP8  by ~200 µR</a:t>
            </a:r>
          </a:p>
          <a:p>
            <a:r>
              <a:rPr lang="en-US" sz="1400" dirty="0"/>
              <a:t>ESR elevation at IR 6 &amp; IR8 = 1270 mm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45974B-24D0-014A-A662-8370998ABCA2}"/>
              </a:ext>
            </a:extLst>
          </p:cNvPr>
          <p:cNvCxnSpPr>
            <a:cxnSpLocks/>
          </p:cNvCxnSpPr>
          <p:nvPr/>
        </p:nvCxnSpPr>
        <p:spPr>
          <a:xfrm flipH="1">
            <a:off x="4348636" y="5734343"/>
            <a:ext cx="466406" cy="3093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CDC926-BDFF-7C4D-B1C2-743C936A5ACF}"/>
              </a:ext>
            </a:extLst>
          </p:cNvPr>
          <p:cNvCxnSpPr>
            <a:cxnSpLocks/>
          </p:cNvCxnSpPr>
          <p:nvPr/>
        </p:nvCxnSpPr>
        <p:spPr>
          <a:xfrm flipH="1" flipV="1">
            <a:off x="2150260" y="3346085"/>
            <a:ext cx="3435693" cy="1982699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BAA797-FE8D-6646-845E-96340FA2BF6B}"/>
              </a:ext>
            </a:extLst>
          </p:cNvPr>
          <p:cNvCxnSpPr>
            <a:cxnSpLocks/>
          </p:cNvCxnSpPr>
          <p:nvPr/>
        </p:nvCxnSpPr>
        <p:spPr>
          <a:xfrm flipH="1" flipV="1">
            <a:off x="2635262" y="2173996"/>
            <a:ext cx="2819950" cy="167045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DA37475-375A-9247-A069-3BB0386429A2}"/>
              </a:ext>
            </a:extLst>
          </p:cNvPr>
          <p:cNvSpPr txBox="1"/>
          <p:nvPr/>
        </p:nvSpPr>
        <p:spPr>
          <a:xfrm>
            <a:off x="1562416" y="3825964"/>
            <a:ext cx="852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510.8 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136E20-EF53-FD40-8101-FCFF9DA40CF7}"/>
              </a:ext>
            </a:extLst>
          </p:cNvPr>
          <p:cNvCxnSpPr>
            <a:cxnSpLocks/>
          </p:cNvCxnSpPr>
          <p:nvPr/>
        </p:nvCxnSpPr>
        <p:spPr>
          <a:xfrm flipV="1">
            <a:off x="1997245" y="3427997"/>
            <a:ext cx="256787" cy="375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94B056-87AC-3248-94E5-2581970690B5}"/>
              </a:ext>
            </a:extLst>
          </p:cNvPr>
          <p:cNvCxnSpPr>
            <a:cxnSpLocks/>
          </p:cNvCxnSpPr>
          <p:nvPr/>
        </p:nvCxnSpPr>
        <p:spPr>
          <a:xfrm flipH="1">
            <a:off x="1299366" y="3095738"/>
            <a:ext cx="769516" cy="1159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64EA75-3661-3845-B166-162A18197A05}"/>
              </a:ext>
            </a:extLst>
          </p:cNvPr>
          <p:cNvSpPr txBox="1"/>
          <p:nvPr/>
        </p:nvSpPr>
        <p:spPr>
          <a:xfrm>
            <a:off x="5500562" y="4607546"/>
            <a:ext cx="308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ESR elevation at IR4 &amp; IR10 = 1168 mm</a:t>
            </a:r>
          </a:p>
          <a:p>
            <a:r>
              <a:rPr lang="en-US" sz="1400" dirty="0"/>
              <a:t>(low by 102 mm)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0FCF6A-1501-E84B-AFE7-E117A161FACD}"/>
              </a:ext>
            </a:extLst>
          </p:cNvPr>
          <p:cNvCxnSpPr>
            <a:cxnSpLocks/>
          </p:cNvCxnSpPr>
          <p:nvPr/>
        </p:nvCxnSpPr>
        <p:spPr>
          <a:xfrm flipH="1">
            <a:off x="5228891" y="4845169"/>
            <a:ext cx="331559" cy="2121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CCC1BB-FE7D-8940-A54E-7C7F791144D0}"/>
              </a:ext>
            </a:extLst>
          </p:cNvPr>
          <p:cNvSpPr txBox="1"/>
          <p:nvPr/>
        </p:nvSpPr>
        <p:spPr>
          <a:xfrm>
            <a:off x="5615247" y="3251457"/>
            <a:ext cx="308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ESR elevation </a:t>
            </a:r>
            <a:r>
              <a:rPr lang="en-US" sz="1400"/>
              <a:t>at IR2 </a:t>
            </a:r>
            <a:r>
              <a:rPr lang="en-US" sz="1400" dirty="0"/>
              <a:t>&amp; IR12 = 1066 mm</a:t>
            </a:r>
          </a:p>
          <a:p>
            <a:r>
              <a:rPr lang="en-US" sz="1400" dirty="0"/>
              <a:t>(low by 204 mm)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3C683-1A57-5144-80C2-66B04D74CC4F}"/>
              </a:ext>
            </a:extLst>
          </p:cNvPr>
          <p:cNvCxnSpPr>
            <a:cxnSpLocks/>
          </p:cNvCxnSpPr>
          <p:nvPr/>
        </p:nvCxnSpPr>
        <p:spPr>
          <a:xfrm flipH="1">
            <a:off x="5343576" y="3489080"/>
            <a:ext cx="331559" cy="2121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17E5DE-5C54-1444-A06D-59481EC88301}"/>
              </a:ext>
            </a:extLst>
          </p:cNvPr>
          <p:cNvCxnSpPr>
            <a:cxnSpLocks/>
          </p:cNvCxnSpPr>
          <p:nvPr/>
        </p:nvCxnSpPr>
        <p:spPr>
          <a:xfrm flipV="1">
            <a:off x="3774131" y="4291617"/>
            <a:ext cx="18641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7F909E-E661-A54F-BAB4-A23E6F8561B2}"/>
              </a:ext>
            </a:extLst>
          </p:cNvPr>
          <p:cNvCxnSpPr>
            <a:cxnSpLocks/>
          </p:cNvCxnSpPr>
          <p:nvPr/>
        </p:nvCxnSpPr>
        <p:spPr>
          <a:xfrm flipV="1">
            <a:off x="3774131" y="4097035"/>
            <a:ext cx="0" cy="194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15A4BE-2C83-7844-8985-260869AE98C2}"/>
              </a:ext>
            </a:extLst>
          </p:cNvPr>
          <p:cNvSpPr txBox="1"/>
          <p:nvPr/>
        </p:nvSpPr>
        <p:spPr>
          <a:xfrm>
            <a:off x="3643457" y="3828821"/>
            <a:ext cx="27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C0A64D-B27E-D94D-9CDF-F072778C3298}"/>
              </a:ext>
            </a:extLst>
          </p:cNvPr>
          <p:cNvSpPr txBox="1"/>
          <p:nvPr/>
        </p:nvSpPr>
        <p:spPr>
          <a:xfrm>
            <a:off x="3921097" y="4128834"/>
            <a:ext cx="268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103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1630CE-7775-BD47-9AC1-CFEF86224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689"/>
            <a:ext cx="9144000" cy="2062582"/>
          </a:xfrm>
        </p:spPr>
        <p:txBody>
          <a:bodyPr>
            <a:noAutofit/>
          </a:bodyPr>
          <a:lstStyle/>
          <a:p>
            <a:r>
              <a:rPr lang="en-US" dirty="0"/>
              <a:t> </a:t>
            </a:r>
            <a:r>
              <a:rPr lang="en-US" sz="2000" dirty="0"/>
              <a:t>All the effects from before</a:t>
            </a:r>
          </a:p>
          <a:p>
            <a:pPr lvl="1"/>
            <a:r>
              <a:rPr lang="en-US" sz="1800" dirty="0"/>
              <a:t>angular beam divergence</a:t>
            </a:r>
          </a:p>
          <a:p>
            <a:pPr lvl="1"/>
            <a:r>
              <a:rPr lang="en-US" sz="1800" dirty="0"/>
              <a:t>beam energy spread</a:t>
            </a:r>
          </a:p>
          <a:p>
            <a:pPr lvl="1"/>
            <a:r>
              <a:rPr lang="en-US" sz="1800" dirty="0"/>
              <a:t>bunch length</a:t>
            </a:r>
          </a:p>
          <a:p>
            <a:pPr lvl="1"/>
            <a:r>
              <a:rPr lang="en-US" sz="1800" dirty="0"/>
              <a:t>crossing angle and crab cavities</a:t>
            </a:r>
          </a:p>
          <a:p>
            <a:pPr lvl="2"/>
            <a:r>
              <a:rPr lang="en-US" sz="1600" dirty="0"/>
              <a:t>Roman pot detectors need to sit before the crab cavities to avoid decorrelation of forward scattered protons and IP info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6CEC6-36F2-4A42-A708-A72F152E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DF90-0138-0D48-9A9C-A5BCF1E0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743300-5AA0-8A44-9236-FBE501C6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to be considered for the Forward Detectors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B979D3-E10C-B345-8D42-D4447DA09B8A}"/>
              </a:ext>
            </a:extLst>
          </p:cNvPr>
          <p:cNvSpPr/>
          <p:nvPr/>
        </p:nvSpPr>
        <p:spPr>
          <a:xfrm>
            <a:off x="694589" y="3125606"/>
            <a:ext cx="3617025" cy="440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76AD58-F121-FA49-A464-427D2FD2C1D6}"/>
              </a:ext>
            </a:extLst>
          </p:cNvPr>
          <p:cNvCxnSpPr>
            <a:cxnSpLocks/>
          </p:cNvCxnSpPr>
          <p:nvPr/>
        </p:nvCxnSpPr>
        <p:spPr>
          <a:xfrm>
            <a:off x="760689" y="3793175"/>
            <a:ext cx="3550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FC9A50-A8B8-344F-8E02-6507F4B3B7F0}"/>
              </a:ext>
            </a:extLst>
          </p:cNvPr>
          <p:cNvSpPr txBox="1"/>
          <p:nvPr/>
        </p:nvSpPr>
        <p:spPr>
          <a:xfrm>
            <a:off x="841121" y="3951586"/>
            <a:ext cx="399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hadron bunch length ~10cm.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024DA-D9AE-5E46-8330-D8A4E35979A3}"/>
              </a:ext>
            </a:extLst>
          </p:cNvPr>
          <p:cNvSpPr txBox="1"/>
          <p:nvPr/>
        </p:nvSpPr>
        <p:spPr>
          <a:xfrm>
            <a:off x="94741" y="4645620"/>
            <a:ext cx="89545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Because of the rotation, the Roman Pots see the bunch crossing smeared in x.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Vertex smearing = 12.5mrad (half the crossing angle) * 10cm = </a:t>
            </a:r>
            <a:r>
              <a:rPr lang="en-US" b="1" dirty="0">
                <a:latin typeface="+mj-lt"/>
              </a:rPr>
              <a:t>1.25 mm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If the effective vertex smearing was </a:t>
            </a:r>
            <a:r>
              <a:rPr lang="en-US" b="1" dirty="0">
                <a:latin typeface="+mj-lt"/>
              </a:rPr>
              <a:t>for a 1cm bunch</a:t>
            </a:r>
            <a:r>
              <a:rPr lang="en-US" dirty="0">
                <a:latin typeface="+mj-lt"/>
              </a:rPr>
              <a:t>, we would have </a:t>
            </a:r>
            <a:r>
              <a:rPr lang="en-US" b="1" dirty="0">
                <a:latin typeface="+mj-lt"/>
              </a:rPr>
              <a:t>.125mm </a:t>
            </a:r>
            <a:r>
              <a:rPr lang="en-US" dirty="0">
                <a:latin typeface="+mj-lt"/>
              </a:rPr>
              <a:t>vertex smearing.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0CC14F-54C9-2143-8B7B-F5C13733194A}"/>
              </a:ext>
            </a:extLst>
          </p:cNvPr>
          <p:cNvSpPr/>
          <p:nvPr/>
        </p:nvSpPr>
        <p:spPr>
          <a:xfrm>
            <a:off x="5413302" y="2975218"/>
            <a:ext cx="856527" cy="5332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C27149-3251-2C46-9E26-27CCDA6FFBB4}"/>
              </a:ext>
            </a:extLst>
          </p:cNvPr>
          <p:cNvSpPr txBox="1"/>
          <p:nvPr/>
        </p:nvSpPr>
        <p:spPr>
          <a:xfrm>
            <a:off x="4957198" y="3573013"/>
            <a:ext cx="204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along the beam with no crabbing.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37C57E-079C-9741-B7E0-2FCE6B95486F}"/>
              </a:ext>
            </a:extLst>
          </p:cNvPr>
          <p:cNvSpPr/>
          <p:nvPr/>
        </p:nvSpPr>
        <p:spPr>
          <a:xfrm>
            <a:off x="7008673" y="2934289"/>
            <a:ext cx="1673430" cy="5332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8F7AB3-8E49-7E4F-BDE2-8A945F41AFD4}"/>
              </a:ext>
            </a:extLst>
          </p:cNvPr>
          <p:cNvCxnSpPr>
            <a:cxnSpLocks/>
          </p:cNvCxnSpPr>
          <p:nvPr/>
        </p:nvCxnSpPr>
        <p:spPr>
          <a:xfrm>
            <a:off x="7008673" y="2863343"/>
            <a:ext cx="16734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1012826-09BD-554B-AADD-C7336546B6CE}"/>
              </a:ext>
            </a:extLst>
          </p:cNvPr>
          <p:cNvSpPr txBox="1"/>
          <p:nvPr/>
        </p:nvSpPr>
        <p:spPr>
          <a:xfrm>
            <a:off x="7338469" y="2494011"/>
            <a:ext cx="112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~1.25mm</a:t>
            </a:r>
          </a:p>
        </p:txBody>
      </p:sp>
    </p:spTree>
    <p:extLst>
      <p:ext uri="{BB962C8B-B14F-4D97-AF65-F5344CB8AC3E}">
        <p14:creationId xmlns:p14="http://schemas.microsoft.com/office/powerpoint/2010/main" val="217764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A4-DB9A-A24A-A3FA-47952B81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to be considered for the Forward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BDDD4-E402-9645-ACC2-42684402A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EA8B0-9EB8-5946-B676-D598CD4D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85E53-957B-C543-88D5-04F09602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43" y="4481744"/>
            <a:ext cx="2549957" cy="2427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5C332-249B-B34D-B5D1-865C4E37E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341" y="4532556"/>
            <a:ext cx="2382745" cy="232544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65CE20-6722-3649-9CAA-63F770F7BB24}"/>
              </a:ext>
            </a:extLst>
          </p:cNvPr>
          <p:cNvCxnSpPr>
            <a:cxnSpLocks/>
          </p:cNvCxnSpPr>
          <p:nvPr/>
        </p:nvCxnSpPr>
        <p:spPr>
          <a:xfrm>
            <a:off x="605934" y="5697185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281595-0223-2448-9E55-C095852CB4E0}"/>
              </a:ext>
            </a:extLst>
          </p:cNvPr>
          <p:cNvCxnSpPr>
            <a:cxnSpLocks/>
          </p:cNvCxnSpPr>
          <p:nvPr/>
        </p:nvCxnSpPr>
        <p:spPr>
          <a:xfrm>
            <a:off x="1770304" y="5695278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DE9D60-6EF5-434D-8FB9-F0FD9146D0E7}"/>
              </a:ext>
            </a:extLst>
          </p:cNvPr>
          <p:cNvCxnSpPr>
            <a:cxnSpLocks/>
          </p:cNvCxnSpPr>
          <p:nvPr/>
        </p:nvCxnSpPr>
        <p:spPr>
          <a:xfrm>
            <a:off x="708403" y="6385794"/>
            <a:ext cx="98789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96B58B-2668-114D-B118-79CDAB8D123D}"/>
              </a:ext>
            </a:extLst>
          </p:cNvPr>
          <p:cNvSpPr txBox="1"/>
          <p:nvPr/>
        </p:nvSpPr>
        <p:spPr>
          <a:xfrm>
            <a:off x="804537" y="6049401"/>
            <a:ext cx="767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~20 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DA256-0044-9F41-A5BE-C94281148F24}"/>
              </a:ext>
            </a:extLst>
          </p:cNvPr>
          <p:cNvSpPr/>
          <p:nvPr/>
        </p:nvSpPr>
        <p:spPr>
          <a:xfrm>
            <a:off x="477846" y="4814789"/>
            <a:ext cx="13301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High Divergence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4B0ED-3523-E041-9344-48A886678B5A}"/>
              </a:ext>
            </a:extLst>
          </p:cNvPr>
          <p:cNvSpPr/>
          <p:nvPr/>
        </p:nvSpPr>
        <p:spPr>
          <a:xfrm>
            <a:off x="7086600" y="4814789"/>
            <a:ext cx="13583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High Acceptance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CBED92-A870-BD46-85DE-392472AF86C0}"/>
                  </a:ext>
                </a:extLst>
              </p:cNvPr>
              <p:cNvSpPr txBox="1"/>
              <p:nvPr/>
            </p:nvSpPr>
            <p:spPr>
              <a:xfrm>
                <a:off x="2326205" y="4576819"/>
                <a:ext cx="31180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High Divergence:</a:t>
                </a:r>
                <a:r>
                  <a:rPr lang="en-US" dirty="0"/>
                  <a:t> smaller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at IP, but bigger </a:t>
                </a:r>
                <a:r>
                  <a:rPr lang="en-US" dirty="0">
                    <a:latin typeface="Symbol" pitchFamily="2" charset="2"/>
                  </a:rPr>
                  <a:t>b</a:t>
                </a:r>
                <a:r>
                  <a:rPr lang="en-US" dirty="0"/>
                  <a:t> (z=30m)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 higher </a:t>
                </a:r>
                <a:r>
                  <a:rPr lang="en-US" dirty="0" err="1"/>
                  <a:t>lumi</a:t>
                </a:r>
                <a:r>
                  <a:rPr lang="en-US" dirty="0"/>
                  <a:t>., larger beam at RP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CBED92-A870-BD46-85DE-392472AF8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205" y="4576819"/>
                <a:ext cx="3118063" cy="923330"/>
              </a:xfrm>
              <a:prstGeom prst="rect">
                <a:avLst/>
              </a:prstGeom>
              <a:blipFill>
                <a:blip r:embed="rId4"/>
                <a:stretch>
                  <a:fillRect l="-1215" t="-2740" r="-2834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00599D-CBEC-F64B-8C56-08A90CEB6992}"/>
                  </a:ext>
                </a:extLst>
              </p:cNvPr>
              <p:cNvSpPr txBox="1"/>
              <p:nvPr/>
            </p:nvSpPr>
            <p:spPr>
              <a:xfrm>
                <a:off x="3506773" y="5595224"/>
                <a:ext cx="31367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High Acceptance:</a:t>
                </a:r>
                <a:r>
                  <a:rPr lang="en-US" dirty="0"/>
                  <a:t> larger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at IP, smaller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dirty="0"/>
                  <a:t>lower </a:t>
                </a:r>
                <a:r>
                  <a:rPr lang="en-US" dirty="0" err="1"/>
                  <a:t>lumi</a:t>
                </a:r>
                <a:r>
                  <a:rPr lang="en-US" dirty="0"/>
                  <a:t>., smaller beam at RP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00599D-CBEC-F64B-8C56-08A90CEB6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773" y="5595224"/>
                <a:ext cx="3136715" cy="923330"/>
              </a:xfrm>
              <a:prstGeom prst="rect">
                <a:avLst/>
              </a:prstGeom>
              <a:blipFill>
                <a:blip r:embed="rId5"/>
                <a:stretch>
                  <a:fillRect l="-1619" t="-2740" r="-4858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595C7354-4CFE-4441-B7CB-315B15FA8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1" y="932061"/>
            <a:ext cx="4980789" cy="26967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2409916-D8F1-9D49-A338-15AB77EE3875}"/>
              </a:ext>
            </a:extLst>
          </p:cNvPr>
          <p:cNvSpPr txBox="1"/>
          <p:nvPr/>
        </p:nvSpPr>
        <p:spPr>
          <a:xfrm>
            <a:off x="40551" y="662580"/>
            <a:ext cx="4932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Acceptances: Beam-pipe and Magnet apertures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1EC523-78C1-C246-A4C2-2D5E273C98D8}"/>
              </a:ext>
            </a:extLst>
          </p:cNvPr>
          <p:cNvSpPr txBox="1"/>
          <p:nvPr/>
        </p:nvSpPr>
        <p:spPr>
          <a:xfrm>
            <a:off x="43032" y="3880259"/>
            <a:ext cx="6542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low </a:t>
            </a:r>
            <a:r>
              <a:rPr lang="en-US" sz="1600" dirty="0" err="1">
                <a:latin typeface="+mj-lt"/>
              </a:rPr>
              <a:t>p</a:t>
            </a:r>
            <a:r>
              <a:rPr lang="en-US" sz="1600" baseline="-25000" dirty="0" err="1">
                <a:latin typeface="+mj-lt"/>
              </a:rPr>
              <a:t>T</a:t>
            </a:r>
            <a:r>
              <a:rPr lang="en-US" sz="1600" dirty="0">
                <a:latin typeface="+mj-lt"/>
              </a:rPr>
              <a:t> - Acceptance: normalized beam emittance and beta function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10</a:t>
            </a:r>
            <a:r>
              <a:rPr lang="en-US" sz="1600" dirty="0">
                <a:latin typeface="Symbol" pitchFamily="2" charset="2"/>
              </a:rPr>
              <a:t>s </a:t>
            </a:r>
            <a:r>
              <a:rPr lang="en-US" sz="1600" dirty="0">
                <a:latin typeface="+mj-lt"/>
              </a:rPr>
              <a:t>separation RP to beam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5C5F6E3-4A66-D449-8DB7-8253F9FD4FEC}"/>
                  </a:ext>
                </a:extLst>
              </p:cNvPr>
              <p:cNvSpPr txBox="1"/>
              <p:nvPr/>
            </p:nvSpPr>
            <p:spPr>
              <a:xfrm>
                <a:off x="6701201" y="3798986"/>
                <a:ext cx="1578830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</m:oMath>
                  </m:oMathPara>
                </a14:m>
                <a:endParaRPr lang="en-US" sz="16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5C5F6E3-4A66-D449-8DB7-8253F9FD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201" y="3798986"/>
                <a:ext cx="1578830" cy="501099"/>
              </a:xfrm>
              <a:prstGeom prst="rect">
                <a:avLst/>
              </a:prstGeom>
              <a:blipFill>
                <a:blip r:embed="rId7"/>
                <a:stretch>
                  <a:fillRect l="-806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1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11997</TotalTime>
  <Words>713</Words>
  <Application>Microsoft Macintosh PowerPoint</Application>
  <PresentationFormat>On-screen Show (4:3)</PresentationFormat>
  <Paragraphs>100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PingFangSC-Regular</vt:lpstr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Office Theme</vt:lpstr>
      <vt:lpstr>Accelerator and Beam   conditions   critical for physics</vt:lpstr>
      <vt:lpstr>Effects to be considered for the Main Detector</vt:lpstr>
      <vt:lpstr>Consequences of Crossing Angle</vt:lpstr>
      <vt:lpstr> Important particle beam parameters</vt:lpstr>
      <vt:lpstr>Rotate eSR</vt:lpstr>
      <vt:lpstr>Effects to be considered for the Forward Detectors</vt:lpstr>
      <vt:lpstr>Effects to be considered for the Forward Detectors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Elke-Caroline Aschenauer</cp:lastModifiedBy>
  <cp:revision>1087</cp:revision>
  <dcterms:created xsi:type="dcterms:W3CDTF">2017-08-30T13:34:31Z</dcterms:created>
  <dcterms:modified xsi:type="dcterms:W3CDTF">2021-06-03T17:23:20Z</dcterms:modified>
</cp:coreProperties>
</file>