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1" r:id="rId2"/>
    <p:sldId id="466" r:id="rId3"/>
    <p:sldId id="262" r:id="rId4"/>
    <p:sldId id="463" r:id="rId5"/>
    <p:sldId id="464" r:id="rId6"/>
    <p:sldId id="465" r:id="rId7"/>
    <p:sldId id="4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7F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41"/>
    <p:restoredTop sz="94692"/>
  </p:normalViewPr>
  <p:slideViewPr>
    <p:cSldViewPr snapToGrid="0" snapToObjects="1">
      <p:cViewPr varScale="1">
        <p:scale>
          <a:sx n="92" d="100"/>
          <a:sy n="92" d="100"/>
        </p:scale>
        <p:origin x="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35B03-DEE3-7A4E-A442-0A2A939E5F67}" type="datetimeFigureOut">
              <a:rPr lang="en-US" smtClean="0"/>
              <a:t>6/2/21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75E5F-9703-9A41-BE93-B04F7CFAA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67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4C64B-8149-6545-AC17-A72B0CE3D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83B405-257B-C346-B8A3-B9BD4D8A4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70A4A-FD27-4D43-93F1-CD20D9440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4DF-EED5-0C47-8406-5B35200A133B}" type="datetimeFigureOut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DB1CF-0E4D-5945-83CF-FEF827504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6AD6C-5F20-6142-B9D3-F1A598855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1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763EA-E340-DF4B-93F8-185D191CD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D15AF9-2554-3C45-8E85-2E60E3592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11EF6-51B5-3546-96C1-319B04951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4DF-EED5-0C47-8406-5B35200A133B}" type="datetimeFigureOut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A3890-D0E3-4B4A-951D-3520A0643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4047E-F406-BF4A-BDCE-3E50EF5E5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E113A0-50B9-FE44-923B-93E584D866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A553DA-D6C4-BF44-9567-774B2B44D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C1CF4-90C9-DE43-A2C0-B162BF33C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4DF-EED5-0C47-8406-5B35200A133B}" type="datetimeFigureOut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8F6A9-464F-ED41-B371-287E5277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4D6A8-CC21-B44E-9DBA-16272DA02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72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D1F87-6E35-1842-9DE0-AA0CF79C7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41F82-114F-CA4F-92CB-BE9C2C70C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79799-E3C6-0747-B842-C0F74C7F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4DF-EED5-0C47-8406-5B35200A133B}" type="datetimeFigureOut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8DF81-C466-A241-8CB8-3809511AE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FECBE-5FEA-D34C-81C0-7F5AFDB14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49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EF40E-B07C-C340-A097-02BF45A38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3B0A4-957D-D34D-A191-0150A7A68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06E18-AAEE-B149-8583-C8B84C431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4DF-EED5-0C47-8406-5B35200A133B}" type="datetimeFigureOut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BF318-B5B0-BF4C-8399-9BBDB85EC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C88B4-A207-DB47-BCE4-0AFCF7575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3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D4FEC-836C-174B-9306-370E2A96E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A6737-75B8-5D43-882B-52E2137B29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829DE-C2D9-394C-ABF6-E053CB5E7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1B7F-4348-9261-A2238EAC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4DF-EED5-0C47-8406-5B35200A133B}" type="datetimeFigureOut">
              <a:rPr lang="en-US" smtClean="0"/>
              <a:t>6/2/21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3AA66-32E3-B248-99AB-EB76343E6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00168B-BC82-C242-9A7B-9A7C33E0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7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2EDA5-8657-4B44-B9FA-254593F63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1278C-9F9A-FB4F-8D04-85A432E73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551FA-3A75-074E-9805-30E0CCD43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B61313-F504-BD47-98AA-F33F126F1E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6006C1-66AB-9C4B-B55B-91212A300A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14F6BC-BE39-AA45-8689-C5BE6F1A3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4DF-EED5-0C47-8406-5B35200A133B}" type="datetimeFigureOut">
              <a:rPr lang="en-US" smtClean="0"/>
              <a:t>6/2/21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8137B-34BA-CA4C-8D45-1AEC725D8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BA2940-6A5B-6F45-AF00-4BEDB91A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88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49571-CD7C-0C4E-AB66-4D032E908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CA5F4-F754-2045-855E-461603CD2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4DF-EED5-0C47-8406-5B35200A133B}" type="datetimeFigureOut">
              <a:rPr lang="en-US" smtClean="0"/>
              <a:t>6/2/21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CB5DA8-ABDF-8A4A-841C-9950CF019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E4DDE7-4574-6643-9F97-F60354935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4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A7ABA7-E0C4-6A46-8207-939CE9ED4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4DF-EED5-0C47-8406-5B35200A133B}" type="datetimeFigureOut">
              <a:rPr lang="en-US" smtClean="0"/>
              <a:t>6/2/21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E42C37-7EB3-2044-A91B-6C831FD18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ABFC4-8C95-9248-978B-3CC5E14F1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66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44670-618B-264D-B23C-A9D4B9EA6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54D28-DE46-3548-96FB-13B8411B4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E2A26C-F69C-D44F-981C-0CD9AEBF1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74F4B-2991-9A49-85ED-6308679B0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4DF-EED5-0C47-8406-5B35200A133B}" type="datetimeFigureOut">
              <a:rPr lang="en-US" smtClean="0"/>
              <a:t>6/2/21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B924D-7912-DD48-AB2D-3A4C7EA51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78853-A6A5-9446-93B6-53D2DDD83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39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E4290-E67A-6D43-96EC-0A8B653DC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089BE4-5DFF-F847-95A4-B34BFEAB4D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2EF0E-B721-3F43-9A0B-BA0DA5A59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5AD0B6-6738-A441-893F-42D28D353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0D4DF-EED5-0C47-8406-5B35200A133B}" type="datetimeFigureOut">
              <a:rPr lang="en-US" smtClean="0"/>
              <a:t>6/2/21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8D932-12A5-9E42-9CB5-175514F75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EA936-8874-A445-9566-0EB369D0A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6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0EDF09-4AAD-964E-82C2-61591207F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B03EA-7B96-4145-AA33-503CE6928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C46BA-A8F3-FA45-82B4-995FC5455D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0D4DF-EED5-0C47-8406-5B35200A133B}" type="datetimeFigureOut">
              <a:rPr lang="en-US" smtClean="0"/>
              <a:t>6/2/21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78A7A-EE8D-8C4D-9CB5-83C0B6320E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2CF0D-2733-E34D-A900-C3D556B13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ECD6B-4C15-C34C-A5D6-9F01D9B73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4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bnl.gov/conferences/images/4/44/ERD1_EIC_Calorimetry_Report_March2021.pdf" TargetMode="Externa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E12BF-0040-7C45-8D59-DA2A39835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42" y="134472"/>
            <a:ext cx="11508192" cy="6723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06/05/21 Coils and </a:t>
            </a:r>
            <a:r>
              <a:rPr lang="en-US" sz="2400" u="sng" dirty="0" err="1"/>
              <a:t>Bhcal</a:t>
            </a:r>
            <a:r>
              <a:rPr lang="en-US" sz="2400" u="sng" dirty="0"/>
              <a:t>, General Info for Discussion session  </a:t>
            </a:r>
            <a:r>
              <a:rPr lang="en-US" sz="2400" u="sng" dirty="0" err="1"/>
              <a:t>O.Tsai</a:t>
            </a:r>
            <a:endParaRPr lang="en-US" b="1" u="sng" dirty="0"/>
          </a:p>
          <a:p>
            <a:pPr marL="0" lvl="0" indent="0">
              <a:buNone/>
            </a:pPr>
            <a:r>
              <a:rPr lang="en-US" dirty="0"/>
              <a:t>Sc Magnet is very thick ~ 2 interaction length!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b="1" dirty="0"/>
              <a:t>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5DF41B-BBBA-6B42-B907-E43D39B19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2" y="1312657"/>
            <a:ext cx="7328647" cy="55453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55FEA4-C0AC-E940-A6D7-F7F26A957855}"/>
              </a:ext>
            </a:extLst>
          </p:cNvPr>
          <p:cNvSpPr txBox="1"/>
          <p:nvPr/>
        </p:nvSpPr>
        <p:spPr>
          <a:xfrm>
            <a:off x="6656294" y="6488668"/>
            <a:ext cx="3514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dirty="0" err="1"/>
              <a:t>Jarda’s</a:t>
            </a:r>
            <a:r>
              <a:rPr lang="en-US" dirty="0"/>
              <a:t> MC for hadron endcap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B733FC-A218-FD4B-82DA-51BD0A8A4BEE}"/>
              </a:ext>
            </a:extLst>
          </p:cNvPr>
          <p:cNvSpPr/>
          <p:nvPr/>
        </p:nvSpPr>
        <p:spPr>
          <a:xfrm>
            <a:off x="1506071" y="1506071"/>
            <a:ext cx="1869141" cy="4666129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24AB90-AC3E-3949-8CE3-38FAF120AFF1}"/>
              </a:ext>
            </a:extLst>
          </p:cNvPr>
          <p:cNvSpPr txBox="1"/>
          <p:nvPr/>
        </p:nvSpPr>
        <p:spPr>
          <a:xfrm>
            <a:off x="8437628" y="712492"/>
            <a:ext cx="25422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 Magnet ~ 2 int. length</a:t>
            </a:r>
          </a:p>
          <a:p>
            <a:endParaRPr lang="en-US" dirty="0"/>
          </a:p>
          <a:p>
            <a:r>
              <a:rPr lang="en-US" dirty="0"/>
              <a:t>N.B. Hadrons in barrel </a:t>
            </a:r>
          </a:p>
          <a:p>
            <a:r>
              <a:rPr lang="en-US" dirty="0"/>
              <a:t>well below 10 GeV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FCB4236-B65A-9F47-BA4E-D4383FD47768}"/>
              </a:ext>
            </a:extLst>
          </p:cNvPr>
          <p:cNvCxnSpPr>
            <a:cxnSpLocks/>
          </p:cNvCxnSpPr>
          <p:nvPr/>
        </p:nvCxnSpPr>
        <p:spPr>
          <a:xfrm flipH="1">
            <a:off x="3172408" y="992780"/>
            <a:ext cx="5265220" cy="3336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41E06A6-9B62-D64F-B618-E1C767935BFB}"/>
              </a:ext>
            </a:extLst>
          </p:cNvPr>
          <p:cNvCxnSpPr>
            <a:cxnSpLocks/>
          </p:cNvCxnSpPr>
          <p:nvPr/>
        </p:nvCxnSpPr>
        <p:spPr>
          <a:xfrm flipH="1">
            <a:off x="3375212" y="1642188"/>
            <a:ext cx="5062416" cy="4012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9667488-D82F-6748-9C29-EB2D21667607}"/>
              </a:ext>
            </a:extLst>
          </p:cNvPr>
          <p:cNvSpPr txBox="1"/>
          <p:nvPr/>
        </p:nvSpPr>
        <p:spPr>
          <a:xfrm>
            <a:off x="8437628" y="2352342"/>
            <a:ext cx="31328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Measuring tails with good precision makes no sense, once major port of shower is eaten by magnet.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It does not matter what will be before coils and what will be after for energy measurements.</a:t>
            </a:r>
          </a:p>
          <a:p>
            <a:r>
              <a:rPr lang="en-US" dirty="0">
                <a:solidFill>
                  <a:srgbClr val="FF0000"/>
                </a:solidFill>
              </a:rPr>
              <a:t>It is ruined by thick magnet.</a:t>
            </a:r>
          </a:p>
          <a:p>
            <a:endParaRPr lang="en-US" dirty="0"/>
          </a:p>
          <a:p>
            <a:r>
              <a:rPr lang="en-US" dirty="0"/>
              <a:t>‘Patter’ (showers separation) recognition </a:t>
            </a:r>
            <a:r>
              <a:rPr lang="en-US" sz="4000" b="1" dirty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C139528-81CF-A642-BCD2-AA05253AB768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3684494" y="4368279"/>
            <a:ext cx="4753134" cy="1412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327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3959AA-1111-1445-8A30-A73C38FEC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03" y="874059"/>
            <a:ext cx="10972229" cy="2339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92EED2-4F1A-8944-86FA-A7D3E5329492}"/>
              </a:ext>
            </a:extLst>
          </p:cNvPr>
          <p:cNvSpPr/>
          <p:nvPr/>
        </p:nvSpPr>
        <p:spPr>
          <a:xfrm>
            <a:off x="1896034" y="874059"/>
            <a:ext cx="3186953" cy="2232212"/>
          </a:xfrm>
          <a:prstGeom prst="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0E8579-AC03-2C47-93D2-EC39FF95316C}"/>
              </a:ext>
            </a:extLst>
          </p:cNvPr>
          <p:cNvSpPr txBox="1"/>
          <p:nvPr/>
        </p:nvSpPr>
        <p:spPr>
          <a:xfrm>
            <a:off x="349703" y="3731984"/>
            <a:ext cx="1138690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Estimated number of  ‘MIP’ equivalents per layer:</a:t>
            </a:r>
          </a:p>
          <a:p>
            <a:endParaRPr lang="en-US" sz="2000" dirty="0"/>
          </a:p>
          <a:p>
            <a:r>
              <a:rPr lang="en-US" sz="2000" dirty="0"/>
              <a:t>10 GeV in shower max position ~ 5 MeV energy deposited in 3 mm thick scintillator,   5 / (0.6) ~ 10 particles,</a:t>
            </a:r>
          </a:p>
          <a:p>
            <a:r>
              <a:rPr lang="en-US" sz="2000" dirty="0"/>
              <a:t>Usually scale with energy so 1 MIP </a:t>
            </a:r>
            <a:r>
              <a:rPr lang="en-US" sz="2000" dirty="0" err="1"/>
              <a:t>eq</a:t>
            </a:r>
            <a:r>
              <a:rPr lang="en-US" sz="2000" dirty="0"/>
              <a:t>/GeV per layer</a:t>
            </a:r>
          </a:p>
          <a:p>
            <a:endParaRPr lang="en-US" sz="2000" dirty="0"/>
          </a:p>
          <a:p>
            <a:r>
              <a:rPr lang="en-US" sz="2000" dirty="0"/>
              <a:t>After coils average become 0.5 MIP </a:t>
            </a:r>
            <a:r>
              <a:rPr lang="en-US" sz="2000" dirty="0" err="1"/>
              <a:t>eq</a:t>
            </a:r>
            <a:r>
              <a:rPr lang="en-US" sz="2000" dirty="0"/>
              <a:t>/GeV per layer</a:t>
            </a:r>
          </a:p>
          <a:p>
            <a:endParaRPr lang="en-US" sz="2000" dirty="0"/>
          </a:p>
          <a:p>
            <a:r>
              <a:rPr lang="en-US" sz="2000" dirty="0"/>
              <a:t>Pattern recognition (‘showers’ separation) ??? Looks like very tough task.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5CFCD6-50EE-9448-9B3E-8E217A0EAF9F}"/>
              </a:ext>
            </a:extLst>
          </p:cNvPr>
          <p:cNvSpPr txBox="1"/>
          <p:nvPr/>
        </p:nvSpPr>
        <p:spPr>
          <a:xfrm>
            <a:off x="7807252" y="3325329"/>
            <a:ext cx="3514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dirty="0" err="1"/>
              <a:t>Jarda’s</a:t>
            </a:r>
            <a:r>
              <a:rPr lang="en-US" dirty="0"/>
              <a:t> MC for hadron endcap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7F8216-88C0-4A48-A0F3-9CE884BF1BD4}"/>
              </a:ext>
            </a:extLst>
          </p:cNvPr>
          <p:cNvSpPr txBox="1"/>
          <p:nvPr/>
        </p:nvSpPr>
        <p:spPr>
          <a:xfrm>
            <a:off x="1230127" y="3258931"/>
            <a:ext cx="706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BECal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CF709B-AE34-0D47-AD40-8A361BD831AC}"/>
              </a:ext>
            </a:extLst>
          </p:cNvPr>
          <p:cNvSpPr txBox="1"/>
          <p:nvPr/>
        </p:nvSpPr>
        <p:spPr>
          <a:xfrm>
            <a:off x="2637383" y="3221608"/>
            <a:ext cx="1478675" cy="369332"/>
          </a:xfrm>
          <a:prstGeom prst="rect">
            <a:avLst/>
          </a:prstGeom>
          <a:noFill/>
          <a:ln w="6350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SC 3T Magnet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0CE633-0C9F-B444-A650-6E6B4D29F4A0}"/>
              </a:ext>
            </a:extLst>
          </p:cNvPr>
          <p:cNvSpPr txBox="1"/>
          <p:nvPr/>
        </p:nvSpPr>
        <p:spPr>
          <a:xfrm>
            <a:off x="6043153" y="3250423"/>
            <a:ext cx="71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BHcal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93CCF4-713B-E640-BA12-6D33AE45913E}"/>
              </a:ext>
            </a:extLst>
          </p:cNvPr>
          <p:cNvCxnSpPr>
            <a:cxnSpLocks/>
          </p:cNvCxnSpPr>
          <p:nvPr/>
        </p:nvCxnSpPr>
        <p:spPr>
          <a:xfrm flipV="1">
            <a:off x="1230127" y="3250423"/>
            <a:ext cx="706155" cy="5400"/>
          </a:xfrm>
          <a:prstGeom prst="line">
            <a:avLst/>
          </a:prstGeom>
          <a:ln w="698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3134064-D45A-DA43-84AC-5256EEA1A74A}"/>
              </a:ext>
            </a:extLst>
          </p:cNvPr>
          <p:cNvCxnSpPr>
            <a:cxnSpLocks/>
          </p:cNvCxnSpPr>
          <p:nvPr/>
        </p:nvCxnSpPr>
        <p:spPr>
          <a:xfrm flipV="1">
            <a:off x="1963667" y="3229061"/>
            <a:ext cx="3119320" cy="29462"/>
          </a:xfrm>
          <a:prstGeom prst="line">
            <a:avLst/>
          </a:prstGeom>
          <a:ln w="698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4ED5C1-A828-E84D-96B5-4CDFC21854D4}"/>
              </a:ext>
            </a:extLst>
          </p:cNvPr>
          <p:cNvCxnSpPr>
            <a:cxnSpLocks/>
          </p:cNvCxnSpPr>
          <p:nvPr/>
        </p:nvCxnSpPr>
        <p:spPr>
          <a:xfrm flipV="1">
            <a:off x="5110372" y="3213100"/>
            <a:ext cx="3119320" cy="29462"/>
          </a:xfrm>
          <a:prstGeom prst="line">
            <a:avLst/>
          </a:prstGeom>
          <a:ln w="698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14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1A5C14-902E-A141-B6BD-86CDA59E5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4381"/>
            <a:ext cx="5539259" cy="36073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A58133-D07C-5546-A6EB-60A8EC0EF18A}"/>
              </a:ext>
            </a:extLst>
          </p:cNvPr>
          <p:cNvSpPr txBox="1"/>
          <p:nvPr/>
        </p:nvSpPr>
        <p:spPr>
          <a:xfrm>
            <a:off x="5539259" y="1408398"/>
            <a:ext cx="628883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Effect of dead material between </a:t>
            </a:r>
            <a:r>
              <a:rPr lang="en-US" dirty="0" err="1"/>
              <a:t>Ecal</a:t>
            </a:r>
            <a:r>
              <a:rPr lang="en-US" dirty="0"/>
              <a:t> and </a:t>
            </a:r>
            <a:r>
              <a:rPr lang="en-US" dirty="0" err="1"/>
              <a:t>Hcal</a:t>
            </a:r>
            <a:r>
              <a:rPr lang="en-US" dirty="0"/>
              <a:t> for hadron endcap was studied, see </a:t>
            </a:r>
            <a:r>
              <a:rPr lang="en-US" dirty="0" err="1"/>
              <a:t>lates</a:t>
            </a:r>
            <a:r>
              <a:rPr lang="en-US" dirty="0"/>
              <a:t> eRD1 report at  also plot in YR</a:t>
            </a:r>
          </a:p>
          <a:p>
            <a:r>
              <a:rPr lang="en-US" dirty="0">
                <a:hlinkClick r:id="rId3"/>
              </a:rPr>
              <a:t>https://wiki.bnl.gov/conferences/images/4/44/ERD1_EIC_Calorimetry_Report_March2021.pdf</a:t>
            </a:r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7030A0"/>
                </a:solidFill>
              </a:rPr>
              <a:t>0.6 int. length of dead steel.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/>
              <a:t>N.B. there is no dead material in hadron endcap between </a:t>
            </a:r>
            <a:r>
              <a:rPr lang="en-US" dirty="0" err="1"/>
              <a:t>Ecal</a:t>
            </a:r>
            <a:r>
              <a:rPr lang="en-US" dirty="0"/>
              <a:t> and </a:t>
            </a:r>
            <a:r>
              <a:rPr lang="en-US" dirty="0" err="1"/>
              <a:t>Hcal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this is not that relevant for </a:t>
            </a:r>
            <a:r>
              <a:rPr lang="en-US" dirty="0" err="1"/>
              <a:t>bHcal</a:t>
            </a:r>
            <a:r>
              <a:rPr lang="en-US" dirty="0"/>
              <a:t>, energy range is different in barrel and </a:t>
            </a:r>
            <a:r>
              <a:rPr lang="en-US" dirty="0" err="1"/>
              <a:t>hEndcap</a:t>
            </a:r>
            <a:endParaRPr lang="en-US" dirty="0"/>
          </a:p>
          <a:p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67B3336-1457-7E49-9AA2-EB0141E68C0F}"/>
              </a:ext>
            </a:extLst>
          </p:cNvPr>
          <p:cNvCxnSpPr>
            <a:stCxn id="4" idx="3"/>
          </p:cNvCxnSpPr>
          <p:nvPr/>
        </p:nvCxnSpPr>
        <p:spPr>
          <a:xfrm flipH="1" flipV="1">
            <a:off x="4652682" y="2380129"/>
            <a:ext cx="886577" cy="597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ADD0654-93A7-C34A-BE07-590B27B7709F}"/>
              </a:ext>
            </a:extLst>
          </p:cNvPr>
          <p:cNvSpPr txBox="1"/>
          <p:nvPr/>
        </p:nvSpPr>
        <p:spPr>
          <a:xfrm>
            <a:off x="1424742" y="4638173"/>
            <a:ext cx="896592" cy="28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6" dirty="0" err="1"/>
              <a:t>Z.Xu</a:t>
            </a:r>
            <a:r>
              <a:rPr lang="en-US" sz="1266" dirty="0"/>
              <a:t>  UCLA</a:t>
            </a:r>
          </a:p>
        </p:txBody>
      </p:sp>
    </p:spTree>
    <p:extLst>
      <p:ext uri="{BB962C8B-B14F-4D97-AF65-F5344CB8AC3E}">
        <p14:creationId xmlns:p14="http://schemas.microsoft.com/office/powerpoint/2010/main" val="301842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53F511-05CF-0C41-A8D5-D7AF7795E5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60354" y="750094"/>
            <a:ext cx="5455279" cy="3857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8880E5-D876-F646-92B9-4FA04890D18B}"/>
              </a:ext>
            </a:extLst>
          </p:cNvPr>
          <p:cNvSpPr txBox="1"/>
          <p:nvPr/>
        </p:nvSpPr>
        <p:spPr>
          <a:xfrm>
            <a:off x="1649016" y="160735"/>
            <a:ext cx="8733234" cy="395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969" dirty="0">
                <a:solidFill>
                  <a:srgbClr val="3043DA"/>
                </a:solidFill>
                <a:latin typeface="Chalkboard SE" charset="0"/>
                <a:ea typeface="Chalkboard SE" charset="0"/>
                <a:cs typeface="Chalkboard SE" charset="0"/>
              </a:rPr>
              <a:t>Does deeper Ecal helps to reconstruct low energy hadrons?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A50CFD-08FD-0346-B341-642F2F987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396" y="596706"/>
            <a:ext cx="4455842" cy="351714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02ECCAE-3B99-1A40-93EC-24D97B514434}"/>
              </a:ext>
            </a:extLst>
          </p:cNvPr>
          <p:cNvCxnSpPr/>
          <p:nvPr/>
        </p:nvCxnSpPr>
        <p:spPr bwMode="auto">
          <a:xfrm>
            <a:off x="716241" y="4972606"/>
            <a:ext cx="5143500" cy="0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4127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5FCFE08-7DB5-4441-B15B-7DA2499BDE90}"/>
              </a:ext>
            </a:extLst>
          </p:cNvPr>
          <p:cNvSpPr txBox="1"/>
          <p:nvPr/>
        </p:nvSpPr>
        <p:spPr>
          <a:xfrm>
            <a:off x="1987475" y="4577241"/>
            <a:ext cx="2601033" cy="3953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69" dirty="0"/>
              <a:t>Increased depth of </a:t>
            </a:r>
            <a:r>
              <a:rPr lang="en-US" sz="1969" dirty="0" err="1"/>
              <a:t>ECal</a:t>
            </a:r>
            <a:endParaRPr lang="en-US" sz="1969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7BB643-242A-C74E-8F58-0A17B385FEE4}"/>
              </a:ext>
            </a:extLst>
          </p:cNvPr>
          <p:cNvSpPr txBox="1"/>
          <p:nvPr/>
        </p:nvSpPr>
        <p:spPr>
          <a:xfrm>
            <a:off x="560354" y="5115827"/>
            <a:ext cx="5732859" cy="871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87" dirty="0">
                <a:solidFill>
                  <a:srgbClr val="3043DA"/>
                </a:solidFill>
              </a:rPr>
              <a:t>Increased depth of Ecal does help a bit to improve energy resolution of the system for low energy hadrons.  Assuming we have good PID, additional e/h (TRD etc., ) you can do that.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6B7487-8DDB-D34D-9AEF-7D06932F7DED}"/>
              </a:ext>
            </a:extLst>
          </p:cNvPr>
          <p:cNvSpPr txBox="1"/>
          <p:nvPr/>
        </p:nvSpPr>
        <p:spPr>
          <a:xfrm>
            <a:off x="7974725" y="3867327"/>
            <a:ext cx="896592" cy="28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66" dirty="0" err="1"/>
              <a:t>Z.Xu</a:t>
            </a:r>
            <a:r>
              <a:rPr lang="en-US" sz="1266" dirty="0"/>
              <a:t>  UCLA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B88B55-9360-DD45-B6D8-CB511B5D9902}"/>
              </a:ext>
            </a:extLst>
          </p:cNvPr>
          <p:cNvSpPr/>
          <p:nvPr/>
        </p:nvSpPr>
        <p:spPr>
          <a:xfrm>
            <a:off x="508722" y="6130248"/>
            <a:ext cx="5688653" cy="51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25" dirty="0"/>
              <a:t>Detector R&amp;D Advisory Committee Meeting. BNL, March 25, 2021</a:t>
            </a:r>
          </a:p>
          <a:p>
            <a:r>
              <a:rPr lang="en-US" sz="1600" dirty="0"/>
              <a:t>https://</a:t>
            </a:r>
            <a:r>
              <a:rPr lang="en-US" sz="1600" dirty="0" err="1"/>
              <a:t>wiki.bnl.gov</a:t>
            </a:r>
            <a:r>
              <a:rPr lang="en-US" sz="1600" dirty="0"/>
              <a:t>/conferences/</a:t>
            </a:r>
            <a:r>
              <a:rPr lang="en-US" sz="1600" dirty="0" err="1"/>
              <a:t>index.php</a:t>
            </a:r>
            <a:r>
              <a:rPr lang="en-US" sz="1600" dirty="0"/>
              <a:t>/March_2021#Report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B985B8-BE9F-094E-849C-38A7FB6525AA}"/>
              </a:ext>
            </a:extLst>
          </p:cNvPr>
          <p:cNvSpPr txBox="1"/>
          <p:nvPr/>
        </p:nvSpPr>
        <p:spPr>
          <a:xfrm>
            <a:off x="6643396" y="4192220"/>
            <a:ext cx="49875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Can thick </a:t>
            </a:r>
            <a:r>
              <a:rPr lang="en-US" sz="2400" dirty="0" err="1">
                <a:solidFill>
                  <a:srgbClr val="FF0000"/>
                </a:solidFill>
              </a:rPr>
              <a:t>Ecal</a:t>
            </a:r>
            <a:r>
              <a:rPr lang="en-US" sz="2400" dirty="0">
                <a:solidFill>
                  <a:srgbClr val="FF0000"/>
                </a:solidFill>
              </a:rPr>
              <a:t> help?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Not for energy measurement, but as a</a:t>
            </a:r>
          </a:p>
          <a:p>
            <a:r>
              <a:rPr lang="en-US" sz="2400" dirty="0">
                <a:solidFill>
                  <a:srgbClr val="FF0000"/>
                </a:solidFill>
              </a:rPr>
              <a:t>‘pattern’ recognition device, i.e. ability to detect showering neutral hadrons, if they will interact before coils.</a:t>
            </a:r>
          </a:p>
        </p:txBody>
      </p:sp>
    </p:spTree>
    <p:extLst>
      <p:ext uri="{BB962C8B-B14F-4D97-AF65-F5344CB8AC3E}">
        <p14:creationId xmlns:p14="http://schemas.microsoft.com/office/powerpoint/2010/main" val="1082965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92B3B3-34BE-D440-9B9F-B4500866D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33" y="121024"/>
            <a:ext cx="3002970" cy="19363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895A2F-202E-4A4D-9036-C7C41398F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03" y="2057400"/>
            <a:ext cx="2866100" cy="25545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EC792B-4D3B-0E4C-B0B4-45A8F043E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9681" y="188910"/>
            <a:ext cx="3273228" cy="19626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CBA056-4CB3-EB4F-809B-6BA802167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8369" y="2153868"/>
            <a:ext cx="3124925" cy="2458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88500D-4ADE-6F4C-B92A-410DBB269F11}"/>
              </a:ext>
            </a:extLst>
          </p:cNvPr>
          <p:cNvSpPr txBox="1"/>
          <p:nvPr/>
        </p:nvSpPr>
        <p:spPr>
          <a:xfrm>
            <a:off x="6972910" y="107576"/>
            <a:ext cx="49721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Space for </a:t>
            </a:r>
            <a:r>
              <a:rPr lang="en-US" dirty="0" err="1"/>
              <a:t>bECal</a:t>
            </a:r>
            <a:endParaRPr lang="en-US" dirty="0"/>
          </a:p>
          <a:p>
            <a:endParaRPr lang="en-US" dirty="0"/>
          </a:p>
          <a:p>
            <a:r>
              <a:rPr lang="en-US" dirty="0"/>
              <a:t>Total Radial Space (160-115) = 45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 - Depends on design of </a:t>
            </a:r>
            <a:r>
              <a:rPr lang="en-US" dirty="0" err="1"/>
              <a:t>ecal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Rails – 8 cm?  May be reduced if </a:t>
            </a:r>
            <a:r>
              <a:rPr lang="en-US" dirty="0" err="1"/>
              <a:t>ecal</a:t>
            </a:r>
            <a:r>
              <a:rPr lang="en-US" dirty="0"/>
              <a:t> is self-supporting. And whole mounting scheme is different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shown, what is left - 37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Pure tungsten int. length 9.6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Usually diluted by factor of two (gaps, </a:t>
            </a:r>
            <a:r>
              <a:rPr lang="en-US" dirty="0" err="1"/>
              <a:t>sc</a:t>
            </a:r>
            <a:r>
              <a:rPr lang="en-US" dirty="0"/>
              <a:t>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37/(9.6X2) = 1.93 int. lengths at 0</a:t>
            </a:r>
          </a:p>
          <a:p>
            <a:endParaRPr lang="en-US" dirty="0"/>
          </a:p>
          <a:p>
            <a:r>
              <a:rPr lang="en-US" dirty="0"/>
              <a:t>So, for hadrons:</a:t>
            </a:r>
          </a:p>
          <a:p>
            <a:r>
              <a:rPr lang="en-US" dirty="0"/>
              <a:t>1.93 active + (</a:t>
            </a:r>
            <a:r>
              <a:rPr lang="en-US" dirty="0">
                <a:solidFill>
                  <a:srgbClr val="FF0000"/>
                </a:solidFill>
              </a:rPr>
              <a:t>2+x dead) </a:t>
            </a:r>
            <a:r>
              <a:rPr lang="en-US" dirty="0"/>
              <a:t>+ </a:t>
            </a:r>
            <a:r>
              <a:rPr lang="en-US" dirty="0">
                <a:solidFill>
                  <a:srgbClr val="7030A0"/>
                </a:solidFill>
              </a:rPr>
              <a:t>1(2,3..) </a:t>
            </a:r>
          </a:p>
          <a:p>
            <a:r>
              <a:rPr lang="en-US" dirty="0">
                <a:solidFill>
                  <a:srgbClr val="FF0000"/>
                </a:solidFill>
              </a:rPr>
              <a:t>This is not good for energy measurements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Brings us back to question of role of </a:t>
            </a:r>
            <a:r>
              <a:rPr lang="en-US" dirty="0" err="1"/>
              <a:t>bHCAL</a:t>
            </a:r>
            <a:r>
              <a:rPr lang="en-US" dirty="0"/>
              <a:t>?</a:t>
            </a:r>
          </a:p>
          <a:p>
            <a:r>
              <a:rPr lang="en-US" dirty="0"/>
              <a:t>Role of each active layers: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A136C9-D17D-9647-97CE-8F1A275728C8}"/>
              </a:ext>
            </a:extLst>
          </p:cNvPr>
          <p:cNvSpPr txBox="1"/>
          <p:nvPr/>
        </p:nvSpPr>
        <p:spPr>
          <a:xfrm>
            <a:off x="510988" y="5069541"/>
            <a:ext cx="114153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Ecal</a:t>
            </a:r>
            <a:r>
              <a:rPr lang="en-US" dirty="0"/>
              <a:t> – 1 int. length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PostECal</a:t>
            </a:r>
            <a:r>
              <a:rPr lang="en-US" dirty="0"/>
              <a:t> – 0.9 int. length – pattern recognition vs energy measurement? (resolution vs number of interaction lengths)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2+x dead – can thickness of support for </a:t>
            </a:r>
            <a:r>
              <a:rPr lang="en-US" dirty="0" err="1"/>
              <a:t>ecal</a:t>
            </a:r>
            <a:r>
              <a:rPr lang="en-US" dirty="0"/>
              <a:t> be reduced? </a:t>
            </a:r>
            <a:r>
              <a:rPr lang="en-US" dirty="0">
                <a:solidFill>
                  <a:srgbClr val="FF0000"/>
                </a:solidFill>
              </a:rPr>
              <a:t>What will be in dd4hep?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many layers to instrument in post cryostat </a:t>
            </a:r>
            <a:r>
              <a:rPr lang="en-US" dirty="0" err="1"/>
              <a:t>Hcal</a:t>
            </a:r>
            <a:r>
              <a:rPr lang="en-US" dirty="0"/>
              <a:t>? (discussed last meeting)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400E1-55F6-B746-ACDB-7CA7B6C65AEB}"/>
              </a:ext>
            </a:extLst>
          </p:cNvPr>
          <p:cNvSpPr txBox="1"/>
          <p:nvPr/>
        </p:nvSpPr>
        <p:spPr>
          <a:xfrm>
            <a:off x="2657639" y="1885013"/>
            <a:ext cx="381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20210514 -3T-BaseLineDimensions.pdf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2542EFF-B21F-9540-95F9-3FC5BDDFFC39}"/>
              </a:ext>
            </a:extLst>
          </p:cNvPr>
          <p:cNvCxnSpPr/>
          <p:nvPr/>
        </p:nvCxnSpPr>
        <p:spPr>
          <a:xfrm flipH="1" flipV="1">
            <a:off x="8154955" y="1492898"/>
            <a:ext cx="653143" cy="22766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459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A3ECE2-5A70-5842-B8D1-B42E1AA10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23" y="291353"/>
            <a:ext cx="4873065" cy="48730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26FD93-CDCC-DF4F-99BF-8B65A2E9DFE0}"/>
              </a:ext>
            </a:extLst>
          </p:cNvPr>
          <p:cNvSpPr txBox="1"/>
          <p:nvPr/>
        </p:nvSpPr>
        <p:spPr>
          <a:xfrm>
            <a:off x="5413951" y="0"/>
            <a:ext cx="630749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PostEcal</a:t>
            </a:r>
            <a:r>
              <a:rPr lang="en-US" sz="2400" dirty="0"/>
              <a:t> section for a pattern recognition, GLUEX type option?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are lots of benefits to have readout only at the tip of the EM module. Integration, Operation, Maintenance.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also saves radial space needed for readout (a la </a:t>
            </a:r>
            <a:r>
              <a:rPr lang="en-US" dirty="0" err="1"/>
              <a:t>sPHENIX</a:t>
            </a:r>
            <a:r>
              <a:rPr lang="en-US" dirty="0"/>
              <a:t>)    </a:t>
            </a:r>
          </a:p>
          <a:p>
            <a:endParaRPr lang="en-US" dirty="0"/>
          </a:p>
          <a:p>
            <a:r>
              <a:rPr lang="en-US" sz="2400" dirty="0">
                <a:solidFill>
                  <a:srgbClr val="FF0000"/>
                </a:solidFill>
              </a:rPr>
              <a:t>Q1.  Is good phi and radial segmentation and crude Z segmentation will be sufficient for pattern recognition? 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Q2. What can be quickly implemented in dd4hep?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Q3. Same approach as for </a:t>
            </a:r>
            <a:r>
              <a:rPr lang="en-US" sz="2400" dirty="0" err="1">
                <a:solidFill>
                  <a:srgbClr val="FF0000"/>
                </a:solidFill>
              </a:rPr>
              <a:t>HCals</a:t>
            </a:r>
            <a:r>
              <a:rPr lang="en-US" sz="2400" dirty="0">
                <a:solidFill>
                  <a:srgbClr val="FF0000"/>
                </a:solidFill>
              </a:rPr>
              <a:t>? (i.e. overdesigned and re-grouped in analysis?)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Other Ideas? Metrics? Who will do what?</a:t>
            </a:r>
          </a:p>
          <a:p>
            <a:endParaRPr lang="en-US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69293BD-75DB-044C-A777-987B8A275F0C}"/>
              </a:ext>
            </a:extLst>
          </p:cNvPr>
          <p:cNvCxnSpPr/>
          <p:nvPr/>
        </p:nvCxnSpPr>
        <p:spPr>
          <a:xfrm>
            <a:off x="5057192" y="429208"/>
            <a:ext cx="0" cy="4105470"/>
          </a:xfrm>
          <a:prstGeom prst="straightConnector1">
            <a:avLst/>
          </a:prstGeom>
          <a:ln w="4762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5D77D80-5078-724E-9882-0EA01CD18FCC}"/>
              </a:ext>
            </a:extLst>
          </p:cNvPr>
          <p:cNvSpPr txBox="1"/>
          <p:nvPr/>
        </p:nvSpPr>
        <p:spPr>
          <a:xfrm>
            <a:off x="4303460" y="2112611"/>
            <a:ext cx="817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25 cm</a:t>
            </a:r>
          </a:p>
        </p:txBody>
      </p:sp>
    </p:spTree>
    <p:extLst>
      <p:ext uri="{BB962C8B-B14F-4D97-AF65-F5344CB8AC3E}">
        <p14:creationId xmlns:p14="http://schemas.microsoft.com/office/powerpoint/2010/main" val="2169392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3B6E30-A7A3-1742-9D5A-6B1BB486FFAE}"/>
              </a:ext>
            </a:extLst>
          </p:cNvPr>
          <p:cNvSpPr txBox="1"/>
          <p:nvPr/>
        </p:nvSpPr>
        <p:spPr>
          <a:xfrm>
            <a:off x="559837" y="914399"/>
            <a:ext cx="103569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Discussion</a:t>
            </a:r>
          </a:p>
          <a:p>
            <a:pPr algn="ctr"/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47525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2419</TotalTime>
  <Words>698</Words>
  <Application>Microsoft Macintosh PowerPoint</Application>
  <PresentationFormat>Widescreen</PresentationFormat>
  <Paragraphs>84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Chalkboard SE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Oleg Tsai</dc:creator>
  <cp:lastModifiedBy>Oleg Tsai</cp:lastModifiedBy>
  <cp:revision>84</cp:revision>
  <dcterms:created xsi:type="dcterms:W3CDTF">2021-03-15T23:30:48Z</dcterms:created>
  <dcterms:modified xsi:type="dcterms:W3CDTF">2021-06-02T22:59:01Z</dcterms:modified>
</cp:coreProperties>
</file>