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7A69-A756-4975-80BE-9DEC835FD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FC834-E09D-4918-A3F2-7B2264DAD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78EF-DC51-4A84-9421-155404C6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81377-24BA-469D-A80D-A5E4164A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72219-C49B-46ED-9687-0D9C74EB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BABC-7E62-415E-9B76-9535614C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184DF-31D9-43DE-9358-9751CDE5C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25F93-A704-42F2-85B7-06F562D6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BF28-AB4F-4DE2-A9C1-33176BE4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0B27-02A7-4F8A-843D-CAF72ABA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0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4253E-EE8C-43A1-AE09-1C63F18EA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7A588-7579-4772-8B7C-1C635106C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E01D4-EE13-4841-9715-E1035381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9C188-40FA-471D-91EF-BDEC4FFC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171D3-B60F-4FDC-85D4-073EE2FD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D80D-E3BE-40FF-A5F9-AB6EF4CC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B2C8-A71B-41EA-BF51-7E64279AF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59689-AF22-4732-A81E-83379036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14C0-4A05-4406-AD96-55AFA4AC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0B735-F6B9-417F-9A55-C7B2577D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3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AF5F-3A6B-47B3-A27D-397104E69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14740-73AA-457F-9FEB-E2C675E7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FD1BA-BDA9-42CB-9FBA-B1135F32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DB392-1C8E-4D36-A0C1-E51CBE2E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A3C7-5749-4CDA-BCDA-660E4F27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0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CE95-D235-437F-8543-37C8FB2DA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1F53E-F429-4549-AC7C-321EB8BCE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29A42-192A-4D53-9895-F1A1C58BC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D0864-573B-4324-A97A-B1F6A41E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B1D73-B2FD-4CF6-8B98-00262057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3AB9C-F1BE-4E86-9628-8B7D20CA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A960-0135-4EE0-A11F-DF8C7E83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94E86-EB3E-4E64-9438-92B1F2DCD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71C29-0151-465B-8D3C-1AC8314C4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35B00-D8FD-4A72-AFD3-0AD8BB2C4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7888E-D260-4247-819D-2001E2752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12D5E-434A-40D4-8305-7B3DF8BD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20D63-C370-426C-A455-D7F2B3A6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62B2D-464D-4FBE-902D-8E7FCC44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AD67-B990-4F05-8776-140AD725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9C54D-1B18-4B4F-AEBE-F87FFDF7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555E6-8BBC-4864-B9E2-3849B49A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92CB5-7977-4ABB-81FF-6672716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1FF58-D231-4332-A49F-953B712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32EC16-4E2D-46C6-B40B-7DEA5758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369DA-E917-4FE9-84A5-353961E8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D898-5320-4B6D-BD87-CCD4596F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15FBD-41F5-4083-9868-44E0CAED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50DDA-DCAC-433D-A90F-3EB7AB782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91F0F-05E0-4D35-91A1-E81679B0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BD819-9332-4AF4-B0E0-6395DDF31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341AA-CEB9-47EC-949E-BBB4E55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64E1-DC5E-49D8-90BF-5BA05345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AEEA5-84A7-4321-B2B0-35B75480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40E99-A05B-479F-A6BC-9C4BC863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348B8-B25B-474A-8D85-501490BC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CD513-A433-413E-93BB-17C9BEFE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FEF46-971E-427B-A6FD-9BAE13F1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7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4C3DA-5641-4B17-B05A-8CEE767D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3DFA8-0FD9-413F-BADB-E62A4A00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E1019-1D90-4419-BBE9-E48A93731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D171-7835-4D8E-B090-58EDF0A74BB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BD500-D5B3-4B75-A1BF-DC77901B9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6F373-362B-447B-8CD3-24FEF4494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192881" y="0"/>
            <a:ext cx="9594057" cy="736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GASEOUS RICH VESSEL, general considerations</a:t>
            </a:r>
            <a:r>
              <a:rPr lang="en-US" dirty="0">
                <a:highlight>
                  <a:srgbClr val="00FFFF"/>
                </a:highlight>
              </a:rPr>
              <a:t> 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" y="880534"/>
            <a:ext cx="11508053" cy="5700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What has to be fixed in space in a gaseous RICH?</a:t>
            </a:r>
          </a:p>
          <a:p>
            <a:pPr>
              <a:lnSpc>
                <a:spcPct val="70000"/>
              </a:lnSpc>
            </a:pPr>
            <a:endParaRPr lang="en-GB" altLang="en-US" baseline="-250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The Mirrors and the PDs</a:t>
            </a:r>
          </a:p>
          <a:p>
            <a:pPr lvl="1">
              <a:lnSpc>
                <a:spcPct val="70000"/>
              </a:lnSpc>
            </a:pP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No interest to have wall that cannot deform</a:t>
            </a:r>
          </a:p>
          <a:p>
            <a:pPr lvl="1">
              <a:lnSpc>
                <a:spcPct val="70000"/>
              </a:lnSpc>
            </a:pPr>
            <a:r>
              <a:rPr lang="en-GB" altLang="en-US" sz="16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acceptable level of deformation to be defined by various constrains, but deformation up to O(cm) in general tolerable</a:t>
            </a:r>
          </a:p>
          <a:p>
            <a:pPr>
              <a:lnSpc>
                <a:spcPct val="70000"/>
              </a:lnSpc>
            </a:pPr>
            <a:endParaRPr lang="en-GB" altLang="en-US" sz="2800" baseline="-250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Comments:</a:t>
            </a:r>
          </a:p>
          <a:p>
            <a:pPr lvl="1">
              <a:lnSpc>
                <a:spcPct val="70000"/>
              </a:lnSpc>
            </a:pPr>
            <a:r>
              <a:rPr lang="en-GB" altLang="en-US" sz="2000" dirty="0">
                <a:latin typeface="Arial" panose="020B0604020202020204" pitchFamily="34" charset="0"/>
              </a:rPr>
              <a:t>This is true </a:t>
            </a:r>
            <a:r>
              <a:rPr lang="en-GB" altLang="en-US" sz="2000" dirty="0">
                <a:solidFill>
                  <a:srgbClr val="C00000"/>
                </a:solidFill>
                <a:latin typeface="Arial" panose="020B0604020202020204" pitchFamily="34" charset="0"/>
              </a:rPr>
              <a:t>both</a:t>
            </a:r>
            <a:r>
              <a:rPr lang="en-GB" altLang="en-US" sz="2000" dirty="0">
                <a:latin typeface="Arial" panose="020B0604020202020204" pitchFamily="34" charset="0"/>
              </a:rPr>
              <a:t> in a </a:t>
            </a:r>
            <a:r>
              <a:rPr lang="en-GB" altLang="en-US" sz="2000" u="sng" dirty="0">
                <a:latin typeface="Arial" panose="020B0604020202020204" pitchFamily="34" charset="0"/>
              </a:rPr>
              <a:t>“pressurized vessel” </a:t>
            </a:r>
            <a:r>
              <a:rPr lang="en-GB" altLang="en-US" sz="2000" dirty="0">
                <a:latin typeface="Arial" panose="020B0604020202020204" pitchFamily="34" charset="0"/>
              </a:rPr>
              <a:t>and when working at </a:t>
            </a:r>
            <a:r>
              <a:rPr lang="en-GB" altLang="en-US" sz="2000" u="sng" dirty="0">
                <a:latin typeface="Arial" panose="020B0604020202020204" pitchFamily="34" charset="0"/>
              </a:rPr>
              <a:t>“atmospheric pressure”</a:t>
            </a:r>
          </a:p>
          <a:p>
            <a:pPr lvl="2">
              <a:lnSpc>
                <a:spcPct val="70000"/>
              </a:lnSpc>
            </a:pPr>
            <a:r>
              <a:rPr lang="en-GB" altLang="en-US" sz="2000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By the way, there are two approaches to </a:t>
            </a:r>
            <a:r>
              <a:rPr lang="en-GB" altLang="en-US" sz="2000" dirty="0">
                <a:latin typeface="Arial" panose="020B0604020202020204" pitchFamily="34" charset="0"/>
              </a:rPr>
              <a:t>“atmospheric pressure”:</a:t>
            </a:r>
          </a:p>
          <a:p>
            <a:pPr marL="2095500" lvl="3" indent="-342900">
              <a:lnSpc>
                <a:spcPct val="70000"/>
              </a:lnSpc>
              <a:buFont typeface="+mj-lt"/>
              <a:buAutoNum type="arabicPeriod"/>
            </a:pPr>
            <a:r>
              <a:rPr lang="en-GB" altLang="en-US" dirty="0">
                <a:solidFill>
                  <a:srgbClr val="0000CC"/>
                </a:solidFill>
                <a:latin typeface="Arial" panose="020B0604020202020204" pitchFamily="34" charset="0"/>
              </a:rPr>
              <a:t>Following the evolution of the atmospheric pressure</a:t>
            </a:r>
          </a:p>
          <a:p>
            <a:pPr marL="2095500" lvl="3" indent="-342900">
              <a:lnSpc>
                <a:spcPct val="70000"/>
              </a:lnSpc>
              <a:buFont typeface="+mj-lt"/>
              <a:buAutoNum type="arabicPeriod"/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Fixed at 1 bar</a:t>
            </a:r>
          </a:p>
          <a:p>
            <a:pPr lvl="3"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latin typeface="Arial" panose="020B0604020202020204" pitchFamily="34" charset="0"/>
              </a:rPr>
              <a:t>In any case, the pressure in the vessel is not a value, it is a field due to the hydrostatic pressure of the heavy gas</a:t>
            </a:r>
          </a:p>
          <a:p>
            <a:pPr>
              <a:lnSpc>
                <a:spcPct val="70000"/>
              </a:lnSpc>
            </a:pPr>
            <a:endParaRPr lang="en-GB" altLang="en-US" sz="16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How to obtain the fixed mirror and PD position?</a:t>
            </a: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2 approaches:</a:t>
            </a:r>
          </a:p>
          <a:p>
            <a:pPr marL="1104900" lvl="1" indent="-342900">
              <a:lnSpc>
                <a:spcPct val="70000"/>
              </a:lnSpc>
              <a:buFont typeface="+mj-lt"/>
              <a:buAutoNum type="alphaLcParenR"/>
            </a:pPr>
            <a:r>
              <a:rPr lang="en-GB" altLang="en-US" sz="2000" dirty="0">
                <a:latin typeface="Arial" panose="020B0604020202020204" pitchFamily="34" charset="0"/>
              </a:rPr>
              <a:t>A fully rigid vessel </a:t>
            </a:r>
          </a:p>
          <a:p>
            <a:pPr marL="1619250" lvl="2" indent="-342900">
              <a:lnSpc>
                <a:spcPct val="70000"/>
              </a:lnSpc>
            </a:pPr>
            <a:r>
              <a:rPr lang="en-GB" altLang="en-US" sz="1800" dirty="0">
                <a:latin typeface="Arial" panose="020B0604020202020204" pitchFamily="34" charset="0"/>
              </a:rPr>
              <a:t>Thicker material with ~ uniform distribution </a:t>
            </a:r>
          </a:p>
          <a:p>
            <a:pPr marL="1104900" lvl="1" indent="-342900">
              <a:lnSpc>
                <a:spcPct val="70000"/>
              </a:lnSpc>
              <a:buFont typeface="+mj-lt"/>
              <a:buAutoNum type="alphaLcParenR"/>
            </a:pPr>
            <a:r>
              <a:rPr lang="en-GB" altLang="en-US" sz="2000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A rigid </a:t>
            </a:r>
            <a:r>
              <a:rPr lang="en-GB" altLang="en-US" sz="2000" dirty="0">
                <a:latin typeface="Arial" panose="020B0604020202020204" pitchFamily="34" charset="0"/>
              </a:rPr>
              <a:t>structure along the vessel edges and “skins” closing the walls</a:t>
            </a:r>
          </a:p>
          <a:p>
            <a:pPr marL="1619250" lvl="2" indent="-342900">
              <a:lnSpc>
                <a:spcPct val="70000"/>
              </a:lnSpc>
            </a:pPr>
            <a:r>
              <a:rPr lang="en-GB" altLang="en-US" sz="1800" dirty="0">
                <a:effectLst/>
                <a:latin typeface="Arial" panose="020B0604020202020204" pitchFamily="34" charset="0"/>
              </a:rPr>
              <a:t>Less material with limited dead-areas corresponding to the structure elements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10234541" y="6581001"/>
            <a:ext cx="1957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Torre, 31 May 2021 </a:t>
            </a:r>
          </a:p>
        </p:txBody>
      </p:sp>
    </p:spTree>
    <p:extLst>
      <p:ext uri="{BB962C8B-B14F-4D97-AF65-F5344CB8AC3E}">
        <p14:creationId xmlns:p14="http://schemas.microsoft.com/office/powerpoint/2010/main" val="384426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192881" y="0"/>
            <a:ext cx="10204186" cy="736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GASEOUS RICH VESSEL, general considerations     </a:t>
            </a:r>
            <a:r>
              <a:rPr lang="en-US" sz="2600" dirty="0"/>
              <a:t>(cont.)</a:t>
            </a:r>
            <a:r>
              <a:rPr lang="en-US" sz="2600" dirty="0">
                <a:highlight>
                  <a:srgbClr val="00FFFF"/>
                </a:highlight>
              </a:rPr>
              <a:t> 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33" y="1253067"/>
            <a:ext cx="11303001" cy="5122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Mirror and PD fixation, critical and less critical aspects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MIRRORs</a:t>
            </a: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  (less critical)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latin typeface="Arial" panose="020B0604020202020204" pitchFamily="34" charset="0"/>
              </a:rPr>
              <a:t>Supported by a very rigid and mechanical precise mirror-wall structure </a:t>
            </a:r>
          </a:p>
          <a:p>
            <a:pPr lvl="2">
              <a:lnSpc>
                <a:spcPct val="70000"/>
              </a:lnSpc>
            </a:pPr>
            <a:r>
              <a:rPr lang="en-GB" altLang="en-US" dirty="0">
                <a:latin typeface="Arial" panose="020B0604020202020204" pitchFamily="34" charset="0"/>
              </a:rPr>
              <a:t>with rotation degrees of freedom for each mirror to allow for the most critical alignment: the angular alignment</a:t>
            </a:r>
          </a:p>
          <a:p>
            <a:pPr lvl="2"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Everything (= mirrors, supports) is immersed in the gas </a:t>
            </a: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 no force causing displacement or deformations</a:t>
            </a:r>
          </a:p>
          <a:p>
            <a:pPr lvl="2">
              <a:lnSpc>
                <a:spcPct val="70000"/>
              </a:lnSpc>
            </a:pPr>
            <a:endParaRPr lang="en-GB" altLang="en-US" dirty="0">
              <a:solidFill>
                <a:srgbClr val="0000CC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PDs</a:t>
            </a: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(more critical)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latin typeface="Arial" panose="020B0604020202020204" pitchFamily="34" charset="0"/>
                <a:sym typeface="Wingdings" panose="05000000000000000000" pitchFamily="2" charset="2"/>
              </a:rPr>
              <a:t>Sitting on a portion of wall; P different (internal vs external) makes this aspect very critical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A possi</a:t>
            </a:r>
            <a:r>
              <a:rPr lang="en-GB" altLang="en-US" dirty="0">
                <a:latin typeface="Arial" panose="020B0604020202020204" pitchFamily="34" charset="0"/>
                <a:sym typeface="Wingdings" panose="05000000000000000000" pitchFamily="2" charset="2"/>
              </a:rPr>
              <a:t>ble approach (not the only one!):</a:t>
            </a:r>
          </a:p>
          <a:p>
            <a:pPr lvl="2"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Reinforce the vessel wall where the </a:t>
            </a:r>
            <a:r>
              <a:rPr lang="en-GB" altLang="en-US" dirty="0" err="1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photondetectors</a:t>
            </a: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and their windows are placed</a:t>
            </a:r>
          </a:p>
          <a:p>
            <a:pPr lvl="2">
              <a:lnSpc>
                <a:spcPct val="70000"/>
              </a:lnSpc>
            </a:pPr>
            <a:r>
              <a:rPr lang="en-GB" altLang="en-US" dirty="0">
                <a:solidFill>
                  <a:srgbClr val="0000CC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Easier if PDs out of detectors acceptance: more material there can be tolerated</a:t>
            </a: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sz="2800" baseline="-250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10234541" y="6581001"/>
            <a:ext cx="1957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Torre, 31 May 2021 </a:t>
            </a:r>
          </a:p>
        </p:txBody>
      </p:sp>
    </p:spTree>
    <p:extLst>
      <p:ext uri="{BB962C8B-B14F-4D97-AF65-F5344CB8AC3E}">
        <p14:creationId xmlns:p14="http://schemas.microsoft.com/office/powerpoint/2010/main" val="228454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192881" y="0"/>
            <a:ext cx="10204186" cy="736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GASEOUS RICH VESSEL, </a:t>
            </a:r>
            <a:r>
              <a:rPr lang="en-US" dirty="0">
                <a:solidFill>
                  <a:srgbClr val="C00000"/>
                </a:solidFill>
              </a:rPr>
              <a:t>how to progress?</a:t>
            </a:r>
            <a:endParaRPr lang="en-US" sz="2600" dirty="0">
              <a:solidFill>
                <a:srgbClr val="C00000"/>
              </a:solidFill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99" y="1244601"/>
            <a:ext cx="11303001" cy="5122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Experts suggest the typical material (thickness, material nature) needed in the two hypothesis for given pressure hypothesis 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(P = 1 bar 3 bar)</a:t>
            </a:r>
          </a:p>
          <a:p>
            <a:pPr marL="1104900" lvl="1" indent="-342900">
              <a:lnSpc>
                <a:spcPct val="70000"/>
              </a:lnSpc>
              <a:buFont typeface="+mj-lt"/>
              <a:buAutoNum type="alphaLcParenR"/>
            </a:pPr>
            <a:r>
              <a:rPr lang="en-GB" altLang="en-US" sz="2000" dirty="0">
                <a:latin typeface="Arial" panose="020B0604020202020204" pitchFamily="34" charset="0"/>
              </a:rPr>
              <a:t>A fully rigid vessel </a:t>
            </a:r>
          </a:p>
          <a:p>
            <a:pPr marL="1104900" lvl="1" indent="-342900">
              <a:lnSpc>
                <a:spcPct val="70000"/>
              </a:lnSpc>
              <a:buFont typeface="+mj-lt"/>
              <a:buAutoNum type="alphaLcParenR"/>
            </a:pPr>
            <a:r>
              <a:rPr lang="en-GB" altLang="en-US" sz="2000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A rigid </a:t>
            </a:r>
            <a:r>
              <a:rPr lang="en-GB" altLang="en-US" sz="2000" dirty="0">
                <a:latin typeface="Arial" panose="020B0604020202020204" pitchFamily="34" charset="0"/>
              </a:rPr>
              <a:t>structure along the vessel edges and “skins” closing the walls</a:t>
            </a:r>
          </a:p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</a:t>
            </a: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à"/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Assuming the material initial data,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imulation of the effect concerning the detector performance (within PID group)</a:t>
            </a:r>
          </a:p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rgbClr val="C00000"/>
              </a:solidFill>
              <a:effectLst/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sz="2800" baseline="-250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sz="1800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10234541" y="6581001"/>
            <a:ext cx="1957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Torre, 31 May 2021 </a:t>
            </a:r>
          </a:p>
        </p:txBody>
      </p:sp>
    </p:spTree>
    <p:extLst>
      <p:ext uri="{BB962C8B-B14F-4D97-AF65-F5344CB8AC3E}">
        <p14:creationId xmlns:p14="http://schemas.microsoft.com/office/powerpoint/2010/main" val="375335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402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Dalla Torre</dc:creator>
  <cp:lastModifiedBy>Silvia Dalla Torre</cp:lastModifiedBy>
  <cp:revision>9</cp:revision>
  <dcterms:created xsi:type="dcterms:W3CDTF">2021-05-24T10:54:14Z</dcterms:created>
  <dcterms:modified xsi:type="dcterms:W3CDTF">2021-05-31T12:01:44Z</dcterms:modified>
</cp:coreProperties>
</file>