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85" r:id="rId7"/>
    <p:sldId id="286" r:id="rId8"/>
    <p:sldId id="287" r:id="rId9"/>
    <p:sldId id="300" r:id="rId10"/>
    <p:sldId id="288" r:id="rId11"/>
    <p:sldId id="290" r:id="rId12"/>
    <p:sldId id="292" r:id="rId13"/>
    <p:sldId id="294" r:id="rId14"/>
    <p:sldId id="295" r:id="rId15"/>
    <p:sldId id="296" r:id="rId16"/>
    <p:sldId id="297" r:id="rId17"/>
    <p:sldId id="276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5F34F-7FC5-4FEF-A69C-CAEB0EEE7142}" v="1" dt="2021-06-01T16:01:51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C675F34F-7FC5-4FEF-A69C-CAEB0EEE7142}"/>
    <pc:docChg chg="delSld">
      <pc:chgData name="Brian Page" userId="eb54c15eaa303302" providerId="LiveId" clId="{C675F34F-7FC5-4FEF-A69C-CAEB0EEE7142}" dt="2021-06-01T16:03:17.494" v="11" actId="47"/>
      <pc:docMkLst>
        <pc:docMk/>
      </pc:docMkLst>
      <pc:sldChg chg="del">
        <pc:chgData name="Brian Page" userId="eb54c15eaa303302" providerId="LiveId" clId="{C675F34F-7FC5-4FEF-A69C-CAEB0EEE7142}" dt="2021-06-01T16:03:09.908" v="6" actId="47"/>
        <pc:sldMkLst>
          <pc:docMk/>
          <pc:sldMk cId="722872774" sldId="263"/>
        </pc:sldMkLst>
      </pc:sldChg>
      <pc:sldChg chg="del">
        <pc:chgData name="Brian Page" userId="eb54c15eaa303302" providerId="LiveId" clId="{C675F34F-7FC5-4FEF-A69C-CAEB0EEE7142}" dt="2021-06-01T16:03:11.217" v="7" actId="47"/>
        <pc:sldMkLst>
          <pc:docMk/>
          <pc:sldMk cId="2099507458" sldId="264"/>
        </pc:sldMkLst>
      </pc:sldChg>
      <pc:sldChg chg="del">
        <pc:chgData name="Brian Page" userId="eb54c15eaa303302" providerId="LiveId" clId="{C675F34F-7FC5-4FEF-A69C-CAEB0EEE7142}" dt="2021-06-01T16:03:12.429" v="8" actId="47"/>
        <pc:sldMkLst>
          <pc:docMk/>
          <pc:sldMk cId="155020787" sldId="265"/>
        </pc:sldMkLst>
      </pc:sldChg>
      <pc:sldChg chg="del">
        <pc:chgData name="Brian Page" userId="eb54c15eaa303302" providerId="LiveId" clId="{C675F34F-7FC5-4FEF-A69C-CAEB0EEE7142}" dt="2021-06-01T16:03:13.806" v="9" actId="47"/>
        <pc:sldMkLst>
          <pc:docMk/>
          <pc:sldMk cId="46917755" sldId="266"/>
        </pc:sldMkLst>
      </pc:sldChg>
      <pc:sldChg chg="del">
        <pc:chgData name="Brian Page" userId="eb54c15eaa303302" providerId="LiveId" clId="{C675F34F-7FC5-4FEF-A69C-CAEB0EEE7142}" dt="2021-06-01T16:03:07.567" v="5" actId="47"/>
        <pc:sldMkLst>
          <pc:docMk/>
          <pc:sldMk cId="2798022020" sldId="270"/>
        </pc:sldMkLst>
      </pc:sldChg>
      <pc:sldChg chg="del">
        <pc:chgData name="Brian Page" userId="eb54c15eaa303302" providerId="LiveId" clId="{C675F34F-7FC5-4FEF-A69C-CAEB0EEE7142}" dt="2021-06-01T16:03:17.494" v="11" actId="47"/>
        <pc:sldMkLst>
          <pc:docMk/>
          <pc:sldMk cId="1750829388" sldId="271"/>
        </pc:sldMkLst>
      </pc:sldChg>
      <pc:sldChg chg="del">
        <pc:chgData name="Brian Page" userId="eb54c15eaa303302" providerId="LiveId" clId="{C675F34F-7FC5-4FEF-A69C-CAEB0EEE7142}" dt="2021-06-01T16:03:15.807" v="10" actId="47"/>
        <pc:sldMkLst>
          <pc:docMk/>
          <pc:sldMk cId="3014304258" sldId="275"/>
        </pc:sldMkLst>
      </pc:sldChg>
      <pc:sldChg chg="del">
        <pc:chgData name="Brian Page" userId="eb54c15eaa303302" providerId="LiveId" clId="{C675F34F-7FC5-4FEF-A69C-CAEB0EEE7142}" dt="2021-06-01T16:02:15.090" v="0" actId="47"/>
        <pc:sldMkLst>
          <pc:docMk/>
          <pc:sldMk cId="441354396" sldId="289"/>
        </pc:sldMkLst>
      </pc:sldChg>
      <pc:sldChg chg="del">
        <pc:chgData name="Brian Page" userId="eb54c15eaa303302" providerId="LiveId" clId="{C675F34F-7FC5-4FEF-A69C-CAEB0EEE7142}" dt="2021-06-01T16:02:21.689" v="1" actId="47"/>
        <pc:sldMkLst>
          <pc:docMk/>
          <pc:sldMk cId="993398915" sldId="291"/>
        </pc:sldMkLst>
      </pc:sldChg>
      <pc:sldChg chg="del">
        <pc:chgData name="Brian Page" userId="eb54c15eaa303302" providerId="LiveId" clId="{C675F34F-7FC5-4FEF-A69C-CAEB0EEE7142}" dt="2021-06-01T16:02:29.249" v="2" actId="47"/>
        <pc:sldMkLst>
          <pc:docMk/>
          <pc:sldMk cId="2748491383" sldId="293"/>
        </pc:sldMkLst>
      </pc:sldChg>
      <pc:sldChg chg="del">
        <pc:chgData name="Brian Page" userId="eb54c15eaa303302" providerId="LiveId" clId="{C675F34F-7FC5-4FEF-A69C-CAEB0EEE7142}" dt="2021-06-01T16:03:01.545" v="3" actId="47"/>
        <pc:sldMkLst>
          <pc:docMk/>
          <pc:sldMk cId="3923435813" sldId="298"/>
        </pc:sldMkLst>
      </pc:sldChg>
      <pc:sldChg chg="del">
        <pc:chgData name="Brian Page" userId="eb54c15eaa303302" providerId="LiveId" clId="{C675F34F-7FC5-4FEF-A69C-CAEB0EEE7142}" dt="2021-06-01T16:03:02.638" v="4" actId="47"/>
        <pc:sldMkLst>
          <pc:docMk/>
          <pc:sldMk cId="545320407" sldId="29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BB99-AF58-4193-B39B-09DEE97C5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D9E8E-F2EE-4812-A175-5930AD52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68556-8A14-47FB-8372-9CA80820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5A71-59F9-43D8-AEE0-E62B97AE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D89D2-CB24-43FC-8AB7-9750EF96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54C-923A-4DEA-99C3-EE1B6F18A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B7CED-9640-4234-8C32-277D32064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E5726-4A00-4243-B381-5D9D43E7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E0B57-1075-46F8-A74D-44B945D1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43076-DF82-4000-9BCB-F9BF275B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2E383-5614-4B42-ACAD-90515FC8B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97A32-E131-4FF3-8FF4-F66AC44D7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4075-BF17-424C-B10D-71400509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413B5-D763-4D39-9DE3-6BA3878E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11575-1A69-45FE-8D60-9DFC8959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2029-03BE-4BE8-964C-8E28EFAA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6E963-4C18-4A6C-9D96-DA75F4C0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551F7-5B88-428D-B24F-A4F71208F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D4C03-99AF-4998-B9AC-6BD100FD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2BE01-4953-49AB-801F-E8947B52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2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FA93-B31D-437F-93B1-1B329EC4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2FE29-AD98-408A-8902-AC945152F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35E53-147E-441E-8AA8-E85875C7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48223-D4EB-46F7-B0C3-03B2CAE7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0B0C-B0F1-47CD-9426-B6C581FB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A75E-251F-4972-8211-EB568514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98D9-B47F-473F-934A-04A9F613E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FF8EE-2011-41DA-895E-8A436B31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14139-D2A0-4814-B293-28DA5AF6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305D6-3D90-44FF-940A-6A2A5748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15817-403C-400D-AB6F-4B0A6FB1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5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A1A9-5170-4B46-93E3-4CF9FC04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38566-4720-4207-A8E4-EF86AD865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02B47-D653-4FE8-BB8B-44C0B1B0E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65FD5-05D4-4D67-88D2-E8FD9BDD2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1418E-471E-4E6B-A156-16ABE6A37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231D7E-926B-4530-902E-28836C37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8A429-AD88-468F-AD6F-A45FD087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1D69A-E1C1-4F99-9A84-0AA731F3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2A1-6C13-4CEE-9A27-156EC2B6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1B367-D9D6-44BA-9A78-D93E0739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8501D-B342-4400-8759-E3444500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37444-3BF6-4B87-A2CC-687FD49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C17D5C-5E7F-4937-B074-B80F0C716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4EB73-13BB-4CFA-8867-EE4D47DF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4A9A4-4B9F-4EEC-A0A8-CD621B10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5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0C1D-5121-427E-9B14-3EE5A9F48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AC75-5DC9-4451-98B3-16E5E1EB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0EB2B-2339-411F-9C53-24D8DF4EE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7B6C5-088C-4C37-9DDA-8A65938F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FA4A6-C615-4A3E-B1AF-7E7AB34F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54E44-FF71-4BB4-8F57-26D2F9AF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521A-840F-4244-8158-1B7B31D3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37CC09-05A7-412A-B4D7-AC9C08F33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3AEA4-D4B3-4569-AA85-B4132A2F3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2C42F-859A-439A-806C-B6F6ED7B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C7E90-74EE-43B1-89E0-26BB850E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D21FA-53D7-4F35-9DDA-A695C58A9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21757-AEB3-45A6-A69C-A31B8361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E2672-CB23-44B9-8841-B47229038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F28AA-AA0F-484A-AEF7-38145F23C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400C-C7CA-4ADC-B548-4098635FCAB6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DA88-D16B-4F46-A71D-5DB6FB531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B3BAC-486A-43D4-9FF6-50A00B351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0F55-475C-40A5-B990-14D18026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45C-736C-4955-923D-6048385150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Beam Shape Effects in Pythia8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46AEE-CCAD-4629-A5F4-DF3CDB33F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5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Hadron Beam Momentum: 18x275 25mRad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71F3520A-3622-4512-BF1F-0AA24E749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6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Correlations: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1A710B51-4959-47C6-A441-1D86F4CB7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7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2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Vertex XZT Correlations: 18x275 25mRad</a:t>
            </a:r>
          </a:p>
        </p:txBody>
      </p:sp>
      <p:pic>
        <p:nvPicPr>
          <p:cNvPr id="4" name="Picture 3" descr="Chart&#10;&#10;Description automatically generated with medium confidence">
            <a:extLst>
              <a:ext uri="{FF2B5EF4-FFF2-40B4-BE49-F238E27FC236}">
                <a16:creationId xmlns:a16="http://schemas.microsoft.com/office/drawing/2014/main" id="{22FD0509-82A1-4479-8E8D-E650F9A4A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5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9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39526FB3-9F53-40DD-8744-0DB0FF91E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5x41 25mRad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C622561F-7605-4C84-98B9-CDC8B261A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6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3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25mRad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39526FB3-9F53-40DD-8744-0DB0FF91E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1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31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A1427-109E-4DD4-8E34-9DD5AD04AFA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Particle Pt Eta Phi: 18x275 35mRad</a:t>
            </a:r>
          </a:p>
        </p:txBody>
      </p:sp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6DEBF8EC-88DA-482C-93A1-E9B5D5611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098023"/>
            <a:ext cx="76009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57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35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 Projection for Eta Slices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2CB906-A804-47A5-A8E7-887069CB1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4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2121E-A64D-4760-B252-07952598E4A3}"/>
              </a:ext>
            </a:extLst>
          </p:cNvPr>
          <p:cNvSpPr txBox="1"/>
          <p:nvPr/>
        </p:nvSpPr>
        <p:spPr>
          <a:xfrm>
            <a:off x="2726267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All Particles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8ACEFA-BB3C-4B72-9D4E-0E85C1F461AD}"/>
              </a:ext>
            </a:extLst>
          </p:cNvPr>
          <p:cNvSpPr txBox="1"/>
          <p:nvPr/>
        </p:nvSpPr>
        <p:spPr>
          <a:xfrm>
            <a:off x="6527801" y="864756"/>
            <a:ext cx="320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High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Particles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113C10-0394-412D-9501-8C48AC45B1C4}"/>
              </a:ext>
            </a:extLst>
          </p:cNvPr>
          <p:cNvSpPr txBox="1"/>
          <p:nvPr/>
        </p:nvSpPr>
        <p:spPr>
          <a:xfrm>
            <a:off x="10032999" y="2167459"/>
            <a:ext cx="197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PYTHIA with all beam effects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36C6F2-A339-40D8-AA91-30DFC1FF19D3}"/>
              </a:ext>
            </a:extLst>
          </p:cNvPr>
          <p:cNvSpPr txBox="1"/>
          <p:nvPr/>
        </p:nvSpPr>
        <p:spPr>
          <a:xfrm>
            <a:off x="355600" y="2649905"/>
            <a:ext cx="207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suppressed 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B55801-D846-499E-9185-E542EBF7BE4F}"/>
              </a:ext>
            </a:extLst>
          </p:cNvPr>
          <p:cNvCxnSpPr>
            <a:cxnSpLocks/>
          </p:cNvCxnSpPr>
          <p:nvPr/>
        </p:nvCxnSpPr>
        <p:spPr>
          <a:xfrm>
            <a:off x="1608667" y="3019237"/>
            <a:ext cx="1041400" cy="562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FFD3C25-B341-4775-8E50-ED45084C4233}"/>
              </a:ext>
            </a:extLst>
          </p:cNvPr>
          <p:cNvSpPr txBox="1"/>
          <p:nvPr/>
        </p:nvSpPr>
        <p:spPr>
          <a:xfrm>
            <a:off x="2726267" y="4351867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Obvious from previous plots that anisotropy in phi is concentrated at large 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backward eta phi distribution is flat</a:t>
            </a:r>
          </a:p>
        </p:txBody>
      </p:sp>
    </p:spTree>
    <p:extLst>
      <p:ext uri="{BB962C8B-B14F-4D97-AF65-F5344CB8AC3E}">
        <p14:creationId xmlns:p14="http://schemas.microsoft.com/office/powerpoint/2010/main" val="2999818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 and Eta Projections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D19A44DC-37FB-4493-966D-AF29B8475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0"/>
            <a:ext cx="7600950" cy="54578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85E58F-B0EE-4C61-B2F0-E44B50B6FDE4}"/>
              </a:ext>
            </a:extLst>
          </p:cNvPr>
          <p:cNvSpPr txBox="1"/>
          <p:nvPr/>
        </p:nvSpPr>
        <p:spPr>
          <a:xfrm>
            <a:off x="128016" y="4178808"/>
            <a:ext cx="233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roughly 2.25 times more particles above 1 GeV in the All Effects sample compared to default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D47862-D558-4F1D-8C32-FBFA9F4CB35A}"/>
              </a:ext>
            </a:extLst>
          </p:cNvPr>
          <p:cNvSpPr txBox="1"/>
          <p:nvPr/>
        </p:nvSpPr>
        <p:spPr>
          <a:xfrm>
            <a:off x="9896475" y="2377440"/>
            <a:ext cx="21675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increase in particle concentration around eta of 4.5 being fed by redistribution of higher eta particles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Spectra at lower eta values match almost exactly</a:t>
            </a:r>
          </a:p>
        </p:txBody>
      </p:sp>
    </p:spTree>
    <p:extLst>
      <p:ext uri="{BB962C8B-B14F-4D97-AF65-F5344CB8AC3E}">
        <p14:creationId xmlns:p14="http://schemas.microsoft.com/office/powerpoint/2010/main" val="301244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27D30-BE77-42A6-B373-1D940C606E48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 and Motivation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423D-CC65-4E92-BD02-25E73CA8784E}"/>
              </a:ext>
            </a:extLst>
          </p:cNvPr>
          <p:cNvSpPr txBox="1"/>
          <p:nvPr/>
        </p:nvSpPr>
        <p:spPr>
          <a:xfrm>
            <a:off x="465666" y="1109133"/>
            <a:ext cx="1097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Detailed evaluation of physics observables and detector performance at the EIC will require accurate simulation of beam conditions at the IR: beam energy spread, z-vertex distribution, crossing angle, angular divergence, and z-dependent crabbing induced </a:t>
            </a:r>
            <a:r>
              <a:rPr lang="en-US" dirty="0" err="1"/>
              <a:t>pT</a:t>
            </a:r>
            <a:r>
              <a:rPr lang="en-US" dirty="0"/>
              <a:t> kick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Want to implement these effects in Pythia8 using native </a:t>
            </a:r>
            <a:r>
              <a:rPr lang="en-US" dirty="0" err="1"/>
              <a:t>BeamShape</a:t>
            </a:r>
            <a:r>
              <a:rPr lang="en-US" dirty="0"/>
              <a:t>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Stand-alone Pythia implementation (few lines of code in executable and steering file) could be useful for theorists / independent researchers not familiar with whatever framework is put in place and also for quick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Pythia automatically takes into account all boosts and rotations associated with change in beam momenta and can thus be used as a cross check to schemes which boost the final state particles after they have been generated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Drawback is of course that this only works for Pythia8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Slides below explain implementation of vertex smearing, energy smearing, crossing angle, crabbing momentum kicks, and beam angular divergence: Beam Energies are 18x275</a:t>
            </a:r>
          </a:p>
        </p:txBody>
      </p:sp>
    </p:spTree>
    <p:extLst>
      <p:ext uri="{BB962C8B-B14F-4D97-AF65-F5344CB8AC3E}">
        <p14:creationId xmlns:p14="http://schemas.microsoft.com/office/powerpoint/2010/main" val="3895590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2E7A11-A220-4713-988C-59ADDB504C64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Transverse Momentum Kick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F00108DB-F094-4B8E-A4CE-8128BEAC9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1225026"/>
            <a:ext cx="7600950" cy="5457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4C7B25-6525-40F8-A87D-2D33F5D3405E}"/>
              </a:ext>
            </a:extLst>
          </p:cNvPr>
          <p:cNvSpPr txBox="1"/>
          <p:nvPr/>
        </p:nvSpPr>
        <p:spPr>
          <a:xfrm>
            <a:off x="2724912" y="855694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Unaltered PYTHIA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B5AC5C-6244-4ED2-9382-FD8D3D22FFE3}"/>
              </a:ext>
            </a:extLst>
          </p:cNvPr>
          <p:cNvSpPr txBox="1"/>
          <p:nvPr/>
        </p:nvSpPr>
        <p:spPr>
          <a:xfrm>
            <a:off x="6528816" y="838778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All Effects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73D027-C818-474A-BCD1-F3878D964CFA}"/>
              </a:ext>
            </a:extLst>
          </p:cNvPr>
          <p:cNvSpPr txBox="1"/>
          <p:nvPr/>
        </p:nvSpPr>
        <p:spPr>
          <a:xfrm>
            <a:off x="9896475" y="1783080"/>
            <a:ext cx="2155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Excess of particles at eta = 4.5 also show an excess in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F70BB9-47D1-4E9E-8F14-48721B9AA353}"/>
              </a:ext>
            </a:extLst>
          </p:cNvPr>
          <p:cNvSpPr txBox="1"/>
          <p:nvPr/>
        </p:nvSpPr>
        <p:spPr>
          <a:xfrm>
            <a:off x="256032" y="4242816"/>
            <a:ext cx="211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Excess of particles with </a:t>
            </a:r>
            <a:r>
              <a:rPr lang="en-US" dirty="0" err="1"/>
              <a:t>pT</a:t>
            </a:r>
            <a:r>
              <a:rPr lang="en-US" dirty="0"/>
              <a:t> between 1 and 7 GeV seen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8EBB7-73BB-4EE2-BD76-1A416B618BDD}"/>
              </a:ext>
            </a:extLst>
          </p:cNvPr>
          <p:cNvSpPr txBox="1"/>
          <p:nvPr/>
        </p:nvSpPr>
        <p:spPr>
          <a:xfrm>
            <a:off x="9610344" y="4828032"/>
            <a:ext cx="2441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pT</a:t>
            </a:r>
            <a:r>
              <a:rPr lang="en-US" dirty="0"/>
              <a:t> spectra of Default and All Effects samples match for eta &lt; 3.5 and match full Default sample for </a:t>
            </a:r>
            <a:r>
              <a:rPr lang="en-US" dirty="0" err="1"/>
              <a:t>pT</a:t>
            </a:r>
            <a:r>
              <a:rPr lang="en-US" dirty="0"/>
              <a:t> &gt; 1.5 GeV</a:t>
            </a:r>
          </a:p>
        </p:txBody>
      </p:sp>
    </p:spTree>
    <p:extLst>
      <p:ext uri="{BB962C8B-B14F-4D97-AF65-F5344CB8AC3E}">
        <p14:creationId xmlns:p14="http://schemas.microsoft.com/office/powerpoint/2010/main" val="316509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Energy (</a:t>
            </a:r>
            <a:r>
              <a:rPr lang="en-US" sz="3200" dirty="0" err="1"/>
              <a:t>Pz</a:t>
            </a:r>
            <a:r>
              <a:rPr lang="en-US" sz="3200" dirty="0"/>
              <a:t>) Variation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Pythia </a:t>
            </a:r>
            <a:r>
              <a:rPr lang="en-US" dirty="0" err="1"/>
              <a:t>BeamShape</a:t>
            </a:r>
            <a:r>
              <a:rPr lang="en-US" dirty="0"/>
              <a:t> class allows variation in z-component of beam momentum (assume change is small enough that physics processes or cross sections do not appreciably change)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= (Beam </a:t>
            </a:r>
            <a:r>
              <a:rPr lang="en-US" dirty="0" err="1"/>
              <a:t>Pz</a:t>
            </a:r>
            <a:r>
              <a:rPr lang="en-US" dirty="0"/>
              <a:t>)*sigma*</a:t>
            </a:r>
            <a:r>
              <a:rPr lang="en-US" dirty="0" err="1"/>
              <a:t>randomGauss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Sigma is taken as 10</a:t>
            </a:r>
            <a:r>
              <a:rPr lang="en-US" baseline="30000" dirty="0"/>
              <a:t>-4</a:t>
            </a:r>
            <a:r>
              <a:rPr lang="en-US" dirty="0"/>
              <a:t> and </a:t>
            </a:r>
            <a:r>
              <a:rPr lang="en-US" dirty="0" err="1"/>
              <a:t>randomGauss</a:t>
            </a:r>
            <a:r>
              <a:rPr lang="en-US" dirty="0"/>
              <a:t> is a random number from a gaussian distribution centered at zero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Actually, it looks like from table 3.3 in CDR that </a:t>
            </a:r>
            <a:r>
              <a:rPr lang="en-US" dirty="0" err="1"/>
              <a:t>deltaP</a:t>
            </a:r>
            <a:r>
              <a:rPr lang="en-US" dirty="0"/>
              <a:t>/P is 6.8 / 10.1 x 10^-4 for hadron / lepton – will add this in next iteration</a:t>
            </a:r>
          </a:p>
        </p:txBody>
      </p:sp>
    </p:spTree>
    <p:extLst>
      <p:ext uri="{BB962C8B-B14F-4D97-AF65-F5344CB8AC3E}">
        <p14:creationId xmlns:p14="http://schemas.microsoft.com/office/powerpoint/2010/main" val="76452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Crossing Angle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097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lepton and hadron beams will cross at an angle (use 25 milliradian) w.r.t each other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lepton beam as z-axis as it will align with the center of the detector and apply momentum modifications to hadron beam only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crossing angle imparts momentum kick only in x (horizontal)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Px 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)*Sin(Crossing Angle)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)*Cos(Crossing Angle) – (Beam </a:t>
            </a:r>
            <a:r>
              <a:rPr lang="en-US" dirty="0" err="1"/>
              <a:t>Pz</a:t>
            </a:r>
            <a:r>
              <a:rPr lang="en-US" dirty="0"/>
              <a:t>)    (Here </a:t>
            </a:r>
            <a:r>
              <a:rPr lang="en-US" dirty="0" err="1"/>
              <a:t>PzSmear</a:t>
            </a:r>
            <a:r>
              <a:rPr lang="en-US" dirty="0"/>
              <a:t> is </a:t>
            </a:r>
            <a:r>
              <a:rPr lang="en-US" dirty="0" err="1"/>
              <a:t>Pz</a:t>
            </a:r>
            <a:r>
              <a:rPr lang="en-US" dirty="0"/>
              <a:t> variation of the beam)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94753F-7A6E-4634-8CA1-1F3B1326005C}"/>
              </a:ext>
            </a:extLst>
          </p:cNvPr>
          <p:cNvCxnSpPr/>
          <p:nvPr/>
        </p:nvCxnSpPr>
        <p:spPr>
          <a:xfrm flipH="1">
            <a:off x="2920999" y="5791200"/>
            <a:ext cx="5359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493E2E-1B24-4B99-93C6-1DBA0B7FE4DB}"/>
              </a:ext>
            </a:extLst>
          </p:cNvPr>
          <p:cNvCxnSpPr/>
          <p:nvPr/>
        </p:nvCxnSpPr>
        <p:spPr>
          <a:xfrm flipV="1">
            <a:off x="4645572" y="4424855"/>
            <a:ext cx="3634827" cy="18813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9154C2-47F4-48D6-9753-F8A3D2E37C7F}"/>
              </a:ext>
            </a:extLst>
          </p:cNvPr>
          <p:cNvSpPr txBox="1"/>
          <p:nvPr/>
        </p:nvSpPr>
        <p:spPr>
          <a:xfrm>
            <a:off x="2396359" y="4918841"/>
            <a:ext cx="240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Lepton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FE909-F860-4F71-BE2B-BC1F86643DB9}"/>
              </a:ext>
            </a:extLst>
          </p:cNvPr>
          <p:cNvSpPr txBox="1"/>
          <p:nvPr/>
        </p:nvSpPr>
        <p:spPr>
          <a:xfrm>
            <a:off x="5108028" y="6306207"/>
            <a:ext cx="1996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Hadron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A79B982-F650-4245-8467-EC3256D677C1}"/>
              </a:ext>
            </a:extLst>
          </p:cNvPr>
          <p:cNvCxnSpPr>
            <a:cxnSpLocks/>
          </p:cNvCxnSpPr>
          <p:nvPr/>
        </p:nvCxnSpPr>
        <p:spPr>
          <a:xfrm>
            <a:off x="3762703" y="5087005"/>
            <a:ext cx="12192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DA76FD-8492-4D25-8D3D-6D25B34368ED}"/>
              </a:ext>
            </a:extLst>
          </p:cNvPr>
          <p:cNvCxnSpPr>
            <a:cxnSpLocks/>
          </p:cNvCxnSpPr>
          <p:nvPr/>
        </p:nvCxnSpPr>
        <p:spPr>
          <a:xfrm flipV="1">
            <a:off x="3762703" y="3941379"/>
            <a:ext cx="0" cy="11456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60E0C95-C196-4C43-95B1-7F8436EBE479}"/>
              </a:ext>
            </a:extLst>
          </p:cNvPr>
          <p:cNvCxnSpPr/>
          <p:nvPr/>
        </p:nvCxnSpPr>
        <p:spPr>
          <a:xfrm flipV="1">
            <a:off x="8280399" y="4540469"/>
            <a:ext cx="0" cy="125073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3A5FB6-02FD-4CFB-8B7D-771CE22250D8}"/>
              </a:ext>
            </a:extLst>
          </p:cNvPr>
          <p:cNvCxnSpPr>
            <a:cxnSpLocks/>
          </p:cNvCxnSpPr>
          <p:nvPr/>
        </p:nvCxnSpPr>
        <p:spPr>
          <a:xfrm flipV="1">
            <a:off x="5731641" y="5927834"/>
            <a:ext cx="2548758" cy="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1236864-C611-49DE-AA6D-9A08ED9F1DF0}"/>
              </a:ext>
            </a:extLst>
          </p:cNvPr>
          <p:cNvSpPr txBox="1"/>
          <p:nvPr/>
        </p:nvSpPr>
        <p:spPr>
          <a:xfrm>
            <a:off x="3361264" y="3828151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1AAB86-9EA9-4C9C-992F-DEA931D901B9}"/>
              </a:ext>
            </a:extLst>
          </p:cNvPr>
          <p:cNvSpPr txBox="1"/>
          <p:nvPr/>
        </p:nvSpPr>
        <p:spPr>
          <a:xfrm>
            <a:off x="4782502" y="5060788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46EF79-C9E7-4724-8864-20859EF04ABA}"/>
              </a:ext>
            </a:extLst>
          </p:cNvPr>
          <p:cNvSpPr txBox="1"/>
          <p:nvPr/>
        </p:nvSpPr>
        <p:spPr>
          <a:xfrm>
            <a:off x="6462985" y="5377969"/>
            <a:ext cx="28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CDDD40-7ECA-44CE-A2FE-6D561B512129}"/>
              </a:ext>
            </a:extLst>
          </p:cNvPr>
          <p:cNvSpPr txBox="1"/>
          <p:nvPr/>
        </p:nvSpPr>
        <p:spPr>
          <a:xfrm>
            <a:off x="3880066" y="4391661"/>
            <a:ext cx="124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 Frame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4E5A0C-76F6-48F6-8729-8B722ED19166}"/>
              </a:ext>
            </a:extLst>
          </p:cNvPr>
          <p:cNvSpPr txBox="1"/>
          <p:nvPr/>
        </p:nvSpPr>
        <p:spPr>
          <a:xfrm rot="19930038">
            <a:off x="5770058" y="4728406"/>
            <a:ext cx="2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Beam </a:t>
            </a:r>
            <a:r>
              <a:rPr lang="en-US" dirty="0" err="1">
                <a:solidFill>
                  <a:srgbClr val="FF0000"/>
                </a:solidFill>
              </a:rPr>
              <a:t>Pz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PzSmear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FF6860-7CA7-456D-A26E-E43082BE0FDA}"/>
              </a:ext>
            </a:extLst>
          </p:cNvPr>
          <p:cNvSpPr txBox="1"/>
          <p:nvPr/>
        </p:nvSpPr>
        <p:spPr>
          <a:xfrm>
            <a:off x="8397912" y="4981168"/>
            <a:ext cx="61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Px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C86DCA-3DFE-418D-88C9-FA5AAC51666F}"/>
              </a:ext>
            </a:extLst>
          </p:cNvPr>
          <p:cNvSpPr txBox="1"/>
          <p:nvPr/>
        </p:nvSpPr>
        <p:spPr>
          <a:xfrm>
            <a:off x="6809686" y="6005645"/>
            <a:ext cx="61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 err="1"/>
              <a:t>Pz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D43B02-E265-4EC5-A9D0-6D48040CD1C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Beam Divergence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1FB33-4D92-4F6E-98BC-536DC68B95A7}"/>
              </a:ext>
            </a:extLst>
          </p:cNvPr>
          <p:cNvSpPr txBox="1"/>
          <p:nvPr/>
        </p:nvSpPr>
        <p:spPr>
          <a:xfrm>
            <a:off x="465666" y="1109133"/>
            <a:ext cx="112268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get transverse momentum kicks from beam angular divergence in horizontal and vertical directions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angular divergence (</a:t>
            </a:r>
            <a:r>
              <a:rPr lang="el-GR" dirty="0"/>
              <a:t>Δθ</a:t>
            </a:r>
            <a:r>
              <a:rPr lang="en-US" dirty="0"/>
              <a:t>) from table 3.3 in CDR: h/v 150/150 (Hadron) and 202/187 (Lepton)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that momentum kicks in the horizontal and vertical direction are with respect to the beam. The beam will be rotated in the x direction due to the crossing angle – need to translate transverse momentum kick in horizontal direction into lab frame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Px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Angle_h</a:t>
            </a:r>
            <a:r>
              <a:rPr lang="en-US" dirty="0"/>
              <a:t>)*Cos(Crossing Angle) (Hadron Beam only, lepton beam has no </a:t>
            </a:r>
            <a:r>
              <a:rPr lang="en-US" dirty="0" err="1"/>
              <a:t>xing</a:t>
            </a:r>
            <a:r>
              <a:rPr lang="en-US" dirty="0"/>
              <a:t> angle)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Py</a:t>
            </a:r>
            <a:r>
              <a:rPr lang="en-US" dirty="0"/>
              <a:t>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Angle_v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2F1E72-5BEC-4420-B5AE-8FECC1B02CAE}"/>
              </a:ext>
            </a:extLst>
          </p:cNvPr>
          <p:cNvCxnSpPr/>
          <p:nvPr/>
        </p:nvCxnSpPr>
        <p:spPr>
          <a:xfrm flipV="1">
            <a:off x="5985933" y="3793067"/>
            <a:ext cx="0" cy="2624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60A6F3-C7C2-41DB-8A8D-F476D6587BF3}"/>
              </a:ext>
            </a:extLst>
          </p:cNvPr>
          <p:cNvCxnSpPr>
            <a:cxnSpLocks/>
          </p:cNvCxnSpPr>
          <p:nvPr/>
        </p:nvCxnSpPr>
        <p:spPr>
          <a:xfrm>
            <a:off x="5985933" y="6426199"/>
            <a:ext cx="502073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6C4328-4B60-4AB1-A09F-1B3EDF94498C}"/>
              </a:ext>
            </a:extLst>
          </p:cNvPr>
          <p:cNvCxnSpPr/>
          <p:nvPr/>
        </p:nvCxnSpPr>
        <p:spPr>
          <a:xfrm flipV="1">
            <a:off x="5985933" y="3878317"/>
            <a:ext cx="3084495" cy="2539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5482CF-3FDB-4242-9289-22A306FE422E}"/>
              </a:ext>
            </a:extLst>
          </p:cNvPr>
          <p:cNvSpPr txBox="1"/>
          <p:nvPr/>
        </p:nvSpPr>
        <p:spPr>
          <a:xfrm>
            <a:off x="6704723" y="5953808"/>
            <a:ext cx="115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_c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97CCA-2C0A-47C9-A0AC-13EB89557B7A}"/>
              </a:ext>
            </a:extLst>
          </p:cNvPr>
          <p:cNvSpPr txBox="1"/>
          <p:nvPr/>
        </p:nvSpPr>
        <p:spPr>
          <a:xfrm>
            <a:off x="6057465" y="3608401"/>
            <a:ext cx="93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X_lab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33853A-FA54-4C04-A1EC-CDA6BEDC2C26}"/>
              </a:ext>
            </a:extLst>
          </p:cNvPr>
          <p:cNvSpPr txBox="1"/>
          <p:nvPr/>
        </p:nvSpPr>
        <p:spPr>
          <a:xfrm>
            <a:off x="10718804" y="6417733"/>
            <a:ext cx="86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Z_lab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F34B6D-740A-42F4-8F87-97B63769B8F3}"/>
              </a:ext>
            </a:extLst>
          </p:cNvPr>
          <p:cNvCxnSpPr>
            <a:cxnSpLocks/>
          </p:cNvCxnSpPr>
          <p:nvPr/>
        </p:nvCxnSpPr>
        <p:spPr>
          <a:xfrm flipV="1">
            <a:off x="7147035" y="4645572"/>
            <a:ext cx="2753710" cy="8092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291170C-0BD7-44B8-A372-F6627AF68F2C}"/>
              </a:ext>
            </a:extLst>
          </p:cNvPr>
          <p:cNvSpPr txBox="1"/>
          <p:nvPr/>
        </p:nvSpPr>
        <p:spPr>
          <a:xfrm>
            <a:off x="7807871" y="4795866"/>
            <a:ext cx="115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Θ</a:t>
            </a:r>
            <a:r>
              <a:rPr lang="en-US" dirty="0"/>
              <a:t>_d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01D8FD-209B-4BCE-8D5D-241F240D986E}"/>
              </a:ext>
            </a:extLst>
          </p:cNvPr>
          <p:cNvSpPr txBox="1"/>
          <p:nvPr/>
        </p:nvSpPr>
        <p:spPr>
          <a:xfrm rot="20598778">
            <a:off x="6992270" y="5297595"/>
            <a:ext cx="2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Beam </a:t>
            </a:r>
            <a:r>
              <a:rPr lang="en-US" dirty="0" err="1">
                <a:solidFill>
                  <a:srgbClr val="0070C0"/>
                </a:solidFill>
              </a:rPr>
              <a:t>Pz</a:t>
            </a:r>
            <a:r>
              <a:rPr lang="en-US" dirty="0">
                <a:solidFill>
                  <a:srgbClr val="0070C0"/>
                </a:solidFill>
              </a:rPr>
              <a:t> + </a:t>
            </a:r>
            <a:r>
              <a:rPr lang="en-US" dirty="0" err="1">
                <a:solidFill>
                  <a:srgbClr val="0070C0"/>
                </a:solidFill>
              </a:rPr>
              <a:t>PzSmear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FD420-A847-4FC1-90EE-33B50D8298F8}"/>
              </a:ext>
            </a:extLst>
          </p:cNvPr>
          <p:cNvCxnSpPr>
            <a:cxnSpLocks/>
          </p:cNvCxnSpPr>
          <p:nvPr/>
        </p:nvCxnSpPr>
        <p:spPr>
          <a:xfrm>
            <a:off x="8891316" y="4056994"/>
            <a:ext cx="757181" cy="68046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0718176-2CF1-4418-B67D-A67162A461E2}"/>
              </a:ext>
            </a:extLst>
          </p:cNvPr>
          <p:cNvSpPr txBox="1"/>
          <p:nvPr/>
        </p:nvSpPr>
        <p:spPr>
          <a:xfrm>
            <a:off x="9141959" y="3802162"/>
            <a:ext cx="312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</a:t>
            </a:r>
            <a:r>
              <a:rPr lang="el-GR" dirty="0"/>
              <a:t>θ</a:t>
            </a:r>
            <a:r>
              <a:rPr lang="en-US" dirty="0"/>
              <a:t>_d)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1D4CC0-4933-4D88-8CCC-296505397550}"/>
              </a:ext>
            </a:extLst>
          </p:cNvPr>
          <p:cNvCxnSpPr>
            <a:cxnSpLocks/>
          </p:cNvCxnSpPr>
          <p:nvPr/>
        </p:nvCxnSpPr>
        <p:spPr>
          <a:xfrm flipH="1">
            <a:off x="9515362" y="4171494"/>
            <a:ext cx="1187227" cy="331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425AFF-62CF-4215-91DC-1483B139458B}"/>
              </a:ext>
            </a:extLst>
          </p:cNvPr>
          <p:cNvCxnSpPr>
            <a:cxnSpLocks/>
          </p:cNvCxnSpPr>
          <p:nvPr/>
        </p:nvCxnSpPr>
        <p:spPr>
          <a:xfrm flipH="1" flipV="1">
            <a:off x="8882590" y="3608403"/>
            <a:ext cx="33959" cy="110994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486126E-A933-4AAA-ADE6-D7C59018D5DB}"/>
              </a:ext>
            </a:extLst>
          </p:cNvPr>
          <p:cNvCxnSpPr>
            <a:cxnSpLocks/>
          </p:cNvCxnSpPr>
          <p:nvPr/>
        </p:nvCxnSpPr>
        <p:spPr>
          <a:xfrm flipV="1">
            <a:off x="8913082" y="4718345"/>
            <a:ext cx="2359569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8FAABC8-0D2A-45D4-9DE7-ABCA1D1CA387}"/>
              </a:ext>
            </a:extLst>
          </p:cNvPr>
          <p:cNvSpPr txBox="1"/>
          <p:nvPr/>
        </p:nvSpPr>
        <p:spPr>
          <a:xfrm>
            <a:off x="8880842" y="4257065"/>
            <a:ext cx="429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Θ</a:t>
            </a:r>
            <a:r>
              <a:rPr lang="en-US" sz="1000" dirty="0"/>
              <a:t>_c</a:t>
            </a:r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78458813-9798-4C33-948D-7175163C4A35}"/>
              </a:ext>
            </a:extLst>
          </p:cNvPr>
          <p:cNvSpPr/>
          <p:nvPr/>
        </p:nvSpPr>
        <p:spPr>
          <a:xfrm>
            <a:off x="8543146" y="4056994"/>
            <a:ext cx="321453" cy="661351"/>
          </a:xfrm>
          <a:prstGeom prst="leftBrace">
            <a:avLst>
              <a:gd name="adj1" fmla="val 8333"/>
              <a:gd name="adj2" fmla="val 706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4D2F45E-D049-45BF-8A5D-3E1BF46D6BC0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832554" y="4524305"/>
            <a:ext cx="3710592" cy="147838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FA50609-57BB-4FF9-8BB3-42AD4B354F60}"/>
              </a:ext>
            </a:extLst>
          </p:cNvPr>
          <p:cNvSpPr txBox="1"/>
          <p:nvPr/>
        </p:nvSpPr>
        <p:spPr>
          <a:xfrm rot="10800000" flipV="1">
            <a:off x="871072" y="5943974"/>
            <a:ext cx="416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</a:t>
            </a:r>
            <a:r>
              <a:rPr lang="el-GR" dirty="0"/>
              <a:t>θ</a:t>
            </a:r>
            <a:r>
              <a:rPr lang="en-US" dirty="0"/>
              <a:t>_d)*Cos(</a:t>
            </a:r>
            <a:r>
              <a:rPr lang="el-GR" dirty="0"/>
              <a:t>θ</a:t>
            </a:r>
            <a:r>
              <a:rPr lang="en-US" dirty="0"/>
              <a:t>_c)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5072C-3F6F-4829-9420-BA36599060F8}"/>
              </a:ext>
            </a:extLst>
          </p:cNvPr>
          <p:cNvSpPr txBox="1"/>
          <p:nvPr/>
        </p:nvSpPr>
        <p:spPr>
          <a:xfrm>
            <a:off x="465666" y="4343400"/>
            <a:ext cx="5309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 err="1"/>
              <a:t>Pz</a:t>
            </a:r>
            <a:r>
              <a:rPr lang="en-US" dirty="0"/>
              <a:t> += (Beam </a:t>
            </a:r>
            <a:r>
              <a:rPr lang="en-US" dirty="0" err="1"/>
              <a:t>Pz</a:t>
            </a:r>
            <a:r>
              <a:rPr lang="en-US" dirty="0"/>
              <a:t> + </a:t>
            </a:r>
            <a:r>
              <a:rPr lang="en-US" dirty="0" err="1"/>
              <a:t>PzSmear</a:t>
            </a:r>
            <a:r>
              <a:rPr lang="en-US" dirty="0"/>
              <a:t>)*Sin(Divergence </a:t>
            </a:r>
            <a:r>
              <a:rPr lang="en-US" dirty="0" err="1"/>
              <a:t>Angle_h</a:t>
            </a:r>
            <a:r>
              <a:rPr lang="en-US" dirty="0"/>
              <a:t>)*Sin(Crossing Angle) (For hadron beam only; for horizontal (x) divergence only as crossing is purely in x direction)</a:t>
            </a:r>
          </a:p>
        </p:txBody>
      </p:sp>
    </p:spTree>
    <p:extLst>
      <p:ext uri="{BB962C8B-B14F-4D97-AF65-F5344CB8AC3E}">
        <p14:creationId xmlns:p14="http://schemas.microsoft.com/office/powerpoint/2010/main" val="662615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19B116-3E6D-43DD-A89F-7E49AD2B866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Crabbing Effects on Vertex Position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BFFB1B-DE43-4B71-B4AD-1F2376D4D270}"/>
              </a:ext>
            </a:extLst>
          </p:cNvPr>
          <p:cNvSpPr txBox="1"/>
          <p:nvPr/>
        </p:nvSpPr>
        <p:spPr>
          <a:xfrm>
            <a:off x="465666" y="1109133"/>
            <a:ext cx="1097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Determine the x, y, and z vertex of the collision along with the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each bunch is rotated through half the beam crossing angle and assume it stays in a fixed orientation throughout the colliding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along z as a gaussian with a sigma of the RMS bunch length cited in CDR table 3.3, 3.4. Correct collision distribution should follow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particles in bunch are distributed in </a:t>
            </a:r>
            <a:r>
              <a:rPr lang="en-US" dirty="0" err="1"/>
              <a:t>x,y</a:t>
            </a:r>
            <a:r>
              <a:rPr lang="en-US" dirty="0"/>
              <a:t> as a gaussian with sigma given by Sqrt(RMS emittance x beta*) as given in CDR table 3.3, 3.4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Procedure: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Chose z (in in-bunch coordinates) of colliding particle in hadron and lepton bunch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Propagate bunches until colliding particles overlap – this sets collision z, t, and a central x offset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Randomly sample an x value according to beam widths and add to central x offset. Randomly sample a y value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Rotate system from ‘accelerator frame’ into ‘detector frame’</a:t>
            </a:r>
          </a:p>
        </p:txBody>
      </p:sp>
    </p:spTree>
    <p:extLst>
      <p:ext uri="{BB962C8B-B14F-4D97-AF65-F5344CB8AC3E}">
        <p14:creationId xmlns:p14="http://schemas.microsoft.com/office/powerpoint/2010/main" val="396440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135" y="4553683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67" y="4343354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1629BF0-3F03-4FF0-BD57-23E1B7FDE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135" y="455368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B6F5C8-D926-4BAB-931D-8A82976E58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67" y="4343353"/>
            <a:ext cx="5505165" cy="9144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CE1281-FFA1-4C81-85D9-6412E6594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DE544E-9F18-45DD-8294-E174BE7CADC2}"/>
              </a:ext>
            </a:extLst>
          </p:cNvPr>
          <p:cNvSpPr txBox="1"/>
          <p:nvPr/>
        </p:nvSpPr>
        <p:spPr>
          <a:xfrm>
            <a:off x="5184648" y="3101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θ</a:t>
            </a:r>
            <a:r>
              <a:rPr lang="en-US" sz="36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A26F-074B-4950-A20D-0787D4FD8061}"/>
              </a:ext>
            </a:extLst>
          </p:cNvPr>
          <p:cNvSpPr txBox="1"/>
          <p:nvPr/>
        </p:nvSpPr>
        <p:spPr>
          <a:xfrm>
            <a:off x="3370649" y="192024"/>
            <a:ext cx="5947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Crab Cavities rotate proton and electron bunches through half the crossing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orientation of bunches is constant through course of bunch interaction – Think they rotate somewhat, but ignore this for now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121424-1BA9-4AC0-BD32-AB51DBE0E519}"/>
              </a:ext>
            </a:extLst>
          </p:cNvPr>
          <p:cNvCxnSpPr/>
          <p:nvPr/>
        </p:nvCxnSpPr>
        <p:spPr>
          <a:xfrm flipH="1">
            <a:off x="1984248" y="4791456"/>
            <a:ext cx="1386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B64842-20DB-4796-B17B-44C1ABE1F6AE}"/>
              </a:ext>
            </a:extLst>
          </p:cNvPr>
          <p:cNvCxnSpPr>
            <a:cxnSpLocks/>
          </p:cNvCxnSpPr>
          <p:nvPr/>
        </p:nvCxnSpPr>
        <p:spPr>
          <a:xfrm flipH="1" flipV="1">
            <a:off x="1991576" y="4800592"/>
            <a:ext cx="257848" cy="53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4D13E62-0345-4D85-A826-415C2DF2844B}"/>
              </a:ext>
            </a:extLst>
          </p:cNvPr>
          <p:cNvSpPr txBox="1"/>
          <p:nvPr/>
        </p:nvSpPr>
        <p:spPr>
          <a:xfrm>
            <a:off x="1792224" y="3607623"/>
            <a:ext cx="1289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In-bunch z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3537B5-0DB1-4CB1-B8E9-14187C4020F0}"/>
              </a:ext>
            </a:extLst>
          </p:cNvPr>
          <p:cNvCxnSpPr>
            <a:stCxn id="17" idx="2"/>
          </p:cNvCxnSpPr>
          <p:nvPr/>
        </p:nvCxnSpPr>
        <p:spPr>
          <a:xfrm>
            <a:off x="2436876" y="3976955"/>
            <a:ext cx="240572" cy="805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7E32C19-6B8E-42AA-AC1F-9A17258E9098}"/>
              </a:ext>
            </a:extLst>
          </p:cNvPr>
          <p:cNvCxnSpPr>
            <a:cxnSpLocks/>
          </p:cNvCxnSpPr>
          <p:nvPr/>
        </p:nvCxnSpPr>
        <p:spPr>
          <a:xfrm rot="10800000">
            <a:off x="2127067" y="4949072"/>
            <a:ext cx="1243582" cy="782029"/>
          </a:xfrm>
          <a:prstGeom prst="bentConnector3">
            <a:avLst>
              <a:gd name="adj1" fmla="val 4926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69E031D-F448-42D8-B2F8-C0FD99EEACFC}"/>
              </a:ext>
            </a:extLst>
          </p:cNvPr>
          <p:cNvSpPr txBox="1"/>
          <p:nvPr/>
        </p:nvSpPr>
        <p:spPr>
          <a:xfrm>
            <a:off x="3538728" y="5568696"/>
            <a:ext cx="348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θ</a:t>
            </a:r>
            <a:r>
              <a:rPr lang="en-US" dirty="0"/>
              <a:t>/2k)*sin(</a:t>
            </a:r>
            <a:r>
              <a:rPr lang="en-US" dirty="0" err="1"/>
              <a:t>kz</a:t>
            </a:r>
            <a:r>
              <a:rPr lang="en-US" dirty="0"/>
              <a:t>) = (</a:t>
            </a:r>
            <a:r>
              <a:rPr lang="el-GR" dirty="0"/>
              <a:t>θ</a:t>
            </a:r>
            <a:r>
              <a:rPr lang="en-US" dirty="0"/>
              <a:t>/2)*z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A681CF-65D9-484E-A6B2-854AB86BEC51}"/>
              </a:ext>
            </a:extLst>
          </p:cNvPr>
          <p:cNvSpPr txBox="1"/>
          <p:nvPr/>
        </p:nvSpPr>
        <p:spPr>
          <a:xfrm>
            <a:off x="8458200" y="2688336"/>
            <a:ext cx="3481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random position in z of each bunch to collide. Assume gaussian distribution with sigma = RMS bunch length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D1CF1B-2D3B-4153-BD16-D11284D33DF7}"/>
              </a:ext>
            </a:extLst>
          </p:cNvPr>
          <p:cNvCxnSpPr>
            <a:cxnSpLocks/>
          </p:cNvCxnSpPr>
          <p:nvPr/>
        </p:nvCxnSpPr>
        <p:spPr>
          <a:xfrm flipH="1">
            <a:off x="8458200" y="3888665"/>
            <a:ext cx="960122" cy="829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CE7348C-77CC-413F-83E6-2A8CEF97ED47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0CA42251-A89D-4471-8A9E-6AFC2678EF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F722D3C-D6CA-4FC2-A78E-1B7276A3A383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3FEFC8-7C3F-4BAD-91AF-2D70B2912774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</p:spTree>
    <p:extLst>
      <p:ext uri="{BB962C8B-B14F-4D97-AF65-F5344CB8AC3E}">
        <p14:creationId xmlns:p14="http://schemas.microsoft.com/office/powerpoint/2010/main" val="122950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953" y="4096445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603" y="3886116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256310-0A9F-4E7B-B704-84A97AC67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29" y="4096445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B41D0-5AAB-4789-BD45-397892E9B5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603" y="3886114"/>
            <a:ext cx="5505165" cy="914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B55301-39FD-4B14-A588-EB4F7907F0B5}"/>
              </a:ext>
            </a:extLst>
          </p:cNvPr>
          <p:cNvSpPr txBox="1"/>
          <p:nvPr/>
        </p:nvSpPr>
        <p:spPr>
          <a:xfrm>
            <a:off x="1965960" y="347472"/>
            <a:ext cx="828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interacting particle positions are chosen, determine time of collision, x y &amp; z of collision, and z of center of hadron bunch at time of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set of equations below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53A28-D04D-4B2A-81E1-141A68FBB5B1}"/>
              </a:ext>
            </a:extLst>
          </p:cNvPr>
          <p:cNvSpPr txBox="1"/>
          <p:nvPr/>
        </p:nvSpPr>
        <p:spPr>
          <a:xfrm>
            <a:off x="3364992" y="5212080"/>
            <a:ext cx="5501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Z_hpart</a:t>
            </a:r>
            <a:r>
              <a:rPr lang="en-US" dirty="0"/>
              <a:t> = 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Z_hbunch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Z_lpart</a:t>
            </a:r>
            <a:r>
              <a:rPr lang="en-US" dirty="0"/>
              <a:t> = -Cos(</a:t>
            </a:r>
            <a:r>
              <a:rPr lang="el-GR" dirty="0"/>
              <a:t>θ</a:t>
            </a:r>
            <a:r>
              <a:rPr lang="en-US" dirty="0"/>
              <a:t>/2)*t + </a:t>
            </a:r>
            <a:r>
              <a:rPr lang="en-US" dirty="0" err="1"/>
              <a:t>Z_lbunch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9B01D4-39B7-46F7-9D16-D8757B1C4355}"/>
              </a:ext>
            </a:extLst>
          </p:cNvPr>
          <p:cNvCxnSpPr/>
          <p:nvPr/>
        </p:nvCxnSpPr>
        <p:spPr>
          <a:xfrm>
            <a:off x="2880360" y="4352544"/>
            <a:ext cx="13898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78225C-46E7-4763-9DB7-4E697CE2E42A}"/>
              </a:ext>
            </a:extLst>
          </p:cNvPr>
          <p:cNvCxnSpPr>
            <a:cxnSpLocks/>
          </p:cNvCxnSpPr>
          <p:nvPr/>
        </p:nvCxnSpPr>
        <p:spPr>
          <a:xfrm flipV="1">
            <a:off x="2880059" y="3419856"/>
            <a:ext cx="0" cy="9235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748F4C-26DF-43DA-A383-8A89EB7AECF0}"/>
              </a:ext>
            </a:extLst>
          </p:cNvPr>
          <p:cNvCxnSpPr>
            <a:cxnSpLocks/>
          </p:cNvCxnSpPr>
          <p:nvPr/>
        </p:nvCxnSpPr>
        <p:spPr>
          <a:xfrm flipV="1">
            <a:off x="2880360" y="3419856"/>
            <a:ext cx="3215640" cy="6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B26DE4-1910-4EE6-9CE5-5AC49E09BECE}"/>
              </a:ext>
            </a:extLst>
          </p:cNvPr>
          <p:cNvSpPr txBox="1"/>
          <p:nvPr/>
        </p:nvSpPr>
        <p:spPr>
          <a:xfrm>
            <a:off x="3300984" y="3026664"/>
            <a:ext cx="195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Z_hpart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99A64D45-9663-4667-A254-CA27D0C35DE0}"/>
              </a:ext>
            </a:extLst>
          </p:cNvPr>
          <p:cNvSpPr/>
          <p:nvPr/>
        </p:nvSpPr>
        <p:spPr>
          <a:xfrm rot="3732687">
            <a:off x="5085000" y="3071358"/>
            <a:ext cx="344149" cy="1978004"/>
          </a:xfrm>
          <a:prstGeom prst="rightBrace">
            <a:avLst>
              <a:gd name="adj1" fmla="val 45900"/>
              <a:gd name="adj2" fmla="val 5662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DA59FA-AC5F-4459-B77A-AEA3D36700A8}"/>
              </a:ext>
            </a:extLst>
          </p:cNvPr>
          <p:cNvSpPr txBox="1"/>
          <p:nvPr/>
        </p:nvSpPr>
        <p:spPr>
          <a:xfrm>
            <a:off x="5210991" y="4292316"/>
            <a:ext cx="66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310705-AC50-472B-8B24-57A543988466}"/>
              </a:ext>
            </a:extLst>
          </p:cNvPr>
          <p:cNvSpPr txBox="1"/>
          <p:nvPr/>
        </p:nvSpPr>
        <p:spPr>
          <a:xfrm>
            <a:off x="2999232" y="3977640"/>
            <a:ext cx="117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Z_hbunch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77F619C-C0A4-41B7-91FB-D14D872E02CC}"/>
              </a:ext>
            </a:extLst>
          </p:cNvPr>
          <p:cNvCxnSpPr/>
          <p:nvPr/>
        </p:nvCxnSpPr>
        <p:spPr>
          <a:xfrm flipV="1">
            <a:off x="6665976" y="1444752"/>
            <a:ext cx="3149793" cy="1572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EB8576D-5552-434A-82D6-29FE9CBEF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987935">
            <a:off x="2200515" y="1371527"/>
            <a:ext cx="3255546" cy="16826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E578C85-B550-4F20-A2DA-B452EFCDD250}"/>
              </a:ext>
            </a:extLst>
          </p:cNvPr>
          <p:cNvSpPr txBox="1"/>
          <p:nvPr/>
        </p:nvSpPr>
        <p:spPr>
          <a:xfrm rot="20035533">
            <a:off x="6775678" y="1880854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Increasing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D2EC24-FF04-471C-BD99-CA49D10AE15A}"/>
              </a:ext>
            </a:extLst>
          </p:cNvPr>
          <p:cNvSpPr txBox="1"/>
          <p:nvPr/>
        </p:nvSpPr>
        <p:spPr>
          <a:xfrm rot="1575315">
            <a:off x="2785846" y="191438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Increasing Time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9F6AD11-DDC9-42A8-A4E9-8C46120C26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7555" y="1735393"/>
            <a:ext cx="1783134" cy="180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4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EC18CD-C157-44C7-A3CC-537984E4F7EE}"/>
              </a:ext>
            </a:extLst>
          </p:cNvPr>
          <p:cNvCxnSpPr>
            <a:cxnSpLocks/>
          </p:cNvCxnSpPr>
          <p:nvPr/>
        </p:nvCxnSpPr>
        <p:spPr>
          <a:xfrm flipH="1" flipV="1">
            <a:off x="618068" y="685800"/>
            <a:ext cx="10955865" cy="5477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5A1B-D419-4746-8523-B710495D7AF0}"/>
              </a:ext>
            </a:extLst>
          </p:cNvPr>
          <p:cNvCxnSpPr>
            <a:cxnSpLocks/>
          </p:cNvCxnSpPr>
          <p:nvPr/>
        </p:nvCxnSpPr>
        <p:spPr>
          <a:xfrm flipH="1">
            <a:off x="618068" y="685800"/>
            <a:ext cx="10955864" cy="54779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7A0AC546-3858-44CB-A86C-830373FA2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217" y="2943642"/>
            <a:ext cx="1871634" cy="4938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F37B93-A1BC-46C9-A712-981F53066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268" y="2733311"/>
            <a:ext cx="5505165" cy="9144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9B41F8-C902-422F-AAD9-6C2E3F843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217" y="2943642"/>
            <a:ext cx="1871634" cy="4938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499160-3753-4296-A1B9-7A7AEDC083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99" y="2733311"/>
            <a:ext cx="5505165" cy="91447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CAF346-BCD0-4343-9BB3-17FA116EB73D}"/>
              </a:ext>
            </a:extLst>
          </p:cNvPr>
          <p:cNvSpPr txBox="1"/>
          <p:nvPr/>
        </p:nvSpPr>
        <p:spPr>
          <a:xfrm>
            <a:off x="2441448" y="685800"/>
            <a:ext cx="730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Configuration at collision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Collision time is when </a:t>
            </a:r>
            <a:r>
              <a:rPr lang="en-US" dirty="0" err="1"/>
              <a:t>Z_hpart</a:t>
            </a:r>
            <a:r>
              <a:rPr lang="en-US" dirty="0"/>
              <a:t> = </a:t>
            </a:r>
            <a:r>
              <a:rPr lang="en-US" dirty="0" err="1"/>
              <a:t>Z_lpart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F6F87C-D659-4104-82AC-D59F974BE9F7}"/>
              </a:ext>
            </a:extLst>
          </p:cNvPr>
          <p:cNvSpPr txBox="1"/>
          <p:nvPr/>
        </p:nvSpPr>
        <p:spPr>
          <a:xfrm>
            <a:off x="3355848" y="5221224"/>
            <a:ext cx="550516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t_col</a:t>
            </a:r>
            <a:r>
              <a:rPr lang="en-US" dirty="0"/>
              <a:t> = (</a:t>
            </a:r>
            <a:r>
              <a:rPr lang="en-US" dirty="0" err="1"/>
              <a:t>z_lbunch</a:t>
            </a:r>
            <a:r>
              <a:rPr lang="en-US" dirty="0"/>
              <a:t> – </a:t>
            </a:r>
            <a:r>
              <a:rPr lang="en-US" dirty="0" err="1"/>
              <a:t>z_hbunch</a:t>
            </a:r>
            <a:r>
              <a:rPr lang="en-US" dirty="0"/>
              <a:t>)/(2*Cos(</a:t>
            </a:r>
            <a:r>
              <a:rPr lang="el-GR" dirty="0"/>
              <a:t>θ</a:t>
            </a:r>
            <a:r>
              <a:rPr lang="en-US" dirty="0"/>
              <a:t>/2))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Z_col</a:t>
            </a:r>
            <a:r>
              <a:rPr lang="en-US" dirty="0"/>
              <a:t> = (</a:t>
            </a:r>
            <a:r>
              <a:rPr lang="en-US" dirty="0" err="1"/>
              <a:t>z_lbunch</a:t>
            </a:r>
            <a:r>
              <a:rPr lang="en-US" dirty="0"/>
              <a:t> + </a:t>
            </a:r>
            <a:r>
              <a:rPr lang="en-US" dirty="0" err="1"/>
              <a:t>z_hbunch</a:t>
            </a:r>
            <a:r>
              <a:rPr lang="en-US" dirty="0"/>
              <a:t>)/2.0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Z_hCenter</a:t>
            </a:r>
            <a:r>
              <a:rPr lang="en-US" dirty="0"/>
              <a:t> = Cos(</a:t>
            </a:r>
            <a:r>
              <a:rPr lang="el-GR" dirty="0"/>
              <a:t>θ</a:t>
            </a:r>
            <a:r>
              <a:rPr lang="en-US" dirty="0"/>
              <a:t>/2)*</a:t>
            </a:r>
            <a:r>
              <a:rPr lang="en-US" dirty="0" err="1"/>
              <a:t>t_col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X_col</a:t>
            </a:r>
            <a:r>
              <a:rPr lang="en-US" dirty="0"/>
              <a:t> = </a:t>
            </a:r>
            <a:r>
              <a:rPr lang="en-US" dirty="0" err="1"/>
              <a:t>Z_hCenter</a:t>
            </a:r>
            <a:r>
              <a:rPr lang="en-US" dirty="0"/>
              <a:t>*Tan(</a:t>
            </a:r>
            <a:r>
              <a:rPr lang="el-GR" dirty="0"/>
              <a:t>θ</a:t>
            </a:r>
            <a:r>
              <a:rPr lang="en-US" dirty="0"/>
              <a:t>/2) or Sin(</a:t>
            </a:r>
            <a:r>
              <a:rPr lang="el-GR" dirty="0"/>
              <a:t>θ</a:t>
            </a:r>
            <a:r>
              <a:rPr lang="en-US" dirty="0"/>
              <a:t>/2)*</a:t>
            </a:r>
            <a:r>
              <a:rPr lang="en-US" dirty="0" err="1"/>
              <a:t>t_col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F66CD7F3-2E80-4841-B12E-921982BD44FD}"/>
              </a:ext>
            </a:extLst>
          </p:cNvPr>
          <p:cNvSpPr/>
          <p:nvPr/>
        </p:nvSpPr>
        <p:spPr>
          <a:xfrm rot="5400000">
            <a:off x="6166190" y="3303735"/>
            <a:ext cx="337399" cy="477781"/>
          </a:xfrm>
          <a:prstGeom prst="rightBrace">
            <a:avLst>
              <a:gd name="adj1" fmla="val 4311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581245-9279-4743-A6A7-E79899C1A2BF}"/>
              </a:ext>
            </a:extLst>
          </p:cNvPr>
          <p:cNvSpPr txBox="1"/>
          <p:nvPr/>
        </p:nvSpPr>
        <p:spPr>
          <a:xfrm>
            <a:off x="5589087" y="3853194"/>
            <a:ext cx="128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Z_hCenter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3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15778</TotalTime>
  <Words>1212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Beam Shape Effects in Pythia8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39</cp:revision>
  <dcterms:created xsi:type="dcterms:W3CDTF">2021-03-16T04:53:00Z</dcterms:created>
  <dcterms:modified xsi:type="dcterms:W3CDTF">2021-06-01T16:03:40Z</dcterms:modified>
</cp:coreProperties>
</file>