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316" r:id="rId5"/>
    <p:sldId id="3696" r:id="rId6"/>
    <p:sldId id="3678" r:id="rId7"/>
    <p:sldId id="3700" r:id="rId8"/>
    <p:sldId id="3708" r:id="rId9"/>
    <p:sldId id="3704" r:id="rId10"/>
    <p:sldId id="3703" r:id="rId11"/>
    <p:sldId id="3706" r:id="rId12"/>
    <p:sldId id="3707" r:id="rId13"/>
    <p:sldId id="3705" r:id="rId14"/>
    <p:sldId id="2267" r:id="rId15"/>
    <p:sldId id="3710" r:id="rId16"/>
    <p:sldId id="3698" r:id="rId17"/>
    <p:sldId id="3699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432FF"/>
    <a:srgbClr val="FF2600"/>
    <a:srgbClr val="FFFFFF"/>
    <a:srgbClr val="FF9300"/>
    <a:srgbClr val="00FDFF"/>
    <a:srgbClr val="FF40FF"/>
    <a:srgbClr val="00FA00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6FB9D-8622-4D73-8E93-33C3B1ECBF38}" v="6" dt="2021-02-17T04:27:24.297"/>
    <p1510:client id="{2708B97B-EFDC-4FDE-A368-D5E83616CDC6}" v="383" dt="2021-03-04T03:45:34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1" autoAdjust="0"/>
    <p:restoredTop sz="94646"/>
  </p:normalViewPr>
  <p:slideViewPr>
    <p:cSldViewPr snapToGrid="0" snapToObjects="1">
      <p:cViewPr varScale="1">
        <p:scale>
          <a:sx n="124" d="100"/>
          <a:sy n="124" d="100"/>
        </p:scale>
        <p:origin x="2256" y="176"/>
      </p:cViewPr>
      <p:guideLst>
        <p:guide orient="horz" pos="37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bnl\c-adnas\willeke\e-RHIC\Design-Documents\Copy%20of%20erhic_lumi_energyOptimizedb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l\c-adnas\willeke\e-RHIC\Design-Documents\Copy%20of%20erhic_lumi_energyOptimized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7362923070777"/>
          <c:y val="2.8524640844641593E-2"/>
          <c:w val="0.85317364276833796"/>
          <c:h val="0.81127156198498396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pPr>
              <a:noFill/>
              <a:ln w="25400">
                <a:noFill/>
              </a:ln>
            </c:spPr>
          </c:marker>
          <c:xVal>
            <c:numRef>
              <c:f>#REF!</c:f>
            </c:numRef>
          </c:xVal>
          <c:y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F4-1447-B39F-A7CEBDBF4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380552"/>
        <c:axId val="-2110371448"/>
      </c:scatterChart>
      <c:valAx>
        <c:axId val="-2110380552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>
                    <a:solidFill>
                      <a:srgbClr val="0D0D0D"/>
                    </a:solidFill>
                  </a:rPr>
                  <a:t>Center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of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Mass Energy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[</a:t>
                </a:r>
                <a:r>
                  <a:rPr lang="en-US" sz="2000" b="0">
                    <a:solidFill>
                      <a:srgbClr val="0D0D0D"/>
                    </a:solidFill>
                  </a:rPr>
                  <a:t>GeV]</a:t>
                </a:r>
              </a:p>
            </c:rich>
          </c:tx>
          <c:layout>
            <c:manualLayout>
              <c:xMode val="edge"/>
              <c:yMode val="edge"/>
              <c:x val="0.3188608983387361"/>
              <c:y val="0.915257747917289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71448"/>
        <c:crossesAt val="0.01"/>
        <c:crossBetween val="midCat"/>
        <c:majorUnit val="40"/>
        <c:minorUnit val="10"/>
      </c:valAx>
      <c:valAx>
        <c:axId val="-2110371448"/>
        <c:scaling>
          <c:logBase val="10"/>
          <c:orientation val="minMax"/>
          <c:max val="1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@" sourceLinked="0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80552"/>
        <c:crosses val="autoZero"/>
        <c:crossBetween val="midCat"/>
        <c:majorUnit val="10"/>
      </c:valAx>
      <c:spPr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7362923070777"/>
          <c:y val="2.8524640844641593E-2"/>
          <c:w val="0.85317364276833796"/>
          <c:h val="0.81127156198498396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pPr>
              <a:noFill/>
              <a:ln w="25400">
                <a:noFill/>
              </a:ln>
            </c:spPr>
          </c:marker>
          <c:xVal>
            <c:numRef>
              <c:f>#REF!</c:f>
            </c:numRef>
          </c:xVal>
          <c:y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8C-43E9-9EA7-F48BC4B1E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380552"/>
        <c:axId val="-2110371448"/>
      </c:scatterChart>
      <c:valAx>
        <c:axId val="-2110380552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>
                    <a:solidFill>
                      <a:srgbClr val="0D0D0D"/>
                    </a:solidFill>
                  </a:rPr>
                  <a:t>Center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of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Mass Energy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[</a:t>
                </a:r>
                <a:r>
                  <a:rPr lang="en-US" sz="2000" b="0">
                    <a:solidFill>
                      <a:srgbClr val="0D0D0D"/>
                    </a:solidFill>
                  </a:rPr>
                  <a:t>GeV]</a:t>
                </a:r>
              </a:p>
            </c:rich>
          </c:tx>
          <c:layout>
            <c:manualLayout>
              <c:xMode val="edge"/>
              <c:yMode val="edge"/>
              <c:x val="0.3188608983387361"/>
              <c:y val="0.915257747917289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71448"/>
        <c:crossesAt val="0.01"/>
        <c:crossBetween val="midCat"/>
        <c:majorUnit val="40"/>
        <c:minorUnit val="10"/>
      </c:valAx>
      <c:valAx>
        <c:axId val="-2110371448"/>
        <c:scaling>
          <c:logBase val="10"/>
          <c:orientation val="minMax"/>
          <c:max val="1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@" sourceLinked="0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80552"/>
        <c:crosses val="autoZero"/>
        <c:crossBetween val="midCat"/>
        <c:majorUnit val="10"/>
      </c:valAx>
      <c:spPr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6/7/21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5344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41"/>
            <a:ext cx="9144000" cy="5604510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012" y="645795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" y="6458586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817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60" y="6472555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33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3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chart" Target="../charts/chart10.xml"/><Relationship Id="rId12" Type="http://schemas.openxmlformats.org/officeDocument/2006/relationships/image" Target="../media/image1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11" Type="http://schemas.openxmlformats.org/officeDocument/2006/relationships/image" Target="../media/image110.png"/><Relationship Id="rId5" Type="http://schemas.openxmlformats.org/officeDocument/2006/relationships/image" Target="../media/image121.png"/><Relationship Id="rId10" Type="http://schemas.openxmlformats.org/officeDocument/2006/relationships/image" Target="../media/image100.png"/><Relationship Id="rId4" Type="http://schemas.openxmlformats.org/officeDocument/2006/relationships/image" Target="../media/image111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icug-yr-detector-forward-ir@eicug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436" y="1870259"/>
            <a:ext cx="8365564" cy="809092"/>
          </a:xfrm>
        </p:spPr>
        <p:txBody>
          <a:bodyPr>
            <a:normAutofit fontScale="90000"/>
          </a:bodyPr>
          <a:lstStyle/>
          <a:p>
            <a:r>
              <a:rPr lang="en-US" dirty="0"/>
              <a:t>IR Meetings across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Proto-Collaborations</a:t>
            </a:r>
            <a:r>
              <a:rPr lang="en-US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3618" y="2874196"/>
            <a:ext cx="6010382" cy="1588214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R. Ent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Co-Associate Directors for the Experimental Program</a:t>
            </a:r>
          </a:p>
          <a:p>
            <a:r>
              <a:rPr lang="en-US" sz="1400" dirty="0"/>
              <a:t>June 7</a:t>
            </a:r>
            <a:r>
              <a:rPr lang="en-US" sz="1400" baseline="30000" dirty="0"/>
              <a:t>th</a:t>
            </a:r>
            <a:r>
              <a:rPr lang="en-US" sz="14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C4BB-5193-B940-87E9-4BA2A707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08916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layout at IR-8: What is next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C7BCE-B76B-8647-A81D-B6247DAF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179"/>
            <a:ext cx="9144000" cy="560451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rgbClr val="0432FF"/>
                </a:solidFill>
              </a:rPr>
              <a:t>What you will need to do: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Optimize detector locations (Roman Pots, Off-Momentum Detectors, ZDC, …)</a:t>
            </a:r>
          </a:p>
          <a:p>
            <a:r>
              <a:rPr lang="en-US" sz="2000" dirty="0">
                <a:solidFill>
                  <a:srgbClr val="0432FF"/>
                </a:solidFill>
              </a:rPr>
              <a:t> What is NOT yet done: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a full integration of the 2</a:t>
            </a:r>
            <a:r>
              <a:rPr lang="en-US" sz="1800" baseline="30000" dirty="0"/>
              <a:t>nd</a:t>
            </a:r>
            <a:r>
              <a:rPr lang="en-US" sz="1800" dirty="0"/>
              <a:t> IR into the EIC accelerator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machine checks for operations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any background simulations, i.e. beam gas and SR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no design of the SR masks and simulations how effective the collimator system is with 2 IR </a:t>
            </a:r>
            <a:r>
              <a:rPr lang="en-US" sz="1800" dirty="0">
                <a:sym typeface="Wingdings" pitchFamily="2" charset="2"/>
              </a:rPr>
              <a:t> but as electron beam is not touched should be the same as IP-6</a:t>
            </a:r>
            <a:endParaRPr lang="en-US" sz="1800" dirty="0"/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beam pipe design – this will need work as the larger crossing angle will make the transition into B0 more complicated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a design of the IR magnets – first checks that magnet parameters are reasonable (peak fields okay for conductor) have been done, but have not yet done designs such that we can guarantee cross-talks can be sufficiently limited.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432FF"/>
                </a:solidFill>
              </a:rPr>
              <a:t>Hence, this design still comes with some risk!</a:t>
            </a:r>
          </a:p>
          <a:p>
            <a:r>
              <a:rPr lang="en-US" sz="2000" dirty="0">
                <a:solidFill>
                  <a:srgbClr val="0432FF"/>
                </a:solidFill>
              </a:rPr>
              <a:t> We will investigate what tasks should be on the Project as they are required for a feasibility of a second IR (top-level EIC requirement) and what is not on the Project.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1041F-8179-F84C-B94F-89CDBC8B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6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77F23-D0A7-9E48-8160-CE00418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11E89-43FB-7A41-A582-E0625A0F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C4BB-5193-B940-87E9-4BA2A707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08916"/>
          </a:xfrm>
        </p:spPr>
        <p:txBody>
          <a:bodyPr>
            <a:normAutofit/>
          </a:bodyPr>
          <a:lstStyle/>
          <a:p>
            <a:r>
              <a:rPr lang="en-US" dirty="0"/>
              <a:t>EIC IR Design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1041F-8179-F84C-B94F-89CDBC8B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8368" y="568661"/>
            <a:ext cx="5357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V </a:t>
            </a:r>
            <a:r>
              <a:rPr lang="en-US" sz="16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Morozov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 at 3</a:t>
            </a:r>
            <a:r>
              <a:rPr lang="en-US" sz="16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YR meeting, September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93" y="849173"/>
            <a:ext cx="8312616" cy="5178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94" y="6101980"/>
            <a:ext cx="8312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Engineering Constraint: Maximum aperture-edge field at 275 GeV = 4.6 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2C5FF-1395-0E46-B409-636390F77AF2}"/>
              </a:ext>
            </a:extLst>
          </p:cNvPr>
          <p:cNvSpPr txBox="1"/>
          <p:nvPr/>
        </p:nvSpPr>
        <p:spPr>
          <a:xfrm>
            <a:off x="3169937" y="2280862"/>
            <a:ext cx="510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now both IRs are optimized  for 30 to 140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5EA3C-F3B1-964C-8144-824E68D04D23}"/>
              </a:ext>
            </a:extLst>
          </p:cNvPr>
          <p:cNvSpPr txBox="1"/>
          <p:nvPr/>
        </p:nvSpPr>
        <p:spPr>
          <a:xfrm>
            <a:off x="3169937" y="3479388"/>
            <a:ext cx="301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assume -4.5 to 5.0 m for both IRs</a:t>
            </a:r>
          </a:p>
        </p:txBody>
      </p:sp>
    </p:spTree>
    <p:extLst>
      <p:ext uri="{BB962C8B-B14F-4D97-AF65-F5344CB8AC3E}">
        <p14:creationId xmlns:p14="http://schemas.microsoft.com/office/powerpoint/2010/main" val="317070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2077-7480-C34D-AD0C-7C596E90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98642"/>
          </a:xfrm>
        </p:spPr>
        <p:txBody>
          <a:bodyPr/>
          <a:lstStyle/>
          <a:p>
            <a:r>
              <a:rPr lang="en-US" dirty="0"/>
              <a:t>Increased luminosity at lower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D9ED-0CE0-EE44-BF73-098C69EB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3441"/>
            <a:ext cx="9144000" cy="908739"/>
          </a:xfrm>
        </p:spPr>
        <p:txBody>
          <a:bodyPr>
            <a:normAutofit/>
          </a:bodyPr>
          <a:lstStyle/>
          <a:p>
            <a:r>
              <a:rPr lang="en-US" sz="2000" dirty="0"/>
              <a:t> Simplest way change focusing scheme of final focusing quads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Advantage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2600"/>
                </a:solidFill>
              </a:rPr>
              <a:t>independent of Interaction Region </a:t>
            </a: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can be done both at IP-6 and/or IP-8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0E125-0B26-5C42-86D1-42FE3EA3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F14E57-399A-1945-A735-0882703BB798}"/>
              </a:ext>
            </a:extLst>
          </p:cNvPr>
          <p:cNvGrpSpPr/>
          <p:nvPr/>
        </p:nvGrpSpPr>
        <p:grpSpPr>
          <a:xfrm>
            <a:off x="528004" y="1424787"/>
            <a:ext cx="3930980" cy="2985904"/>
            <a:chOff x="641020" y="1486432"/>
            <a:chExt cx="3930980" cy="2985904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E7C4963E-2A3C-5F4D-BB54-FA6790A5B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020" y="1823825"/>
              <a:ext cx="3930980" cy="264851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8929EA-5442-4746-8DF9-ADB0244A6055}"/>
                </a:ext>
              </a:extLst>
            </p:cNvPr>
            <p:cNvSpPr txBox="1"/>
            <p:nvPr/>
          </p:nvSpPr>
          <p:spPr>
            <a:xfrm>
              <a:off x="778380" y="2534034"/>
              <a:ext cx="1889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Doublet focusing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08375F-8AFC-0040-BD46-447D1774E99F}"/>
                </a:ext>
              </a:extLst>
            </p:cNvPr>
            <p:cNvSpPr txBox="1"/>
            <p:nvPr/>
          </p:nvSpPr>
          <p:spPr>
            <a:xfrm>
              <a:off x="727010" y="3768433"/>
              <a:ext cx="2123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Triplet focusing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9BE37-74CA-CF41-8B74-084863325FC6}"/>
                </a:ext>
              </a:extLst>
            </p:cNvPr>
            <p:cNvSpPr txBox="1"/>
            <p:nvPr/>
          </p:nvSpPr>
          <p:spPr>
            <a:xfrm>
              <a:off x="1264182" y="1486432"/>
              <a:ext cx="2239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schematics of concept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ED0D804-5A49-DB44-9554-99D58D3552EE}"/>
              </a:ext>
            </a:extLst>
          </p:cNvPr>
          <p:cNvSpPr txBox="1"/>
          <p:nvPr/>
        </p:nvSpPr>
        <p:spPr>
          <a:xfrm>
            <a:off x="4458984" y="1644191"/>
            <a:ext cx="455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polarity of quads DDF to FDF </a:t>
            </a:r>
          </a:p>
          <a:p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n</a:t>
            </a:r>
            <a:r>
              <a:rPr lang="en-US" dirty="0"/>
              <a:t>eeds to be done only on the rear side (incoming hadron beam) hadron quads </a:t>
            </a:r>
          </a:p>
          <a:p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 change polarity of quads at low E</a:t>
            </a:r>
            <a:r>
              <a:rPr lang="en-US" baseline="-25000" dirty="0">
                <a:solidFill>
                  <a:srgbClr val="0432FF"/>
                </a:solidFill>
                <a:sym typeface="Wingdings" pitchFamily="2" charset="2"/>
              </a:rPr>
              <a:t>CM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347C8-9454-8C4B-925B-7C58EB8C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36" y="2882953"/>
            <a:ext cx="4630376" cy="108524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C8F804E-75A5-F048-99D9-A49CAB8CF17F}"/>
              </a:ext>
            </a:extLst>
          </p:cNvPr>
          <p:cNvSpPr/>
          <p:nvPr/>
        </p:nvSpPr>
        <p:spPr>
          <a:xfrm>
            <a:off x="6902897" y="2833359"/>
            <a:ext cx="1727398" cy="1152319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7B216B-5C5E-E543-9787-9C4BE940BBA4}"/>
              </a:ext>
            </a:extLst>
          </p:cNvPr>
          <p:cNvCxnSpPr>
            <a:cxnSpLocks/>
          </p:cNvCxnSpPr>
          <p:nvPr/>
        </p:nvCxnSpPr>
        <p:spPr>
          <a:xfrm flipH="1">
            <a:off x="7048012" y="4078627"/>
            <a:ext cx="19659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F847BC-BAC4-8048-804A-381BBA463675}"/>
              </a:ext>
            </a:extLst>
          </p:cNvPr>
          <p:cNvSpPr txBox="1"/>
          <p:nvPr/>
        </p:nvSpPr>
        <p:spPr>
          <a:xfrm>
            <a:off x="7247826" y="4014613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hadron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CD2402-C00F-BC43-9EF6-D17F2EA972E6}"/>
                  </a:ext>
                </a:extLst>
              </p:cNvPr>
              <p:cNvSpPr txBox="1"/>
              <p:nvPr/>
            </p:nvSpPr>
            <p:spPr>
              <a:xfrm>
                <a:off x="163396" y="4531293"/>
                <a:ext cx="50156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432FF"/>
                    </a:solidFill>
                  </a:rPr>
                  <a:t>But</a:t>
                </a:r>
                <a:r>
                  <a:rPr lang="en-US" dirty="0"/>
                  <a:t> nothing is for free, there is a direct impact on the low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T</a:t>
                </a:r>
                <a:r>
                  <a:rPr lang="en-US" dirty="0"/>
                  <a:t> acceptance for forward scattered particles ~</a:t>
                </a:r>
                <a:r>
                  <a:rPr lang="en-US" dirty="0">
                    <a:latin typeface="Symbol" pitchFamily="2" charset="2"/>
                  </a:rPr>
                  <a:t>b</a:t>
                </a:r>
                <a:r>
                  <a:rPr lang="en-US" dirty="0"/>
                  <a:t> (at RP)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beam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divergency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Luminosity increases if </a:t>
                </a:r>
                <a:r>
                  <a:rPr lang="en-US" dirty="0">
                    <a:latin typeface="Symbol" pitchFamily="2" charset="2"/>
                  </a:rPr>
                  <a:t>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 ↓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′∗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Highest luminosity </a:t>
                </a:r>
                <a:r>
                  <a:rPr lang="en-US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smallest low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acceptance at far forward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CD2402-C00F-BC43-9EF6-D17F2EA97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6" y="4531293"/>
                <a:ext cx="5015620" cy="1754326"/>
              </a:xfrm>
              <a:prstGeom prst="rect">
                <a:avLst/>
              </a:prstGeom>
              <a:blipFill>
                <a:blip r:embed="rId4"/>
                <a:stretch>
                  <a:fillRect l="-1010" t="-1439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7C3F219-D995-F34B-8C26-13B7159E45F8}"/>
              </a:ext>
            </a:extLst>
          </p:cNvPr>
          <p:cNvGrpSpPr/>
          <p:nvPr/>
        </p:nvGrpSpPr>
        <p:grpSpPr>
          <a:xfrm>
            <a:off x="5500420" y="4494375"/>
            <a:ext cx="3494812" cy="2340342"/>
            <a:chOff x="628308" y="1415998"/>
            <a:chExt cx="7887383" cy="48391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2A5653-A2E9-0748-9EC3-65AC0EBB9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308" y="1415998"/>
              <a:ext cx="7887383" cy="4839119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4ABC13-9C9F-3F40-B33B-FB0B634AB27B}"/>
                </a:ext>
              </a:extLst>
            </p:cNvPr>
            <p:cNvSpPr/>
            <p:nvPr/>
          </p:nvSpPr>
          <p:spPr>
            <a:xfrm>
              <a:off x="5655736" y="3210559"/>
              <a:ext cx="311573" cy="3183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7CC088-A94F-C448-B8EA-64338340EE12}"/>
                </a:ext>
              </a:extLst>
            </p:cNvPr>
            <p:cNvSpPr/>
            <p:nvPr/>
          </p:nvSpPr>
          <p:spPr>
            <a:xfrm>
              <a:off x="4123120" y="4053839"/>
              <a:ext cx="311573" cy="3183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90D48A-AA53-3C4E-8471-EE99BDAAAD8F}"/>
                </a:ext>
              </a:extLst>
            </p:cNvPr>
            <p:cNvSpPr/>
            <p:nvPr/>
          </p:nvSpPr>
          <p:spPr>
            <a:xfrm>
              <a:off x="3252046" y="4439919"/>
              <a:ext cx="311573" cy="3183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C6C68A-A159-3442-869C-5543E8D9D16C}"/>
                    </a:ext>
                  </a:extLst>
                </p:cNvPr>
                <p:cNvSpPr txBox="1"/>
                <p:nvPr/>
              </p:nvSpPr>
              <p:spPr>
                <a:xfrm>
                  <a:off x="5967309" y="3205385"/>
                  <a:ext cx="1878214" cy="5727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Highest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endParaRPr lang="en-US" sz="1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A8347C-16E1-492C-BABE-0D6063AAB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309" y="3205385"/>
                  <a:ext cx="1878214" cy="572750"/>
                </a:xfrm>
                <a:prstGeom prst="rect">
                  <a:avLst/>
                </a:prstGeom>
                <a:blipFill>
                  <a:blip r:embed="rId6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F51525-1335-BB46-AB2B-CE897C6509AD}"/>
                </a:ext>
              </a:extLst>
            </p:cNvPr>
            <p:cNvSpPr txBox="1"/>
            <p:nvPr/>
          </p:nvSpPr>
          <p:spPr>
            <a:xfrm>
              <a:off x="2227100" y="3401500"/>
              <a:ext cx="2931134" cy="57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High-divergence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05EE8A-69D3-9E4D-A91F-2769689A1A6F}"/>
                </a:ext>
              </a:extLst>
            </p:cNvPr>
            <p:cNvSpPr txBox="1"/>
            <p:nvPr/>
          </p:nvSpPr>
          <p:spPr>
            <a:xfrm>
              <a:off x="3563620" y="4599092"/>
              <a:ext cx="3010728" cy="57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High-acceptance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3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9676-10C4-F542-9D0D-D0266BF1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38663"/>
          </a:xfrm>
        </p:spPr>
        <p:txBody>
          <a:bodyPr/>
          <a:lstStyle/>
          <a:p>
            <a:r>
              <a:rPr lang="en-US" dirty="0"/>
              <a:t>Increased luminosity at lower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FAC14-3407-E54D-A07E-9510A1C7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BA4F71-5FAA-9548-92BD-D0BDB3464EEC}"/>
              </a:ext>
            </a:extLst>
          </p:cNvPr>
          <p:cNvGrpSpPr/>
          <p:nvPr/>
        </p:nvGrpSpPr>
        <p:grpSpPr>
          <a:xfrm>
            <a:off x="483821" y="1274265"/>
            <a:ext cx="8176358" cy="4763185"/>
            <a:chOff x="617694" y="1353082"/>
            <a:chExt cx="8176358" cy="47631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989B04-62BF-A542-ABC1-498541F6941E}"/>
                </a:ext>
              </a:extLst>
            </p:cNvPr>
            <p:cNvSpPr/>
            <p:nvPr/>
          </p:nvSpPr>
          <p:spPr>
            <a:xfrm>
              <a:off x="7964329" y="1576111"/>
              <a:ext cx="829723" cy="453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30C12316-7987-E945-AF3B-11C37AA19FDF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687061693"/>
                    </p:ext>
                  </p:extLst>
                </p:nvPr>
              </p:nvGraphicFramePr>
              <p:xfrm>
                <a:off x="1012054" y="1899524"/>
                <a:ext cx="6984381" cy="41085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 xmlns=""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51DD6511-E170-42E7-AE68-FEFDF4DF40D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843450468"/>
                    </p:ext>
                  </p:extLst>
                </p:nvPr>
              </p:nvGraphicFramePr>
              <p:xfrm>
                <a:off x="1012054" y="1899524"/>
                <a:ext cx="6984381" cy="41085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4F29E8-8DDC-164E-AC81-81C32660A4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8175" y="1794607"/>
              <a:ext cx="19346" cy="35930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AA2875-ACD1-1842-BA0A-EDD31B676811}"/>
                </a:ext>
              </a:extLst>
            </p:cNvPr>
            <p:cNvSpPr/>
            <p:nvPr/>
          </p:nvSpPr>
          <p:spPr>
            <a:xfrm>
              <a:off x="4395722" y="3628305"/>
              <a:ext cx="3410267" cy="1564477"/>
            </a:xfrm>
            <a:prstGeom prst="ellipse">
              <a:avLst/>
            </a:prstGeom>
            <a:solidFill>
              <a:srgbClr val="0000EE">
                <a:alpha val="49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7B919E-A56D-F547-B33B-0207D32DD848}"/>
                </a:ext>
              </a:extLst>
            </p:cNvPr>
            <p:cNvSpPr/>
            <p:nvPr/>
          </p:nvSpPr>
          <p:spPr>
            <a:xfrm>
              <a:off x="2842776" y="3089953"/>
              <a:ext cx="4404105" cy="128842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7316D9-3A6E-7648-95A6-FFFC3ABD7A7E}"/>
                </a:ext>
              </a:extLst>
            </p:cNvPr>
            <p:cNvSpPr/>
            <p:nvPr/>
          </p:nvSpPr>
          <p:spPr>
            <a:xfrm>
              <a:off x="3235890" y="2324833"/>
              <a:ext cx="3841544" cy="1803575"/>
            </a:xfrm>
            <a:prstGeom prst="ellipse">
              <a:avLst/>
            </a:prstGeom>
            <a:solidFill>
              <a:srgbClr val="00B0F0">
                <a:alpha val="42000"/>
              </a:srgbClr>
            </a:solidFill>
            <a:ln>
              <a:solidFill>
                <a:srgbClr val="002060"/>
              </a:solidFill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B2398A-6CA1-D048-97CF-0E4623C582FC}"/>
                </a:ext>
              </a:extLst>
            </p:cNvPr>
            <p:cNvSpPr txBox="1"/>
            <p:nvPr/>
          </p:nvSpPr>
          <p:spPr>
            <a:xfrm>
              <a:off x="3928377" y="3451453"/>
              <a:ext cx="23520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Spin and Flavor Structure of </a:t>
              </a:r>
            </a:p>
            <a:p>
              <a:pPr algn="ctr"/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Nucleon and Nuclei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D9818C-33C6-2A46-A6D9-789EBCEA4BFE}"/>
                </a:ext>
              </a:extLst>
            </p:cNvPr>
            <p:cNvSpPr txBox="1"/>
            <p:nvPr/>
          </p:nvSpPr>
          <p:spPr>
            <a:xfrm>
              <a:off x="5415365" y="4082877"/>
              <a:ext cx="1607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at Extreme Parton Densities-</a:t>
              </a:r>
            </a:p>
            <a:p>
              <a:pPr algn="ctr"/>
              <a:r>
                <a:rPr lang="en-US" sz="1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F49CAC-759B-5445-8FE8-5FCD2C326AE8}"/>
                </a:ext>
              </a:extLst>
            </p:cNvPr>
            <p:cNvCxnSpPr/>
            <p:nvPr/>
          </p:nvCxnSpPr>
          <p:spPr>
            <a:xfrm>
              <a:off x="7681373" y="2861616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D4162E-C5FF-E540-B859-0E54C2BC2BAA}"/>
                </a:ext>
              </a:extLst>
            </p:cNvPr>
            <p:cNvCxnSpPr/>
            <p:nvPr/>
          </p:nvCxnSpPr>
          <p:spPr>
            <a:xfrm>
              <a:off x="7684543" y="3667809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4E0F8C-A161-934E-A596-2D91F61BA8C2}"/>
                </a:ext>
              </a:extLst>
            </p:cNvPr>
            <p:cNvCxnSpPr/>
            <p:nvPr/>
          </p:nvCxnSpPr>
          <p:spPr>
            <a:xfrm>
              <a:off x="7694479" y="4484265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4A1043-0F52-D642-BDDF-DE1EE29CB85E}"/>
                </a:ext>
              </a:extLst>
            </p:cNvPr>
            <p:cNvSpPr txBox="1"/>
            <p:nvPr/>
          </p:nvSpPr>
          <p:spPr>
            <a:xfrm>
              <a:off x="7807180" y="2672772"/>
              <a:ext cx="63638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  <a:p>
              <a:r>
                <a:rPr 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7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r>
                <a:rPr lang="en-US" sz="33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5F4BFE-7E8F-A948-97EF-895F1080E1A0}"/>
                </a:ext>
              </a:extLst>
            </p:cNvPr>
            <p:cNvSpPr txBox="1"/>
            <p:nvPr/>
          </p:nvSpPr>
          <p:spPr>
            <a:xfrm>
              <a:off x="943751" y="5746935"/>
              <a:ext cx="70543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of Mass Energy </a:t>
              </a:r>
              <a:r>
                <a:rPr lang="en-US" sz="2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1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[GeV]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12975B-CDDB-2F47-B45D-6D2557186C18}"/>
                </a:ext>
              </a:extLst>
            </p:cNvPr>
            <p:cNvCxnSpPr/>
            <p:nvPr/>
          </p:nvCxnSpPr>
          <p:spPr>
            <a:xfrm>
              <a:off x="6486002" y="5940594"/>
              <a:ext cx="711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A2B6DD-1DA1-E14B-8ADA-817822F52284}"/>
                </a:ext>
              </a:extLst>
            </p:cNvPr>
            <p:cNvSpPr txBox="1"/>
            <p:nvPr/>
          </p:nvSpPr>
          <p:spPr>
            <a:xfrm>
              <a:off x="617694" y="1691984"/>
              <a:ext cx="507831" cy="3180797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Peak Luminosity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[cm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470EA8-8EC2-4E40-843C-DCB1A920CB03}"/>
                </a:ext>
              </a:extLst>
            </p:cNvPr>
            <p:cNvSpPr txBox="1"/>
            <p:nvPr/>
          </p:nvSpPr>
          <p:spPr>
            <a:xfrm>
              <a:off x="8286221" y="1502402"/>
              <a:ext cx="507831" cy="39418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 Integrated Luminosity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[fb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430A59-5D3F-3849-B11B-207A87C20D07}"/>
                </a:ext>
              </a:extLst>
            </p:cNvPr>
            <p:cNvSpPr txBox="1"/>
            <p:nvPr/>
          </p:nvSpPr>
          <p:spPr>
            <a:xfrm>
              <a:off x="1040215" y="1757231"/>
              <a:ext cx="702343" cy="3724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5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3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7D3D0B-895E-D841-AB33-2AA59DBF4575}"/>
                </a:ext>
              </a:extLst>
            </p:cNvPr>
            <p:cNvSpPr/>
            <p:nvPr/>
          </p:nvSpPr>
          <p:spPr>
            <a:xfrm>
              <a:off x="2209296" y="3885922"/>
              <a:ext cx="2775334" cy="1203443"/>
            </a:xfrm>
            <a:prstGeom prst="ellips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438411-B41F-684E-9726-570911FFE338}"/>
                </a:ext>
              </a:extLst>
            </p:cNvPr>
            <p:cNvSpPr txBox="1"/>
            <p:nvPr/>
          </p:nvSpPr>
          <p:spPr>
            <a:xfrm>
              <a:off x="3002025" y="4095643"/>
              <a:ext cx="1188616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Internal </a:t>
              </a:r>
            </a:p>
            <a:p>
              <a:pPr algn="ctr"/>
              <a:r>
                <a:rPr lang="en-US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Landscape of the Nucleus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CD5579-A8AF-F241-9479-7931BAE1E313}"/>
                </a:ext>
              </a:extLst>
            </p:cNvPr>
            <p:cNvSpPr/>
            <p:nvPr/>
          </p:nvSpPr>
          <p:spPr>
            <a:xfrm>
              <a:off x="722630" y="5067317"/>
              <a:ext cx="724321" cy="1041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023405-CD25-FB4A-9CFC-9FC814E0FB33}"/>
                </a:ext>
              </a:extLst>
            </p:cNvPr>
            <p:cNvCxnSpPr>
              <a:cxnSpLocks/>
            </p:cNvCxnSpPr>
            <p:nvPr/>
          </p:nvCxnSpPr>
          <p:spPr>
            <a:xfrm>
              <a:off x="1766265" y="1824011"/>
              <a:ext cx="0" cy="354271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4B6338-2044-2842-AD1E-9023DFA5D84E}"/>
                </a:ext>
              </a:extLst>
            </p:cNvPr>
            <p:cNvSpPr txBox="1"/>
            <p:nvPr/>
          </p:nvSpPr>
          <p:spPr>
            <a:xfrm>
              <a:off x="7475542" y="5463694"/>
              <a:ext cx="71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12289-C99A-D740-BFE3-16B27DEE07EB}"/>
                </a:ext>
              </a:extLst>
            </p:cNvPr>
            <p:cNvCxnSpPr/>
            <p:nvPr/>
          </p:nvCxnSpPr>
          <p:spPr>
            <a:xfrm flipV="1">
              <a:off x="3532154" y="3156607"/>
              <a:ext cx="724536" cy="98131"/>
            </a:xfrm>
            <a:prstGeom prst="line">
              <a:avLst/>
            </a:prstGeom>
            <a:ln w="60325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B43C800-18AA-484E-AB71-29E654A9557E}"/>
                </a:ext>
              </a:extLst>
            </p:cNvPr>
            <p:cNvCxnSpPr/>
            <p:nvPr/>
          </p:nvCxnSpPr>
          <p:spPr>
            <a:xfrm flipV="1">
              <a:off x="4263697" y="2859451"/>
              <a:ext cx="1656096" cy="300659"/>
            </a:xfrm>
            <a:prstGeom prst="line">
              <a:avLst/>
            </a:prstGeom>
            <a:ln w="60325">
              <a:solidFill>
                <a:srgbClr val="017AC7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86001B-7E98-C14E-8D57-3BA4AAF1EDA7}"/>
                </a:ext>
              </a:extLst>
            </p:cNvPr>
            <p:cNvCxnSpPr/>
            <p:nvPr/>
          </p:nvCxnSpPr>
          <p:spPr>
            <a:xfrm>
              <a:off x="5919793" y="2859449"/>
              <a:ext cx="1431525" cy="689590"/>
            </a:xfrm>
            <a:prstGeom prst="line">
              <a:avLst/>
            </a:prstGeom>
            <a:ln w="60325">
              <a:solidFill>
                <a:srgbClr val="017AC7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8B7771-441D-404D-924C-E9FCB2CC5EEC}"/>
                </a:ext>
              </a:extLst>
            </p:cNvPr>
            <p:cNvCxnSpPr/>
            <p:nvPr/>
          </p:nvCxnSpPr>
          <p:spPr>
            <a:xfrm flipH="1">
              <a:off x="2861419" y="3255444"/>
              <a:ext cx="663838" cy="746681"/>
            </a:xfrm>
            <a:prstGeom prst="line">
              <a:avLst/>
            </a:prstGeom>
            <a:ln w="60325">
              <a:solidFill>
                <a:srgbClr val="017AC7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66C1FFC-C0B9-2942-A4BB-8D2AF11AE7A7}"/>
                </a:ext>
              </a:extLst>
            </p:cNvPr>
            <p:cNvCxnSpPr/>
            <p:nvPr/>
          </p:nvCxnSpPr>
          <p:spPr>
            <a:xfrm flipH="1" flipV="1">
              <a:off x="5919794" y="2856356"/>
              <a:ext cx="1428672" cy="692683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5779C01-DC5A-CE4A-9E80-354D5D29D903}"/>
                </a:ext>
              </a:extLst>
            </p:cNvPr>
            <p:cNvCxnSpPr/>
            <p:nvPr/>
          </p:nvCxnSpPr>
          <p:spPr>
            <a:xfrm flipV="1">
              <a:off x="4263697" y="2861617"/>
              <a:ext cx="1663103" cy="87371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9B386E-6AB2-BE47-B47D-C6C380E22714}"/>
                </a:ext>
              </a:extLst>
            </p:cNvPr>
            <p:cNvCxnSpPr>
              <a:stCxn id="34" idx="0"/>
              <a:endCxn id="36" idx="0"/>
            </p:cNvCxnSpPr>
            <p:nvPr/>
          </p:nvCxnSpPr>
          <p:spPr>
            <a:xfrm flipH="1">
              <a:off x="3526382" y="2959982"/>
              <a:ext cx="731582" cy="77063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Up Arrow 33">
              <a:extLst>
                <a:ext uri="{FF2B5EF4-FFF2-40B4-BE49-F238E27FC236}">
                  <a16:creationId xmlns:a16="http://schemas.microsoft.com/office/drawing/2014/main" id="{B730CC09-0E0A-4544-B5C8-5A35C566C451}"/>
                </a:ext>
              </a:extLst>
            </p:cNvPr>
            <p:cNvSpPr/>
            <p:nvPr/>
          </p:nvSpPr>
          <p:spPr>
            <a:xfrm>
              <a:off x="4190450" y="2959982"/>
              <a:ext cx="135028" cy="1891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DF4A60-D852-2141-97A3-1CE5EAE49DA6}"/>
                </a:ext>
              </a:extLst>
            </p:cNvPr>
            <p:cNvCxnSpPr>
              <a:stCxn id="36" idx="0"/>
            </p:cNvCxnSpPr>
            <p:nvPr/>
          </p:nvCxnSpPr>
          <p:spPr>
            <a:xfrm flipH="1">
              <a:off x="2861084" y="3037045"/>
              <a:ext cx="665298" cy="965080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Up Arrow 35">
              <a:extLst>
                <a:ext uri="{FF2B5EF4-FFF2-40B4-BE49-F238E27FC236}">
                  <a16:creationId xmlns:a16="http://schemas.microsoft.com/office/drawing/2014/main" id="{600ED922-65BC-404A-8707-5C85239B4C33}"/>
                </a:ext>
              </a:extLst>
            </p:cNvPr>
            <p:cNvSpPr/>
            <p:nvPr/>
          </p:nvSpPr>
          <p:spPr>
            <a:xfrm>
              <a:off x="3458868" y="3037045"/>
              <a:ext cx="135028" cy="21769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70E13EB-B2D1-5241-95D0-3F586188A8CB}"/>
                </a:ext>
              </a:extLst>
            </p:cNvPr>
            <p:cNvCxnSpPr/>
            <p:nvPr/>
          </p:nvCxnSpPr>
          <p:spPr>
            <a:xfrm flipH="1">
              <a:off x="3525258" y="3206706"/>
              <a:ext cx="737738" cy="95947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5F7F49-A829-2348-A948-5A9A001D997B}"/>
                </a:ext>
              </a:extLst>
            </p:cNvPr>
            <p:cNvCxnSpPr/>
            <p:nvPr/>
          </p:nvCxnSpPr>
          <p:spPr>
            <a:xfrm flipH="1">
              <a:off x="2861420" y="3471514"/>
              <a:ext cx="663837" cy="788228"/>
            </a:xfrm>
            <a:prstGeom prst="line">
              <a:avLst/>
            </a:prstGeom>
            <a:ln w="25400">
              <a:solidFill>
                <a:srgbClr val="017AC7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1D68667-9ED2-9B44-8816-95812339C877}"/>
                </a:ext>
              </a:extLst>
            </p:cNvPr>
            <p:cNvCxnSpPr/>
            <p:nvPr/>
          </p:nvCxnSpPr>
          <p:spPr>
            <a:xfrm flipH="1">
              <a:off x="2861086" y="3302653"/>
              <a:ext cx="664171" cy="957089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2DF27F-CB03-984E-B856-66E5C43A3E73}"/>
                </a:ext>
              </a:extLst>
            </p:cNvPr>
            <p:cNvCxnSpPr/>
            <p:nvPr/>
          </p:nvCxnSpPr>
          <p:spPr>
            <a:xfrm flipV="1">
              <a:off x="3526382" y="3384658"/>
              <a:ext cx="730308" cy="83592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57A88F-04D7-8D4D-A4F9-DD24B8880797}"/>
                </a:ext>
              </a:extLst>
            </p:cNvPr>
            <p:cNvCxnSpPr/>
            <p:nvPr/>
          </p:nvCxnSpPr>
          <p:spPr>
            <a:xfrm flipV="1">
              <a:off x="4256690" y="3119866"/>
              <a:ext cx="1663103" cy="264792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0DAF6B-DDE0-9F4C-9AC0-F0E090652A2A}"/>
                </a:ext>
              </a:extLst>
            </p:cNvPr>
            <p:cNvCxnSpPr/>
            <p:nvPr/>
          </p:nvCxnSpPr>
          <p:spPr>
            <a:xfrm>
              <a:off x="5919794" y="3119866"/>
              <a:ext cx="1428672" cy="429173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2347B4-F39B-D941-8A87-ED0ACC210CA4}"/>
                </a:ext>
              </a:extLst>
            </p:cNvPr>
            <p:cNvCxnSpPr/>
            <p:nvPr/>
          </p:nvCxnSpPr>
          <p:spPr>
            <a:xfrm flipV="1">
              <a:off x="4256690" y="3119865"/>
              <a:ext cx="1663103" cy="83689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99D275-263D-4747-948A-0879475FDF68}"/>
                </a:ext>
              </a:extLst>
            </p:cNvPr>
            <p:cNvCxnSpPr/>
            <p:nvPr/>
          </p:nvCxnSpPr>
          <p:spPr>
            <a:xfrm flipH="1">
              <a:off x="2044376" y="1536013"/>
              <a:ext cx="441175" cy="0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9D54F3-3D7D-3B4C-A212-72590D0E5FA0}"/>
                    </a:ext>
                  </a:extLst>
                </p:cNvPr>
                <p:cNvSpPr txBox="1"/>
                <p:nvPr/>
              </p:nvSpPr>
              <p:spPr>
                <a:xfrm>
                  <a:off x="3655637" y="1468701"/>
                  <a:ext cx="27750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a14:m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operating one IR at a time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9D54F3-3D7D-3B4C-A212-72590D0E5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5637" y="1468701"/>
                  <a:ext cx="277505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3226" r="-455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CEEA3CA-A4D3-F148-89D8-634D1868655D}"/>
                </a:ext>
              </a:extLst>
            </p:cNvPr>
            <p:cNvCxnSpPr/>
            <p:nvPr/>
          </p:nvCxnSpPr>
          <p:spPr>
            <a:xfrm flipV="1">
              <a:off x="2060185" y="1765634"/>
              <a:ext cx="438912" cy="0"/>
            </a:xfrm>
            <a:prstGeom prst="line">
              <a:avLst/>
            </a:prstGeom>
            <a:ln w="60325">
              <a:solidFill>
                <a:srgbClr val="017AC7"/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2AA329C-8AA9-EA41-9316-DB237AC654CE}"/>
                    </a:ext>
                  </a:extLst>
                </p:cNvPr>
                <p:cNvSpPr txBox="1"/>
                <p:nvPr/>
              </p:nvSpPr>
              <p:spPr>
                <a:xfrm>
                  <a:off x="2515583" y="1353082"/>
                  <a:ext cx="89319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High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a14:m>
                  <a:endPara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Baseline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2AA329C-8AA9-EA41-9316-DB237AC65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583" y="1353082"/>
                  <a:ext cx="89319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4225" t="-2128" r="-1408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08FB1DA5-A570-8342-A777-CAB54CA15471}"/>
                </a:ext>
              </a:extLst>
            </p:cNvPr>
            <p:cNvSpPr/>
            <p:nvPr/>
          </p:nvSpPr>
          <p:spPr>
            <a:xfrm flipH="1">
              <a:off x="3370683" y="1488416"/>
              <a:ext cx="230394" cy="345732"/>
            </a:xfrm>
            <a:prstGeom prst="leftBrace">
              <a:avLst>
                <a:gd name="adj1" fmla="val 33605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D62422-3125-CF49-A932-98FAC47557F8}"/>
                </a:ext>
              </a:extLst>
            </p:cNvPr>
            <p:cNvCxnSpPr/>
            <p:nvPr/>
          </p:nvCxnSpPr>
          <p:spPr>
            <a:xfrm flipH="1">
              <a:off x="2041307" y="1987263"/>
              <a:ext cx="441175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83D8C5-9611-A041-A530-2D9920BF9C36}"/>
                </a:ext>
              </a:extLst>
            </p:cNvPr>
            <p:cNvSpPr txBox="1"/>
            <p:nvPr/>
          </p:nvSpPr>
          <p:spPr>
            <a:xfrm>
              <a:off x="3613097" y="1921409"/>
              <a:ext cx="365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operating both IRs with a fair-share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4EF5E41-9C0E-4B45-B0C6-6FBEB88550DB}"/>
                </a:ext>
              </a:extLst>
            </p:cNvPr>
            <p:cNvCxnSpPr/>
            <p:nvPr/>
          </p:nvCxnSpPr>
          <p:spPr>
            <a:xfrm flipV="1">
              <a:off x="2057116" y="2216884"/>
              <a:ext cx="438912" cy="0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3483834-5831-6B42-8D1C-3A671CCD8770}"/>
                    </a:ext>
                  </a:extLst>
                </p:cNvPr>
                <p:cNvSpPr txBox="1"/>
                <p:nvPr/>
              </p:nvSpPr>
              <p:spPr>
                <a:xfrm>
                  <a:off x="2512514" y="1804332"/>
                  <a:ext cx="89319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High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a14:m>
                  <a:endPara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Baseline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3483834-5831-6B42-8D1C-3A671CCD8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514" y="1804332"/>
                  <a:ext cx="893193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2778" t="-2128" r="-138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Left Brace 52">
              <a:extLst>
                <a:ext uri="{FF2B5EF4-FFF2-40B4-BE49-F238E27FC236}">
                  <a16:creationId xmlns:a16="http://schemas.microsoft.com/office/drawing/2014/main" id="{B14D174D-7531-5143-8D0A-39A68CB13838}"/>
                </a:ext>
              </a:extLst>
            </p:cNvPr>
            <p:cNvSpPr/>
            <p:nvPr/>
          </p:nvSpPr>
          <p:spPr>
            <a:xfrm flipH="1">
              <a:off x="3380486" y="1931821"/>
              <a:ext cx="230394" cy="345732"/>
            </a:xfrm>
            <a:prstGeom prst="leftBrace">
              <a:avLst>
                <a:gd name="adj1" fmla="val 33605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2D4D29-AD70-F840-9844-A48E66BDA931}"/>
                </a:ext>
              </a:extLst>
            </p:cNvPr>
            <p:cNvCxnSpPr/>
            <p:nvPr/>
          </p:nvCxnSpPr>
          <p:spPr>
            <a:xfrm flipH="1" flipV="1">
              <a:off x="5919794" y="3119866"/>
              <a:ext cx="1431524" cy="429173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3FCB39E-7292-A243-8266-BB1ED1A8AF14}"/>
                </a:ext>
              </a:extLst>
            </p:cNvPr>
            <p:cNvSpPr txBox="1"/>
            <p:nvPr/>
          </p:nvSpPr>
          <p:spPr>
            <a:xfrm>
              <a:off x="4232405" y="3031808"/>
              <a:ext cx="1830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Tomography (p/A)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38047C7-4577-C340-BEEB-47538228325B}"/>
                    </a:ext>
                  </a:extLst>
                </p:cNvPr>
                <p:cNvSpPr txBox="1"/>
                <p:nvPr/>
              </p:nvSpPr>
              <p:spPr>
                <a:xfrm>
                  <a:off x="5824887" y="2485586"/>
                  <a:ext cx="949940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𝟑𝟑</m:t>
                            </m:r>
                          </m:sup>
                        </m:sSup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887" y="2485586"/>
                  <a:ext cx="949940" cy="3125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9F23E46-96A7-424F-B4B3-825328D138A4}"/>
                    </a:ext>
                  </a:extLst>
                </p:cNvPr>
                <p:cNvSpPr txBox="1"/>
                <p:nvPr/>
              </p:nvSpPr>
              <p:spPr>
                <a:xfrm>
                  <a:off x="2237800" y="3848236"/>
                  <a:ext cx="6137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800" y="3848236"/>
                  <a:ext cx="61375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8CA6353-B0F6-3848-B2A0-516D202D8088}"/>
                    </a:ext>
                  </a:extLst>
                </p:cNvPr>
                <p:cNvSpPr txBox="1"/>
                <p:nvPr/>
              </p:nvSpPr>
              <p:spPr>
                <a:xfrm>
                  <a:off x="7136897" y="3229273"/>
                  <a:ext cx="6137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897" y="3229273"/>
                  <a:ext cx="613758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53A6C2-FDDD-1949-83BF-3C59B109E102}"/>
                    </a:ext>
                  </a:extLst>
                </p:cNvPr>
                <p:cNvSpPr txBox="1"/>
                <p:nvPr/>
              </p:nvSpPr>
              <p:spPr>
                <a:xfrm>
                  <a:off x="3068816" y="2717569"/>
                  <a:ext cx="5063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816" y="2717569"/>
                  <a:ext cx="506357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4A43421-211F-7841-9DED-B2C87D51DAC7}"/>
                    </a:ext>
                  </a:extLst>
                </p:cNvPr>
                <p:cNvSpPr txBox="1"/>
                <p:nvPr/>
              </p:nvSpPr>
              <p:spPr>
                <a:xfrm>
                  <a:off x="3993454" y="2585776"/>
                  <a:ext cx="5063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454" y="2585776"/>
                  <a:ext cx="506357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092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3E28-E718-7240-882C-DEAA0D34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36997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Meetings across Proto-Collaborations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0996-97AC-2C42-AAC7-3BD40318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8780"/>
            <a:ext cx="9144000" cy="5604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Idea is to address topics, which affect all proto-collaborations the same way </a:t>
            </a:r>
          </a:p>
          <a:p>
            <a:r>
              <a:rPr lang="en-US" sz="2000" dirty="0"/>
              <a:t> Far-forward/backward IR meeting, example topics are IR layout, SR and beam-gas background, beampipe design, ……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Topics: </a:t>
            </a:r>
            <a:r>
              <a:rPr lang="en-US" sz="1600" dirty="0"/>
              <a:t>will solicitate input from proto-collaboration far-forward and backward WG conveners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Organizers: </a:t>
            </a:r>
            <a:r>
              <a:rPr lang="en-US" sz="1600" dirty="0"/>
              <a:t>E.C. </a:t>
            </a:r>
            <a:r>
              <a:rPr lang="en-US" sz="1600" dirty="0" err="1"/>
              <a:t>Aschenauer</a:t>
            </a:r>
            <a:r>
              <a:rPr lang="en-US" sz="1600" dirty="0"/>
              <a:t> &amp; Rolf 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Meeting: </a:t>
            </a:r>
            <a:r>
              <a:rPr lang="en-US" sz="1600" dirty="0"/>
              <a:t>Mondays 2:00 pm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Frequency: </a:t>
            </a:r>
            <a:r>
              <a:rPr lang="en-US" sz="1600" dirty="0"/>
              <a:t>once per month or when needed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Mailing list: </a:t>
            </a:r>
            <a:r>
              <a:rPr lang="en-US" sz="1600" dirty="0"/>
              <a:t>YR-report mailing list </a:t>
            </a:r>
            <a:r>
              <a:rPr lang="en-US" sz="1600" dirty="0">
                <a:hlinkClick r:id="rId2"/>
              </a:rPr>
              <a:t>eicug-yr-detector-forward-ir@eicug.org</a:t>
            </a:r>
            <a:endParaRPr lang="en-US" sz="1600" dirty="0"/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ZOOM: </a:t>
            </a:r>
            <a:r>
              <a:rPr lang="en-US" sz="1600" dirty="0"/>
              <a:t>https://</a:t>
            </a:r>
            <a:r>
              <a:rPr lang="en-US" sz="1600" dirty="0" err="1"/>
              <a:t>bnl.zoomgov.com</a:t>
            </a:r>
            <a:r>
              <a:rPr lang="en-US" sz="1600" dirty="0"/>
              <a:t>/j/1616690483?pwd=UndKZDk5ekZISEJWVFVEbW9KMXZNQT09Meeting ID: 161 669 0483     Passcode: 127333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</a:rPr>
              <a:t>Indigo: </a:t>
            </a:r>
            <a:r>
              <a:rPr lang="en-US" sz="1600" dirty="0"/>
              <a:t>https://</a:t>
            </a:r>
            <a:r>
              <a:rPr lang="en-US" sz="1600" dirty="0" err="1"/>
              <a:t>indico.bnl.gov</a:t>
            </a:r>
            <a:r>
              <a:rPr lang="en-US" sz="1600" dirty="0"/>
              <a:t>/category/284/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30C9-E1BB-F448-A9EE-B6D18A4F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urved Right Arrow 4">
            <a:extLst>
              <a:ext uri="{FF2B5EF4-FFF2-40B4-BE49-F238E27FC236}">
                <a16:creationId xmlns:a16="http://schemas.microsoft.com/office/drawing/2014/main" id="{B45B5436-1226-C74F-9B0A-25BF4E9DEC1C}"/>
              </a:ext>
            </a:extLst>
          </p:cNvPr>
          <p:cNvSpPr/>
          <p:nvPr/>
        </p:nvSpPr>
        <p:spPr bwMode="auto">
          <a:xfrm>
            <a:off x="1969026" y="4698640"/>
            <a:ext cx="638375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390B9-F505-E24F-8E1F-098AFC74A343}"/>
              </a:ext>
            </a:extLst>
          </p:cNvPr>
          <p:cNvSpPr txBox="1"/>
          <p:nvPr/>
        </p:nvSpPr>
        <p:spPr>
          <a:xfrm>
            <a:off x="2786230" y="4679573"/>
            <a:ext cx="451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Today’s Topic 2</a:t>
            </a:r>
            <a:r>
              <a:rPr lang="en-US" sz="2400" b="1" baseline="30000" dirty="0">
                <a:solidFill>
                  <a:srgbClr val="0432FF"/>
                </a:solidFill>
              </a:rPr>
              <a:t>nd</a:t>
            </a:r>
            <a:r>
              <a:rPr lang="en-US" sz="2400" b="1" dirty="0">
                <a:solidFill>
                  <a:srgbClr val="0432FF"/>
                </a:solidFill>
              </a:rPr>
              <a:t> IR design for IP-8</a:t>
            </a:r>
          </a:p>
        </p:txBody>
      </p:sp>
    </p:spTree>
    <p:extLst>
      <p:ext uri="{BB962C8B-B14F-4D97-AF65-F5344CB8AC3E}">
        <p14:creationId xmlns:p14="http://schemas.microsoft.com/office/powerpoint/2010/main" val="244711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DB7F-095D-CF4C-9442-C706DCEB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15572" cy="570605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Complementarity for 1</a:t>
            </a:r>
            <a:r>
              <a:rPr lang="en-US" baseline="30000" dirty="0"/>
              <a:t>st</a:t>
            </a:r>
            <a:r>
              <a:rPr lang="en-US" dirty="0"/>
              <a:t>-IR &amp; 2</a:t>
            </a:r>
            <a:r>
              <a:rPr lang="en-US" baseline="30000" dirty="0"/>
              <a:t>nd</a:t>
            </a:r>
            <a:r>
              <a:rPr lang="en-US" dirty="0"/>
              <a:t>-IR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AC166-6516-2245-9A8C-48FA8AFE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FD899-F261-9547-BB85-0D6E64F2B6AB}"/>
              </a:ext>
            </a:extLst>
          </p:cNvPr>
          <p:cNvSpPr txBox="1"/>
          <p:nvPr/>
        </p:nvSpPr>
        <p:spPr>
          <a:xfrm>
            <a:off x="10274" y="574071"/>
            <a:ext cx="9115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  <a:cs typeface="Arial" panose="020B0604020202020204" pitchFamily="34" charset="0"/>
              </a:rPr>
              <a:t>Since CD-1 we made significant progress in the preliminary design for the 2</a:t>
            </a:r>
            <a:r>
              <a:rPr lang="en-US" sz="2000" baseline="30000" dirty="0">
                <a:latin typeface="Comic Sans MS" panose="030F0902030302020204" pitchFamily="66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Comic Sans MS" panose="030F0902030302020204" pitchFamily="66" charset="0"/>
                <a:cs typeface="Arial" panose="020B0604020202020204" pitchFamily="34" charset="0"/>
              </a:rPr>
              <a:t> IR with a focus on complementarity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BE3EA3-F832-6447-8211-61FC887F85C5}"/>
              </a:ext>
            </a:extLst>
          </p:cNvPr>
          <p:cNvCxnSpPr/>
          <p:nvPr/>
        </p:nvCxnSpPr>
        <p:spPr>
          <a:xfrm>
            <a:off x="10274" y="1715786"/>
            <a:ext cx="9115572" cy="0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1126EA-5205-2247-96DC-63BFB2840E0F}"/>
              </a:ext>
            </a:extLst>
          </p:cNvPr>
          <p:cNvCxnSpPr/>
          <p:nvPr/>
        </p:nvCxnSpPr>
        <p:spPr>
          <a:xfrm>
            <a:off x="5763796" y="1285888"/>
            <a:ext cx="0" cy="5356357"/>
          </a:xfrm>
          <a:prstGeom prst="line">
            <a:avLst/>
          </a:prstGeom>
          <a:ln w="19050">
            <a:solidFill>
              <a:srgbClr val="0432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73D047-5999-104D-BB33-0C589E1237B1}"/>
              </a:ext>
            </a:extLst>
          </p:cNvPr>
          <p:cNvCxnSpPr/>
          <p:nvPr/>
        </p:nvCxnSpPr>
        <p:spPr>
          <a:xfrm>
            <a:off x="2289422" y="1285888"/>
            <a:ext cx="0" cy="5356357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169E77-B75D-0A47-8E0E-106B1EE8F7EF}"/>
              </a:ext>
            </a:extLst>
          </p:cNvPr>
          <p:cNvSpPr txBox="1"/>
          <p:nvPr/>
        </p:nvSpPr>
        <p:spPr>
          <a:xfrm>
            <a:off x="6811596" y="1240861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2</a:t>
            </a:r>
            <a:r>
              <a:rPr lang="en-US" sz="2400" b="1" baseline="30000" dirty="0">
                <a:solidFill>
                  <a:srgbClr val="0432FF"/>
                </a:solidFill>
                <a:latin typeface="Comic Sans MS" panose="030F0902030302020204" pitchFamily="66" charset="0"/>
              </a:rPr>
              <a:t>nd</a:t>
            </a:r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 IR (IP-8)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6C1A5-90BC-F241-99E2-9E31CAA02815}"/>
              </a:ext>
            </a:extLst>
          </p:cNvPr>
          <p:cNvSpPr txBox="1"/>
          <p:nvPr/>
        </p:nvSpPr>
        <p:spPr>
          <a:xfrm>
            <a:off x="3414158" y="1240861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1</a:t>
            </a:r>
            <a:r>
              <a:rPr lang="en-US" sz="2400" b="1" baseline="30000" dirty="0">
                <a:solidFill>
                  <a:srgbClr val="0432FF"/>
                </a:solidFill>
                <a:latin typeface="Comic Sans MS" panose="030F0902030302020204" pitchFamily="66" charset="0"/>
              </a:rPr>
              <a:t>st</a:t>
            </a:r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 IR (IP-6)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F6677-BF51-A941-AD21-E1040E1AAE2D}"/>
              </a:ext>
            </a:extLst>
          </p:cNvPr>
          <p:cNvSpPr txBox="1"/>
          <p:nvPr/>
        </p:nvSpPr>
        <p:spPr>
          <a:xfrm>
            <a:off x="92466" y="172891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Geometry: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8F1A3-D1F7-B44A-8929-02E50788B60C}"/>
              </a:ext>
            </a:extLst>
          </p:cNvPr>
          <p:cNvSpPr txBox="1"/>
          <p:nvPr/>
        </p:nvSpPr>
        <p:spPr>
          <a:xfrm>
            <a:off x="2289422" y="1728914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ring inside to outside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3A09B-7257-5C43-A2C5-DD5CF49F7550}"/>
              </a:ext>
            </a:extLst>
          </p:cNvPr>
          <p:cNvSpPr txBox="1"/>
          <p:nvPr/>
        </p:nvSpPr>
        <p:spPr>
          <a:xfrm>
            <a:off x="6767235" y="1725927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ring outside to inside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2212C3-C07E-9744-9A94-FA8F5653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057"/>
          <a:stretch/>
        </p:blipFill>
        <p:spPr>
          <a:xfrm>
            <a:off x="5003438" y="1756212"/>
            <a:ext cx="1499323" cy="1061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E05E9B-6809-2A45-8D0F-56DB98555C91}"/>
              </a:ext>
            </a:extLst>
          </p:cNvPr>
          <p:cNvSpPr txBox="1"/>
          <p:nvPr/>
        </p:nvSpPr>
        <p:spPr>
          <a:xfrm>
            <a:off x="2322629" y="2241248"/>
            <a:ext cx="2770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 and assembly hall</a:t>
            </a:r>
          </a:p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are larger</a:t>
            </a:r>
          </a:p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Tunnel: ⦰ </a:t>
            </a:r>
            <a:r>
              <a:rPr lang="en-US" dirty="0">
                <a:latin typeface="Comic Sans MS" panose="030F0902030302020204" pitchFamily="66" charset="0"/>
              </a:rPr>
              <a:t>7m +/- 140m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739D7-6422-9E40-B3DF-2B88D3B191B3}"/>
              </a:ext>
            </a:extLst>
          </p:cNvPr>
          <p:cNvSpPr txBox="1"/>
          <p:nvPr/>
        </p:nvSpPr>
        <p:spPr>
          <a:xfrm>
            <a:off x="6493995" y="2232285"/>
            <a:ext cx="263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 and assembly hall are smaller</a:t>
            </a:r>
          </a:p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Tunnel: ⦰ 6.3m to 60m then 5.3m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343EF-6E4C-7942-9360-421095C31C1D}"/>
              </a:ext>
            </a:extLst>
          </p:cNvPr>
          <p:cNvSpPr txBox="1"/>
          <p:nvPr/>
        </p:nvSpPr>
        <p:spPr>
          <a:xfrm>
            <a:off x="101953" y="3406942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Crossing Angle: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F7F6F-50F9-214E-BE09-EE513521A57E}"/>
              </a:ext>
            </a:extLst>
          </p:cNvPr>
          <p:cNvSpPr txBox="1"/>
          <p:nvPr/>
        </p:nvSpPr>
        <p:spPr>
          <a:xfrm>
            <a:off x="3534975" y="3409093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25 </a:t>
            </a:r>
            <a:r>
              <a:rPr lang="en-US" dirty="0" err="1">
                <a:latin typeface="Comic Sans MS" panose="030F0902030302020204" pitchFamily="66" charset="0"/>
                <a:cs typeface="Arial" panose="020B0604020202020204" pitchFamily="34" charset="0"/>
              </a:rPr>
              <a:t>mrad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8569E-CCC6-BE44-B402-F2A77327FF01}"/>
              </a:ext>
            </a:extLst>
          </p:cNvPr>
          <p:cNvSpPr txBox="1"/>
          <p:nvPr/>
        </p:nvSpPr>
        <p:spPr>
          <a:xfrm>
            <a:off x="6727100" y="341437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35 </a:t>
            </a:r>
            <a:r>
              <a:rPr lang="en-US" dirty="0" err="1">
                <a:latin typeface="Comic Sans MS" panose="030F0902030302020204" pitchFamily="66" charset="0"/>
                <a:cs typeface="Arial" panose="020B0604020202020204" pitchFamily="34" charset="0"/>
              </a:rPr>
              <a:t>mrad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secondary focus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8DCF9-B46A-114D-BC47-766866F33BE9}"/>
              </a:ext>
            </a:extLst>
          </p:cNvPr>
          <p:cNvSpPr txBox="1"/>
          <p:nvPr/>
        </p:nvSpPr>
        <p:spPr>
          <a:xfrm>
            <a:off x="3195866" y="3899711"/>
            <a:ext cx="5118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blind spots</a:t>
            </a: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forward detectors and acceptances</a:t>
            </a: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acceptance of central detector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990448-A164-284E-BF80-75BE77863C67}"/>
              </a:ext>
            </a:extLst>
          </p:cNvPr>
          <p:cNvSpPr txBox="1"/>
          <p:nvPr/>
        </p:nvSpPr>
        <p:spPr>
          <a:xfrm>
            <a:off x="3523729" y="4847814"/>
            <a:ext cx="449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more luminosity at lower E</a:t>
            </a:r>
            <a:r>
              <a:rPr lang="en-US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CM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optimize Doublet focusing FDD vs. FDF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impact of far forward </a:t>
            </a:r>
            <a:r>
              <a:rPr lang="en-US" dirty="0" err="1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p</a:t>
            </a:r>
            <a:r>
              <a:rPr lang="en-US" baseline="-25000" dirty="0" err="1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T</a:t>
            </a:r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 acceptance</a:t>
            </a:r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AFA659-1565-184B-9012-9727C76D2D44}"/>
              </a:ext>
            </a:extLst>
          </p:cNvPr>
          <p:cNvSpPr txBox="1"/>
          <p:nvPr/>
        </p:nvSpPr>
        <p:spPr>
          <a:xfrm>
            <a:off x="113680" y="491196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Luminosity: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D4FE0-1C69-F94E-A601-EC4ECF18F142}"/>
              </a:ext>
            </a:extLst>
          </p:cNvPr>
          <p:cNvSpPr txBox="1"/>
          <p:nvPr/>
        </p:nvSpPr>
        <p:spPr>
          <a:xfrm>
            <a:off x="92466" y="592436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Experiment: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193F74-334B-F843-AB48-F2965AEAF2EF}"/>
              </a:ext>
            </a:extLst>
          </p:cNvPr>
          <p:cNvSpPr txBox="1"/>
          <p:nvPr/>
        </p:nvSpPr>
        <p:spPr>
          <a:xfrm>
            <a:off x="4681074" y="5862722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1.5 Tesla or 3 Tesla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F93FA5-56E7-0D47-9F32-A3DE25ED34BB}"/>
              </a:ext>
            </a:extLst>
          </p:cNvPr>
          <p:cNvSpPr txBox="1"/>
          <p:nvPr/>
        </p:nvSpPr>
        <p:spPr>
          <a:xfrm>
            <a:off x="3746622" y="6165785"/>
            <a:ext cx="401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subdetector technologies</a:t>
            </a:r>
          </a:p>
        </p:txBody>
      </p:sp>
    </p:spTree>
    <p:extLst>
      <p:ext uri="{BB962C8B-B14F-4D97-AF65-F5344CB8AC3E}">
        <p14:creationId xmlns:p14="http://schemas.microsoft.com/office/powerpoint/2010/main" val="26467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C4BB-5193-B940-87E9-4BA2A707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08916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layout at IR-8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C7BCE-B76B-8647-A81D-B6247DAF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179"/>
            <a:ext cx="9144000" cy="5604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layout of the 2</a:t>
            </a:r>
            <a:r>
              <a:rPr lang="en-US" sz="2000" baseline="30000" dirty="0"/>
              <a:t>nd</a:t>
            </a:r>
            <a:r>
              <a:rPr lang="en-US" sz="2000" dirty="0"/>
              <a:t> IR is currently early pre-CDR level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432FF"/>
                </a:solidFill>
              </a:rPr>
              <a:t>High level Assumptions: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 IR needs to be affordable and be compatible with overall EIC accelerator design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/>
              <a:t>obey chromaticity, divergence, crab cavity constraints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/>
              <a:t>no changes to EIC base parameters, numbers of bunches, Power limits, …….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 reuse as many RHIC magnets as possible to match IR into the RHIC ARCs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 detector solenoid is aligned with the electron beam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 no civil construction to Tunnel layout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432FF"/>
                </a:solidFill>
              </a:rPr>
              <a:t>What you will get: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total crossing angle is 35 </a:t>
            </a:r>
            <a:r>
              <a:rPr lang="en-US" sz="1800" dirty="0" err="1"/>
              <a:t>mrad</a:t>
            </a:r>
            <a:r>
              <a:rPr lang="en-US" sz="1800" dirty="0"/>
              <a:t>, electron beam 8 </a:t>
            </a:r>
            <a:r>
              <a:rPr lang="en-US" sz="1800" dirty="0" err="1"/>
              <a:t>mrad</a:t>
            </a:r>
            <a:r>
              <a:rPr lang="en-US" sz="1800" dirty="0"/>
              <a:t> and hadron beam 27 </a:t>
            </a:r>
            <a:r>
              <a:rPr lang="en-US" sz="1800" dirty="0" err="1"/>
              <a:t>mrad</a:t>
            </a:r>
            <a:endParaRPr lang="en-US" sz="1800" dirty="0"/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electron beam layout identical to IP-6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focus integrated in IR layout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optics parameters for both beams: </a:t>
            </a:r>
            <a:r>
              <a:rPr lang="en-US" sz="1800" dirty="0">
                <a:latin typeface="Symbol" pitchFamily="2" charset="2"/>
              </a:rPr>
              <a:t>b</a:t>
            </a:r>
            <a:r>
              <a:rPr lang="en-US" sz="1800" dirty="0"/>
              <a:t>*, </a:t>
            </a:r>
            <a:r>
              <a:rPr lang="en-US" sz="1800" dirty="0">
                <a:latin typeface="Symbol" pitchFamily="2" charset="2"/>
              </a:rPr>
              <a:t>b</a:t>
            </a:r>
            <a:r>
              <a:rPr lang="en-US" sz="1800" dirty="0"/>
              <a:t>-functions, divergence, ……..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information on magnet bore sizes and layout in forward/backward direction suited for detailed acceptance studies as in Yellow report and CDR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1041F-8179-F84C-B94F-89CDBC8B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C4BB-5193-B940-87E9-4BA2A707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786949" cy="708916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Meeting – 2</a:t>
            </a:r>
            <a:r>
              <a:rPr lang="en-US" baseline="30000" dirty="0"/>
              <a:t>nd</a:t>
            </a:r>
            <a:r>
              <a:rPr lang="en-US" dirty="0"/>
              <a:t> IR Design for IP-8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C7BCE-B76B-8647-A81D-B6247DAF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179"/>
            <a:ext cx="9144000" cy="5604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3399FF"/>
                </a:solidFill>
              </a:rPr>
              <a:t>Introduction – </a:t>
            </a:r>
            <a:r>
              <a:rPr lang="en-US" sz="2000" dirty="0" err="1">
                <a:solidFill>
                  <a:srgbClr val="3399FF"/>
                </a:solidFill>
              </a:rPr>
              <a:t>Elke</a:t>
            </a:r>
            <a:r>
              <a:rPr lang="en-US" sz="2000" dirty="0">
                <a:solidFill>
                  <a:srgbClr val="3399FF"/>
                </a:solidFill>
              </a:rPr>
              <a:t> </a:t>
            </a:r>
            <a:r>
              <a:rPr lang="en-US" sz="2000" dirty="0" err="1">
                <a:solidFill>
                  <a:srgbClr val="3399FF"/>
                </a:solidFill>
              </a:rPr>
              <a:t>Aschenauer</a:t>
            </a:r>
            <a:r>
              <a:rPr lang="en-US" sz="2000" dirty="0">
                <a:solidFill>
                  <a:srgbClr val="3399FF"/>
                </a:solidFill>
              </a:rPr>
              <a:t> and Rolf Ent (5’)</a:t>
            </a:r>
            <a:endParaRPr lang="en-US" sz="1800" dirty="0">
              <a:solidFill>
                <a:srgbClr val="3399FF"/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432FF"/>
                </a:solidFill>
              </a:rPr>
              <a:t>2</a:t>
            </a:r>
            <a:r>
              <a:rPr lang="en-US" sz="2000" baseline="30000" dirty="0">
                <a:solidFill>
                  <a:srgbClr val="0432FF"/>
                </a:solidFill>
              </a:rPr>
              <a:t>nd</a:t>
            </a:r>
            <a:r>
              <a:rPr lang="en-US" sz="2000" dirty="0">
                <a:solidFill>
                  <a:srgbClr val="0432FF"/>
                </a:solidFill>
              </a:rPr>
              <a:t> IR Layout – </a:t>
            </a:r>
            <a:r>
              <a:rPr lang="en-US" sz="2000" dirty="0" err="1">
                <a:solidFill>
                  <a:srgbClr val="0432FF"/>
                </a:solidFill>
              </a:rPr>
              <a:t>Bamunuvita</a:t>
            </a:r>
            <a:r>
              <a:rPr lang="en-US" sz="2000" dirty="0">
                <a:solidFill>
                  <a:srgbClr val="0432FF"/>
                </a:solidFill>
              </a:rPr>
              <a:t> (</a:t>
            </a:r>
            <a:r>
              <a:rPr lang="en-US" sz="2000" dirty="0" err="1">
                <a:solidFill>
                  <a:srgbClr val="0432FF"/>
                </a:solidFill>
              </a:rPr>
              <a:t>Randika</a:t>
            </a:r>
            <a:r>
              <a:rPr lang="en-US" sz="2000" dirty="0">
                <a:solidFill>
                  <a:srgbClr val="0432FF"/>
                </a:solidFill>
              </a:rPr>
              <a:t>) </a:t>
            </a:r>
            <a:r>
              <a:rPr lang="en-US" sz="2000" dirty="0" err="1">
                <a:solidFill>
                  <a:srgbClr val="0432FF"/>
                </a:solidFill>
              </a:rPr>
              <a:t>Gamage</a:t>
            </a:r>
            <a:r>
              <a:rPr lang="en-US" sz="2000" dirty="0">
                <a:solidFill>
                  <a:srgbClr val="0432FF"/>
                </a:solidFill>
              </a:rPr>
              <a:t> (20’)</a:t>
            </a:r>
          </a:p>
          <a:p>
            <a:r>
              <a:rPr lang="en-US" sz="2000" dirty="0">
                <a:solidFill>
                  <a:srgbClr val="0432FF"/>
                </a:solidFill>
              </a:rPr>
              <a:t> 2</a:t>
            </a:r>
            <a:r>
              <a:rPr lang="en-US" sz="2000" baseline="30000" dirty="0">
                <a:solidFill>
                  <a:srgbClr val="0432FF"/>
                </a:solidFill>
              </a:rPr>
              <a:t>nd</a:t>
            </a:r>
            <a:r>
              <a:rPr lang="en-US" sz="2000" dirty="0">
                <a:solidFill>
                  <a:srgbClr val="0432FF"/>
                </a:solidFill>
              </a:rPr>
              <a:t> IR Physics Performance – Alexander </a:t>
            </a:r>
            <a:r>
              <a:rPr lang="en-US" sz="2000" dirty="0" err="1">
                <a:solidFill>
                  <a:srgbClr val="0432FF"/>
                </a:solidFill>
              </a:rPr>
              <a:t>Jentsch</a:t>
            </a:r>
            <a:r>
              <a:rPr lang="en-US" sz="2000" dirty="0">
                <a:solidFill>
                  <a:srgbClr val="0432FF"/>
                </a:solidFill>
              </a:rPr>
              <a:t> (20’)</a:t>
            </a:r>
          </a:p>
          <a:p>
            <a:r>
              <a:rPr lang="en-US" sz="2000" dirty="0">
                <a:solidFill>
                  <a:srgbClr val="0432FF"/>
                </a:solidFill>
              </a:rPr>
              <a:t> Summary and Next Steps – </a:t>
            </a:r>
            <a:r>
              <a:rPr lang="en-US" sz="2000" dirty="0" err="1">
                <a:solidFill>
                  <a:srgbClr val="0432FF"/>
                </a:solidFill>
              </a:rPr>
              <a:t>Elke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dirty="0" err="1">
                <a:solidFill>
                  <a:srgbClr val="0432FF"/>
                </a:solidFill>
              </a:rPr>
              <a:t>Aschenauer</a:t>
            </a:r>
            <a:r>
              <a:rPr lang="en-US" sz="2000" dirty="0">
                <a:solidFill>
                  <a:srgbClr val="0432FF"/>
                </a:solidFill>
              </a:rPr>
              <a:t> and Rolf Ent (10’)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1041F-8179-F84C-B94F-89CDBC8B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0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00AE-7C99-5244-8D9B-14EBC9EF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10004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layout at IR-8: What is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E1A1-79E1-9F42-8F33-0B4F6522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picture containing text, monitor, scoreboard, screen&#10;&#10;Description automatically generated">
            <a:extLst>
              <a:ext uri="{FF2B5EF4-FFF2-40B4-BE49-F238E27FC236}">
                <a16:creationId xmlns:a16="http://schemas.microsoft.com/office/drawing/2014/main" id="{0E963C2D-65F8-0F4B-B351-1F04E0E2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88" y="2109478"/>
            <a:ext cx="9144000" cy="2110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BC8FF-0EAB-A24F-A7C7-B7716BA38ED0}"/>
              </a:ext>
            </a:extLst>
          </p:cNvPr>
          <p:cNvSpPr txBox="1"/>
          <p:nvPr/>
        </p:nvSpPr>
        <p:spPr>
          <a:xfrm>
            <a:off x="118334" y="839096"/>
            <a:ext cx="7794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Outgoing hadron beam magnet setup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layout z-axis along electron beam </a:t>
            </a:r>
            <a:r>
              <a:rPr lang="en-US" sz="20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all crossing angle in hadron beam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>
                <a:sym typeface="Wingdings" pitchFamily="2" charset="2"/>
              </a:rPr>
              <a:t>same convention as for IP-6 </a:t>
            </a:r>
            <a:endParaRPr lang="en-US" sz="2000" dirty="0"/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1A846CBD-B255-9748-B9EC-4387CB829269}"/>
              </a:ext>
            </a:extLst>
          </p:cNvPr>
          <p:cNvSpPr/>
          <p:nvPr/>
        </p:nvSpPr>
        <p:spPr bwMode="auto">
          <a:xfrm>
            <a:off x="559773" y="4752829"/>
            <a:ext cx="638375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19DAD-99B3-FC46-8D72-06842950B620}"/>
              </a:ext>
            </a:extLst>
          </p:cNvPr>
          <p:cNvSpPr txBox="1"/>
          <p:nvPr/>
        </p:nvSpPr>
        <p:spPr>
          <a:xfrm>
            <a:off x="1280157" y="4785103"/>
            <a:ext cx="6596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All information will be posted at todays meeting Indigo page</a:t>
            </a:r>
          </a:p>
        </p:txBody>
      </p:sp>
    </p:spTree>
    <p:extLst>
      <p:ext uri="{BB962C8B-B14F-4D97-AF65-F5344CB8AC3E}">
        <p14:creationId xmlns:p14="http://schemas.microsoft.com/office/powerpoint/2010/main" val="208953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C4BB-5193-B940-87E9-4BA2A707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08916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layout at IR-8: What is next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C7BCE-B76B-8647-A81D-B6247DAF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179"/>
            <a:ext cx="9144000" cy="560451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rgbClr val="0432FF"/>
                </a:solidFill>
              </a:rPr>
              <a:t>What you will need to do: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Optimize detector locations (Roman Pots, Off-Momentum Detectors, ZDC, …)</a:t>
            </a:r>
          </a:p>
          <a:p>
            <a:r>
              <a:rPr lang="en-US" sz="2000" dirty="0">
                <a:solidFill>
                  <a:srgbClr val="0432FF"/>
                </a:solidFill>
              </a:rPr>
              <a:t> What is NOT yet done: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a full integration of the 2</a:t>
            </a:r>
            <a:r>
              <a:rPr lang="en-US" sz="1800" baseline="30000" dirty="0"/>
              <a:t>nd</a:t>
            </a:r>
            <a:r>
              <a:rPr lang="en-US" sz="1800" dirty="0"/>
              <a:t> IR into the EIC accelerator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machine checks for operations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any background simulations, i.e. beam gas and SR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no design of the SR masks and simulations how effective the collimator system is with 2 IR </a:t>
            </a:r>
            <a:r>
              <a:rPr lang="en-US" sz="1800" dirty="0">
                <a:sym typeface="Wingdings" pitchFamily="2" charset="2"/>
              </a:rPr>
              <a:t> but as electron beam is not touched should be the same as IP-6</a:t>
            </a:r>
            <a:endParaRPr lang="en-US" sz="1800" dirty="0"/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beam pipe design – this will need work as the larger crossing angle will make the transition into B0 more complicated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a design of the IR magnets – first checks that magnet parameters are reasonable (peak fields okay for conductor) have been done, but have not yet done designs such that we can guarantee cross-talks can be sufficiently limited.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432FF"/>
                </a:solidFill>
              </a:rPr>
              <a:t>.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1041F-8179-F84C-B94F-89CDBC8B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5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71CA-BD36-0A4C-9C33-B25196BA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2076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layout at IR-8: What is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30B9-4F2E-204B-9E1C-961A74FE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8288"/>
            <a:ext cx="9144000" cy="5604510"/>
          </a:xfrm>
        </p:spPr>
        <p:txBody>
          <a:bodyPr>
            <a:no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checks on magnets by Renuka Rajput-Ghoshal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Magnet Group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Design and analysis parameter for all the ion magnets, the values in red are not safe from magnet design point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change bore size by 15% to come in the safe region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A19AC-7078-9F40-80D2-E25EAF20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34D2D-48E6-B94F-8C5B-D843618722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" y="1005989"/>
            <a:ext cx="8931537" cy="268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CD49C-FE35-E34D-ADB9-4E515CBC72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9051" y="3727672"/>
            <a:ext cx="4739773" cy="1834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2CE90-D8FB-9F4B-A3C6-62EEEF145297}"/>
              </a:ext>
            </a:extLst>
          </p:cNvPr>
          <p:cNvSpPr txBox="1"/>
          <p:nvPr/>
        </p:nvSpPr>
        <p:spPr>
          <a:xfrm>
            <a:off x="4549138" y="4643170"/>
            <a:ext cx="386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Example:</a:t>
            </a:r>
          </a:p>
          <a:p>
            <a:r>
              <a:rPr lang="en-US" dirty="0"/>
              <a:t>Coil field for the QFFDS02B quadrupole</a:t>
            </a:r>
          </a:p>
        </p:txBody>
      </p:sp>
    </p:spTree>
    <p:extLst>
      <p:ext uri="{BB962C8B-B14F-4D97-AF65-F5344CB8AC3E}">
        <p14:creationId xmlns:p14="http://schemas.microsoft.com/office/powerpoint/2010/main" val="207471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71CA-BD36-0A4C-9C33-B25196BA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2076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layout at IR-8: What is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30B9-4F2E-204B-9E1C-961A74FE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Design and analysis parameter for all the ion magnets, the values in red are not safe from magnet design point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change bore size by 15% to come in the safe region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results table </a:t>
            </a:r>
            <a:r>
              <a:rPr lang="en-US" sz="1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used in study as presented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studies need to be further refined,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BXSP01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A19AC-7078-9F40-80D2-E25EAF20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E5E99-B23A-5343-80BF-28E18C48AA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2" y="2596367"/>
            <a:ext cx="8946737" cy="304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64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E8B2D47CCED48A8E0E46DEC2DF7DE" ma:contentTypeVersion="8" ma:contentTypeDescription="Create a new document." ma:contentTypeScope="" ma:versionID="95ae91965030ce40b2c842131efe8a17">
  <xsd:schema xmlns:xsd="http://www.w3.org/2001/XMLSchema" xmlns:xs="http://www.w3.org/2001/XMLSchema" xmlns:p="http://schemas.microsoft.com/office/2006/metadata/properties" xmlns:ns2="a6aa962e-91a0-4bf4-a698-47ecd2980171" targetNamespace="http://schemas.microsoft.com/office/2006/metadata/properties" ma:root="true" ma:fieldsID="5f9057cadcf397c67ebc364b43088db6" ns2:_="">
    <xsd:import namespace="a6aa962e-91a0-4bf4-a698-47ecd2980171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MediaServiceMetadata" minOccurs="0"/>
                <xsd:element ref="ns2:MediaServiceFastMetadata" minOccurs="0"/>
                <xsd:element ref="ns2:Present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a962e-91a0-4bf4-a698-47ecd2980171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format="Dropdown" ma:internalName="_x0023_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8_s_x0029_" ma:index="11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a6aa962e-91a0-4bf4-a698-47ecd2980171">1</_x0023_>
    <Presenter_x0028_s_x0029_ xmlns="a6aa962e-91a0-4bf4-a698-47ecd2980171">R. Ent/E. Aschenauer</Presenter_x0028_s_x0029_>
  </documentManagement>
</p:properties>
</file>

<file path=customXml/itemProps1.xml><?xml version="1.0" encoding="utf-8"?>
<ds:datastoreItem xmlns:ds="http://schemas.openxmlformats.org/officeDocument/2006/customXml" ds:itemID="{D64F886A-667C-4E0C-ABCC-A59C8A11C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a962e-91a0-4bf4-a698-47ecd2980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6aa962e-91a0-4bf4-a698-47ecd298017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11680</TotalTime>
  <Words>1316</Words>
  <Application>Microsoft Macintosh PowerPoint</Application>
  <PresentationFormat>On-screen Show (4:3)</PresentationFormat>
  <Paragraphs>190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Brush Script MT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IR Meetings across   Proto-Collaborations </vt:lpstr>
      <vt:lpstr>Meetings across Proto-Collaborations</vt:lpstr>
      <vt:lpstr>Complementarity for 1st-IR &amp; 2nd-IR</vt:lpstr>
      <vt:lpstr>2nd IR layout at IR-8</vt:lpstr>
      <vt:lpstr>Today’s Meeting – 2nd IR Design for IP-8</vt:lpstr>
      <vt:lpstr>2nd IR layout at IR-8: What is next</vt:lpstr>
      <vt:lpstr>2nd IR layout at IR-8: What is next</vt:lpstr>
      <vt:lpstr>2nd IR layout at IR-8: What is next</vt:lpstr>
      <vt:lpstr>2nd IR layout at IR-8: What is next</vt:lpstr>
      <vt:lpstr>2nd IR layout at IR-8: What is next</vt:lpstr>
      <vt:lpstr>PowerPoint Presentation</vt:lpstr>
      <vt:lpstr>EIC IR Design Requirements</vt:lpstr>
      <vt:lpstr>Increased luminosity at lower Ecm</vt:lpstr>
      <vt:lpstr>Increased luminosity at lower Ecm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Hatton, Diane</dc:creator>
  <cp:lastModifiedBy>Elke-Caroline Aschenauer</cp:lastModifiedBy>
  <cp:revision>976</cp:revision>
  <cp:lastPrinted>2021-01-13T03:37:55Z</cp:lastPrinted>
  <dcterms:created xsi:type="dcterms:W3CDTF">2020-03-08T15:15:52Z</dcterms:created>
  <dcterms:modified xsi:type="dcterms:W3CDTF">2021-06-07T14:37:45Z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0x010100876E8B2D47CCED48A8E0E46DEC2DF7DE</vt:lpwstr>
  </property>
  <property fmtid="{D5CDD505-2E9C-101B-9397-08002B2CF9AE}" pid="3" name="Order">
    <vt:r8>16800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Presenter">
    <vt:lpwstr/>
  </property>
</Properties>
</file>