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B4408C58-8A2D-4720-8101-1F7DCC5671E5}"/>
    <pc:docChg chg="custSel addSld modSld">
      <pc:chgData name="Brian Page" userId="eb54c15eaa303302" providerId="LiveId" clId="{B4408C58-8A2D-4720-8101-1F7DCC5671E5}" dt="2021-06-08T06:19:53.553" v="1053" actId="20577"/>
      <pc:docMkLst>
        <pc:docMk/>
      </pc:docMkLst>
      <pc:sldChg chg="addSp modSp new mod">
        <pc:chgData name="Brian Page" userId="eb54c15eaa303302" providerId="LiveId" clId="{B4408C58-8A2D-4720-8101-1F7DCC5671E5}" dt="2021-06-08T06:19:53.553" v="1053" actId="20577"/>
        <pc:sldMkLst>
          <pc:docMk/>
          <pc:sldMk cId="3074290172" sldId="261"/>
        </pc:sldMkLst>
        <pc:spChg chg="add mod">
          <ac:chgData name="Brian Page" userId="eb54c15eaa303302" providerId="LiveId" clId="{B4408C58-8A2D-4720-8101-1F7DCC5671E5}" dt="2021-06-08T06:07:15.121" v="37" actId="20577"/>
          <ac:spMkLst>
            <pc:docMk/>
            <pc:sldMk cId="3074290172" sldId="261"/>
            <ac:spMk id="2" creationId="{9DBDABD4-6F66-4649-BA84-4CE965F08F27}"/>
          </ac:spMkLst>
        </pc:spChg>
        <pc:spChg chg="add mod">
          <ac:chgData name="Brian Page" userId="eb54c15eaa303302" providerId="LiveId" clId="{B4408C58-8A2D-4720-8101-1F7DCC5671E5}" dt="2021-06-08T06:19:53.553" v="1053" actId="20577"/>
          <ac:spMkLst>
            <pc:docMk/>
            <pc:sldMk cId="3074290172" sldId="261"/>
            <ac:spMk id="3" creationId="{D92F5784-B9FE-4999-9918-5B6DD886E5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0FB1E-D261-4447-991C-B829D6379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1D0D2-7536-440A-8933-09E6EBEC7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9107E-7D59-4637-8B5B-3397079C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5880E-3360-429E-B932-01B87E3E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8D40B-9494-4EED-87B3-BDE346F4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1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FCED-ED60-41EC-86A4-9B8828DD0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21BC0-FC98-436F-99C4-3BBC420D8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686A3-145F-4D34-853A-7F2A2529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AE421-38FA-4190-9A53-CC51843B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95E9-405B-4B18-A0F6-E8CC7D6F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1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6A70E-F0A0-4259-A6A6-E8958AA98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BE92B-A1B2-45F5-9CF2-914762CA4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18CB3-7DCD-46A1-80FB-1D773765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509E9-35E9-49B0-964E-B2F0D17A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4F109-6C20-49F7-A870-B182FA36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6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1B6C-CE14-46A3-981D-8D1F3E5F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BF26D-8E3C-416A-9606-46C55EC29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74C60-9351-4FA4-877F-F03A36CC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0E5B-0B88-4764-ACD6-E7F3331D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C1162-DEE1-4D47-A330-5AF419A71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2C2FE-DE1D-4D96-B4BD-D54E3901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B50B8-BEB5-4683-A108-E51E7AA5A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45C3E-F2AC-4E7A-B9EF-8599F3D20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5E72B-96E9-490B-9FDF-599FE1F3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A6D85-2525-4399-8A75-A7947FEC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1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EC21-35EE-495B-9CF8-6CB306B5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10573-2149-4265-A79C-3001E775A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94D76-8D3F-4B81-BF30-F217384BB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1301F-C0B3-4C68-98B6-6DB6D7D8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8A37F-D00E-493F-AFBF-FAEF4169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55848-1931-4AE1-A73C-53B8AA53E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8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F376-4090-43D9-AF9A-E7B57AD8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CEF7-1400-42CC-8E8A-D33CF6481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768FB-4CEC-4ACA-87A5-7AA17625B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92984-A807-483A-90E3-5593833F6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1A6C9F-3CE0-496D-9AA1-13330B2B4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02BFD-E37F-44ED-893B-B24AB91EE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E732A-34DF-454B-92B4-5F64B4F5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4E9E6A-F046-4675-A836-957601AA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16A19-4361-47FA-9408-A6256705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68E1C-E024-49ED-98A9-8EB25591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6DC32-835A-47DE-A772-197F6052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7F898-52B1-45D9-A106-E62A4762E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83FE31-663E-4559-92E7-60C0FF6E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920354-DE9F-48DB-91DD-78B7FE3E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21AD7-9B66-46DF-BFEA-D8A2B827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5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9008-CDC0-4C21-916D-5FB14DBA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648AF-EC73-42FA-BE2F-BA87C72A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DFAFA-F0B0-4012-A44B-9DA09D9F0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23D20-F1C9-4B2A-845E-C78D71103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CF3A5-772C-4B00-A7F3-BD13C8C5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6C60-EEEC-42A0-87A3-641F2DD4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70E7-F0F5-445B-875B-B3DF8416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5B77F-EBE8-4767-B1C6-5346F3354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BAB4C-B7A4-4F85-AE94-ACAFFFB08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B7F4A-D6FC-4D75-B1F9-BAB94157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466EC-D571-4273-8188-3DCE243B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D17B-D4C9-4294-A6B8-8DCA20A0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8D770-5FD0-484C-BD97-D77321D18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54D5A-92E1-46E0-BD46-BB5EE3B7B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9E17C-AC02-47B8-B26C-C4B506004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20C9-EB0E-4420-ACA8-55847DC8ED0A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9F950-BEB7-4122-B513-5DBEA5670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D291E-BD25-47CC-B4FB-9856F3276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9CCB-9279-4FDF-8BD0-300481475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0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bnl.gov/category/36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event/12027/" TargetMode="External"/><Relationship Id="rId2" Type="http://schemas.openxmlformats.org/officeDocument/2006/relationships/hyperlink" Target="https://indico.bnl.gov/event/12022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2C28-CC68-4071-AF5B-803AEF74E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0557"/>
            <a:ext cx="9144000" cy="1249454"/>
          </a:xfrm>
        </p:spPr>
        <p:txBody>
          <a:bodyPr/>
          <a:lstStyle/>
          <a:p>
            <a:r>
              <a:rPr lang="en-US" dirty="0"/>
              <a:t>Jet/HF/EW/BSM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A01E1-698B-47A3-989B-973BF723F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91351"/>
            <a:ext cx="9856573" cy="1476462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Weekly meetings:	Tuesday’s starting at 13:30 EDT</a:t>
            </a:r>
          </a:p>
          <a:p>
            <a:pPr algn="l"/>
            <a:r>
              <a:rPr lang="en-US" dirty="0" err="1"/>
              <a:t>Indico</a:t>
            </a:r>
            <a:r>
              <a:rPr lang="en-US" dirty="0"/>
              <a:t>:			</a:t>
            </a:r>
            <a:r>
              <a:rPr lang="en-US" dirty="0">
                <a:hlinkClick r:id="rId2"/>
              </a:rPr>
              <a:t>https://indico.bnl.gov/category/367</a:t>
            </a:r>
            <a:endParaRPr lang="en-US" dirty="0"/>
          </a:p>
          <a:p>
            <a:pPr algn="l"/>
            <a:r>
              <a:rPr lang="en-US" dirty="0"/>
              <a:t>Mailing list: 		https://</a:t>
            </a:r>
            <a:r>
              <a:rPr lang="en-US" dirty="0" err="1"/>
              <a:t>lists.bnl.gov</a:t>
            </a:r>
            <a:r>
              <a:rPr lang="en-US" dirty="0"/>
              <a:t>/mailman/</a:t>
            </a:r>
            <a:r>
              <a:rPr lang="en-US" dirty="0" err="1"/>
              <a:t>listinfo</a:t>
            </a:r>
            <a:r>
              <a:rPr lang="en-US" dirty="0"/>
              <a:t>/eic-ip6-phys-jet-hq-l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41A5F3-47D8-5441-9A42-9387298830EA}"/>
              </a:ext>
            </a:extLst>
          </p:cNvPr>
          <p:cNvSpPr/>
          <p:nvPr/>
        </p:nvSpPr>
        <p:spPr>
          <a:xfrm>
            <a:off x="366583" y="612088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ATHENA Conveners Meeting, June 4</a:t>
            </a:r>
            <a:r>
              <a:rPr lang="en-US" baseline="30000" dirty="0"/>
              <a:t>th</a:t>
            </a:r>
            <a:r>
              <a:rPr lang="en-US" dirty="0"/>
              <a:t>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B0BEC93-023B-D24E-BBF1-0EF7F3CDEACD}"/>
              </a:ext>
            </a:extLst>
          </p:cNvPr>
          <p:cNvSpPr txBox="1">
            <a:spLocks/>
          </p:cNvSpPr>
          <p:nvPr/>
        </p:nvSpPr>
        <p:spPr>
          <a:xfrm>
            <a:off x="1524000" y="391915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Miguel Arratia – </a:t>
            </a:r>
            <a:r>
              <a:rPr lang="en-US" dirty="0" err="1"/>
              <a:t>Miguel.Arratia@ucr.edu</a:t>
            </a:r>
            <a:endParaRPr lang="en-US" dirty="0"/>
          </a:p>
          <a:p>
            <a:pPr algn="l"/>
            <a:r>
              <a:rPr lang="en-US" dirty="0"/>
              <a:t>Brian Page – </a:t>
            </a:r>
            <a:r>
              <a:rPr lang="en-US" dirty="0" err="1"/>
              <a:t>bpage@bnl.gov</a:t>
            </a:r>
            <a:endParaRPr lang="en-US" dirty="0"/>
          </a:p>
          <a:p>
            <a:pPr algn="l"/>
            <a:r>
              <a:rPr lang="en-US" dirty="0"/>
              <a:t>Stephen </a:t>
            </a:r>
            <a:r>
              <a:rPr lang="en-US" dirty="0" err="1"/>
              <a:t>Sekula</a:t>
            </a:r>
            <a:r>
              <a:rPr lang="en-US" dirty="0"/>
              <a:t> – </a:t>
            </a:r>
            <a:r>
              <a:rPr lang="en-US" dirty="0" err="1"/>
              <a:t>ssekula@smu.edu</a:t>
            </a:r>
            <a:endParaRPr lang="en-US" dirty="0"/>
          </a:p>
          <a:p>
            <a:pPr algn="l"/>
            <a:r>
              <a:rPr lang="en-US" dirty="0"/>
              <a:t>Ernst Sichtermann – </a:t>
            </a:r>
            <a:r>
              <a:rPr lang="en-US" dirty="0" err="1"/>
              <a:t>EPSichtermann@lbl.gov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7F98D7-4FD9-412A-A5DF-739B4E50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" y="25401"/>
            <a:ext cx="12056533" cy="3229087"/>
          </a:xfrm>
          <a:prstGeom prst="rect">
            <a:avLst/>
          </a:prstGeom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82A200-078C-46ED-B74E-4E118620BC61}"/>
              </a:ext>
            </a:extLst>
          </p:cNvPr>
          <p:cNvSpPr txBox="1"/>
          <p:nvPr/>
        </p:nvSpPr>
        <p:spPr>
          <a:xfrm>
            <a:off x="237064" y="3361264"/>
            <a:ext cx="578273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have begun identifying people interested in working on topics germane to our group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Work on ‘low-level’ tasks (E-Flow algo, calo clustering, granularity studies) has begun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Several analysis topics have been claimed, spanning the principle performance metrics and detector subsystems</a:t>
            </a:r>
          </a:p>
        </p:txBody>
      </p:sp>
    </p:spTree>
    <p:extLst>
      <p:ext uri="{BB962C8B-B14F-4D97-AF65-F5344CB8AC3E}">
        <p14:creationId xmlns:p14="http://schemas.microsoft.com/office/powerpoint/2010/main" val="312736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7F98D7-4FD9-412A-A5DF-739B4E50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" y="25401"/>
            <a:ext cx="12056533" cy="3229087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A03F7EA-83A2-48D8-AEA5-ECF80B263C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30201"/>
            <a:ext cx="5936248" cy="63669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83DAEB2-6C96-420C-BB7E-FBEF16723E58}"/>
              </a:ext>
            </a:extLst>
          </p:cNvPr>
          <p:cNvSpPr txBox="1"/>
          <p:nvPr/>
        </p:nvSpPr>
        <p:spPr>
          <a:xfrm>
            <a:off x="237064" y="3361264"/>
            <a:ext cx="578273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We have begun identifying people interested in working on topics germane to our group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Work on ‘low-level’ tasks (E-Flow algo, calo clustering, granularity studies) has begun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Several analysis topics have been claimed, spanning the principle performance metrics and detector subsystems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Conveners have identified a set of core measurements to validate, which will feed into our summary plots – still need to identify people for a few topics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Should communicate with diffractive/tagging WG on diffractive </a:t>
            </a:r>
            <a:r>
              <a:rPr lang="en-US" dirty="0" err="1"/>
              <a:t>dijets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9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C48F6E-7D58-4355-8ECD-01801B24077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Recent Activity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9A8A21-3353-4CFD-B833-835C88DE7BCC}"/>
              </a:ext>
            </a:extLst>
          </p:cNvPr>
          <p:cNvSpPr txBox="1"/>
          <p:nvPr/>
        </p:nvSpPr>
        <p:spPr>
          <a:xfrm>
            <a:off x="364067" y="846667"/>
            <a:ext cx="1121833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Jets/HF/EW/BSM Working Group Meeting: June 1</a:t>
            </a:r>
            <a:r>
              <a:rPr lang="en-US" b="1" baseline="30000" dirty="0"/>
              <a:t>st</a:t>
            </a:r>
            <a:r>
              <a:rPr lang="en-US" b="1" dirty="0"/>
              <a:t> </a:t>
            </a:r>
            <a:r>
              <a:rPr lang="en-US" dirty="0"/>
              <a:t>(https://indico.bnl.gov/event/12038/)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Quick verbal overview of PID capabilities in fast simulation (</a:t>
            </a:r>
            <a:r>
              <a:rPr lang="en-US" dirty="0" err="1"/>
              <a:t>Delphes</a:t>
            </a:r>
            <a:r>
              <a:rPr lang="en-US" dirty="0"/>
              <a:t>)</a:t>
            </a:r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Need to interface with PID group to inform them of our capabilities and determine what they would like to see from us on a shortish time-scale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Update from Miguel on </a:t>
            </a:r>
            <a:r>
              <a:rPr lang="en-US" dirty="0" err="1"/>
              <a:t>HCal</a:t>
            </a:r>
            <a:r>
              <a:rPr lang="en-US" dirty="0"/>
              <a:t> implementation in DD4HEP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Barrel and Endcap Fe/Sc </a:t>
            </a:r>
            <a:r>
              <a:rPr lang="en-US" dirty="0" err="1"/>
              <a:t>HCal</a:t>
            </a:r>
            <a:r>
              <a:rPr lang="en-US" dirty="0"/>
              <a:t> models now exist in DD4HEP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KLM type Barrel </a:t>
            </a:r>
            <a:r>
              <a:rPr lang="en-US" dirty="0" err="1"/>
              <a:t>HCal</a:t>
            </a:r>
            <a:r>
              <a:rPr lang="en-US" dirty="0"/>
              <a:t> also implemented by </a:t>
            </a:r>
            <a:r>
              <a:rPr lang="en-US" dirty="0" err="1"/>
              <a:t>Wouter</a:t>
            </a:r>
            <a:endParaRPr lang="en-US" dirty="0"/>
          </a:p>
          <a:p>
            <a:pPr marL="1200150" lvl="2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/>
              <a:t>Clustering studies have begun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Quick overview from Brian on simulating realistic beam effects in PYTHIA-8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See presentation in Software WG on June 3</a:t>
            </a:r>
            <a:r>
              <a:rPr lang="en-US" baseline="30000" dirty="0"/>
              <a:t>rd</a:t>
            </a:r>
            <a:r>
              <a:rPr lang="en-US" dirty="0"/>
              <a:t> for a more comprehensive overview (</a:t>
            </a:r>
            <a:r>
              <a:rPr lang="en-US" dirty="0">
                <a:hlinkClick r:id="rId2"/>
              </a:rPr>
              <a:t>https://indico.bnl.gov/event/12022/</a:t>
            </a:r>
            <a:r>
              <a:rPr lang="en-US" dirty="0"/>
              <a:t>)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Calorimetry Working Group Meeting: June 2</a:t>
            </a:r>
            <a:r>
              <a:rPr lang="en-US" b="1" baseline="30000" dirty="0"/>
              <a:t>nd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https://indico.bnl.gov/event/12027/</a:t>
            </a:r>
            <a:r>
              <a:rPr lang="en-US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Discuss impact of magnet on barrel hadron calorimetry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Current magnet material is ~2 interaction lengths thick – seriously degrades potential energy/spatial resolution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dirty="0"/>
              <a:t>Can a highly segmented </a:t>
            </a:r>
            <a:r>
              <a:rPr lang="en-US" dirty="0" err="1"/>
              <a:t>ECal</a:t>
            </a:r>
            <a:r>
              <a:rPr lang="en-US" dirty="0"/>
              <a:t> extension / inner </a:t>
            </a:r>
            <a:r>
              <a:rPr lang="en-US" dirty="0" err="1"/>
              <a:t>HCal</a:t>
            </a:r>
            <a:r>
              <a:rPr lang="en-US" dirty="0"/>
              <a:t> help us – how much space do we really have inside the magnet?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Other:</a:t>
            </a:r>
            <a:r>
              <a:rPr lang="en-US" dirty="0"/>
              <a:t> Impact of B-Field maps on tracking; benchmarking of tracker in DD4HEP with existing studies</a:t>
            </a:r>
          </a:p>
        </p:txBody>
      </p:sp>
    </p:spTree>
    <p:extLst>
      <p:ext uri="{BB962C8B-B14F-4D97-AF65-F5344CB8AC3E}">
        <p14:creationId xmlns:p14="http://schemas.microsoft.com/office/powerpoint/2010/main" val="2435215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BDABD4-6F66-4649-BA84-4CE965F08F27}"/>
              </a:ext>
            </a:extLst>
          </p:cNvPr>
          <p:cNvSpPr txBox="1"/>
          <p:nvPr/>
        </p:nvSpPr>
        <p:spPr>
          <a:xfrm>
            <a:off x="465666" y="254003"/>
            <a:ext cx="8398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Simulation Estimation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2F5784-B9FE-4999-9918-5B6DD886E516}"/>
              </a:ext>
            </a:extLst>
          </p:cNvPr>
          <p:cNvSpPr txBox="1"/>
          <p:nvPr/>
        </p:nvSpPr>
        <p:spPr>
          <a:xfrm>
            <a:off x="304800" y="1016000"/>
            <a:ext cx="112691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To get an idea of needed resources, the Software WG has asked all other WGs to provide an estimate of their simulation needs for the duration of the proposal preparation period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They ask for: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Number of generator-level events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Number of fast simulation events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Number of full simulation events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Number of Particle Gun events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Basis of estimate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Can use Yellow Report as starting point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What do we need in terms of ‘Particle Gun’ events – simple simulation to test performance of </a:t>
            </a:r>
            <a:r>
              <a:rPr lang="en-US"/>
              <a:t>detector components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Will certainly need to divide by Q2 (photoproduction sample will be especially challenging – maybe need some form of filtering?)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Maybe not for this exercise, but very soon, we should coordinate with other PWGs to define common simulation samples</a:t>
            </a:r>
          </a:p>
        </p:txBody>
      </p:sp>
    </p:spTree>
    <p:extLst>
      <p:ext uri="{BB962C8B-B14F-4D97-AF65-F5344CB8AC3E}">
        <p14:creationId xmlns:p14="http://schemas.microsoft.com/office/powerpoint/2010/main" val="307429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574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Jet/HF/EW/BSM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Jet/HF/EW/BSM</dc:title>
  <dc:creator>Page, Brian</dc:creator>
  <cp:lastModifiedBy>Page, Brian</cp:lastModifiedBy>
  <cp:revision>12</cp:revision>
  <dcterms:created xsi:type="dcterms:W3CDTF">2021-06-04T06:00:11Z</dcterms:created>
  <dcterms:modified xsi:type="dcterms:W3CDTF">2021-06-08T06:20:04Z</dcterms:modified>
</cp:coreProperties>
</file>