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25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921"/>
  </p:normalViewPr>
  <p:slideViewPr>
    <p:cSldViewPr snapToGrid="0" snapToObjects="1">
      <p:cViewPr varScale="1">
        <p:scale>
          <a:sx n="110" d="100"/>
          <a:sy n="110" d="100"/>
        </p:scale>
        <p:origin x="536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3FC0C-6305-354C-B450-AEC2F90534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50ED1C-B204-0B4A-A5EB-06B6B82CED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19CE76-B3DC-7C41-8A17-68C3D473A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D77AD-F119-C94D-BF7B-97C91C91B8AD}" type="datetimeFigureOut">
              <a:rPr lang="it-IT" smtClean="0"/>
              <a:t>10/06/21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CBC898-2AD8-A34A-9D31-A17D5FBEC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9BEA31-46A5-804B-8320-9CDE7DE09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A838A-3653-D343-9F57-45E3F7C39B4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1497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C761D-05FB-B447-B27F-EA5A60B24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1A1A9F-6E24-C84D-B4F0-49B47656D2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C2056E-1E9F-6443-BC83-66893FA96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D77AD-F119-C94D-BF7B-97C91C91B8AD}" type="datetimeFigureOut">
              <a:rPr lang="it-IT" smtClean="0"/>
              <a:t>10/06/21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F3EBA4-46EB-6841-8F46-FBE87F6FA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1F3532-AF3A-164A-A7F9-89DB1E733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A838A-3653-D343-9F57-45E3F7C39B4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8619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1D106C4-AED4-4A4C-8612-B0C690644D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ADA970-142A-9A42-9ACC-328C3D5E4E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FE5873-8CC0-CC41-999A-D6C106236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D77AD-F119-C94D-BF7B-97C91C91B8AD}" type="datetimeFigureOut">
              <a:rPr lang="it-IT" smtClean="0"/>
              <a:t>10/06/21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EE2FB6-83D9-2843-8FA3-9BC3EC86C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E5DF43-0563-F44F-8E3E-9D68615DD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A838A-3653-D343-9F57-45E3F7C39B4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998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C081F-E6AD-DC4E-8973-9B8063E13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6E9898-25CB-C14C-A6A7-187C233B98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8D80D4-EFA5-1F44-952B-A9D14E31F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D77AD-F119-C94D-BF7B-97C91C91B8AD}" type="datetimeFigureOut">
              <a:rPr lang="it-IT" smtClean="0"/>
              <a:t>10/06/21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709B28-89D9-3641-91E9-6A9114D42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11692D-197F-634B-B34B-4F8322B95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A838A-3653-D343-9F57-45E3F7C39B4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5097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B4A8E-E02E-1C4B-AED9-12299CE38D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C6B4A5-4566-4C49-9C3B-EE295B7372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83B72D-6734-424B-A9BD-CE8680B4F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D77AD-F119-C94D-BF7B-97C91C91B8AD}" type="datetimeFigureOut">
              <a:rPr lang="it-IT" smtClean="0"/>
              <a:t>10/06/21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6658E3-F950-3649-96C6-A373296F7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63CF21-38E6-E541-A334-2D5F341D6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A838A-3653-D343-9F57-45E3F7C39B4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5142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A3D0C1-C023-EC4D-8970-EF1C241A5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D9CBA-D4C8-964E-BA83-51B653A11E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4F6764-8AAC-FA49-BCF6-9D49A14E26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E8747A-1447-E54D-B880-4FF332152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D77AD-F119-C94D-BF7B-97C91C91B8AD}" type="datetimeFigureOut">
              <a:rPr lang="it-IT" smtClean="0"/>
              <a:t>10/06/21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169EC1-9F28-724C-9076-997CEEA5C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6C9924-1FB8-A243-AF3B-4743354B5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A838A-3653-D343-9F57-45E3F7C39B4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2377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01074-BA05-2145-BA9E-C9C6B45F9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B4D7D5-B0CB-D744-88F3-11B8066B9A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688BC5-ACF4-6D4A-A9D4-30D267BD27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E73BC2-DAD4-394F-ACEE-6F3FFD7AFF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51A5B8-B3A0-C841-ACB3-0624003F28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EAC48A3-73C0-ED4E-A0E4-FBCBFCDFE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D77AD-F119-C94D-BF7B-97C91C91B8AD}" type="datetimeFigureOut">
              <a:rPr lang="it-IT" smtClean="0"/>
              <a:t>10/06/21</a:t>
            </a:fld>
            <a:endParaRPr lang="it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336372-73AD-F047-BB85-9E5F821F5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A3C3E6-406D-0A4F-A6C2-50578FA6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A838A-3653-D343-9F57-45E3F7C39B4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7811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BE67A-BD38-3A41-BB5E-4D6703ECB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E76738-6433-EB4E-B221-B87C75E0F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D77AD-F119-C94D-BF7B-97C91C91B8AD}" type="datetimeFigureOut">
              <a:rPr lang="it-IT" smtClean="0"/>
              <a:t>10/06/21</a:t>
            </a:fld>
            <a:endParaRPr lang="it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EB1A89-AF6E-224E-8163-C01B3B11E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68564A-FDA7-074D-850B-A77342A0E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A838A-3653-D343-9F57-45E3F7C39B4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2872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28A156-9250-9940-BAC0-97421A6DF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D77AD-F119-C94D-BF7B-97C91C91B8AD}" type="datetimeFigureOut">
              <a:rPr lang="it-IT" smtClean="0"/>
              <a:t>10/06/21</a:t>
            </a:fld>
            <a:endParaRPr lang="it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1931A1-518C-2B41-851F-3BD5C861C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7D5C2B-7378-F246-9639-37E6200AD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A838A-3653-D343-9F57-45E3F7C39B4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644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DBFDE-E059-DF48-81D2-4D1BE56BA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E5D4F6-DFC4-E641-B580-ECF2E85A7F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5C5DB8-BE82-BC43-8A3B-2C2F4B50AD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B5EDC3-4A75-9D4A-ADB0-F34798426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D77AD-F119-C94D-BF7B-97C91C91B8AD}" type="datetimeFigureOut">
              <a:rPr lang="it-IT" smtClean="0"/>
              <a:t>10/06/21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11860C-BF85-6249-9769-3D26D3824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1905E0-C4C8-0F40-8B8C-BA51D5778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A838A-3653-D343-9F57-45E3F7C39B4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8192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94295-842E-AF43-A3AF-137FB2340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0079E9-8DD1-5945-AF62-2D20ACA18E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9281C8-ABB5-4646-8F46-1A9B99B102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3D32B4-1B30-E54F-98D1-503841080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D77AD-F119-C94D-BF7B-97C91C91B8AD}" type="datetimeFigureOut">
              <a:rPr lang="it-IT" smtClean="0"/>
              <a:t>10/06/21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3E6545-387B-2B49-A41A-2A7449D23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F93B03-D919-C44E-9865-0FBA6A1A7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A838A-3653-D343-9F57-45E3F7C39B4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1773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CB5F6C-B183-5C40-89DF-D5A550A88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48E64C-2FBD-7149-A9B7-4168F646FE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97D11C-E277-4247-9FF4-326191F62C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D77AD-F119-C94D-BF7B-97C91C91B8AD}" type="datetimeFigureOut">
              <a:rPr lang="it-IT" smtClean="0"/>
              <a:t>10/06/21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E8709A-D00B-0444-909F-D3E4F6E362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58D57F-E1C6-C248-B1F9-337ACCF566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A838A-3653-D343-9F57-45E3F7C39B4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3206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A9EA961-AB71-724C-916C-7418FE2FE7BD}"/>
              </a:ext>
            </a:extLst>
          </p:cNvPr>
          <p:cNvSpPr txBox="1">
            <a:spLocks/>
          </p:cNvSpPr>
          <p:nvPr/>
        </p:nvSpPr>
        <p:spPr>
          <a:xfrm>
            <a:off x="54014" y="1708448"/>
            <a:ext cx="12083971" cy="49585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spcBef>
                <a:spcPts val="400"/>
              </a:spcBef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rgbClr val="FF0000"/>
                </a:solidFill>
              </a:rPr>
              <a:t>1</a:t>
            </a:r>
            <a:r>
              <a:rPr lang="en-US" sz="2200" baseline="30000" dirty="0">
                <a:solidFill>
                  <a:srgbClr val="FF0000"/>
                </a:solidFill>
              </a:rPr>
              <a:t>st</a:t>
            </a:r>
            <a:r>
              <a:rPr lang="en-US" sz="2200" dirty="0">
                <a:solidFill>
                  <a:srgbClr val="FF0000"/>
                </a:solidFill>
              </a:rPr>
              <a:t> Meeting on May 24</a:t>
            </a:r>
            <a:r>
              <a:rPr lang="en-US" sz="2200" baseline="30000" dirty="0">
                <a:solidFill>
                  <a:srgbClr val="FF0000"/>
                </a:solidFill>
              </a:rPr>
              <a:t>th</a:t>
            </a:r>
            <a:r>
              <a:rPr lang="en-US" sz="2200" dirty="0">
                <a:solidFill>
                  <a:srgbClr val="FF0000"/>
                </a:solidFill>
              </a:rPr>
              <a:t>: https://</a:t>
            </a:r>
            <a:r>
              <a:rPr lang="en-US" sz="2200" dirty="0" err="1">
                <a:solidFill>
                  <a:srgbClr val="FF0000"/>
                </a:solidFill>
              </a:rPr>
              <a:t>indico.bnl.gov</a:t>
            </a:r>
            <a:r>
              <a:rPr lang="en-US" sz="2200" dirty="0">
                <a:solidFill>
                  <a:srgbClr val="FF0000"/>
                </a:solidFill>
              </a:rPr>
              <a:t>/event/11970/</a:t>
            </a:r>
          </a:p>
          <a:p>
            <a:pPr marL="800100" lvl="1" indent="-342900" algn="l">
              <a:spcBef>
                <a:spcPts val="400"/>
              </a:spcBef>
              <a:buFont typeface="Wingdings" pitchFamily="2" charset="2"/>
              <a:buChar char="§"/>
            </a:pPr>
            <a:r>
              <a:rPr lang="en-US" dirty="0"/>
              <a:t>~ 25 attendees</a:t>
            </a:r>
          </a:p>
          <a:p>
            <a:pPr marL="800100" lvl="1" indent="-342900" algn="l">
              <a:spcBef>
                <a:spcPts val="400"/>
              </a:spcBef>
              <a:buFont typeface="Wingdings" pitchFamily="2" charset="2"/>
              <a:buChar char="§"/>
            </a:pPr>
            <a:r>
              <a:rPr lang="en-US" dirty="0">
                <a:solidFill>
                  <a:srgbClr val="2525C0"/>
                </a:solidFill>
              </a:rPr>
              <a:t>Presentation from Paul Newman –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Lessons learned from HERA &amp; LHC</a:t>
            </a:r>
          </a:p>
          <a:p>
            <a:pPr marL="1200150" lvl="2" indent="-285750" algn="l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dirty="0"/>
              <a:t>More planned by </a:t>
            </a:r>
            <a:r>
              <a:rPr lang="en-GB" dirty="0"/>
              <a:t>Krzysztof </a:t>
            </a:r>
            <a:r>
              <a:rPr lang="en-GB" dirty="0" err="1"/>
              <a:t>Piotrzkowski</a:t>
            </a:r>
            <a:r>
              <a:rPr lang="en-GB" dirty="0"/>
              <a:t> and Marta </a:t>
            </a:r>
            <a:r>
              <a:rPr lang="en-GB" dirty="0" err="1"/>
              <a:t>Ruspa</a:t>
            </a:r>
            <a:endParaRPr lang="en-US" dirty="0"/>
          </a:p>
          <a:p>
            <a:pPr marL="800100" lvl="1" indent="-342900" algn="l">
              <a:spcBef>
                <a:spcPts val="400"/>
              </a:spcBef>
              <a:buFont typeface="Wingdings" pitchFamily="2" charset="2"/>
              <a:buChar char="§"/>
            </a:pPr>
            <a:r>
              <a:rPr lang="en-US" dirty="0">
                <a:solidFill>
                  <a:srgbClr val="2525C0"/>
                </a:solidFill>
              </a:rPr>
              <a:t>Discussion about golden channels</a:t>
            </a:r>
          </a:p>
          <a:p>
            <a:pPr marL="1200150" lvl="2" indent="-285750" algn="l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dirty="0"/>
              <a:t>Many relevant processes (DVCS, TCS, VMs, scalar mesons, di-jets...), on e+p, </a:t>
            </a:r>
            <a:r>
              <a:rPr lang="en-US" dirty="0" err="1"/>
              <a:t>e+A</a:t>
            </a:r>
            <a:r>
              <a:rPr lang="en-US" dirty="0"/>
              <a:t>, with a coherent(uncoherent) nucleus.</a:t>
            </a:r>
          </a:p>
          <a:p>
            <a:pPr marL="1200150" lvl="2" indent="-285750" algn="l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dirty="0"/>
              <a:t>How to factorize e+p/d/t/…/A -&gt; </a:t>
            </a:r>
            <a:r>
              <a:rPr lang="en-US" dirty="0">
                <a:latin typeface="Symbol" pitchFamily="2" charset="2"/>
              </a:rPr>
              <a:t>g</a:t>
            </a:r>
            <a:r>
              <a:rPr lang="en-US" dirty="0"/>
              <a:t>/</a:t>
            </a:r>
            <a:r>
              <a:rPr lang="en-US" dirty="0">
                <a:latin typeface="Symbol" pitchFamily="2" charset="2"/>
              </a:rPr>
              <a:t>r</a:t>
            </a:r>
            <a:r>
              <a:rPr lang="en-US" dirty="0"/>
              <a:t>/</a:t>
            </a:r>
            <a:r>
              <a:rPr lang="en-US" dirty="0">
                <a:latin typeface="Symbol" pitchFamily="2" charset="2"/>
              </a:rPr>
              <a:t>f</a:t>
            </a:r>
            <a:r>
              <a:rPr lang="en-US" dirty="0"/>
              <a:t>/J/</a:t>
            </a:r>
            <a:r>
              <a:rPr lang="en-US" dirty="0">
                <a:latin typeface="Symbol" pitchFamily="2" charset="2"/>
              </a:rPr>
              <a:t>y</a:t>
            </a:r>
            <a:r>
              <a:rPr lang="en-US" dirty="0"/>
              <a:t>/</a:t>
            </a:r>
            <a:r>
              <a:rPr lang="en-US" dirty="0">
                <a:latin typeface="Symbol" pitchFamily="2" charset="2"/>
              </a:rPr>
              <a:t>U</a:t>
            </a:r>
            <a:r>
              <a:rPr lang="en-US" dirty="0"/>
              <a:t> + intact nucleus or breakup into a reasonable number of figures to make a crisp case for the ATHENA proposal? </a:t>
            </a:r>
          </a:p>
          <a:p>
            <a:pPr marL="800100" lvl="1" indent="-342900" algn="l">
              <a:spcBef>
                <a:spcPts val="400"/>
              </a:spcBef>
              <a:buFont typeface="Wingdings" pitchFamily="2" charset="2"/>
              <a:buChar char="§"/>
            </a:pPr>
            <a:r>
              <a:rPr lang="en-US" dirty="0">
                <a:solidFill>
                  <a:srgbClr val="2525C0"/>
                </a:solidFill>
              </a:rPr>
              <a:t>Challenges to the detector</a:t>
            </a:r>
          </a:p>
          <a:p>
            <a:pPr marL="1220787" lvl="3" indent="-285750" algn="l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dirty="0"/>
              <a:t>Far forward detectors (RPs, B0, ZDC...) crucial for our measurements! </a:t>
            </a:r>
          </a:p>
          <a:p>
            <a:pPr marL="1220787" lvl="3" indent="-285750" algn="l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dirty="0"/>
              <a:t>Central detector: mostly independent from forward breakup.</a:t>
            </a:r>
          </a:p>
          <a:p>
            <a:pPr marL="1677987" lvl="4" indent="-285750" algn="l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dirty="0"/>
              <a:t>our processes processes pose challenges on </a:t>
            </a:r>
            <a:r>
              <a:rPr lang="en-US" dirty="0" err="1"/>
              <a:t>emCAL</a:t>
            </a:r>
            <a:r>
              <a:rPr lang="en-US" dirty="0"/>
              <a:t> granularity and </a:t>
            </a:r>
            <a:r>
              <a:rPr lang="en-US" dirty="0" err="1"/>
              <a:t>overal</a:t>
            </a:r>
            <a:r>
              <a:rPr lang="en-US" dirty="0"/>
              <a:t> </a:t>
            </a:r>
            <a:r>
              <a:rPr lang="en-US" dirty="0" err="1"/>
              <a:t>CAL+Tracker</a:t>
            </a:r>
            <a:r>
              <a:rPr lang="en-US" dirty="0"/>
              <a:t> </a:t>
            </a:r>
            <a:r>
              <a:rPr lang="en-US" dirty="0" err="1"/>
              <a:t>η</a:t>
            </a:r>
            <a:r>
              <a:rPr lang="en-US" dirty="0"/>
              <a:t> coverage.</a:t>
            </a:r>
          </a:p>
          <a:p>
            <a:pPr marL="800100" lvl="1" indent="-342900" algn="l">
              <a:spcBef>
                <a:spcPts val="400"/>
              </a:spcBef>
              <a:buFont typeface="Wingdings" pitchFamily="2" charset="2"/>
              <a:buChar char="§"/>
            </a:pPr>
            <a:r>
              <a:rPr lang="en-US" dirty="0">
                <a:solidFill>
                  <a:srgbClr val="2525C0"/>
                </a:solidFill>
              </a:rPr>
              <a:t>We are not ready to estimate our computing resources before benchmarks are selected</a:t>
            </a:r>
          </a:p>
          <a:p>
            <a:pPr marL="342900" indent="-342900" algn="l">
              <a:spcBef>
                <a:spcPts val="400"/>
              </a:spcBef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rgbClr val="FF0000"/>
                </a:solidFill>
              </a:rPr>
              <a:t>New regular meeting times: </a:t>
            </a:r>
            <a:r>
              <a:rPr lang="en-US" sz="2200" dirty="0"/>
              <a:t>Fridays @ 12:30PM (ET)</a:t>
            </a:r>
          </a:p>
          <a:p>
            <a:pPr marL="800100" lvl="1" indent="-342900" algn="l">
              <a:spcBef>
                <a:spcPts val="400"/>
              </a:spcBef>
              <a:buFont typeface="Wingdings" pitchFamily="2" charset="2"/>
              <a:buChar char="§"/>
            </a:pPr>
            <a:r>
              <a:rPr lang="en-US" dirty="0">
                <a:solidFill>
                  <a:srgbClr val="2525C0"/>
                </a:solidFill>
              </a:rPr>
              <a:t>Next to be Friday June 11:</a:t>
            </a:r>
            <a:r>
              <a:rPr lang="en-US" dirty="0"/>
              <a:t> https://</a:t>
            </a:r>
            <a:r>
              <a:rPr lang="en-US" dirty="0" err="1"/>
              <a:t>indico.bnl.gov</a:t>
            </a:r>
            <a:r>
              <a:rPr lang="en-US" dirty="0"/>
              <a:t>/event/12136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6D01629-360A-3E42-8B3F-F1B7A8C62497}"/>
              </a:ext>
            </a:extLst>
          </p:cNvPr>
          <p:cNvSpPr txBox="1"/>
          <p:nvPr/>
        </p:nvSpPr>
        <p:spPr>
          <a:xfrm>
            <a:off x="3006048" y="1045317"/>
            <a:ext cx="62862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rgbClr val="2525C0"/>
                </a:solidFill>
              </a:rPr>
              <a:t>Salvatore Fazio, Spencer Klein and Daria </a:t>
            </a:r>
            <a:r>
              <a:rPr lang="en-US" sz="2400" dirty="0" err="1">
                <a:solidFill>
                  <a:srgbClr val="2525C0"/>
                </a:solidFill>
              </a:rPr>
              <a:t>Sokhan</a:t>
            </a:r>
            <a:endParaRPr lang="en-US" sz="2400" dirty="0">
              <a:solidFill>
                <a:srgbClr val="2525C0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4E104D1-7164-854C-BA4D-E61F764DA76F}"/>
              </a:ext>
            </a:extLst>
          </p:cNvPr>
          <p:cNvSpPr txBox="1">
            <a:spLocks/>
          </p:cNvSpPr>
          <p:nvPr/>
        </p:nvSpPr>
        <p:spPr>
          <a:xfrm>
            <a:off x="533535" y="0"/>
            <a:ext cx="11124927" cy="88917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solidFill>
                  <a:srgbClr val="FF0000"/>
                </a:solidFill>
              </a:rPr>
              <a:t>Exclusive &amp; Tagging WG Update</a:t>
            </a:r>
          </a:p>
        </p:txBody>
      </p:sp>
    </p:spTree>
    <p:extLst>
      <p:ext uri="{BB962C8B-B14F-4D97-AF65-F5344CB8AC3E}">
        <p14:creationId xmlns:p14="http://schemas.microsoft.com/office/powerpoint/2010/main" val="60664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220</Words>
  <Application>Microsoft Macintosh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Courier New</vt:lpstr>
      <vt:lpstr>Symbol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SALVATORE FAZIO</dc:creator>
  <cp:lastModifiedBy>SALVATORE FAZIO</cp:lastModifiedBy>
  <cp:revision>2</cp:revision>
  <dcterms:created xsi:type="dcterms:W3CDTF">2021-06-10T14:46:53Z</dcterms:created>
  <dcterms:modified xsi:type="dcterms:W3CDTF">2021-06-10T14:54:28Z</dcterms:modified>
</cp:coreProperties>
</file>