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5"/>
  </p:notesMasterIdLst>
  <p:sldIdLst>
    <p:sldId id="1429" r:id="rId2"/>
    <p:sldId id="1454" r:id="rId3"/>
    <p:sldId id="1438" r:id="rId4"/>
    <p:sldId id="1455" r:id="rId5"/>
    <p:sldId id="1450" r:id="rId6"/>
    <p:sldId id="1434" r:id="rId7"/>
    <p:sldId id="1451" r:id="rId8"/>
    <p:sldId id="256" r:id="rId9"/>
    <p:sldId id="1456" r:id="rId10"/>
    <p:sldId id="1457" r:id="rId11"/>
    <p:sldId id="1452" r:id="rId12"/>
    <p:sldId id="1453" r:id="rId13"/>
    <p:sldId id="1432" r:id="rId14"/>
    <p:sldId id="268" r:id="rId15"/>
    <p:sldId id="1433" r:id="rId16"/>
    <p:sldId id="263" r:id="rId17"/>
    <p:sldId id="1448" r:id="rId18"/>
    <p:sldId id="1440" r:id="rId19"/>
    <p:sldId id="1449" r:id="rId20"/>
    <p:sldId id="874" r:id="rId21"/>
    <p:sldId id="1447" r:id="rId22"/>
    <p:sldId id="265" r:id="rId23"/>
    <p:sldId id="1431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382B4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6357" autoAdjust="0"/>
  </p:normalViewPr>
  <p:slideViewPr>
    <p:cSldViewPr snapToGrid="0">
      <p:cViewPr varScale="1">
        <p:scale>
          <a:sx n="110" d="100"/>
          <a:sy n="110" d="100"/>
        </p:scale>
        <p:origin x="5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8D6F1-0F02-43CE-B163-4421876F33BE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45672-0523-493D-9546-C93CADD2D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050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6/9/2021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D0018497-5CFC-48DC-AA95-9467983249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44" b="8544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231900-5A27-409E-8314-578C59B07C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5069" y="5372099"/>
            <a:ext cx="5534834" cy="937453"/>
          </a:xfrm>
          <a:solidFill>
            <a:srgbClr val="382B40"/>
          </a:solidFill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PID chat w/ SIDIS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E6A126-A403-4429-B40C-875FB25DE3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5069" y="6309551"/>
            <a:ext cx="5534834" cy="548450"/>
          </a:xfrm>
          <a:solidFill>
            <a:srgbClr val="382B40"/>
          </a:solidFill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Thomas K Hemmick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523E24-370C-481A-BDAE-CC6CEDC3182A}"/>
              </a:ext>
            </a:extLst>
          </p:cNvPr>
          <p:cNvSpPr txBox="1"/>
          <p:nvPr/>
        </p:nvSpPr>
        <p:spPr>
          <a:xfrm>
            <a:off x="60960" y="86783"/>
            <a:ext cx="7016664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Warning: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Possibly Bizarre Amalgam of Old Slides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Meant to spur discussion more than be a coherent presentation</a:t>
            </a:r>
          </a:p>
        </p:txBody>
      </p:sp>
    </p:spTree>
    <p:extLst>
      <p:ext uri="{BB962C8B-B14F-4D97-AF65-F5344CB8AC3E}">
        <p14:creationId xmlns:p14="http://schemas.microsoft.com/office/powerpoint/2010/main" val="2374509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024E7C-5088-4FF9-91B8-E9BD489B4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621" y="2704814"/>
            <a:ext cx="9627060" cy="4135568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EF7D8E5-E324-433B-BBBD-DB71269D70AA}"/>
              </a:ext>
            </a:extLst>
          </p:cNvPr>
          <p:cNvCxnSpPr>
            <a:cxnSpLocks/>
          </p:cNvCxnSpPr>
          <p:nvPr/>
        </p:nvCxnSpPr>
        <p:spPr>
          <a:xfrm flipH="1">
            <a:off x="8905722" y="1913471"/>
            <a:ext cx="809407" cy="791343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2">
            <a:extLst>
              <a:ext uri="{FF2B5EF4-FFF2-40B4-BE49-F238E27FC236}">
                <a16:creationId xmlns:a16="http://schemas.microsoft.com/office/drawing/2014/main" id="{931A69D3-9FD1-4C6B-92DD-0A34EB942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396"/>
            <a:ext cx="8596668" cy="655868"/>
          </a:xfrm>
        </p:spPr>
        <p:txBody>
          <a:bodyPr/>
          <a:lstStyle/>
          <a:p>
            <a:r>
              <a:rPr lang="en-US" dirty="0"/>
              <a:t>High &amp; Low Momentum PID Idea???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A100434-0FCF-4C7A-B78A-81E0329A0900}"/>
              </a:ext>
            </a:extLst>
          </p:cNvPr>
          <p:cNvCxnSpPr>
            <a:cxnSpLocks/>
          </p:cNvCxnSpPr>
          <p:nvPr/>
        </p:nvCxnSpPr>
        <p:spPr>
          <a:xfrm>
            <a:off x="4740459" y="6504495"/>
            <a:ext cx="90619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881DFEF-4E8E-4BA3-B4DB-186001C61CF6}"/>
              </a:ext>
            </a:extLst>
          </p:cNvPr>
          <p:cNvSpPr txBox="1"/>
          <p:nvPr/>
        </p:nvSpPr>
        <p:spPr>
          <a:xfrm>
            <a:off x="3587471" y="6219934"/>
            <a:ext cx="1202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Mostly</a:t>
            </a: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3693F9DA-9484-4C7B-B901-177763985D76}"/>
              </a:ext>
            </a:extLst>
          </p:cNvPr>
          <p:cNvCxnSpPr/>
          <p:nvPr/>
        </p:nvCxnSpPr>
        <p:spPr>
          <a:xfrm rot="16200000" flipH="1">
            <a:off x="6144936" y="2151776"/>
            <a:ext cx="562062" cy="419450"/>
          </a:xfrm>
          <a:prstGeom prst="bentConnector3">
            <a:avLst>
              <a:gd name="adj1" fmla="val 746"/>
            </a:avLst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0F795770-B7CD-46D5-8542-6B7A26EE8226}"/>
              </a:ext>
            </a:extLst>
          </p:cNvPr>
          <p:cNvSpPr/>
          <p:nvPr/>
        </p:nvSpPr>
        <p:spPr>
          <a:xfrm>
            <a:off x="1943131" y="627017"/>
            <a:ext cx="9606550" cy="214385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dE</a:t>
            </a:r>
            <a:r>
              <a:rPr lang="en-US" dirty="0">
                <a:solidFill>
                  <a:schemeClr val="tx1"/>
                </a:solidFill>
              </a:rPr>
              <a:t>/dx Device (beyond 6 GeV)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7C9356-7C7F-4777-89C1-2090BF192C53}"/>
              </a:ext>
            </a:extLst>
          </p:cNvPr>
          <p:cNvSpPr/>
          <p:nvPr/>
        </p:nvSpPr>
        <p:spPr>
          <a:xfrm rot="16200000">
            <a:off x="10078778" y="1299968"/>
            <a:ext cx="2132398" cy="80940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GridPIX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7872154-B2F4-4659-9C5B-0339B064B8A9}"/>
              </a:ext>
            </a:extLst>
          </p:cNvPr>
          <p:cNvSpPr/>
          <p:nvPr/>
        </p:nvSpPr>
        <p:spPr>
          <a:xfrm rot="16200000">
            <a:off x="1110304" y="1471300"/>
            <a:ext cx="2143854" cy="47820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membrane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B7032C7-54C9-4F61-B7C0-58F2F4A3C19D}"/>
              </a:ext>
            </a:extLst>
          </p:cNvPr>
          <p:cNvCxnSpPr/>
          <p:nvPr/>
        </p:nvCxnSpPr>
        <p:spPr>
          <a:xfrm>
            <a:off x="4484914" y="2891246"/>
            <a:ext cx="4420808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62BBED5-33FC-4F11-B21C-105133EE0CE8}"/>
              </a:ext>
            </a:extLst>
          </p:cNvPr>
          <p:cNvCxnSpPr>
            <a:cxnSpLocks/>
          </p:cNvCxnSpPr>
          <p:nvPr/>
        </p:nvCxnSpPr>
        <p:spPr>
          <a:xfrm>
            <a:off x="5974409" y="3844833"/>
            <a:ext cx="152367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F1D70D-8A75-4211-8E6D-258E2359F3A4}"/>
              </a:ext>
            </a:extLst>
          </p:cNvPr>
          <p:cNvCxnSpPr>
            <a:cxnSpLocks/>
          </p:cNvCxnSpPr>
          <p:nvPr/>
        </p:nvCxnSpPr>
        <p:spPr>
          <a:xfrm>
            <a:off x="239815" y="3988525"/>
            <a:ext cx="1267051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4AB8BE1-ED50-4EF6-A588-C989B1803666}"/>
              </a:ext>
            </a:extLst>
          </p:cNvPr>
          <p:cNvSpPr txBox="1"/>
          <p:nvPr/>
        </p:nvSpPr>
        <p:spPr>
          <a:xfrm>
            <a:off x="132900" y="3342194"/>
            <a:ext cx="13739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LGAD:</a:t>
            </a:r>
          </a:p>
          <a:p>
            <a:r>
              <a:rPr lang="en-US" dirty="0"/>
              <a:t>TOF &amp; P.H.?</a:t>
            </a:r>
          </a:p>
        </p:txBody>
      </p:sp>
    </p:spTree>
    <p:extLst>
      <p:ext uri="{BB962C8B-B14F-4D97-AF65-F5344CB8AC3E}">
        <p14:creationId xmlns:p14="http://schemas.microsoft.com/office/powerpoint/2010/main" val="3597787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54F6C-7C97-43AB-BE3D-1ECE7A45C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92556"/>
          </a:xfrm>
        </p:spPr>
        <p:txBody>
          <a:bodyPr/>
          <a:lstStyle/>
          <a:p>
            <a:r>
              <a:rPr lang="en-US" dirty="0"/>
              <a:t>Anticipated </a:t>
            </a:r>
            <a:r>
              <a:rPr lang="en-US" dirty="0" err="1"/>
              <a:t>dE</a:t>
            </a:r>
            <a:r>
              <a:rPr lang="en-US" dirty="0"/>
              <a:t>/dx Resolution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B4BA0A-2C6D-485E-9953-80FB14958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270" y="805079"/>
            <a:ext cx="3388832" cy="23629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7E5B71-65E1-4B42-8545-9A31A7784AD0}"/>
              </a:ext>
            </a:extLst>
          </p:cNvPr>
          <p:cNvSpPr txBox="1"/>
          <p:nvPr/>
        </p:nvSpPr>
        <p:spPr>
          <a:xfrm>
            <a:off x="7576864" y="3456662"/>
            <a:ext cx="422729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Lehraus</a:t>
            </a:r>
            <a:r>
              <a:rPr lang="en-US" dirty="0"/>
              <a:t> Plot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Using 5.4 as a standard TPC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5.4*(0.25)</a:t>
            </a:r>
            <a:r>
              <a:rPr lang="en-US" baseline="30000" dirty="0"/>
              <a:t>-0.37</a:t>
            </a:r>
            <a:r>
              <a:rPr lang="en-US" dirty="0"/>
              <a:t> = 9.0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Measured for </a:t>
            </a:r>
            <a:r>
              <a:rPr lang="en-US" dirty="0" err="1"/>
              <a:t>GridPIX</a:t>
            </a:r>
            <a:r>
              <a:rPr lang="en-US" dirty="0"/>
              <a:t> (truncated Mean)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4.1% at 1 meter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4.1*(0.25)</a:t>
            </a:r>
            <a:r>
              <a:rPr lang="en-US" baseline="30000" dirty="0"/>
              <a:t>-0.37</a:t>
            </a:r>
            <a:r>
              <a:rPr lang="en-US" dirty="0"/>
              <a:t> = 6.85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This was the prior assumption quoted by us.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Roughly 20 sigma at 0.5 GeV/c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Useful range overlaps with DIRC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D554EA-DC10-44F3-9D16-11C85ED69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0684" y="774666"/>
            <a:ext cx="2634648" cy="26543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5BADDF-7E99-423F-9D70-20E0E1B914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7172" y="923081"/>
            <a:ext cx="3731334" cy="22220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75805C-CAC0-4B9F-8B15-D9F8F5B0CC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73" y="3688083"/>
            <a:ext cx="3527856" cy="27466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021BFA6-D206-4394-AC57-6CE4F9A41F0E}"/>
              </a:ext>
            </a:extLst>
          </p:cNvPr>
          <p:cNvSpPr txBox="1"/>
          <p:nvPr/>
        </p:nvSpPr>
        <p:spPr>
          <a:xfrm>
            <a:off x="2038686" y="4143836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9.0%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EFE2375-78AA-4261-AB5E-F070D097A92F}"/>
              </a:ext>
            </a:extLst>
          </p:cNvPr>
          <p:cNvCxnSpPr>
            <a:cxnSpLocks/>
          </p:cNvCxnSpPr>
          <p:nvPr/>
        </p:nvCxnSpPr>
        <p:spPr>
          <a:xfrm>
            <a:off x="344270" y="5746459"/>
            <a:ext cx="287710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0F54BE1-A319-48BD-83FE-F0B4B6E4DA22}"/>
              </a:ext>
            </a:extLst>
          </p:cNvPr>
          <p:cNvSpPr txBox="1"/>
          <p:nvPr/>
        </p:nvSpPr>
        <p:spPr>
          <a:xfrm>
            <a:off x="2359447" y="4736783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K-p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82A156-B8F3-4AA1-A4FC-383FC2164FE6}"/>
              </a:ext>
            </a:extLst>
          </p:cNvPr>
          <p:cNvSpPr txBox="1"/>
          <p:nvPr/>
        </p:nvSpPr>
        <p:spPr>
          <a:xfrm>
            <a:off x="2218888" y="5242598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Symbol" panose="05050102010706020507" pitchFamily="18" charset="2"/>
              </a:rPr>
              <a:t>p</a:t>
            </a:r>
            <a:r>
              <a:rPr lang="en-US" dirty="0">
                <a:solidFill>
                  <a:srgbClr val="0070C0"/>
                </a:solidFill>
              </a:rPr>
              <a:t>-K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C1A59DC-7C79-4081-BF7F-B8676B6CB71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11130" y="3590488"/>
            <a:ext cx="3481250" cy="276077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0E13CE7-B7E1-48AD-9DFC-A318CDC1AA51}"/>
              </a:ext>
            </a:extLst>
          </p:cNvPr>
          <p:cNvSpPr txBox="1"/>
          <p:nvPr/>
        </p:nvSpPr>
        <p:spPr>
          <a:xfrm>
            <a:off x="5775239" y="4143836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6.85%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AF6F75-4F34-4F75-8214-621562B0894E}"/>
              </a:ext>
            </a:extLst>
          </p:cNvPr>
          <p:cNvSpPr txBox="1"/>
          <p:nvPr/>
        </p:nvSpPr>
        <p:spPr>
          <a:xfrm>
            <a:off x="6376706" y="4632210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K-p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56C419-A225-417C-BC3E-B913E66625E4}"/>
              </a:ext>
            </a:extLst>
          </p:cNvPr>
          <p:cNvSpPr txBox="1"/>
          <p:nvPr/>
        </p:nvSpPr>
        <p:spPr>
          <a:xfrm>
            <a:off x="5887303" y="5043074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Symbol" panose="05050102010706020507" pitchFamily="18" charset="2"/>
              </a:rPr>
              <a:t>p</a:t>
            </a:r>
            <a:r>
              <a:rPr lang="en-US" dirty="0">
                <a:solidFill>
                  <a:srgbClr val="0070C0"/>
                </a:solidFill>
              </a:rPr>
              <a:t>-K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BDE8690-1A22-4605-97E5-6FFDDA7CB76B}"/>
              </a:ext>
            </a:extLst>
          </p:cNvPr>
          <p:cNvCxnSpPr>
            <a:cxnSpLocks/>
          </p:cNvCxnSpPr>
          <p:nvPr/>
        </p:nvCxnSpPr>
        <p:spPr>
          <a:xfrm>
            <a:off x="4213204" y="5746459"/>
            <a:ext cx="287710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C640B28-5A4B-40AB-9615-41D0492593BB}"/>
              </a:ext>
            </a:extLst>
          </p:cNvPr>
          <p:cNvCxnSpPr/>
          <p:nvPr/>
        </p:nvCxnSpPr>
        <p:spPr>
          <a:xfrm flipV="1">
            <a:off x="5184396" y="3884103"/>
            <a:ext cx="0" cy="22650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E82055CA-2530-4D48-AE43-4948ABDE2216}"/>
              </a:ext>
            </a:extLst>
          </p:cNvPr>
          <p:cNvSpPr/>
          <p:nvPr/>
        </p:nvSpPr>
        <p:spPr>
          <a:xfrm rot="10800000">
            <a:off x="4593553" y="5840268"/>
            <a:ext cx="507878" cy="2085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7921A5A1-DBF7-480E-BFF2-29BDB8609751}"/>
              </a:ext>
            </a:extLst>
          </p:cNvPr>
          <p:cNvSpPr/>
          <p:nvPr/>
        </p:nvSpPr>
        <p:spPr>
          <a:xfrm rot="10800000">
            <a:off x="585014" y="5830623"/>
            <a:ext cx="507878" cy="2085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C2F15B2-5618-4D43-96EC-715F79EB7FDC}"/>
              </a:ext>
            </a:extLst>
          </p:cNvPr>
          <p:cNvCxnSpPr/>
          <p:nvPr/>
        </p:nvCxnSpPr>
        <p:spPr>
          <a:xfrm flipV="1">
            <a:off x="1301692" y="3910560"/>
            <a:ext cx="0" cy="22650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DA90B4F-FFA3-468A-B1F1-12B0300BFE51}"/>
              </a:ext>
            </a:extLst>
          </p:cNvPr>
          <p:cNvSpPr txBox="1"/>
          <p:nvPr/>
        </p:nvSpPr>
        <p:spPr>
          <a:xfrm>
            <a:off x="5887303" y="6226117"/>
            <a:ext cx="1306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Momentum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EFA2489-4136-44DB-A085-80B13EC91FE8}"/>
              </a:ext>
            </a:extLst>
          </p:cNvPr>
          <p:cNvSpPr txBox="1"/>
          <p:nvPr/>
        </p:nvSpPr>
        <p:spPr>
          <a:xfrm>
            <a:off x="2017712" y="6226913"/>
            <a:ext cx="1306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Momentum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389F98D-9802-4F9F-807A-F013175DE6EB}"/>
              </a:ext>
            </a:extLst>
          </p:cNvPr>
          <p:cNvSpPr txBox="1"/>
          <p:nvPr/>
        </p:nvSpPr>
        <p:spPr>
          <a:xfrm rot="16200000">
            <a:off x="3808766" y="3943055"/>
            <a:ext cx="439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#</a:t>
            </a:r>
            <a:r>
              <a:rPr lang="en-US" dirty="0">
                <a:latin typeface="Symbol" panose="05050102010706020507" pitchFamily="18" charset="2"/>
              </a:rPr>
              <a:t>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7755C7D-3C10-43EB-BD1C-F0FD5A869C35}"/>
              </a:ext>
            </a:extLst>
          </p:cNvPr>
          <p:cNvSpPr txBox="1"/>
          <p:nvPr/>
        </p:nvSpPr>
        <p:spPr>
          <a:xfrm rot="16200000">
            <a:off x="-29193" y="3996893"/>
            <a:ext cx="439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#</a:t>
            </a:r>
            <a:r>
              <a:rPr lang="en-US" dirty="0">
                <a:latin typeface="Symbol" panose="05050102010706020507" pitchFamily="18" charset="2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6686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22B94-3540-4CF9-99F0-83989F021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26112"/>
          </a:xfrm>
        </p:spPr>
        <p:txBody>
          <a:bodyPr/>
          <a:lstStyle/>
          <a:p>
            <a:r>
              <a:rPr lang="en-US" dirty="0"/>
              <a:t>Overly Simplified Momentum Resolution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4CE8646-5D30-430A-8424-B0BD47F1F28F}"/>
                  </a:ext>
                </a:extLst>
              </p:cNvPr>
              <p:cNvSpPr txBox="1"/>
              <p:nvPr/>
            </p:nvSpPr>
            <p:spPr>
              <a:xfrm>
                <a:off x="426004" y="949530"/>
                <a:ext cx="6819559" cy="53161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Figure of Merit: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h𝑖𝑡</m:t>
                            </m:r>
                          </m:sub>
                        </m:sSub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𝑚𝑒𝑎𝑠</m:t>
                                </m:r>
                              </m:sub>
                            </m:sSub>
                          </m:e>
                        </m:rad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≡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𝐹𝑖𝑔𝑢𝑟𝑒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𝑜𝑓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𝑀𝑒𝑟𝑖𝑡</m:t>
                    </m:r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Can be compared to Silicon with detailed Monte Carlo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Here is simple-minded estimate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𝐹𝑖𝑔𝑢𝑟𝑒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𝑜𝑓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𝑀𝑒𝑟𝑖𝑡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)=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>
                          <m:fPr>
                            <m:type m:val="skw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20 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12</m:t>
                                </m:r>
                              </m:e>
                            </m:rad>
                          </m:den>
                        </m:f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e>
                        </m:rad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=2.9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endParaRPr lang="en-US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Gas: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Including efficiency ~3000 electrons (minimum!) per track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Each suffers digitization (</a:t>
                </a:r>
                <a:r>
                  <a:rPr lang="en-US" dirty="0">
                    <a:latin typeface="Symbol" panose="05050102010706020507" pitchFamily="18" charset="2"/>
                  </a:rPr>
                  <a:t>s</a:t>
                </a:r>
                <a:r>
                  <a:rPr lang="en-US" dirty="0"/>
                  <a:t> = 55 </a:t>
                </a:r>
                <a:r>
                  <a:rPr lang="en-US" dirty="0">
                    <a:latin typeface="Symbol" panose="05050102010706020507" pitchFamily="18" charset="2"/>
                  </a:rPr>
                  <a:t>m</a:t>
                </a:r>
                <a:r>
                  <a:rPr lang="en-US" dirty="0"/>
                  <a:t>m/sqrt(12) = 16 </a:t>
                </a:r>
                <a:r>
                  <a:rPr lang="en-US" dirty="0">
                    <a:latin typeface="Symbol" panose="05050102010706020507" pitchFamily="18" charset="2"/>
                  </a:rPr>
                  <a:t>m</a:t>
                </a:r>
                <a:r>
                  <a:rPr lang="en-US" dirty="0"/>
                  <a:t>m)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Diffusion(Length) =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25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𝑐𝑚</m:t>
                            </m:r>
                          </m:e>
                        </m:rad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rad>
                  </m:oMath>
                </a14:m>
                <a:endParaRPr lang="en-US" dirty="0"/>
              </a:p>
              <a:p>
                <a:pPr marL="1657350" lvl="3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D(2cm) = 35 </a:t>
                </a:r>
                <a:r>
                  <a:rPr lang="en-US" dirty="0">
                    <a:latin typeface="Symbol" panose="05050102010706020507" pitchFamily="18" charset="2"/>
                  </a:rPr>
                  <a:t>m</a:t>
                </a:r>
                <a:r>
                  <a:rPr lang="en-US" dirty="0"/>
                  <a:t>m       </a:t>
                </a:r>
                <a:r>
                  <a:rPr lang="en-US" dirty="0">
                    <a:sym typeface="Wingdings" panose="05000000000000000000" pitchFamily="2" charset="2"/>
                  </a:rPr>
                  <a:t>  FOM = 0.70 </a:t>
                </a:r>
                <a:r>
                  <a:rPr lang="en-US" dirty="0">
                    <a:latin typeface="Symbol" panose="05050102010706020507" pitchFamily="18" charset="2"/>
                  </a:rPr>
                  <a:t>m</a:t>
                </a:r>
                <a:r>
                  <a:rPr lang="en-US" dirty="0"/>
                  <a:t>m</a:t>
                </a:r>
              </a:p>
              <a:p>
                <a:pPr marL="1657350" lvl="3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D(25cm) = 125 </a:t>
                </a:r>
                <a:r>
                  <a:rPr lang="en-US" dirty="0">
                    <a:latin typeface="Symbol" panose="05050102010706020507" pitchFamily="18" charset="2"/>
                  </a:rPr>
                  <a:t>m</a:t>
                </a:r>
                <a:r>
                  <a:rPr lang="en-US" dirty="0"/>
                  <a:t>m   </a:t>
                </a:r>
                <a:r>
                  <a:rPr lang="en-US" dirty="0">
                    <a:sym typeface="Wingdings" panose="05000000000000000000" pitchFamily="2" charset="2"/>
                  </a:rPr>
                  <a:t>  FOM = 2.3 </a:t>
                </a:r>
                <a:r>
                  <a:rPr lang="en-US" dirty="0">
                    <a:latin typeface="Symbol" panose="05050102010706020507" pitchFamily="18" charset="2"/>
                  </a:rPr>
                  <a:t>m</a:t>
                </a:r>
                <a:r>
                  <a:rPr lang="en-US" dirty="0"/>
                  <a:t>m</a:t>
                </a:r>
              </a:p>
              <a:p>
                <a:pPr marL="1657350" lvl="3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D(50cm) = 176 </a:t>
                </a:r>
                <a:r>
                  <a:rPr lang="en-US" dirty="0">
                    <a:latin typeface="Symbol" panose="05050102010706020507" pitchFamily="18" charset="2"/>
                  </a:rPr>
                  <a:t>m</a:t>
                </a:r>
                <a:r>
                  <a:rPr lang="en-US" dirty="0"/>
                  <a:t>m   </a:t>
                </a:r>
                <a:r>
                  <a:rPr lang="en-US" dirty="0">
                    <a:sym typeface="Wingdings" panose="05000000000000000000" pitchFamily="2" charset="2"/>
                  </a:rPr>
                  <a:t>  FOM = 3.2 </a:t>
                </a:r>
                <a:r>
                  <a:rPr lang="en-US" dirty="0">
                    <a:latin typeface="Symbol" panose="05050102010706020507" pitchFamily="18" charset="2"/>
                  </a:rPr>
                  <a:t>m</a:t>
                </a:r>
                <a:r>
                  <a:rPr lang="en-US" dirty="0"/>
                  <a:t>m</a:t>
                </a:r>
              </a:p>
              <a:p>
                <a:pPr marL="1657350" lvl="3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D(100cm) = 250 </a:t>
                </a:r>
                <a:r>
                  <a:rPr lang="en-US" dirty="0">
                    <a:latin typeface="Symbol" panose="05050102010706020507" pitchFamily="18" charset="2"/>
                  </a:rPr>
                  <a:t>m</a:t>
                </a:r>
                <a:r>
                  <a:rPr lang="en-US" dirty="0"/>
                  <a:t>m </a:t>
                </a:r>
                <a:r>
                  <a:rPr lang="en-US" dirty="0">
                    <a:sym typeface="Wingdings" panose="05000000000000000000" pitchFamily="2" charset="2"/>
                  </a:rPr>
                  <a:t>  FOM = 4.6 </a:t>
                </a:r>
                <a:r>
                  <a:rPr lang="en-US" dirty="0">
                    <a:latin typeface="Symbol" panose="05050102010706020507" pitchFamily="18" charset="2"/>
                  </a:rPr>
                  <a:t>m</a:t>
                </a:r>
                <a:r>
                  <a:rPr lang="en-US" dirty="0"/>
                  <a:t>m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Although ignoring many significant effects,</a:t>
                </a:r>
                <a:br>
                  <a:rPr lang="en-US" dirty="0"/>
                </a:br>
                <a:r>
                  <a:rPr lang="en-US" dirty="0"/>
                  <a:t>initial result is on the order of the layers of silicon.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4CE8646-5D30-430A-8424-B0BD47F1F2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004" y="949530"/>
                <a:ext cx="6819559" cy="5316199"/>
              </a:xfrm>
              <a:prstGeom prst="rect">
                <a:avLst/>
              </a:prstGeom>
              <a:blipFill>
                <a:blip r:embed="rId2"/>
                <a:stretch>
                  <a:fillRect l="-626" t="-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1D498F3E-C2F8-4174-82DF-19AC0B189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8295" y="1026605"/>
            <a:ext cx="4060255" cy="42517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80F5B6-B25C-4D99-8ABC-969760213759}"/>
              </a:ext>
            </a:extLst>
          </p:cNvPr>
          <p:cNvSpPr txBox="1"/>
          <p:nvPr/>
        </p:nvSpPr>
        <p:spPr>
          <a:xfrm>
            <a:off x="7038581" y="6488668"/>
            <a:ext cx="515968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Noon meeting with some Silicon Tracker Experts</a:t>
            </a:r>
          </a:p>
        </p:txBody>
      </p:sp>
    </p:spTree>
    <p:extLst>
      <p:ext uri="{BB962C8B-B14F-4D97-AF65-F5344CB8AC3E}">
        <p14:creationId xmlns:p14="http://schemas.microsoft.com/office/powerpoint/2010/main" val="2998582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0B943-7822-4208-A3CA-B8DAB7119003}"/>
              </a:ext>
            </a:extLst>
          </p:cNvPr>
          <p:cNvSpPr txBox="1">
            <a:spLocks/>
          </p:cNvSpPr>
          <p:nvPr/>
        </p:nvSpPr>
        <p:spPr>
          <a:xfrm>
            <a:off x="0" y="-73525"/>
            <a:ext cx="9128410" cy="6178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dirty="0">
                <a:latin typeface="Avenir Roman" panose="02000503020000020003" pitchFamily="2" charset="0"/>
                <a:cs typeface="Avenir Black"/>
              </a:rPr>
              <a:t>Electron Arm:  Modular RICH</a:t>
            </a:r>
            <a:endParaRPr lang="en-US" sz="380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FC02A2-E6BA-4519-B39A-623945226773}"/>
              </a:ext>
            </a:extLst>
          </p:cNvPr>
          <p:cNvSpPr/>
          <p:nvPr/>
        </p:nvSpPr>
        <p:spPr>
          <a:xfrm>
            <a:off x="328427" y="616714"/>
            <a:ext cx="522836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A71C00"/>
                </a:solidFill>
                <a:latin typeface="Avenir Book" panose="02000503020000020003" pitchFamily="2" charset="0"/>
              </a:rPr>
              <a:t>Cherenkov radiator 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3C78D9"/>
                </a:solidFill>
                <a:latin typeface="Avenir Book" panose="02000503020000020003" pitchFamily="2" charset="0"/>
              </a:rPr>
              <a:t>(Aerogel) refractive index, n = 1.03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3C78D9"/>
                </a:solidFill>
                <a:latin typeface="Avenir Book" panose="02000503020000020003" pitchFamily="2" charset="0"/>
              </a:rPr>
              <a:t>Length of the radiator, L = 3cm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3C78D9"/>
                </a:solidFill>
                <a:latin typeface="Avenir Book" panose="02000503020000020003" pitchFamily="2" charset="0"/>
              </a:rPr>
              <a:t>lens with focal length, 𝑓= 6” </a:t>
            </a:r>
          </a:p>
          <a:p>
            <a:r>
              <a:rPr lang="it-IT" sz="1400" dirty="0">
                <a:solidFill>
                  <a:srgbClr val="A71C00"/>
                </a:solidFill>
                <a:latin typeface="Avenir Book" panose="02000503020000020003" pitchFamily="2" charset="0"/>
              </a:rPr>
              <a:t>Photon 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3C78D9"/>
                </a:solidFill>
                <a:latin typeface="Avenir Book" panose="02000503020000020003" pitchFamily="2" charset="0"/>
              </a:rPr>
              <a:t>3 mm pixel size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6B52ACD-6537-47BE-AB71-28A67886A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27" y="2387438"/>
            <a:ext cx="3938773" cy="34806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2D57B7-0593-4E81-A5CB-71270A89D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620" y="544313"/>
            <a:ext cx="6232004" cy="31306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D75336-E4F6-46D2-AE04-149DE76A765C}"/>
              </a:ext>
            </a:extLst>
          </p:cNvPr>
          <p:cNvSpPr txBox="1"/>
          <p:nvPr/>
        </p:nvSpPr>
        <p:spPr>
          <a:xfrm>
            <a:off x="7047643" y="6488668"/>
            <a:ext cx="514435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NOTE:  Similar performance to aerogel in dRICH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08274757-BD6B-46B8-884D-F75F49C1FA19}"/>
              </a:ext>
            </a:extLst>
          </p:cNvPr>
          <p:cNvSpPr txBox="1">
            <a:spLocks/>
          </p:cNvSpPr>
          <p:nvPr/>
        </p:nvSpPr>
        <p:spPr>
          <a:xfrm>
            <a:off x="4933952" y="3843989"/>
            <a:ext cx="5981700" cy="2475607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Hadron ID requirements relaxed…aerogel only</a:t>
            </a:r>
          </a:p>
          <a:p>
            <a:r>
              <a:rPr lang="en-US" dirty="0"/>
              <a:t>Additionally require </a:t>
            </a:r>
            <a:r>
              <a:rPr lang="en-US" dirty="0" err="1"/>
              <a:t>eID</a:t>
            </a:r>
            <a:r>
              <a:rPr lang="en-US" dirty="0"/>
              <a:t> ~ 4GeV/c</a:t>
            </a:r>
          </a:p>
          <a:p>
            <a:r>
              <a:rPr lang="en-US" dirty="0"/>
              <a:t>Modular RICH focused by Fresnel Lens</a:t>
            </a:r>
          </a:p>
          <a:p>
            <a:pPr lvl="1"/>
            <a:r>
              <a:rPr lang="en-US" dirty="0"/>
              <a:t>Sharp image improves resolution.</a:t>
            </a:r>
          </a:p>
          <a:p>
            <a:pPr lvl="1"/>
            <a:r>
              <a:rPr lang="en-US" dirty="0"/>
              <a:t>Transmission of lens combats dispersion</a:t>
            </a:r>
          </a:p>
          <a:p>
            <a:r>
              <a:rPr lang="en-US" dirty="0"/>
              <a:t>Provides TOF with suitable readout device (LAPPD)</a:t>
            </a:r>
          </a:p>
        </p:txBody>
      </p:sp>
    </p:spTree>
    <p:extLst>
      <p:ext uri="{BB962C8B-B14F-4D97-AF65-F5344CB8AC3E}">
        <p14:creationId xmlns:p14="http://schemas.microsoft.com/office/powerpoint/2010/main" val="33579893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2A0780F-3971-4A66-8FFA-E244A9A08D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649" t="19647" b="27900"/>
          <a:stretch/>
        </p:blipFill>
        <p:spPr>
          <a:xfrm>
            <a:off x="1387287" y="2798859"/>
            <a:ext cx="3682579" cy="4846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96872F0-2692-49D6-AC2F-40A7EC37AE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07" b="48484"/>
          <a:stretch/>
        </p:blipFill>
        <p:spPr>
          <a:xfrm>
            <a:off x="860625" y="1595199"/>
            <a:ext cx="2969670" cy="12306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DBDDD6-DB61-4757-B073-BCAB77BA6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65018"/>
          </a:xfrm>
        </p:spPr>
        <p:txBody>
          <a:bodyPr/>
          <a:lstStyle/>
          <a:p>
            <a:r>
              <a:rPr lang="en-US" dirty="0"/>
              <a:t>Speculative HBD++  for </a:t>
            </a:r>
            <a:r>
              <a:rPr lang="en-US" dirty="0" err="1"/>
              <a:t>eID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0309F20-2BEC-4F8E-80C8-E3D7DF211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056" y="4286810"/>
            <a:ext cx="5330270" cy="2162461"/>
          </a:xfrm>
        </p:spPr>
        <p:txBody>
          <a:bodyPr/>
          <a:lstStyle/>
          <a:p>
            <a:r>
              <a:rPr lang="en-US" dirty="0" err="1"/>
              <a:t>microMEGAS</a:t>
            </a:r>
            <a:r>
              <a:rPr lang="en-US" dirty="0"/>
              <a:t> provide the smallest gas length.</a:t>
            </a:r>
          </a:p>
          <a:p>
            <a:r>
              <a:rPr lang="en-US" dirty="0"/>
              <a:t>Gain from any or all of three layers:</a:t>
            </a:r>
          </a:p>
          <a:p>
            <a:pPr lvl="1"/>
            <a:r>
              <a:rPr lang="en-US" dirty="0"/>
              <a:t>Gain from GEM</a:t>
            </a:r>
          </a:p>
          <a:p>
            <a:pPr lvl="1"/>
            <a:r>
              <a:rPr lang="en-US" dirty="0"/>
              <a:t>Gain from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baseline="-25000" dirty="0"/>
              <a:t>1</a:t>
            </a:r>
            <a:endParaRPr lang="en-US" dirty="0"/>
          </a:p>
          <a:p>
            <a:pPr lvl="1"/>
            <a:r>
              <a:rPr lang="en-US" dirty="0"/>
              <a:t>Gain from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baseline="-25000" dirty="0"/>
              <a:t>2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0606EC0-0B9B-41D0-9591-45A5BCA158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78"/>
          <a:stretch/>
        </p:blipFill>
        <p:spPr>
          <a:xfrm>
            <a:off x="121682" y="3191555"/>
            <a:ext cx="4953000" cy="85391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6FD8A1C-E580-4383-A558-51BF69D60150}"/>
              </a:ext>
            </a:extLst>
          </p:cNvPr>
          <p:cNvSpPr txBox="1"/>
          <p:nvPr/>
        </p:nvSpPr>
        <p:spPr>
          <a:xfrm>
            <a:off x="5408666" y="2842542"/>
            <a:ext cx="397866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A082DB3E-0020-4DFE-AEC1-112D11EA68BA}"/>
              </a:ext>
            </a:extLst>
          </p:cNvPr>
          <p:cNvSpPr/>
          <p:nvPr/>
        </p:nvSpPr>
        <p:spPr>
          <a:xfrm>
            <a:off x="5212988" y="2816841"/>
            <a:ext cx="211321" cy="448668"/>
          </a:xfrm>
          <a:prstGeom prst="rightBrac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505D5F-F3C9-42B4-881A-BB8D671333F6}"/>
              </a:ext>
            </a:extLst>
          </p:cNvPr>
          <p:cNvSpPr txBox="1"/>
          <p:nvPr/>
        </p:nvSpPr>
        <p:spPr>
          <a:xfrm>
            <a:off x="5408666" y="3317528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id="{609F8D09-7E44-43F1-814F-FE7F2DC1BE23}"/>
              </a:ext>
            </a:extLst>
          </p:cNvPr>
          <p:cNvSpPr/>
          <p:nvPr/>
        </p:nvSpPr>
        <p:spPr>
          <a:xfrm>
            <a:off x="5212988" y="3291827"/>
            <a:ext cx="211321" cy="448668"/>
          </a:xfrm>
          <a:prstGeom prst="rightBrac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A12921-C1B8-4F1A-A1C2-178F0CD4AF76}"/>
              </a:ext>
            </a:extLst>
          </p:cNvPr>
          <p:cNvSpPr txBox="1"/>
          <p:nvPr/>
        </p:nvSpPr>
        <p:spPr>
          <a:xfrm>
            <a:off x="1588456" y="1004633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Conceptual Idea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DCF7A64-E4A4-42A8-AABB-1477EFD95CC0}"/>
              </a:ext>
            </a:extLst>
          </p:cNvPr>
          <p:cNvSpPr txBox="1"/>
          <p:nvPr/>
        </p:nvSpPr>
        <p:spPr>
          <a:xfrm>
            <a:off x="5384142" y="2263572"/>
            <a:ext cx="34015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G</a:t>
            </a:r>
          </a:p>
        </p:txBody>
      </p:sp>
      <p:sp>
        <p:nvSpPr>
          <p:cNvPr id="38" name="Right Brace 37">
            <a:extLst>
              <a:ext uri="{FF2B5EF4-FFF2-40B4-BE49-F238E27FC236}">
                <a16:creationId xmlns:a16="http://schemas.microsoft.com/office/drawing/2014/main" id="{827795F3-A68E-4C8E-B156-521822F7E0D9}"/>
              </a:ext>
            </a:extLst>
          </p:cNvPr>
          <p:cNvSpPr/>
          <p:nvPr/>
        </p:nvSpPr>
        <p:spPr>
          <a:xfrm>
            <a:off x="5188464" y="2237871"/>
            <a:ext cx="211321" cy="448668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228370-C657-4911-9084-1F87BC8996F3}"/>
              </a:ext>
            </a:extLst>
          </p:cNvPr>
          <p:cNvSpPr txBox="1"/>
          <p:nvPr/>
        </p:nvSpPr>
        <p:spPr>
          <a:xfrm>
            <a:off x="8588463" y="55406"/>
            <a:ext cx="3453189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HBD:  Phenix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HBD+:  Gem + 1-stage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 gain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HBD++:  GEM _ 2-stage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 gain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57E437-04CA-47F4-9582-0EB0E4A0A3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6269"/>
          <a:stretch/>
        </p:blipFill>
        <p:spPr>
          <a:xfrm>
            <a:off x="6295411" y="1211998"/>
            <a:ext cx="5227098" cy="149428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D8FDB54-D327-4C7F-B817-9424C7D144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269"/>
          <a:stretch/>
        </p:blipFill>
        <p:spPr>
          <a:xfrm>
            <a:off x="6295411" y="2706285"/>
            <a:ext cx="5227098" cy="14942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684CD0-18B0-4E0F-8E63-01C49ECE58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1600" y="4173541"/>
            <a:ext cx="3853100" cy="26844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6D84ED-DFB2-4D6F-8DF6-68DAD0B7E2D0}"/>
              </a:ext>
            </a:extLst>
          </p:cNvPr>
          <p:cNvSpPr txBox="1"/>
          <p:nvPr/>
        </p:nvSpPr>
        <p:spPr>
          <a:xfrm>
            <a:off x="2850470" y="5793031"/>
            <a:ext cx="3968138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Presently no group is following this</a:t>
            </a:r>
          </a:p>
          <a:p>
            <a:r>
              <a:rPr lang="en-US" dirty="0"/>
              <a:t>However, Received Email contact:</a:t>
            </a:r>
          </a:p>
          <a:p>
            <a:r>
              <a:rPr lang="en-US" dirty="0"/>
              <a:t>Possible interest from Indian group…</a:t>
            </a:r>
          </a:p>
        </p:txBody>
      </p:sp>
    </p:spTree>
    <p:extLst>
      <p:ext uri="{BB962C8B-B14F-4D97-AF65-F5344CB8AC3E}">
        <p14:creationId xmlns:p14="http://schemas.microsoft.com/office/powerpoint/2010/main" val="28101302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51C5A-FF70-4F03-B6D4-DE15C9379737}"/>
              </a:ext>
            </a:extLst>
          </p:cNvPr>
          <p:cNvSpPr txBox="1">
            <a:spLocks/>
          </p:cNvSpPr>
          <p:nvPr/>
        </p:nvSpPr>
        <p:spPr>
          <a:xfrm>
            <a:off x="0" y="-41195"/>
            <a:ext cx="9128410" cy="6178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dirty="0">
                <a:latin typeface="Avenir Roman" panose="02000503020000020003" pitchFamily="2" charset="0"/>
                <a:cs typeface="Avenir Black"/>
              </a:rPr>
              <a:t>Hadron End:  Dual RICH</a:t>
            </a:r>
            <a:endParaRPr lang="en-US" sz="380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AED087-1DB7-4169-A81E-5071FF0E6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4589" y="144766"/>
            <a:ext cx="4939034" cy="25867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D4DADB2-300B-4BA9-8FFF-1F04E749DC51}"/>
              </a:ext>
            </a:extLst>
          </p:cNvPr>
          <p:cNvSpPr/>
          <p:nvPr/>
        </p:nvSpPr>
        <p:spPr>
          <a:xfrm>
            <a:off x="124393" y="954243"/>
            <a:ext cx="33880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A71C00"/>
                </a:solidFill>
                <a:latin typeface="Avenir Book" panose="02000503020000020003" pitchFamily="2" charset="0"/>
              </a:rPr>
              <a:t>Cherenkov radiator</a:t>
            </a:r>
          </a:p>
          <a:p>
            <a:pPr marL="677863" indent="-620713"/>
            <a:r>
              <a:rPr lang="it-IT" sz="1400" dirty="0">
                <a:solidFill>
                  <a:srgbClr val="595959"/>
                </a:solidFill>
                <a:latin typeface="Avenir Book" panose="02000503020000020003" pitchFamily="2" charset="0"/>
              </a:rPr>
              <a:t>○ Refractive Index </a:t>
            </a:r>
          </a:p>
          <a:p>
            <a:pPr marL="490538" indent="-433388"/>
            <a:r>
              <a:rPr lang="it-IT" sz="1400" dirty="0">
                <a:solidFill>
                  <a:srgbClr val="3C78D9"/>
                </a:solidFill>
                <a:latin typeface="Avenir Book" panose="02000503020000020003" pitchFamily="2" charset="0"/>
              </a:rPr>
              <a:t>n = 1.02 (aerogel)   1.0008 (C</a:t>
            </a:r>
            <a:r>
              <a:rPr lang="it-IT" sz="1400" baseline="-25000" dirty="0">
                <a:solidFill>
                  <a:srgbClr val="3C78D9"/>
                </a:solidFill>
                <a:latin typeface="Avenir Book" panose="02000503020000020003" pitchFamily="2" charset="0"/>
              </a:rPr>
              <a:t>2</a:t>
            </a:r>
            <a:r>
              <a:rPr lang="it-IT" sz="1400" dirty="0">
                <a:solidFill>
                  <a:srgbClr val="3C78D9"/>
                </a:solidFill>
                <a:latin typeface="Avenir Book" panose="02000503020000020003" pitchFamily="2" charset="0"/>
              </a:rPr>
              <a:t>F</a:t>
            </a:r>
            <a:r>
              <a:rPr lang="it-IT" sz="1400" baseline="-25000" dirty="0">
                <a:solidFill>
                  <a:srgbClr val="3C78D9"/>
                </a:solidFill>
                <a:latin typeface="Avenir Book" panose="02000503020000020003" pitchFamily="2" charset="0"/>
              </a:rPr>
              <a:t>6</a:t>
            </a:r>
            <a:r>
              <a:rPr lang="it-IT" sz="1400" dirty="0">
                <a:solidFill>
                  <a:srgbClr val="3C78D9"/>
                </a:solidFill>
                <a:latin typeface="Avenir Book" panose="02000503020000020003" pitchFamily="2" charset="0"/>
              </a:rPr>
              <a:t>)</a:t>
            </a:r>
          </a:p>
          <a:p>
            <a:r>
              <a:rPr lang="it-IT" sz="1400" dirty="0">
                <a:solidFill>
                  <a:srgbClr val="595959"/>
                </a:solidFill>
                <a:latin typeface="Avenir Book" panose="02000503020000020003" pitchFamily="2" charset="0"/>
              </a:rPr>
              <a:t>○ Length of the radiator </a:t>
            </a:r>
          </a:p>
          <a:p>
            <a:r>
              <a:rPr lang="it-IT" sz="1400" dirty="0">
                <a:solidFill>
                  <a:srgbClr val="3C78D9"/>
                </a:solidFill>
                <a:latin typeface="Avenir Book" panose="02000503020000020003" pitchFamily="2" charset="0"/>
              </a:rPr>
              <a:t>L = 4 cm (aerogel) , 160 cm (C</a:t>
            </a:r>
            <a:r>
              <a:rPr lang="it-IT" sz="1400" baseline="-25000" dirty="0">
                <a:solidFill>
                  <a:srgbClr val="3C78D9"/>
                </a:solidFill>
                <a:latin typeface="Avenir Book" panose="02000503020000020003" pitchFamily="2" charset="0"/>
              </a:rPr>
              <a:t>2</a:t>
            </a:r>
            <a:r>
              <a:rPr lang="it-IT" sz="1400" dirty="0">
                <a:solidFill>
                  <a:srgbClr val="3C78D9"/>
                </a:solidFill>
                <a:latin typeface="Avenir Book" panose="02000503020000020003" pitchFamily="2" charset="0"/>
              </a:rPr>
              <a:t>F</a:t>
            </a:r>
            <a:r>
              <a:rPr lang="it-IT" sz="1400" baseline="-25000" dirty="0">
                <a:solidFill>
                  <a:srgbClr val="3C78D9"/>
                </a:solidFill>
                <a:latin typeface="Avenir Book" panose="02000503020000020003" pitchFamily="2" charset="0"/>
              </a:rPr>
              <a:t>6</a:t>
            </a:r>
            <a:r>
              <a:rPr lang="it-IT" sz="1400" dirty="0">
                <a:solidFill>
                  <a:srgbClr val="3C78D9"/>
                </a:solidFill>
                <a:latin typeface="Avenir Book" panose="02000503020000020003" pitchFamily="2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A71C00"/>
                </a:solidFill>
                <a:latin typeface="Avenir Book" panose="02000503020000020003" pitchFamily="2" charset="0"/>
              </a:rPr>
              <a:t>Mirrors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A71C00"/>
                </a:solidFill>
                <a:latin typeface="Avenir Book" panose="02000503020000020003" pitchFamily="2" charset="0"/>
              </a:rPr>
              <a:t>Photon Detector</a:t>
            </a:r>
          </a:p>
          <a:p>
            <a:r>
              <a:rPr lang="it-IT" sz="1400" dirty="0">
                <a:solidFill>
                  <a:srgbClr val="3C78D9"/>
                </a:solidFill>
                <a:latin typeface="Avenir Book" panose="02000503020000020003" pitchFamily="2" charset="0"/>
              </a:rPr>
              <a:t>3 mm pixel size; 200-500 nm MAPMT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A71C00"/>
                </a:solidFill>
                <a:latin typeface="Avenir Book" panose="02000503020000020003" pitchFamily="2" charset="0"/>
              </a:rPr>
              <a:t>Particle Generation</a:t>
            </a:r>
          </a:p>
          <a:p>
            <a:r>
              <a:rPr lang="it-IT" sz="1400" dirty="0">
                <a:solidFill>
                  <a:srgbClr val="3C78D9"/>
                </a:solidFill>
                <a:latin typeface="Avenir Book" panose="02000503020000020003" pitchFamily="2" charset="0"/>
              </a:rPr>
              <a:t>Originate from the vertex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ABCCBF-CC1B-4F28-BBBE-F13C96559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" y="3601327"/>
            <a:ext cx="5892800" cy="3213607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8D3B2A7E-60DB-4AE6-BB2D-32EDEB701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786" y="312873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it-IT" altLang="it-IT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</a:b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3E15B9-D4B5-4D2F-A1E5-E5523274B303}"/>
              </a:ext>
            </a:extLst>
          </p:cNvPr>
          <p:cNvSpPr/>
          <p:nvPr/>
        </p:nvSpPr>
        <p:spPr>
          <a:xfrm>
            <a:off x="5923931" y="2808386"/>
            <a:ext cx="315957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5" indent="-142875">
              <a:buFont typeface="Arial" panose="020B0604020202020204" pitchFamily="34" charset="0"/>
              <a:buChar char="•"/>
            </a:pPr>
            <a:r>
              <a:rPr lang="it-IT" sz="1600" dirty="0">
                <a:latin typeface="Avenir Book" panose="02000503020000020003" pitchFamily="2" charset="0"/>
              </a:rPr>
              <a:t>Exquisite detail in simulation.</a:t>
            </a: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it-IT" sz="1600" dirty="0">
                <a:latin typeface="Avenir Book" panose="02000503020000020003" pitchFamily="2" charset="0"/>
              </a:rPr>
              <a:t>AI-based optimization.</a:t>
            </a: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it-IT" sz="1600" dirty="0">
                <a:latin typeface="Avenir Book" panose="02000503020000020003" pitchFamily="2" charset="0"/>
              </a:rPr>
              <a:t>Uses constant external angular resolution assumption.</a:t>
            </a: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it-IT" sz="1600" dirty="0">
                <a:latin typeface="Avenir Book" panose="02000503020000020003" pitchFamily="2" charset="0"/>
              </a:rPr>
              <a:t>Similar external constraint assumed as deduced for separate gas &amp; aerogel RICHes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61E6DA-DCC6-4484-889B-18AF57594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4511" y="5498972"/>
            <a:ext cx="1739909" cy="6622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662CEC-9169-49F5-BC50-0B259B3AE1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5614" y="2779838"/>
            <a:ext cx="2719137" cy="23317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CAD93CE-F5B0-4DF1-B85C-E5E1B47963AE}"/>
              </a:ext>
            </a:extLst>
          </p:cNvPr>
          <p:cNvSpPr txBox="1"/>
          <p:nvPr/>
        </p:nvSpPr>
        <p:spPr>
          <a:xfrm>
            <a:off x="9145614" y="3327961"/>
            <a:ext cx="23892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Tracking maybe tolerates ~2X sim</a:t>
            </a:r>
            <a:br>
              <a:rPr lang="en-US" dirty="0"/>
            </a:br>
            <a:r>
              <a:rPr lang="en-US" dirty="0"/>
              <a:t>(0.5 – 1.0 </a:t>
            </a:r>
            <a:r>
              <a:rPr lang="en-US" dirty="0" err="1"/>
              <a:t>mrad</a:t>
            </a:r>
            <a:r>
              <a:rPr lang="en-US" dirty="0"/>
              <a:t>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32A4F0-4505-49D2-9E9D-38A247A929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9606" y="620292"/>
            <a:ext cx="3705879" cy="22467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0D91B4F-4F87-4BAB-885F-CD9576FA07CB}"/>
              </a:ext>
            </a:extLst>
          </p:cNvPr>
          <p:cNvSpPr txBox="1"/>
          <p:nvPr/>
        </p:nvSpPr>
        <p:spPr>
          <a:xfrm>
            <a:off x="6930641" y="5965986"/>
            <a:ext cx="418800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NOTE:  PMTs to the side makes optical aberration (“Emission”) dominant</a:t>
            </a:r>
          </a:p>
        </p:txBody>
      </p:sp>
    </p:spTree>
    <p:extLst>
      <p:ext uri="{BB962C8B-B14F-4D97-AF65-F5344CB8AC3E}">
        <p14:creationId xmlns:p14="http://schemas.microsoft.com/office/powerpoint/2010/main" val="141609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4AEE848-93D3-46F0-9806-F94C0AA6FFAA}"/>
              </a:ext>
            </a:extLst>
          </p:cNvPr>
          <p:cNvSpPr/>
          <p:nvPr/>
        </p:nvSpPr>
        <p:spPr>
          <a:xfrm>
            <a:off x="8394192" y="350982"/>
            <a:ext cx="3752088" cy="569320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73F00A-1FCB-4D07-8E9F-91586D475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701964"/>
          </a:xfrm>
        </p:spPr>
        <p:txBody>
          <a:bodyPr>
            <a:normAutofit/>
          </a:bodyPr>
          <a:lstStyle/>
          <a:p>
            <a:r>
              <a:rPr lang="en-US" dirty="0" err="1"/>
              <a:t>eID</a:t>
            </a:r>
            <a:r>
              <a:rPr lang="en-US" dirty="0"/>
              <a:t> by Transition Radiation (TRD)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C13D4B-A4A1-4DE3-B240-80E2C5FF8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411" y="5927215"/>
            <a:ext cx="8596668" cy="823526"/>
          </a:xfrm>
        </p:spPr>
        <p:txBody>
          <a:bodyPr/>
          <a:lstStyle/>
          <a:p>
            <a:r>
              <a:rPr lang="en-US" dirty="0"/>
              <a:t>“Threshold detector” (TR X-rays produced or not)</a:t>
            </a:r>
          </a:p>
          <a:p>
            <a:r>
              <a:rPr lang="en-US" dirty="0" err="1"/>
              <a:t>P</a:t>
            </a:r>
            <a:r>
              <a:rPr lang="en-US" baseline="-25000" dirty="0" err="1"/>
              <a:t>min</a:t>
            </a:r>
            <a:r>
              <a:rPr lang="en-US" dirty="0"/>
              <a:t> ~ 1 GeV (rejection ~constant at higher momentum)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B31590-E63D-462A-86B1-36B36486D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882" y="3746126"/>
            <a:ext cx="5619714" cy="2104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4A05C0-233D-4D8D-9963-AC63D3071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9967" y="657893"/>
            <a:ext cx="2017364" cy="24531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9A9239-47D7-493E-B7CD-0F86A8534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5782" y="850591"/>
            <a:ext cx="3676650" cy="1695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C575F3-B648-45EA-BCE7-F181A22BF3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9583" y="890913"/>
            <a:ext cx="3161306" cy="1135232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425002-9C99-448D-871A-072A52E536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7199" y="2164458"/>
            <a:ext cx="2886075" cy="3705225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57A57F1-92CA-4999-9B67-30653F715D6F}"/>
              </a:ext>
            </a:extLst>
          </p:cNvPr>
          <p:cNvSpPr txBox="1">
            <a:spLocks/>
          </p:cNvSpPr>
          <p:nvPr/>
        </p:nvSpPr>
        <p:spPr>
          <a:xfrm>
            <a:off x="101448" y="1046766"/>
            <a:ext cx="1914294" cy="82352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00B0F0"/>
                </a:solidFill>
              </a:rPr>
              <a:t>1: Make TR photons:</a:t>
            </a:r>
          </a:p>
          <a:p>
            <a:r>
              <a:rPr lang="en-US" dirty="0"/>
              <a:t>Index, n, change</a:t>
            </a:r>
          </a:p>
          <a:p>
            <a:r>
              <a:rPr lang="en-US" dirty="0"/>
              <a:t>X-ray regime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22489F-777C-4A19-A5D1-1929B50AB2A4}"/>
              </a:ext>
            </a:extLst>
          </p:cNvPr>
          <p:cNvSpPr txBox="1"/>
          <p:nvPr/>
        </p:nvSpPr>
        <p:spPr>
          <a:xfrm>
            <a:off x="70176" y="2401326"/>
            <a:ext cx="2108269" cy="369332"/>
          </a:xfrm>
          <a:prstGeom prst="rect">
            <a:avLst/>
          </a:prstGeom>
          <a:noFill/>
          <a:ln>
            <a:solidFill>
              <a:srgbClr val="F6AE9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6AE91"/>
                </a:solidFill>
              </a:rPr>
              <a:t>Film, foam, fleece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017567-3182-4D89-95FE-1FF0092C0739}"/>
              </a:ext>
            </a:extLst>
          </p:cNvPr>
          <p:cNvSpPr txBox="1"/>
          <p:nvPr/>
        </p:nvSpPr>
        <p:spPr>
          <a:xfrm>
            <a:off x="4668561" y="2510002"/>
            <a:ext cx="3453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2: Layered to get more photons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F340C3-4075-46ED-886A-A0E888F937FF}"/>
              </a:ext>
            </a:extLst>
          </p:cNvPr>
          <p:cNvSpPr/>
          <p:nvPr/>
        </p:nvSpPr>
        <p:spPr>
          <a:xfrm>
            <a:off x="70176" y="657893"/>
            <a:ext cx="4218360" cy="252421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B1862F-F7E9-441C-8D7E-ADF952B98872}"/>
              </a:ext>
            </a:extLst>
          </p:cNvPr>
          <p:cNvSpPr/>
          <p:nvPr/>
        </p:nvSpPr>
        <p:spPr>
          <a:xfrm>
            <a:off x="4392761" y="821545"/>
            <a:ext cx="3819525" cy="22604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2BE773-6624-4743-AEEE-E2797EB8E2D2}"/>
              </a:ext>
            </a:extLst>
          </p:cNvPr>
          <p:cNvSpPr txBox="1"/>
          <p:nvPr/>
        </p:nvSpPr>
        <p:spPr>
          <a:xfrm>
            <a:off x="8524085" y="481259"/>
            <a:ext cx="34923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3: ID TR photons by energy/pos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06D167-4CFB-4CD6-9DD6-427C6F7348EE}"/>
              </a:ext>
            </a:extLst>
          </p:cNvPr>
          <p:cNvSpPr txBox="1"/>
          <p:nvPr/>
        </p:nvSpPr>
        <p:spPr>
          <a:xfrm>
            <a:off x="3229644" y="3376794"/>
            <a:ext cx="1724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4: Reject Pions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AB08058-AE69-47C0-B541-3B09A0A6147B}"/>
              </a:ext>
            </a:extLst>
          </p:cNvPr>
          <p:cNvSpPr/>
          <p:nvPr/>
        </p:nvSpPr>
        <p:spPr>
          <a:xfrm>
            <a:off x="1124310" y="3376794"/>
            <a:ext cx="5934858" cy="24739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FD1E7A-127F-4A8B-A690-DD93C10FE29B}"/>
              </a:ext>
            </a:extLst>
          </p:cNvPr>
          <p:cNvSpPr txBox="1"/>
          <p:nvPr/>
        </p:nvSpPr>
        <p:spPr>
          <a:xfrm>
            <a:off x="8394192" y="6438941"/>
            <a:ext cx="370005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Balance between X</a:t>
            </a:r>
            <a:r>
              <a:rPr lang="en-US" baseline="-25000" dirty="0"/>
              <a:t>0</a:t>
            </a:r>
            <a:r>
              <a:rPr lang="en-US" dirty="0"/>
              <a:t> and rejection</a:t>
            </a:r>
          </a:p>
        </p:txBody>
      </p:sp>
    </p:spTree>
    <p:extLst>
      <p:ext uri="{BB962C8B-B14F-4D97-AF65-F5344CB8AC3E}">
        <p14:creationId xmlns:p14="http://schemas.microsoft.com/office/powerpoint/2010/main" val="39664373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527FD-D2D1-47EC-8677-3504FCB8F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72390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4B4A3-22D5-48A2-A997-E29E7AAB4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09" y="4477127"/>
            <a:ext cx="8596668" cy="1927181"/>
          </a:xfrm>
        </p:spPr>
        <p:txBody>
          <a:bodyPr/>
          <a:lstStyle/>
          <a:p>
            <a:r>
              <a:rPr lang="en-US" dirty="0"/>
              <a:t>All PID technology has a “dynamic range”</a:t>
            </a:r>
          </a:p>
          <a:p>
            <a:r>
              <a:rPr lang="en-US" dirty="0"/>
              <a:t>Most of the locations require multiple/complementary solutions.</a:t>
            </a:r>
          </a:p>
          <a:p>
            <a:r>
              <a:rPr lang="en-US" dirty="0"/>
              <a:t>Complex phase space…</a:t>
            </a:r>
          </a:p>
        </p:txBody>
      </p:sp>
      <p:pic>
        <p:nvPicPr>
          <p:cNvPr id="5" name="Picture 4" descr="Chart, bubble chart&#10;&#10;Description automatically generated">
            <a:extLst>
              <a:ext uri="{FF2B5EF4-FFF2-40B4-BE49-F238E27FC236}">
                <a16:creationId xmlns:a16="http://schemas.microsoft.com/office/drawing/2014/main" id="{7FB8C5BE-5E42-4155-90E9-9B5C061E665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38588" y="703913"/>
            <a:ext cx="3595687" cy="2301240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071460DF-4B3E-485A-AA24-E4CBF01FA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309" y="687026"/>
            <a:ext cx="3387432" cy="2298140"/>
          </a:xfrm>
          <a:prstGeom prst="rect">
            <a:avLst/>
          </a:prstGeom>
        </p:spPr>
      </p:pic>
      <p:pic>
        <p:nvPicPr>
          <p:cNvPr id="9" name="Picture 8" descr="Diagram, engineering drawing&#10;&#10;Description automatically generated">
            <a:extLst>
              <a:ext uri="{FF2B5EF4-FFF2-40B4-BE49-F238E27FC236}">
                <a16:creationId xmlns:a16="http://schemas.microsoft.com/office/drawing/2014/main" id="{1D2CC372-4227-4AA7-B3A6-E6CF062903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9902" y="597352"/>
            <a:ext cx="4248150" cy="238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895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81FFC9-E248-4C42-AF2E-DE6B7032018D}"/>
              </a:ext>
            </a:extLst>
          </p:cNvPr>
          <p:cNvSpPr txBox="1"/>
          <p:nvPr/>
        </p:nvSpPr>
        <p:spPr>
          <a:xfrm>
            <a:off x="2952925" y="2413337"/>
            <a:ext cx="53516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32488720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E68FB-3AA7-452A-8885-32A23D122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48672"/>
          </a:xfrm>
        </p:spPr>
        <p:txBody>
          <a:bodyPr/>
          <a:lstStyle/>
          <a:p>
            <a:r>
              <a:rPr lang="en-US" dirty="0"/>
              <a:t>TOF @ EIC:  Available space</a:t>
            </a: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472DE1FB-6445-48D1-8CD6-5695172DD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31" y="4833760"/>
            <a:ext cx="6053182" cy="1866914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D0DE6087-5F5B-4B02-A2FF-BF1661934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431" y="816638"/>
            <a:ext cx="5872205" cy="35814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19">
                <a:extLst>
                  <a:ext uri="{FF2B5EF4-FFF2-40B4-BE49-F238E27FC236}">
                    <a16:creationId xmlns:a16="http://schemas.microsoft.com/office/drawing/2014/main" id="{AF50AB7E-A42A-4197-8BFE-2CE1EC1D658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31725" y="1593667"/>
                <a:ext cx="4275909" cy="3814355"/>
              </a:xfrm>
              <a:solidFill>
                <a:schemeClr val="bg1"/>
              </a:solidFill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PID from TOF requires:</a:t>
                </a:r>
              </a:p>
              <a:p>
                <a:pPr lvl="1"/>
                <a:r>
                  <a:rPr lang="en-US" dirty="0"/>
                  <a:t>Time resolution.</a:t>
                </a:r>
              </a:p>
              <a:p>
                <a:pPr lvl="1"/>
                <a:r>
                  <a:rPr lang="en-US" dirty="0"/>
                  <a:t>Maximum path length.</a:t>
                </a:r>
              </a:p>
              <a:p>
                <a:r>
                  <a:rPr lang="en-US" dirty="0"/>
                  <a:t>Known ring makes size restrictions!</a:t>
                </a:r>
              </a:p>
              <a:p>
                <a:pPr lvl="1"/>
                <a:r>
                  <a:rPr lang="en-US" dirty="0"/>
                  <a:t>Civil construction already there.</a:t>
                </a:r>
              </a:p>
              <a:p>
                <a:pPr lvl="1"/>
                <a:r>
                  <a:rPr lang="en-US" dirty="0"/>
                  <a:t>One ring outsize the detector.</a:t>
                </a:r>
              </a:p>
              <a:p>
                <a:r>
                  <a:rPr lang="en-US" dirty="0"/>
                  <a:t>Practical Implementation:</a:t>
                </a:r>
              </a:p>
              <a:p>
                <a:pPr lvl="1"/>
                <a:r>
                  <a:rPr lang="en-US" dirty="0"/>
                  <a:t>Tempting to assume time resolution scales as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ra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Extreme care required to minimize or eliminate correlated errors </a:t>
                </a:r>
                <a:br>
                  <a:rPr lang="en-US" dirty="0"/>
                </a:br>
                <a:r>
                  <a:rPr lang="en-US" dirty="0"/>
                  <a:t>(e.g. “start clock jitter”)</a:t>
                </a:r>
              </a:p>
            </p:txBody>
          </p:sp>
        </mc:Choice>
        <mc:Fallback xmlns="">
          <p:sp>
            <p:nvSpPr>
              <p:cNvPr id="20" name="Content Placeholder 19">
                <a:extLst>
                  <a:ext uri="{FF2B5EF4-FFF2-40B4-BE49-F238E27FC236}">
                    <a16:creationId xmlns:a16="http://schemas.microsoft.com/office/drawing/2014/main" id="{AF50AB7E-A42A-4197-8BFE-2CE1EC1D65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31725" y="1593667"/>
                <a:ext cx="4275909" cy="3814355"/>
              </a:xfrm>
              <a:blipFill>
                <a:blip r:embed="rId4"/>
                <a:stretch>
                  <a:fillRect l="-142" t="-1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6447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DC0B0-AAB1-401A-B624-74B294D52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2C267-132E-49E2-8F26-232049CC79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792B94-C0CE-4609-88CC-EA0E14C14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146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9808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0E56284-B7F7-4CF4-8C96-E277A835C0C8}"/>
              </a:ext>
            </a:extLst>
          </p:cNvPr>
          <p:cNvSpPr/>
          <p:nvPr/>
        </p:nvSpPr>
        <p:spPr>
          <a:xfrm>
            <a:off x="8409828" y="2804161"/>
            <a:ext cx="3547041" cy="2673530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077" y="36494"/>
            <a:ext cx="2917998" cy="2687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005" y="0"/>
            <a:ext cx="8596668" cy="1320800"/>
          </a:xfrm>
        </p:spPr>
        <p:txBody>
          <a:bodyPr/>
          <a:lstStyle/>
          <a:p>
            <a:pPr>
              <a:defRPr/>
            </a:pPr>
            <a:r>
              <a:rPr lang="en-US" dirty="0">
                <a:ea typeface="MS PGothic" pitchFamily="34" charset="-128"/>
              </a:rPr>
              <a:t>Cherenkov Light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9A7CB6-75B3-4F6A-BE1C-C90A62D99362}" type="slidenum">
              <a:rPr lang="en-US" altLang="ja-JP" smtClean="0"/>
              <a:pPr>
                <a:defRPr/>
              </a:pPr>
              <a:t>20</a:t>
            </a:fld>
            <a:endParaRPr lang="en-US" altLang="ja-JP" dirty="0"/>
          </a:p>
        </p:txBody>
      </p:sp>
      <p:pic>
        <p:nvPicPr>
          <p:cNvPr id="121862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00" y="902339"/>
            <a:ext cx="4138613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47731" y="761124"/>
            <a:ext cx="2052638" cy="64611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lIns="91436" tIns="45716" rIns="91436" bIns="45716">
            <a:spAutoFit/>
          </a:bodyPr>
          <a:lstStyle/>
          <a:p>
            <a:pPr algn="ctr" eaLnBrk="1" hangingPunct="1">
              <a:defRPr/>
            </a:pP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/>
                <a:cs typeface="Arial" pitchFamily="34" charset="0"/>
              </a:rPr>
              <a:t>Cherenkov Angle determines 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ea typeface="ＭＳ Ｐゴシック"/>
                <a:cs typeface="Arial" pitchFamily="34" charset="0"/>
              </a:rPr>
              <a:t>b</a:t>
            </a:r>
            <a:endParaRPr lang="en-US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/>
              <a:cs typeface="Arial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5DE022-2684-4837-805A-69FFFAB4C6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555" y="3240867"/>
            <a:ext cx="9041152" cy="3231160"/>
          </a:xfrm>
          <a:prstGeom prst="rect">
            <a:avLst/>
          </a:prstGeom>
        </p:spPr>
      </p:pic>
      <p:sp>
        <p:nvSpPr>
          <p:cNvPr id="11" name="Arc 10">
            <a:extLst>
              <a:ext uri="{FF2B5EF4-FFF2-40B4-BE49-F238E27FC236}">
                <a16:creationId xmlns:a16="http://schemas.microsoft.com/office/drawing/2014/main" id="{5B87CD2D-474D-414A-BDEA-C78564F7F0B1}"/>
              </a:ext>
            </a:extLst>
          </p:cNvPr>
          <p:cNvSpPr/>
          <p:nvPr/>
        </p:nvSpPr>
        <p:spPr>
          <a:xfrm>
            <a:off x="9107651" y="2804161"/>
            <a:ext cx="2583424" cy="2583424"/>
          </a:xfrm>
          <a:prstGeom prst="arc">
            <a:avLst>
              <a:gd name="adj1" fmla="val 18193142"/>
              <a:gd name="adj2" fmla="val 3119571"/>
            </a:avLst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2D52399-B88D-4107-BED8-9090CD8D8085}"/>
              </a:ext>
            </a:extLst>
          </p:cNvPr>
          <p:cNvCxnSpPr>
            <a:cxnSpLocks/>
          </p:cNvCxnSpPr>
          <p:nvPr/>
        </p:nvCxnSpPr>
        <p:spPr>
          <a:xfrm>
            <a:off x="8894208" y="4076540"/>
            <a:ext cx="261852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B4AE418-1E88-41D5-B35A-B252B7696E7B}"/>
              </a:ext>
            </a:extLst>
          </p:cNvPr>
          <p:cNvCxnSpPr>
            <a:stCxn id="11" idx="1"/>
          </p:cNvCxnSpPr>
          <p:nvPr/>
        </p:nvCxnSpPr>
        <p:spPr>
          <a:xfrm flipV="1">
            <a:off x="10399363" y="3429000"/>
            <a:ext cx="1052408" cy="6668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EA5CE52-024F-400C-A7CE-9119162B2CB2}"/>
              </a:ext>
            </a:extLst>
          </p:cNvPr>
          <p:cNvCxnSpPr>
            <a:cxnSpLocks/>
          </p:cNvCxnSpPr>
          <p:nvPr/>
        </p:nvCxnSpPr>
        <p:spPr>
          <a:xfrm flipV="1">
            <a:off x="10758319" y="3585994"/>
            <a:ext cx="805177" cy="5102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A52A85E-A8F1-49D9-9F26-FC624AA915C7}"/>
              </a:ext>
            </a:extLst>
          </p:cNvPr>
          <p:cNvCxnSpPr>
            <a:cxnSpLocks/>
          </p:cNvCxnSpPr>
          <p:nvPr/>
        </p:nvCxnSpPr>
        <p:spPr>
          <a:xfrm flipV="1">
            <a:off x="11117275" y="3770275"/>
            <a:ext cx="514885" cy="3262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B1830F9-DAA6-4FE3-AA0B-D03CFEB9D9E3}"/>
              </a:ext>
            </a:extLst>
          </p:cNvPr>
          <p:cNvCxnSpPr>
            <a:cxnSpLocks/>
          </p:cNvCxnSpPr>
          <p:nvPr/>
        </p:nvCxnSpPr>
        <p:spPr>
          <a:xfrm flipV="1">
            <a:off x="10064867" y="3270807"/>
            <a:ext cx="1271021" cy="8054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B069CEC-F1FC-43AC-8E01-29D36D73B2C9}"/>
              </a:ext>
            </a:extLst>
          </p:cNvPr>
          <p:cNvCxnSpPr>
            <a:cxnSpLocks/>
          </p:cNvCxnSpPr>
          <p:nvPr/>
        </p:nvCxnSpPr>
        <p:spPr>
          <a:xfrm flipV="1">
            <a:off x="9730371" y="3118669"/>
            <a:ext cx="1480078" cy="9378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463873D-2784-42FA-BD3C-44ACD7030430}"/>
              </a:ext>
            </a:extLst>
          </p:cNvPr>
          <p:cNvCxnSpPr/>
          <p:nvPr/>
        </p:nvCxnSpPr>
        <p:spPr>
          <a:xfrm flipH="1">
            <a:off x="11025018" y="3124547"/>
            <a:ext cx="135889" cy="5656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4F6EBDB-5E60-462C-96C7-82BA4EDD5CF6}"/>
              </a:ext>
            </a:extLst>
          </p:cNvPr>
          <p:cNvCxnSpPr/>
          <p:nvPr/>
        </p:nvCxnSpPr>
        <p:spPr>
          <a:xfrm flipH="1">
            <a:off x="11051177" y="3270473"/>
            <a:ext cx="279486" cy="4096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1292CA6-8B5B-4A14-AE8A-AD5A4ABD26D1}"/>
              </a:ext>
            </a:extLst>
          </p:cNvPr>
          <p:cNvCxnSpPr/>
          <p:nvPr/>
        </p:nvCxnSpPr>
        <p:spPr>
          <a:xfrm flipH="1">
            <a:off x="11077027" y="3585661"/>
            <a:ext cx="486469" cy="1045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0094E70-C9C5-4276-8713-E21A003344ED}"/>
              </a:ext>
            </a:extLst>
          </p:cNvPr>
          <p:cNvCxnSpPr>
            <a:cxnSpLocks/>
          </p:cNvCxnSpPr>
          <p:nvPr/>
        </p:nvCxnSpPr>
        <p:spPr>
          <a:xfrm flipH="1" flipV="1">
            <a:off x="11045952" y="3700167"/>
            <a:ext cx="586209" cy="801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875EBC7D-837A-4382-8315-9ED4E9FC0996}"/>
              </a:ext>
            </a:extLst>
          </p:cNvPr>
          <p:cNvSpPr/>
          <p:nvPr/>
        </p:nvSpPr>
        <p:spPr>
          <a:xfrm>
            <a:off x="10999823" y="3664094"/>
            <a:ext cx="92257" cy="9225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7702452-ADCF-4B0F-9E91-12FF5CDE6FE6}"/>
              </a:ext>
            </a:extLst>
          </p:cNvPr>
          <p:cNvSpPr txBox="1"/>
          <p:nvPr/>
        </p:nvSpPr>
        <p:spPr>
          <a:xfrm>
            <a:off x="8512730" y="4741419"/>
            <a:ext cx="24352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Makes a circle (ring)</a:t>
            </a:r>
          </a:p>
          <a:p>
            <a:r>
              <a:rPr lang="en-US" dirty="0">
                <a:solidFill>
                  <a:srgbClr val="FF0000"/>
                </a:solidFill>
              </a:rPr>
              <a:t>Ellipse if mirror tilted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5D26D88-8545-4CA1-A91F-0E074B9689E0}"/>
              </a:ext>
            </a:extLst>
          </p:cNvPr>
          <p:cNvGrpSpPr/>
          <p:nvPr/>
        </p:nvGrpSpPr>
        <p:grpSpPr>
          <a:xfrm flipV="1">
            <a:off x="9743838" y="4064774"/>
            <a:ext cx="1901790" cy="977871"/>
            <a:chOff x="9882771" y="3271069"/>
            <a:chExt cx="1901790" cy="977871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9FF6951C-B3B9-4060-A05A-F31CE60B7685}"/>
                </a:ext>
              </a:extLst>
            </p:cNvPr>
            <p:cNvCxnSpPr/>
            <p:nvPr/>
          </p:nvCxnSpPr>
          <p:spPr>
            <a:xfrm flipV="1">
              <a:off x="10551763" y="3581400"/>
              <a:ext cx="1052408" cy="6668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F52BB38F-4B74-4A43-9A80-3DC6392569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10719" y="3738394"/>
              <a:ext cx="805177" cy="51021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A2D43121-9BC5-4247-AAE9-6A1C0D52EB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69675" y="3922675"/>
              <a:ext cx="514885" cy="32626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A484172E-F5C4-4650-90D4-3B75FBC4B2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17267" y="3423207"/>
              <a:ext cx="1271021" cy="8054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D3D2D4BE-724B-4977-9188-DD0DE59EC9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82771" y="3271069"/>
              <a:ext cx="1480078" cy="9378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1B3D6C81-04A3-430E-9B1F-00FA0AC6B4AC}"/>
                </a:ext>
              </a:extLst>
            </p:cNvPr>
            <p:cNvCxnSpPr/>
            <p:nvPr/>
          </p:nvCxnSpPr>
          <p:spPr>
            <a:xfrm flipH="1">
              <a:off x="11177418" y="3276947"/>
              <a:ext cx="135889" cy="56569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12213589-75CE-4F88-816A-66EF08B52384}"/>
                </a:ext>
              </a:extLst>
            </p:cNvPr>
            <p:cNvCxnSpPr/>
            <p:nvPr/>
          </p:nvCxnSpPr>
          <p:spPr>
            <a:xfrm flipH="1">
              <a:off x="11203577" y="3422873"/>
              <a:ext cx="279486" cy="40969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DE0E2FD5-5F54-4B96-95AF-A09603945563}"/>
                </a:ext>
              </a:extLst>
            </p:cNvPr>
            <p:cNvCxnSpPr/>
            <p:nvPr/>
          </p:nvCxnSpPr>
          <p:spPr>
            <a:xfrm flipH="1">
              <a:off x="11229427" y="3738061"/>
              <a:ext cx="486469" cy="10457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0D6AC165-A8A2-4182-86E8-7420865520A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198352" y="3852567"/>
              <a:ext cx="586209" cy="801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FECE23B0-627D-4C82-80BD-DF837C382D9D}"/>
                </a:ext>
              </a:extLst>
            </p:cNvPr>
            <p:cNvSpPr/>
            <p:nvPr/>
          </p:nvSpPr>
          <p:spPr>
            <a:xfrm>
              <a:off x="11152223" y="3816494"/>
              <a:ext cx="92257" cy="9225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943EAF8-1CD7-4547-94CF-E3E3ED127FD6}"/>
              </a:ext>
            </a:extLst>
          </p:cNvPr>
          <p:cNvCxnSpPr>
            <a:stCxn id="40" idx="0"/>
          </p:cNvCxnSpPr>
          <p:nvPr/>
        </p:nvCxnSpPr>
        <p:spPr>
          <a:xfrm flipV="1">
            <a:off x="9730371" y="4451091"/>
            <a:ext cx="1195196" cy="2903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diagram&#10;&#10;Description automatically generated">
            <a:extLst>
              <a:ext uri="{FF2B5EF4-FFF2-40B4-BE49-F238E27FC236}">
                <a16:creationId xmlns:a16="http://schemas.microsoft.com/office/drawing/2014/main" id="{C187874B-16F9-434E-AB7B-FF7070CFC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37" y="762000"/>
            <a:ext cx="9643229" cy="344103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0276969-A37E-4705-A93E-40BA08131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762000"/>
          </a:xfrm>
        </p:spPr>
        <p:txBody>
          <a:bodyPr/>
          <a:lstStyle/>
          <a:p>
            <a:r>
              <a:rPr lang="en-US" dirty="0" err="1"/>
              <a:t>hpDIRC</a:t>
            </a:r>
            <a:r>
              <a:rPr lang="en-US" dirty="0"/>
              <a:t> Performance Simulations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4F0EF1B-D50D-40FD-97CD-427FF8E12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639" y="4305300"/>
            <a:ext cx="8596668" cy="21812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Original </a:t>
            </a:r>
            <a:r>
              <a:rPr lang="en-US" dirty="0" err="1"/>
              <a:t>BaBar</a:t>
            </a:r>
            <a:r>
              <a:rPr lang="en-US" dirty="0"/>
              <a:t> DIRC was  effectively “proximity focused”</a:t>
            </a:r>
          </a:p>
          <a:p>
            <a:r>
              <a:rPr lang="en-US" dirty="0" err="1"/>
              <a:t>hpDIRC</a:t>
            </a:r>
            <a:r>
              <a:rPr lang="en-US" dirty="0"/>
              <a:t> section creates focused ring improving resolution.</a:t>
            </a:r>
          </a:p>
          <a:p>
            <a:r>
              <a:rPr lang="en-US" dirty="0"/>
              <a:t>Excellent match to EIC needs.</a:t>
            </a:r>
          </a:p>
          <a:p>
            <a:r>
              <a:rPr lang="en-US" dirty="0"/>
              <a:t>Strict requirements on “correlated terms”, </a:t>
            </a:r>
            <a:br>
              <a:rPr lang="en-US" dirty="0"/>
            </a:br>
            <a:r>
              <a:rPr lang="en-US" dirty="0"/>
              <a:t>(e.g. angular resolution of tracking)</a:t>
            </a:r>
          </a:p>
          <a:p>
            <a:r>
              <a:rPr lang="en-US" dirty="0"/>
              <a:t>Works with either standard tracking solution.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318678-FB0A-4D6A-AE3F-2BFC56278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5673" y="4305301"/>
            <a:ext cx="5306327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3898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BDDD6-DB61-4757-B073-BCAB77BA6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65018"/>
          </a:xfrm>
        </p:spPr>
        <p:txBody>
          <a:bodyPr>
            <a:normAutofit/>
          </a:bodyPr>
          <a:lstStyle/>
          <a:p>
            <a:r>
              <a:rPr lang="en-US" dirty="0" err="1"/>
              <a:t>eID</a:t>
            </a:r>
            <a:r>
              <a:rPr lang="en-US" dirty="0"/>
              <a:t> by Hadron Blind Detector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C72B7-3A42-4B78-A770-99EF2810C6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686" y="4852939"/>
            <a:ext cx="6308591" cy="147732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PHENIX HBD optimized for 1e-vs-2e separation.</a:t>
            </a:r>
          </a:p>
          <a:p>
            <a:pPr lvl="1"/>
            <a:r>
              <a:rPr lang="en-US" dirty="0"/>
              <a:t>20 photoelectrons vs 40 </a:t>
            </a:r>
            <a:r>
              <a:rPr lang="en-US" dirty="0" err="1"/>
              <a:t>photelectrons</a:t>
            </a:r>
            <a:endParaRPr lang="en-US" dirty="0"/>
          </a:p>
          <a:p>
            <a:r>
              <a:rPr lang="en-US" dirty="0"/>
              <a:t>Non-zero hadron response.</a:t>
            </a:r>
          </a:p>
          <a:p>
            <a:r>
              <a:rPr lang="en-US" dirty="0"/>
              <a:t>Re-optimize for EIC??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EEE29B-3FA3-4A5E-938F-378CAC51CF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962"/>
          <a:stretch/>
        </p:blipFill>
        <p:spPr>
          <a:xfrm>
            <a:off x="418686" y="2845821"/>
            <a:ext cx="2974096" cy="18573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C8B448-EBC6-4855-B181-5A2626B83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887" y="1106174"/>
            <a:ext cx="5554817" cy="219531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6496C4-3CD7-4A5C-822C-9C4D5141E2BF}"/>
              </a:ext>
            </a:extLst>
          </p:cNvPr>
          <p:cNvCxnSpPr/>
          <p:nvPr/>
        </p:nvCxnSpPr>
        <p:spPr>
          <a:xfrm flipH="1" flipV="1">
            <a:off x="1060704" y="859536"/>
            <a:ext cx="1289304" cy="221284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03B3F09-361C-4DAB-A0E9-7F7BB23E3572}"/>
              </a:ext>
            </a:extLst>
          </p:cNvPr>
          <p:cNvSpPr txBox="1"/>
          <p:nvPr/>
        </p:nvSpPr>
        <p:spPr>
          <a:xfrm rot="3596400">
            <a:off x="932998" y="1063199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electron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5B6095D-B362-472E-8343-96DA84D98DD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4427030">
            <a:off x="447346" y="1170582"/>
            <a:ext cx="1609876" cy="7143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64E574E-1277-438C-964F-AFC6F7AC74F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4427030">
            <a:off x="900418" y="1899638"/>
            <a:ext cx="1609876" cy="7143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B45EE07-446A-40E6-99EA-43F0C2F547A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3122347">
            <a:off x="1249609" y="2004298"/>
            <a:ext cx="1609876" cy="71438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8C66625-04B6-49C7-A28C-565FDF52F0C7}"/>
              </a:ext>
            </a:extLst>
          </p:cNvPr>
          <p:cNvSpPr txBox="1"/>
          <p:nvPr/>
        </p:nvSpPr>
        <p:spPr>
          <a:xfrm>
            <a:off x="1881019" y="744376"/>
            <a:ext cx="12731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Unfocused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Threshold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Cherenkov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BADDB1B-CD7B-48C6-AF1C-45080D3DF7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894" b="65984"/>
          <a:stretch/>
        </p:blipFill>
        <p:spPr>
          <a:xfrm>
            <a:off x="5921393" y="3774078"/>
            <a:ext cx="6033633" cy="3039352"/>
          </a:xfrm>
          <a:prstGeom prst="rect">
            <a:avLst/>
          </a:prstGeom>
        </p:spPr>
      </p:pic>
      <p:sp>
        <p:nvSpPr>
          <p:cNvPr id="9" name="Right Brace 8">
            <a:extLst>
              <a:ext uri="{FF2B5EF4-FFF2-40B4-BE49-F238E27FC236}">
                <a16:creationId xmlns:a16="http://schemas.microsoft.com/office/drawing/2014/main" id="{92EB924D-1EBE-45F1-80A7-94F41F9CE520}"/>
              </a:ext>
            </a:extLst>
          </p:cNvPr>
          <p:cNvSpPr/>
          <p:nvPr/>
        </p:nvSpPr>
        <p:spPr>
          <a:xfrm>
            <a:off x="3355207" y="3244616"/>
            <a:ext cx="88260" cy="368768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id="{3AA961AE-6539-4D1F-B00E-D8AC9382CF96}"/>
              </a:ext>
            </a:extLst>
          </p:cNvPr>
          <p:cNvSpPr/>
          <p:nvPr/>
        </p:nvSpPr>
        <p:spPr>
          <a:xfrm>
            <a:off x="3499218" y="3581574"/>
            <a:ext cx="88260" cy="368768"/>
          </a:xfrm>
          <a:prstGeom prst="rightBrac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D7B8A140-1D6E-436C-A2FB-95A7B07C1710}"/>
              </a:ext>
            </a:extLst>
          </p:cNvPr>
          <p:cNvSpPr/>
          <p:nvPr/>
        </p:nvSpPr>
        <p:spPr>
          <a:xfrm>
            <a:off x="3660007" y="3868197"/>
            <a:ext cx="88260" cy="368768"/>
          </a:xfrm>
          <a:prstGeom prst="rightBrac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id="{D53DC00F-079C-4A9A-B43C-1D4212B9A1E3}"/>
              </a:ext>
            </a:extLst>
          </p:cNvPr>
          <p:cNvSpPr/>
          <p:nvPr/>
        </p:nvSpPr>
        <p:spPr>
          <a:xfrm>
            <a:off x="3854352" y="4174881"/>
            <a:ext cx="88260" cy="368768"/>
          </a:xfrm>
          <a:prstGeom prst="rightBrac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08121D-4706-4F0B-A8C6-2E4759AC6A89}"/>
              </a:ext>
            </a:extLst>
          </p:cNvPr>
          <p:cNvSpPr txBox="1"/>
          <p:nvPr/>
        </p:nvSpPr>
        <p:spPr>
          <a:xfrm>
            <a:off x="7556975" y="6452021"/>
            <a:ext cx="3534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Fractional Contribution to signal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21415B-B8E2-4C41-9905-0EDB98381562}"/>
              </a:ext>
            </a:extLst>
          </p:cNvPr>
          <p:cNvSpPr txBox="1"/>
          <p:nvPr/>
        </p:nvSpPr>
        <p:spPr>
          <a:xfrm>
            <a:off x="7762396" y="4194037"/>
            <a:ext cx="2486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Pion Signals Simulated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33C6D1-B62C-4C30-96B3-82125B08CA93}"/>
              </a:ext>
            </a:extLst>
          </p:cNvPr>
          <p:cNvSpPr txBox="1"/>
          <p:nvPr/>
        </p:nvSpPr>
        <p:spPr>
          <a:xfrm>
            <a:off x="8465439" y="4826608"/>
            <a:ext cx="214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Gap Dominates!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03E76CF-84DA-410D-875A-0189D5922B28}"/>
              </a:ext>
            </a:extLst>
          </p:cNvPr>
          <p:cNvCxnSpPr/>
          <p:nvPr/>
        </p:nvCxnSpPr>
        <p:spPr>
          <a:xfrm>
            <a:off x="9535604" y="5175783"/>
            <a:ext cx="915228" cy="438528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0B2D9CB-F4CB-4A9A-81C2-5D02B052D418}"/>
              </a:ext>
            </a:extLst>
          </p:cNvPr>
          <p:cNvSpPr txBox="1"/>
          <p:nvPr/>
        </p:nvSpPr>
        <p:spPr>
          <a:xfrm>
            <a:off x="7628441" y="1391314"/>
            <a:ext cx="207140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Limited by 1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Gap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CA2FE65-048B-4D16-B6EE-17C1EE4C7917}"/>
              </a:ext>
            </a:extLst>
          </p:cNvPr>
          <p:cNvSpPr txBox="1"/>
          <p:nvPr/>
        </p:nvSpPr>
        <p:spPr>
          <a:xfrm>
            <a:off x="7384498" y="3638140"/>
            <a:ext cx="302198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Garfield + Fast Monte Carlo</a:t>
            </a:r>
          </a:p>
        </p:txBody>
      </p:sp>
    </p:spTree>
    <p:extLst>
      <p:ext uri="{BB962C8B-B14F-4D97-AF65-F5344CB8AC3E}">
        <p14:creationId xmlns:p14="http://schemas.microsoft.com/office/powerpoint/2010/main" val="3150725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A306B-AAF4-4A7C-AA3E-C05664864589}"/>
              </a:ext>
            </a:extLst>
          </p:cNvPr>
          <p:cNvSpPr txBox="1">
            <a:spLocks/>
          </p:cNvSpPr>
          <p:nvPr/>
        </p:nvSpPr>
        <p:spPr>
          <a:xfrm>
            <a:off x="0" y="95395"/>
            <a:ext cx="7550091" cy="6178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dirty="0">
                <a:latin typeface="Avenir Roman" panose="02000503020000020003" pitchFamily="2" charset="0"/>
                <a:cs typeface="Avenir Black"/>
              </a:rPr>
              <a:t>Compact High Momentum GEM RICH</a:t>
            </a:r>
            <a:endParaRPr lang="en-US" sz="380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309516-0F6E-49E9-9188-42F90CC7690B}"/>
              </a:ext>
            </a:extLst>
          </p:cNvPr>
          <p:cNvSpPr/>
          <p:nvPr/>
        </p:nvSpPr>
        <p:spPr>
          <a:xfrm>
            <a:off x="163535" y="705769"/>
            <a:ext cx="88029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3C78D9"/>
                </a:solidFill>
                <a:latin typeface="Avenir Book" panose="02000503020000020003" pitchFamily="2" charset="0"/>
              </a:rPr>
              <a:t>1m of CF</a:t>
            </a:r>
            <a:r>
              <a:rPr lang="it-IT" sz="1400" baseline="-25000" dirty="0">
                <a:solidFill>
                  <a:srgbClr val="3C78D9"/>
                </a:solidFill>
                <a:latin typeface="Avenir Book" panose="02000503020000020003" pitchFamily="2" charset="0"/>
              </a:rPr>
              <a:t>4</a:t>
            </a:r>
            <a:r>
              <a:rPr lang="it-IT" sz="1400" dirty="0">
                <a:solidFill>
                  <a:srgbClr val="3C78D9"/>
                </a:solidFill>
                <a:latin typeface="Avenir Book" panose="02000503020000020003" pitchFamily="2" charset="0"/>
              </a:rPr>
              <a:t> radiator at 1.003 bar (slightly overpressure)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3C78D9"/>
                </a:solidFill>
                <a:latin typeface="Avenir Book" panose="02000503020000020003" pitchFamily="2" charset="0"/>
              </a:rPr>
              <a:t>CsI Photocathode on top GEM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3C78D9"/>
                </a:solidFill>
                <a:latin typeface="Avenir Book" panose="02000503020000020003" pitchFamily="2" charset="0"/>
              </a:rPr>
              <a:t>Mirror in deep UV -&gt; MgF</a:t>
            </a:r>
            <a:r>
              <a:rPr lang="it-IT" sz="1400" baseline="-25000" dirty="0">
                <a:solidFill>
                  <a:srgbClr val="3C78D9"/>
                </a:solidFill>
                <a:latin typeface="Avenir Book" panose="02000503020000020003" pitchFamily="2" charset="0"/>
              </a:rPr>
              <a:t>2</a:t>
            </a:r>
            <a:r>
              <a:rPr lang="it-IT" sz="1400" dirty="0">
                <a:solidFill>
                  <a:srgbClr val="3C78D9"/>
                </a:solidFill>
                <a:latin typeface="Avenir Book" panose="02000503020000020003" pitchFamily="2" charset="0"/>
              </a:rPr>
              <a:t> coating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3C78D9"/>
                </a:solidFill>
                <a:latin typeface="Avenir Book" panose="02000503020000020003" pitchFamily="2" charset="0"/>
              </a:rPr>
              <a:t>Single Photon Capability -&gt;quintuple GEM stack with APV25-SRS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3C78D9"/>
                </a:solidFill>
                <a:latin typeface="Avenir Book" panose="02000503020000020003" pitchFamily="2" charset="0"/>
              </a:rPr>
              <a:t>Particles ~perpendicularly incident on spherical mirror, focused onto a GEM stack directly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400" dirty="0">
              <a:solidFill>
                <a:srgbClr val="A71C00"/>
              </a:solidFill>
              <a:latin typeface="Avenir Book" panose="02000503020000020003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76EE2E-109A-4153-9E1A-3903074AE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6869" y="2537053"/>
            <a:ext cx="5271819" cy="3491502"/>
          </a:xfrm>
          <a:prstGeom prst="rect">
            <a:avLst/>
          </a:prstGeom>
        </p:spPr>
      </p:pic>
      <p:sp>
        <p:nvSpPr>
          <p:cNvPr id="7" name="Right Brace 6">
            <a:extLst>
              <a:ext uri="{FF2B5EF4-FFF2-40B4-BE49-F238E27FC236}">
                <a16:creationId xmlns:a16="http://schemas.microsoft.com/office/drawing/2014/main" id="{C9C5A464-931F-43C2-AEB0-544DD7A0DAE9}"/>
              </a:ext>
            </a:extLst>
          </p:cNvPr>
          <p:cNvSpPr/>
          <p:nvPr/>
        </p:nvSpPr>
        <p:spPr>
          <a:xfrm>
            <a:off x="8636251" y="3484181"/>
            <a:ext cx="155448" cy="33296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A0C5D7-92EA-472D-AA95-70963D51F721}"/>
              </a:ext>
            </a:extLst>
          </p:cNvPr>
          <p:cNvSpPr txBox="1"/>
          <p:nvPr/>
        </p:nvSpPr>
        <p:spPr>
          <a:xfrm>
            <a:off x="8853624" y="3465998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OK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6B6BDFC2-E735-4C5A-AFEC-63E649A7ACB9}"/>
              </a:ext>
            </a:extLst>
          </p:cNvPr>
          <p:cNvSpPr/>
          <p:nvPr/>
        </p:nvSpPr>
        <p:spPr>
          <a:xfrm>
            <a:off x="8636251" y="3081335"/>
            <a:ext cx="155448" cy="33296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4E5CBE-FCBF-44E6-9BAC-160CBEF6D301}"/>
              </a:ext>
            </a:extLst>
          </p:cNvPr>
          <p:cNvSpPr txBox="1"/>
          <p:nvPr/>
        </p:nvSpPr>
        <p:spPr>
          <a:xfrm>
            <a:off x="8827594" y="3063152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hmm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4D3BB5-C740-483F-A012-988523FD8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1459" y="29321"/>
            <a:ext cx="3497620" cy="244969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76BCC34-2FA5-45C9-8607-D92C2681E2BF}"/>
              </a:ext>
            </a:extLst>
          </p:cNvPr>
          <p:cNvSpPr txBox="1"/>
          <p:nvPr/>
        </p:nvSpPr>
        <p:spPr>
          <a:xfrm>
            <a:off x="6838904" y="6393273"/>
            <a:ext cx="5299784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Performance from Parameterized Test Beam Data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AA7B62-EA03-4213-BBA8-4A7037D76A95}"/>
              </a:ext>
            </a:extLst>
          </p:cNvPr>
          <p:cNvSpPr txBox="1"/>
          <p:nvPr/>
        </p:nvSpPr>
        <p:spPr>
          <a:xfrm>
            <a:off x="8762901" y="5967565"/>
            <a:ext cx="292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007415-A80B-4129-88ED-6996EA07A7D7}"/>
              </a:ext>
            </a:extLst>
          </p:cNvPr>
          <p:cNvSpPr txBox="1"/>
          <p:nvPr/>
        </p:nvSpPr>
        <p:spPr>
          <a:xfrm>
            <a:off x="11708835" y="5966074"/>
            <a:ext cx="292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6DF62F4-0E86-4AE5-BD22-E8728D72FAA2}"/>
              </a:ext>
            </a:extLst>
          </p:cNvPr>
          <p:cNvGrpSpPr/>
          <p:nvPr/>
        </p:nvGrpSpPr>
        <p:grpSpPr>
          <a:xfrm>
            <a:off x="328568" y="1680762"/>
            <a:ext cx="2974096" cy="2982628"/>
            <a:chOff x="2287997" y="2508076"/>
            <a:chExt cx="2974096" cy="298262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C467312-6D63-4270-9017-D71339569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1962"/>
            <a:stretch/>
          </p:blipFill>
          <p:spPr>
            <a:xfrm>
              <a:off x="2287997" y="3633329"/>
              <a:ext cx="2974096" cy="185737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578DAA7-2DA5-4EC2-8A4D-FBEE7A487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3672301">
              <a:off x="2337166" y="2957607"/>
              <a:ext cx="1613444" cy="714382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A49FAE8E-93A9-4B81-B8B4-DEFB456903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4106"/>
          <a:stretch/>
        </p:blipFill>
        <p:spPr>
          <a:xfrm>
            <a:off x="245291" y="4997566"/>
            <a:ext cx="5941308" cy="76215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A7409C5-8ED8-423F-A3FA-B90C9A9D4A43}"/>
              </a:ext>
            </a:extLst>
          </p:cNvPr>
          <p:cNvSpPr txBox="1"/>
          <p:nvPr/>
        </p:nvSpPr>
        <p:spPr>
          <a:xfrm>
            <a:off x="3201575" y="1908091"/>
            <a:ext cx="35686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Windowless Photodetector!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Symbol" panose="05050102010706020507" pitchFamily="18" charset="2"/>
              </a:rPr>
              <a:t>l</a:t>
            </a:r>
            <a:r>
              <a:rPr lang="en-US" baseline="-25000" dirty="0" err="1"/>
              <a:t>min</a:t>
            </a:r>
            <a:r>
              <a:rPr lang="en-US" dirty="0"/>
              <a:t> down to gas transparency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 </a:t>
            </a:r>
            <a:r>
              <a:rPr lang="en-US" dirty="0">
                <a:latin typeface="Symbol" panose="05050102010706020507" pitchFamily="18" charset="2"/>
              </a:rPr>
              <a:t>l</a:t>
            </a:r>
            <a:r>
              <a:rPr lang="en-US" dirty="0"/>
              <a:t> is where the light 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Brightest Cherenkov Ever!</a:t>
            </a:r>
          </a:p>
        </p:txBody>
      </p:sp>
    </p:spTree>
    <p:extLst>
      <p:ext uri="{BB962C8B-B14F-4D97-AF65-F5344CB8AC3E}">
        <p14:creationId xmlns:p14="http://schemas.microsoft.com/office/powerpoint/2010/main" val="3364362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FC90A-B739-4A55-9265-D07EBEA09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78024"/>
          </a:xfrm>
        </p:spPr>
        <p:txBody>
          <a:bodyPr/>
          <a:lstStyle/>
          <a:p>
            <a:r>
              <a:rPr lang="en-US" dirty="0"/>
              <a:t>PID ~ Velocity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F2B34B3-5CAA-428C-A43F-48EA7B37949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4818" y="779658"/>
                <a:ext cx="8811899" cy="5646309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p = </a:t>
                </a:r>
                <a:r>
                  <a:rPr lang="en-US" dirty="0" err="1"/>
                  <a:t>m</a:t>
                </a:r>
                <a:r>
                  <a:rPr lang="en-US" dirty="0" err="1">
                    <a:solidFill>
                      <a:srgbClr val="FF0000"/>
                    </a:solidFill>
                    <a:latin typeface="Symbol" panose="05050102010706020507" pitchFamily="18" charset="2"/>
                  </a:rPr>
                  <a:t>gb</a:t>
                </a:r>
                <a:r>
                  <a:rPr lang="en-US" dirty="0"/>
                  <a:t>    E = m</a:t>
                </a:r>
                <a:r>
                  <a:rPr lang="en-US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g   </a:t>
                </a:r>
                <a:r>
                  <a:rPr lang="en-US" dirty="0">
                    <a:solidFill>
                      <a:schemeClr val="tx1"/>
                    </a:solidFill>
                  </a:rPr>
                  <a:t>velocity(</a:t>
                </a:r>
                <a:r>
                  <a:rPr lang="en-US" dirty="0">
                    <a:solidFill>
                      <a:schemeClr val="tx1"/>
                    </a:solidFill>
                    <a:latin typeface="Symbol" panose="05050102010706020507" pitchFamily="18" charset="2"/>
                  </a:rPr>
                  <a:t>b</a:t>
                </a:r>
                <a:r>
                  <a:rPr lang="en-US" dirty="0">
                    <a:solidFill>
                      <a:schemeClr val="tx1"/>
                    </a:solidFill>
                  </a:rPr>
                  <a:t>) measurement yields mass.</a:t>
                </a:r>
                <a:endParaRPr lang="en-US" dirty="0">
                  <a:solidFill>
                    <a:srgbClr val="FF0000"/>
                  </a:solidFill>
                  <a:latin typeface="Symbol" panose="05050102010706020507" pitchFamily="18" charset="2"/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Direct measurement: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Record signal time at multiple locations, calculate v.</a:t>
                </a:r>
              </a:p>
              <a:p>
                <a:pPr lvl="1"/>
                <a:r>
                  <a:rPr lang="en-US" dirty="0">
                    <a:solidFill>
                      <a:srgbClr val="C00000"/>
                    </a:solidFill>
                  </a:rPr>
                  <a:t>“Fast” detector = low transit time spread </a:t>
                </a:r>
                <a:br>
                  <a:rPr lang="en-US" dirty="0">
                    <a:solidFill>
                      <a:srgbClr val="C00000"/>
                    </a:solidFill>
                  </a:rPr>
                </a:br>
                <a:r>
                  <a:rPr lang="en-US" dirty="0">
                    <a:solidFill>
                      <a:srgbClr val="C00000"/>
                    </a:solidFill>
                  </a:rPr>
                  <a:t>(most easily achieved at small transit time)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Velocity-dependent interaction(s) with detector:</a:t>
                </a:r>
              </a:p>
              <a:p>
                <a:pPr lvl="1"/>
                <a:r>
                  <a:rPr lang="en-US" dirty="0">
                    <a:solidFill>
                      <a:srgbClr val="C00000"/>
                    </a:solidFill>
                  </a:rPr>
                  <a:t>Specific Ionization (aka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𝑑𝐸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)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Cherenkov Radiation: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den>
                        </m:f>
                      </m:e>
                    </m:func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lvl="2"/>
                <a:r>
                  <a:rPr lang="en-US" dirty="0" err="1">
                    <a:solidFill>
                      <a:schemeClr val="tx1"/>
                    </a:solidFill>
                    <a:latin typeface="Symbol" panose="05050102010706020507" pitchFamily="18" charset="2"/>
                  </a:rPr>
                  <a:t>q</a:t>
                </a:r>
                <a:r>
                  <a:rPr lang="en-US" baseline="-25000" dirty="0" err="1">
                    <a:solidFill>
                      <a:schemeClr val="tx1"/>
                    </a:solidFill>
                  </a:rPr>
                  <a:t>C</a:t>
                </a:r>
                <a:r>
                  <a:rPr lang="en-US" dirty="0">
                    <a:solidFill>
                      <a:schemeClr val="tx1"/>
                    </a:solidFill>
                  </a:rPr>
                  <a:t> measured </a:t>
                </a:r>
                <a:r>
                  <a:rPr lang="en-US" dirty="0" err="1">
                    <a:solidFill>
                      <a:schemeClr val="tx1"/>
                    </a:solidFill>
                  </a:rPr>
                  <a:t>wrt</a:t>
                </a:r>
                <a:r>
                  <a:rPr lang="en-US" dirty="0">
                    <a:solidFill>
                      <a:schemeClr val="tx1"/>
                    </a:solidFill>
                  </a:rPr>
                  <a:t> track direction.</a:t>
                </a:r>
              </a:p>
              <a:p>
                <a:pPr lvl="2"/>
                <a:r>
                  <a:rPr lang="en-US" dirty="0">
                    <a:solidFill>
                      <a:schemeClr val="tx1"/>
                    </a:solidFill>
                  </a:rPr>
                  <a:t>Thus dependent upon deliverables from tracking</a:t>
                </a:r>
              </a:p>
              <a:p>
                <a:pPr lvl="1"/>
                <a:endParaRPr lang="en-US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Bremsstrahlung: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̇"/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</m:acc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∙</m:t>
                                    </m:r>
                                    <m:acc>
                                      <m:accPr>
                                        <m:chr m:val="̇"/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𝛽</m:t>
                                            </m:r>
                                          </m:e>
                                        </m:acc>
                                      </m:e>
                                    </m:acc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Transition Radiation: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F2B34B3-5CAA-428C-A43F-48EA7B37949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4818" y="779658"/>
                <a:ext cx="8811899" cy="5646309"/>
              </a:xfrm>
              <a:blipFill>
                <a:blip r:embed="rId2"/>
                <a:stretch>
                  <a:fillRect l="-138" t="-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F64637C7-6755-4827-8105-821E86189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1259" y="678024"/>
            <a:ext cx="3258356" cy="2163631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5E2537-6BE0-470F-80BB-FF37DEBC4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1259" y="3095240"/>
            <a:ext cx="3370915" cy="1969578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6" name="Right Brace 5">
            <a:extLst>
              <a:ext uri="{FF2B5EF4-FFF2-40B4-BE49-F238E27FC236}">
                <a16:creationId xmlns:a16="http://schemas.microsoft.com/office/drawing/2014/main" id="{A0F46273-F5DA-4EA1-A23D-F7391DCB96F3}"/>
              </a:ext>
            </a:extLst>
          </p:cNvPr>
          <p:cNvSpPr/>
          <p:nvPr/>
        </p:nvSpPr>
        <p:spPr>
          <a:xfrm>
            <a:off x="4764946" y="5105002"/>
            <a:ext cx="226503" cy="99829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A25BF6-51F1-4994-AFE4-C577618275CA}"/>
              </a:ext>
            </a:extLst>
          </p:cNvPr>
          <p:cNvSpPr txBox="1"/>
          <p:nvPr/>
        </p:nvSpPr>
        <p:spPr>
          <a:xfrm>
            <a:off x="5027804" y="5419481"/>
            <a:ext cx="1837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eID mechanisms</a:t>
            </a: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E374D993-C17D-4487-BD2E-62424D77BF90}"/>
              </a:ext>
            </a:extLst>
          </p:cNvPr>
          <p:cNvCxnSpPr>
            <a:cxnSpLocks/>
          </p:cNvCxnSpPr>
          <p:nvPr/>
        </p:nvCxnSpPr>
        <p:spPr>
          <a:xfrm flipV="1">
            <a:off x="3993160" y="2841655"/>
            <a:ext cx="3207740" cy="320995"/>
          </a:xfrm>
          <a:prstGeom prst="bentConnector3">
            <a:avLst>
              <a:gd name="adj1" fmla="val 59205"/>
            </a:avLst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65EEB37D-2DE3-4FB6-A380-2D880F9A09E0}"/>
              </a:ext>
            </a:extLst>
          </p:cNvPr>
          <p:cNvCxnSpPr>
            <a:cxnSpLocks/>
          </p:cNvCxnSpPr>
          <p:nvPr/>
        </p:nvCxnSpPr>
        <p:spPr>
          <a:xfrm>
            <a:off x="4186106" y="3540300"/>
            <a:ext cx="3014794" cy="241125"/>
          </a:xfrm>
          <a:prstGeom prst="bentConnector3">
            <a:avLst>
              <a:gd name="adj1" fmla="val 56951"/>
            </a:avLst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9AD76F7-98AB-48CE-B42C-C7A321469E24}"/>
              </a:ext>
            </a:extLst>
          </p:cNvPr>
          <p:cNvSpPr txBox="1"/>
          <p:nvPr/>
        </p:nvSpPr>
        <p:spPr>
          <a:xfrm>
            <a:off x="5872578" y="6478502"/>
            <a:ext cx="6319422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TOF covered well in prior presentations, not repeated here</a:t>
            </a:r>
          </a:p>
        </p:txBody>
      </p:sp>
    </p:spTree>
    <p:extLst>
      <p:ext uri="{BB962C8B-B14F-4D97-AF65-F5344CB8AC3E}">
        <p14:creationId xmlns:p14="http://schemas.microsoft.com/office/powerpoint/2010/main" val="3679291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606CF-6AD7-4F92-9771-640057952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90694"/>
          </a:xfrm>
        </p:spPr>
        <p:txBody>
          <a:bodyPr/>
          <a:lstStyle/>
          <a:p>
            <a:r>
              <a:rPr lang="en-US" dirty="0"/>
              <a:t>Cartoonish eta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149E6-CDAE-47B0-85F0-9DB69B3CC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4136571"/>
            <a:ext cx="8596668" cy="1904791"/>
          </a:xfrm>
        </p:spPr>
        <p:txBody>
          <a:bodyPr/>
          <a:lstStyle/>
          <a:p>
            <a:r>
              <a:rPr lang="en-US" dirty="0"/>
              <a:t>Layout vs capability</a:t>
            </a:r>
          </a:p>
          <a:p>
            <a:pPr lvl="1"/>
            <a:r>
              <a:rPr lang="en-US" dirty="0"/>
              <a:t>Discussion order:</a:t>
            </a:r>
          </a:p>
          <a:p>
            <a:pPr lvl="2"/>
            <a:r>
              <a:rPr lang="en-US" dirty="0"/>
              <a:t>Central arm</a:t>
            </a:r>
          </a:p>
          <a:p>
            <a:pPr lvl="2"/>
            <a:r>
              <a:rPr lang="en-US" dirty="0"/>
              <a:t>Electron arm</a:t>
            </a:r>
          </a:p>
          <a:p>
            <a:pPr lvl="2"/>
            <a:r>
              <a:rPr lang="en-US" dirty="0"/>
              <a:t>Hadron arm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A34381-D61B-45D6-994E-5774193FB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46" y="962296"/>
            <a:ext cx="11381235" cy="237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103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A580E-29DE-49B0-8BB9-6A122CAC5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705394"/>
          </a:xfrm>
        </p:spPr>
        <p:txBody>
          <a:bodyPr/>
          <a:lstStyle/>
          <a:p>
            <a:r>
              <a:rPr lang="en-US" dirty="0"/>
              <a:t>Time-of-Flight (everywhere?)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53F0E-B9C4-49C1-86D3-9D769C46F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915" y="4169911"/>
            <a:ext cx="8596668" cy="251151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Direct measurements of velocity require a fast charge collection device.</a:t>
            </a:r>
          </a:p>
          <a:p>
            <a:r>
              <a:rPr lang="en-US" dirty="0"/>
              <a:t>The time resolution is automatically helped by small devices:</a:t>
            </a:r>
          </a:p>
          <a:p>
            <a:pPr lvl="1"/>
            <a:r>
              <a:rPr lang="en-US" dirty="0"/>
              <a:t>LGAD:  Low Gain Avalanche Device.  Instantly small.</a:t>
            </a:r>
          </a:p>
          <a:p>
            <a:pPr lvl="1"/>
            <a:r>
              <a:rPr lang="en-US" dirty="0"/>
              <a:t>MCP: Micro Channel Plate </a:t>
            </a:r>
            <a:r>
              <a:rPr lang="en-US" dirty="0">
                <a:sym typeface="Wingdings" panose="05000000000000000000" pitchFamily="2" charset="2"/>
              </a:rPr>
              <a:t> LAPPD (Large Area Picosecond Photon Detector)</a:t>
            </a:r>
          </a:p>
          <a:p>
            <a:r>
              <a:rPr lang="en-US" dirty="0"/>
              <a:t>TOF can be standalone.</a:t>
            </a:r>
          </a:p>
          <a:p>
            <a:r>
              <a:rPr lang="en-US" dirty="0"/>
              <a:t>TOF can also be intrinsic to tracking in the barrel (LGAD  (LAPPD field-limited) )</a:t>
            </a:r>
          </a:p>
          <a:p>
            <a:r>
              <a:rPr lang="en-US" dirty="0"/>
              <a:t>TOF can also be intrinsic to photo-detectors (DIRC/</a:t>
            </a:r>
            <a:r>
              <a:rPr lang="en-US" dirty="0" err="1"/>
              <a:t>mRICH</a:t>
            </a:r>
            <a:r>
              <a:rPr lang="en-US" dirty="0"/>
              <a:t>/</a:t>
            </a:r>
            <a:r>
              <a:rPr lang="en-US" dirty="0" err="1"/>
              <a:t>dRICH</a:t>
            </a:r>
            <a:r>
              <a:rPr lang="en-US" dirty="0"/>
              <a:t> Possible LAPPD)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DAB21A-9A12-421F-BAD3-91958CBDD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18" y="816638"/>
            <a:ext cx="5740126" cy="2735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4FED7C-5487-4458-92C5-99E43ED99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172" y="2035571"/>
            <a:ext cx="5047636" cy="21343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3A9DA4-B266-4D24-9B61-998D69A96A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1565" y="591226"/>
            <a:ext cx="5276850" cy="13811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0B418D-EED4-446C-A885-7180A0EE24CD}"/>
              </a:ext>
            </a:extLst>
          </p:cNvPr>
          <p:cNvSpPr txBox="1"/>
          <p:nvPr/>
        </p:nvSpPr>
        <p:spPr>
          <a:xfrm>
            <a:off x="6728999" y="289783"/>
            <a:ext cx="28312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MCP: Micro Channel Plate</a:t>
            </a:r>
          </a:p>
        </p:txBody>
      </p:sp>
    </p:spTree>
    <p:extLst>
      <p:ext uri="{BB962C8B-B14F-4D97-AF65-F5344CB8AC3E}">
        <p14:creationId xmlns:p14="http://schemas.microsoft.com/office/powerpoint/2010/main" val="1004442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618FC-E0E4-46DE-8F09-6EA15E868D71}"/>
              </a:ext>
            </a:extLst>
          </p:cNvPr>
          <p:cNvSpPr txBox="1">
            <a:spLocks/>
          </p:cNvSpPr>
          <p:nvPr/>
        </p:nvSpPr>
        <p:spPr>
          <a:xfrm>
            <a:off x="0" y="-29020"/>
            <a:ext cx="9128410" cy="6178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dirty="0">
                <a:latin typeface="Avenir Roman" panose="02000503020000020003" pitchFamily="2" charset="0"/>
                <a:cs typeface="Avenir Black"/>
              </a:rPr>
              <a:t>Central Arm Principal Technology:  DIRC</a:t>
            </a:r>
            <a:endParaRPr lang="en-US" sz="380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282308AB-D418-4756-B090-F4905FB25734}"/>
              </a:ext>
            </a:extLst>
          </p:cNvPr>
          <p:cNvSpPr txBox="1">
            <a:spLocks/>
          </p:cNvSpPr>
          <p:nvPr/>
        </p:nvSpPr>
        <p:spPr>
          <a:xfrm>
            <a:off x="0" y="6467475"/>
            <a:ext cx="534988" cy="3032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68CC99-7150-4EF1-8442-218DB4FFC317}"/>
              </a:ext>
            </a:extLst>
          </p:cNvPr>
          <p:cNvSpPr txBox="1"/>
          <p:nvPr/>
        </p:nvSpPr>
        <p:spPr>
          <a:xfrm>
            <a:off x="0" y="406667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Avenir Book" panose="02000503020000020003" pitchFamily="2" charset="0"/>
              </a:rPr>
              <a:t>: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C563E5AB-E05A-414B-9A45-DC21CCB60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786" y="312873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it-IT" altLang="it-IT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</a:b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B9DAD7-CB90-4B81-9FB6-57893DFC966F}"/>
              </a:ext>
            </a:extLst>
          </p:cNvPr>
          <p:cNvSpPr/>
          <p:nvPr/>
        </p:nvSpPr>
        <p:spPr>
          <a:xfrm>
            <a:off x="1949592" y="5564131"/>
            <a:ext cx="5229225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chemeClr val="accent1"/>
                </a:solidFill>
                <a:latin typeface="Avenir Book" panose="02000503020000020003" pitchFamily="2" charset="0"/>
              </a:rPr>
              <a:t>Generic reference design: </a:t>
            </a:r>
            <a:r>
              <a:rPr lang="it-IT" sz="1400" dirty="0">
                <a:solidFill>
                  <a:srgbClr val="3C78D9"/>
                </a:solidFill>
                <a:latin typeface="Avenir Book" panose="02000503020000020003" pitchFamily="2" charset="0"/>
              </a:rPr>
              <a:t>1m barrel radius, 16 sectors  </a:t>
            </a:r>
          </a:p>
          <a:p>
            <a:r>
              <a:rPr lang="it-IT" sz="1400" dirty="0">
                <a:solidFill>
                  <a:schemeClr val="accent1"/>
                </a:solidFill>
                <a:latin typeface="Avenir Book" panose="02000503020000020003" pitchFamily="2" charset="0"/>
              </a:rPr>
              <a:t>176 bars:  </a:t>
            </a:r>
            <a:r>
              <a:rPr lang="it-IT" sz="1400" dirty="0">
                <a:solidFill>
                  <a:srgbClr val="3C78D9"/>
                </a:solidFill>
                <a:latin typeface="Avenir Book" panose="02000503020000020003" pitchFamily="2" charset="0"/>
              </a:rPr>
              <a:t>synthetic fused silica,17mm (T) ´ 32mm (W) ´ 4200mm (L)</a:t>
            </a:r>
          </a:p>
          <a:p>
            <a:r>
              <a:rPr lang="it-IT" sz="1400" dirty="0">
                <a:solidFill>
                  <a:schemeClr val="accent1"/>
                </a:solidFill>
                <a:latin typeface="Avenir Book" panose="02000503020000020003" pitchFamily="2" charset="0"/>
              </a:rPr>
              <a:t>Photo sensors: </a:t>
            </a:r>
            <a:r>
              <a:rPr lang="it-IT" sz="1400" dirty="0">
                <a:solidFill>
                  <a:srgbClr val="3C78D9"/>
                </a:solidFill>
                <a:latin typeface="Avenir Book" panose="02000503020000020003" pitchFamily="2" charset="0"/>
              </a:rPr>
              <a:t>MCP-PMTs -3x3mm2 pixels</a:t>
            </a:r>
          </a:p>
        </p:txBody>
      </p:sp>
      <p:pic>
        <p:nvPicPr>
          <p:cNvPr id="17" name="Picture 16" descr="Chart, bar chart&#10;&#10;Description automatically generated">
            <a:extLst>
              <a:ext uri="{FF2B5EF4-FFF2-40B4-BE49-F238E27FC236}">
                <a16:creationId xmlns:a16="http://schemas.microsoft.com/office/drawing/2014/main" id="{551487C3-03B6-44BB-A7D6-910A3B2AAD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068"/>
          <a:stretch/>
        </p:blipFill>
        <p:spPr>
          <a:xfrm>
            <a:off x="763589" y="857198"/>
            <a:ext cx="3529738" cy="272873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57B53BA-C1E3-407E-B519-85EEBF567360}"/>
              </a:ext>
            </a:extLst>
          </p:cNvPr>
          <p:cNvSpPr txBox="1"/>
          <p:nvPr/>
        </p:nvSpPr>
        <p:spPr>
          <a:xfrm>
            <a:off x="2092369" y="3564579"/>
            <a:ext cx="201208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hpDIRC</a:t>
            </a:r>
            <a:r>
              <a:rPr lang="en-US" dirty="0"/>
              <a:t> ala eRD14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4">
                <a:extLst>
                  <a:ext uri="{FF2B5EF4-FFF2-40B4-BE49-F238E27FC236}">
                    <a16:creationId xmlns:a16="http://schemas.microsoft.com/office/drawing/2014/main" id="{02CB884A-0835-406F-A530-DE146816D00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4988" y="4121570"/>
                <a:ext cx="8596668" cy="2181225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At normal incidence, Cerenkov light is internally reflected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dirty="0"/>
              </a:p>
              <a:p>
                <a:r>
                  <a:rPr lang="en-US" dirty="0"/>
                  <a:t>Cerenkov angle preserved if bars meticulously flat with 90 degree corners.</a:t>
                </a:r>
              </a:p>
              <a:p>
                <a:r>
                  <a:rPr lang="en-US" dirty="0"/>
                  <a:t>Spectacularly compact PID device with photon detection at end.</a:t>
                </a:r>
              </a:p>
            </p:txBody>
          </p:sp>
        </mc:Choice>
        <mc:Fallback xmlns="">
          <p:sp>
            <p:nvSpPr>
              <p:cNvPr id="20" name="Content Placeholder 4">
                <a:extLst>
                  <a:ext uri="{FF2B5EF4-FFF2-40B4-BE49-F238E27FC236}">
                    <a16:creationId xmlns:a16="http://schemas.microsoft.com/office/drawing/2014/main" id="{02CB884A-0835-406F-A530-DE146816D0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988" y="4121570"/>
                <a:ext cx="8596668" cy="2181225"/>
              </a:xfrm>
              <a:prstGeom prst="rect">
                <a:avLst/>
              </a:prstGeom>
              <a:blipFill>
                <a:blip r:embed="rId3"/>
                <a:stretch>
                  <a:fillRect l="-213" t="-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Chart, diagram&#10;&#10;Description automatically generated">
            <a:extLst>
              <a:ext uri="{FF2B5EF4-FFF2-40B4-BE49-F238E27FC236}">
                <a16:creationId xmlns:a16="http://schemas.microsoft.com/office/drawing/2014/main" id="{A43956B1-99EE-4341-9DC0-C365FCE95A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2331" y="857199"/>
            <a:ext cx="7440883" cy="26551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265361-3D2C-4E71-A2F3-623A24DC2535}"/>
              </a:ext>
            </a:extLst>
          </p:cNvPr>
          <p:cNvSpPr txBox="1"/>
          <p:nvPr/>
        </p:nvSpPr>
        <p:spPr>
          <a:xfrm>
            <a:off x="8762276" y="5866966"/>
            <a:ext cx="3355406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Kaon threshold = 0.47 GeV/c</a:t>
            </a:r>
          </a:p>
          <a:p>
            <a:r>
              <a:rPr lang="en-US" dirty="0"/>
              <a:t>Curling Limit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= 0.45 GeV/c</a:t>
            </a:r>
          </a:p>
          <a:p>
            <a:r>
              <a:rPr lang="en-US" dirty="0"/>
              <a:t>What about lower momentum?</a:t>
            </a:r>
          </a:p>
        </p:txBody>
      </p:sp>
    </p:spTree>
    <p:extLst>
      <p:ext uri="{BB962C8B-B14F-4D97-AF65-F5344CB8AC3E}">
        <p14:creationId xmlns:p14="http://schemas.microsoft.com/office/powerpoint/2010/main" val="3921983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95A482-EAB6-43C0-9762-350BC7B790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09"/>
          <a:stretch/>
        </p:blipFill>
        <p:spPr>
          <a:xfrm>
            <a:off x="966745" y="640998"/>
            <a:ext cx="7394155" cy="5162903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2D5E2B3-61CA-4211-87E0-825749442D03}"/>
              </a:ext>
            </a:extLst>
          </p:cNvPr>
          <p:cNvCxnSpPr/>
          <p:nvPr/>
        </p:nvCxnSpPr>
        <p:spPr>
          <a:xfrm>
            <a:off x="3073400" y="5549900"/>
            <a:ext cx="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D579BC4-4C23-408A-858A-FAAC924EDE31}"/>
              </a:ext>
            </a:extLst>
          </p:cNvPr>
          <p:cNvCxnSpPr/>
          <p:nvPr/>
        </p:nvCxnSpPr>
        <p:spPr>
          <a:xfrm flipH="1">
            <a:off x="1701800" y="5905500"/>
            <a:ext cx="13716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C6EE0C8B-AACA-4469-B5AF-545517EA35C6}"/>
              </a:ext>
            </a:extLst>
          </p:cNvPr>
          <p:cNvSpPr txBox="1"/>
          <p:nvPr/>
        </p:nvSpPr>
        <p:spPr>
          <a:xfrm>
            <a:off x="1670929" y="5905500"/>
            <a:ext cx="1433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 &lt; 0.5 GeV/c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DDD79C2-8893-4FCC-8DEE-14D0D3DB5204}"/>
              </a:ext>
            </a:extLst>
          </p:cNvPr>
          <p:cNvSpPr/>
          <p:nvPr/>
        </p:nvSpPr>
        <p:spPr>
          <a:xfrm>
            <a:off x="3073400" y="1225550"/>
            <a:ext cx="4527550" cy="4324350"/>
          </a:xfrm>
          <a:prstGeom prst="rect">
            <a:avLst/>
          </a:prstGeom>
          <a:solidFill>
            <a:srgbClr val="000000">
              <a:alpha val="7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2F06732-A1AE-4388-A548-C572B8B9FE1D}"/>
              </a:ext>
            </a:extLst>
          </p:cNvPr>
          <p:cNvCxnSpPr/>
          <p:nvPr/>
        </p:nvCxnSpPr>
        <p:spPr>
          <a:xfrm flipH="1">
            <a:off x="1200150" y="4796316"/>
            <a:ext cx="18732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162258F-9A4B-4681-B487-0459EC0FDF55}"/>
              </a:ext>
            </a:extLst>
          </p:cNvPr>
          <p:cNvCxnSpPr/>
          <p:nvPr/>
        </p:nvCxnSpPr>
        <p:spPr>
          <a:xfrm flipH="1">
            <a:off x="1200150" y="4435796"/>
            <a:ext cx="18732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27F3F72-04AE-458A-9E53-A9C10E488846}"/>
              </a:ext>
            </a:extLst>
          </p:cNvPr>
          <p:cNvCxnSpPr/>
          <p:nvPr/>
        </p:nvCxnSpPr>
        <p:spPr>
          <a:xfrm flipH="1">
            <a:off x="1200150" y="3826670"/>
            <a:ext cx="18732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AC809D6-0E43-48BA-8E11-5E7095F782EC}"/>
              </a:ext>
            </a:extLst>
          </p:cNvPr>
          <p:cNvGrpSpPr/>
          <p:nvPr/>
        </p:nvGrpSpPr>
        <p:grpSpPr>
          <a:xfrm>
            <a:off x="1709319" y="4652963"/>
            <a:ext cx="166687" cy="176212"/>
            <a:chOff x="475832" y="4881564"/>
            <a:chExt cx="166687" cy="210343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70449CAC-32AD-40C1-B79A-7A0C7AAB5136}"/>
                </a:ext>
              </a:extLst>
            </p:cNvPr>
            <p:cNvCxnSpPr>
              <a:cxnSpLocks/>
            </p:cNvCxnSpPr>
            <p:nvPr/>
          </p:nvCxnSpPr>
          <p:spPr>
            <a:xfrm>
              <a:off x="475832" y="4881564"/>
              <a:ext cx="16668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1CD2678-6748-4517-ADF8-D7972E15D3B8}"/>
                </a:ext>
              </a:extLst>
            </p:cNvPr>
            <p:cNvCxnSpPr>
              <a:cxnSpLocks/>
            </p:cNvCxnSpPr>
            <p:nvPr/>
          </p:nvCxnSpPr>
          <p:spPr>
            <a:xfrm>
              <a:off x="475832" y="4923633"/>
              <a:ext cx="16668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915034F-FBF3-4DEA-8238-D2A0FCEC27A3}"/>
                </a:ext>
              </a:extLst>
            </p:cNvPr>
            <p:cNvCxnSpPr>
              <a:cxnSpLocks/>
            </p:cNvCxnSpPr>
            <p:nvPr/>
          </p:nvCxnSpPr>
          <p:spPr>
            <a:xfrm>
              <a:off x="475832" y="4965702"/>
              <a:ext cx="16668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EB0C2C5-1E94-4FD7-89CD-37CB05140BFA}"/>
                </a:ext>
              </a:extLst>
            </p:cNvPr>
            <p:cNvCxnSpPr>
              <a:cxnSpLocks/>
            </p:cNvCxnSpPr>
            <p:nvPr/>
          </p:nvCxnSpPr>
          <p:spPr>
            <a:xfrm>
              <a:off x="475832" y="5007771"/>
              <a:ext cx="16668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7FC7BD8-4112-45D9-86AA-C6E9473CE8E0}"/>
                </a:ext>
              </a:extLst>
            </p:cNvPr>
            <p:cNvCxnSpPr>
              <a:cxnSpLocks/>
            </p:cNvCxnSpPr>
            <p:nvPr/>
          </p:nvCxnSpPr>
          <p:spPr>
            <a:xfrm>
              <a:off x="475832" y="5049840"/>
              <a:ext cx="16668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A757439-54EA-4471-8060-86658C5DB3AE}"/>
                </a:ext>
              </a:extLst>
            </p:cNvPr>
            <p:cNvCxnSpPr>
              <a:cxnSpLocks/>
            </p:cNvCxnSpPr>
            <p:nvPr/>
          </p:nvCxnSpPr>
          <p:spPr>
            <a:xfrm>
              <a:off x="475832" y="5091907"/>
              <a:ext cx="16668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A574C86-2527-4109-AEF3-D2D42B8BAD37}"/>
              </a:ext>
            </a:extLst>
          </p:cNvPr>
          <p:cNvGrpSpPr/>
          <p:nvPr/>
        </p:nvGrpSpPr>
        <p:grpSpPr>
          <a:xfrm>
            <a:off x="1709319" y="4294825"/>
            <a:ext cx="166687" cy="176212"/>
            <a:chOff x="475832" y="4881564"/>
            <a:chExt cx="166687" cy="210343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57D946FE-E599-4E92-905B-17E135C98A97}"/>
                </a:ext>
              </a:extLst>
            </p:cNvPr>
            <p:cNvCxnSpPr>
              <a:cxnSpLocks/>
            </p:cNvCxnSpPr>
            <p:nvPr/>
          </p:nvCxnSpPr>
          <p:spPr>
            <a:xfrm>
              <a:off x="475832" y="4881564"/>
              <a:ext cx="16668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E291605-F0FA-4598-A5CE-C79BD2437D6B}"/>
                </a:ext>
              </a:extLst>
            </p:cNvPr>
            <p:cNvCxnSpPr>
              <a:cxnSpLocks/>
            </p:cNvCxnSpPr>
            <p:nvPr/>
          </p:nvCxnSpPr>
          <p:spPr>
            <a:xfrm>
              <a:off x="475832" y="4923633"/>
              <a:ext cx="16668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B1047640-AE46-4A27-A673-94C417A4F0C4}"/>
                </a:ext>
              </a:extLst>
            </p:cNvPr>
            <p:cNvCxnSpPr>
              <a:cxnSpLocks/>
            </p:cNvCxnSpPr>
            <p:nvPr/>
          </p:nvCxnSpPr>
          <p:spPr>
            <a:xfrm>
              <a:off x="475832" y="4965702"/>
              <a:ext cx="16668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E07425AD-72F0-4D16-9984-3F9111EBC7BA}"/>
                </a:ext>
              </a:extLst>
            </p:cNvPr>
            <p:cNvCxnSpPr>
              <a:cxnSpLocks/>
            </p:cNvCxnSpPr>
            <p:nvPr/>
          </p:nvCxnSpPr>
          <p:spPr>
            <a:xfrm>
              <a:off x="475832" y="5007771"/>
              <a:ext cx="16668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10CD813B-3203-40E7-AFA8-FF156E22C4A5}"/>
                </a:ext>
              </a:extLst>
            </p:cNvPr>
            <p:cNvCxnSpPr>
              <a:cxnSpLocks/>
            </p:cNvCxnSpPr>
            <p:nvPr/>
          </p:nvCxnSpPr>
          <p:spPr>
            <a:xfrm>
              <a:off x="475832" y="5049840"/>
              <a:ext cx="16668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2C4B041-3E5A-427B-8F23-DDB61688F696}"/>
                </a:ext>
              </a:extLst>
            </p:cNvPr>
            <p:cNvCxnSpPr>
              <a:cxnSpLocks/>
            </p:cNvCxnSpPr>
            <p:nvPr/>
          </p:nvCxnSpPr>
          <p:spPr>
            <a:xfrm>
              <a:off x="475832" y="5091907"/>
              <a:ext cx="16668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6E23417-832B-4C96-A0A6-2BEC7994D537}"/>
              </a:ext>
            </a:extLst>
          </p:cNvPr>
          <p:cNvGrpSpPr/>
          <p:nvPr/>
        </p:nvGrpSpPr>
        <p:grpSpPr>
          <a:xfrm>
            <a:off x="1709319" y="3784525"/>
            <a:ext cx="166687" cy="176212"/>
            <a:chOff x="475832" y="4881564"/>
            <a:chExt cx="166687" cy="210343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6B960090-64A5-48B4-8F73-06D719468D72}"/>
                </a:ext>
              </a:extLst>
            </p:cNvPr>
            <p:cNvCxnSpPr>
              <a:cxnSpLocks/>
            </p:cNvCxnSpPr>
            <p:nvPr/>
          </p:nvCxnSpPr>
          <p:spPr>
            <a:xfrm>
              <a:off x="475832" y="4881564"/>
              <a:ext cx="16668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34C7587-56A4-4277-9535-AF5220CEA88C}"/>
                </a:ext>
              </a:extLst>
            </p:cNvPr>
            <p:cNvCxnSpPr>
              <a:cxnSpLocks/>
            </p:cNvCxnSpPr>
            <p:nvPr/>
          </p:nvCxnSpPr>
          <p:spPr>
            <a:xfrm>
              <a:off x="475832" y="4923633"/>
              <a:ext cx="16668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FF26023-670C-4FDD-9ECC-7C85CA854615}"/>
                </a:ext>
              </a:extLst>
            </p:cNvPr>
            <p:cNvCxnSpPr>
              <a:cxnSpLocks/>
            </p:cNvCxnSpPr>
            <p:nvPr/>
          </p:nvCxnSpPr>
          <p:spPr>
            <a:xfrm>
              <a:off x="475832" y="4965702"/>
              <a:ext cx="16668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9D9374B-FDB6-41FF-9F44-6F0125D00569}"/>
                </a:ext>
              </a:extLst>
            </p:cNvPr>
            <p:cNvCxnSpPr>
              <a:cxnSpLocks/>
            </p:cNvCxnSpPr>
            <p:nvPr/>
          </p:nvCxnSpPr>
          <p:spPr>
            <a:xfrm>
              <a:off x="475832" y="5007771"/>
              <a:ext cx="16668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2D274A8E-0CDA-422D-8BE8-A80C0124B486}"/>
                </a:ext>
              </a:extLst>
            </p:cNvPr>
            <p:cNvCxnSpPr>
              <a:cxnSpLocks/>
            </p:cNvCxnSpPr>
            <p:nvPr/>
          </p:nvCxnSpPr>
          <p:spPr>
            <a:xfrm>
              <a:off x="475832" y="5049840"/>
              <a:ext cx="16668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72375243-091F-44B9-9628-1A2942667D7A}"/>
                </a:ext>
              </a:extLst>
            </p:cNvPr>
            <p:cNvCxnSpPr>
              <a:cxnSpLocks/>
            </p:cNvCxnSpPr>
            <p:nvPr/>
          </p:nvCxnSpPr>
          <p:spPr>
            <a:xfrm>
              <a:off x="475832" y="5091907"/>
              <a:ext cx="16668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CF45B12B-1802-4B03-BDD5-D200E52D12AC}"/>
              </a:ext>
            </a:extLst>
          </p:cNvPr>
          <p:cNvCxnSpPr/>
          <p:nvPr/>
        </p:nvCxnSpPr>
        <p:spPr>
          <a:xfrm flipV="1">
            <a:off x="966745" y="4435796"/>
            <a:ext cx="0" cy="3581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D7D64DB1-9158-46E7-91F6-6406EB225CA1}"/>
              </a:ext>
            </a:extLst>
          </p:cNvPr>
          <p:cNvSpPr txBox="1"/>
          <p:nvPr/>
        </p:nvSpPr>
        <p:spPr>
          <a:xfrm>
            <a:off x="647923" y="4805408"/>
            <a:ext cx="637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1.6X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BD729353-309B-47D5-BAB7-21BF0F5C0DC6}"/>
              </a:ext>
            </a:extLst>
          </p:cNvPr>
          <p:cNvCxnSpPr>
            <a:cxnSpLocks/>
          </p:cNvCxnSpPr>
          <p:nvPr/>
        </p:nvCxnSpPr>
        <p:spPr>
          <a:xfrm flipV="1">
            <a:off x="296185" y="3855010"/>
            <a:ext cx="0" cy="9503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C8D1098C-E029-486A-A6D9-E39C95A5DC74}"/>
              </a:ext>
            </a:extLst>
          </p:cNvPr>
          <p:cNvSpPr txBox="1"/>
          <p:nvPr/>
        </p:nvSpPr>
        <p:spPr>
          <a:xfrm>
            <a:off x="18350" y="4805408"/>
            <a:ext cx="637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3.6X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54EA50A-3B81-4223-BE10-BCF71289D71C}"/>
              </a:ext>
            </a:extLst>
          </p:cNvPr>
          <p:cNvSpPr txBox="1"/>
          <p:nvPr/>
        </p:nvSpPr>
        <p:spPr>
          <a:xfrm>
            <a:off x="8360900" y="130769"/>
            <a:ext cx="3831100" cy="42780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Restate the problem: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DIRC has low-p limitations: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Curl Up  (0.45 GeV/c)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Kaon threshold (0.47 GeV/c)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Rather than lower the field: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PID at low radius.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dE</a:t>
            </a:r>
            <a:r>
              <a:rPr lang="en-US" dirty="0"/>
              <a:t>/dx separations huge!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1.6X pi-K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2.25X K-p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GridPIX</a:t>
            </a:r>
            <a:endParaRPr lang="en-US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Established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Robust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Excellent tracking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B162368-2ADD-4772-B398-1399425B106E}"/>
              </a:ext>
            </a:extLst>
          </p:cNvPr>
          <p:cNvSpPr txBox="1"/>
          <p:nvPr/>
        </p:nvSpPr>
        <p:spPr>
          <a:xfrm>
            <a:off x="3724156" y="5852465"/>
            <a:ext cx="41915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Dual Approach: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Standalone Garfield (optimize detector)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GEANT (integrate into full simulation)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7FDBF3-5A22-4B3E-9755-EF54CD481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6172" y="4442690"/>
            <a:ext cx="3177675" cy="237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19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024E7C-5088-4FF9-91B8-E9BD489B4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621" y="2704814"/>
            <a:ext cx="9627060" cy="41355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3F17727-B1A0-4AAE-ABBF-D04D99E6C619}"/>
              </a:ext>
            </a:extLst>
          </p:cNvPr>
          <p:cNvSpPr/>
          <p:nvPr/>
        </p:nvSpPr>
        <p:spPr>
          <a:xfrm>
            <a:off x="4522258" y="2796283"/>
            <a:ext cx="4383464" cy="98038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dE</a:t>
            </a:r>
            <a:r>
              <a:rPr lang="en-US" dirty="0">
                <a:solidFill>
                  <a:schemeClr val="tx1"/>
                </a:solidFill>
              </a:rPr>
              <a:t>/dx Device (below 500 MeV)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630D05-B389-4AC5-9DA6-3629271756DE}"/>
              </a:ext>
            </a:extLst>
          </p:cNvPr>
          <p:cNvSpPr/>
          <p:nvPr/>
        </p:nvSpPr>
        <p:spPr>
          <a:xfrm rot="16200000">
            <a:off x="8230863" y="3101810"/>
            <a:ext cx="980387" cy="36933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GridPIX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9183C6-CA03-463E-BD1E-F0DB91F83B39}"/>
              </a:ext>
            </a:extLst>
          </p:cNvPr>
          <p:cNvSpPr/>
          <p:nvPr/>
        </p:nvSpPr>
        <p:spPr>
          <a:xfrm rot="16200000">
            <a:off x="4141164" y="3188833"/>
            <a:ext cx="980387" cy="21820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membrane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931A69D3-9FD1-4C6B-92DD-0A34EB942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396"/>
            <a:ext cx="8596668" cy="1320800"/>
          </a:xfrm>
        </p:spPr>
        <p:txBody>
          <a:bodyPr/>
          <a:lstStyle/>
          <a:p>
            <a:r>
              <a:rPr lang="en-US" dirty="0"/>
              <a:t>Low Momentum PID Idea???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9502FEA3-7083-45A5-AC58-BF6404FF3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922" y="760973"/>
            <a:ext cx="8596668" cy="1512443"/>
          </a:xfrm>
        </p:spPr>
        <p:txBody>
          <a:bodyPr/>
          <a:lstStyle/>
          <a:p>
            <a:r>
              <a:rPr lang="en-US" dirty="0"/>
              <a:t>High magnetic field curls low(er) momentum particles.</a:t>
            </a:r>
          </a:p>
          <a:p>
            <a:pPr lvl="1"/>
            <a:r>
              <a:rPr lang="en-US" dirty="0"/>
              <a:t>Option #1:  We don’t care about them.  (bad option)</a:t>
            </a:r>
          </a:p>
          <a:p>
            <a:pPr lvl="1"/>
            <a:r>
              <a:rPr lang="en-US" dirty="0"/>
              <a:t>Option #2:  Lower the B-field for “special runs”.  (poor option)</a:t>
            </a:r>
          </a:p>
          <a:p>
            <a:pPr lvl="1"/>
            <a:r>
              <a:rPr lang="en-US" dirty="0"/>
              <a:t>Option #3:  PID on these particles BEFORE they curl up.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A100434-0FCF-4C7A-B78A-81E0329A0900}"/>
              </a:ext>
            </a:extLst>
          </p:cNvPr>
          <p:cNvCxnSpPr>
            <a:cxnSpLocks/>
          </p:cNvCxnSpPr>
          <p:nvPr/>
        </p:nvCxnSpPr>
        <p:spPr>
          <a:xfrm>
            <a:off x="4740459" y="6504495"/>
            <a:ext cx="90619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881DFEF-4E8E-4BA3-B4DB-186001C61CF6}"/>
              </a:ext>
            </a:extLst>
          </p:cNvPr>
          <p:cNvSpPr txBox="1"/>
          <p:nvPr/>
        </p:nvSpPr>
        <p:spPr>
          <a:xfrm>
            <a:off x="3587471" y="6219934"/>
            <a:ext cx="1202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Mostly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CDE6BB8-FC47-4EE3-A316-0BF847EC7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1207" y="380296"/>
            <a:ext cx="2476871" cy="1220134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2440390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024E7C-5088-4FF9-91B8-E9BD489B4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621" y="2704814"/>
            <a:ext cx="9627060" cy="41355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3F17727-B1A0-4AAE-ABBF-D04D99E6C619}"/>
              </a:ext>
            </a:extLst>
          </p:cNvPr>
          <p:cNvSpPr/>
          <p:nvPr/>
        </p:nvSpPr>
        <p:spPr>
          <a:xfrm>
            <a:off x="4522258" y="2796283"/>
            <a:ext cx="4383464" cy="98038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dE</a:t>
            </a:r>
            <a:r>
              <a:rPr lang="en-US" dirty="0">
                <a:solidFill>
                  <a:schemeClr val="tx1"/>
                </a:solidFill>
              </a:rPr>
              <a:t>/dx Device (below 500 MeV)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630D05-B389-4AC5-9DA6-3629271756DE}"/>
              </a:ext>
            </a:extLst>
          </p:cNvPr>
          <p:cNvSpPr/>
          <p:nvPr/>
        </p:nvSpPr>
        <p:spPr>
          <a:xfrm rot="16200000">
            <a:off x="8230863" y="3101810"/>
            <a:ext cx="980387" cy="36933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GridPIX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9183C6-CA03-463E-BD1E-F0DB91F83B39}"/>
              </a:ext>
            </a:extLst>
          </p:cNvPr>
          <p:cNvSpPr/>
          <p:nvPr/>
        </p:nvSpPr>
        <p:spPr>
          <a:xfrm rot="16200000">
            <a:off x="4141164" y="3188833"/>
            <a:ext cx="980387" cy="21820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membrane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EF7D8E5-E324-433B-BBBD-DB71269D70AA}"/>
              </a:ext>
            </a:extLst>
          </p:cNvPr>
          <p:cNvCxnSpPr>
            <a:cxnSpLocks/>
          </p:cNvCxnSpPr>
          <p:nvPr/>
        </p:nvCxnSpPr>
        <p:spPr>
          <a:xfrm flipH="1">
            <a:off x="8905722" y="1913471"/>
            <a:ext cx="809407" cy="791343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2">
            <a:extLst>
              <a:ext uri="{FF2B5EF4-FFF2-40B4-BE49-F238E27FC236}">
                <a16:creationId xmlns:a16="http://schemas.microsoft.com/office/drawing/2014/main" id="{931A69D3-9FD1-4C6B-92DD-0A34EB942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396"/>
            <a:ext cx="8596668" cy="655868"/>
          </a:xfrm>
        </p:spPr>
        <p:txBody>
          <a:bodyPr/>
          <a:lstStyle/>
          <a:p>
            <a:r>
              <a:rPr lang="en-US" dirty="0"/>
              <a:t>High Momentum PID Idea???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A100434-0FCF-4C7A-B78A-81E0329A0900}"/>
              </a:ext>
            </a:extLst>
          </p:cNvPr>
          <p:cNvCxnSpPr>
            <a:cxnSpLocks/>
          </p:cNvCxnSpPr>
          <p:nvPr/>
        </p:nvCxnSpPr>
        <p:spPr>
          <a:xfrm>
            <a:off x="4740459" y="6504495"/>
            <a:ext cx="90619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881DFEF-4E8E-4BA3-B4DB-186001C61CF6}"/>
              </a:ext>
            </a:extLst>
          </p:cNvPr>
          <p:cNvSpPr txBox="1"/>
          <p:nvPr/>
        </p:nvSpPr>
        <p:spPr>
          <a:xfrm>
            <a:off x="3587471" y="6219934"/>
            <a:ext cx="1202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Mostly</a:t>
            </a: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3693F9DA-9484-4C7B-B901-177763985D76}"/>
              </a:ext>
            </a:extLst>
          </p:cNvPr>
          <p:cNvCxnSpPr/>
          <p:nvPr/>
        </p:nvCxnSpPr>
        <p:spPr>
          <a:xfrm rot="16200000" flipH="1">
            <a:off x="6144936" y="2151776"/>
            <a:ext cx="562062" cy="419450"/>
          </a:xfrm>
          <a:prstGeom prst="bentConnector3">
            <a:avLst>
              <a:gd name="adj1" fmla="val 746"/>
            </a:avLst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0F795770-B7CD-46D5-8542-6B7A26EE8226}"/>
              </a:ext>
            </a:extLst>
          </p:cNvPr>
          <p:cNvSpPr/>
          <p:nvPr/>
        </p:nvSpPr>
        <p:spPr>
          <a:xfrm>
            <a:off x="1943131" y="627017"/>
            <a:ext cx="9606550" cy="214385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dE</a:t>
            </a:r>
            <a:r>
              <a:rPr lang="en-US" dirty="0">
                <a:solidFill>
                  <a:schemeClr val="tx1"/>
                </a:solidFill>
              </a:rPr>
              <a:t>/dx Device (beyond 6 GeV)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7C9356-7C7F-4777-89C1-2090BF192C53}"/>
              </a:ext>
            </a:extLst>
          </p:cNvPr>
          <p:cNvSpPr/>
          <p:nvPr/>
        </p:nvSpPr>
        <p:spPr>
          <a:xfrm rot="16200000">
            <a:off x="10078778" y="1299968"/>
            <a:ext cx="2132398" cy="80940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GridPIX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7872154-B2F4-4659-9C5B-0339B064B8A9}"/>
              </a:ext>
            </a:extLst>
          </p:cNvPr>
          <p:cNvSpPr/>
          <p:nvPr/>
        </p:nvSpPr>
        <p:spPr>
          <a:xfrm rot="16200000">
            <a:off x="1110304" y="1471300"/>
            <a:ext cx="2143854" cy="47820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membrane</a:t>
            </a:r>
          </a:p>
        </p:txBody>
      </p:sp>
    </p:spTree>
    <p:extLst>
      <p:ext uri="{BB962C8B-B14F-4D97-AF65-F5344CB8AC3E}">
        <p14:creationId xmlns:p14="http://schemas.microsoft.com/office/powerpoint/2010/main" val="267345406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1128</TotalTime>
  <Words>1394</Words>
  <Application>Microsoft Office PowerPoint</Application>
  <PresentationFormat>Widescreen</PresentationFormat>
  <Paragraphs>241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Avenir Book</vt:lpstr>
      <vt:lpstr>Avenir Roman</vt:lpstr>
      <vt:lpstr>Calibri</vt:lpstr>
      <vt:lpstr>Cambria Math</vt:lpstr>
      <vt:lpstr>Comic Sans MS</vt:lpstr>
      <vt:lpstr>Symbol</vt:lpstr>
      <vt:lpstr>Trebuchet MS</vt:lpstr>
      <vt:lpstr>Wingdings 3</vt:lpstr>
      <vt:lpstr>Facet</vt:lpstr>
      <vt:lpstr>PID chat w/ SIDIS</vt:lpstr>
      <vt:lpstr>PowerPoint Presentation</vt:lpstr>
      <vt:lpstr>PID ~ Velocity</vt:lpstr>
      <vt:lpstr>Cartoonish eta </vt:lpstr>
      <vt:lpstr>Time-of-Flight (everywhere?)</vt:lpstr>
      <vt:lpstr>PowerPoint Presentation</vt:lpstr>
      <vt:lpstr>PowerPoint Presentation</vt:lpstr>
      <vt:lpstr>Low Momentum PID Idea???</vt:lpstr>
      <vt:lpstr>High Momentum PID Idea???</vt:lpstr>
      <vt:lpstr>High &amp; Low Momentum PID Idea???</vt:lpstr>
      <vt:lpstr>Anticipated dE/dx Resolution</vt:lpstr>
      <vt:lpstr>Overly Simplified Momentum Resolution</vt:lpstr>
      <vt:lpstr>PowerPoint Presentation</vt:lpstr>
      <vt:lpstr>Speculative HBD++  for eID</vt:lpstr>
      <vt:lpstr>PowerPoint Presentation</vt:lpstr>
      <vt:lpstr>eID by Transition Radiation (TRD)</vt:lpstr>
      <vt:lpstr>Summary</vt:lpstr>
      <vt:lpstr>PowerPoint Presentation</vt:lpstr>
      <vt:lpstr>TOF @ EIC:  Available space</vt:lpstr>
      <vt:lpstr>Cherenkov Light</vt:lpstr>
      <vt:lpstr>hpDIRC Performance Simulations</vt:lpstr>
      <vt:lpstr>eID by Hadron Blind Detector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Hemmick</dc:creator>
  <cp:lastModifiedBy>Thomas Hemmick</cp:lastModifiedBy>
  <cp:revision>66</cp:revision>
  <dcterms:created xsi:type="dcterms:W3CDTF">2020-09-04T06:54:49Z</dcterms:created>
  <dcterms:modified xsi:type="dcterms:W3CDTF">2021-06-09T17:18:53Z</dcterms:modified>
</cp:coreProperties>
</file>