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838" r:id="rId2"/>
    <p:sldId id="874" r:id="rId3"/>
    <p:sldId id="875" r:id="rId4"/>
    <p:sldId id="840" r:id="rId5"/>
    <p:sldId id="851" r:id="rId6"/>
    <p:sldId id="852" r:id="rId7"/>
    <p:sldId id="853" r:id="rId8"/>
    <p:sldId id="854" r:id="rId9"/>
    <p:sldId id="858" r:id="rId10"/>
    <p:sldId id="859" r:id="rId11"/>
    <p:sldId id="841" r:id="rId12"/>
    <p:sldId id="863" r:id="rId13"/>
    <p:sldId id="864" r:id="rId14"/>
    <p:sldId id="865" r:id="rId15"/>
    <p:sldId id="866" r:id="rId16"/>
    <p:sldId id="867" r:id="rId17"/>
    <p:sldId id="868" r:id="rId18"/>
    <p:sldId id="869" r:id="rId19"/>
    <p:sldId id="889" r:id="rId20"/>
    <p:sldId id="870" r:id="rId21"/>
    <p:sldId id="873" r:id="rId22"/>
    <p:sldId id="842" r:id="rId23"/>
    <p:sldId id="843" r:id="rId24"/>
    <p:sldId id="876" r:id="rId25"/>
    <p:sldId id="877" r:id="rId26"/>
    <p:sldId id="880" r:id="rId27"/>
    <p:sldId id="879" r:id="rId28"/>
    <p:sldId id="844" r:id="rId29"/>
    <p:sldId id="860" r:id="rId30"/>
    <p:sldId id="861" r:id="rId31"/>
    <p:sldId id="862" r:id="rId32"/>
    <p:sldId id="845" r:id="rId33"/>
    <p:sldId id="846" r:id="rId34"/>
    <p:sldId id="848" r:id="rId35"/>
    <p:sldId id="847" r:id="rId36"/>
    <p:sldId id="849" r:id="rId37"/>
    <p:sldId id="881" r:id="rId38"/>
    <p:sldId id="882" r:id="rId39"/>
    <p:sldId id="883" r:id="rId40"/>
    <p:sldId id="884" r:id="rId41"/>
    <p:sldId id="885" r:id="rId42"/>
    <p:sldId id="886" r:id="rId43"/>
    <p:sldId id="887" r:id="rId44"/>
    <p:sldId id="888" r:id="rId45"/>
  </p:sldIdLst>
  <p:sldSz cx="9144000" cy="5143500" type="screen16x9"/>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13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264"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396"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529"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658" algn="l" defTabSz="914264" rtl="0" eaLnBrk="1" latinLnBrk="0" hangingPunct="1">
      <a:defRPr kern="1200">
        <a:solidFill>
          <a:schemeClr val="tx1"/>
        </a:solidFill>
        <a:latin typeface="Calibri" pitchFamily="34" charset="0"/>
        <a:ea typeface="MS PGothic" pitchFamily="34" charset="-128"/>
        <a:cs typeface="+mn-cs"/>
      </a:defRPr>
    </a:lvl6pPr>
    <a:lvl7pPr marL="2742788" algn="l" defTabSz="914264" rtl="0" eaLnBrk="1" latinLnBrk="0" hangingPunct="1">
      <a:defRPr kern="1200">
        <a:solidFill>
          <a:schemeClr val="tx1"/>
        </a:solidFill>
        <a:latin typeface="Calibri" pitchFamily="34" charset="0"/>
        <a:ea typeface="MS PGothic" pitchFamily="34" charset="-128"/>
        <a:cs typeface="+mn-cs"/>
      </a:defRPr>
    </a:lvl7pPr>
    <a:lvl8pPr marL="3199920" algn="l" defTabSz="914264" rtl="0" eaLnBrk="1" latinLnBrk="0" hangingPunct="1">
      <a:defRPr kern="1200">
        <a:solidFill>
          <a:schemeClr val="tx1"/>
        </a:solidFill>
        <a:latin typeface="Calibri" pitchFamily="34" charset="0"/>
        <a:ea typeface="MS PGothic" pitchFamily="34" charset="-128"/>
        <a:cs typeface="+mn-cs"/>
      </a:defRPr>
    </a:lvl8pPr>
    <a:lvl9pPr marL="3657052" algn="l" defTabSz="914264"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001"/>
    <a:srgbClr val="0080FF"/>
    <a:srgbClr val="008000"/>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6" autoAdjust="0"/>
    <p:restoredTop sz="99805" autoAdjust="0"/>
  </p:normalViewPr>
  <p:slideViewPr>
    <p:cSldViewPr>
      <p:cViewPr>
        <p:scale>
          <a:sx n="103" d="100"/>
          <a:sy n="103" d="100"/>
        </p:scale>
        <p:origin x="-432" y="-61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7/13/21</a:t>
            </a:fld>
            <a:endParaRPr lang="en-US" alt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7609" y="0"/>
            <a:ext cx="2982641" cy="464184"/>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7/13/21</a:t>
            </a:fld>
            <a:endParaRPr lang="en-US" alt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88182" y="4416108"/>
            <a:ext cx="5505450" cy="4182427"/>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27"/>
            <a:ext cx="2982641" cy="464184"/>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609" y="8830627"/>
            <a:ext cx="2982641" cy="464184"/>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13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264"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396"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529"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5658" algn="l" defTabSz="914264" rtl="0" eaLnBrk="1" latinLnBrk="0" hangingPunct="1">
      <a:defRPr sz="1200" kern="1200">
        <a:solidFill>
          <a:schemeClr val="tx1"/>
        </a:solidFill>
        <a:latin typeface="+mn-lt"/>
        <a:ea typeface="+mn-ea"/>
        <a:cs typeface="+mn-cs"/>
      </a:defRPr>
    </a:lvl6pPr>
    <a:lvl7pPr marL="2742788" algn="l" defTabSz="914264" rtl="0" eaLnBrk="1" latinLnBrk="0" hangingPunct="1">
      <a:defRPr sz="1200" kern="1200">
        <a:solidFill>
          <a:schemeClr val="tx1"/>
        </a:solidFill>
        <a:latin typeface="+mn-lt"/>
        <a:ea typeface="+mn-ea"/>
        <a:cs typeface="+mn-cs"/>
      </a:defRPr>
    </a:lvl7pPr>
    <a:lvl8pPr marL="3199920" algn="l" defTabSz="914264" rtl="0" eaLnBrk="1" latinLnBrk="0" hangingPunct="1">
      <a:defRPr sz="1200" kern="1200">
        <a:solidFill>
          <a:schemeClr val="tx1"/>
        </a:solidFill>
        <a:latin typeface="+mn-lt"/>
        <a:ea typeface="+mn-ea"/>
        <a:cs typeface="+mn-cs"/>
      </a:defRPr>
    </a:lvl8pPr>
    <a:lvl9pPr marL="3657052" algn="l" defTabSz="91426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6"/>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130" indent="0" algn="ctr">
              <a:buNone/>
              <a:defRPr>
                <a:solidFill>
                  <a:schemeClr val="tx1">
                    <a:tint val="75000"/>
                  </a:schemeClr>
                </a:solidFill>
              </a:defRPr>
            </a:lvl2pPr>
            <a:lvl3pPr marL="914264"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85"/>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130" indent="0">
              <a:buNone/>
              <a:defRPr sz="1800">
                <a:solidFill>
                  <a:schemeClr val="tx1">
                    <a:tint val="75000"/>
                  </a:schemeClr>
                </a:solidFill>
              </a:defRPr>
            </a:lvl2pPr>
            <a:lvl3pPr marL="914264"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smtClean="0"/>
              <a:t>7/15/2021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Homework</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0" indent="0">
              <a:buNone/>
              <a:defRPr sz="2000" b="1"/>
            </a:lvl2pPr>
            <a:lvl3pPr marL="914264"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30" indent="0">
              <a:buNone/>
              <a:defRPr sz="2000" b="1"/>
            </a:lvl2pPr>
            <a:lvl3pPr marL="914264"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smtClean="0"/>
              <a:t>7/15/2021</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Homework</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smtClean="0"/>
              <a:t>7/15/2021</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smtClean="0"/>
              <a:t>Homework</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7/15/2021</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Homework</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34"/>
            <a:ext cx="3008313" cy="3518297"/>
          </a:xfrm>
        </p:spPr>
        <p:txBody>
          <a:bodyPr/>
          <a:lstStyle>
            <a:lvl1pPr marL="0" indent="0">
              <a:buNone/>
              <a:defRPr sz="1400"/>
            </a:lvl1pPr>
            <a:lvl2pPr marL="457130" indent="0">
              <a:buNone/>
              <a:defRPr sz="1200"/>
            </a:lvl2pPr>
            <a:lvl3pPr marL="914264"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7/15/2021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Homework</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130" indent="0">
              <a:buNone/>
              <a:defRPr sz="2800"/>
            </a:lvl2pPr>
            <a:lvl3pPr marL="914264"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pPr lvl="0"/>
            <a:endParaRPr lang="en-US" noProof="0" dirty="0"/>
          </a:p>
        </p:txBody>
      </p:sp>
      <p:sp>
        <p:nvSpPr>
          <p:cNvPr id="4" name="Text Placeholder 3"/>
          <p:cNvSpPr>
            <a:spLocks noGrp="1"/>
          </p:cNvSpPr>
          <p:nvPr>
            <p:ph type="body" sz="half" idx="2"/>
          </p:nvPr>
        </p:nvSpPr>
        <p:spPr>
          <a:xfrm>
            <a:off x="1828800" y="4229108"/>
            <a:ext cx="5486400" cy="603647"/>
          </a:xfrm>
        </p:spPr>
        <p:txBody>
          <a:bodyPr/>
          <a:lstStyle>
            <a:lvl1pPr marL="0" indent="0">
              <a:buNone/>
              <a:defRPr sz="1400"/>
            </a:lvl1pPr>
            <a:lvl2pPr marL="457130" indent="0">
              <a:buNone/>
              <a:defRPr sz="1200"/>
            </a:lvl2pPr>
            <a:lvl3pPr marL="914264"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7/15/2021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Homework</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11"/>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27" tIns="45714" rIns="91427" bIns="45714"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7/15/2021</a:t>
            </a:r>
            <a:endParaRPr lang="en-US" altLang="en-US" dirty="0"/>
          </a:p>
        </p:txBody>
      </p:sp>
      <p:sp>
        <p:nvSpPr>
          <p:cNvPr id="5" name="Footer Placeholder 4"/>
          <p:cNvSpPr>
            <a:spLocks noGrp="1"/>
          </p:cNvSpPr>
          <p:nvPr>
            <p:ph type="ftr" sz="quarter" idx="3"/>
          </p:nvPr>
        </p:nvSpPr>
        <p:spPr>
          <a:xfrm>
            <a:off x="3171031" y="4914906"/>
            <a:ext cx="2895600" cy="207169"/>
          </a:xfrm>
          <a:prstGeom prst="rect">
            <a:avLst/>
          </a:prstGeom>
        </p:spPr>
        <p:txBody>
          <a:bodyPr vert="horz" lIns="91427" tIns="45714" rIns="91427" bIns="45714"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Homework</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27" tIns="45714" rIns="91427" bIns="45714"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p:nvCxnSpPr>
        <p:spPr bwMode="auto">
          <a:xfrm>
            <a:off x="301635"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xmlns="" id="{E21E0E1C-C51F-4944-BAEC-913171417A8F}"/>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00" y="1"/>
            <a:ext cx="1454584" cy="571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30" algn="ctr" rtl="0" fontAlgn="base">
        <a:spcBef>
          <a:spcPct val="0"/>
        </a:spcBef>
        <a:spcAft>
          <a:spcPct val="0"/>
        </a:spcAft>
        <a:defRPr sz="4400">
          <a:solidFill>
            <a:schemeClr val="tx1"/>
          </a:solidFill>
          <a:latin typeface="Calibri" charset="0"/>
          <a:ea typeface="ＭＳ Ｐゴシック" charset="0"/>
        </a:defRPr>
      </a:lvl6pPr>
      <a:lvl7pPr marL="914264" algn="ctr" rtl="0" fontAlgn="base">
        <a:spcBef>
          <a:spcPct val="0"/>
        </a:spcBef>
        <a:spcAft>
          <a:spcPct val="0"/>
        </a:spcAft>
        <a:defRPr sz="4400">
          <a:solidFill>
            <a:schemeClr val="tx1"/>
          </a:solidFill>
          <a:latin typeface="Calibri" charset="0"/>
          <a:ea typeface="ＭＳ Ｐゴシック" charset="0"/>
        </a:defRPr>
      </a:lvl7pPr>
      <a:lvl8pPr marL="1371396" algn="ctr" rtl="0" fontAlgn="base">
        <a:spcBef>
          <a:spcPct val="0"/>
        </a:spcBef>
        <a:spcAft>
          <a:spcPct val="0"/>
        </a:spcAft>
        <a:defRPr sz="4400">
          <a:solidFill>
            <a:schemeClr val="tx1"/>
          </a:solidFill>
          <a:latin typeface="Calibri" charset="0"/>
          <a:ea typeface="ＭＳ Ｐゴシック" charset="0"/>
        </a:defRPr>
      </a:lvl8pPr>
      <a:lvl9pPr marL="1828529" algn="ctr" rtl="0" fontAlgn="base">
        <a:spcBef>
          <a:spcPct val="0"/>
        </a:spcBef>
        <a:spcAft>
          <a:spcPct val="0"/>
        </a:spcAft>
        <a:defRPr sz="4400">
          <a:solidFill>
            <a:schemeClr val="tx1"/>
          </a:solidFill>
          <a:latin typeface="Calibri" charset="0"/>
          <a:ea typeface="ＭＳ Ｐゴシック" charset="0"/>
        </a:defRPr>
      </a:lvl9pPr>
    </p:titleStyle>
    <p:bodyStyle>
      <a:lvl1pPr marL="342848" indent="-342848"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841" indent="-285708"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830" indent="-228566"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599960" indent="-228566"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093" indent="-228566"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222" indent="-228566"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5" indent="-228566"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6"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6"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4" rtl="0" eaLnBrk="1" latinLnBrk="0" hangingPunct="1">
        <a:defRPr sz="1800" kern="1200">
          <a:solidFill>
            <a:schemeClr val="tx1"/>
          </a:solidFill>
          <a:latin typeface="+mn-lt"/>
          <a:ea typeface="+mn-ea"/>
          <a:cs typeface="+mn-cs"/>
        </a:defRPr>
      </a:lvl1pPr>
      <a:lvl2pPr marL="457130"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6" algn="l" defTabSz="914264" rtl="0" eaLnBrk="1" latinLnBrk="0" hangingPunct="1">
        <a:defRPr sz="1800" kern="1200">
          <a:solidFill>
            <a:schemeClr val="tx1"/>
          </a:solidFill>
          <a:latin typeface="+mn-lt"/>
          <a:ea typeface="+mn-ea"/>
          <a:cs typeface="+mn-cs"/>
        </a:defRPr>
      </a:lvl4pPr>
      <a:lvl5pPr marL="1828529" algn="l" defTabSz="914264" rtl="0" eaLnBrk="1" latinLnBrk="0" hangingPunct="1">
        <a:defRPr sz="1800" kern="1200">
          <a:solidFill>
            <a:schemeClr val="tx1"/>
          </a:solidFill>
          <a:latin typeface="+mn-lt"/>
          <a:ea typeface="+mn-ea"/>
          <a:cs typeface="+mn-cs"/>
        </a:defRPr>
      </a:lvl5pPr>
      <a:lvl6pPr marL="2285658" algn="l" defTabSz="914264" rtl="0" eaLnBrk="1" latinLnBrk="0" hangingPunct="1">
        <a:defRPr sz="1800" kern="1200">
          <a:solidFill>
            <a:schemeClr val="tx1"/>
          </a:solidFill>
          <a:latin typeface="+mn-lt"/>
          <a:ea typeface="+mn-ea"/>
          <a:cs typeface="+mn-cs"/>
        </a:defRPr>
      </a:lvl6pPr>
      <a:lvl7pPr marL="2742788" algn="l" defTabSz="914264" rtl="0" eaLnBrk="1" latinLnBrk="0" hangingPunct="1">
        <a:defRPr sz="1800" kern="1200">
          <a:solidFill>
            <a:schemeClr val="tx1"/>
          </a:solidFill>
          <a:latin typeface="+mn-lt"/>
          <a:ea typeface="+mn-ea"/>
          <a:cs typeface="+mn-cs"/>
        </a:defRPr>
      </a:lvl7pPr>
      <a:lvl8pPr marL="3199920" algn="l" defTabSz="914264" rtl="0" eaLnBrk="1" latinLnBrk="0" hangingPunct="1">
        <a:defRPr sz="1800" kern="1200">
          <a:solidFill>
            <a:schemeClr val="tx1"/>
          </a:solidFill>
          <a:latin typeface="+mn-lt"/>
          <a:ea typeface="+mn-ea"/>
          <a:cs typeface="+mn-cs"/>
        </a:defRPr>
      </a:lvl8pPr>
      <a:lvl9pPr marL="3657052" algn="l" defTabSz="9142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0"/>
            <a:ext cx="8229600" cy="546497"/>
          </a:xfrm>
        </p:spPr>
        <p:txBody>
          <a:bodyPr/>
          <a:lstStyle/>
          <a:p>
            <a:r>
              <a:rPr lang="en-US" dirty="0" smtClean="0"/>
              <a:t> Annual Review HW Questions</a:t>
            </a:r>
            <a:endParaRPr lang="en-US" dirty="0"/>
          </a:p>
        </p:txBody>
      </p:sp>
      <p:sp>
        <p:nvSpPr>
          <p:cNvPr id="3" name="Content Placeholder 2"/>
          <p:cNvSpPr>
            <a:spLocks noGrp="1"/>
          </p:cNvSpPr>
          <p:nvPr>
            <p:ph idx="1"/>
          </p:nvPr>
        </p:nvSpPr>
        <p:spPr>
          <a:xfrm>
            <a:off x="152400" y="666750"/>
            <a:ext cx="8915400" cy="4267200"/>
          </a:xfrm>
        </p:spPr>
        <p:txBody>
          <a:bodyPr/>
          <a:lstStyle/>
          <a:p>
            <a:pPr marL="457200" indent="-457200">
              <a:buFont typeface="+mj-lt"/>
              <a:buAutoNum type="arabicPeriod"/>
            </a:pPr>
            <a:r>
              <a:rPr lang="en-US" sz="2000" dirty="0" smtClean="0"/>
              <a:t>How </a:t>
            </a:r>
            <a:r>
              <a:rPr lang="en-US" sz="2000" dirty="0"/>
              <a:t>are procurements managed? Do you have a procurement management </a:t>
            </a:r>
            <a:r>
              <a:rPr lang="en-US" sz="2000" dirty="0" smtClean="0"/>
              <a:t>plan?</a:t>
            </a:r>
            <a:endParaRPr lang="en-US" sz="2000" dirty="0" smtClean="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36506008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808FF-2866-4FBC-9370-F2DD9EF1235A}"/>
              </a:ext>
            </a:extLst>
          </p:cNvPr>
          <p:cNvSpPr>
            <a:spLocks noGrp="1"/>
          </p:cNvSpPr>
          <p:nvPr>
            <p:ph type="title"/>
          </p:nvPr>
        </p:nvSpPr>
        <p:spPr>
          <a:xfrm>
            <a:off x="0" y="25011"/>
            <a:ext cx="8686800" cy="546497"/>
          </a:xfrm>
        </p:spPr>
        <p:txBody>
          <a:bodyPr/>
          <a:lstStyle/>
          <a:p>
            <a:r>
              <a:rPr lang="en-US" dirty="0" smtClean="0"/>
              <a:t>Q2:TPC </a:t>
            </a:r>
            <a:r>
              <a:rPr lang="en-US" dirty="0"/>
              <a:t>and Electronics Installation</a:t>
            </a:r>
          </a:p>
        </p:txBody>
      </p:sp>
      <p:graphicFrame>
        <p:nvGraphicFramePr>
          <p:cNvPr id="7" name="Table 7">
            <a:extLst>
              <a:ext uri="{FF2B5EF4-FFF2-40B4-BE49-F238E27FC236}">
                <a16:creationId xmlns:a16="http://schemas.microsoft.com/office/drawing/2014/main" xmlns="" id="{419A5D41-8218-4789-813B-9FCDA68F3AD8}"/>
              </a:ext>
            </a:extLst>
          </p:cNvPr>
          <p:cNvGraphicFramePr>
            <a:graphicFrameLocks noGrp="1"/>
          </p:cNvGraphicFramePr>
          <p:nvPr>
            <p:ph idx="1"/>
            <p:extLst>
              <p:ext uri="{D42A27DB-BD31-4B8C-83A1-F6EECF244321}">
                <p14:modId xmlns:p14="http://schemas.microsoft.com/office/powerpoint/2010/main" val="3847066840"/>
              </p:ext>
            </p:extLst>
          </p:nvPr>
        </p:nvGraphicFramePr>
        <p:xfrm>
          <a:off x="457200" y="853025"/>
          <a:ext cx="8229600" cy="259588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xmlns="" val="984934370"/>
                    </a:ext>
                  </a:extLst>
                </a:gridCol>
                <a:gridCol w="2286000">
                  <a:extLst>
                    <a:ext uri="{9D8B030D-6E8A-4147-A177-3AD203B41FA5}">
                      <a16:colId xmlns:a16="http://schemas.microsoft.com/office/drawing/2014/main" xmlns="" val="2297413203"/>
                    </a:ext>
                  </a:extLst>
                </a:gridCol>
                <a:gridCol w="1828800">
                  <a:extLst>
                    <a:ext uri="{9D8B030D-6E8A-4147-A177-3AD203B41FA5}">
                      <a16:colId xmlns:a16="http://schemas.microsoft.com/office/drawing/2014/main" xmlns="" val="2177562996"/>
                    </a:ext>
                  </a:extLst>
                </a:gridCol>
                <a:gridCol w="1219200">
                  <a:extLst>
                    <a:ext uri="{9D8B030D-6E8A-4147-A177-3AD203B41FA5}">
                      <a16:colId xmlns:a16="http://schemas.microsoft.com/office/drawing/2014/main" xmlns="" val="3098146609"/>
                    </a:ext>
                  </a:extLst>
                </a:gridCol>
              </a:tblGrid>
              <a:tr h="370840">
                <a:tc>
                  <a:txBody>
                    <a:bodyPr/>
                    <a:lstStyle/>
                    <a:p>
                      <a:endParaRPr lang="en-US" dirty="0"/>
                    </a:p>
                  </a:txBody>
                  <a:tcPr/>
                </a:tc>
                <a:tc>
                  <a:txBody>
                    <a:bodyPr/>
                    <a:lstStyle/>
                    <a:p>
                      <a:r>
                        <a:rPr lang="en-US" dirty="0"/>
                        <a:t>Fabrication Complete</a:t>
                      </a:r>
                    </a:p>
                  </a:txBody>
                  <a:tcPr/>
                </a:tc>
                <a:tc>
                  <a:txBody>
                    <a:bodyPr/>
                    <a:lstStyle/>
                    <a:p>
                      <a:r>
                        <a:rPr lang="en-US" dirty="0"/>
                        <a:t>Installation Date</a:t>
                      </a:r>
                    </a:p>
                  </a:txBody>
                  <a:tcPr/>
                </a:tc>
                <a:tc>
                  <a:txBody>
                    <a:bodyPr/>
                    <a:lstStyle/>
                    <a:p>
                      <a:r>
                        <a:rPr lang="en-US" dirty="0"/>
                        <a:t>Delta (</a:t>
                      </a:r>
                      <a:r>
                        <a:rPr lang="en-US" dirty="0" err="1"/>
                        <a:t>wk</a:t>
                      </a:r>
                      <a:r>
                        <a:rPr lang="en-US" dirty="0"/>
                        <a:t>)</a:t>
                      </a:r>
                    </a:p>
                  </a:txBody>
                  <a:tcPr/>
                </a:tc>
                <a:extLst>
                  <a:ext uri="{0D108BD9-81ED-4DB2-BD59-A6C34878D82A}">
                    <a16:rowId xmlns:a16="http://schemas.microsoft.com/office/drawing/2014/main" xmlns="" val="4029986081"/>
                  </a:ext>
                </a:extLst>
              </a:tr>
              <a:tr h="370840">
                <a:tc>
                  <a:txBody>
                    <a:bodyPr/>
                    <a:lstStyle/>
                    <a:p>
                      <a:r>
                        <a:rPr lang="en-US" dirty="0"/>
                        <a:t>TPC</a:t>
                      </a:r>
                    </a:p>
                  </a:txBody>
                  <a:tcPr>
                    <a:solidFill>
                      <a:srgbClr val="92D050"/>
                    </a:solidFill>
                  </a:tcPr>
                </a:tc>
                <a:tc>
                  <a:txBody>
                    <a:bodyPr/>
                    <a:lstStyle/>
                    <a:p>
                      <a:r>
                        <a:rPr lang="en-US" dirty="0"/>
                        <a:t>Week 4,    2022</a:t>
                      </a:r>
                    </a:p>
                  </a:txBody>
                  <a:tcPr/>
                </a:tc>
                <a:tc>
                  <a:txBody>
                    <a:bodyPr/>
                    <a:lstStyle/>
                    <a:p>
                      <a:r>
                        <a:rPr lang="en-US" dirty="0"/>
                        <a:t>Week 28,  2022</a:t>
                      </a:r>
                    </a:p>
                  </a:txBody>
                  <a:tcPr/>
                </a:tc>
                <a:tc>
                  <a:txBody>
                    <a:bodyPr/>
                    <a:lstStyle/>
                    <a:p>
                      <a:pPr algn="ctr"/>
                      <a:r>
                        <a:rPr lang="en-US"/>
                        <a:t>24</a:t>
                      </a:r>
                      <a:endParaRPr lang="en-US" dirty="0"/>
                    </a:p>
                  </a:txBody>
                  <a:tcPr/>
                </a:tc>
                <a:extLst>
                  <a:ext uri="{0D108BD9-81ED-4DB2-BD59-A6C34878D82A}">
                    <a16:rowId xmlns:a16="http://schemas.microsoft.com/office/drawing/2014/main" xmlns="" val="992360254"/>
                  </a:ext>
                </a:extLst>
              </a:tr>
              <a:tr h="370840">
                <a:tc>
                  <a:txBody>
                    <a:bodyPr/>
                    <a:lstStyle/>
                    <a:p>
                      <a:r>
                        <a:rPr lang="en-US" dirty="0"/>
                        <a:t>OHCal Cabling</a:t>
                      </a:r>
                    </a:p>
                  </a:txBody>
                  <a:tcPr>
                    <a:solidFill>
                      <a:schemeClr val="accent6">
                        <a:lumMod val="40000"/>
                        <a:lumOff val="60000"/>
                      </a:schemeClr>
                    </a:solidFill>
                  </a:tcPr>
                </a:tc>
                <a:tc>
                  <a:txBody>
                    <a:bodyPr/>
                    <a:lstStyle/>
                    <a:p>
                      <a:r>
                        <a:rPr lang="en-US" dirty="0"/>
                        <a:t>Week 3,    2022 (?)</a:t>
                      </a:r>
                    </a:p>
                  </a:txBody>
                  <a:tcPr/>
                </a:tc>
                <a:tc>
                  <a:txBody>
                    <a:bodyPr/>
                    <a:lstStyle/>
                    <a:p>
                      <a:r>
                        <a:rPr lang="en-US" dirty="0"/>
                        <a:t>&gt;Week 5,    2022</a:t>
                      </a:r>
                    </a:p>
                  </a:txBody>
                  <a:tcPr/>
                </a:tc>
                <a:tc>
                  <a:txBody>
                    <a:bodyPr/>
                    <a:lstStyle/>
                    <a:p>
                      <a:pPr algn="ctr"/>
                      <a:r>
                        <a:rPr lang="en-US" dirty="0"/>
                        <a:t>2 ?</a:t>
                      </a:r>
                    </a:p>
                  </a:txBody>
                  <a:tcPr/>
                </a:tc>
                <a:extLst>
                  <a:ext uri="{0D108BD9-81ED-4DB2-BD59-A6C34878D82A}">
                    <a16:rowId xmlns:a16="http://schemas.microsoft.com/office/drawing/2014/main" xmlns="" val="3049189222"/>
                  </a:ext>
                </a:extLst>
              </a:tr>
              <a:tr h="370840">
                <a:tc>
                  <a:txBody>
                    <a:bodyPr/>
                    <a:lstStyle/>
                    <a:p>
                      <a:r>
                        <a:rPr lang="en-US" dirty="0"/>
                        <a:t>EMCal Cabling</a:t>
                      </a:r>
                    </a:p>
                  </a:txBody>
                  <a:tcPr>
                    <a:solidFill>
                      <a:schemeClr val="accent6">
                        <a:lumMod val="40000"/>
                        <a:lumOff val="60000"/>
                      </a:schemeClr>
                    </a:solidFill>
                  </a:tcPr>
                </a:tc>
                <a:tc>
                  <a:txBody>
                    <a:bodyPr/>
                    <a:lstStyle/>
                    <a:p>
                      <a:r>
                        <a:rPr lang="en-US" dirty="0"/>
                        <a:t>Week 3,    2022 (?)</a:t>
                      </a:r>
                    </a:p>
                  </a:txBody>
                  <a:tcPr/>
                </a:tc>
                <a:tc>
                  <a:txBody>
                    <a:bodyPr/>
                    <a:lstStyle/>
                    <a:p>
                      <a:r>
                        <a:rPr lang="en-US" dirty="0"/>
                        <a:t>&gt;Week 5,    2022</a:t>
                      </a:r>
                    </a:p>
                  </a:txBody>
                  <a:tcPr/>
                </a:tc>
                <a:tc>
                  <a:txBody>
                    <a:bodyPr/>
                    <a:lstStyle/>
                    <a:p>
                      <a:pPr algn="ctr"/>
                      <a:r>
                        <a:rPr lang="en-US" dirty="0"/>
                        <a:t>2 ?</a:t>
                      </a:r>
                    </a:p>
                  </a:txBody>
                  <a:tcPr/>
                </a:tc>
                <a:extLst>
                  <a:ext uri="{0D108BD9-81ED-4DB2-BD59-A6C34878D82A}">
                    <a16:rowId xmlns:a16="http://schemas.microsoft.com/office/drawing/2014/main" xmlns="" val="1281369695"/>
                  </a:ext>
                </a:extLst>
              </a:tr>
              <a:tr h="370840">
                <a:tc>
                  <a:txBody>
                    <a:bodyPr/>
                    <a:lstStyle/>
                    <a:p>
                      <a:r>
                        <a:rPr lang="en-US" dirty="0"/>
                        <a:t>Digitizers</a:t>
                      </a:r>
                    </a:p>
                  </a:txBody>
                  <a:tcPr>
                    <a:solidFill>
                      <a:schemeClr val="accent5">
                        <a:lumMod val="60000"/>
                        <a:lumOff val="40000"/>
                      </a:schemeClr>
                    </a:solidFill>
                  </a:tcPr>
                </a:tc>
                <a:tc>
                  <a:txBody>
                    <a:bodyPr/>
                    <a:lstStyle/>
                    <a:p>
                      <a:r>
                        <a:rPr lang="en-US" dirty="0"/>
                        <a:t>Week 4,    2022</a:t>
                      </a:r>
                    </a:p>
                  </a:txBody>
                  <a:tcPr/>
                </a:tc>
                <a:tc>
                  <a:txBody>
                    <a:bodyPr/>
                    <a:lstStyle/>
                    <a:p>
                      <a:r>
                        <a:rPr lang="en-US" dirty="0"/>
                        <a:t>&gt; Week 17,  2022</a:t>
                      </a:r>
                    </a:p>
                  </a:txBody>
                  <a:tcPr/>
                </a:tc>
                <a:tc>
                  <a:txBody>
                    <a:bodyPr/>
                    <a:lstStyle/>
                    <a:p>
                      <a:pPr algn="ctr"/>
                      <a:r>
                        <a:rPr lang="en-US" dirty="0"/>
                        <a:t>13</a:t>
                      </a:r>
                    </a:p>
                  </a:txBody>
                  <a:tcPr/>
                </a:tc>
                <a:extLst>
                  <a:ext uri="{0D108BD9-81ED-4DB2-BD59-A6C34878D82A}">
                    <a16:rowId xmlns:a16="http://schemas.microsoft.com/office/drawing/2014/main" xmlns="" val="3245129950"/>
                  </a:ext>
                </a:extLst>
              </a:tr>
              <a:tr h="370840">
                <a:tc>
                  <a:txBody>
                    <a:bodyPr/>
                    <a:lstStyle/>
                    <a:p>
                      <a:r>
                        <a:rPr lang="en-US" dirty="0"/>
                        <a:t>Trigger &amp; Timing Systems</a:t>
                      </a:r>
                    </a:p>
                  </a:txBody>
                  <a:tcPr>
                    <a:solidFill>
                      <a:schemeClr val="accent5">
                        <a:lumMod val="60000"/>
                        <a:lumOff val="40000"/>
                      </a:schemeClr>
                    </a:solidFill>
                  </a:tcPr>
                </a:tc>
                <a:tc>
                  <a:txBody>
                    <a:bodyPr/>
                    <a:lstStyle/>
                    <a:p>
                      <a:r>
                        <a:rPr lang="en-US" dirty="0"/>
                        <a:t>Week 4,    2022</a:t>
                      </a:r>
                    </a:p>
                  </a:txBody>
                  <a:tcPr/>
                </a:tc>
                <a:tc>
                  <a:txBody>
                    <a:bodyPr/>
                    <a:lstStyle/>
                    <a:p>
                      <a:r>
                        <a:rPr lang="en-US" dirty="0"/>
                        <a:t>&gt; Week 17,  2022</a:t>
                      </a:r>
                    </a:p>
                  </a:txBody>
                  <a:tcPr/>
                </a:tc>
                <a:tc>
                  <a:txBody>
                    <a:bodyPr/>
                    <a:lstStyle/>
                    <a:p>
                      <a:pPr algn="ctr"/>
                      <a:r>
                        <a:rPr lang="en-US" dirty="0"/>
                        <a:t>13</a:t>
                      </a:r>
                    </a:p>
                  </a:txBody>
                  <a:tcPr/>
                </a:tc>
                <a:extLst>
                  <a:ext uri="{0D108BD9-81ED-4DB2-BD59-A6C34878D82A}">
                    <a16:rowId xmlns:a16="http://schemas.microsoft.com/office/drawing/2014/main" xmlns="" val="174419846"/>
                  </a:ext>
                </a:extLst>
              </a:tr>
              <a:tr h="370840">
                <a:tc>
                  <a:txBody>
                    <a:bodyPr/>
                    <a:lstStyle/>
                    <a:p>
                      <a:r>
                        <a:rPr lang="en-US" dirty="0"/>
                        <a:t>Beampipe</a:t>
                      </a:r>
                    </a:p>
                  </a:txBody>
                  <a:tcPr>
                    <a:solidFill>
                      <a:schemeClr val="accent2">
                        <a:lumMod val="40000"/>
                        <a:lumOff val="60000"/>
                      </a:schemeClr>
                    </a:solidFill>
                  </a:tcPr>
                </a:tc>
                <a:tc>
                  <a:txBody>
                    <a:bodyPr/>
                    <a:lstStyle/>
                    <a:p>
                      <a:r>
                        <a:rPr lang="en-US" dirty="0"/>
                        <a:t>Week 8,    2022</a:t>
                      </a:r>
                    </a:p>
                  </a:txBody>
                  <a:tcPr/>
                </a:tc>
                <a:tc>
                  <a:txBody>
                    <a:bodyPr/>
                    <a:lstStyle/>
                    <a:p>
                      <a:r>
                        <a:rPr lang="en-US" dirty="0"/>
                        <a:t>Week 32,  2022</a:t>
                      </a:r>
                    </a:p>
                  </a:txBody>
                  <a:tcPr/>
                </a:tc>
                <a:tc>
                  <a:txBody>
                    <a:bodyPr/>
                    <a:lstStyle/>
                    <a:p>
                      <a:pPr algn="ctr"/>
                      <a:r>
                        <a:rPr lang="en-US" dirty="0"/>
                        <a:t>24</a:t>
                      </a:r>
                    </a:p>
                  </a:txBody>
                  <a:tcPr/>
                </a:tc>
                <a:extLst>
                  <a:ext uri="{0D108BD9-81ED-4DB2-BD59-A6C34878D82A}">
                    <a16:rowId xmlns:a16="http://schemas.microsoft.com/office/drawing/2014/main" xmlns="" val="4053261929"/>
                  </a:ext>
                </a:extLst>
              </a:tr>
            </a:tbl>
          </a:graphicData>
        </a:graphic>
      </p:graphicFrame>
      <p:sp>
        <p:nvSpPr>
          <p:cNvPr id="4" name="Date Placeholder 3">
            <a:extLst>
              <a:ext uri="{FF2B5EF4-FFF2-40B4-BE49-F238E27FC236}">
                <a16:creationId xmlns:a16="http://schemas.microsoft.com/office/drawing/2014/main" xmlns="" id="{534343A5-05B8-497F-B65B-0108003D1209}"/>
              </a:ext>
            </a:extLst>
          </p:cNvPr>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a:extLst>
              <a:ext uri="{FF2B5EF4-FFF2-40B4-BE49-F238E27FC236}">
                <a16:creationId xmlns:a16="http://schemas.microsoft.com/office/drawing/2014/main" xmlns="" id="{0210E551-0B97-4373-9F37-E9182229C325}"/>
              </a:ext>
            </a:extLst>
          </p:cNvPr>
          <p:cNvSpPr>
            <a:spLocks noGrp="1"/>
          </p:cNvSpPr>
          <p:nvPr>
            <p:ph type="ftr" sz="quarter" idx="4294967295"/>
          </p:nvPr>
        </p:nvSpPr>
        <p:spPr>
          <a:xfrm>
            <a:off x="3171031" y="4914906"/>
            <a:ext cx="2895600" cy="207169"/>
          </a:xfrm>
          <a:prstGeom prst="rect">
            <a:avLst/>
          </a:prstGeom>
        </p:spPr>
        <p:txBody>
          <a:bodyPr vert="horz" lIns="91427" tIns="45714" rIns="91427" bIns="45714" rtlCol="0" anchor="ctr"/>
          <a:lstStyle>
            <a:defPPr>
              <a:defRPr lang="en-US"/>
            </a:defPPr>
            <a:lvl1pPr algn="ctr" rtl="0" fontAlgn="auto">
              <a:spcBef>
                <a:spcPts val="0"/>
              </a:spcBef>
              <a:spcAft>
                <a:spcPts val="0"/>
              </a:spcAft>
              <a:defRPr sz="1200" b="0" kern="1200">
                <a:solidFill>
                  <a:schemeClr val="tx1"/>
                </a:solidFill>
                <a:latin typeface="+mn-lt"/>
                <a:ea typeface="+mn-ea"/>
                <a:cs typeface="+mn-cs"/>
              </a:defRPr>
            </a:lvl1pPr>
            <a:lvl2pPr marL="45713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264"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396"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529"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658" algn="l" defTabSz="914264" rtl="0" eaLnBrk="1" latinLnBrk="0" hangingPunct="1">
              <a:defRPr kern="1200">
                <a:solidFill>
                  <a:schemeClr val="tx1"/>
                </a:solidFill>
                <a:latin typeface="Calibri" pitchFamily="34" charset="0"/>
                <a:ea typeface="MS PGothic" pitchFamily="34" charset="-128"/>
                <a:cs typeface="+mn-cs"/>
              </a:defRPr>
            </a:lvl6pPr>
            <a:lvl7pPr marL="2742788" algn="l" defTabSz="914264" rtl="0" eaLnBrk="1" latinLnBrk="0" hangingPunct="1">
              <a:defRPr kern="1200">
                <a:solidFill>
                  <a:schemeClr val="tx1"/>
                </a:solidFill>
                <a:latin typeface="Calibri" pitchFamily="34" charset="0"/>
                <a:ea typeface="MS PGothic" pitchFamily="34" charset="-128"/>
                <a:cs typeface="+mn-cs"/>
              </a:defRPr>
            </a:lvl7pPr>
            <a:lvl8pPr marL="3199920" algn="l" defTabSz="914264" rtl="0" eaLnBrk="1" latinLnBrk="0" hangingPunct="1">
              <a:defRPr kern="1200">
                <a:solidFill>
                  <a:schemeClr val="tx1"/>
                </a:solidFill>
                <a:latin typeface="Calibri" pitchFamily="34" charset="0"/>
                <a:ea typeface="MS PGothic" pitchFamily="34" charset="-128"/>
                <a:cs typeface="+mn-cs"/>
              </a:defRPr>
            </a:lvl8pPr>
            <a:lvl9pPr marL="3657052" algn="l" defTabSz="914264" rtl="0" eaLnBrk="1" latinLnBrk="0" hangingPunct="1">
              <a:defRPr kern="1200">
                <a:solidFill>
                  <a:schemeClr val="tx1"/>
                </a:solidFill>
                <a:latin typeface="Calibri" pitchFamily="34" charset="0"/>
                <a:ea typeface="MS PGothic" pitchFamily="34" charset="-128"/>
                <a:cs typeface="+mn-cs"/>
              </a:defRPr>
            </a:lvl9pPr>
          </a:lstStyle>
          <a:p>
            <a:pPr>
              <a:defRPr/>
            </a:pPr>
            <a:r>
              <a:rPr lang="en-US" smtClean="0"/>
              <a:t>Homework</a:t>
            </a:r>
            <a:endParaRPr lang="en-US" dirty="0"/>
          </a:p>
        </p:txBody>
      </p:sp>
      <p:sp>
        <p:nvSpPr>
          <p:cNvPr id="6" name="Slide Number Placeholder 5">
            <a:extLst>
              <a:ext uri="{FF2B5EF4-FFF2-40B4-BE49-F238E27FC236}">
                <a16:creationId xmlns:a16="http://schemas.microsoft.com/office/drawing/2014/main" xmlns="" id="{6C9ABA4B-D0DF-4D8D-8AE2-DA0EF5B6B39A}"/>
              </a:ext>
            </a:extLst>
          </p:cNvPr>
          <p:cNvSpPr>
            <a:spLocks noGrp="1"/>
          </p:cNvSpPr>
          <p:nvPr>
            <p:ph type="sldNum" sz="quarter" idx="12"/>
          </p:nvPr>
        </p:nvSpPr>
        <p:spPr/>
        <p:txBody>
          <a:bodyPr/>
          <a:lstStyle/>
          <a:p>
            <a:fld id="{4B932B3A-BA38-40C7-ADEE-2A1902CEB265}" type="slidenum">
              <a:rPr lang="en-US" altLang="en-US" smtClean="0"/>
              <a:pPr/>
              <a:t>10</a:t>
            </a:fld>
            <a:endParaRPr lang="en-US" altLang="en-US" dirty="0"/>
          </a:p>
        </p:txBody>
      </p:sp>
      <p:sp>
        <p:nvSpPr>
          <p:cNvPr id="3" name="TextBox 2">
            <a:extLst>
              <a:ext uri="{FF2B5EF4-FFF2-40B4-BE49-F238E27FC236}">
                <a16:creationId xmlns:a16="http://schemas.microsoft.com/office/drawing/2014/main" xmlns="" id="{369AC639-51E8-42D2-B106-9A0AFBD1CE49}"/>
              </a:ext>
            </a:extLst>
          </p:cNvPr>
          <p:cNvSpPr txBox="1"/>
          <p:nvPr/>
        </p:nvSpPr>
        <p:spPr>
          <a:xfrm>
            <a:off x="304800" y="3562350"/>
            <a:ext cx="8534400" cy="1200329"/>
          </a:xfrm>
          <a:prstGeom prst="rect">
            <a:avLst/>
          </a:prstGeom>
          <a:noFill/>
          <a:ln>
            <a:solidFill>
              <a:schemeClr val="accent1"/>
            </a:solidFill>
          </a:ln>
        </p:spPr>
        <p:txBody>
          <a:bodyPr wrap="square" rtlCol="0">
            <a:spAutoFit/>
          </a:bodyPr>
          <a:lstStyle/>
          <a:p>
            <a:r>
              <a:rPr lang="en-US" dirty="0"/>
              <a:t>TPC, EMCal and OHCal on-detector electronics are installed as part of detector fabrication</a:t>
            </a:r>
          </a:p>
          <a:p>
            <a:r>
              <a:rPr lang="en-US" dirty="0"/>
              <a:t>Digitizer, Trigger and Timing installed after roll-in during April 2022</a:t>
            </a:r>
          </a:p>
          <a:p>
            <a:r>
              <a:rPr lang="en-US" dirty="0"/>
              <a:t>EMCal &amp; HCal cabling starts only after Upper Platform in placed and essential cryogenics work is underway</a:t>
            </a:r>
          </a:p>
        </p:txBody>
      </p:sp>
      <p:sp>
        <p:nvSpPr>
          <p:cNvPr id="8" name="TextBox 7">
            <a:extLst>
              <a:ext uri="{FF2B5EF4-FFF2-40B4-BE49-F238E27FC236}">
                <a16:creationId xmlns:a16="http://schemas.microsoft.com/office/drawing/2014/main" xmlns="" id="{3A0E3903-7893-4502-91F7-1A0FA79356DA}"/>
              </a:ext>
            </a:extLst>
          </p:cNvPr>
          <p:cNvSpPr txBox="1"/>
          <p:nvPr/>
        </p:nvSpPr>
        <p:spPr>
          <a:xfrm>
            <a:off x="6934200" y="542151"/>
            <a:ext cx="1676400" cy="276999"/>
          </a:xfrm>
          <a:prstGeom prst="rect">
            <a:avLst/>
          </a:prstGeom>
          <a:solidFill>
            <a:schemeClr val="accent5">
              <a:lumMod val="40000"/>
              <a:lumOff val="60000"/>
            </a:schemeClr>
          </a:solidFill>
        </p:spPr>
        <p:txBody>
          <a:bodyPr wrap="square" rtlCol="0">
            <a:spAutoFit/>
          </a:bodyPr>
          <a:lstStyle/>
          <a:p>
            <a:pPr algn="ctr"/>
            <a:r>
              <a:rPr lang="en-US" sz="1200" b="1" dirty="0"/>
              <a:t>Charge Question 5</a:t>
            </a:r>
          </a:p>
        </p:txBody>
      </p:sp>
    </p:spTree>
    <p:extLst>
      <p:ext uri="{BB962C8B-B14F-4D97-AF65-F5344CB8AC3E}">
        <p14:creationId xmlns:p14="http://schemas.microsoft.com/office/powerpoint/2010/main" val="14857137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0"/>
            <a:ext cx="8229600" cy="546497"/>
          </a:xfrm>
        </p:spPr>
        <p:txBody>
          <a:bodyPr/>
          <a:lstStyle/>
          <a:p>
            <a:r>
              <a:rPr lang="en-US" dirty="0" smtClean="0"/>
              <a:t> Annual Review HW Questions</a:t>
            </a:r>
            <a:endParaRPr lang="en-US" dirty="0"/>
          </a:p>
        </p:txBody>
      </p:sp>
      <p:sp>
        <p:nvSpPr>
          <p:cNvPr id="3" name="Content Placeholder 2"/>
          <p:cNvSpPr>
            <a:spLocks noGrp="1"/>
          </p:cNvSpPr>
          <p:nvPr>
            <p:ph idx="1"/>
          </p:nvPr>
        </p:nvSpPr>
        <p:spPr>
          <a:xfrm>
            <a:off x="152400" y="666750"/>
            <a:ext cx="8915400" cy="4267200"/>
          </a:xfrm>
        </p:spPr>
        <p:txBody>
          <a:bodyPr/>
          <a:lstStyle/>
          <a:p>
            <a:pPr marL="457200" indent="-457200">
              <a:buFont typeface="+mj-lt"/>
              <a:buAutoNum type="arabicPeriod" startAt="3"/>
            </a:pPr>
            <a:r>
              <a:rPr lang="en-US" sz="2000" dirty="0"/>
              <a:t>In general,</a:t>
            </a:r>
            <a:r>
              <a:rPr lang="en-US" sz="2000" b="1" dirty="0"/>
              <a:t> </a:t>
            </a:r>
            <a:r>
              <a:rPr lang="en-US" sz="2000" dirty="0"/>
              <a:t>what are the main external schedule risks to off-MIE deliverables (e.g. John mentioned in his talk the dependence of DAQ and electronics commissioning on the availability of the online software. Also, off-project detector components.)?</a:t>
            </a:r>
            <a:r>
              <a:rPr lang="en-US" sz="2000" dirty="0"/>
              <a:t> </a:t>
            </a:r>
            <a:r>
              <a:rPr lang="en-US" sz="2000" dirty="0" smtClean="0"/>
              <a:t> </a:t>
            </a:r>
            <a:endParaRPr lang="en-US" sz="2000" dirty="0" smtClean="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11</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41646353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D3800F-B36E-2049-9AEB-10CA9B9D0EC8}"/>
              </a:ext>
            </a:extLst>
          </p:cNvPr>
          <p:cNvSpPr>
            <a:spLocks noGrp="1"/>
          </p:cNvSpPr>
          <p:nvPr>
            <p:ph type="title"/>
          </p:nvPr>
        </p:nvSpPr>
        <p:spPr/>
        <p:txBody>
          <a:bodyPr/>
          <a:lstStyle/>
          <a:p>
            <a:r>
              <a:rPr lang="en-US" dirty="0" smtClean="0"/>
              <a:t>Q3:External </a:t>
            </a:r>
            <a:r>
              <a:rPr lang="en-US" dirty="0"/>
              <a:t>schedule risks</a:t>
            </a:r>
          </a:p>
        </p:txBody>
      </p:sp>
      <p:sp>
        <p:nvSpPr>
          <p:cNvPr id="3" name="Content Placeholder 2">
            <a:extLst>
              <a:ext uri="{FF2B5EF4-FFF2-40B4-BE49-F238E27FC236}">
                <a16:creationId xmlns:a16="http://schemas.microsoft.com/office/drawing/2014/main" xmlns="" id="{B35A8CF8-257C-DC43-9D2B-5AD23E1B7F1B}"/>
              </a:ext>
            </a:extLst>
          </p:cNvPr>
          <p:cNvSpPr>
            <a:spLocks noGrp="1"/>
          </p:cNvSpPr>
          <p:nvPr>
            <p:ph idx="1"/>
          </p:nvPr>
        </p:nvSpPr>
        <p:spPr/>
        <p:txBody>
          <a:bodyPr/>
          <a:lstStyle/>
          <a:p>
            <a:r>
              <a:rPr lang="en-US" sz="1800" dirty="0"/>
              <a:t>IHCAL</a:t>
            </a:r>
          </a:p>
          <a:p>
            <a:r>
              <a:rPr lang="en-US" sz="1800" dirty="0"/>
              <a:t>INTT</a:t>
            </a:r>
          </a:p>
          <a:p>
            <a:r>
              <a:rPr lang="en-US" sz="1800" dirty="0"/>
              <a:t>MVTX</a:t>
            </a:r>
          </a:p>
          <a:p>
            <a:r>
              <a:rPr lang="en-US" sz="1800" dirty="0"/>
              <a:t>Online and offline software</a:t>
            </a:r>
          </a:p>
          <a:p>
            <a:r>
              <a:rPr lang="en-US" sz="1800" dirty="0"/>
              <a:t>Infrastructure and Facilities (I&amp;F) projects</a:t>
            </a:r>
          </a:p>
          <a:p>
            <a:pPr lvl="1"/>
            <a:r>
              <a:rPr lang="en-US" sz="1600" dirty="0"/>
              <a:t>Track reinforcement</a:t>
            </a:r>
          </a:p>
          <a:p>
            <a:pPr lvl="1"/>
            <a:r>
              <a:rPr lang="en-US" sz="1600" dirty="0"/>
              <a:t>Cryo installation</a:t>
            </a:r>
          </a:p>
          <a:p>
            <a:pPr lvl="1"/>
            <a:r>
              <a:rPr lang="en-US" sz="1600" dirty="0"/>
              <a:t>Magnet mapping</a:t>
            </a:r>
          </a:p>
          <a:p>
            <a:pPr lvl="1"/>
            <a:r>
              <a:rPr lang="en-US" sz="1600" dirty="0"/>
              <a:t>Beam pipe</a:t>
            </a:r>
          </a:p>
          <a:p>
            <a:pPr lvl="1"/>
            <a:r>
              <a:rPr lang="en-US" sz="1600" dirty="0"/>
              <a:t>Power distribution and safety systems</a:t>
            </a:r>
          </a:p>
          <a:p>
            <a:pPr lvl="1"/>
            <a:r>
              <a:rPr lang="en-US" sz="1600" dirty="0"/>
              <a:t>Rack construction</a:t>
            </a:r>
          </a:p>
          <a:p>
            <a:pPr lvl="1"/>
            <a:endParaRPr lang="en-US" dirty="0"/>
          </a:p>
        </p:txBody>
      </p:sp>
      <p:sp>
        <p:nvSpPr>
          <p:cNvPr id="4" name="Date Placeholder 3">
            <a:extLst>
              <a:ext uri="{FF2B5EF4-FFF2-40B4-BE49-F238E27FC236}">
                <a16:creationId xmlns:a16="http://schemas.microsoft.com/office/drawing/2014/main" xmlns="" id="{B03B8A20-2144-3249-B234-93AA26CA12B6}"/>
              </a:ext>
            </a:extLst>
          </p:cNvPr>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a:extLst>
              <a:ext uri="{FF2B5EF4-FFF2-40B4-BE49-F238E27FC236}">
                <a16:creationId xmlns:a16="http://schemas.microsoft.com/office/drawing/2014/main" xmlns="" id="{DBA3D394-8834-BC47-BDCE-B21559A6BE20}"/>
              </a:ext>
            </a:extLst>
          </p:cNvPr>
          <p:cNvSpPr>
            <a:spLocks noGrp="1"/>
          </p:cNvSpPr>
          <p:nvPr>
            <p:ph type="ftr" sz="quarter" idx="11"/>
          </p:nvPr>
        </p:nvSpPr>
        <p:spPr/>
        <p:txBody>
          <a:bodyPr/>
          <a:lstStyle/>
          <a:p>
            <a:pPr>
              <a:defRPr/>
            </a:pPr>
            <a:r>
              <a:rPr lang="en-US" smtClean="0"/>
              <a:t>Homework</a:t>
            </a:r>
            <a:endParaRPr lang="en-US" dirty="0"/>
          </a:p>
        </p:txBody>
      </p:sp>
      <p:sp>
        <p:nvSpPr>
          <p:cNvPr id="6" name="Slide Number Placeholder 5">
            <a:extLst>
              <a:ext uri="{FF2B5EF4-FFF2-40B4-BE49-F238E27FC236}">
                <a16:creationId xmlns:a16="http://schemas.microsoft.com/office/drawing/2014/main" xmlns="" id="{56DD0AA6-B570-7D46-B141-02258CABF04E}"/>
              </a:ext>
            </a:extLst>
          </p:cNvPr>
          <p:cNvSpPr>
            <a:spLocks noGrp="1"/>
          </p:cNvSpPr>
          <p:nvPr>
            <p:ph type="sldNum" sz="quarter" idx="12"/>
          </p:nvPr>
        </p:nvSpPr>
        <p:spPr/>
        <p:txBody>
          <a:bodyPr/>
          <a:lstStyle/>
          <a:p>
            <a:fld id="{4B932B3A-BA38-40C7-ADEE-2A1902CEB265}" type="slidenum">
              <a:rPr lang="en-US" altLang="en-US" smtClean="0"/>
              <a:pPr/>
              <a:t>12</a:t>
            </a:fld>
            <a:endParaRPr lang="en-US" altLang="en-US" dirty="0"/>
          </a:p>
        </p:txBody>
      </p:sp>
    </p:spTree>
    <p:extLst>
      <p:ext uri="{BB962C8B-B14F-4D97-AF65-F5344CB8AC3E}">
        <p14:creationId xmlns:p14="http://schemas.microsoft.com/office/powerpoint/2010/main" val="27614640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048F6-D759-0F44-BCD1-3C6FE5F3F212}"/>
              </a:ext>
            </a:extLst>
          </p:cNvPr>
          <p:cNvSpPr>
            <a:spLocks noGrp="1"/>
          </p:cNvSpPr>
          <p:nvPr>
            <p:ph type="title"/>
          </p:nvPr>
        </p:nvSpPr>
        <p:spPr/>
        <p:txBody>
          <a:bodyPr/>
          <a:lstStyle/>
          <a:p>
            <a:r>
              <a:rPr lang="en-US" dirty="0" smtClean="0"/>
              <a:t>Q3:IHCAL</a:t>
            </a:r>
            <a:endParaRPr lang="en-US" dirty="0"/>
          </a:p>
        </p:txBody>
      </p:sp>
      <p:sp>
        <p:nvSpPr>
          <p:cNvPr id="3" name="Content Placeholder 2">
            <a:extLst>
              <a:ext uri="{FF2B5EF4-FFF2-40B4-BE49-F238E27FC236}">
                <a16:creationId xmlns:a16="http://schemas.microsoft.com/office/drawing/2014/main" xmlns="" id="{0F08E424-9F61-C14A-AF65-C5CB3F491FEC}"/>
              </a:ext>
            </a:extLst>
          </p:cNvPr>
          <p:cNvSpPr>
            <a:spLocks noGrp="1"/>
          </p:cNvSpPr>
          <p:nvPr>
            <p:ph idx="1"/>
          </p:nvPr>
        </p:nvSpPr>
        <p:spPr>
          <a:xfrm>
            <a:off x="457200" y="1200151"/>
            <a:ext cx="5562600" cy="3394472"/>
          </a:xfrm>
        </p:spPr>
        <p:txBody>
          <a:bodyPr/>
          <a:lstStyle/>
          <a:p>
            <a:r>
              <a:rPr lang="en-US" sz="1600" dirty="0"/>
              <a:t>Risk to MIE due to IHCAL delay</a:t>
            </a:r>
          </a:p>
          <a:p>
            <a:pPr lvl="1"/>
            <a:r>
              <a:rPr lang="en-US" sz="1200" dirty="0"/>
              <a:t>Instrumentation of the IHCAL if off-MIE, but the IHCAL structure itself in its role of supporting the EMCAL is part of the MIE</a:t>
            </a:r>
          </a:p>
          <a:p>
            <a:pPr lvl="1"/>
            <a:r>
              <a:rPr lang="en-US" sz="1200" dirty="0"/>
              <a:t>Delay in the construction of the IHCAL would delay the EMCAL installation</a:t>
            </a:r>
          </a:p>
          <a:p>
            <a:r>
              <a:rPr lang="en-US" sz="1600" dirty="0"/>
              <a:t>Probability and mitigation</a:t>
            </a:r>
          </a:p>
          <a:p>
            <a:pPr lvl="1"/>
            <a:r>
              <a:rPr lang="en-US" sz="1200" dirty="0"/>
              <a:t>IHCAL mechanical components have begun to be delivered to BNL</a:t>
            </a:r>
          </a:p>
          <a:p>
            <a:pPr lvl="1"/>
            <a:r>
              <a:rPr lang="en-US" sz="1200" dirty="0"/>
              <a:t>The IHCAL tiles are almost complete at Uniplast (ordered: 6360, needed: 6144, tested at Uniplast: 6134, delivered to GSU: 4360)</a:t>
            </a:r>
          </a:p>
          <a:p>
            <a:pPr lvl="1"/>
            <a:r>
              <a:rPr lang="en-US" sz="1200" dirty="0"/>
              <a:t>The team that installed the tiles in the OHCAL is poised to do the same for the IHCAL</a:t>
            </a:r>
          </a:p>
          <a:p>
            <a:pPr lvl="1"/>
            <a:r>
              <a:rPr lang="en-US" sz="1200" dirty="0"/>
              <a:t>The IHCAL must be installed before roll-in, which would necessitate mapping the magnet without the EMCAL (not so bad itself, but then requiring the EMCAL to be installed after the magnet mapping), pushing out TPC/beam pipe/MVTX/INTT installation)</a:t>
            </a:r>
          </a:p>
        </p:txBody>
      </p:sp>
      <p:sp>
        <p:nvSpPr>
          <p:cNvPr id="4" name="Date Placeholder 3">
            <a:extLst>
              <a:ext uri="{FF2B5EF4-FFF2-40B4-BE49-F238E27FC236}">
                <a16:creationId xmlns:a16="http://schemas.microsoft.com/office/drawing/2014/main" xmlns="" id="{01470EF9-E942-FC4B-A24F-0075AE57983D}"/>
              </a:ext>
            </a:extLst>
          </p:cNvPr>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a:extLst>
              <a:ext uri="{FF2B5EF4-FFF2-40B4-BE49-F238E27FC236}">
                <a16:creationId xmlns:a16="http://schemas.microsoft.com/office/drawing/2014/main" xmlns="" id="{29845C5E-84A5-714C-9607-AE80F63EA16D}"/>
              </a:ext>
            </a:extLst>
          </p:cNvPr>
          <p:cNvSpPr>
            <a:spLocks noGrp="1"/>
          </p:cNvSpPr>
          <p:nvPr>
            <p:ph type="ftr" sz="quarter" idx="11"/>
          </p:nvPr>
        </p:nvSpPr>
        <p:spPr/>
        <p:txBody>
          <a:bodyPr/>
          <a:lstStyle/>
          <a:p>
            <a:pPr>
              <a:defRPr/>
            </a:pPr>
            <a:r>
              <a:rPr lang="en-US" smtClean="0"/>
              <a:t>Homework</a:t>
            </a:r>
            <a:endParaRPr lang="en-US" dirty="0"/>
          </a:p>
        </p:txBody>
      </p:sp>
      <p:sp>
        <p:nvSpPr>
          <p:cNvPr id="6" name="Slide Number Placeholder 5">
            <a:extLst>
              <a:ext uri="{FF2B5EF4-FFF2-40B4-BE49-F238E27FC236}">
                <a16:creationId xmlns:a16="http://schemas.microsoft.com/office/drawing/2014/main" xmlns="" id="{6CB6CB0F-C8CF-EC40-B643-3E2E1323C25A}"/>
              </a:ext>
            </a:extLst>
          </p:cNvPr>
          <p:cNvSpPr>
            <a:spLocks noGrp="1"/>
          </p:cNvSpPr>
          <p:nvPr>
            <p:ph type="sldNum" sz="quarter" idx="12"/>
          </p:nvPr>
        </p:nvSpPr>
        <p:spPr/>
        <p:txBody>
          <a:bodyPr/>
          <a:lstStyle/>
          <a:p>
            <a:fld id="{4B932B3A-BA38-40C7-ADEE-2A1902CEB265}" type="slidenum">
              <a:rPr lang="en-US" altLang="en-US" smtClean="0"/>
              <a:pPr/>
              <a:t>13</a:t>
            </a:fld>
            <a:endParaRPr lang="en-US" altLang="en-US" dirty="0"/>
          </a:p>
        </p:txBody>
      </p:sp>
      <p:pic>
        <p:nvPicPr>
          <p:cNvPr id="7" name="Picture 6">
            <a:extLst>
              <a:ext uri="{FF2B5EF4-FFF2-40B4-BE49-F238E27FC236}">
                <a16:creationId xmlns:a16="http://schemas.microsoft.com/office/drawing/2014/main" xmlns="" id="{31EFF4C6-6B53-F24E-ABB9-8D2F39AD7488}"/>
              </a:ext>
            </a:extLst>
          </p:cNvPr>
          <p:cNvPicPr>
            <a:picLocks noChangeAspect="1"/>
          </p:cNvPicPr>
          <p:nvPr/>
        </p:nvPicPr>
        <p:blipFill>
          <a:blip r:embed="rId2"/>
          <a:stretch>
            <a:fillRect/>
          </a:stretch>
        </p:blipFill>
        <p:spPr>
          <a:xfrm>
            <a:off x="6236828" y="1123950"/>
            <a:ext cx="2664236" cy="3060700"/>
          </a:xfrm>
          <a:prstGeom prst="rect">
            <a:avLst/>
          </a:prstGeom>
        </p:spPr>
      </p:pic>
      <p:sp>
        <p:nvSpPr>
          <p:cNvPr id="8" name="TextBox 7">
            <a:extLst>
              <a:ext uri="{FF2B5EF4-FFF2-40B4-BE49-F238E27FC236}">
                <a16:creationId xmlns:a16="http://schemas.microsoft.com/office/drawing/2014/main" xmlns="" id="{6D65745A-EBA6-FF4D-826E-44299C6EF5FA}"/>
              </a:ext>
            </a:extLst>
          </p:cNvPr>
          <p:cNvSpPr txBox="1"/>
          <p:nvPr/>
        </p:nvSpPr>
        <p:spPr>
          <a:xfrm>
            <a:off x="6629400" y="4400550"/>
            <a:ext cx="2102050" cy="276999"/>
          </a:xfrm>
          <a:prstGeom prst="rect">
            <a:avLst/>
          </a:prstGeom>
          <a:noFill/>
        </p:spPr>
        <p:txBody>
          <a:bodyPr wrap="none" rtlCol="0">
            <a:spAutoFit/>
          </a:bodyPr>
          <a:lstStyle/>
          <a:p>
            <a:r>
              <a:rPr lang="en-US" sz="1200" dirty="0"/>
              <a:t>From Saif Ali, GSU, 2021-07-06</a:t>
            </a:r>
          </a:p>
        </p:txBody>
      </p:sp>
    </p:spTree>
    <p:extLst>
      <p:ext uri="{BB962C8B-B14F-4D97-AF65-F5344CB8AC3E}">
        <p14:creationId xmlns:p14="http://schemas.microsoft.com/office/powerpoint/2010/main" val="22895389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270E44-67F2-5045-91DB-A810D3F0D187}"/>
              </a:ext>
            </a:extLst>
          </p:cNvPr>
          <p:cNvSpPr>
            <a:spLocks noGrp="1"/>
          </p:cNvSpPr>
          <p:nvPr>
            <p:ph type="title"/>
          </p:nvPr>
        </p:nvSpPr>
        <p:spPr/>
        <p:txBody>
          <a:bodyPr/>
          <a:lstStyle/>
          <a:p>
            <a:r>
              <a:rPr lang="en-US" dirty="0" smtClean="0"/>
              <a:t>Q3:MVTX </a:t>
            </a:r>
            <a:r>
              <a:rPr lang="en-US" dirty="0"/>
              <a:t>and INTT</a:t>
            </a:r>
          </a:p>
        </p:txBody>
      </p:sp>
      <p:sp>
        <p:nvSpPr>
          <p:cNvPr id="3" name="Content Placeholder 2">
            <a:extLst>
              <a:ext uri="{FF2B5EF4-FFF2-40B4-BE49-F238E27FC236}">
                <a16:creationId xmlns:a16="http://schemas.microsoft.com/office/drawing/2014/main" xmlns="" id="{5C55405C-19D2-434F-9CC6-57027B0D1DAD}"/>
              </a:ext>
            </a:extLst>
          </p:cNvPr>
          <p:cNvSpPr>
            <a:spLocks noGrp="1"/>
          </p:cNvSpPr>
          <p:nvPr>
            <p:ph idx="1"/>
          </p:nvPr>
        </p:nvSpPr>
        <p:spPr/>
        <p:txBody>
          <a:bodyPr/>
          <a:lstStyle/>
          <a:p>
            <a:r>
              <a:rPr lang="en-US" sz="2000" dirty="0"/>
              <a:t>Risk to MIE due to MVTX and/or INTT delay</a:t>
            </a:r>
          </a:p>
          <a:p>
            <a:pPr lvl="1"/>
            <a:r>
              <a:rPr lang="en-US" sz="1800" dirty="0"/>
              <a:t>The MVTX and INTT are almost the last detectors to be installed; only the MBD is waiting for their installation to complete</a:t>
            </a:r>
          </a:p>
          <a:p>
            <a:pPr lvl="1"/>
            <a:r>
              <a:rPr lang="en-US" sz="1800" dirty="0"/>
              <a:t>The tracking system is unlikely to achieve the design momentum resolution without the MVTX and INTT, so are a necessity to begin Run 23</a:t>
            </a:r>
          </a:p>
          <a:p>
            <a:r>
              <a:rPr lang="en-US" sz="2000" dirty="0"/>
              <a:t>Probability and mitigation</a:t>
            </a:r>
          </a:p>
          <a:p>
            <a:pPr lvl="1"/>
            <a:r>
              <a:rPr lang="en-US" sz="1800" dirty="0"/>
              <a:t>MVTX and INTT detector components are far along in construction and not needed at BNL until TPC installation is complete</a:t>
            </a:r>
          </a:p>
          <a:p>
            <a:pPr lvl="1"/>
            <a:r>
              <a:rPr lang="en-US" sz="1800" dirty="0"/>
              <a:t>The beginning of Run 23 would have to be delayed to complete the installation of the MVTX/INTT and MBD</a:t>
            </a:r>
          </a:p>
          <a:p>
            <a:pPr lvl="1"/>
            <a:endParaRPr lang="en-US" sz="1800" dirty="0"/>
          </a:p>
        </p:txBody>
      </p:sp>
      <p:sp>
        <p:nvSpPr>
          <p:cNvPr id="4" name="Date Placeholder 3">
            <a:extLst>
              <a:ext uri="{FF2B5EF4-FFF2-40B4-BE49-F238E27FC236}">
                <a16:creationId xmlns:a16="http://schemas.microsoft.com/office/drawing/2014/main" xmlns="" id="{5AAAB8CA-A646-2F4F-A5DD-1DD56C0C17E4}"/>
              </a:ext>
            </a:extLst>
          </p:cNvPr>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a:extLst>
              <a:ext uri="{FF2B5EF4-FFF2-40B4-BE49-F238E27FC236}">
                <a16:creationId xmlns:a16="http://schemas.microsoft.com/office/drawing/2014/main" xmlns="" id="{E88F9065-AEED-FB46-A527-DA5BEC51EB51}"/>
              </a:ext>
            </a:extLst>
          </p:cNvPr>
          <p:cNvSpPr>
            <a:spLocks noGrp="1"/>
          </p:cNvSpPr>
          <p:nvPr>
            <p:ph type="ftr" sz="quarter" idx="11"/>
          </p:nvPr>
        </p:nvSpPr>
        <p:spPr/>
        <p:txBody>
          <a:bodyPr/>
          <a:lstStyle/>
          <a:p>
            <a:pPr>
              <a:defRPr/>
            </a:pPr>
            <a:r>
              <a:rPr lang="en-US" smtClean="0"/>
              <a:t>Homework</a:t>
            </a:r>
            <a:endParaRPr lang="en-US" dirty="0"/>
          </a:p>
        </p:txBody>
      </p:sp>
      <p:sp>
        <p:nvSpPr>
          <p:cNvPr id="6" name="Slide Number Placeholder 5">
            <a:extLst>
              <a:ext uri="{FF2B5EF4-FFF2-40B4-BE49-F238E27FC236}">
                <a16:creationId xmlns:a16="http://schemas.microsoft.com/office/drawing/2014/main" xmlns="" id="{D9D07CCB-CC40-9646-9707-082A6D5085E2}"/>
              </a:ext>
            </a:extLst>
          </p:cNvPr>
          <p:cNvSpPr>
            <a:spLocks noGrp="1"/>
          </p:cNvSpPr>
          <p:nvPr>
            <p:ph type="sldNum" sz="quarter" idx="12"/>
          </p:nvPr>
        </p:nvSpPr>
        <p:spPr/>
        <p:txBody>
          <a:bodyPr/>
          <a:lstStyle/>
          <a:p>
            <a:fld id="{4B932B3A-BA38-40C7-ADEE-2A1902CEB265}" type="slidenum">
              <a:rPr lang="en-US" altLang="en-US" smtClean="0"/>
              <a:pPr/>
              <a:t>14</a:t>
            </a:fld>
            <a:endParaRPr lang="en-US" altLang="en-US" dirty="0"/>
          </a:p>
        </p:txBody>
      </p:sp>
    </p:spTree>
    <p:extLst>
      <p:ext uri="{BB962C8B-B14F-4D97-AF65-F5344CB8AC3E}">
        <p14:creationId xmlns:p14="http://schemas.microsoft.com/office/powerpoint/2010/main" val="16959598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0C7E7-052F-F74B-88FC-C5402849FAB6}"/>
              </a:ext>
            </a:extLst>
          </p:cNvPr>
          <p:cNvSpPr>
            <a:spLocks noGrp="1"/>
          </p:cNvSpPr>
          <p:nvPr>
            <p:ph type="title"/>
          </p:nvPr>
        </p:nvSpPr>
        <p:spPr/>
        <p:txBody>
          <a:bodyPr/>
          <a:lstStyle/>
          <a:p>
            <a:r>
              <a:rPr lang="en-US" dirty="0" smtClean="0"/>
              <a:t>Q3: Online </a:t>
            </a:r>
            <a:r>
              <a:rPr lang="en-US" dirty="0"/>
              <a:t>and offline software</a:t>
            </a:r>
          </a:p>
        </p:txBody>
      </p:sp>
      <p:sp>
        <p:nvSpPr>
          <p:cNvPr id="3" name="Content Placeholder 2">
            <a:extLst>
              <a:ext uri="{FF2B5EF4-FFF2-40B4-BE49-F238E27FC236}">
                <a16:creationId xmlns:a16="http://schemas.microsoft.com/office/drawing/2014/main" xmlns="" id="{17121666-7EF0-AC4E-9D31-F7D1ED9CA59D}"/>
              </a:ext>
            </a:extLst>
          </p:cNvPr>
          <p:cNvSpPr>
            <a:spLocks noGrp="1"/>
          </p:cNvSpPr>
          <p:nvPr>
            <p:ph idx="1"/>
          </p:nvPr>
        </p:nvSpPr>
        <p:spPr/>
        <p:txBody>
          <a:bodyPr/>
          <a:lstStyle/>
          <a:p>
            <a:r>
              <a:rPr lang="en-US" sz="1800" dirty="0"/>
              <a:t>Risk to MIE due to online and offline software</a:t>
            </a:r>
          </a:p>
          <a:p>
            <a:pPr lvl="1"/>
            <a:r>
              <a:rPr lang="en-US" sz="1600" dirty="0"/>
              <a:t>Problems with online and offline software can delay operation, testing, and commissioning of detectors</a:t>
            </a:r>
          </a:p>
          <a:p>
            <a:pPr lvl="2"/>
            <a:r>
              <a:rPr lang="en-US" sz="1400" dirty="0"/>
              <a:t>Note that since we are planning offline event building, runs that need data from multiple detectors require offline software for analysis</a:t>
            </a:r>
          </a:p>
          <a:p>
            <a:pPr lvl="1"/>
            <a:r>
              <a:rPr lang="en-US" sz="1600" dirty="0"/>
              <a:t>Problems with inconvenient or slow online software can make taking commissioning data slow and onerous</a:t>
            </a:r>
          </a:p>
          <a:p>
            <a:r>
              <a:rPr lang="en-US" sz="1800" dirty="0"/>
              <a:t>Probability and mitigation</a:t>
            </a:r>
          </a:p>
          <a:p>
            <a:pPr lvl="1"/>
            <a:r>
              <a:rPr lang="en-US" sz="1600" dirty="0"/>
              <a:t>Part of online software have been tested under detector commissioning conditions, and another year of development is ahead</a:t>
            </a:r>
          </a:p>
          <a:p>
            <a:pPr lvl="1"/>
            <a:r>
              <a:rPr lang="en-US" sz="1600" dirty="0"/>
              <a:t>The chain and slice tests are essential testbeds for this development</a:t>
            </a:r>
          </a:p>
          <a:p>
            <a:pPr lvl="1"/>
            <a:r>
              <a:rPr lang="en-US" sz="1600" dirty="0"/>
              <a:t>Additional users, postdocs, and students will contribute to the development as detector installation begins</a:t>
            </a:r>
          </a:p>
        </p:txBody>
      </p:sp>
      <p:sp>
        <p:nvSpPr>
          <p:cNvPr id="4" name="Date Placeholder 3">
            <a:extLst>
              <a:ext uri="{FF2B5EF4-FFF2-40B4-BE49-F238E27FC236}">
                <a16:creationId xmlns:a16="http://schemas.microsoft.com/office/drawing/2014/main" xmlns="" id="{20FCBE82-E23C-7046-8C39-8BD6887D8E52}"/>
              </a:ext>
            </a:extLst>
          </p:cNvPr>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a:extLst>
              <a:ext uri="{FF2B5EF4-FFF2-40B4-BE49-F238E27FC236}">
                <a16:creationId xmlns:a16="http://schemas.microsoft.com/office/drawing/2014/main" xmlns="" id="{5705BB9C-8A22-624E-B787-BE6ECE501533}"/>
              </a:ext>
            </a:extLst>
          </p:cNvPr>
          <p:cNvSpPr>
            <a:spLocks noGrp="1"/>
          </p:cNvSpPr>
          <p:nvPr>
            <p:ph type="ftr" sz="quarter" idx="11"/>
          </p:nvPr>
        </p:nvSpPr>
        <p:spPr/>
        <p:txBody>
          <a:bodyPr/>
          <a:lstStyle/>
          <a:p>
            <a:pPr>
              <a:defRPr/>
            </a:pPr>
            <a:r>
              <a:rPr lang="en-US" smtClean="0"/>
              <a:t>Homework</a:t>
            </a:r>
            <a:endParaRPr lang="en-US" dirty="0"/>
          </a:p>
        </p:txBody>
      </p:sp>
      <p:sp>
        <p:nvSpPr>
          <p:cNvPr id="6" name="Slide Number Placeholder 5">
            <a:extLst>
              <a:ext uri="{FF2B5EF4-FFF2-40B4-BE49-F238E27FC236}">
                <a16:creationId xmlns:a16="http://schemas.microsoft.com/office/drawing/2014/main" xmlns="" id="{B8F6669E-BF4F-0843-8F0F-1050AD7B8C2C}"/>
              </a:ext>
            </a:extLst>
          </p:cNvPr>
          <p:cNvSpPr>
            <a:spLocks noGrp="1"/>
          </p:cNvSpPr>
          <p:nvPr>
            <p:ph type="sldNum" sz="quarter" idx="12"/>
          </p:nvPr>
        </p:nvSpPr>
        <p:spPr/>
        <p:txBody>
          <a:bodyPr/>
          <a:lstStyle/>
          <a:p>
            <a:fld id="{4B932B3A-BA38-40C7-ADEE-2A1902CEB265}" type="slidenum">
              <a:rPr lang="en-US" altLang="en-US" smtClean="0"/>
              <a:pPr/>
              <a:t>15</a:t>
            </a:fld>
            <a:endParaRPr lang="en-US" altLang="en-US" dirty="0"/>
          </a:p>
        </p:txBody>
      </p:sp>
    </p:spTree>
    <p:extLst>
      <p:ext uri="{BB962C8B-B14F-4D97-AF65-F5344CB8AC3E}">
        <p14:creationId xmlns:p14="http://schemas.microsoft.com/office/powerpoint/2010/main" val="2987658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C9829-30BC-E04F-A08F-0C4DAAF2F4F4}"/>
              </a:ext>
            </a:extLst>
          </p:cNvPr>
          <p:cNvSpPr>
            <a:spLocks noGrp="1"/>
          </p:cNvSpPr>
          <p:nvPr>
            <p:ph type="title"/>
          </p:nvPr>
        </p:nvSpPr>
        <p:spPr/>
        <p:txBody>
          <a:bodyPr/>
          <a:lstStyle/>
          <a:p>
            <a:r>
              <a:rPr lang="en-US" dirty="0" smtClean="0"/>
              <a:t>Q3: Track </a:t>
            </a:r>
            <a:r>
              <a:rPr lang="en-US" dirty="0"/>
              <a:t>reinforcement and cryo</a:t>
            </a:r>
          </a:p>
        </p:txBody>
      </p:sp>
      <p:sp>
        <p:nvSpPr>
          <p:cNvPr id="3" name="Content Placeholder 2">
            <a:extLst>
              <a:ext uri="{FF2B5EF4-FFF2-40B4-BE49-F238E27FC236}">
                <a16:creationId xmlns:a16="http://schemas.microsoft.com/office/drawing/2014/main" xmlns="" id="{06D58D39-284D-CE4F-8631-FC8515EE627A}"/>
              </a:ext>
            </a:extLst>
          </p:cNvPr>
          <p:cNvSpPr>
            <a:spLocks noGrp="1"/>
          </p:cNvSpPr>
          <p:nvPr>
            <p:ph idx="1"/>
          </p:nvPr>
        </p:nvSpPr>
        <p:spPr/>
        <p:txBody>
          <a:bodyPr/>
          <a:lstStyle/>
          <a:p>
            <a:r>
              <a:rPr lang="en-US" dirty="0"/>
              <a:t>Risk to MIE</a:t>
            </a:r>
          </a:p>
          <a:p>
            <a:pPr lvl="1"/>
            <a:r>
              <a:rPr lang="en-US" dirty="0"/>
              <a:t> The track reinforcement and cryo work between Run 21 and 22 (now) is necessary to allow sPHENIX roll into the IR after Run 22</a:t>
            </a:r>
          </a:p>
          <a:p>
            <a:r>
              <a:rPr lang="en-US" dirty="0"/>
              <a:t>Probability and mitigation</a:t>
            </a:r>
          </a:p>
          <a:p>
            <a:pPr lvl="1"/>
            <a:r>
              <a:rPr lang="en-US" dirty="0"/>
              <a:t>The track reinforcement in the Assembly Hall went quite well, but problems with contracts or unexpected problems in the IR could delay the roll-in of the detector and delay the magnet mapping and all subsequent detector installation</a:t>
            </a:r>
          </a:p>
          <a:p>
            <a:pPr lvl="1"/>
            <a:r>
              <a:rPr lang="en-US" dirty="0"/>
              <a:t>Very important that we not allow this to happen</a:t>
            </a:r>
          </a:p>
        </p:txBody>
      </p:sp>
      <p:sp>
        <p:nvSpPr>
          <p:cNvPr id="4" name="Date Placeholder 3">
            <a:extLst>
              <a:ext uri="{FF2B5EF4-FFF2-40B4-BE49-F238E27FC236}">
                <a16:creationId xmlns:a16="http://schemas.microsoft.com/office/drawing/2014/main" xmlns="" id="{B3616E75-0EDC-C644-B106-654B54274C42}"/>
              </a:ext>
            </a:extLst>
          </p:cNvPr>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a:extLst>
              <a:ext uri="{FF2B5EF4-FFF2-40B4-BE49-F238E27FC236}">
                <a16:creationId xmlns:a16="http://schemas.microsoft.com/office/drawing/2014/main" xmlns="" id="{DB1EB39C-2B0F-EA42-9295-674122DC7822}"/>
              </a:ext>
            </a:extLst>
          </p:cNvPr>
          <p:cNvSpPr>
            <a:spLocks noGrp="1"/>
          </p:cNvSpPr>
          <p:nvPr>
            <p:ph type="ftr" sz="quarter" idx="11"/>
          </p:nvPr>
        </p:nvSpPr>
        <p:spPr/>
        <p:txBody>
          <a:bodyPr/>
          <a:lstStyle/>
          <a:p>
            <a:pPr>
              <a:defRPr/>
            </a:pPr>
            <a:r>
              <a:rPr lang="en-US" smtClean="0"/>
              <a:t>Homework</a:t>
            </a:r>
            <a:endParaRPr lang="en-US" dirty="0"/>
          </a:p>
        </p:txBody>
      </p:sp>
      <p:sp>
        <p:nvSpPr>
          <p:cNvPr id="6" name="Slide Number Placeholder 5">
            <a:extLst>
              <a:ext uri="{FF2B5EF4-FFF2-40B4-BE49-F238E27FC236}">
                <a16:creationId xmlns:a16="http://schemas.microsoft.com/office/drawing/2014/main" xmlns="" id="{C544B79F-2E8F-284B-8C08-423B1D489660}"/>
              </a:ext>
            </a:extLst>
          </p:cNvPr>
          <p:cNvSpPr>
            <a:spLocks noGrp="1"/>
          </p:cNvSpPr>
          <p:nvPr>
            <p:ph type="sldNum" sz="quarter" idx="12"/>
          </p:nvPr>
        </p:nvSpPr>
        <p:spPr/>
        <p:txBody>
          <a:bodyPr/>
          <a:lstStyle/>
          <a:p>
            <a:fld id="{4B932B3A-BA38-40C7-ADEE-2A1902CEB265}" type="slidenum">
              <a:rPr lang="en-US" altLang="en-US" smtClean="0"/>
              <a:pPr/>
              <a:t>16</a:t>
            </a:fld>
            <a:endParaRPr lang="en-US" altLang="en-US" dirty="0"/>
          </a:p>
        </p:txBody>
      </p:sp>
    </p:spTree>
    <p:extLst>
      <p:ext uri="{BB962C8B-B14F-4D97-AF65-F5344CB8AC3E}">
        <p14:creationId xmlns:p14="http://schemas.microsoft.com/office/powerpoint/2010/main" val="32864353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EA2DD0-9320-FF4C-BEA4-BB8C155F80B1}"/>
              </a:ext>
            </a:extLst>
          </p:cNvPr>
          <p:cNvSpPr>
            <a:spLocks noGrp="1"/>
          </p:cNvSpPr>
          <p:nvPr>
            <p:ph type="title"/>
          </p:nvPr>
        </p:nvSpPr>
        <p:spPr/>
        <p:txBody>
          <a:bodyPr/>
          <a:lstStyle/>
          <a:p>
            <a:r>
              <a:rPr lang="en-US" dirty="0" smtClean="0"/>
              <a:t>Q3: Magnet </a:t>
            </a:r>
            <a:r>
              <a:rPr lang="en-US" dirty="0"/>
              <a:t>mapping</a:t>
            </a:r>
          </a:p>
        </p:txBody>
      </p:sp>
      <p:sp>
        <p:nvSpPr>
          <p:cNvPr id="3" name="Content Placeholder 2">
            <a:extLst>
              <a:ext uri="{FF2B5EF4-FFF2-40B4-BE49-F238E27FC236}">
                <a16:creationId xmlns:a16="http://schemas.microsoft.com/office/drawing/2014/main" xmlns="" id="{1F3820DF-ADD1-3C4F-9EC0-5E27C8385F2E}"/>
              </a:ext>
            </a:extLst>
          </p:cNvPr>
          <p:cNvSpPr>
            <a:spLocks noGrp="1"/>
          </p:cNvSpPr>
          <p:nvPr>
            <p:ph idx="1"/>
          </p:nvPr>
        </p:nvSpPr>
        <p:spPr/>
        <p:txBody>
          <a:bodyPr/>
          <a:lstStyle/>
          <a:p>
            <a:r>
              <a:rPr lang="en-US" dirty="0"/>
              <a:t>Risk to MIE</a:t>
            </a:r>
          </a:p>
          <a:p>
            <a:pPr lvl="1"/>
            <a:r>
              <a:rPr lang="en-US" dirty="0"/>
              <a:t>The TPC/beam pipe/MVTX/INTT installation is contingent on the completion of the magnet map</a:t>
            </a:r>
          </a:p>
          <a:p>
            <a:r>
              <a:rPr lang="en-US" dirty="0"/>
              <a:t>Probability and mitigation</a:t>
            </a:r>
          </a:p>
          <a:p>
            <a:pPr lvl="1"/>
            <a:r>
              <a:rPr lang="en-US" dirty="0"/>
              <a:t>We will need to lock in the plan for mapping by fall; if the CERN group cannot do the map, we could be forced to consider simpler alternatives</a:t>
            </a:r>
          </a:p>
          <a:p>
            <a:pPr lvl="1"/>
            <a:r>
              <a:rPr lang="en-US" dirty="0"/>
              <a:t>It is important to turn on the magnet and make field measurements even if we cannot measure a comprehensive map</a:t>
            </a:r>
          </a:p>
        </p:txBody>
      </p:sp>
      <p:sp>
        <p:nvSpPr>
          <p:cNvPr id="4" name="Date Placeholder 3">
            <a:extLst>
              <a:ext uri="{FF2B5EF4-FFF2-40B4-BE49-F238E27FC236}">
                <a16:creationId xmlns:a16="http://schemas.microsoft.com/office/drawing/2014/main" xmlns="" id="{DDC196C4-10A5-2B4B-9716-8ED1267AB68F}"/>
              </a:ext>
            </a:extLst>
          </p:cNvPr>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a:extLst>
              <a:ext uri="{FF2B5EF4-FFF2-40B4-BE49-F238E27FC236}">
                <a16:creationId xmlns:a16="http://schemas.microsoft.com/office/drawing/2014/main" xmlns="" id="{C374BDE0-27FC-0B4E-9029-82B6738E28DF}"/>
              </a:ext>
            </a:extLst>
          </p:cNvPr>
          <p:cNvSpPr>
            <a:spLocks noGrp="1"/>
          </p:cNvSpPr>
          <p:nvPr>
            <p:ph type="ftr" sz="quarter" idx="11"/>
          </p:nvPr>
        </p:nvSpPr>
        <p:spPr/>
        <p:txBody>
          <a:bodyPr/>
          <a:lstStyle/>
          <a:p>
            <a:pPr>
              <a:defRPr/>
            </a:pPr>
            <a:r>
              <a:rPr lang="en-US" smtClean="0"/>
              <a:t>Homework</a:t>
            </a:r>
            <a:endParaRPr lang="en-US" dirty="0"/>
          </a:p>
        </p:txBody>
      </p:sp>
      <p:sp>
        <p:nvSpPr>
          <p:cNvPr id="6" name="Slide Number Placeholder 5">
            <a:extLst>
              <a:ext uri="{FF2B5EF4-FFF2-40B4-BE49-F238E27FC236}">
                <a16:creationId xmlns:a16="http://schemas.microsoft.com/office/drawing/2014/main" xmlns="" id="{5937E0BA-67BC-8C45-8AB5-2DD06EA35AD0}"/>
              </a:ext>
            </a:extLst>
          </p:cNvPr>
          <p:cNvSpPr>
            <a:spLocks noGrp="1"/>
          </p:cNvSpPr>
          <p:nvPr>
            <p:ph type="sldNum" sz="quarter" idx="12"/>
          </p:nvPr>
        </p:nvSpPr>
        <p:spPr/>
        <p:txBody>
          <a:bodyPr/>
          <a:lstStyle/>
          <a:p>
            <a:fld id="{4B932B3A-BA38-40C7-ADEE-2A1902CEB265}" type="slidenum">
              <a:rPr lang="en-US" altLang="en-US" smtClean="0"/>
              <a:pPr/>
              <a:t>17</a:t>
            </a:fld>
            <a:endParaRPr lang="en-US" altLang="en-US" dirty="0"/>
          </a:p>
        </p:txBody>
      </p:sp>
    </p:spTree>
    <p:extLst>
      <p:ext uri="{BB962C8B-B14F-4D97-AF65-F5344CB8AC3E}">
        <p14:creationId xmlns:p14="http://schemas.microsoft.com/office/powerpoint/2010/main" val="31663888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82787-51A9-7943-9C62-F8EE2AF634E7}"/>
              </a:ext>
            </a:extLst>
          </p:cNvPr>
          <p:cNvSpPr>
            <a:spLocks noGrp="1"/>
          </p:cNvSpPr>
          <p:nvPr>
            <p:ph type="title"/>
          </p:nvPr>
        </p:nvSpPr>
        <p:spPr/>
        <p:txBody>
          <a:bodyPr/>
          <a:lstStyle/>
          <a:p>
            <a:r>
              <a:rPr lang="en-US" dirty="0" smtClean="0"/>
              <a:t>Q3: Beam </a:t>
            </a:r>
            <a:r>
              <a:rPr lang="en-US" dirty="0"/>
              <a:t>pipe</a:t>
            </a:r>
          </a:p>
        </p:txBody>
      </p:sp>
      <p:sp>
        <p:nvSpPr>
          <p:cNvPr id="3" name="Content Placeholder 2">
            <a:extLst>
              <a:ext uri="{FF2B5EF4-FFF2-40B4-BE49-F238E27FC236}">
                <a16:creationId xmlns:a16="http://schemas.microsoft.com/office/drawing/2014/main" xmlns="" id="{450AB3C5-1AD5-974A-BFC6-98C80D5315B1}"/>
              </a:ext>
            </a:extLst>
          </p:cNvPr>
          <p:cNvSpPr>
            <a:spLocks noGrp="1"/>
          </p:cNvSpPr>
          <p:nvPr>
            <p:ph idx="1"/>
          </p:nvPr>
        </p:nvSpPr>
        <p:spPr/>
        <p:txBody>
          <a:bodyPr/>
          <a:lstStyle/>
          <a:p>
            <a:r>
              <a:rPr lang="en-US" dirty="0"/>
              <a:t>Risk to MIE</a:t>
            </a:r>
          </a:p>
          <a:p>
            <a:pPr lvl="1"/>
            <a:r>
              <a:rPr lang="en-US" dirty="0"/>
              <a:t>If the beam pipe isn’t ready when needed for MVTX and INTT installation, MVTX/INTT and MBD installation will have to wait</a:t>
            </a:r>
          </a:p>
          <a:p>
            <a:r>
              <a:rPr lang="en-US" dirty="0"/>
              <a:t>Probability and mitigation</a:t>
            </a:r>
          </a:p>
          <a:p>
            <a:pPr lvl="1"/>
            <a:r>
              <a:rPr lang="en-US" dirty="0"/>
              <a:t>Modification of the beam pipe is running late, but looks to be back on track</a:t>
            </a:r>
          </a:p>
          <a:p>
            <a:pPr lvl="1"/>
            <a:r>
              <a:rPr lang="en-US" dirty="0"/>
              <a:t>NEG coating at BNL could cause further delays, but this technology is necessary to BNL in the </a:t>
            </a:r>
            <a:r>
              <a:rPr lang="en-US" dirty="0" smtClean="0"/>
              <a:t>future</a:t>
            </a:r>
          </a:p>
          <a:p>
            <a:pPr lvl="1"/>
            <a:r>
              <a:rPr lang="en-US" dirty="0" smtClean="0"/>
              <a:t>Need time to bake out pipe prior to INTT, MVTX installation</a:t>
            </a:r>
            <a:endParaRPr lang="en-US" dirty="0"/>
          </a:p>
        </p:txBody>
      </p:sp>
      <p:sp>
        <p:nvSpPr>
          <p:cNvPr id="4" name="Date Placeholder 3">
            <a:extLst>
              <a:ext uri="{FF2B5EF4-FFF2-40B4-BE49-F238E27FC236}">
                <a16:creationId xmlns:a16="http://schemas.microsoft.com/office/drawing/2014/main" xmlns="" id="{77D0A815-0373-154E-9C53-4EBCCBEEAE82}"/>
              </a:ext>
            </a:extLst>
          </p:cNvPr>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a:extLst>
              <a:ext uri="{FF2B5EF4-FFF2-40B4-BE49-F238E27FC236}">
                <a16:creationId xmlns:a16="http://schemas.microsoft.com/office/drawing/2014/main" xmlns="" id="{56950649-5BE0-C046-8BF8-E2DAD0619136}"/>
              </a:ext>
            </a:extLst>
          </p:cNvPr>
          <p:cNvSpPr>
            <a:spLocks noGrp="1"/>
          </p:cNvSpPr>
          <p:nvPr>
            <p:ph type="ftr" sz="quarter" idx="11"/>
          </p:nvPr>
        </p:nvSpPr>
        <p:spPr/>
        <p:txBody>
          <a:bodyPr/>
          <a:lstStyle/>
          <a:p>
            <a:pPr>
              <a:defRPr/>
            </a:pPr>
            <a:r>
              <a:rPr lang="en-US" smtClean="0"/>
              <a:t>Homework</a:t>
            </a:r>
            <a:endParaRPr lang="en-US" dirty="0"/>
          </a:p>
        </p:txBody>
      </p:sp>
      <p:sp>
        <p:nvSpPr>
          <p:cNvPr id="6" name="Slide Number Placeholder 5">
            <a:extLst>
              <a:ext uri="{FF2B5EF4-FFF2-40B4-BE49-F238E27FC236}">
                <a16:creationId xmlns:a16="http://schemas.microsoft.com/office/drawing/2014/main" xmlns="" id="{7CA837AA-9AC7-EB40-846A-CE9B87AA2EAB}"/>
              </a:ext>
            </a:extLst>
          </p:cNvPr>
          <p:cNvSpPr>
            <a:spLocks noGrp="1"/>
          </p:cNvSpPr>
          <p:nvPr>
            <p:ph type="sldNum" sz="quarter" idx="12"/>
          </p:nvPr>
        </p:nvSpPr>
        <p:spPr/>
        <p:txBody>
          <a:bodyPr/>
          <a:lstStyle/>
          <a:p>
            <a:fld id="{4B932B3A-BA38-40C7-ADEE-2A1902CEB265}" type="slidenum">
              <a:rPr lang="en-US" altLang="en-US" smtClean="0"/>
              <a:pPr/>
              <a:t>18</a:t>
            </a:fld>
            <a:endParaRPr lang="en-US" altLang="en-US" dirty="0"/>
          </a:p>
        </p:txBody>
      </p:sp>
    </p:spTree>
    <p:extLst>
      <p:ext uri="{BB962C8B-B14F-4D97-AF65-F5344CB8AC3E}">
        <p14:creationId xmlns:p14="http://schemas.microsoft.com/office/powerpoint/2010/main" val="15158876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36F10-2081-D542-925E-4C08846E0E8F}"/>
              </a:ext>
            </a:extLst>
          </p:cNvPr>
          <p:cNvSpPr>
            <a:spLocks noGrp="1"/>
          </p:cNvSpPr>
          <p:nvPr>
            <p:ph type="title"/>
          </p:nvPr>
        </p:nvSpPr>
        <p:spPr>
          <a:xfrm>
            <a:off x="0" y="25011"/>
            <a:ext cx="8686800" cy="546497"/>
          </a:xfrm>
        </p:spPr>
        <p:txBody>
          <a:bodyPr/>
          <a:lstStyle/>
          <a:p>
            <a:r>
              <a:rPr lang="en-US" sz="3200" dirty="0" smtClean="0">
                <a:highlight>
                  <a:srgbClr val="FFFF00"/>
                </a:highlight>
              </a:rPr>
              <a:t>Q3: Carriage</a:t>
            </a:r>
            <a:r>
              <a:rPr lang="en-US" sz="3200" dirty="0">
                <a:highlight>
                  <a:srgbClr val="FFFF00"/>
                </a:highlight>
              </a:rPr>
              <a:t>, Platforms and Pole Tip Doors</a:t>
            </a:r>
          </a:p>
        </p:txBody>
      </p:sp>
      <p:sp>
        <p:nvSpPr>
          <p:cNvPr id="3" name="Content Placeholder 2">
            <a:extLst>
              <a:ext uri="{FF2B5EF4-FFF2-40B4-BE49-F238E27FC236}">
                <a16:creationId xmlns:a16="http://schemas.microsoft.com/office/drawing/2014/main" xmlns="" id="{9454B33F-A975-2F48-A7CC-E75B5F763335}"/>
              </a:ext>
            </a:extLst>
          </p:cNvPr>
          <p:cNvSpPr>
            <a:spLocks noGrp="1"/>
          </p:cNvSpPr>
          <p:nvPr>
            <p:ph idx="1"/>
          </p:nvPr>
        </p:nvSpPr>
        <p:spPr>
          <a:xfrm>
            <a:off x="392025" y="742950"/>
            <a:ext cx="8229600" cy="4114800"/>
          </a:xfrm>
        </p:spPr>
        <p:txBody>
          <a:bodyPr/>
          <a:lstStyle/>
          <a:p>
            <a:r>
              <a:rPr lang="en-US" sz="1800" dirty="0"/>
              <a:t>Risk to MIE</a:t>
            </a:r>
          </a:p>
          <a:p>
            <a:pPr lvl="1"/>
            <a:r>
              <a:rPr lang="en-US" sz="1600" dirty="0"/>
              <a:t>If there are delays to the installation of the sPHENIX superstructure and/or pole tip doors</a:t>
            </a:r>
          </a:p>
          <a:p>
            <a:pPr lvl="2"/>
            <a:r>
              <a:rPr lang="en-US" sz="1400" dirty="0"/>
              <a:t>Racks, cabling and water piping can not be installed and detector commissioning will be delayed</a:t>
            </a:r>
          </a:p>
          <a:p>
            <a:pPr lvl="2"/>
            <a:r>
              <a:rPr lang="en-US" sz="1400" dirty="0"/>
              <a:t>sPHENIX can not go into IR until all this work is done…delaying downstream MIE work</a:t>
            </a:r>
          </a:p>
          <a:p>
            <a:r>
              <a:rPr lang="en-US" sz="1800" dirty="0"/>
              <a:t>Probability and mitigation</a:t>
            </a:r>
          </a:p>
          <a:p>
            <a:pPr lvl="1"/>
            <a:r>
              <a:rPr lang="en-US" sz="1600" dirty="0"/>
              <a:t>Procurement of the carriage and platform structures, and the pole tip doors is well underway</a:t>
            </a:r>
          </a:p>
          <a:p>
            <a:pPr lvl="1"/>
            <a:r>
              <a:rPr lang="en-US" sz="1600" dirty="0"/>
              <a:t>Assembly of these structures can occur in parallel with </a:t>
            </a:r>
            <a:r>
              <a:rPr lang="en-US" sz="1600" dirty="0" err="1"/>
              <a:t>iHCAL</a:t>
            </a:r>
            <a:r>
              <a:rPr lang="en-US" sz="1600" dirty="0"/>
              <a:t> and EMCAL installation. If </a:t>
            </a:r>
            <a:r>
              <a:rPr lang="en-US" sz="1600" dirty="0" err="1"/>
              <a:t>iHCAL</a:t>
            </a:r>
            <a:r>
              <a:rPr lang="en-US" sz="1600" dirty="0"/>
              <a:t> or EMCAL is delayed the techs can work on this installation work.</a:t>
            </a:r>
          </a:p>
          <a:p>
            <a:pPr lvl="1"/>
            <a:r>
              <a:rPr lang="en-US" sz="1600" dirty="0"/>
              <a:t>Need sufficient tech staffing and possible 2nd shift work to fully run this work in parallel with </a:t>
            </a:r>
            <a:r>
              <a:rPr lang="en-US" sz="1600" dirty="0" err="1"/>
              <a:t>iHCAL</a:t>
            </a:r>
            <a:r>
              <a:rPr lang="en-US" sz="1600" dirty="0"/>
              <a:t> and EMCAL install.</a:t>
            </a:r>
          </a:p>
          <a:p>
            <a:pPr lvl="1"/>
            <a:endParaRPr lang="en-US" sz="1600" dirty="0"/>
          </a:p>
        </p:txBody>
      </p:sp>
      <p:sp>
        <p:nvSpPr>
          <p:cNvPr id="4" name="Date Placeholder 3">
            <a:extLst>
              <a:ext uri="{FF2B5EF4-FFF2-40B4-BE49-F238E27FC236}">
                <a16:creationId xmlns:a16="http://schemas.microsoft.com/office/drawing/2014/main" xmlns="" id="{DA342EF4-17CF-5F4A-91AF-38EAFF6516E8}"/>
              </a:ext>
            </a:extLst>
          </p:cNvPr>
          <p:cNvSpPr>
            <a:spLocks noGrp="1"/>
          </p:cNvSpPr>
          <p:nvPr>
            <p:ph type="dt" sz="half" idx="10"/>
          </p:nvPr>
        </p:nvSpPr>
        <p:spPr/>
        <p:txBody>
          <a:bodyPr/>
          <a:lstStyle/>
          <a:p>
            <a:pPr>
              <a:defRPr/>
            </a:pPr>
            <a:r>
              <a:rPr lang="en-US" altLang="en-US"/>
              <a:t>July 14-15, 2021</a:t>
            </a:r>
          </a:p>
        </p:txBody>
      </p:sp>
      <p:sp>
        <p:nvSpPr>
          <p:cNvPr id="5" name="Footer Placeholder 4">
            <a:extLst>
              <a:ext uri="{FF2B5EF4-FFF2-40B4-BE49-F238E27FC236}">
                <a16:creationId xmlns:a16="http://schemas.microsoft.com/office/drawing/2014/main" xmlns="" id="{3F966C7D-1802-B24E-AA51-AFB3D183E4AC}"/>
              </a:ext>
            </a:extLst>
          </p:cNvPr>
          <p:cNvSpPr>
            <a:spLocks noGrp="1"/>
          </p:cNvSpPr>
          <p:nvPr>
            <p:ph type="ftr" sz="quarter" idx="11"/>
          </p:nvPr>
        </p:nvSpPr>
        <p:spPr/>
        <p:txBody>
          <a:bodyPr/>
          <a:lstStyle/>
          <a:p>
            <a:pPr>
              <a:defRPr/>
            </a:pPr>
            <a:r>
              <a:rPr lang="en-US"/>
              <a:t>sPHENIX Annual MIE Review</a:t>
            </a:r>
            <a:endParaRPr lang="en-US" dirty="0"/>
          </a:p>
        </p:txBody>
      </p:sp>
      <p:sp>
        <p:nvSpPr>
          <p:cNvPr id="6" name="Slide Number Placeholder 5">
            <a:extLst>
              <a:ext uri="{FF2B5EF4-FFF2-40B4-BE49-F238E27FC236}">
                <a16:creationId xmlns:a16="http://schemas.microsoft.com/office/drawing/2014/main" xmlns="" id="{A28BEB1E-BD48-024E-8657-E784992D3CF9}"/>
              </a:ext>
            </a:extLst>
          </p:cNvPr>
          <p:cNvSpPr>
            <a:spLocks noGrp="1"/>
          </p:cNvSpPr>
          <p:nvPr>
            <p:ph type="sldNum" sz="quarter" idx="12"/>
          </p:nvPr>
        </p:nvSpPr>
        <p:spPr/>
        <p:txBody>
          <a:bodyPr/>
          <a:lstStyle/>
          <a:p>
            <a:fld id="{4B932B3A-BA38-40C7-ADEE-2A1902CEB265}" type="slidenum">
              <a:rPr lang="en-US" altLang="en-US" smtClean="0"/>
              <a:pPr/>
              <a:t>19</a:t>
            </a:fld>
            <a:endParaRPr lang="en-US" altLang="en-US"/>
          </a:p>
        </p:txBody>
      </p:sp>
    </p:spTree>
    <p:extLst>
      <p:ext uri="{BB962C8B-B14F-4D97-AF65-F5344CB8AC3E}">
        <p14:creationId xmlns:p14="http://schemas.microsoft.com/office/powerpoint/2010/main" val="104014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42"/>
            <a:ext cx="8229600" cy="546497"/>
          </a:xfrm>
        </p:spPr>
        <p:txBody>
          <a:bodyPr/>
          <a:lstStyle/>
          <a:p>
            <a:r>
              <a:rPr lang="en-US" dirty="0" smtClean="0"/>
              <a:t>Q1: Procurement Management</a:t>
            </a:r>
            <a:endParaRPr lang="en-US" dirty="0"/>
          </a:p>
        </p:txBody>
      </p:sp>
      <p:sp>
        <p:nvSpPr>
          <p:cNvPr id="3" name="Content Placeholder 2"/>
          <p:cNvSpPr>
            <a:spLocks noGrp="1"/>
          </p:cNvSpPr>
          <p:nvPr>
            <p:ph idx="1"/>
          </p:nvPr>
        </p:nvSpPr>
        <p:spPr>
          <a:xfrm>
            <a:off x="0" y="590550"/>
            <a:ext cx="9117684" cy="3851676"/>
          </a:xfrm>
        </p:spPr>
        <p:txBody>
          <a:bodyPr/>
          <a:lstStyle/>
          <a:p>
            <a:r>
              <a:rPr lang="en-US" sz="1800" dirty="0" smtClean="0"/>
              <a:t>We hold a </a:t>
            </a:r>
            <a:r>
              <a:rPr lang="en-US" sz="1800" b="1" dirty="0" smtClean="0"/>
              <a:t>weekly sPHENIX procurement meeting </a:t>
            </a:r>
            <a:r>
              <a:rPr lang="en-US" sz="1800" dirty="0" smtClean="0"/>
              <a:t>with the </a:t>
            </a:r>
            <a:r>
              <a:rPr lang="en-US" sz="1800" b="1" dirty="0" smtClean="0"/>
              <a:t>sPHENIX PPM liaison</a:t>
            </a:r>
            <a:r>
              <a:rPr lang="en-US" sz="1800" dirty="0" smtClean="0"/>
              <a:t>, a </a:t>
            </a:r>
            <a:r>
              <a:rPr lang="en-US" sz="1800" b="1" dirty="0" smtClean="0"/>
              <a:t>Physics Dept Business Ops </a:t>
            </a:r>
            <a:r>
              <a:rPr lang="en-US" sz="1800" dirty="0" smtClean="0"/>
              <a:t>person</a:t>
            </a:r>
            <a:r>
              <a:rPr lang="en-US" sz="1800" b="1" dirty="0" smtClean="0"/>
              <a:t>, Project Management Center rep</a:t>
            </a:r>
            <a:r>
              <a:rPr lang="en-US" sz="1800" dirty="0"/>
              <a:t> </a:t>
            </a:r>
            <a:r>
              <a:rPr lang="en-US" sz="1800" dirty="0" smtClean="0"/>
              <a:t>and </a:t>
            </a:r>
            <a:r>
              <a:rPr lang="en-US" sz="1800" b="1" dirty="0" smtClean="0"/>
              <a:t>sPHENIX Management rep</a:t>
            </a:r>
            <a:r>
              <a:rPr lang="en-US" sz="1800" dirty="0" smtClean="0"/>
              <a:t>.  We have held these weekly meeting </a:t>
            </a:r>
            <a:r>
              <a:rPr lang="en-US" sz="1800" b="1" dirty="0" smtClean="0"/>
              <a:t>for the last 4.5 years</a:t>
            </a:r>
            <a:r>
              <a:rPr lang="en-US" sz="1800" dirty="0" smtClean="0"/>
              <a:t>.</a:t>
            </a:r>
          </a:p>
          <a:p>
            <a:r>
              <a:rPr lang="en-US" sz="1800" dirty="0" smtClean="0"/>
              <a:t>We discuss the status of all </a:t>
            </a:r>
            <a:r>
              <a:rPr lang="en-US" sz="1800" dirty="0" err="1" smtClean="0"/>
              <a:t>reqs</a:t>
            </a:r>
            <a:r>
              <a:rPr lang="en-US" sz="1800" dirty="0" smtClean="0"/>
              <a:t> pending in PPM and any upcoming high priority </a:t>
            </a:r>
            <a:r>
              <a:rPr lang="en-US" sz="1800" dirty="0" err="1" smtClean="0"/>
              <a:t>reqs</a:t>
            </a:r>
            <a:r>
              <a:rPr lang="en-US" sz="1800" dirty="0" smtClean="0"/>
              <a:t>.</a:t>
            </a:r>
          </a:p>
          <a:p>
            <a:r>
              <a:rPr lang="en-US" sz="1800" dirty="0" smtClean="0"/>
              <a:t>There is an updated sPHENIX procurement spreadsheet created each week.</a:t>
            </a:r>
          </a:p>
          <a:p>
            <a:r>
              <a:rPr lang="en-US" sz="1800" dirty="0" smtClean="0"/>
              <a:t>sPHENIX Management also </a:t>
            </a:r>
            <a:r>
              <a:rPr lang="en-US" sz="1800" b="1" dirty="0" smtClean="0"/>
              <a:t>submits a separate spreadsheet of the highest priority procurement </a:t>
            </a:r>
            <a:r>
              <a:rPr lang="en-US" sz="1800" b="1" dirty="0" err="1" smtClean="0"/>
              <a:t>reqs</a:t>
            </a:r>
            <a:r>
              <a:rPr lang="en-US" sz="1800" b="1" dirty="0" smtClean="0"/>
              <a:t> </a:t>
            </a:r>
            <a:r>
              <a:rPr lang="en-US" sz="1800" dirty="0" smtClean="0"/>
              <a:t>(typically 3-5 </a:t>
            </a:r>
            <a:r>
              <a:rPr lang="en-US" sz="1800" dirty="0" err="1" smtClean="0"/>
              <a:t>reqs</a:t>
            </a:r>
            <a:r>
              <a:rPr lang="en-US" sz="1800" dirty="0" smtClean="0"/>
              <a:t>) to the Project Management Center each month and it gets discussed with the head of PPM  along with all the other high priority BNL </a:t>
            </a:r>
            <a:r>
              <a:rPr lang="en-US" sz="1800" dirty="0" err="1" smtClean="0"/>
              <a:t>reqs</a:t>
            </a:r>
            <a:r>
              <a:rPr lang="en-US" sz="1800" dirty="0" smtClean="0"/>
              <a:t> </a:t>
            </a:r>
            <a:r>
              <a:rPr lang="en-US" sz="1800" b="1" dirty="0" smtClean="0"/>
              <a:t>at the monthly Project Oversight Board </a:t>
            </a:r>
            <a:r>
              <a:rPr lang="en-US" sz="1800" dirty="0" smtClean="0"/>
              <a:t>meeting run by the Deputy Lab Director.</a:t>
            </a:r>
          </a:p>
          <a:p>
            <a:r>
              <a:rPr lang="en-US" sz="1800" dirty="0" smtClean="0"/>
              <a:t>Each </a:t>
            </a:r>
            <a:r>
              <a:rPr lang="en-US" sz="1800" b="1" dirty="0" smtClean="0"/>
              <a:t>sPHENIX </a:t>
            </a:r>
            <a:r>
              <a:rPr lang="en-US" sz="1800" b="1" dirty="0" err="1" smtClean="0"/>
              <a:t>req</a:t>
            </a:r>
            <a:r>
              <a:rPr lang="en-US" sz="1800" b="1" dirty="0" smtClean="0"/>
              <a:t> is overseen</a:t>
            </a:r>
            <a:r>
              <a:rPr lang="en-US" sz="1800" dirty="0" smtClean="0"/>
              <a:t> by the sPHENIX requisitioner, typically </a:t>
            </a:r>
            <a:r>
              <a:rPr lang="en-US" sz="1800" b="1" dirty="0" smtClean="0"/>
              <a:t>the L2, L3 manager, cognizant engineer or lead technician</a:t>
            </a:r>
            <a:r>
              <a:rPr lang="en-US" sz="1800" dirty="0" smtClean="0"/>
              <a:t>. </a:t>
            </a:r>
            <a:r>
              <a:rPr lang="en-US" sz="1800" b="1" dirty="0" smtClean="0"/>
              <a:t>The Project Director handle the university contracts.</a:t>
            </a:r>
          </a:p>
          <a:p>
            <a:r>
              <a:rPr lang="en-US" sz="1800" dirty="0" smtClean="0"/>
              <a:t>The BNL </a:t>
            </a:r>
            <a:r>
              <a:rPr lang="en-US" sz="1800" dirty="0" err="1" smtClean="0"/>
              <a:t>Peoplesoft</a:t>
            </a:r>
            <a:r>
              <a:rPr lang="en-US" sz="1800" dirty="0" smtClean="0"/>
              <a:t> system allows us to track all active contracts and procurement.</a:t>
            </a:r>
          </a:p>
          <a:p>
            <a:r>
              <a:rPr lang="en-US" sz="1800" dirty="0" smtClean="0"/>
              <a:t>Procurements are included in the sPHENIX P6 file. Major procurements keyed on price point or importance have a P6 procurement string.</a:t>
            </a:r>
          </a:p>
          <a:p>
            <a:endParaRPr lang="en-US" sz="2000" dirty="0" smtClean="0"/>
          </a:p>
          <a:p>
            <a:pPr marL="0" indent="0">
              <a:buNone/>
            </a:pPr>
            <a:r>
              <a:rPr lang="en-US" sz="2000" dirty="0" smtClean="0"/>
              <a:t> </a:t>
            </a:r>
            <a:endParaRPr lang="en-US" sz="2000"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a:t>
            </a:fld>
            <a:endParaRPr lang="en-US" altLang="en-US" dirty="0"/>
          </a:p>
        </p:txBody>
      </p:sp>
    </p:spTree>
    <p:extLst>
      <p:ext uri="{BB962C8B-B14F-4D97-AF65-F5344CB8AC3E}">
        <p14:creationId xmlns:p14="http://schemas.microsoft.com/office/powerpoint/2010/main" val="25400149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36F10-2081-D542-925E-4C08846E0E8F}"/>
              </a:ext>
            </a:extLst>
          </p:cNvPr>
          <p:cNvSpPr>
            <a:spLocks noGrp="1"/>
          </p:cNvSpPr>
          <p:nvPr>
            <p:ph type="title"/>
          </p:nvPr>
        </p:nvSpPr>
        <p:spPr>
          <a:xfrm>
            <a:off x="37991" y="0"/>
            <a:ext cx="8229600" cy="546497"/>
          </a:xfrm>
        </p:spPr>
        <p:txBody>
          <a:bodyPr/>
          <a:lstStyle/>
          <a:p>
            <a:r>
              <a:rPr lang="en-US" sz="3200" dirty="0" smtClean="0"/>
              <a:t>Q3:Power </a:t>
            </a:r>
            <a:r>
              <a:rPr lang="en-US" sz="3200" dirty="0"/>
              <a:t>distribution, safety </a:t>
            </a:r>
            <a:r>
              <a:rPr lang="en-US" sz="3200" dirty="0" smtClean="0"/>
              <a:t>systems, racks  </a:t>
            </a:r>
            <a:endParaRPr lang="en-US" sz="3200" dirty="0"/>
          </a:p>
        </p:txBody>
      </p:sp>
      <p:sp>
        <p:nvSpPr>
          <p:cNvPr id="3" name="Content Placeholder 2">
            <a:extLst>
              <a:ext uri="{FF2B5EF4-FFF2-40B4-BE49-F238E27FC236}">
                <a16:creationId xmlns:a16="http://schemas.microsoft.com/office/drawing/2014/main" xmlns="" id="{9454B33F-A975-2F48-A7CC-E75B5F763335}"/>
              </a:ext>
            </a:extLst>
          </p:cNvPr>
          <p:cNvSpPr>
            <a:spLocks noGrp="1"/>
          </p:cNvSpPr>
          <p:nvPr>
            <p:ph idx="1"/>
          </p:nvPr>
        </p:nvSpPr>
        <p:spPr/>
        <p:txBody>
          <a:bodyPr/>
          <a:lstStyle/>
          <a:p>
            <a:r>
              <a:rPr lang="en-US" dirty="0"/>
              <a:t>Risk to MIE</a:t>
            </a:r>
          </a:p>
          <a:p>
            <a:pPr lvl="1"/>
            <a:r>
              <a:rPr lang="en-US" dirty="0"/>
              <a:t>If the power distribution and racks are not available, it will delay the commissioning of the affected detectors</a:t>
            </a:r>
          </a:p>
          <a:p>
            <a:r>
              <a:rPr lang="en-US" dirty="0"/>
              <a:t>Probability and mitigation</a:t>
            </a:r>
          </a:p>
          <a:p>
            <a:pPr lvl="1"/>
            <a:r>
              <a:rPr lang="en-US" dirty="0"/>
              <a:t>Rack construction and the control and safety system are making good progress, so we can expect at least large parts of it to be functional soon after roll-in</a:t>
            </a:r>
          </a:p>
          <a:p>
            <a:pPr lvl="1"/>
            <a:r>
              <a:rPr lang="en-US" dirty="0"/>
              <a:t>We may need to work around individual missing racks</a:t>
            </a:r>
          </a:p>
          <a:p>
            <a:pPr lvl="1"/>
            <a:r>
              <a:rPr lang="en-US" dirty="0"/>
              <a:t>Additional Electrical Techs and/or electricians may be needed</a:t>
            </a:r>
          </a:p>
        </p:txBody>
      </p:sp>
      <p:sp>
        <p:nvSpPr>
          <p:cNvPr id="4" name="Date Placeholder 3">
            <a:extLst>
              <a:ext uri="{FF2B5EF4-FFF2-40B4-BE49-F238E27FC236}">
                <a16:creationId xmlns:a16="http://schemas.microsoft.com/office/drawing/2014/main" xmlns="" id="{DA342EF4-17CF-5F4A-91AF-38EAFF6516E8}"/>
              </a:ext>
            </a:extLst>
          </p:cNvPr>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a:extLst>
              <a:ext uri="{FF2B5EF4-FFF2-40B4-BE49-F238E27FC236}">
                <a16:creationId xmlns:a16="http://schemas.microsoft.com/office/drawing/2014/main" xmlns="" id="{3F966C7D-1802-B24E-AA51-AFB3D183E4AC}"/>
              </a:ext>
            </a:extLst>
          </p:cNvPr>
          <p:cNvSpPr>
            <a:spLocks noGrp="1"/>
          </p:cNvSpPr>
          <p:nvPr>
            <p:ph type="ftr" sz="quarter" idx="11"/>
          </p:nvPr>
        </p:nvSpPr>
        <p:spPr/>
        <p:txBody>
          <a:bodyPr/>
          <a:lstStyle/>
          <a:p>
            <a:pPr>
              <a:defRPr/>
            </a:pPr>
            <a:r>
              <a:rPr lang="en-US" smtClean="0"/>
              <a:t>Homework</a:t>
            </a:r>
            <a:endParaRPr lang="en-US" dirty="0"/>
          </a:p>
        </p:txBody>
      </p:sp>
      <p:sp>
        <p:nvSpPr>
          <p:cNvPr id="6" name="Slide Number Placeholder 5">
            <a:extLst>
              <a:ext uri="{FF2B5EF4-FFF2-40B4-BE49-F238E27FC236}">
                <a16:creationId xmlns:a16="http://schemas.microsoft.com/office/drawing/2014/main" xmlns="" id="{A28BEB1E-BD48-024E-8657-E784992D3CF9}"/>
              </a:ext>
            </a:extLst>
          </p:cNvPr>
          <p:cNvSpPr>
            <a:spLocks noGrp="1"/>
          </p:cNvSpPr>
          <p:nvPr>
            <p:ph type="sldNum" sz="quarter" idx="12"/>
          </p:nvPr>
        </p:nvSpPr>
        <p:spPr/>
        <p:txBody>
          <a:bodyPr/>
          <a:lstStyle/>
          <a:p>
            <a:fld id="{4B932B3A-BA38-40C7-ADEE-2A1902CEB265}" type="slidenum">
              <a:rPr lang="en-US" altLang="en-US" smtClean="0"/>
              <a:pPr/>
              <a:t>20</a:t>
            </a:fld>
            <a:endParaRPr lang="en-US" altLang="en-US" dirty="0"/>
          </a:p>
        </p:txBody>
      </p:sp>
    </p:spTree>
    <p:extLst>
      <p:ext uri="{BB962C8B-B14F-4D97-AF65-F5344CB8AC3E}">
        <p14:creationId xmlns:p14="http://schemas.microsoft.com/office/powerpoint/2010/main" val="15337685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7F506-FFF7-1843-BBE6-AD201F24073C}"/>
              </a:ext>
            </a:extLst>
          </p:cNvPr>
          <p:cNvSpPr>
            <a:spLocks noGrp="1"/>
          </p:cNvSpPr>
          <p:nvPr>
            <p:ph type="title"/>
          </p:nvPr>
        </p:nvSpPr>
        <p:spPr/>
        <p:txBody>
          <a:bodyPr/>
          <a:lstStyle/>
          <a:p>
            <a:r>
              <a:rPr lang="en-US" dirty="0"/>
              <a:t>IR and AH 2021-07-14</a:t>
            </a:r>
          </a:p>
        </p:txBody>
      </p:sp>
      <p:sp>
        <p:nvSpPr>
          <p:cNvPr id="3" name="Date Placeholder 2">
            <a:extLst>
              <a:ext uri="{FF2B5EF4-FFF2-40B4-BE49-F238E27FC236}">
                <a16:creationId xmlns:a16="http://schemas.microsoft.com/office/drawing/2014/main" xmlns="" id="{6E9A2FA3-80FA-454D-9433-6E1A48C4EDB7}"/>
              </a:ext>
            </a:extLst>
          </p:cNvPr>
          <p:cNvSpPr>
            <a:spLocks noGrp="1"/>
          </p:cNvSpPr>
          <p:nvPr>
            <p:ph type="dt" sz="half" idx="10"/>
          </p:nvPr>
        </p:nvSpPr>
        <p:spPr/>
        <p:txBody>
          <a:bodyPr/>
          <a:lstStyle/>
          <a:p>
            <a:pPr>
              <a:defRPr/>
            </a:pPr>
            <a:r>
              <a:rPr lang="en-US" altLang="en-US" smtClean="0"/>
              <a:t>7/15/2021</a:t>
            </a:r>
            <a:endParaRPr lang="en-US" altLang="en-US" dirty="0"/>
          </a:p>
        </p:txBody>
      </p:sp>
      <p:sp>
        <p:nvSpPr>
          <p:cNvPr id="4" name="Footer Placeholder 3">
            <a:extLst>
              <a:ext uri="{FF2B5EF4-FFF2-40B4-BE49-F238E27FC236}">
                <a16:creationId xmlns:a16="http://schemas.microsoft.com/office/drawing/2014/main" xmlns="" id="{A1CCFC64-09CF-C94A-91AB-B2104D591F95}"/>
              </a:ext>
            </a:extLst>
          </p:cNvPr>
          <p:cNvSpPr>
            <a:spLocks noGrp="1"/>
          </p:cNvSpPr>
          <p:nvPr>
            <p:ph type="ftr" sz="quarter" idx="11"/>
          </p:nvPr>
        </p:nvSpPr>
        <p:spPr/>
        <p:txBody>
          <a:bodyPr/>
          <a:lstStyle/>
          <a:p>
            <a:pPr>
              <a:defRPr/>
            </a:pPr>
            <a:r>
              <a:rPr lang="en-US" smtClean="0"/>
              <a:t>Homework</a:t>
            </a:r>
            <a:endParaRPr lang="en-US" dirty="0"/>
          </a:p>
        </p:txBody>
      </p:sp>
      <p:sp>
        <p:nvSpPr>
          <p:cNvPr id="5" name="Slide Number Placeholder 4">
            <a:extLst>
              <a:ext uri="{FF2B5EF4-FFF2-40B4-BE49-F238E27FC236}">
                <a16:creationId xmlns:a16="http://schemas.microsoft.com/office/drawing/2014/main" xmlns="" id="{A27F22D5-F06B-2541-A804-B7F4BB7EB750}"/>
              </a:ext>
            </a:extLst>
          </p:cNvPr>
          <p:cNvSpPr>
            <a:spLocks noGrp="1"/>
          </p:cNvSpPr>
          <p:nvPr>
            <p:ph type="sldNum" sz="quarter" idx="12"/>
          </p:nvPr>
        </p:nvSpPr>
        <p:spPr/>
        <p:txBody>
          <a:bodyPr/>
          <a:lstStyle/>
          <a:p>
            <a:fld id="{0AE0C637-5835-444B-B8C0-92C25AFA2084}" type="slidenum">
              <a:rPr lang="en-US" altLang="en-US" smtClean="0"/>
              <a:pPr/>
              <a:t>21</a:t>
            </a:fld>
            <a:endParaRPr lang="en-US" altLang="en-US" dirty="0"/>
          </a:p>
        </p:txBody>
      </p:sp>
      <p:pic>
        <p:nvPicPr>
          <p:cNvPr id="7" name="Picture 6" descr="A picture containing indoor, cluttered&#10;&#10;Description automatically generated">
            <a:extLst>
              <a:ext uri="{FF2B5EF4-FFF2-40B4-BE49-F238E27FC236}">
                <a16:creationId xmlns:a16="http://schemas.microsoft.com/office/drawing/2014/main" xmlns="" id="{2ABB1A29-71D1-DC47-B304-7183D95F988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23154"/>
            <a:ext cx="9144000" cy="2697192"/>
          </a:xfrm>
          <a:prstGeom prst="rect">
            <a:avLst/>
          </a:prstGeom>
        </p:spPr>
      </p:pic>
    </p:spTree>
    <p:extLst>
      <p:ext uri="{BB962C8B-B14F-4D97-AF65-F5344CB8AC3E}">
        <p14:creationId xmlns:p14="http://schemas.microsoft.com/office/powerpoint/2010/main" val="36723018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0"/>
            <a:ext cx="8229600" cy="546497"/>
          </a:xfrm>
        </p:spPr>
        <p:txBody>
          <a:bodyPr/>
          <a:lstStyle/>
          <a:p>
            <a:r>
              <a:rPr lang="en-US" dirty="0" smtClean="0"/>
              <a:t> Annual Review HW Questions</a:t>
            </a:r>
            <a:endParaRPr lang="en-US" dirty="0"/>
          </a:p>
        </p:txBody>
      </p:sp>
      <p:sp>
        <p:nvSpPr>
          <p:cNvPr id="3" name="Content Placeholder 2"/>
          <p:cNvSpPr>
            <a:spLocks noGrp="1"/>
          </p:cNvSpPr>
          <p:nvPr>
            <p:ph idx="1"/>
          </p:nvPr>
        </p:nvSpPr>
        <p:spPr>
          <a:xfrm>
            <a:off x="152400" y="666750"/>
            <a:ext cx="8915400" cy="4267200"/>
          </a:xfrm>
        </p:spPr>
        <p:txBody>
          <a:bodyPr/>
          <a:lstStyle/>
          <a:p>
            <a:pPr marL="457200" lvl="0" indent="-457200">
              <a:buFont typeface="+mj-lt"/>
              <a:buAutoNum type="arabicPeriod" startAt="4"/>
            </a:pPr>
            <a:r>
              <a:rPr lang="en-US" dirty="0"/>
              <a:t>Cost &amp; Schedule sub-Committee:</a:t>
            </a:r>
            <a:endParaRPr lang="en-US" sz="1800" dirty="0"/>
          </a:p>
          <a:p>
            <a:pPr marL="457133" lvl="1" indent="0">
              <a:buNone/>
            </a:pPr>
            <a:r>
              <a:rPr lang="en-US" dirty="0" smtClean="0"/>
              <a:t>a) Current </a:t>
            </a:r>
            <a:r>
              <a:rPr lang="en-US" dirty="0"/>
              <a:t>status: </a:t>
            </a:r>
            <a:r>
              <a:rPr lang="en-US" b="0" dirty="0"/>
              <a:t>As mentioned during Irina’s talk, Elmie and I would like to see the status through June 2021. I did a filter on the schedule and there are quite a few activities that were supposed to start and finish in June. We do understand that the June status is ‘draft’ and that’s okay. Please post the P6 schedule, plus the baseline schedule, and then the CPR for June 2021. </a:t>
            </a:r>
            <a:r>
              <a:rPr lang="en-US" dirty="0"/>
              <a:t>(COMPLETED</a:t>
            </a:r>
            <a:r>
              <a:rPr lang="en-US" dirty="0" smtClean="0"/>
              <a:t>)</a:t>
            </a:r>
            <a:endParaRPr lang="en-US" sz="1800"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22</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36050111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0"/>
            <a:ext cx="8229600" cy="546497"/>
          </a:xfrm>
        </p:spPr>
        <p:txBody>
          <a:bodyPr/>
          <a:lstStyle/>
          <a:p>
            <a:r>
              <a:rPr lang="en-US" dirty="0" smtClean="0"/>
              <a:t> Annual Review HW Questions</a:t>
            </a:r>
            <a:endParaRPr lang="en-US" dirty="0"/>
          </a:p>
        </p:txBody>
      </p:sp>
      <p:sp>
        <p:nvSpPr>
          <p:cNvPr id="3" name="Content Placeholder 2"/>
          <p:cNvSpPr>
            <a:spLocks noGrp="1"/>
          </p:cNvSpPr>
          <p:nvPr>
            <p:ph idx="1"/>
          </p:nvPr>
        </p:nvSpPr>
        <p:spPr>
          <a:xfrm>
            <a:off x="152400" y="666750"/>
            <a:ext cx="8915400" cy="4267200"/>
          </a:xfrm>
        </p:spPr>
        <p:txBody>
          <a:bodyPr/>
          <a:lstStyle/>
          <a:p>
            <a:pPr marL="457200" lvl="0" indent="-457200">
              <a:buFont typeface="+mj-lt"/>
              <a:buAutoNum type="arabicPeriod" startAt="4"/>
            </a:pPr>
            <a:r>
              <a:rPr lang="en-US" dirty="0" smtClean="0"/>
              <a:t>b) </a:t>
            </a:r>
            <a:r>
              <a:rPr lang="en-US" b="1" dirty="0"/>
              <a:t>EAC process:</a:t>
            </a:r>
            <a:r>
              <a:rPr lang="en-US" dirty="0"/>
              <a:t> </a:t>
            </a:r>
            <a:r>
              <a:rPr lang="en-US" b="1" dirty="0"/>
              <a:t>We would still like to understand the EAC process </a:t>
            </a:r>
            <a:r>
              <a:rPr lang="en-US" dirty="0"/>
              <a:t>the project is following. The answer that was provided wasn’t quite clear to us. Please provide us with a further explanation of how the EAC is developed and how often the EAC is updated. </a:t>
            </a:r>
            <a:r>
              <a:rPr lang="en-US" dirty="0" smtClean="0"/>
              <a:t> </a:t>
            </a:r>
          </a:p>
          <a:p>
            <a:pPr marL="457200" lvl="0" indent="-457200">
              <a:buFont typeface="+mj-lt"/>
              <a:buAutoNum type="arabicPeriod" startAt="4"/>
            </a:pPr>
            <a:endParaRPr lang="en-US" sz="1800" dirty="0"/>
          </a:p>
          <a:p>
            <a:pPr marL="0" lvl="0" indent="0">
              <a:buNone/>
            </a:pPr>
            <a:r>
              <a:rPr lang="en-US" dirty="0" smtClean="0"/>
              <a:t>See the answer to recommendation #2 in the Annual Review 2020 Review Response document posted on the Indico Review page</a:t>
            </a:r>
            <a:endParaRPr lang="en-US"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23</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29839606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Q4b: EAC</a:t>
            </a:r>
            <a:endParaRPr 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24</a:t>
            </a:fld>
            <a:endParaRPr lang="en-US" altLang="en-US" dirty="0"/>
          </a:p>
        </p:txBody>
      </p:sp>
      <p:pic>
        <p:nvPicPr>
          <p:cNvPr id="7" name="Picture 6" descr="Screen Shot 2021-07-15 at 1.22.56 AM.png"/>
          <p:cNvPicPr>
            <a:picLocks noChangeAspect="1"/>
          </p:cNvPicPr>
          <p:nvPr/>
        </p:nvPicPr>
        <p:blipFill rotWithShape="1">
          <a:blip r:embed="rId2" cstate="print">
            <a:extLst>
              <a:ext uri="{28A0092B-C50C-407E-A947-70E740481C1C}">
                <a14:useLocalDpi xmlns:a14="http://schemas.microsoft.com/office/drawing/2010/main"/>
              </a:ext>
            </a:extLst>
          </a:blip>
          <a:srcRect b="10603"/>
          <a:stretch/>
        </p:blipFill>
        <p:spPr>
          <a:xfrm>
            <a:off x="1282700" y="709686"/>
            <a:ext cx="6565900" cy="4391246"/>
          </a:xfrm>
          <a:prstGeom prst="rect">
            <a:avLst/>
          </a:prstGeom>
        </p:spPr>
      </p:pic>
    </p:spTree>
    <p:extLst>
      <p:ext uri="{BB962C8B-B14F-4D97-AF65-F5344CB8AC3E}">
        <p14:creationId xmlns:p14="http://schemas.microsoft.com/office/powerpoint/2010/main" val="7991492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Q4b: EAC</a:t>
            </a:r>
            <a:endParaRPr 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25</a:t>
            </a:fld>
            <a:endParaRPr lang="en-US" altLang="en-US" dirty="0"/>
          </a:p>
        </p:txBody>
      </p:sp>
      <p:pic>
        <p:nvPicPr>
          <p:cNvPr id="3" name="Picture 2" descr="Screen Shot 2021-07-15 at 1.28.27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895350"/>
            <a:ext cx="8920527" cy="3004854"/>
          </a:xfrm>
          <a:prstGeom prst="rect">
            <a:avLst/>
          </a:prstGeom>
        </p:spPr>
      </p:pic>
    </p:spTree>
    <p:extLst>
      <p:ext uri="{BB962C8B-B14F-4D97-AF65-F5344CB8AC3E}">
        <p14:creationId xmlns:p14="http://schemas.microsoft.com/office/powerpoint/2010/main" val="40756193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Q4b: EAC</a:t>
            </a:r>
            <a:endParaRPr 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26</a:t>
            </a:fld>
            <a:endParaRPr lang="en-US" altLang="en-US" dirty="0"/>
          </a:p>
        </p:txBody>
      </p:sp>
      <p:pic>
        <p:nvPicPr>
          <p:cNvPr id="3" name="Picture 2" descr="Screen Shot 2021-07-15 at 1.28.27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29" y="742950"/>
            <a:ext cx="9071829" cy="3962400"/>
          </a:xfrm>
          <a:prstGeom prst="rect">
            <a:avLst/>
          </a:prstGeom>
        </p:spPr>
      </p:pic>
    </p:spTree>
    <p:extLst>
      <p:ext uri="{BB962C8B-B14F-4D97-AF65-F5344CB8AC3E}">
        <p14:creationId xmlns:p14="http://schemas.microsoft.com/office/powerpoint/2010/main" val="22431751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5019"/>
            <a:ext cx="8686800" cy="546497"/>
          </a:xfrm>
        </p:spPr>
        <p:txBody>
          <a:bodyPr/>
          <a:lstStyle/>
          <a:p>
            <a:r>
              <a:rPr lang="en-US" dirty="0" smtClean="0"/>
              <a:t>Q4c: EAC</a:t>
            </a:r>
            <a:endParaRPr lang="en-US" dirty="0"/>
          </a:p>
        </p:txBody>
      </p:sp>
      <p:sp>
        <p:nvSpPr>
          <p:cNvPr id="4" name="Footer Placeholder 3"/>
          <p:cNvSpPr>
            <a:spLocks noGrp="1"/>
          </p:cNvSpPr>
          <p:nvPr>
            <p:ph type="ftr" sz="quarter" idx="11"/>
          </p:nvPr>
        </p:nvSpPr>
        <p:spPr/>
        <p:txBody>
          <a:bodyPr/>
          <a:lstStyle/>
          <a:p>
            <a:pPr>
              <a:defRPr/>
            </a:pPr>
            <a:r>
              <a:rPr lang="en-US" smtClean="0"/>
              <a:t>Homework</a:t>
            </a:r>
            <a:endParaRPr lang="en-US" dirty="0"/>
          </a:p>
        </p:txBody>
      </p:sp>
      <p:sp>
        <p:nvSpPr>
          <p:cNvPr id="5" name="Slide Number Placeholder 4"/>
          <p:cNvSpPr>
            <a:spLocks noGrp="1"/>
          </p:cNvSpPr>
          <p:nvPr>
            <p:ph type="sldNum" sz="quarter" idx="12"/>
          </p:nvPr>
        </p:nvSpPr>
        <p:spPr>
          <a:xfrm>
            <a:off x="8609806" y="4869657"/>
            <a:ext cx="534194" cy="273844"/>
          </a:xfrm>
        </p:spPr>
        <p:txBody>
          <a:bodyPr/>
          <a:lstStyle/>
          <a:p>
            <a:fld id="{4B932B3A-BA38-40C7-ADEE-2A1902CEB265}" type="slidenum">
              <a:rPr lang="en-US" altLang="en-US" smtClean="0"/>
              <a:pPr/>
              <a:t>27</a:t>
            </a:fld>
            <a:endParaRPr lang="en-US" altLang="en-US" dirty="0"/>
          </a:p>
        </p:txBody>
      </p:sp>
      <p:pic>
        <p:nvPicPr>
          <p:cNvPr id="7" name="Picture 6" descr="Screen Shot 2020-11-18 at 10.54.15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40" y="1181100"/>
            <a:ext cx="9015012" cy="2734750"/>
          </a:xfrm>
          <a:prstGeom prst="rect">
            <a:avLst/>
          </a:prstGeom>
          <a:ln>
            <a:solidFill>
              <a:schemeClr val="tx1"/>
            </a:solidFill>
          </a:ln>
        </p:spPr>
      </p:pic>
      <p:sp>
        <p:nvSpPr>
          <p:cNvPr id="8" name="TextBox 7"/>
          <p:cNvSpPr txBox="1"/>
          <p:nvPr/>
        </p:nvSpPr>
        <p:spPr>
          <a:xfrm>
            <a:off x="3560647" y="4005936"/>
            <a:ext cx="4415162" cy="369330"/>
          </a:xfrm>
          <a:prstGeom prst="rect">
            <a:avLst/>
          </a:prstGeom>
          <a:noFill/>
        </p:spPr>
        <p:txBody>
          <a:bodyPr wrap="none" lIns="91438" tIns="45719" rIns="91438" bIns="45719" rtlCol="0">
            <a:spAutoFit/>
          </a:bodyPr>
          <a:lstStyle/>
          <a:p>
            <a:r>
              <a:rPr lang="en-US" dirty="0" smtClean="0"/>
              <a:t>Fully burdened call on contingency is $2.11M</a:t>
            </a:r>
            <a:endParaRPr lang="en-US" dirty="0"/>
          </a:p>
        </p:txBody>
      </p:sp>
      <p:sp>
        <p:nvSpPr>
          <p:cNvPr id="9" name="Date Placeholder 8"/>
          <p:cNvSpPr>
            <a:spLocks noGrp="1"/>
          </p:cNvSpPr>
          <p:nvPr>
            <p:ph type="dt" sz="half" idx="10"/>
          </p:nvPr>
        </p:nvSpPr>
        <p:spPr/>
        <p:txBody>
          <a:bodyPr/>
          <a:lstStyle/>
          <a:p>
            <a:pPr>
              <a:defRPr/>
            </a:pPr>
            <a:r>
              <a:rPr lang="en-US" altLang="en-US" smtClean="0"/>
              <a:t>7/15/2021</a:t>
            </a:r>
            <a:endParaRPr lang="en-US" altLang="en-US" dirty="0"/>
          </a:p>
        </p:txBody>
      </p:sp>
      <p:sp>
        <p:nvSpPr>
          <p:cNvPr id="2" name="TextBox 1"/>
          <p:cNvSpPr txBox="1"/>
          <p:nvPr/>
        </p:nvSpPr>
        <p:spPr>
          <a:xfrm>
            <a:off x="838200" y="666750"/>
            <a:ext cx="5179723" cy="461665"/>
          </a:xfrm>
          <a:prstGeom prst="rect">
            <a:avLst/>
          </a:prstGeom>
          <a:noFill/>
        </p:spPr>
        <p:txBody>
          <a:bodyPr wrap="none" rtlCol="0">
            <a:spAutoFit/>
          </a:bodyPr>
          <a:lstStyle/>
          <a:p>
            <a:r>
              <a:rPr lang="en-US" sz="2400" dirty="0" smtClean="0"/>
              <a:t>PCR that resulted from the EAC exercise</a:t>
            </a:r>
            <a:endParaRPr lang="en-US" sz="2400" dirty="0"/>
          </a:p>
        </p:txBody>
      </p:sp>
    </p:spTree>
    <p:extLst>
      <p:ext uri="{BB962C8B-B14F-4D97-AF65-F5344CB8AC3E}">
        <p14:creationId xmlns:p14="http://schemas.microsoft.com/office/powerpoint/2010/main" val="27477661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0"/>
            <a:ext cx="8229600" cy="546497"/>
          </a:xfrm>
        </p:spPr>
        <p:txBody>
          <a:bodyPr/>
          <a:lstStyle/>
          <a:p>
            <a:r>
              <a:rPr lang="en-US" dirty="0" smtClean="0"/>
              <a:t> Annual Review HW Questions</a:t>
            </a:r>
            <a:endParaRPr lang="en-US" dirty="0"/>
          </a:p>
        </p:txBody>
      </p:sp>
      <p:sp>
        <p:nvSpPr>
          <p:cNvPr id="3" name="Content Placeholder 2"/>
          <p:cNvSpPr>
            <a:spLocks noGrp="1"/>
          </p:cNvSpPr>
          <p:nvPr>
            <p:ph idx="1"/>
          </p:nvPr>
        </p:nvSpPr>
        <p:spPr>
          <a:xfrm>
            <a:off x="152400" y="666750"/>
            <a:ext cx="8915400" cy="4267200"/>
          </a:xfrm>
        </p:spPr>
        <p:txBody>
          <a:bodyPr/>
          <a:lstStyle/>
          <a:p>
            <a:pPr marL="914333" lvl="1" indent="-457200">
              <a:buFont typeface="+mj-lt"/>
              <a:buAutoNum type="arabicPeriod" startAt="4"/>
            </a:pPr>
            <a:r>
              <a:rPr lang="en-US" dirty="0"/>
              <a:t>c</a:t>
            </a:r>
            <a:r>
              <a:rPr lang="en-US" dirty="0" smtClean="0"/>
              <a:t>) </a:t>
            </a:r>
            <a:r>
              <a:rPr lang="en-US" dirty="0"/>
              <a:t>Delays: </a:t>
            </a:r>
            <a:r>
              <a:rPr lang="en-US" b="0" dirty="0"/>
              <a:t>We would like to discuss the schedule with Glenn in a bit more detail to better understand</a:t>
            </a:r>
            <a:r>
              <a:rPr lang="en-US" dirty="0"/>
              <a:t> how the delays impact the project and how the schedule forecast is being </a:t>
            </a:r>
            <a:r>
              <a:rPr lang="en-US" dirty="0" smtClean="0"/>
              <a:t>done. </a:t>
            </a:r>
            <a:r>
              <a:rPr lang="en-US" b="0" dirty="0" smtClean="0"/>
              <a:t>As </a:t>
            </a:r>
            <a:r>
              <a:rPr lang="en-US" b="0" dirty="0"/>
              <a:t>an example, during Glenn’s talk, he mentioned on slide 18 that there is upwards of a 9-12 month delay in obtaining parts for the digitizers. How does this impact the project? </a:t>
            </a:r>
            <a:r>
              <a:rPr lang="en-US" b="0" dirty="0" smtClean="0"/>
              <a:t>Glenn</a:t>
            </a:r>
            <a:endParaRPr lang="en-US" sz="1800" b="0" dirty="0"/>
          </a:p>
          <a:p>
            <a:pPr marL="457133" lvl="1" indent="0">
              <a:buNone/>
            </a:pPr>
            <a:endParaRPr lang="en-US" sz="2000" dirty="0"/>
          </a:p>
          <a:p>
            <a:pPr marL="457200" lvl="0" indent="-457200">
              <a:buFont typeface="+mj-lt"/>
              <a:buAutoNum type="arabicPeriod" startAt="4"/>
            </a:pPr>
            <a:endParaRPr lang="en-US" sz="1800"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28</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21510978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FCED2-2D49-4160-8466-797FAC59ACDC}"/>
              </a:ext>
            </a:extLst>
          </p:cNvPr>
          <p:cNvSpPr>
            <a:spLocks noGrp="1"/>
          </p:cNvSpPr>
          <p:nvPr>
            <p:ph type="title"/>
          </p:nvPr>
        </p:nvSpPr>
        <p:spPr>
          <a:xfrm>
            <a:off x="0" y="25011"/>
            <a:ext cx="8686800" cy="546497"/>
          </a:xfrm>
        </p:spPr>
        <p:txBody>
          <a:bodyPr/>
          <a:lstStyle/>
          <a:p>
            <a:r>
              <a:rPr lang="en-US" sz="3200" dirty="0" smtClean="0"/>
              <a:t>Q4c: In</a:t>
            </a:r>
            <a:r>
              <a:rPr lang="en-US" sz="3200" dirty="0"/>
              <a:t>-Progress PCR for I&amp;F (WBS 2.x)</a:t>
            </a:r>
          </a:p>
        </p:txBody>
      </p:sp>
      <p:sp>
        <p:nvSpPr>
          <p:cNvPr id="3" name="Content Placeholder 2">
            <a:extLst>
              <a:ext uri="{FF2B5EF4-FFF2-40B4-BE49-F238E27FC236}">
                <a16:creationId xmlns:a16="http://schemas.microsoft.com/office/drawing/2014/main" xmlns="" id="{4286524A-0EC5-44B5-8607-C4983083E39C}"/>
              </a:ext>
            </a:extLst>
          </p:cNvPr>
          <p:cNvSpPr>
            <a:spLocks noGrp="1"/>
          </p:cNvSpPr>
          <p:nvPr>
            <p:ph idx="1"/>
          </p:nvPr>
        </p:nvSpPr>
        <p:spPr>
          <a:xfrm>
            <a:off x="228600" y="819150"/>
            <a:ext cx="8458200" cy="3394472"/>
          </a:xfrm>
        </p:spPr>
        <p:txBody>
          <a:bodyPr/>
          <a:lstStyle/>
          <a:p>
            <a:r>
              <a:rPr lang="en-US" sz="1800" dirty="0"/>
              <a:t>We have a draft of an update to P6 for the I&amp;F which will incorporate several items left open in 2019</a:t>
            </a:r>
          </a:p>
          <a:p>
            <a:pPr lvl="1"/>
            <a:r>
              <a:rPr lang="en-US" sz="1800" dirty="0"/>
              <a:t>Doing this is a Recommendation from the April 2021 I&amp;F Review</a:t>
            </a:r>
          </a:p>
          <a:p>
            <a:pPr lvl="1"/>
            <a:r>
              <a:rPr lang="en-US" sz="1800" dirty="0"/>
              <a:t>Revised roll-in date to 1008 IR (one month later than planned – RHIC schedule)</a:t>
            </a:r>
          </a:p>
          <a:p>
            <a:pPr lvl="1"/>
            <a:r>
              <a:rPr lang="en-US" sz="1800" dirty="0"/>
              <a:t>IHCal detector construction</a:t>
            </a:r>
          </a:p>
          <a:p>
            <a:pPr lvl="1"/>
            <a:r>
              <a:rPr lang="en-US" sz="1800" dirty="0"/>
              <a:t>Relay-rack construction and installation (and population)</a:t>
            </a:r>
          </a:p>
          <a:p>
            <a:pPr lvl="1"/>
            <a:r>
              <a:rPr lang="en-US" sz="1800" dirty="0"/>
              <a:t>Better-understood assembly sequence for platforms, pole-tip doors, beampipe and the two silicon detector subsystems</a:t>
            </a:r>
          </a:p>
          <a:p>
            <a:r>
              <a:rPr lang="en-US" sz="1800" dirty="0"/>
              <a:t>First draft says we actually gain some float for EMCal installation</a:t>
            </a:r>
          </a:p>
          <a:p>
            <a:pPr lvl="1"/>
            <a:r>
              <a:rPr lang="en-US" sz="1800" dirty="0"/>
              <a:t>The TPC is installed about one month later since it must await roll-in and some essential magnet steps and initial operation</a:t>
            </a:r>
          </a:p>
          <a:p>
            <a:r>
              <a:rPr lang="en-US" sz="1800" dirty="0"/>
              <a:t>Builds back a small schedule reserve for the MIE</a:t>
            </a:r>
          </a:p>
          <a:p>
            <a:pPr lvl="1"/>
            <a:endParaRPr lang="en-US" sz="1800" dirty="0"/>
          </a:p>
        </p:txBody>
      </p:sp>
      <p:sp>
        <p:nvSpPr>
          <p:cNvPr id="4" name="Slide Number Placeholder 3">
            <a:extLst>
              <a:ext uri="{FF2B5EF4-FFF2-40B4-BE49-F238E27FC236}">
                <a16:creationId xmlns:a16="http://schemas.microsoft.com/office/drawing/2014/main" xmlns="" id="{657E229C-F0AD-4B9B-9DC3-0942856F76EF}"/>
              </a:ext>
            </a:extLst>
          </p:cNvPr>
          <p:cNvSpPr>
            <a:spLocks noGrp="1"/>
          </p:cNvSpPr>
          <p:nvPr>
            <p:ph type="sldNum" sz="quarter" idx="12"/>
          </p:nvPr>
        </p:nvSpPr>
        <p:spPr/>
        <p:txBody>
          <a:bodyPr/>
          <a:lstStyle/>
          <a:p>
            <a:fld id="{4B932B3A-BA38-40C7-ADEE-2A1902CEB265}" type="slidenum">
              <a:rPr lang="en-US" altLang="en-US" smtClean="0"/>
              <a:pPr/>
              <a:t>29</a:t>
            </a:fld>
            <a:endParaRPr lang="en-US" altLang="en-US" dirty="0"/>
          </a:p>
        </p:txBody>
      </p:sp>
      <p:sp>
        <p:nvSpPr>
          <p:cNvPr id="5" name="Footer Placeholder 4">
            <a:extLst>
              <a:ext uri="{FF2B5EF4-FFF2-40B4-BE49-F238E27FC236}">
                <a16:creationId xmlns:a16="http://schemas.microsoft.com/office/drawing/2014/main" xmlns="" id="{7E61B4B9-4F6E-4987-9560-E56930415E4C}"/>
              </a:ext>
            </a:extLst>
          </p:cNvPr>
          <p:cNvSpPr>
            <a:spLocks noGrp="1"/>
          </p:cNvSpPr>
          <p:nvPr>
            <p:ph type="ftr" sz="quarter" idx="4294967295"/>
          </p:nvPr>
        </p:nvSpPr>
        <p:spPr>
          <a:xfrm>
            <a:off x="3124200" y="4917982"/>
            <a:ext cx="2895600" cy="207169"/>
          </a:xfrm>
          <a:prstGeom prst="rect">
            <a:avLst/>
          </a:prstGeom>
        </p:spPr>
        <p:txBody>
          <a:bodyPr/>
          <a:lstStyle/>
          <a:p>
            <a:pPr>
              <a:defRPr/>
            </a:pPr>
            <a:r>
              <a:rPr lang="en-US" smtClean="0"/>
              <a:t>Homework</a:t>
            </a:r>
            <a:endParaRPr lang="en-US" dirty="0"/>
          </a:p>
        </p:txBody>
      </p:sp>
      <p:sp>
        <p:nvSpPr>
          <p:cNvPr id="6" name="Date Placeholder 5">
            <a:extLst>
              <a:ext uri="{FF2B5EF4-FFF2-40B4-BE49-F238E27FC236}">
                <a16:creationId xmlns:a16="http://schemas.microsoft.com/office/drawing/2014/main" xmlns="" id="{73328165-C461-4938-AD71-2CFC51FF9091}"/>
              </a:ext>
            </a:extLst>
          </p:cNvPr>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23838644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Q1: Procurement Management</a:t>
            </a:r>
            <a:endParaRPr 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a:t>
            </a:fld>
            <a:endParaRPr lang="en-US" altLang="en-US" dirty="0"/>
          </a:p>
        </p:txBody>
      </p:sp>
      <p:pic>
        <p:nvPicPr>
          <p:cNvPr id="9" name="Picture 8" descr="Screen Shot 2021-07-15 at 1.03.53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237" y="575745"/>
            <a:ext cx="9144000" cy="4567755"/>
          </a:xfrm>
          <a:prstGeom prst="rect">
            <a:avLst/>
          </a:prstGeom>
        </p:spPr>
      </p:pic>
    </p:spTree>
    <p:extLst>
      <p:ext uri="{BB962C8B-B14F-4D97-AF65-F5344CB8AC3E}">
        <p14:creationId xmlns:p14="http://schemas.microsoft.com/office/powerpoint/2010/main" val="37616411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20A17-3739-4B7A-BF55-8C3663FDACDD}"/>
              </a:ext>
            </a:extLst>
          </p:cNvPr>
          <p:cNvSpPr>
            <a:spLocks noGrp="1"/>
          </p:cNvSpPr>
          <p:nvPr>
            <p:ph type="title"/>
          </p:nvPr>
        </p:nvSpPr>
        <p:spPr>
          <a:xfrm>
            <a:off x="0" y="25011"/>
            <a:ext cx="8686800" cy="546497"/>
          </a:xfrm>
        </p:spPr>
        <p:txBody>
          <a:bodyPr/>
          <a:lstStyle/>
          <a:p>
            <a:r>
              <a:rPr lang="en-US" sz="3200" dirty="0" smtClean="0"/>
              <a:t>Q4c: Digitizer </a:t>
            </a:r>
            <a:r>
              <a:rPr lang="en-US" sz="3200" dirty="0"/>
              <a:t>Delay in P6 Progress File</a:t>
            </a:r>
          </a:p>
        </p:txBody>
      </p:sp>
      <p:sp>
        <p:nvSpPr>
          <p:cNvPr id="3" name="Content Placeholder 2">
            <a:extLst>
              <a:ext uri="{FF2B5EF4-FFF2-40B4-BE49-F238E27FC236}">
                <a16:creationId xmlns:a16="http://schemas.microsoft.com/office/drawing/2014/main" xmlns="" id="{8A3B85B4-FBAA-431F-8CAE-674F49BA7D08}"/>
              </a:ext>
            </a:extLst>
          </p:cNvPr>
          <p:cNvSpPr>
            <a:spLocks noGrp="1"/>
          </p:cNvSpPr>
          <p:nvPr>
            <p:ph idx="1"/>
          </p:nvPr>
        </p:nvSpPr>
        <p:spPr>
          <a:xfrm>
            <a:off x="381000" y="666750"/>
            <a:ext cx="8229600" cy="3394472"/>
          </a:xfrm>
        </p:spPr>
        <p:txBody>
          <a:bodyPr/>
          <a:lstStyle/>
          <a:p>
            <a:r>
              <a:rPr lang="en-US" sz="1800" dirty="0"/>
              <a:t>We presently (as of June progress) have a bit over </a:t>
            </a:r>
            <a:r>
              <a:rPr lang="en-US" sz="1800" b="1" dirty="0"/>
              <a:t>8</a:t>
            </a:r>
            <a:r>
              <a:rPr lang="en-US" sz="1800" dirty="0"/>
              <a:t> months assumed as the delay on the digitizers (March 20, 2021 baseline finish vs November 3, 2021 expected finish in the June 2021 P6 Progress file)</a:t>
            </a:r>
          </a:p>
          <a:p>
            <a:r>
              <a:rPr lang="en-US" sz="1800" dirty="0"/>
              <a:t>Recent news on electronics parts delivery is mixed – more parts keep appearing, but lead times are not particularly improving</a:t>
            </a:r>
          </a:p>
          <a:p>
            <a:r>
              <a:rPr lang="en-US" sz="1800" b="1" dirty="0"/>
              <a:t>Ten</a:t>
            </a:r>
            <a:r>
              <a:rPr lang="en-US" sz="1800" dirty="0"/>
              <a:t> months delay puts the digitizers delivery January 20, 2022, a week before the revised Early Finish date for the MIE</a:t>
            </a:r>
          </a:p>
          <a:p>
            <a:r>
              <a:rPr lang="en-US" sz="1800" b="1" dirty="0"/>
              <a:t>Twelve</a:t>
            </a:r>
            <a:r>
              <a:rPr lang="en-US" sz="1800" dirty="0"/>
              <a:t> months delay puts the delivery date to March 20, 2022, making the digitizers the critical path item for the MIE</a:t>
            </a:r>
          </a:p>
        </p:txBody>
      </p:sp>
      <p:sp>
        <p:nvSpPr>
          <p:cNvPr id="4" name="Slide Number Placeholder 3">
            <a:extLst>
              <a:ext uri="{FF2B5EF4-FFF2-40B4-BE49-F238E27FC236}">
                <a16:creationId xmlns:a16="http://schemas.microsoft.com/office/drawing/2014/main" xmlns="" id="{9F3F6D40-1037-45F6-A3ED-9D5A8D48DA6C}"/>
              </a:ext>
            </a:extLst>
          </p:cNvPr>
          <p:cNvSpPr>
            <a:spLocks noGrp="1"/>
          </p:cNvSpPr>
          <p:nvPr>
            <p:ph type="sldNum" sz="quarter" idx="12"/>
          </p:nvPr>
        </p:nvSpPr>
        <p:spPr/>
        <p:txBody>
          <a:bodyPr/>
          <a:lstStyle/>
          <a:p>
            <a:fld id="{4B932B3A-BA38-40C7-ADEE-2A1902CEB265}" type="slidenum">
              <a:rPr lang="en-US" altLang="en-US" smtClean="0"/>
              <a:pPr/>
              <a:t>30</a:t>
            </a:fld>
            <a:endParaRPr lang="en-US" altLang="en-US" dirty="0"/>
          </a:p>
        </p:txBody>
      </p:sp>
      <p:sp>
        <p:nvSpPr>
          <p:cNvPr id="5" name="Footer Placeholder 4">
            <a:extLst>
              <a:ext uri="{FF2B5EF4-FFF2-40B4-BE49-F238E27FC236}">
                <a16:creationId xmlns:a16="http://schemas.microsoft.com/office/drawing/2014/main" xmlns="" id="{A9598EE6-AB85-4761-8198-83D4A8B03F86}"/>
              </a:ext>
            </a:extLst>
          </p:cNvPr>
          <p:cNvSpPr>
            <a:spLocks noGrp="1"/>
          </p:cNvSpPr>
          <p:nvPr>
            <p:ph type="ftr" sz="quarter" idx="4294967295"/>
          </p:nvPr>
        </p:nvSpPr>
        <p:spPr>
          <a:xfrm>
            <a:off x="3124200" y="4917982"/>
            <a:ext cx="2895600" cy="207169"/>
          </a:xfrm>
          <a:prstGeom prst="rect">
            <a:avLst/>
          </a:prstGeom>
        </p:spPr>
        <p:txBody>
          <a:bodyPr/>
          <a:lstStyle/>
          <a:p>
            <a:pPr>
              <a:defRPr/>
            </a:pPr>
            <a:r>
              <a:rPr lang="en-US" smtClean="0"/>
              <a:t>Homework</a:t>
            </a:r>
            <a:endParaRPr lang="en-US" dirty="0"/>
          </a:p>
        </p:txBody>
      </p:sp>
      <p:sp>
        <p:nvSpPr>
          <p:cNvPr id="6" name="Date Placeholder 5">
            <a:extLst>
              <a:ext uri="{FF2B5EF4-FFF2-40B4-BE49-F238E27FC236}">
                <a16:creationId xmlns:a16="http://schemas.microsoft.com/office/drawing/2014/main" xmlns="" id="{134B3502-ACC9-44F3-8326-79D6CD975779}"/>
              </a:ext>
            </a:extLst>
          </p:cNvPr>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28815444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620F88-FAF4-465C-B5CB-570147B6F0DD}"/>
              </a:ext>
            </a:extLst>
          </p:cNvPr>
          <p:cNvSpPr>
            <a:spLocks noGrp="1"/>
          </p:cNvSpPr>
          <p:nvPr>
            <p:ph type="title"/>
          </p:nvPr>
        </p:nvSpPr>
        <p:spPr>
          <a:xfrm>
            <a:off x="13331" y="0"/>
            <a:ext cx="8229600" cy="546497"/>
          </a:xfrm>
        </p:spPr>
        <p:txBody>
          <a:bodyPr/>
          <a:lstStyle/>
          <a:p>
            <a:r>
              <a:rPr lang="en-US" sz="3200" dirty="0" smtClean="0"/>
              <a:t>Q4c: Side </a:t>
            </a:r>
            <a:r>
              <a:rPr lang="en-US" sz="3200" dirty="0"/>
              <a:t>Remark on Parts for TPC FEE</a:t>
            </a:r>
          </a:p>
        </p:txBody>
      </p:sp>
      <p:sp>
        <p:nvSpPr>
          <p:cNvPr id="3" name="Content Placeholder 2">
            <a:extLst>
              <a:ext uri="{FF2B5EF4-FFF2-40B4-BE49-F238E27FC236}">
                <a16:creationId xmlns:a16="http://schemas.microsoft.com/office/drawing/2014/main" xmlns="" id="{5B5AFDF6-93C7-4137-B636-4C3614777B13}"/>
              </a:ext>
            </a:extLst>
          </p:cNvPr>
          <p:cNvSpPr>
            <a:spLocks noGrp="1"/>
          </p:cNvSpPr>
          <p:nvPr>
            <p:ph idx="1"/>
          </p:nvPr>
        </p:nvSpPr>
        <p:spPr/>
        <p:txBody>
          <a:bodyPr/>
          <a:lstStyle/>
          <a:p>
            <a:r>
              <a:rPr lang="en-US" dirty="0"/>
              <a:t>We went ahead some months ago and procured the complex parts for the TPC FEE</a:t>
            </a:r>
          </a:p>
          <a:p>
            <a:r>
              <a:rPr lang="en-US" dirty="0"/>
              <a:t>The board and assembly contract requires the assembler to buy the simple, low-cost items (R, C, diodes)</a:t>
            </a:r>
          </a:p>
        </p:txBody>
      </p:sp>
      <p:sp>
        <p:nvSpPr>
          <p:cNvPr id="4" name="Slide Number Placeholder 3">
            <a:extLst>
              <a:ext uri="{FF2B5EF4-FFF2-40B4-BE49-F238E27FC236}">
                <a16:creationId xmlns:a16="http://schemas.microsoft.com/office/drawing/2014/main" xmlns="" id="{D4485EA4-B9D7-4DE4-918F-B5D532EB986E}"/>
              </a:ext>
            </a:extLst>
          </p:cNvPr>
          <p:cNvSpPr>
            <a:spLocks noGrp="1"/>
          </p:cNvSpPr>
          <p:nvPr>
            <p:ph type="sldNum" sz="quarter" idx="12"/>
          </p:nvPr>
        </p:nvSpPr>
        <p:spPr/>
        <p:txBody>
          <a:bodyPr/>
          <a:lstStyle/>
          <a:p>
            <a:fld id="{4B932B3A-BA38-40C7-ADEE-2A1902CEB265}" type="slidenum">
              <a:rPr lang="en-US" altLang="en-US" smtClean="0"/>
              <a:pPr/>
              <a:t>31</a:t>
            </a:fld>
            <a:endParaRPr lang="en-US" altLang="en-US" dirty="0"/>
          </a:p>
        </p:txBody>
      </p:sp>
      <p:sp>
        <p:nvSpPr>
          <p:cNvPr id="5" name="Footer Placeholder 4">
            <a:extLst>
              <a:ext uri="{FF2B5EF4-FFF2-40B4-BE49-F238E27FC236}">
                <a16:creationId xmlns:a16="http://schemas.microsoft.com/office/drawing/2014/main" xmlns="" id="{0397E3A2-02CA-4D8B-AEA7-B001DA02BD49}"/>
              </a:ext>
            </a:extLst>
          </p:cNvPr>
          <p:cNvSpPr>
            <a:spLocks noGrp="1"/>
          </p:cNvSpPr>
          <p:nvPr>
            <p:ph type="ftr" sz="quarter" idx="4294967295"/>
          </p:nvPr>
        </p:nvSpPr>
        <p:spPr>
          <a:xfrm>
            <a:off x="3124200" y="4917982"/>
            <a:ext cx="2895600" cy="207169"/>
          </a:xfrm>
          <a:prstGeom prst="rect">
            <a:avLst/>
          </a:prstGeom>
        </p:spPr>
        <p:txBody>
          <a:bodyPr/>
          <a:lstStyle/>
          <a:p>
            <a:pPr>
              <a:defRPr/>
            </a:pPr>
            <a:r>
              <a:rPr lang="en-US" smtClean="0"/>
              <a:t>Homework</a:t>
            </a:r>
            <a:endParaRPr lang="en-US" dirty="0"/>
          </a:p>
        </p:txBody>
      </p:sp>
      <p:sp>
        <p:nvSpPr>
          <p:cNvPr id="6" name="Date Placeholder 5">
            <a:extLst>
              <a:ext uri="{FF2B5EF4-FFF2-40B4-BE49-F238E27FC236}">
                <a16:creationId xmlns:a16="http://schemas.microsoft.com/office/drawing/2014/main" xmlns="" id="{9EE1A503-2E2D-4D36-BA4D-C4408C692A79}"/>
              </a:ext>
            </a:extLst>
          </p:cNvPr>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16022760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0"/>
            <a:ext cx="8229600" cy="546497"/>
          </a:xfrm>
        </p:spPr>
        <p:txBody>
          <a:bodyPr/>
          <a:lstStyle/>
          <a:p>
            <a:r>
              <a:rPr lang="en-US" dirty="0" smtClean="0"/>
              <a:t> Annual Review HW Questions</a:t>
            </a:r>
            <a:endParaRPr lang="en-US" dirty="0"/>
          </a:p>
        </p:txBody>
      </p:sp>
      <p:sp>
        <p:nvSpPr>
          <p:cNvPr id="3" name="Content Placeholder 2"/>
          <p:cNvSpPr>
            <a:spLocks noGrp="1"/>
          </p:cNvSpPr>
          <p:nvPr>
            <p:ph idx="1"/>
          </p:nvPr>
        </p:nvSpPr>
        <p:spPr>
          <a:xfrm>
            <a:off x="152400" y="666750"/>
            <a:ext cx="8915400" cy="4267200"/>
          </a:xfrm>
        </p:spPr>
        <p:txBody>
          <a:bodyPr/>
          <a:lstStyle/>
          <a:p>
            <a:pPr marL="914333" lvl="1" indent="-457200">
              <a:buFont typeface="+mj-lt"/>
              <a:buAutoNum type="arabicPeriod" startAt="4"/>
            </a:pPr>
            <a:r>
              <a:rPr lang="en-US" dirty="0"/>
              <a:t>c</a:t>
            </a:r>
            <a:r>
              <a:rPr lang="en-US" dirty="0" smtClean="0"/>
              <a:t>) Delays – continued. </a:t>
            </a:r>
            <a:r>
              <a:rPr lang="en-US" b="0" dirty="0" smtClean="0"/>
              <a:t>Additionally</a:t>
            </a:r>
            <a:r>
              <a:rPr lang="en-US" b="0" dirty="0"/>
              <a:t>, for the procurements that are delayed, </a:t>
            </a:r>
            <a:r>
              <a:rPr lang="en-US" dirty="0"/>
              <a:t>what is the value of those total procurements? Which are critical? </a:t>
            </a:r>
            <a:r>
              <a:rPr lang="en-US" b="1" dirty="0" smtClean="0"/>
              <a:t> </a:t>
            </a:r>
            <a:endParaRPr lang="en-US" sz="2000" dirty="0"/>
          </a:p>
          <a:p>
            <a:pPr marL="457200" lvl="0" indent="-457200">
              <a:buFont typeface="+mj-lt"/>
              <a:buAutoNum type="arabicPeriod" startAt="4"/>
            </a:pPr>
            <a:endParaRPr lang="en-US" sz="1800"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32</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pic>
        <p:nvPicPr>
          <p:cNvPr id="7" name="Picture 6" descr="Screen Shot 2021-07-15 at 1.45.00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879600"/>
            <a:ext cx="9144000" cy="1758950"/>
          </a:xfrm>
          <a:prstGeom prst="rect">
            <a:avLst/>
          </a:prstGeom>
        </p:spPr>
      </p:pic>
      <p:sp>
        <p:nvSpPr>
          <p:cNvPr id="8" name="TextBox 7"/>
          <p:cNvSpPr txBox="1"/>
          <p:nvPr/>
        </p:nvSpPr>
        <p:spPr>
          <a:xfrm>
            <a:off x="1524000" y="3867150"/>
            <a:ext cx="5887098" cy="707886"/>
          </a:xfrm>
          <a:prstGeom prst="rect">
            <a:avLst/>
          </a:prstGeom>
          <a:solidFill>
            <a:srgbClr val="0080FF"/>
          </a:solidFill>
        </p:spPr>
        <p:txBody>
          <a:bodyPr wrap="none" rtlCol="0">
            <a:spAutoFit/>
          </a:bodyPr>
          <a:lstStyle/>
          <a:p>
            <a:r>
              <a:rPr lang="en-US" sz="2000" b="1" dirty="0" smtClean="0">
                <a:solidFill>
                  <a:srgbClr val="FFFFFF"/>
                </a:solidFill>
              </a:rPr>
              <a:t>These three procurements are delayed. All are critical</a:t>
            </a:r>
          </a:p>
          <a:p>
            <a:r>
              <a:rPr lang="en-US" sz="2000" b="1" dirty="0" smtClean="0">
                <a:solidFill>
                  <a:srgbClr val="FFFFFF"/>
                </a:solidFill>
              </a:rPr>
              <a:t>Two are MIE procurements, one is MVTX</a:t>
            </a:r>
            <a:endParaRPr lang="en-US" sz="2000" b="1" dirty="0">
              <a:solidFill>
                <a:srgbClr val="FFFFFF"/>
              </a:solidFill>
            </a:endParaRPr>
          </a:p>
        </p:txBody>
      </p:sp>
    </p:spTree>
    <p:extLst>
      <p:ext uri="{BB962C8B-B14F-4D97-AF65-F5344CB8AC3E}">
        <p14:creationId xmlns:p14="http://schemas.microsoft.com/office/powerpoint/2010/main" val="16451609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0"/>
            <a:ext cx="8229600" cy="546497"/>
          </a:xfrm>
        </p:spPr>
        <p:txBody>
          <a:bodyPr/>
          <a:lstStyle/>
          <a:p>
            <a:r>
              <a:rPr lang="en-US" dirty="0" smtClean="0"/>
              <a:t> Annual Review HW Questions</a:t>
            </a:r>
            <a:endParaRPr lang="en-US" dirty="0"/>
          </a:p>
        </p:txBody>
      </p:sp>
      <p:sp>
        <p:nvSpPr>
          <p:cNvPr id="3" name="Content Placeholder 2"/>
          <p:cNvSpPr>
            <a:spLocks noGrp="1"/>
          </p:cNvSpPr>
          <p:nvPr>
            <p:ph idx="1"/>
          </p:nvPr>
        </p:nvSpPr>
        <p:spPr>
          <a:xfrm>
            <a:off x="152400" y="666750"/>
            <a:ext cx="8915400" cy="4267200"/>
          </a:xfrm>
        </p:spPr>
        <p:txBody>
          <a:bodyPr/>
          <a:lstStyle/>
          <a:p>
            <a:pPr marL="914333" lvl="1" indent="-457200">
              <a:buFont typeface="+mj-lt"/>
              <a:buAutoNum type="arabicPeriod" startAt="4"/>
            </a:pPr>
            <a:r>
              <a:rPr lang="en-US" dirty="0" smtClean="0"/>
              <a:t>d) </a:t>
            </a:r>
            <a:r>
              <a:rPr lang="en-US" dirty="0"/>
              <a:t>Standing Army: What is the standing army cost for the project?</a:t>
            </a:r>
            <a:r>
              <a:rPr lang="en-US" dirty="0"/>
              <a:t> </a:t>
            </a:r>
            <a:endParaRPr lang="en-US" dirty="0" smtClean="0"/>
          </a:p>
          <a:p>
            <a:pPr marL="457133" lvl="1" indent="0">
              <a:buNone/>
            </a:pPr>
            <a:r>
              <a:rPr lang="en-US" b="0" dirty="0" smtClean="0"/>
              <a:t>The sPHENIX MIE is only 10% labor. Our burdened  standing army costs are $50-$60k/mo.  The personnel from Physics Dept and CAD are technical staff supported by RHIC Ops.  </a:t>
            </a:r>
            <a:endParaRPr lang="en-US" sz="2000" b="0" dirty="0"/>
          </a:p>
          <a:p>
            <a:pPr marL="457200" lvl="0" indent="-457200">
              <a:buFont typeface="+mj-lt"/>
              <a:buAutoNum type="arabicPeriod" startAt="4"/>
            </a:pPr>
            <a:endParaRPr lang="en-US" sz="1800"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33</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41031845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0"/>
            <a:ext cx="8229600" cy="546497"/>
          </a:xfrm>
        </p:spPr>
        <p:txBody>
          <a:bodyPr/>
          <a:lstStyle/>
          <a:p>
            <a:r>
              <a:rPr lang="en-US" dirty="0" smtClean="0"/>
              <a:t> Annual Review HW Questions</a:t>
            </a:r>
            <a:endParaRPr lang="en-US" dirty="0"/>
          </a:p>
        </p:txBody>
      </p:sp>
      <p:sp>
        <p:nvSpPr>
          <p:cNvPr id="3" name="Content Placeholder 2"/>
          <p:cNvSpPr>
            <a:spLocks noGrp="1"/>
          </p:cNvSpPr>
          <p:nvPr>
            <p:ph idx="1"/>
          </p:nvPr>
        </p:nvSpPr>
        <p:spPr>
          <a:xfrm>
            <a:off x="152400" y="666750"/>
            <a:ext cx="8915400" cy="4267200"/>
          </a:xfrm>
        </p:spPr>
        <p:txBody>
          <a:bodyPr/>
          <a:lstStyle/>
          <a:p>
            <a:pPr marL="914333" lvl="1" indent="-457200">
              <a:buFont typeface="+mj-lt"/>
              <a:buAutoNum type="arabicPeriod" startAt="4"/>
            </a:pPr>
            <a:r>
              <a:rPr lang="en-US" dirty="0"/>
              <a:t>e</a:t>
            </a:r>
            <a:r>
              <a:rPr lang="en-US" dirty="0" smtClean="0"/>
              <a:t>) Resource </a:t>
            </a:r>
            <a:r>
              <a:rPr lang="en-US" dirty="0"/>
              <a:t>needs: What resources are required going forward that the project does not currently have? </a:t>
            </a:r>
            <a:r>
              <a:rPr lang="en-US" b="0" dirty="0"/>
              <a:t>This would include any recently identified resources that have not started physically working at this time</a:t>
            </a:r>
            <a:r>
              <a:rPr lang="en-US" b="0" dirty="0" smtClean="0"/>
              <a:t>.</a:t>
            </a:r>
          </a:p>
          <a:p>
            <a:pPr marL="857122" lvl="2" indent="0">
              <a:buNone/>
            </a:pPr>
            <a:r>
              <a:rPr lang="en-US" b="0" dirty="0" smtClean="0"/>
              <a:t>We are looking to temporarily bring on a Mech Tech to get us through the next 6 months. This person would be charged to project funds.</a:t>
            </a:r>
          </a:p>
          <a:p>
            <a:pPr marL="857122" lvl="2" indent="0">
              <a:buNone/>
            </a:pPr>
            <a:r>
              <a:rPr lang="en-US" b="0" dirty="0" smtClean="0"/>
              <a:t>We are in the process of hiring 1 postdoc on research funds. A second postdoc would be invaluable to our efforts.  </a:t>
            </a:r>
            <a:endParaRPr lang="en-US" b="0" dirty="0"/>
          </a:p>
          <a:p>
            <a:pPr marL="457133" lvl="1" indent="0">
              <a:buNone/>
            </a:pPr>
            <a:endParaRPr lang="en-US" sz="1800"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34</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42003325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0"/>
            <a:ext cx="8229600" cy="546497"/>
          </a:xfrm>
        </p:spPr>
        <p:txBody>
          <a:bodyPr/>
          <a:lstStyle/>
          <a:p>
            <a:r>
              <a:rPr lang="en-US" dirty="0" smtClean="0"/>
              <a:t> Annual Review HW Questions</a:t>
            </a:r>
            <a:endParaRPr lang="en-US" dirty="0"/>
          </a:p>
        </p:txBody>
      </p:sp>
      <p:sp>
        <p:nvSpPr>
          <p:cNvPr id="3" name="Content Placeholder 2"/>
          <p:cNvSpPr>
            <a:spLocks noGrp="1"/>
          </p:cNvSpPr>
          <p:nvPr>
            <p:ph idx="1"/>
          </p:nvPr>
        </p:nvSpPr>
        <p:spPr>
          <a:xfrm>
            <a:off x="152400" y="666750"/>
            <a:ext cx="8915400" cy="4267200"/>
          </a:xfrm>
        </p:spPr>
        <p:txBody>
          <a:bodyPr/>
          <a:lstStyle/>
          <a:p>
            <a:pPr marL="914333" lvl="1" indent="-457200">
              <a:buFont typeface="+mj-lt"/>
              <a:buAutoNum type="arabicPeriod" startAt="4"/>
            </a:pPr>
            <a:r>
              <a:rPr lang="en-US" dirty="0"/>
              <a:t>f</a:t>
            </a:r>
            <a:r>
              <a:rPr lang="en-US" dirty="0" smtClean="0"/>
              <a:t>)</a:t>
            </a:r>
            <a:r>
              <a:rPr lang="en-US" dirty="0"/>
              <a:t> Forecast schedule question: Demonstrate the current schedule (June 2021) has been updated to reflect any and all delays the project is aware of to show the true impact of delays. (Updating expected finish dates in forecast file). </a:t>
            </a:r>
            <a:endParaRPr lang="en-US" dirty="0" smtClean="0"/>
          </a:p>
          <a:p>
            <a:pPr marL="457133" lvl="1" indent="0">
              <a:buNone/>
            </a:pPr>
            <a:r>
              <a:rPr lang="en-US" dirty="0" smtClean="0"/>
              <a:t> </a:t>
            </a:r>
            <a:r>
              <a:rPr lang="en-US" b="0" dirty="0" smtClean="0"/>
              <a:t>The latest forecast date for the June close is for EMCal Sector completion on 2/3/2022.  See attached file.</a:t>
            </a:r>
            <a:endParaRPr lang="en-US" sz="2000" b="0" dirty="0"/>
          </a:p>
          <a:p>
            <a:pPr marL="457200" lvl="0" indent="-457200">
              <a:buFont typeface="+mj-lt"/>
              <a:buAutoNum type="arabicPeriod" startAt="4"/>
            </a:pPr>
            <a:endParaRPr lang="en-US" sz="1800"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35</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41031845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0"/>
            <a:ext cx="8229600" cy="546497"/>
          </a:xfrm>
        </p:spPr>
        <p:txBody>
          <a:bodyPr/>
          <a:lstStyle/>
          <a:p>
            <a:r>
              <a:rPr lang="en-US" dirty="0" smtClean="0"/>
              <a:t> Annual Review HW Questions</a:t>
            </a:r>
            <a:endParaRPr lang="en-US" dirty="0"/>
          </a:p>
        </p:txBody>
      </p:sp>
      <p:sp>
        <p:nvSpPr>
          <p:cNvPr id="3" name="Content Placeholder 2"/>
          <p:cNvSpPr>
            <a:spLocks noGrp="1"/>
          </p:cNvSpPr>
          <p:nvPr>
            <p:ph idx="1"/>
          </p:nvPr>
        </p:nvSpPr>
        <p:spPr>
          <a:xfrm>
            <a:off x="-13204" y="514350"/>
            <a:ext cx="9157203" cy="4629150"/>
          </a:xfrm>
        </p:spPr>
        <p:txBody>
          <a:bodyPr/>
          <a:lstStyle/>
          <a:p>
            <a:pPr marL="914333" lvl="1" indent="-457200">
              <a:buFont typeface="+mj-lt"/>
              <a:buAutoNum type="arabicPeriod" startAt="4"/>
            </a:pPr>
            <a:r>
              <a:rPr lang="en-US" sz="1600" dirty="0" smtClean="0"/>
              <a:t>g) </a:t>
            </a:r>
            <a:r>
              <a:rPr lang="en-US" sz="1600" dirty="0"/>
              <a:t>Explain more concretely how you are coming up with percent complete to status?</a:t>
            </a:r>
            <a:r>
              <a:rPr lang="en-US" sz="1600" dirty="0"/>
              <a:t> </a:t>
            </a:r>
          </a:p>
          <a:p>
            <a:pPr marL="57140" indent="0">
              <a:buNone/>
            </a:pPr>
            <a:r>
              <a:rPr lang="en-US" dirty="0" smtClean="0"/>
              <a:t>The project is 90% M&amp;S and 10% Labor</a:t>
            </a:r>
          </a:p>
          <a:p>
            <a:pPr marL="57140" indent="0">
              <a:buNone/>
            </a:pPr>
            <a:r>
              <a:rPr lang="en-US" sz="1600" dirty="0" smtClean="0"/>
              <a:t>Progress for most of the P6 tasks is derived from value of M&amp;S orders received or in the case of the University contracts, the percentage of components produced. </a:t>
            </a:r>
          </a:p>
          <a:p>
            <a:pPr marL="57140" indent="0">
              <a:buNone/>
            </a:pPr>
            <a:r>
              <a:rPr lang="en-US" sz="1600" b="1" dirty="0" smtClean="0"/>
              <a:t>M&amp;S for example:</a:t>
            </a:r>
          </a:p>
          <a:p>
            <a:r>
              <a:rPr lang="en-US" sz="1400" dirty="0" smtClean="0">
                <a:solidFill>
                  <a:srgbClr val="2C363A"/>
                </a:solidFill>
                <a:latin typeface="Roboto" panose="02000000000000000000" pitchFamily="2" charset="0"/>
              </a:rPr>
              <a:t>The TPC detector counts progress based on % of all GEMS framed</a:t>
            </a:r>
            <a:endParaRPr lang="en-US" sz="1400" dirty="0">
              <a:solidFill>
                <a:srgbClr val="2C363A"/>
              </a:solidFill>
              <a:latin typeface="Roboto" panose="02000000000000000000" pitchFamily="2" charset="0"/>
            </a:endParaRPr>
          </a:p>
          <a:p>
            <a:r>
              <a:rPr lang="en-US" sz="1400" dirty="0" smtClean="0">
                <a:solidFill>
                  <a:srgbClr val="2C363A"/>
                </a:solidFill>
                <a:latin typeface="Roboto" panose="02000000000000000000" pitchFamily="2" charset="0"/>
              </a:rPr>
              <a:t>The TPC Fee has a spreadsheet of electronics parts order/delivered and their costs</a:t>
            </a:r>
            <a:endParaRPr lang="en-US" sz="1400" dirty="0">
              <a:solidFill>
                <a:srgbClr val="2C363A"/>
              </a:solidFill>
              <a:latin typeface="Roboto" panose="02000000000000000000" pitchFamily="2" charset="0"/>
            </a:endParaRPr>
          </a:p>
          <a:p>
            <a:r>
              <a:rPr lang="en-US" sz="1400" dirty="0" smtClean="0">
                <a:solidFill>
                  <a:srgbClr val="2C363A"/>
                </a:solidFill>
                <a:latin typeface="Roboto" panose="02000000000000000000" pitchFamily="2" charset="0"/>
              </a:rPr>
              <a:t>The TPC calibration has the cost of the laser system delivered or the cost of the gas system components.  </a:t>
            </a:r>
            <a:endParaRPr lang="en-US" sz="1400" dirty="0">
              <a:solidFill>
                <a:srgbClr val="2C363A"/>
              </a:solidFill>
              <a:latin typeface="Roboto" panose="02000000000000000000" pitchFamily="2" charset="0"/>
            </a:endParaRPr>
          </a:p>
          <a:p>
            <a:r>
              <a:rPr lang="en-US" sz="1400" dirty="0" smtClean="0">
                <a:solidFill>
                  <a:srgbClr val="2C363A"/>
                </a:solidFill>
                <a:latin typeface="Roboto" panose="02000000000000000000" pitchFamily="2" charset="0"/>
              </a:rPr>
              <a:t>UIUC bases EMCal progress on the number of blocks produced.</a:t>
            </a:r>
          </a:p>
          <a:p>
            <a:r>
              <a:rPr lang="en-US" sz="1400" dirty="0" smtClean="0">
                <a:solidFill>
                  <a:srgbClr val="2C363A"/>
                </a:solidFill>
                <a:latin typeface="Roboto" panose="02000000000000000000" pitchFamily="2" charset="0"/>
              </a:rPr>
              <a:t>EMCal progress is also measured against the value of the mechanics delivered or light guides received.</a:t>
            </a:r>
          </a:p>
          <a:p>
            <a:r>
              <a:rPr lang="en-US" sz="1400" dirty="0" smtClean="0">
                <a:solidFill>
                  <a:srgbClr val="2C363A"/>
                </a:solidFill>
                <a:latin typeface="Roboto" panose="02000000000000000000" pitchFamily="2" charset="0"/>
              </a:rPr>
              <a:t>HCal takes progress against the value of tiles delivered or mechanics delivered.</a:t>
            </a:r>
          </a:p>
          <a:p>
            <a:r>
              <a:rPr lang="en-US" sz="1400" dirty="0" smtClean="0">
                <a:solidFill>
                  <a:srgbClr val="2C363A"/>
                </a:solidFill>
                <a:latin typeface="Roboto" panose="02000000000000000000" pitchFamily="2" charset="0"/>
              </a:rPr>
              <a:t>The Calorimeter electronics takes progress against the value of the boards, or LVPS or cables delivered.</a:t>
            </a:r>
          </a:p>
          <a:p>
            <a:r>
              <a:rPr lang="en-US" sz="1400" dirty="0" smtClean="0">
                <a:solidFill>
                  <a:srgbClr val="2C363A"/>
                </a:solidFill>
                <a:latin typeface="Roboto" panose="02000000000000000000" pitchFamily="2" charset="0"/>
              </a:rPr>
              <a:t>DAQ/Trigger takes progress against the value of servers, switches, trigger boards delivered.</a:t>
            </a:r>
          </a:p>
          <a:p>
            <a:pPr marL="0" indent="0">
              <a:buNone/>
            </a:pPr>
            <a:r>
              <a:rPr lang="en-US" sz="1400" b="1" dirty="0" smtClean="0">
                <a:solidFill>
                  <a:srgbClr val="000000"/>
                </a:solidFill>
                <a:latin typeface="Roboto" panose="02000000000000000000" pitchFamily="2" charset="0"/>
              </a:rPr>
              <a:t>Labor:</a:t>
            </a:r>
          </a:p>
          <a:p>
            <a:r>
              <a:rPr lang="en-US" sz="1400" dirty="0" smtClean="0">
                <a:solidFill>
                  <a:srgbClr val="2C363A"/>
                </a:solidFill>
                <a:latin typeface="Roboto" panose="02000000000000000000" pitchFamily="2" charset="0"/>
              </a:rPr>
              <a:t>Up until 2021 the labor has been LOE and was only Project Management. </a:t>
            </a:r>
          </a:p>
          <a:p>
            <a:r>
              <a:rPr lang="en-US" sz="1400" dirty="0" smtClean="0">
                <a:solidFill>
                  <a:srgbClr val="2C363A"/>
                </a:solidFill>
                <a:latin typeface="Roboto" panose="02000000000000000000" pitchFamily="2" charset="0"/>
              </a:rPr>
              <a:t>For R&amp;D/Preproduction work at Universities the L2’s estimated % complete against the value of the contract</a:t>
            </a:r>
            <a:endParaRPr lang="en-US" sz="1400" dirty="0">
              <a:solidFill>
                <a:srgbClr val="2C363A"/>
              </a:solidFill>
              <a:latin typeface="Roboto" panose="02000000000000000000" pitchFamily="2" charset="0"/>
            </a:endParaRPr>
          </a:p>
          <a:p>
            <a:pPr marL="457133" lvl="1" indent="0">
              <a:buNone/>
            </a:pPr>
            <a:endParaRPr lang="en-US" sz="1200" dirty="0" smtClean="0"/>
          </a:p>
          <a:p>
            <a:pPr marL="457133" lvl="1" indent="0">
              <a:buNone/>
            </a:pPr>
            <a:r>
              <a:rPr lang="en-US" sz="1200" dirty="0" smtClean="0"/>
              <a:t> </a:t>
            </a:r>
            <a:endParaRPr lang="en-US" sz="1200"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36</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20739620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25F408E-1C5F-423A-BC5E-3350EA34212E}"/>
              </a:ext>
            </a:extLst>
          </p:cNvPr>
          <p:cNvSpPr>
            <a:spLocks noGrp="1"/>
          </p:cNvSpPr>
          <p:nvPr>
            <p:ph type="subTitle" idx="1"/>
          </p:nvPr>
        </p:nvSpPr>
        <p:spPr/>
        <p:txBody>
          <a:bodyPr/>
          <a:lstStyle/>
          <a:p>
            <a:endParaRPr lang="en-US" dirty="0"/>
          </a:p>
        </p:txBody>
      </p:sp>
      <p:pic>
        <p:nvPicPr>
          <p:cNvPr id="5" name="Picture 4" descr="Table, Excel&#10;&#10;Description automatically generated">
            <a:extLst>
              <a:ext uri="{FF2B5EF4-FFF2-40B4-BE49-F238E27FC236}">
                <a16:creationId xmlns:a16="http://schemas.microsoft.com/office/drawing/2014/main" xmlns="" id="{E43F2715-A254-44FF-993E-65B9044B01A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66750"/>
            <a:ext cx="9144000" cy="4204318"/>
          </a:xfrm>
          <a:prstGeom prst="rect">
            <a:avLst/>
          </a:prstGeom>
        </p:spPr>
      </p:pic>
      <p:sp>
        <p:nvSpPr>
          <p:cNvPr id="6" name="TextBox 5">
            <a:extLst>
              <a:ext uri="{FF2B5EF4-FFF2-40B4-BE49-F238E27FC236}">
                <a16:creationId xmlns:a16="http://schemas.microsoft.com/office/drawing/2014/main" xmlns="" id="{CAE337C8-B028-4888-AB2A-CC118731C536}"/>
              </a:ext>
            </a:extLst>
          </p:cNvPr>
          <p:cNvSpPr txBox="1"/>
          <p:nvPr/>
        </p:nvSpPr>
        <p:spPr>
          <a:xfrm>
            <a:off x="0" y="0"/>
            <a:ext cx="5602135" cy="561692"/>
          </a:xfrm>
          <a:prstGeom prst="rect">
            <a:avLst/>
          </a:prstGeom>
          <a:noFill/>
        </p:spPr>
        <p:txBody>
          <a:bodyPr wrap="none" lIns="68580" tIns="34290" rIns="68580" bIns="34290" rtlCol="0">
            <a:spAutoFit/>
          </a:bodyPr>
          <a:lstStyle/>
          <a:p>
            <a:r>
              <a:rPr lang="en-US" sz="3200" dirty="0" smtClean="0"/>
              <a:t>TPC </a:t>
            </a:r>
            <a:r>
              <a:rPr lang="en-US" sz="3200" dirty="0"/>
              <a:t>FEE Production </a:t>
            </a:r>
            <a:r>
              <a:rPr lang="en-US" sz="3200" dirty="0" smtClean="0"/>
              <a:t>Components </a:t>
            </a:r>
            <a:endParaRPr lang="en-US" sz="3200"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
        <p:nvSpPr>
          <p:cNvPr id="7" name="Footer Placeholder 6"/>
          <p:cNvSpPr>
            <a:spLocks noGrp="1"/>
          </p:cNvSpPr>
          <p:nvPr>
            <p:ph type="ftr" sz="quarter" idx="11"/>
          </p:nvPr>
        </p:nvSpPr>
        <p:spPr/>
        <p:txBody>
          <a:bodyPr/>
          <a:lstStyle/>
          <a:p>
            <a:pPr>
              <a:defRPr/>
            </a:pPr>
            <a:r>
              <a:rPr lang="en-US" smtClean="0"/>
              <a:t>Homework</a:t>
            </a:r>
            <a:endParaRPr lang="en-US" dirty="0"/>
          </a:p>
        </p:txBody>
      </p:sp>
      <p:sp>
        <p:nvSpPr>
          <p:cNvPr id="8" name="Slide Number Placeholder 7"/>
          <p:cNvSpPr>
            <a:spLocks noGrp="1"/>
          </p:cNvSpPr>
          <p:nvPr>
            <p:ph type="sldNum" sz="quarter" idx="12"/>
          </p:nvPr>
        </p:nvSpPr>
        <p:spPr/>
        <p:txBody>
          <a:bodyPr/>
          <a:lstStyle/>
          <a:p>
            <a:fld id="{821615D7-3BC1-4233-BC99-0E8D4008AB52}" type="slidenum">
              <a:rPr lang="en-US" altLang="en-US" smtClean="0"/>
              <a:pPr/>
              <a:t>37</a:t>
            </a:fld>
            <a:endParaRPr lang="en-US" altLang="en-US" dirty="0"/>
          </a:p>
        </p:txBody>
      </p:sp>
    </p:spTree>
    <p:extLst>
      <p:ext uri="{BB962C8B-B14F-4D97-AF65-F5344CB8AC3E}">
        <p14:creationId xmlns:p14="http://schemas.microsoft.com/office/powerpoint/2010/main" val="304899834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able, Excel&#10;&#10;Description automatically generated">
            <a:extLst>
              <a:ext uri="{FF2B5EF4-FFF2-40B4-BE49-F238E27FC236}">
                <a16:creationId xmlns:a16="http://schemas.microsoft.com/office/drawing/2014/main" xmlns="" id="{7B1B4E72-F113-44FA-B825-5EDEF203E0E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300" y="742950"/>
            <a:ext cx="8722700" cy="4324350"/>
          </a:xfrm>
          <a:prstGeom prst="rect">
            <a:avLst/>
          </a:prstGeom>
        </p:spPr>
      </p:pic>
      <p:sp>
        <p:nvSpPr>
          <p:cNvPr id="4" name="TextBox 3">
            <a:extLst>
              <a:ext uri="{FF2B5EF4-FFF2-40B4-BE49-F238E27FC236}">
                <a16:creationId xmlns:a16="http://schemas.microsoft.com/office/drawing/2014/main" xmlns="" id="{E1DB1744-3197-4A5C-B6BB-A0453D302B4F}"/>
              </a:ext>
            </a:extLst>
          </p:cNvPr>
          <p:cNvSpPr txBox="1"/>
          <p:nvPr/>
        </p:nvSpPr>
        <p:spPr>
          <a:xfrm>
            <a:off x="100641" y="-95250"/>
            <a:ext cx="5538159" cy="746358"/>
          </a:xfrm>
          <a:prstGeom prst="rect">
            <a:avLst/>
          </a:prstGeom>
          <a:noFill/>
        </p:spPr>
        <p:txBody>
          <a:bodyPr wrap="square" lIns="68580" tIns="34290" rIns="68580" bIns="34290" rtlCol="0">
            <a:spAutoFit/>
          </a:bodyPr>
          <a:lstStyle/>
          <a:p>
            <a:r>
              <a:rPr lang="en-US" sz="4400" dirty="0" smtClean="0">
                <a:solidFill>
                  <a:srgbClr val="000000"/>
                </a:solidFill>
              </a:rPr>
              <a:t>TPC </a:t>
            </a:r>
            <a:r>
              <a:rPr lang="en-US" sz="4400" dirty="0">
                <a:solidFill>
                  <a:srgbClr val="000000"/>
                </a:solidFill>
              </a:rPr>
              <a:t>Diffuse Lasers</a:t>
            </a:r>
          </a:p>
        </p:txBody>
      </p:sp>
      <p:sp>
        <p:nvSpPr>
          <p:cNvPr id="2" name="Date Placeholder 1"/>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07AE5DAE-5A25-4D93-A5BA-3F3E3A62C8C6}" type="slidenum">
              <a:rPr lang="en-US" altLang="en-US" smtClean="0"/>
              <a:pPr/>
              <a:t>38</a:t>
            </a:fld>
            <a:endParaRPr lang="en-US" altLang="en-US" dirty="0"/>
          </a:p>
        </p:txBody>
      </p:sp>
    </p:spTree>
    <p:extLst>
      <p:ext uri="{BB962C8B-B14F-4D97-AF65-F5344CB8AC3E}">
        <p14:creationId xmlns:p14="http://schemas.microsoft.com/office/powerpoint/2010/main" val="1343676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xmlns="" id="{B66743EB-9E85-4F73-A3F5-2D7E0A36BDC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5090" y="1221581"/>
            <a:ext cx="8813821" cy="2898577"/>
          </a:xfrm>
          <a:prstGeom prst="rect">
            <a:avLst/>
          </a:prstGeom>
        </p:spPr>
      </p:pic>
      <p:sp>
        <p:nvSpPr>
          <p:cNvPr id="4" name="TextBox 3">
            <a:extLst>
              <a:ext uri="{FF2B5EF4-FFF2-40B4-BE49-F238E27FC236}">
                <a16:creationId xmlns:a16="http://schemas.microsoft.com/office/drawing/2014/main" xmlns="" id="{F307FB1B-F0E3-4C0D-8A6E-2706CBAEA90A}"/>
              </a:ext>
            </a:extLst>
          </p:cNvPr>
          <p:cNvSpPr txBox="1"/>
          <p:nvPr/>
        </p:nvSpPr>
        <p:spPr>
          <a:xfrm>
            <a:off x="0" y="0"/>
            <a:ext cx="8305800" cy="684803"/>
          </a:xfrm>
          <a:prstGeom prst="rect">
            <a:avLst/>
          </a:prstGeom>
          <a:noFill/>
        </p:spPr>
        <p:txBody>
          <a:bodyPr wrap="square" lIns="68580" tIns="34290" rIns="68580" bIns="34290" rtlCol="0">
            <a:spAutoFit/>
          </a:bodyPr>
          <a:lstStyle/>
          <a:p>
            <a:r>
              <a:rPr lang="en-US" sz="4000" dirty="0">
                <a:solidFill>
                  <a:srgbClr val="000000"/>
                </a:solidFill>
              </a:rPr>
              <a:t>Procure TPC DAM Felix 2.0 Boards </a:t>
            </a:r>
            <a:r>
              <a:rPr lang="en-US" sz="4000" dirty="0" smtClean="0">
                <a:solidFill>
                  <a:srgbClr val="000000"/>
                </a:solidFill>
              </a:rPr>
              <a:t> </a:t>
            </a:r>
            <a:endParaRPr lang="en-US" sz="4000" dirty="0">
              <a:solidFill>
                <a:srgbClr val="000000"/>
              </a:solidFill>
            </a:endParaRPr>
          </a:p>
        </p:txBody>
      </p:sp>
      <p:sp>
        <p:nvSpPr>
          <p:cNvPr id="2" name="Date Placeholder 1"/>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07AE5DAE-5A25-4D93-A5BA-3F3E3A62C8C6}" type="slidenum">
              <a:rPr lang="en-US" altLang="en-US" smtClean="0"/>
              <a:pPr/>
              <a:t>39</a:t>
            </a:fld>
            <a:endParaRPr lang="en-US" altLang="en-US" dirty="0"/>
          </a:p>
        </p:txBody>
      </p:sp>
    </p:spTree>
    <p:extLst>
      <p:ext uri="{BB962C8B-B14F-4D97-AF65-F5344CB8AC3E}">
        <p14:creationId xmlns:p14="http://schemas.microsoft.com/office/powerpoint/2010/main" val="44815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0"/>
            <a:ext cx="8229600" cy="546497"/>
          </a:xfrm>
        </p:spPr>
        <p:txBody>
          <a:bodyPr/>
          <a:lstStyle/>
          <a:p>
            <a:r>
              <a:rPr lang="en-US" dirty="0" smtClean="0"/>
              <a:t> Annual Review HW Questions</a:t>
            </a:r>
            <a:endParaRPr lang="en-US" dirty="0"/>
          </a:p>
        </p:txBody>
      </p:sp>
      <p:sp>
        <p:nvSpPr>
          <p:cNvPr id="3" name="Content Placeholder 2"/>
          <p:cNvSpPr>
            <a:spLocks noGrp="1"/>
          </p:cNvSpPr>
          <p:nvPr>
            <p:ph idx="1"/>
          </p:nvPr>
        </p:nvSpPr>
        <p:spPr>
          <a:xfrm>
            <a:off x="152400" y="666750"/>
            <a:ext cx="8915400" cy="4267200"/>
          </a:xfrm>
        </p:spPr>
        <p:txBody>
          <a:bodyPr/>
          <a:lstStyle/>
          <a:p>
            <a:pPr marL="457200" indent="-457200">
              <a:buFont typeface="+mj-lt"/>
              <a:buAutoNum type="arabicPeriod" startAt="2"/>
            </a:pPr>
            <a:r>
              <a:rPr lang="en-US" sz="2000" dirty="0"/>
              <a:t>We have noticed that the installation schedule is very tight. What is the float to the hand-off date for installation, especially for the items that will be significantly delayed? When could these items (i.e. cables, digitizers) impact the installation schedule? </a:t>
            </a:r>
            <a:r>
              <a:rPr lang="en-US" sz="2000" dirty="0" smtClean="0"/>
              <a:t> </a:t>
            </a:r>
            <a:r>
              <a:rPr lang="en-US" sz="2000" dirty="0" smtClean="0"/>
              <a:t> </a:t>
            </a:r>
            <a:endParaRPr lang="en-US" sz="2000" dirty="0" smtClean="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4</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416463530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xmlns="" id="{6B735519-0F2E-4F6A-964E-6EE27BE6288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304" y="736742"/>
            <a:ext cx="7556896" cy="4438563"/>
          </a:xfrm>
          <a:prstGeom prst="rect">
            <a:avLst/>
          </a:prstGeom>
        </p:spPr>
      </p:pic>
      <p:sp>
        <p:nvSpPr>
          <p:cNvPr id="2" name="Title 1"/>
          <p:cNvSpPr>
            <a:spLocks noGrp="1"/>
          </p:cNvSpPr>
          <p:nvPr>
            <p:ph type="title"/>
          </p:nvPr>
        </p:nvSpPr>
        <p:spPr/>
        <p:txBody>
          <a:bodyPr/>
          <a:lstStyle/>
          <a:p>
            <a:r>
              <a:rPr lang="en-US" dirty="0" smtClean="0"/>
              <a:t>EMCal Tungsten Powder</a:t>
            </a:r>
            <a:endParaRPr 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0AE0C637-5835-444B-B8C0-92C25AFA2084}" type="slidenum">
              <a:rPr lang="en-US" altLang="en-US" smtClean="0"/>
              <a:pPr/>
              <a:t>40</a:t>
            </a:fld>
            <a:endParaRPr lang="en-US" altLang="en-US" dirty="0"/>
          </a:p>
        </p:txBody>
      </p:sp>
    </p:spTree>
    <p:extLst>
      <p:ext uri="{BB962C8B-B14F-4D97-AF65-F5344CB8AC3E}">
        <p14:creationId xmlns:p14="http://schemas.microsoft.com/office/powerpoint/2010/main" val="2963317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xmlns="" id="{C28E4CE4-70E6-4272-992A-4F5488794E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611930"/>
            <a:ext cx="7391400" cy="4531570"/>
          </a:xfrm>
          <a:prstGeom prst="rect">
            <a:avLst/>
          </a:prstGeom>
        </p:spPr>
      </p:pic>
      <p:sp>
        <p:nvSpPr>
          <p:cNvPr id="2" name="Title 1"/>
          <p:cNvSpPr>
            <a:spLocks noGrp="1"/>
          </p:cNvSpPr>
          <p:nvPr>
            <p:ph type="title"/>
          </p:nvPr>
        </p:nvSpPr>
        <p:spPr/>
        <p:txBody>
          <a:bodyPr/>
          <a:lstStyle/>
          <a:p>
            <a:r>
              <a:rPr lang="en-US" dirty="0" smtClean="0"/>
              <a:t>EMCal Screens</a:t>
            </a:r>
            <a:endParaRPr 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
        <p:nvSpPr>
          <p:cNvPr id="6" name="Slide Number Placeholder 5"/>
          <p:cNvSpPr>
            <a:spLocks noGrp="1"/>
          </p:cNvSpPr>
          <p:nvPr>
            <p:ph type="sldNum" sz="quarter" idx="12"/>
          </p:nvPr>
        </p:nvSpPr>
        <p:spPr/>
        <p:txBody>
          <a:bodyPr/>
          <a:lstStyle/>
          <a:p>
            <a:fld id="{0AE0C637-5835-444B-B8C0-92C25AFA2084}" type="slidenum">
              <a:rPr lang="en-US" altLang="en-US" smtClean="0"/>
              <a:pPr/>
              <a:t>41</a:t>
            </a:fld>
            <a:endParaRPr lang="en-US" altLang="en-US" dirty="0"/>
          </a:p>
        </p:txBody>
      </p:sp>
    </p:spTree>
    <p:extLst>
      <p:ext uri="{BB962C8B-B14F-4D97-AF65-F5344CB8AC3E}">
        <p14:creationId xmlns:p14="http://schemas.microsoft.com/office/powerpoint/2010/main" val="2761377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xmlns="" id="{B607E094-48AE-4D29-A4E0-815CA5BC4E9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23950"/>
            <a:ext cx="8716724" cy="3193256"/>
          </a:xfrm>
          <a:prstGeom prst="rect">
            <a:avLst/>
          </a:prstGeom>
        </p:spPr>
      </p:pic>
      <p:sp>
        <p:nvSpPr>
          <p:cNvPr id="2" name="Title 1"/>
          <p:cNvSpPr>
            <a:spLocks noGrp="1"/>
          </p:cNvSpPr>
          <p:nvPr>
            <p:ph type="title"/>
          </p:nvPr>
        </p:nvSpPr>
        <p:spPr/>
        <p:txBody>
          <a:bodyPr/>
          <a:lstStyle/>
          <a:p>
            <a:r>
              <a:rPr lang="en-US" dirty="0" smtClean="0"/>
              <a:t>EMCal Epoxy</a:t>
            </a:r>
            <a:endParaRPr 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0AE0C637-5835-444B-B8C0-92C25AFA2084}" type="slidenum">
              <a:rPr lang="en-US" altLang="en-US" smtClean="0"/>
              <a:pPr/>
              <a:t>42</a:t>
            </a:fld>
            <a:endParaRPr lang="en-US" altLang="en-US" dirty="0"/>
          </a:p>
        </p:txBody>
      </p:sp>
    </p:spTree>
    <p:extLst>
      <p:ext uri="{BB962C8B-B14F-4D97-AF65-F5344CB8AC3E}">
        <p14:creationId xmlns:p14="http://schemas.microsoft.com/office/powerpoint/2010/main" val="2935252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xmlns="" id="{6E75F35B-213B-4198-9FF3-43C88CC9A1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5400" y="666750"/>
            <a:ext cx="6665865" cy="4419600"/>
          </a:xfrm>
          <a:prstGeom prst="rect">
            <a:avLst/>
          </a:prstGeom>
        </p:spPr>
      </p:pic>
      <p:sp>
        <p:nvSpPr>
          <p:cNvPr id="2" name="Title 1"/>
          <p:cNvSpPr>
            <a:spLocks noGrp="1"/>
          </p:cNvSpPr>
          <p:nvPr>
            <p:ph type="title"/>
          </p:nvPr>
        </p:nvSpPr>
        <p:spPr/>
        <p:txBody>
          <a:bodyPr/>
          <a:lstStyle/>
          <a:p>
            <a:r>
              <a:rPr lang="en-US" dirty="0" smtClean="0"/>
              <a:t>EMCal Block Accounting</a:t>
            </a:r>
            <a:endParaRPr lang="en-US" dirty="0"/>
          </a:p>
        </p:txBody>
      </p:sp>
      <p:sp>
        <p:nvSpPr>
          <p:cNvPr id="4" name="Date Placeholder 3"/>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0AE0C637-5835-444B-B8C0-92C25AFA2084}" type="slidenum">
              <a:rPr lang="en-US" altLang="en-US" smtClean="0"/>
              <a:pPr/>
              <a:t>43</a:t>
            </a:fld>
            <a:endParaRPr lang="en-US" altLang="en-US" dirty="0"/>
          </a:p>
        </p:txBody>
      </p:sp>
    </p:spTree>
    <p:extLst>
      <p:ext uri="{BB962C8B-B14F-4D97-AF65-F5344CB8AC3E}">
        <p14:creationId xmlns:p14="http://schemas.microsoft.com/office/powerpoint/2010/main" val="1821388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able, Excel&#10;&#10;Description automatically generated">
            <a:extLst>
              <a:ext uri="{FF2B5EF4-FFF2-40B4-BE49-F238E27FC236}">
                <a16:creationId xmlns:a16="http://schemas.microsoft.com/office/drawing/2014/main" xmlns="" id="{3E57EA33-C511-4E30-8B3F-41553A77993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6491" y="803672"/>
            <a:ext cx="8151019" cy="3536156"/>
          </a:xfrm>
          <a:prstGeom prst="rect">
            <a:avLst/>
          </a:prstGeom>
        </p:spPr>
      </p:pic>
      <p:sp>
        <p:nvSpPr>
          <p:cNvPr id="4" name="TextBox 3">
            <a:extLst>
              <a:ext uri="{FF2B5EF4-FFF2-40B4-BE49-F238E27FC236}">
                <a16:creationId xmlns:a16="http://schemas.microsoft.com/office/drawing/2014/main" xmlns="" id="{CA7E879B-AC79-44B5-A838-352FE3E73878}"/>
              </a:ext>
            </a:extLst>
          </p:cNvPr>
          <p:cNvSpPr txBox="1"/>
          <p:nvPr/>
        </p:nvSpPr>
        <p:spPr>
          <a:xfrm>
            <a:off x="0" y="0"/>
            <a:ext cx="6113858" cy="561692"/>
          </a:xfrm>
          <a:prstGeom prst="rect">
            <a:avLst/>
          </a:prstGeom>
          <a:noFill/>
        </p:spPr>
        <p:txBody>
          <a:bodyPr wrap="square" lIns="68580" tIns="34290" rIns="68580" bIns="34290" rtlCol="0">
            <a:spAutoFit/>
          </a:bodyPr>
          <a:lstStyle/>
          <a:p>
            <a:r>
              <a:rPr lang="en-US" sz="3200" dirty="0" smtClean="0">
                <a:solidFill>
                  <a:srgbClr val="000000"/>
                </a:solidFill>
              </a:rPr>
              <a:t>Calorimeter Front </a:t>
            </a:r>
            <a:r>
              <a:rPr lang="en-US" sz="3200" dirty="0">
                <a:solidFill>
                  <a:srgbClr val="000000"/>
                </a:solidFill>
              </a:rPr>
              <a:t>End Electronics</a:t>
            </a:r>
          </a:p>
        </p:txBody>
      </p:sp>
      <p:sp>
        <p:nvSpPr>
          <p:cNvPr id="2" name="Date Placeholder 1"/>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p:cNvSpPr>
            <a:spLocks noGrp="1"/>
          </p:cNvSpPr>
          <p:nvPr>
            <p:ph type="ftr" sz="quarter" idx="11"/>
          </p:nvPr>
        </p:nvSpPr>
        <p:spPr/>
        <p:txBody>
          <a:bodyPr/>
          <a:lstStyle/>
          <a:p>
            <a:pPr>
              <a:defRPr/>
            </a:pPr>
            <a:r>
              <a:rPr lang="en-US" smtClean="0"/>
              <a:t>Homework</a:t>
            </a:r>
            <a:endParaRPr lang="en-US" dirty="0"/>
          </a:p>
        </p:txBody>
      </p:sp>
      <p:sp>
        <p:nvSpPr>
          <p:cNvPr id="6" name="Slide Number Placeholder 5"/>
          <p:cNvSpPr>
            <a:spLocks noGrp="1"/>
          </p:cNvSpPr>
          <p:nvPr>
            <p:ph type="sldNum" sz="quarter" idx="12"/>
          </p:nvPr>
        </p:nvSpPr>
        <p:spPr/>
        <p:txBody>
          <a:bodyPr/>
          <a:lstStyle/>
          <a:p>
            <a:fld id="{07AE5DAE-5A25-4D93-A5BA-3F3E3A62C8C6}" type="slidenum">
              <a:rPr lang="en-US" altLang="en-US" smtClean="0"/>
              <a:pPr/>
              <a:t>44</a:t>
            </a:fld>
            <a:endParaRPr lang="en-US" altLang="en-US" dirty="0"/>
          </a:p>
        </p:txBody>
      </p:sp>
    </p:spTree>
    <p:extLst>
      <p:ext uri="{BB962C8B-B14F-4D97-AF65-F5344CB8AC3E}">
        <p14:creationId xmlns:p14="http://schemas.microsoft.com/office/powerpoint/2010/main" val="338592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2B094B-273E-4A63-8515-AC4634734FA6}"/>
              </a:ext>
            </a:extLst>
          </p:cNvPr>
          <p:cNvSpPr>
            <a:spLocks noGrp="1"/>
          </p:cNvSpPr>
          <p:nvPr>
            <p:ph type="title"/>
          </p:nvPr>
        </p:nvSpPr>
        <p:spPr>
          <a:xfrm>
            <a:off x="1002" y="36918"/>
            <a:ext cx="8229600" cy="546497"/>
          </a:xfrm>
        </p:spPr>
        <p:txBody>
          <a:bodyPr/>
          <a:lstStyle/>
          <a:p>
            <a:r>
              <a:rPr lang="en-US" dirty="0" smtClean="0"/>
              <a:t>Q2:MIE </a:t>
            </a:r>
            <a:r>
              <a:rPr lang="en-US" dirty="0"/>
              <a:t>to Installation Links in P6</a:t>
            </a:r>
          </a:p>
        </p:txBody>
      </p:sp>
      <p:sp>
        <p:nvSpPr>
          <p:cNvPr id="3" name="Content Placeholder 2">
            <a:extLst>
              <a:ext uri="{FF2B5EF4-FFF2-40B4-BE49-F238E27FC236}">
                <a16:creationId xmlns:a16="http://schemas.microsoft.com/office/drawing/2014/main" xmlns="" id="{4CCEC0F3-7E5A-4A57-8836-2D8FFADB4720}"/>
              </a:ext>
            </a:extLst>
          </p:cNvPr>
          <p:cNvSpPr>
            <a:spLocks noGrp="1"/>
          </p:cNvSpPr>
          <p:nvPr>
            <p:ph idx="1"/>
          </p:nvPr>
        </p:nvSpPr>
        <p:spPr>
          <a:xfrm>
            <a:off x="228600" y="742950"/>
            <a:ext cx="8686800" cy="3394472"/>
          </a:xfrm>
        </p:spPr>
        <p:txBody>
          <a:bodyPr/>
          <a:lstStyle/>
          <a:p>
            <a:r>
              <a:rPr lang="en-US" sz="1800" dirty="0"/>
              <a:t>Links from detector assembly (MIE) to detector installation (I&amp;F) are embedded in P6 for:</a:t>
            </a:r>
          </a:p>
          <a:p>
            <a:pPr lvl="1"/>
            <a:r>
              <a:rPr lang="en-US" sz="1800" dirty="0"/>
              <a:t>TPC</a:t>
            </a:r>
          </a:p>
          <a:p>
            <a:pPr lvl="1"/>
            <a:r>
              <a:rPr lang="en-US" sz="1800" dirty="0"/>
              <a:t>EMCal</a:t>
            </a:r>
          </a:p>
          <a:p>
            <a:pPr lvl="1"/>
            <a:r>
              <a:rPr lang="en-US" sz="1800" dirty="0"/>
              <a:t>OHCal</a:t>
            </a:r>
          </a:p>
          <a:p>
            <a:pPr lvl="1"/>
            <a:r>
              <a:rPr lang="en-US" sz="1800" dirty="0"/>
              <a:t>MBD (and the off-project detectors IHCal, INTT, MVTX, and all magnet items)</a:t>
            </a:r>
          </a:p>
          <a:p>
            <a:r>
              <a:rPr lang="en-US" sz="1800" dirty="0"/>
              <a:t>Links were put in P6 for availability of parts during detector construction, e.g.:</a:t>
            </a:r>
          </a:p>
          <a:p>
            <a:pPr lvl="1"/>
            <a:r>
              <a:rPr lang="en-US" sz="1800" dirty="0"/>
              <a:t>SiPMs, W-powder, scintillating fibers, scintillating tiles</a:t>
            </a:r>
          </a:p>
          <a:p>
            <a:pPr lvl="1"/>
            <a:r>
              <a:rPr lang="en-US" sz="1800" dirty="0"/>
              <a:t>SiPM daughtercards, preamps, interface cards and internal cables for the EMCal &amp; OHCal (and the IHCal, in effect)</a:t>
            </a:r>
          </a:p>
          <a:p>
            <a:pPr lvl="1"/>
            <a:r>
              <a:rPr lang="en-US" sz="1800" dirty="0"/>
              <a:t>GEM foils, SAMPA chips and FEE cards for the TPC</a:t>
            </a:r>
          </a:p>
          <a:p>
            <a:pPr lvl="1"/>
            <a:r>
              <a:rPr lang="en-US" sz="1800" dirty="0"/>
              <a:t>These “parts activities” are largely complete, so these sub-assembly links served their purpose</a:t>
            </a:r>
          </a:p>
        </p:txBody>
      </p:sp>
      <p:sp>
        <p:nvSpPr>
          <p:cNvPr id="4" name="Slide Number Placeholder 3">
            <a:extLst>
              <a:ext uri="{FF2B5EF4-FFF2-40B4-BE49-F238E27FC236}">
                <a16:creationId xmlns:a16="http://schemas.microsoft.com/office/drawing/2014/main" xmlns="" id="{FA156EE3-1BA4-486A-BC94-BB24D4F6491E}"/>
              </a:ext>
            </a:extLst>
          </p:cNvPr>
          <p:cNvSpPr>
            <a:spLocks noGrp="1"/>
          </p:cNvSpPr>
          <p:nvPr>
            <p:ph type="sldNum" sz="quarter" idx="12"/>
          </p:nvPr>
        </p:nvSpPr>
        <p:spPr/>
        <p:txBody>
          <a:bodyPr/>
          <a:lstStyle/>
          <a:p>
            <a:fld id="{4B932B3A-BA38-40C7-ADEE-2A1902CEB265}" type="slidenum">
              <a:rPr lang="en-US" altLang="en-US" smtClean="0"/>
              <a:pPr/>
              <a:t>5</a:t>
            </a:fld>
            <a:endParaRPr lang="en-US" altLang="en-US" dirty="0"/>
          </a:p>
        </p:txBody>
      </p:sp>
      <p:sp>
        <p:nvSpPr>
          <p:cNvPr id="5" name="Footer Placeholder 4">
            <a:extLst>
              <a:ext uri="{FF2B5EF4-FFF2-40B4-BE49-F238E27FC236}">
                <a16:creationId xmlns:a16="http://schemas.microsoft.com/office/drawing/2014/main" xmlns="" id="{3420D3C9-9299-4269-8CB5-71363DB46EA9}"/>
              </a:ext>
            </a:extLst>
          </p:cNvPr>
          <p:cNvSpPr>
            <a:spLocks noGrp="1"/>
          </p:cNvSpPr>
          <p:nvPr>
            <p:ph type="ftr" sz="quarter" idx="4294967295"/>
          </p:nvPr>
        </p:nvSpPr>
        <p:spPr>
          <a:xfrm>
            <a:off x="3124200" y="4911070"/>
            <a:ext cx="2895600" cy="207169"/>
          </a:xfrm>
          <a:prstGeom prst="rect">
            <a:avLst/>
          </a:prstGeom>
        </p:spPr>
        <p:txBody>
          <a:bodyPr/>
          <a:lstStyle/>
          <a:p>
            <a:pPr algn="ctr">
              <a:defRPr/>
            </a:pPr>
            <a:r>
              <a:rPr lang="en-US" sz="1200" dirty="0" smtClean="0"/>
              <a:t>Homework</a:t>
            </a:r>
            <a:endParaRPr lang="en-US" sz="1200" dirty="0"/>
          </a:p>
        </p:txBody>
      </p:sp>
      <p:sp>
        <p:nvSpPr>
          <p:cNvPr id="6" name="Date Placeholder 5">
            <a:extLst>
              <a:ext uri="{FF2B5EF4-FFF2-40B4-BE49-F238E27FC236}">
                <a16:creationId xmlns:a16="http://schemas.microsoft.com/office/drawing/2014/main" xmlns="" id="{DBFCD4FB-1544-469D-9769-F007D373B3DC}"/>
              </a:ext>
            </a:extLst>
          </p:cNvPr>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12581611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CB8D64-F386-48A3-B02F-4F66ACC8193B}"/>
              </a:ext>
            </a:extLst>
          </p:cNvPr>
          <p:cNvSpPr>
            <a:spLocks noGrp="1"/>
          </p:cNvSpPr>
          <p:nvPr>
            <p:ph type="title"/>
          </p:nvPr>
        </p:nvSpPr>
        <p:spPr>
          <a:xfrm>
            <a:off x="0" y="25011"/>
            <a:ext cx="8686800" cy="546497"/>
          </a:xfrm>
        </p:spPr>
        <p:txBody>
          <a:bodyPr/>
          <a:lstStyle/>
          <a:p>
            <a:r>
              <a:rPr lang="en-US" dirty="0" smtClean="0"/>
              <a:t>Q2: MIE </a:t>
            </a:r>
            <a:r>
              <a:rPr lang="en-US" dirty="0"/>
              <a:t>to Installation links in P6 (2)</a:t>
            </a:r>
          </a:p>
        </p:txBody>
      </p:sp>
      <p:sp>
        <p:nvSpPr>
          <p:cNvPr id="3" name="Content Placeholder 2">
            <a:extLst>
              <a:ext uri="{FF2B5EF4-FFF2-40B4-BE49-F238E27FC236}">
                <a16:creationId xmlns:a16="http://schemas.microsoft.com/office/drawing/2014/main" xmlns="" id="{FBB61DCB-2BEB-41A0-A1EA-171DC30B4904}"/>
              </a:ext>
            </a:extLst>
          </p:cNvPr>
          <p:cNvSpPr>
            <a:spLocks noGrp="1"/>
          </p:cNvSpPr>
          <p:nvPr>
            <p:ph idx="1"/>
          </p:nvPr>
        </p:nvSpPr>
        <p:spPr>
          <a:xfrm>
            <a:off x="304800" y="666750"/>
            <a:ext cx="8839200" cy="3394472"/>
          </a:xfrm>
        </p:spPr>
        <p:txBody>
          <a:bodyPr/>
          <a:lstStyle/>
          <a:p>
            <a:r>
              <a:rPr lang="en-US" sz="1800" dirty="0"/>
              <a:t>We can determine the time between expected finish for a given item and when it is needed for installation</a:t>
            </a:r>
          </a:p>
          <a:p>
            <a:r>
              <a:rPr lang="en-US" sz="1800" dirty="0"/>
              <a:t>This is shown on the two charts included</a:t>
            </a:r>
          </a:p>
          <a:p>
            <a:r>
              <a:rPr lang="en-US" sz="1800" dirty="0"/>
              <a:t>The lead time for in particular </a:t>
            </a:r>
            <a:r>
              <a:rPr lang="en-US" sz="1800" b="1" dirty="0"/>
              <a:t>digitizers</a:t>
            </a:r>
            <a:r>
              <a:rPr lang="en-US" sz="1800" dirty="0"/>
              <a:t> and </a:t>
            </a:r>
            <a:r>
              <a:rPr lang="en-US" sz="1800" b="1" dirty="0"/>
              <a:t>signal cables </a:t>
            </a:r>
            <a:r>
              <a:rPr lang="en-US" sz="1800" dirty="0"/>
              <a:t>(and crates and a few other items) was left implicit when we baselined in 2019</a:t>
            </a:r>
          </a:p>
          <a:p>
            <a:pPr lvl="1"/>
            <a:r>
              <a:rPr lang="en-US" sz="1800" dirty="0"/>
              <a:t>We can perform relay-rack installation on the carriage only after the OHCal, SC magnet, and the platforms are in place</a:t>
            </a:r>
          </a:p>
          <a:p>
            <a:pPr lvl="1"/>
            <a:r>
              <a:rPr lang="en-US" sz="1800" dirty="0"/>
              <a:t>We have to give priority to cryogenics/controls/magnet PSU &amp; quench detector at that time since they are labor-intensive and critical-path to turning on the magnet</a:t>
            </a:r>
          </a:p>
          <a:p>
            <a:pPr lvl="1"/>
            <a:r>
              <a:rPr lang="en-US" sz="1800" dirty="0"/>
              <a:t>We cannot in any case mass-power electronics until we roll sPHENIX in to 1008-IR because we do not have adequate AC power in the Assembly Hall</a:t>
            </a:r>
          </a:p>
          <a:p>
            <a:pPr lvl="1"/>
            <a:r>
              <a:rPr lang="en-US" sz="1800" dirty="0"/>
              <a:t>BUT, we do want to proceed with signal-cables on a time-available basis just to get it done</a:t>
            </a:r>
          </a:p>
        </p:txBody>
      </p:sp>
      <p:sp>
        <p:nvSpPr>
          <p:cNvPr id="4" name="Slide Number Placeholder 3">
            <a:extLst>
              <a:ext uri="{FF2B5EF4-FFF2-40B4-BE49-F238E27FC236}">
                <a16:creationId xmlns:a16="http://schemas.microsoft.com/office/drawing/2014/main" xmlns="" id="{31377DE6-DC71-4A80-B890-268BC5F81666}"/>
              </a:ext>
            </a:extLst>
          </p:cNvPr>
          <p:cNvSpPr>
            <a:spLocks noGrp="1"/>
          </p:cNvSpPr>
          <p:nvPr>
            <p:ph type="sldNum" sz="quarter" idx="12"/>
          </p:nvPr>
        </p:nvSpPr>
        <p:spPr/>
        <p:txBody>
          <a:bodyPr/>
          <a:lstStyle/>
          <a:p>
            <a:fld id="{4B932B3A-BA38-40C7-ADEE-2A1902CEB265}" type="slidenum">
              <a:rPr lang="en-US" altLang="en-US" smtClean="0"/>
              <a:pPr/>
              <a:t>6</a:t>
            </a:fld>
            <a:endParaRPr lang="en-US" altLang="en-US" dirty="0"/>
          </a:p>
        </p:txBody>
      </p:sp>
      <p:sp>
        <p:nvSpPr>
          <p:cNvPr id="5" name="Footer Placeholder 4">
            <a:extLst>
              <a:ext uri="{FF2B5EF4-FFF2-40B4-BE49-F238E27FC236}">
                <a16:creationId xmlns:a16="http://schemas.microsoft.com/office/drawing/2014/main" xmlns="" id="{421786E2-BD9E-463B-9EA0-26F16AB8943A}"/>
              </a:ext>
            </a:extLst>
          </p:cNvPr>
          <p:cNvSpPr>
            <a:spLocks noGrp="1"/>
          </p:cNvSpPr>
          <p:nvPr>
            <p:ph type="ftr" sz="quarter" idx="4294967295"/>
          </p:nvPr>
        </p:nvSpPr>
        <p:spPr>
          <a:xfrm>
            <a:off x="3200400" y="4857750"/>
            <a:ext cx="2895600" cy="207169"/>
          </a:xfrm>
          <a:prstGeom prst="rect">
            <a:avLst/>
          </a:prstGeom>
        </p:spPr>
        <p:txBody>
          <a:bodyPr/>
          <a:lstStyle/>
          <a:p>
            <a:pPr algn="ctr">
              <a:defRPr/>
            </a:pPr>
            <a:r>
              <a:rPr lang="en-US" sz="1200" dirty="0" smtClean="0"/>
              <a:t>Homework</a:t>
            </a:r>
            <a:endParaRPr lang="en-US" sz="1200" dirty="0"/>
          </a:p>
        </p:txBody>
      </p:sp>
      <p:sp>
        <p:nvSpPr>
          <p:cNvPr id="6" name="Date Placeholder 5">
            <a:extLst>
              <a:ext uri="{FF2B5EF4-FFF2-40B4-BE49-F238E27FC236}">
                <a16:creationId xmlns:a16="http://schemas.microsoft.com/office/drawing/2014/main" xmlns="" id="{04EDF209-EC32-4B57-975E-5D4FB2196B2C}"/>
              </a:ext>
            </a:extLst>
          </p:cNvPr>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13647435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661EA-2C3A-44F8-8A09-BB0442CD04E8}"/>
              </a:ext>
            </a:extLst>
          </p:cNvPr>
          <p:cNvSpPr>
            <a:spLocks noGrp="1"/>
          </p:cNvSpPr>
          <p:nvPr>
            <p:ph type="title"/>
          </p:nvPr>
        </p:nvSpPr>
        <p:spPr>
          <a:xfrm>
            <a:off x="0" y="25011"/>
            <a:ext cx="8686800" cy="546497"/>
          </a:xfrm>
        </p:spPr>
        <p:txBody>
          <a:bodyPr/>
          <a:lstStyle/>
          <a:p>
            <a:r>
              <a:rPr lang="en-US" dirty="0" smtClean="0"/>
              <a:t>Q2:MIE </a:t>
            </a:r>
            <a:r>
              <a:rPr lang="en-US" dirty="0"/>
              <a:t>to Installation links in P6 (3)</a:t>
            </a:r>
          </a:p>
        </p:txBody>
      </p:sp>
      <p:sp>
        <p:nvSpPr>
          <p:cNvPr id="3" name="Content Placeholder 2">
            <a:extLst>
              <a:ext uri="{FF2B5EF4-FFF2-40B4-BE49-F238E27FC236}">
                <a16:creationId xmlns:a16="http://schemas.microsoft.com/office/drawing/2014/main" xmlns="" id="{F5005932-CC15-45A1-9555-9E543A92F9A8}"/>
              </a:ext>
            </a:extLst>
          </p:cNvPr>
          <p:cNvSpPr>
            <a:spLocks noGrp="1"/>
          </p:cNvSpPr>
          <p:nvPr>
            <p:ph idx="1"/>
          </p:nvPr>
        </p:nvSpPr>
        <p:spPr>
          <a:xfrm>
            <a:off x="457200" y="819150"/>
            <a:ext cx="8686800" cy="3394472"/>
          </a:xfrm>
        </p:spPr>
        <p:txBody>
          <a:bodyPr/>
          <a:lstStyle/>
          <a:p>
            <a:r>
              <a:rPr lang="en-US" sz="1800" dirty="0"/>
              <a:t>The earliest we can install </a:t>
            </a:r>
            <a:r>
              <a:rPr lang="en-US" sz="1800" b="1" dirty="0"/>
              <a:t>signal cables </a:t>
            </a:r>
            <a:r>
              <a:rPr lang="en-US" sz="1800" dirty="0"/>
              <a:t>is Week 5 of 2022. The latest that we’d like to be installing them is around Week 35 when TPC installation and cabling is concluding, at which point we want to start powering lots of the detector together.</a:t>
            </a:r>
          </a:p>
          <a:p>
            <a:pPr lvl="1"/>
            <a:r>
              <a:rPr lang="en-US" sz="1800" dirty="0"/>
              <a:t>Prior to this we’ll be checking individual sectors with a portable test stand</a:t>
            </a:r>
          </a:p>
          <a:p>
            <a:r>
              <a:rPr lang="en-US" sz="1800" dirty="0"/>
              <a:t>We expect signal cables to appear in batches from the vendor, possibly as soon as this Fall, at which point we can test them and store them pending installation. We can install in batches on a time-available basis, possibly on evening shift since day shift needs to give priority to crane and surveying operations. Delivery from the cable vendor is likely to persist for months.</a:t>
            </a:r>
          </a:p>
          <a:p>
            <a:r>
              <a:rPr lang="en-US" sz="1800" dirty="0"/>
              <a:t>We could thus “survive” a 1-year (!!!) delivery schedule from the vendor, but are pressing for 6-7 months</a:t>
            </a:r>
          </a:p>
          <a:p>
            <a:endParaRPr lang="en-US" sz="1800" dirty="0"/>
          </a:p>
        </p:txBody>
      </p:sp>
      <p:sp>
        <p:nvSpPr>
          <p:cNvPr id="4" name="Slide Number Placeholder 3">
            <a:extLst>
              <a:ext uri="{FF2B5EF4-FFF2-40B4-BE49-F238E27FC236}">
                <a16:creationId xmlns:a16="http://schemas.microsoft.com/office/drawing/2014/main" xmlns="" id="{A5A8A008-C02B-49F2-B2DD-0DBAE5C53EA0}"/>
              </a:ext>
            </a:extLst>
          </p:cNvPr>
          <p:cNvSpPr>
            <a:spLocks noGrp="1"/>
          </p:cNvSpPr>
          <p:nvPr>
            <p:ph type="sldNum" sz="quarter" idx="12"/>
          </p:nvPr>
        </p:nvSpPr>
        <p:spPr/>
        <p:txBody>
          <a:bodyPr/>
          <a:lstStyle/>
          <a:p>
            <a:fld id="{4B932B3A-BA38-40C7-ADEE-2A1902CEB265}" type="slidenum">
              <a:rPr lang="en-US" altLang="en-US" smtClean="0"/>
              <a:pPr/>
              <a:t>7</a:t>
            </a:fld>
            <a:endParaRPr lang="en-US" altLang="en-US" dirty="0"/>
          </a:p>
        </p:txBody>
      </p:sp>
      <p:sp>
        <p:nvSpPr>
          <p:cNvPr id="5" name="Footer Placeholder 4">
            <a:extLst>
              <a:ext uri="{FF2B5EF4-FFF2-40B4-BE49-F238E27FC236}">
                <a16:creationId xmlns:a16="http://schemas.microsoft.com/office/drawing/2014/main" xmlns="" id="{C4C0D1D1-BE3D-42FE-9955-6F40D2B128B4}"/>
              </a:ext>
            </a:extLst>
          </p:cNvPr>
          <p:cNvSpPr>
            <a:spLocks noGrp="1"/>
          </p:cNvSpPr>
          <p:nvPr>
            <p:ph type="ftr" sz="quarter" idx="4294967295"/>
          </p:nvPr>
        </p:nvSpPr>
        <p:spPr>
          <a:xfrm>
            <a:off x="3276600" y="4857750"/>
            <a:ext cx="2895600" cy="207169"/>
          </a:xfrm>
          <a:prstGeom prst="rect">
            <a:avLst/>
          </a:prstGeom>
        </p:spPr>
        <p:txBody>
          <a:bodyPr/>
          <a:lstStyle/>
          <a:p>
            <a:pPr algn="ctr">
              <a:defRPr/>
            </a:pPr>
            <a:r>
              <a:rPr lang="en-US" sz="1200" dirty="0" smtClean="0"/>
              <a:t>Homework</a:t>
            </a:r>
            <a:endParaRPr lang="en-US" sz="1200" dirty="0"/>
          </a:p>
        </p:txBody>
      </p:sp>
      <p:sp>
        <p:nvSpPr>
          <p:cNvPr id="6" name="Date Placeholder 5">
            <a:extLst>
              <a:ext uri="{FF2B5EF4-FFF2-40B4-BE49-F238E27FC236}">
                <a16:creationId xmlns:a16="http://schemas.microsoft.com/office/drawing/2014/main" xmlns="" id="{C55A3B2B-386A-46D1-ACC5-B87ADADCCEA6}"/>
              </a:ext>
            </a:extLst>
          </p:cNvPr>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22891485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661EA-2C3A-44F8-8A09-BB0442CD04E8}"/>
              </a:ext>
            </a:extLst>
          </p:cNvPr>
          <p:cNvSpPr>
            <a:spLocks noGrp="1"/>
          </p:cNvSpPr>
          <p:nvPr>
            <p:ph type="title"/>
          </p:nvPr>
        </p:nvSpPr>
        <p:spPr>
          <a:xfrm>
            <a:off x="0" y="25011"/>
            <a:ext cx="8686800" cy="546497"/>
          </a:xfrm>
        </p:spPr>
        <p:txBody>
          <a:bodyPr/>
          <a:lstStyle/>
          <a:p>
            <a:r>
              <a:rPr lang="en-US" dirty="0" smtClean="0"/>
              <a:t>Q2:MIE </a:t>
            </a:r>
            <a:r>
              <a:rPr lang="en-US" dirty="0"/>
              <a:t>to Installation links in P6 (4)</a:t>
            </a:r>
          </a:p>
        </p:txBody>
      </p:sp>
      <p:sp>
        <p:nvSpPr>
          <p:cNvPr id="3" name="Content Placeholder 2">
            <a:extLst>
              <a:ext uri="{FF2B5EF4-FFF2-40B4-BE49-F238E27FC236}">
                <a16:creationId xmlns:a16="http://schemas.microsoft.com/office/drawing/2014/main" xmlns="" id="{F5005932-CC15-45A1-9555-9E543A92F9A8}"/>
              </a:ext>
            </a:extLst>
          </p:cNvPr>
          <p:cNvSpPr>
            <a:spLocks noGrp="1"/>
          </p:cNvSpPr>
          <p:nvPr>
            <p:ph idx="1"/>
          </p:nvPr>
        </p:nvSpPr>
        <p:spPr>
          <a:xfrm>
            <a:off x="457200" y="819150"/>
            <a:ext cx="8229600" cy="3394472"/>
          </a:xfrm>
        </p:spPr>
        <p:txBody>
          <a:bodyPr/>
          <a:lstStyle/>
          <a:p>
            <a:r>
              <a:rPr lang="en-US" sz="1800" dirty="0"/>
              <a:t>The earliest we can install </a:t>
            </a:r>
            <a:r>
              <a:rPr lang="en-US" sz="1800" b="1" dirty="0"/>
              <a:t>digitizers</a:t>
            </a:r>
            <a:r>
              <a:rPr lang="en-US" sz="1800" dirty="0"/>
              <a:t> </a:t>
            </a:r>
            <a:r>
              <a:rPr lang="en-US" sz="1800" i="1" dirty="0" err="1"/>
              <a:t>en</a:t>
            </a:r>
            <a:r>
              <a:rPr lang="en-US" sz="1800" i="1" dirty="0"/>
              <a:t> masse </a:t>
            </a:r>
            <a:r>
              <a:rPr lang="en-US" sz="1800" dirty="0"/>
              <a:t>is perhaps Week 17 of 2022, right after sPHENIX roll-in to 1008 IR.</a:t>
            </a:r>
          </a:p>
          <a:p>
            <a:r>
              <a:rPr lang="en-US" sz="1800" dirty="0"/>
              <a:t>We already have 20% of them produced and in test crates currently in use to test and burn-in sectors. The above refers to the bulk installation.</a:t>
            </a:r>
          </a:p>
          <a:p>
            <a:r>
              <a:rPr lang="en-US" sz="1800" dirty="0"/>
              <a:t>Again, we want all the digitizers in place by Week 35 of 2022 so we can start mass power-ups.</a:t>
            </a:r>
          </a:p>
          <a:p>
            <a:endParaRPr lang="en-US" sz="1800" dirty="0"/>
          </a:p>
          <a:p>
            <a:r>
              <a:rPr lang="en-US" sz="1800" dirty="0"/>
              <a:t>The </a:t>
            </a:r>
            <a:r>
              <a:rPr lang="en-US" sz="1800" b="1" dirty="0"/>
              <a:t>DAQ/Trigger/Timing </a:t>
            </a:r>
            <a:r>
              <a:rPr lang="en-US" sz="1800" dirty="0"/>
              <a:t>systems were linked in P6 to the ability to operate the full detector, which is after Week 35 of 2022</a:t>
            </a:r>
          </a:p>
          <a:p>
            <a:pPr lvl="1"/>
            <a:r>
              <a:rPr lang="en-US" sz="1800" dirty="0"/>
              <a:t>We already use a subset of the DAQ/GL1 trigger/Timing as well as basic DAQ software, all now in hand, for testing detector assemblies and sectors as they are being built, so we did not add that logic to P6</a:t>
            </a:r>
          </a:p>
          <a:p>
            <a:endParaRPr lang="en-US" sz="1800" dirty="0"/>
          </a:p>
        </p:txBody>
      </p:sp>
      <p:sp>
        <p:nvSpPr>
          <p:cNvPr id="4" name="Slide Number Placeholder 3">
            <a:extLst>
              <a:ext uri="{FF2B5EF4-FFF2-40B4-BE49-F238E27FC236}">
                <a16:creationId xmlns:a16="http://schemas.microsoft.com/office/drawing/2014/main" xmlns="" id="{A5A8A008-C02B-49F2-B2DD-0DBAE5C53EA0}"/>
              </a:ext>
            </a:extLst>
          </p:cNvPr>
          <p:cNvSpPr>
            <a:spLocks noGrp="1"/>
          </p:cNvSpPr>
          <p:nvPr>
            <p:ph type="sldNum" sz="quarter" idx="12"/>
          </p:nvPr>
        </p:nvSpPr>
        <p:spPr/>
        <p:txBody>
          <a:bodyPr/>
          <a:lstStyle/>
          <a:p>
            <a:fld id="{4B932B3A-BA38-40C7-ADEE-2A1902CEB265}" type="slidenum">
              <a:rPr lang="en-US" altLang="en-US" smtClean="0"/>
              <a:pPr/>
              <a:t>8</a:t>
            </a:fld>
            <a:endParaRPr lang="en-US" altLang="en-US" dirty="0"/>
          </a:p>
        </p:txBody>
      </p:sp>
      <p:sp>
        <p:nvSpPr>
          <p:cNvPr id="5" name="Footer Placeholder 4">
            <a:extLst>
              <a:ext uri="{FF2B5EF4-FFF2-40B4-BE49-F238E27FC236}">
                <a16:creationId xmlns:a16="http://schemas.microsoft.com/office/drawing/2014/main" xmlns="" id="{C4C0D1D1-BE3D-42FE-9955-6F40D2B128B4}"/>
              </a:ext>
            </a:extLst>
          </p:cNvPr>
          <p:cNvSpPr>
            <a:spLocks noGrp="1"/>
          </p:cNvSpPr>
          <p:nvPr>
            <p:ph type="ftr" sz="quarter" idx="4294967295"/>
          </p:nvPr>
        </p:nvSpPr>
        <p:spPr>
          <a:xfrm>
            <a:off x="3200400" y="4857750"/>
            <a:ext cx="2895600" cy="207169"/>
          </a:xfrm>
          <a:prstGeom prst="rect">
            <a:avLst/>
          </a:prstGeom>
        </p:spPr>
        <p:txBody>
          <a:bodyPr/>
          <a:lstStyle/>
          <a:p>
            <a:pPr algn="ctr">
              <a:defRPr/>
            </a:pPr>
            <a:r>
              <a:rPr lang="en-US" sz="1200" dirty="0" smtClean="0"/>
              <a:t>Homework</a:t>
            </a:r>
            <a:endParaRPr lang="en-US" sz="1200" dirty="0"/>
          </a:p>
        </p:txBody>
      </p:sp>
      <p:sp>
        <p:nvSpPr>
          <p:cNvPr id="6" name="Date Placeholder 5">
            <a:extLst>
              <a:ext uri="{FF2B5EF4-FFF2-40B4-BE49-F238E27FC236}">
                <a16:creationId xmlns:a16="http://schemas.microsoft.com/office/drawing/2014/main" xmlns="" id="{C55A3B2B-386A-46D1-ACC5-B87ADADCCEA6}"/>
              </a:ext>
            </a:extLst>
          </p:cNvPr>
          <p:cNvSpPr>
            <a:spLocks noGrp="1"/>
          </p:cNvSpPr>
          <p:nvPr>
            <p:ph type="dt" sz="half" idx="10"/>
          </p:nvPr>
        </p:nvSpPr>
        <p:spPr/>
        <p:txBody>
          <a:bodyPr/>
          <a:lstStyle/>
          <a:p>
            <a:pPr>
              <a:defRPr/>
            </a:pPr>
            <a:r>
              <a:rPr lang="en-US" altLang="en-US" smtClean="0"/>
              <a:t>7/15/2021</a:t>
            </a:r>
            <a:endParaRPr lang="en-US" altLang="en-US" dirty="0"/>
          </a:p>
        </p:txBody>
      </p:sp>
    </p:spTree>
    <p:extLst>
      <p:ext uri="{BB962C8B-B14F-4D97-AF65-F5344CB8AC3E}">
        <p14:creationId xmlns:p14="http://schemas.microsoft.com/office/powerpoint/2010/main" val="24564479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808FF-2866-4FBC-9370-F2DD9EF1235A}"/>
              </a:ext>
            </a:extLst>
          </p:cNvPr>
          <p:cNvSpPr>
            <a:spLocks noGrp="1"/>
          </p:cNvSpPr>
          <p:nvPr>
            <p:ph type="title"/>
          </p:nvPr>
        </p:nvSpPr>
        <p:spPr>
          <a:xfrm>
            <a:off x="0" y="25011"/>
            <a:ext cx="8686800" cy="546497"/>
          </a:xfrm>
        </p:spPr>
        <p:txBody>
          <a:bodyPr/>
          <a:lstStyle/>
          <a:p>
            <a:r>
              <a:rPr lang="en-US" dirty="0" smtClean="0"/>
              <a:t>Q2:OuterHCal </a:t>
            </a:r>
            <a:r>
              <a:rPr lang="en-US" dirty="0"/>
              <a:t>and EMCal Installation</a:t>
            </a:r>
          </a:p>
        </p:txBody>
      </p:sp>
      <p:graphicFrame>
        <p:nvGraphicFramePr>
          <p:cNvPr id="7" name="Table 7">
            <a:extLst>
              <a:ext uri="{FF2B5EF4-FFF2-40B4-BE49-F238E27FC236}">
                <a16:creationId xmlns:a16="http://schemas.microsoft.com/office/drawing/2014/main" xmlns="" id="{419A5D41-8218-4789-813B-9FCDA68F3AD8}"/>
              </a:ext>
            </a:extLst>
          </p:cNvPr>
          <p:cNvGraphicFramePr>
            <a:graphicFrameLocks noGrp="1"/>
          </p:cNvGraphicFramePr>
          <p:nvPr>
            <p:ph idx="1"/>
            <p:extLst>
              <p:ext uri="{D42A27DB-BD31-4B8C-83A1-F6EECF244321}">
                <p14:modId xmlns:p14="http://schemas.microsoft.com/office/powerpoint/2010/main" val="2771132859"/>
              </p:ext>
            </p:extLst>
          </p:nvPr>
        </p:nvGraphicFramePr>
        <p:xfrm>
          <a:off x="457200" y="971550"/>
          <a:ext cx="8229600" cy="39776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984934370"/>
                    </a:ext>
                  </a:extLst>
                </a:gridCol>
                <a:gridCol w="2209800">
                  <a:extLst>
                    <a:ext uri="{9D8B030D-6E8A-4147-A177-3AD203B41FA5}">
                      <a16:colId xmlns:a16="http://schemas.microsoft.com/office/drawing/2014/main" xmlns="" val="2297413203"/>
                    </a:ext>
                  </a:extLst>
                </a:gridCol>
                <a:gridCol w="1752600">
                  <a:extLst>
                    <a:ext uri="{9D8B030D-6E8A-4147-A177-3AD203B41FA5}">
                      <a16:colId xmlns:a16="http://schemas.microsoft.com/office/drawing/2014/main" xmlns="" val="2177562996"/>
                    </a:ext>
                  </a:extLst>
                </a:gridCol>
                <a:gridCol w="1219200">
                  <a:extLst>
                    <a:ext uri="{9D8B030D-6E8A-4147-A177-3AD203B41FA5}">
                      <a16:colId xmlns:a16="http://schemas.microsoft.com/office/drawing/2014/main" xmlns="" val="3098146609"/>
                    </a:ext>
                  </a:extLst>
                </a:gridCol>
              </a:tblGrid>
              <a:tr h="370840">
                <a:tc>
                  <a:txBody>
                    <a:bodyPr/>
                    <a:lstStyle/>
                    <a:p>
                      <a:endParaRPr lang="en-US" dirty="0"/>
                    </a:p>
                  </a:txBody>
                  <a:tcPr/>
                </a:tc>
                <a:tc>
                  <a:txBody>
                    <a:bodyPr/>
                    <a:lstStyle/>
                    <a:p>
                      <a:r>
                        <a:rPr lang="en-US" dirty="0"/>
                        <a:t>Fabrication Complete</a:t>
                      </a:r>
                    </a:p>
                  </a:txBody>
                  <a:tcPr/>
                </a:tc>
                <a:tc>
                  <a:txBody>
                    <a:bodyPr/>
                    <a:lstStyle/>
                    <a:p>
                      <a:r>
                        <a:rPr lang="en-US" dirty="0"/>
                        <a:t>Installation Date</a:t>
                      </a:r>
                    </a:p>
                  </a:txBody>
                  <a:tcPr/>
                </a:tc>
                <a:tc>
                  <a:txBody>
                    <a:bodyPr/>
                    <a:lstStyle/>
                    <a:p>
                      <a:r>
                        <a:rPr lang="en-US" dirty="0"/>
                        <a:t>Delta (</a:t>
                      </a:r>
                      <a:r>
                        <a:rPr lang="en-US" dirty="0" err="1"/>
                        <a:t>wk</a:t>
                      </a:r>
                      <a:r>
                        <a:rPr lang="en-US" dirty="0"/>
                        <a:t>)</a:t>
                      </a:r>
                    </a:p>
                  </a:txBody>
                  <a:tcPr/>
                </a:tc>
                <a:extLst>
                  <a:ext uri="{0D108BD9-81ED-4DB2-BD59-A6C34878D82A}">
                    <a16:rowId xmlns:a16="http://schemas.microsoft.com/office/drawing/2014/main" xmlns="" val="4029986081"/>
                  </a:ext>
                </a:extLst>
              </a:tr>
              <a:tr h="370840">
                <a:tc>
                  <a:txBody>
                    <a:bodyPr/>
                    <a:lstStyle/>
                    <a:p>
                      <a:r>
                        <a:rPr lang="en-US" dirty="0"/>
                        <a:t>OHCal Sector 1 &amp; Splice Plates</a:t>
                      </a:r>
                    </a:p>
                  </a:txBody>
                  <a:tcPr>
                    <a:solidFill>
                      <a:srgbClr val="92D050"/>
                    </a:solidFill>
                  </a:tcPr>
                </a:tc>
                <a:tc>
                  <a:txBody>
                    <a:bodyPr/>
                    <a:lstStyle/>
                    <a:p>
                      <a:r>
                        <a:rPr lang="en-US" dirty="0">
                          <a:highlight>
                            <a:srgbClr val="FFFF00"/>
                          </a:highlight>
                        </a:rPr>
                        <a:t>Week 8,   2021</a:t>
                      </a:r>
                    </a:p>
                  </a:txBody>
                  <a:tcPr>
                    <a:solidFill>
                      <a:srgbClr val="FFFF00"/>
                    </a:solidFill>
                  </a:tcPr>
                </a:tc>
                <a:tc>
                  <a:txBody>
                    <a:bodyPr/>
                    <a:lstStyle/>
                    <a:p>
                      <a:r>
                        <a:rPr lang="en-US" dirty="0"/>
                        <a:t>Week 25,  2021</a:t>
                      </a:r>
                    </a:p>
                  </a:txBody>
                  <a:tcPr>
                    <a:solidFill>
                      <a:srgbClr val="FFFF00"/>
                    </a:solidFill>
                  </a:tcPr>
                </a:tc>
                <a:tc>
                  <a:txBody>
                    <a:bodyPr/>
                    <a:lstStyle/>
                    <a:p>
                      <a:pPr algn="ctr"/>
                      <a:r>
                        <a:rPr lang="en-US" dirty="0"/>
                        <a:t>(done)</a:t>
                      </a:r>
                    </a:p>
                  </a:txBody>
                  <a:tcPr/>
                </a:tc>
                <a:extLst>
                  <a:ext uri="{0D108BD9-81ED-4DB2-BD59-A6C34878D82A}">
                    <a16:rowId xmlns:a16="http://schemas.microsoft.com/office/drawing/2014/main" xmlns="" val="992360254"/>
                  </a:ext>
                </a:extLst>
              </a:tr>
              <a:tr h="370840">
                <a:tc>
                  <a:txBody>
                    <a:bodyPr/>
                    <a:lstStyle/>
                    <a:p>
                      <a:r>
                        <a:rPr lang="en-US" dirty="0"/>
                        <a:t>OHCal Sector 13</a:t>
                      </a:r>
                    </a:p>
                  </a:txBody>
                  <a:tcPr>
                    <a:solidFill>
                      <a:srgbClr val="92D050"/>
                    </a:solidFill>
                  </a:tcPr>
                </a:tc>
                <a:tc>
                  <a:txBody>
                    <a:bodyPr/>
                    <a:lstStyle/>
                    <a:p>
                      <a:r>
                        <a:rPr lang="en-US" dirty="0">
                          <a:highlight>
                            <a:srgbClr val="FFFF00"/>
                          </a:highlight>
                        </a:rPr>
                        <a:t>Week 5,   2021</a:t>
                      </a:r>
                    </a:p>
                  </a:txBody>
                  <a:tcPr>
                    <a:solidFill>
                      <a:srgbClr val="FFFF00"/>
                    </a:solidFill>
                  </a:tcPr>
                </a:tc>
                <a:tc>
                  <a:txBody>
                    <a:bodyPr/>
                    <a:lstStyle/>
                    <a:p>
                      <a:r>
                        <a:rPr lang="en-US" dirty="0"/>
                        <a:t>Week 36,  2021</a:t>
                      </a:r>
                    </a:p>
                  </a:txBody>
                  <a:tcPr/>
                </a:tc>
                <a:tc>
                  <a:txBody>
                    <a:bodyPr/>
                    <a:lstStyle/>
                    <a:p>
                      <a:pPr algn="ctr"/>
                      <a:r>
                        <a:rPr lang="en-US" dirty="0"/>
                        <a:t>31</a:t>
                      </a:r>
                    </a:p>
                  </a:txBody>
                  <a:tcPr/>
                </a:tc>
                <a:extLst>
                  <a:ext uri="{0D108BD9-81ED-4DB2-BD59-A6C34878D82A}">
                    <a16:rowId xmlns:a16="http://schemas.microsoft.com/office/drawing/2014/main" xmlns="" val="3049189222"/>
                  </a:ext>
                </a:extLst>
              </a:tr>
              <a:tr h="370840">
                <a:tc>
                  <a:txBody>
                    <a:bodyPr/>
                    <a:lstStyle/>
                    <a:p>
                      <a:r>
                        <a:rPr lang="en-US" dirty="0"/>
                        <a:t>SC Magnet Coil</a:t>
                      </a:r>
                    </a:p>
                  </a:txBody>
                  <a:tcPr>
                    <a:solidFill>
                      <a:schemeClr val="accent2">
                        <a:lumMod val="40000"/>
                        <a:lumOff val="60000"/>
                      </a:schemeClr>
                    </a:solidFill>
                  </a:tcPr>
                </a:tc>
                <a:tc>
                  <a:txBody>
                    <a:bodyPr/>
                    <a:lstStyle/>
                    <a:p>
                      <a:r>
                        <a:rPr lang="en-US" dirty="0">
                          <a:highlight>
                            <a:srgbClr val="FFFF00"/>
                          </a:highlight>
                        </a:rPr>
                        <a:t>2018 (testing at BNL)</a:t>
                      </a:r>
                    </a:p>
                  </a:txBody>
                  <a:tcPr>
                    <a:solidFill>
                      <a:srgbClr val="FFFF00"/>
                    </a:solidFill>
                  </a:tcPr>
                </a:tc>
                <a:tc>
                  <a:txBody>
                    <a:bodyPr/>
                    <a:lstStyle/>
                    <a:p>
                      <a:r>
                        <a:rPr lang="en-US" dirty="0"/>
                        <a:t>Week 39,  2021</a:t>
                      </a:r>
                    </a:p>
                  </a:txBody>
                  <a:tcPr/>
                </a:tc>
                <a:tc>
                  <a:txBody>
                    <a:bodyPr/>
                    <a:lstStyle/>
                    <a:p>
                      <a:pPr algn="ctr"/>
                      <a:r>
                        <a:rPr lang="en-US" dirty="0"/>
                        <a:t>&gt;100</a:t>
                      </a:r>
                    </a:p>
                  </a:txBody>
                  <a:tcPr/>
                </a:tc>
                <a:extLst>
                  <a:ext uri="{0D108BD9-81ED-4DB2-BD59-A6C34878D82A}">
                    <a16:rowId xmlns:a16="http://schemas.microsoft.com/office/drawing/2014/main" xmlns="" val="209053554"/>
                  </a:ext>
                </a:extLst>
              </a:tr>
              <a:tr h="370840">
                <a:tc>
                  <a:txBody>
                    <a:bodyPr/>
                    <a:lstStyle/>
                    <a:p>
                      <a:r>
                        <a:rPr lang="en-US" dirty="0"/>
                        <a:t>OHCal Sector 14</a:t>
                      </a:r>
                    </a:p>
                  </a:txBody>
                  <a:tcPr>
                    <a:solidFill>
                      <a:srgbClr val="92D050"/>
                    </a:solidFill>
                  </a:tcPr>
                </a:tc>
                <a:tc>
                  <a:txBody>
                    <a:bodyPr/>
                    <a:lstStyle/>
                    <a:p>
                      <a:r>
                        <a:rPr lang="en-US" dirty="0">
                          <a:highlight>
                            <a:srgbClr val="FFFF00"/>
                          </a:highlight>
                        </a:rPr>
                        <a:t>Week 5,   2021</a:t>
                      </a:r>
                    </a:p>
                  </a:txBody>
                  <a:tcPr>
                    <a:solidFill>
                      <a:srgbClr val="FFFF00"/>
                    </a:solidFill>
                  </a:tcPr>
                </a:tc>
                <a:tc>
                  <a:txBody>
                    <a:bodyPr/>
                    <a:lstStyle/>
                    <a:p>
                      <a:r>
                        <a:rPr lang="en-US" dirty="0"/>
                        <a:t>Week 43,  2021</a:t>
                      </a:r>
                    </a:p>
                  </a:txBody>
                  <a:tcPr/>
                </a:tc>
                <a:tc>
                  <a:txBody>
                    <a:bodyPr/>
                    <a:lstStyle/>
                    <a:p>
                      <a:pPr algn="ctr"/>
                      <a:r>
                        <a:rPr lang="en-US" dirty="0"/>
                        <a:t>38</a:t>
                      </a:r>
                    </a:p>
                  </a:txBody>
                  <a:tcPr/>
                </a:tc>
                <a:extLst>
                  <a:ext uri="{0D108BD9-81ED-4DB2-BD59-A6C34878D82A}">
                    <a16:rowId xmlns:a16="http://schemas.microsoft.com/office/drawing/2014/main" xmlns="" val="1281369695"/>
                  </a:ext>
                </a:extLst>
              </a:tr>
              <a:tr h="370840">
                <a:tc>
                  <a:txBody>
                    <a:bodyPr/>
                    <a:lstStyle/>
                    <a:p>
                      <a:r>
                        <a:rPr lang="en-US" dirty="0"/>
                        <a:t>OHCal Sector 32</a:t>
                      </a:r>
                    </a:p>
                  </a:txBody>
                  <a:tcPr>
                    <a:solidFill>
                      <a:srgbClr val="92D050"/>
                    </a:solidFill>
                  </a:tcPr>
                </a:tc>
                <a:tc>
                  <a:txBody>
                    <a:bodyPr/>
                    <a:lstStyle/>
                    <a:p>
                      <a:r>
                        <a:rPr lang="en-US" dirty="0">
                          <a:highlight>
                            <a:srgbClr val="FFFF00"/>
                          </a:highlight>
                        </a:rPr>
                        <a:t>Week 17, 2021</a:t>
                      </a:r>
                    </a:p>
                  </a:txBody>
                  <a:tcPr>
                    <a:solidFill>
                      <a:srgbClr val="FFFF00"/>
                    </a:solidFill>
                  </a:tcPr>
                </a:tc>
                <a:tc>
                  <a:txBody>
                    <a:bodyPr/>
                    <a:lstStyle/>
                    <a:p>
                      <a:r>
                        <a:rPr lang="en-US" dirty="0"/>
                        <a:t>Week 48,  2021</a:t>
                      </a:r>
                    </a:p>
                  </a:txBody>
                  <a:tcPr/>
                </a:tc>
                <a:tc>
                  <a:txBody>
                    <a:bodyPr/>
                    <a:lstStyle/>
                    <a:p>
                      <a:pPr algn="ctr"/>
                      <a:r>
                        <a:rPr lang="en-US" dirty="0"/>
                        <a:t>31</a:t>
                      </a:r>
                    </a:p>
                  </a:txBody>
                  <a:tcPr/>
                </a:tc>
                <a:extLst>
                  <a:ext uri="{0D108BD9-81ED-4DB2-BD59-A6C34878D82A}">
                    <a16:rowId xmlns:a16="http://schemas.microsoft.com/office/drawing/2014/main" xmlns="" val="3245129950"/>
                  </a:ext>
                </a:extLst>
              </a:tr>
              <a:tr h="370840">
                <a:tc>
                  <a:txBody>
                    <a:bodyPr/>
                    <a:lstStyle/>
                    <a:p>
                      <a:r>
                        <a:rPr lang="en-US" dirty="0"/>
                        <a:t>EMCal Sector 1</a:t>
                      </a:r>
                    </a:p>
                  </a:txBody>
                  <a:tcPr>
                    <a:solidFill>
                      <a:schemeClr val="accent5">
                        <a:lumMod val="60000"/>
                        <a:lumOff val="40000"/>
                      </a:schemeClr>
                    </a:solidFill>
                  </a:tcPr>
                </a:tc>
                <a:tc>
                  <a:txBody>
                    <a:bodyPr/>
                    <a:lstStyle/>
                    <a:p>
                      <a:r>
                        <a:rPr lang="en-US" dirty="0">
                          <a:highlight>
                            <a:srgbClr val="FFFF00"/>
                          </a:highlight>
                        </a:rPr>
                        <a:t>Week 14, 2020</a:t>
                      </a:r>
                    </a:p>
                  </a:txBody>
                  <a:tcPr>
                    <a:solidFill>
                      <a:srgbClr val="FFFF00"/>
                    </a:solidFill>
                  </a:tcPr>
                </a:tc>
                <a:tc>
                  <a:txBody>
                    <a:bodyPr/>
                    <a:lstStyle/>
                    <a:p>
                      <a:r>
                        <a:rPr lang="en-US" dirty="0"/>
                        <a:t>Week 1,    2022</a:t>
                      </a:r>
                    </a:p>
                  </a:txBody>
                  <a:tcPr/>
                </a:tc>
                <a:tc>
                  <a:txBody>
                    <a:bodyPr/>
                    <a:lstStyle/>
                    <a:p>
                      <a:pPr algn="ctr"/>
                      <a:r>
                        <a:rPr lang="en-US" dirty="0"/>
                        <a:t>91</a:t>
                      </a:r>
                    </a:p>
                  </a:txBody>
                  <a:tcPr/>
                </a:tc>
                <a:extLst>
                  <a:ext uri="{0D108BD9-81ED-4DB2-BD59-A6C34878D82A}">
                    <a16:rowId xmlns:a16="http://schemas.microsoft.com/office/drawing/2014/main" xmlns="" val="174419846"/>
                  </a:ext>
                </a:extLst>
              </a:tr>
              <a:tr h="370840">
                <a:tc>
                  <a:txBody>
                    <a:bodyPr/>
                    <a:lstStyle/>
                    <a:p>
                      <a:r>
                        <a:rPr lang="en-US" dirty="0"/>
                        <a:t>EMCal Sector 32</a:t>
                      </a:r>
                    </a:p>
                  </a:txBody>
                  <a:tcPr>
                    <a:solidFill>
                      <a:schemeClr val="accent5">
                        <a:lumMod val="60000"/>
                        <a:lumOff val="40000"/>
                      </a:schemeClr>
                    </a:solidFill>
                  </a:tcPr>
                </a:tc>
                <a:tc>
                  <a:txBody>
                    <a:bodyPr/>
                    <a:lstStyle/>
                    <a:p>
                      <a:r>
                        <a:rPr lang="en-US" dirty="0"/>
                        <a:t>Week 30, 2021</a:t>
                      </a:r>
                    </a:p>
                  </a:txBody>
                  <a:tcPr/>
                </a:tc>
                <a:tc>
                  <a:txBody>
                    <a:bodyPr/>
                    <a:lstStyle/>
                    <a:p>
                      <a:r>
                        <a:rPr lang="en-US" dirty="0"/>
                        <a:t>Week 5,    2022</a:t>
                      </a:r>
                    </a:p>
                  </a:txBody>
                  <a:tcPr/>
                </a:tc>
                <a:tc>
                  <a:txBody>
                    <a:bodyPr/>
                    <a:lstStyle/>
                    <a:p>
                      <a:pPr algn="ctr"/>
                      <a:r>
                        <a:rPr lang="en-US" dirty="0"/>
                        <a:t>27</a:t>
                      </a:r>
                    </a:p>
                  </a:txBody>
                  <a:tcPr/>
                </a:tc>
                <a:extLst>
                  <a:ext uri="{0D108BD9-81ED-4DB2-BD59-A6C34878D82A}">
                    <a16:rowId xmlns:a16="http://schemas.microsoft.com/office/drawing/2014/main" xmlns="" val="35894236"/>
                  </a:ext>
                </a:extLst>
              </a:tr>
              <a:tr h="370840">
                <a:tc>
                  <a:txBody>
                    <a:bodyPr/>
                    <a:lstStyle/>
                    <a:p>
                      <a:r>
                        <a:rPr lang="en-US" dirty="0"/>
                        <a:t>EMCal Sector 59</a:t>
                      </a:r>
                    </a:p>
                  </a:txBody>
                  <a:tcPr>
                    <a:solidFill>
                      <a:schemeClr val="accent5">
                        <a:lumMod val="60000"/>
                        <a:lumOff val="40000"/>
                      </a:schemeClr>
                    </a:solidFill>
                  </a:tcPr>
                </a:tc>
                <a:tc>
                  <a:txBody>
                    <a:bodyPr/>
                    <a:lstStyle/>
                    <a:p>
                      <a:r>
                        <a:rPr lang="en-US" dirty="0"/>
                        <a:t>Week 52, 2021</a:t>
                      </a:r>
                    </a:p>
                  </a:txBody>
                  <a:tcPr/>
                </a:tc>
                <a:tc>
                  <a:txBody>
                    <a:bodyPr/>
                    <a:lstStyle/>
                    <a:p>
                      <a:r>
                        <a:rPr lang="en-US" dirty="0"/>
                        <a:t>Week 10,  2022</a:t>
                      </a:r>
                    </a:p>
                  </a:txBody>
                  <a:tcPr/>
                </a:tc>
                <a:tc>
                  <a:txBody>
                    <a:bodyPr/>
                    <a:lstStyle/>
                    <a:p>
                      <a:pPr algn="ctr"/>
                      <a:r>
                        <a:rPr lang="en-US" dirty="0"/>
                        <a:t>10</a:t>
                      </a:r>
                    </a:p>
                  </a:txBody>
                  <a:tcPr/>
                </a:tc>
                <a:extLst>
                  <a:ext uri="{0D108BD9-81ED-4DB2-BD59-A6C34878D82A}">
                    <a16:rowId xmlns:a16="http://schemas.microsoft.com/office/drawing/2014/main" xmlns="" val="303691529"/>
                  </a:ext>
                </a:extLst>
              </a:tr>
              <a:tr h="370840">
                <a:tc>
                  <a:txBody>
                    <a:bodyPr/>
                    <a:lstStyle/>
                    <a:p>
                      <a:r>
                        <a:rPr lang="en-US" dirty="0"/>
                        <a:t>EMCal Sector 64</a:t>
                      </a:r>
                    </a:p>
                  </a:txBody>
                  <a:tcPr>
                    <a:solidFill>
                      <a:schemeClr val="accent5">
                        <a:lumMod val="60000"/>
                        <a:lumOff val="40000"/>
                      </a:schemeClr>
                    </a:solidFill>
                  </a:tcPr>
                </a:tc>
                <a:tc>
                  <a:txBody>
                    <a:bodyPr/>
                    <a:lstStyle/>
                    <a:p>
                      <a:r>
                        <a:rPr lang="en-US" dirty="0"/>
                        <a:t>Week 5,   2022</a:t>
                      </a:r>
                    </a:p>
                  </a:txBody>
                  <a:tcPr/>
                </a:tc>
                <a:tc>
                  <a:txBody>
                    <a:bodyPr/>
                    <a:lstStyle/>
                    <a:p>
                      <a:r>
                        <a:rPr lang="en-US" dirty="0"/>
                        <a:t>Week 11,  2022</a:t>
                      </a:r>
                    </a:p>
                  </a:txBody>
                  <a:tcPr/>
                </a:tc>
                <a:tc>
                  <a:txBody>
                    <a:bodyPr/>
                    <a:lstStyle/>
                    <a:p>
                      <a:pPr algn="ctr"/>
                      <a:r>
                        <a:rPr lang="en-US" dirty="0"/>
                        <a:t>6</a:t>
                      </a:r>
                    </a:p>
                  </a:txBody>
                  <a:tcPr/>
                </a:tc>
                <a:extLst>
                  <a:ext uri="{0D108BD9-81ED-4DB2-BD59-A6C34878D82A}">
                    <a16:rowId xmlns:a16="http://schemas.microsoft.com/office/drawing/2014/main" xmlns="" val="3763662329"/>
                  </a:ext>
                </a:extLst>
              </a:tr>
            </a:tbl>
          </a:graphicData>
        </a:graphic>
      </p:graphicFrame>
      <p:sp>
        <p:nvSpPr>
          <p:cNvPr id="4" name="Date Placeholder 3">
            <a:extLst>
              <a:ext uri="{FF2B5EF4-FFF2-40B4-BE49-F238E27FC236}">
                <a16:creationId xmlns:a16="http://schemas.microsoft.com/office/drawing/2014/main" xmlns="" id="{534343A5-05B8-497F-B65B-0108003D1209}"/>
              </a:ext>
            </a:extLst>
          </p:cNvPr>
          <p:cNvSpPr>
            <a:spLocks noGrp="1"/>
          </p:cNvSpPr>
          <p:nvPr>
            <p:ph type="dt" sz="half" idx="10"/>
          </p:nvPr>
        </p:nvSpPr>
        <p:spPr/>
        <p:txBody>
          <a:bodyPr/>
          <a:lstStyle/>
          <a:p>
            <a:pPr>
              <a:defRPr/>
            </a:pPr>
            <a:r>
              <a:rPr lang="en-US" altLang="en-US" smtClean="0"/>
              <a:t>7/15/2021</a:t>
            </a:r>
            <a:endParaRPr lang="en-US" altLang="en-US" dirty="0"/>
          </a:p>
        </p:txBody>
      </p:sp>
      <p:sp>
        <p:nvSpPr>
          <p:cNvPr id="5" name="Footer Placeholder 4">
            <a:extLst>
              <a:ext uri="{FF2B5EF4-FFF2-40B4-BE49-F238E27FC236}">
                <a16:creationId xmlns:a16="http://schemas.microsoft.com/office/drawing/2014/main" xmlns="" id="{0210E551-0B97-4373-9F37-E9182229C325}"/>
              </a:ext>
            </a:extLst>
          </p:cNvPr>
          <p:cNvSpPr>
            <a:spLocks noGrp="1"/>
          </p:cNvSpPr>
          <p:nvPr>
            <p:ph type="ftr" sz="quarter" idx="4294967295"/>
          </p:nvPr>
        </p:nvSpPr>
        <p:spPr>
          <a:xfrm>
            <a:off x="3171031" y="4914906"/>
            <a:ext cx="2895600" cy="207169"/>
          </a:xfrm>
          <a:prstGeom prst="rect">
            <a:avLst/>
          </a:prstGeom>
        </p:spPr>
        <p:txBody>
          <a:bodyPr vert="horz" lIns="91427" tIns="45714" rIns="91427" bIns="45714" rtlCol="0" anchor="ctr"/>
          <a:lstStyle>
            <a:defPPr>
              <a:defRPr lang="en-US"/>
            </a:defPPr>
            <a:lvl1pPr algn="ctr" rtl="0" fontAlgn="auto">
              <a:spcBef>
                <a:spcPts val="0"/>
              </a:spcBef>
              <a:spcAft>
                <a:spcPts val="0"/>
              </a:spcAft>
              <a:defRPr sz="1200" b="0" kern="1200">
                <a:solidFill>
                  <a:schemeClr val="tx1"/>
                </a:solidFill>
                <a:latin typeface="+mn-lt"/>
                <a:ea typeface="+mn-ea"/>
                <a:cs typeface="+mn-cs"/>
              </a:defRPr>
            </a:lvl1pPr>
            <a:lvl2pPr marL="45713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264"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396"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529"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658" algn="l" defTabSz="914264" rtl="0" eaLnBrk="1" latinLnBrk="0" hangingPunct="1">
              <a:defRPr kern="1200">
                <a:solidFill>
                  <a:schemeClr val="tx1"/>
                </a:solidFill>
                <a:latin typeface="Calibri" pitchFamily="34" charset="0"/>
                <a:ea typeface="MS PGothic" pitchFamily="34" charset="-128"/>
                <a:cs typeface="+mn-cs"/>
              </a:defRPr>
            </a:lvl6pPr>
            <a:lvl7pPr marL="2742788" algn="l" defTabSz="914264" rtl="0" eaLnBrk="1" latinLnBrk="0" hangingPunct="1">
              <a:defRPr kern="1200">
                <a:solidFill>
                  <a:schemeClr val="tx1"/>
                </a:solidFill>
                <a:latin typeface="Calibri" pitchFamily="34" charset="0"/>
                <a:ea typeface="MS PGothic" pitchFamily="34" charset="-128"/>
                <a:cs typeface="+mn-cs"/>
              </a:defRPr>
            </a:lvl7pPr>
            <a:lvl8pPr marL="3199920" algn="l" defTabSz="914264" rtl="0" eaLnBrk="1" latinLnBrk="0" hangingPunct="1">
              <a:defRPr kern="1200">
                <a:solidFill>
                  <a:schemeClr val="tx1"/>
                </a:solidFill>
                <a:latin typeface="Calibri" pitchFamily="34" charset="0"/>
                <a:ea typeface="MS PGothic" pitchFamily="34" charset="-128"/>
                <a:cs typeface="+mn-cs"/>
              </a:defRPr>
            </a:lvl8pPr>
            <a:lvl9pPr marL="3657052" algn="l" defTabSz="914264" rtl="0" eaLnBrk="1" latinLnBrk="0" hangingPunct="1">
              <a:defRPr kern="1200">
                <a:solidFill>
                  <a:schemeClr val="tx1"/>
                </a:solidFill>
                <a:latin typeface="Calibri" pitchFamily="34" charset="0"/>
                <a:ea typeface="MS PGothic" pitchFamily="34" charset="-128"/>
                <a:cs typeface="+mn-cs"/>
              </a:defRPr>
            </a:lvl9pPr>
          </a:lstStyle>
          <a:p>
            <a:pPr>
              <a:defRPr/>
            </a:pPr>
            <a:r>
              <a:rPr lang="en-US" smtClean="0"/>
              <a:t>Homework</a:t>
            </a:r>
            <a:endParaRPr lang="en-US" dirty="0"/>
          </a:p>
        </p:txBody>
      </p:sp>
      <p:sp>
        <p:nvSpPr>
          <p:cNvPr id="6" name="Slide Number Placeholder 5">
            <a:extLst>
              <a:ext uri="{FF2B5EF4-FFF2-40B4-BE49-F238E27FC236}">
                <a16:creationId xmlns:a16="http://schemas.microsoft.com/office/drawing/2014/main" xmlns="" id="{6C9ABA4B-D0DF-4D8D-8AE2-DA0EF5B6B39A}"/>
              </a:ext>
            </a:extLst>
          </p:cNvPr>
          <p:cNvSpPr>
            <a:spLocks noGrp="1"/>
          </p:cNvSpPr>
          <p:nvPr>
            <p:ph type="sldNum" sz="quarter" idx="12"/>
          </p:nvPr>
        </p:nvSpPr>
        <p:spPr/>
        <p:txBody>
          <a:bodyPr/>
          <a:lstStyle/>
          <a:p>
            <a:fld id="{4B932B3A-BA38-40C7-ADEE-2A1902CEB265}" type="slidenum">
              <a:rPr lang="en-US" altLang="en-US" smtClean="0"/>
              <a:pPr/>
              <a:t>9</a:t>
            </a:fld>
            <a:endParaRPr lang="en-US" altLang="en-US" dirty="0"/>
          </a:p>
        </p:txBody>
      </p:sp>
      <p:sp>
        <p:nvSpPr>
          <p:cNvPr id="8" name="TextBox 7">
            <a:extLst>
              <a:ext uri="{FF2B5EF4-FFF2-40B4-BE49-F238E27FC236}">
                <a16:creationId xmlns:a16="http://schemas.microsoft.com/office/drawing/2014/main" xmlns="" id="{B73C5590-74A1-4B3A-9F91-2A336CD545E7}"/>
              </a:ext>
            </a:extLst>
          </p:cNvPr>
          <p:cNvSpPr txBox="1"/>
          <p:nvPr/>
        </p:nvSpPr>
        <p:spPr>
          <a:xfrm>
            <a:off x="6934200" y="542151"/>
            <a:ext cx="1676400" cy="276999"/>
          </a:xfrm>
          <a:prstGeom prst="rect">
            <a:avLst/>
          </a:prstGeom>
          <a:solidFill>
            <a:schemeClr val="accent5">
              <a:lumMod val="40000"/>
              <a:lumOff val="60000"/>
            </a:schemeClr>
          </a:solidFill>
        </p:spPr>
        <p:txBody>
          <a:bodyPr wrap="square" rtlCol="0">
            <a:spAutoFit/>
          </a:bodyPr>
          <a:lstStyle/>
          <a:p>
            <a:pPr algn="ctr"/>
            <a:r>
              <a:rPr lang="en-US" sz="1200" b="1" dirty="0"/>
              <a:t>Charge Question 5</a:t>
            </a:r>
          </a:p>
        </p:txBody>
      </p:sp>
    </p:spTree>
    <p:extLst>
      <p:ext uri="{BB962C8B-B14F-4D97-AF65-F5344CB8AC3E}">
        <p14:creationId xmlns:p14="http://schemas.microsoft.com/office/powerpoint/2010/main" val="28905699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145842</TotalTime>
  <Words>3587</Words>
  <Application>Microsoft Macintosh PowerPoint</Application>
  <PresentationFormat>On-screen Show (16:9)</PresentationFormat>
  <Paragraphs>398</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 Annual Review HW Questions</vt:lpstr>
      <vt:lpstr>Q1: Procurement Management</vt:lpstr>
      <vt:lpstr>Q1: Procurement Management</vt:lpstr>
      <vt:lpstr> Annual Review HW Questions</vt:lpstr>
      <vt:lpstr>Q2:MIE to Installation Links in P6</vt:lpstr>
      <vt:lpstr>Q2: MIE to Installation links in P6 (2)</vt:lpstr>
      <vt:lpstr>Q2:MIE to Installation links in P6 (3)</vt:lpstr>
      <vt:lpstr>Q2:MIE to Installation links in P6 (4)</vt:lpstr>
      <vt:lpstr>Q2:OuterHCal and EMCal Installation</vt:lpstr>
      <vt:lpstr>Q2:TPC and Electronics Installation</vt:lpstr>
      <vt:lpstr> Annual Review HW Questions</vt:lpstr>
      <vt:lpstr>Q3:External schedule risks</vt:lpstr>
      <vt:lpstr>Q3:IHCAL</vt:lpstr>
      <vt:lpstr>Q3:MVTX and INTT</vt:lpstr>
      <vt:lpstr>Q3: Online and offline software</vt:lpstr>
      <vt:lpstr>Q3: Track reinforcement and cryo</vt:lpstr>
      <vt:lpstr>Q3: Magnet mapping</vt:lpstr>
      <vt:lpstr>Q3: Beam pipe</vt:lpstr>
      <vt:lpstr>Q3: Carriage, Platforms and Pole Tip Doors</vt:lpstr>
      <vt:lpstr>Q3:Power distribution, safety systems, racks  </vt:lpstr>
      <vt:lpstr>IR and AH 2021-07-14</vt:lpstr>
      <vt:lpstr> Annual Review HW Questions</vt:lpstr>
      <vt:lpstr> Annual Review HW Questions</vt:lpstr>
      <vt:lpstr>Q4b: EAC</vt:lpstr>
      <vt:lpstr>Q4b: EAC</vt:lpstr>
      <vt:lpstr>Q4b: EAC</vt:lpstr>
      <vt:lpstr>Q4c: EAC</vt:lpstr>
      <vt:lpstr> Annual Review HW Questions</vt:lpstr>
      <vt:lpstr>Q4c: In-Progress PCR for I&amp;F (WBS 2.x)</vt:lpstr>
      <vt:lpstr>Q4c: Digitizer Delay in P6 Progress File</vt:lpstr>
      <vt:lpstr>Q4c: Side Remark on Parts for TPC FEE</vt:lpstr>
      <vt:lpstr> Annual Review HW Questions</vt:lpstr>
      <vt:lpstr> Annual Review HW Questions</vt:lpstr>
      <vt:lpstr> Annual Review HW Questions</vt:lpstr>
      <vt:lpstr> Annual Review HW Questions</vt:lpstr>
      <vt:lpstr> Annual Review HW Questions</vt:lpstr>
      <vt:lpstr>PowerPoint Presentation</vt:lpstr>
      <vt:lpstr>PowerPoint Presentation</vt:lpstr>
      <vt:lpstr>PowerPoint Presentation</vt:lpstr>
      <vt:lpstr>EMCal Tungsten Powder</vt:lpstr>
      <vt:lpstr>EMCal Screens</vt:lpstr>
      <vt:lpstr>EMCal Epoxy</vt:lpstr>
      <vt:lpstr>EMCal Block Accounting</vt:lpstr>
      <vt:lpstr>PowerPoint Presentation</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Edward O'Brien</cp:lastModifiedBy>
  <cp:revision>1171</cp:revision>
  <cp:lastPrinted>2017-10-23T16:33:50Z</cp:lastPrinted>
  <dcterms:created xsi:type="dcterms:W3CDTF">2015-10-24T00:32:43Z</dcterms:created>
  <dcterms:modified xsi:type="dcterms:W3CDTF">2021-07-15T13:55:27Z</dcterms:modified>
</cp:coreProperties>
</file>