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15" r:id="rId2"/>
    <p:sldId id="316" r:id="rId3"/>
    <p:sldId id="344" r:id="rId4"/>
    <p:sldId id="348" r:id="rId5"/>
    <p:sldId id="349" r:id="rId6"/>
    <p:sldId id="341" r:id="rId7"/>
    <p:sldId id="318" r:id="rId8"/>
    <p:sldId id="347" r:id="rId9"/>
    <p:sldId id="319" r:id="rId10"/>
    <p:sldId id="320" r:id="rId11"/>
    <p:sldId id="321" r:id="rId12"/>
    <p:sldId id="324" r:id="rId13"/>
    <p:sldId id="329" r:id="rId14"/>
    <p:sldId id="327" r:id="rId15"/>
    <p:sldId id="342" r:id="rId16"/>
    <p:sldId id="325" r:id="rId17"/>
    <p:sldId id="338" r:id="rId18"/>
    <p:sldId id="337" r:id="rId19"/>
    <p:sldId id="332" r:id="rId20"/>
    <p:sldId id="339" r:id="rId21"/>
    <p:sldId id="346" r:id="rId22"/>
    <p:sldId id="345" r:id="rId23"/>
    <p:sldId id="350" r:id="rId24"/>
    <p:sldId id="333" r:id="rId25"/>
    <p:sldId id="326" r:id="rId26"/>
    <p:sldId id="336" r:id="rId27"/>
    <p:sldId id="343" r:id="rId28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egler, Lori" initials="SL" lastIdx="1" clrIdx="0">
    <p:extLst>
      <p:ext uri="{19B8F6BF-5375-455C-9EA6-DF929625EA0E}">
        <p15:presenceInfo xmlns:p15="http://schemas.microsoft.com/office/powerpoint/2012/main" userId="S::stiegler@bnl.gov::ee25be5a-9ddf-44ba-82ea-d5d1c7ce2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FCE2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egler, Lori" userId="ee25be5a-9ddf-44ba-82ea-d5d1c7ce2130" providerId="ADAL" clId="{4A5837EA-D03C-467D-BFE2-76C40C301379}"/>
    <pc:docChg chg="modSld">
      <pc:chgData name="Stiegler, Lori" userId="ee25be5a-9ddf-44ba-82ea-d5d1c7ce2130" providerId="ADAL" clId="{4A5837EA-D03C-467D-BFE2-76C40C301379}" dt="2021-07-07T13:48:20.851" v="13" actId="20577"/>
      <pc:docMkLst>
        <pc:docMk/>
      </pc:docMkLst>
      <pc:sldChg chg="modSp mod">
        <pc:chgData name="Stiegler, Lori" userId="ee25be5a-9ddf-44ba-82ea-d5d1c7ce2130" providerId="ADAL" clId="{4A5837EA-D03C-467D-BFE2-76C40C301379}" dt="2021-07-07T13:48:20.851" v="13" actId="20577"/>
        <pc:sldMkLst>
          <pc:docMk/>
          <pc:sldMk cId="8955845" sldId="319"/>
        </pc:sldMkLst>
        <pc:spChg chg="mod">
          <ac:chgData name="Stiegler, Lori" userId="ee25be5a-9ddf-44ba-82ea-d5d1c7ce2130" providerId="ADAL" clId="{4A5837EA-D03C-467D-BFE2-76C40C301379}" dt="2021-07-07T13:48:20.851" v="13" actId="20577"/>
          <ac:spMkLst>
            <pc:docMk/>
            <pc:sldMk cId="8955845" sldId="319"/>
            <ac:spMk id="7" creationId="{00000000-0000-0000-0000-000000000000}"/>
          </ac:spMkLst>
        </pc:spChg>
      </pc:sldChg>
      <pc:sldChg chg="modSp mod">
        <pc:chgData name="Stiegler, Lori" userId="ee25be5a-9ddf-44ba-82ea-d5d1c7ce2130" providerId="ADAL" clId="{4A5837EA-D03C-467D-BFE2-76C40C301379}" dt="2021-07-07T13:47:28.343" v="2" actId="20577"/>
        <pc:sldMkLst>
          <pc:docMk/>
          <pc:sldMk cId="698930017" sldId="348"/>
        </pc:sldMkLst>
        <pc:spChg chg="mod">
          <ac:chgData name="Stiegler, Lori" userId="ee25be5a-9ddf-44ba-82ea-d5d1c7ce2130" providerId="ADAL" clId="{4A5837EA-D03C-467D-BFE2-76C40C301379}" dt="2021-07-07T13:47:28.343" v="2" actId="20577"/>
          <ac:spMkLst>
            <pc:docMk/>
            <pc:sldMk cId="698930017" sldId="348"/>
            <ac:spMk id="3" creationId="{384AFFFE-174C-4082-BA22-8E9E366FC82D}"/>
          </ac:spMkLst>
        </pc:spChg>
      </pc:sldChg>
      <pc:sldChg chg="modSp mod">
        <pc:chgData name="Stiegler, Lori" userId="ee25be5a-9ddf-44ba-82ea-d5d1c7ce2130" providerId="ADAL" clId="{4A5837EA-D03C-467D-BFE2-76C40C301379}" dt="2021-07-07T13:47:56.018" v="11" actId="20577"/>
        <pc:sldMkLst>
          <pc:docMk/>
          <pc:sldMk cId="1862143590" sldId="349"/>
        </pc:sldMkLst>
        <pc:spChg chg="mod">
          <ac:chgData name="Stiegler, Lori" userId="ee25be5a-9ddf-44ba-82ea-d5d1c7ce2130" providerId="ADAL" clId="{4A5837EA-D03C-467D-BFE2-76C40C301379}" dt="2021-07-07T13:47:56.018" v="11" actId="20577"/>
          <ac:spMkLst>
            <pc:docMk/>
            <pc:sldMk cId="1862143590" sldId="349"/>
            <ac:spMk id="3" creationId="{33877E21-0ED1-4589-836C-6145392B7E54}"/>
          </ac:spMkLst>
        </pc:spChg>
      </pc:sldChg>
    </pc:docChg>
  </pc:docChgLst>
  <pc:docChgLst>
    <pc:chgData name="Stiegler, Lori" userId="ee25be5a-9ddf-44ba-82ea-d5d1c7ce2130" providerId="ADAL" clId="{4FD4DB71-A15B-4089-AE8B-24EDE03DAD31}"/>
    <pc:docChg chg="custSel modSld">
      <pc:chgData name="Stiegler, Lori" userId="ee25be5a-9ddf-44ba-82ea-d5d1c7ce2130" providerId="ADAL" clId="{4FD4DB71-A15B-4089-AE8B-24EDE03DAD31}" dt="2021-06-29T16:53:28.436" v="603" actId="20577"/>
      <pc:docMkLst>
        <pc:docMk/>
      </pc:docMkLst>
      <pc:sldChg chg="addSp delSp modSp mod">
        <pc:chgData name="Stiegler, Lori" userId="ee25be5a-9ddf-44ba-82ea-d5d1c7ce2130" providerId="ADAL" clId="{4FD4DB71-A15B-4089-AE8B-24EDE03DAD31}" dt="2021-06-29T16:53:28.436" v="603" actId="20577"/>
        <pc:sldMkLst>
          <pc:docMk/>
          <pc:sldMk cId="8955845" sldId="319"/>
        </pc:sldMkLst>
        <pc:spChg chg="mod">
          <ac:chgData name="Stiegler, Lori" userId="ee25be5a-9ddf-44ba-82ea-d5d1c7ce2130" providerId="ADAL" clId="{4FD4DB71-A15B-4089-AE8B-24EDE03DAD31}" dt="2021-06-29T16:53:28.436" v="603" actId="20577"/>
          <ac:spMkLst>
            <pc:docMk/>
            <pc:sldMk cId="8955845" sldId="319"/>
            <ac:spMk id="7" creationId="{00000000-0000-0000-0000-000000000000}"/>
          </ac:spMkLst>
        </pc:spChg>
        <pc:spChg chg="mod">
          <ac:chgData name="Stiegler, Lori" userId="ee25be5a-9ddf-44ba-82ea-d5d1c7ce2130" providerId="ADAL" clId="{4FD4DB71-A15B-4089-AE8B-24EDE03DAD31}" dt="2021-06-29T16:53:17.827" v="601" actId="20577"/>
          <ac:spMkLst>
            <pc:docMk/>
            <pc:sldMk cId="8955845" sldId="319"/>
            <ac:spMk id="9" creationId="{00000000-0000-0000-0000-000000000000}"/>
          </ac:spMkLst>
        </pc:spChg>
        <pc:picChg chg="del">
          <ac:chgData name="Stiegler, Lori" userId="ee25be5a-9ddf-44ba-82ea-d5d1c7ce2130" providerId="ADAL" clId="{4FD4DB71-A15B-4089-AE8B-24EDE03DAD31}" dt="2021-06-29T16:49:48.901" v="529" actId="478"/>
          <ac:picMkLst>
            <pc:docMk/>
            <pc:sldMk cId="8955845" sldId="319"/>
            <ac:picMk id="4" creationId="{512AE0FA-76F3-4E41-9A9D-A46C872DDDC3}"/>
          </ac:picMkLst>
        </pc:picChg>
        <pc:picChg chg="add mod">
          <ac:chgData name="Stiegler, Lori" userId="ee25be5a-9ddf-44ba-82ea-d5d1c7ce2130" providerId="ADAL" clId="{4FD4DB71-A15B-4089-AE8B-24EDE03DAD31}" dt="2021-06-29T16:50:04.793" v="535" actId="14100"/>
          <ac:picMkLst>
            <pc:docMk/>
            <pc:sldMk cId="8955845" sldId="319"/>
            <ac:picMk id="5" creationId="{EE1F850E-2492-45E5-93B6-465D7DDC9F6D}"/>
          </ac:picMkLst>
        </pc:picChg>
      </pc:sldChg>
      <pc:sldChg chg="modSp mod">
        <pc:chgData name="Stiegler, Lori" userId="ee25be5a-9ddf-44ba-82ea-d5d1c7ce2130" providerId="ADAL" clId="{4FD4DB71-A15B-4089-AE8B-24EDE03DAD31}" dt="2021-06-29T14:04:15.834" v="406" actId="20577"/>
        <pc:sldMkLst>
          <pc:docMk/>
          <pc:sldMk cId="2433030218" sldId="332"/>
        </pc:sldMkLst>
        <pc:spChg chg="mod">
          <ac:chgData name="Stiegler, Lori" userId="ee25be5a-9ddf-44ba-82ea-d5d1c7ce2130" providerId="ADAL" clId="{4FD4DB71-A15B-4089-AE8B-24EDE03DAD31}" dt="2021-06-29T14:04:15.834" v="406" actId="20577"/>
          <ac:spMkLst>
            <pc:docMk/>
            <pc:sldMk cId="2433030218" sldId="332"/>
            <ac:spMk id="7" creationId="{00000000-0000-0000-0000-000000000000}"/>
          </ac:spMkLst>
        </pc:spChg>
      </pc:sldChg>
      <pc:sldChg chg="modSp mod">
        <pc:chgData name="Stiegler, Lori" userId="ee25be5a-9ddf-44ba-82ea-d5d1c7ce2130" providerId="ADAL" clId="{4FD4DB71-A15B-4089-AE8B-24EDE03DAD31}" dt="2021-06-29T13:59:06.251" v="241" actId="20577"/>
        <pc:sldMkLst>
          <pc:docMk/>
          <pc:sldMk cId="3621869156" sldId="341"/>
        </pc:sldMkLst>
        <pc:spChg chg="mod">
          <ac:chgData name="Stiegler, Lori" userId="ee25be5a-9ddf-44ba-82ea-d5d1c7ce2130" providerId="ADAL" clId="{4FD4DB71-A15B-4089-AE8B-24EDE03DAD31}" dt="2021-06-29T13:59:06.251" v="241" actId="20577"/>
          <ac:spMkLst>
            <pc:docMk/>
            <pc:sldMk cId="3621869156" sldId="341"/>
            <ac:spMk id="10" creationId="{C72DD5E5-94B6-46A0-9439-66578131A8E7}"/>
          </ac:spMkLst>
        </pc:spChg>
      </pc:sldChg>
      <pc:sldChg chg="modSp mod">
        <pc:chgData name="Stiegler, Lori" userId="ee25be5a-9ddf-44ba-82ea-d5d1c7ce2130" providerId="ADAL" clId="{4FD4DB71-A15B-4089-AE8B-24EDE03DAD31}" dt="2021-06-29T13:57:01.373" v="29" actId="20577"/>
        <pc:sldMkLst>
          <pc:docMk/>
          <pc:sldMk cId="1704176368" sldId="344"/>
        </pc:sldMkLst>
        <pc:spChg chg="mod">
          <ac:chgData name="Stiegler, Lori" userId="ee25be5a-9ddf-44ba-82ea-d5d1c7ce2130" providerId="ADAL" clId="{4FD4DB71-A15B-4089-AE8B-24EDE03DAD31}" dt="2021-06-29T13:57:01.373" v="29" actId="20577"/>
          <ac:spMkLst>
            <pc:docMk/>
            <pc:sldMk cId="1704176368" sldId="344"/>
            <ac:spMk id="3" creationId="{1B8DCA0E-0E52-404F-BF70-76258E3D58BF}"/>
          </ac:spMkLst>
        </pc:spChg>
      </pc:sldChg>
      <pc:sldChg chg="modSp mod">
        <pc:chgData name="Stiegler, Lori" userId="ee25be5a-9ddf-44ba-82ea-d5d1c7ce2130" providerId="ADAL" clId="{4FD4DB71-A15B-4089-AE8B-24EDE03DAD31}" dt="2021-06-29T14:13:56.727" v="528" actId="6549"/>
        <pc:sldMkLst>
          <pc:docMk/>
          <pc:sldMk cId="1862143590" sldId="349"/>
        </pc:sldMkLst>
        <pc:spChg chg="mod">
          <ac:chgData name="Stiegler, Lori" userId="ee25be5a-9ddf-44ba-82ea-d5d1c7ce2130" providerId="ADAL" clId="{4FD4DB71-A15B-4089-AE8B-24EDE03DAD31}" dt="2021-06-29T14:13:56.727" v="528" actId="6549"/>
          <ac:spMkLst>
            <pc:docMk/>
            <pc:sldMk cId="1862143590" sldId="349"/>
            <ac:spMk id="3" creationId="{33877E21-0ED1-4589-836C-6145392B7E5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7DB6B-55ED-4249-BA1E-E948113C61F4}" type="datetimeFigureOut">
              <a:rPr lang="en-US" altLang="en-US"/>
              <a:pPr/>
              <a:t>7/7/2021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366E04-6360-4839-8AA2-1749D5CA7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6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C9284-E3F8-4D87-B0A8-5DBDDC2FC668}" type="datetimeFigureOut">
              <a:rPr lang="en-US" altLang="en-US"/>
              <a:pPr/>
              <a:t>7/7/2021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0354B-7771-4630-B454-53C09215E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08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First injury was cut to finger from stripping cable, Second was cut finger from swatting at wasp in parking lot.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2D82832-0348-4A8B-97D2-BC0C1EDA36E6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71500"/>
            <a:ext cx="8686800" cy="1102519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0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63179"/>
            <a:ext cx="1981200" cy="42517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3178"/>
            <a:ext cx="5791200" cy="42517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43151"/>
            <a:ext cx="7772400" cy="571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1"/>
            <a:ext cx="8610600" cy="4572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9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4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926807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4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9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81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771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8580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2910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3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03"/>
            <a:ext cx="8229600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July 14-15, 2021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0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806" y="4869657"/>
            <a:ext cx="53419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01626" y="571500"/>
            <a:ext cx="8634413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:a16="http://schemas.microsoft.com/office/drawing/2014/main" id="{E21E0E1C-C51F-4944-BAEC-913171417A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"/>
            <a:ext cx="1149783" cy="57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ctrTitle"/>
          </p:nvPr>
        </p:nvSpPr>
        <p:spPr>
          <a:xfrm>
            <a:off x="252413" y="570196"/>
            <a:ext cx="8704262" cy="1981200"/>
          </a:xfrm>
          <a:solidFill>
            <a:srgbClr val="3399FF"/>
          </a:solidFill>
        </p:spPr>
        <p:txBody>
          <a:bodyPr/>
          <a:lstStyle/>
          <a:p>
            <a:pPr algn="ctr"/>
            <a:r>
              <a:rPr lang="en-US" altLang="en-US" b="0" dirty="0" err="1">
                <a:solidFill>
                  <a:schemeClr val="bg1"/>
                </a:solidFill>
              </a:rPr>
              <a:t>sPHENIX</a:t>
            </a:r>
            <a:r>
              <a:rPr lang="en-US" altLang="en-US" b="0" dirty="0">
                <a:solidFill>
                  <a:schemeClr val="bg1"/>
                </a:solidFill>
              </a:rPr>
              <a:t> MIE Annual Review</a:t>
            </a:r>
            <a:br>
              <a:rPr lang="en-US" altLang="en-US" b="0" dirty="0">
                <a:solidFill>
                  <a:schemeClr val="bg1"/>
                </a:solidFill>
              </a:rPr>
            </a:br>
            <a:r>
              <a:rPr lang="en-US" altLang="en-US" b="0" dirty="0">
                <a:solidFill>
                  <a:schemeClr val="bg1"/>
                </a:solidFill>
              </a:rPr>
              <a:t>ESH/QA</a:t>
            </a:r>
            <a:br>
              <a:rPr lang="en-US" altLang="en-US" b="0" dirty="0">
                <a:solidFill>
                  <a:schemeClr val="bg1"/>
                </a:solidFill>
              </a:rPr>
            </a:br>
            <a:endParaRPr lang="en-US" altLang="en-US" b="0" dirty="0">
              <a:solidFill>
                <a:schemeClr val="bg1"/>
              </a:solidFill>
            </a:endParaRPr>
          </a:p>
        </p:txBody>
      </p:sp>
      <p:sp>
        <p:nvSpPr>
          <p:cNvPr id="15362" name="Subtitle 3"/>
          <p:cNvSpPr>
            <a:spLocks noGrp="1"/>
          </p:cNvSpPr>
          <p:nvPr>
            <p:ph type="subTitle" idx="1"/>
          </p:nvPr>
        </p:nvSpPr>
        <p:spPr>
          <a:xfrm>
            <a:off x="1219200" y="2675873"/>
            <a:ext cx="6400800" cy="2057400"/>
          </a:xfrm>
        </p:spPr>
        <p:txBody>
          <a:bodyPr/>
          <a:lstStyle/>
          <a:p>
            <a:r>
              <a:rPr lang="en-US" altLang="en-US" b="0" dirty="0"/>
              <a:t>Lori Stiegler </a:t>
            </a:r>
          </a:p>
          <a:p>
            <a:r>
              <a:rPr lang="en-US" altLang="en-US" b="0" dirty="0"/>
              <a:t>July 14-15, 2021</a:t>
            </a:r>
          </a:p>
          <a:p>
            <a:r>
              <a:rPr lang="en-US" altLang="en-US" b="0" dirty="0">
                <a:solidFill>
                  <a:srgbClr val="3399FF"/>
                </a:solidFill>
              </a:rPr>
              <a:t>BNL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July 14-15, 2021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1030" y="4914900"/>
            <a:ext cx="3458369" cy="207169"/>
          </a:xfrm>
        </p:spPr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7863702-4EAA-4F39-8171-E0F2AE3043F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87338" y="578644"/>
            <a:ext cx="8634412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6515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/>
          <a:lstStyle/>
          <a:p>
            <a:r>
              <a:rPr lang="en-US" altLang="en-US" sz="4800" dirty="0"/>
              <a:t>ISMS Implementation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71030" y="4914900"/>
            <a:ext cx="3458369" cy="207169"/>
          </a:xfrm>
        </p:spPr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A7AB8A6-B572-47B0-BE28-D07C52C49F6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July 14-15, 2021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45036" y="971550"/>
            <a:ext cx="5562600" cy="339447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sz="3100" dirty="0"/>
              <a:t>Integrated Safety Management System (ISMS)</a:t>
            </a:r>
          </a:p>
          <a:p>
            <a:pPr>
              <a:defRPr/>
            </a:pPr>
            <a:r>
              <a:rPr lang="en-US" sz="3100" dirty="0"/>
              <a:t>Environmental Management System - ISO 14001  </a:t>
            </a:r>
          </a:p>
          <a:p>
            <a:pPr marL="0" indent="0"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sz="2200" dirty="0" err="1"/>
              <a:t>sPHENIX</a:t>
            </a:r>
            <a:r>
              <a:rPr lang="en-US" sz="2200" dirty="0"/>
              <a:t> project follows the Physics, C-AD, and other</a:t>
            </a:r>
          </a:p>
          <a:p>
            <a:pPr marL="457200" lvl="1" indent="0">
              <a:buNone/>
              <a:defRPr/>
            </a:pPr>
            <a:r>
              <a:rPr lang="en-US" sz="2200" dirty="0"/>
              <a:t>        Department and BNL program requirements</a:t>
            </a:r>
          </a:p>
          <a:p>
            <a:pPr lvl="1">
              <a:defRPr/>
            </a:pPr>
            <a:r>
              <a:rPr lang="en-US" sz="2200" dirty="0"/>
              <a:t> 7 Guiding Principles of ISM:</a:t>
            </a:r>
          </a:p>
          <a:p>
            <a:pPr lvl="2">
              <a:defRPr/>
            </a:pPr>
            <a:r>
              <a:rPr lang="en-US" sz="2200" dirty="0"/>
              <a:t>Worker and Line Managers responsible for safety</a:t>
            </a:r>
          </a:p>
          <a:p>
            <a:pPr lvl="2">
              <a:defRPr/>
            </a:pPr>
            <a:r>
              <a:rPr lang="en-US" sz="2200" dirty="0"/>
              <a:t>Clear roles &amp; responsibilities</a:t>
            </a:r>
          </a:p>
          <a:p>
            <a:pPr lvl="2">
              <a:defRPr/>
            </a:pPr>
            <a:r>
              <a:rPr lang="en-US" sz="2200" dirty="0"/>
              <a:t>Personnel Experience, Knowledge and skills</a:t>
            </a:r>
          </a:p>
          <a:p>
            <a:pPr lvl="2">
              <a:defRPr/>
            </a:pPr>
            <a:r>
              <a:rPr lang="en-US" sz="2200" dirty="0"/>
              <a:t>Balanced priorities</a:t>
            </a:r>
          </a:p>
          <a:p>
            <a:pPr lvl="2">
              <a:defRPr/>
            </a:pPr>
            <a:r>
              <a:rPr lang="en-US" sz="2200" dirty="0"/>
              <a:t>Identify ESH standards</a:t>
            </a:r>
          </a:p>
          <a:p>
            <a:pPr lvl="2">
              <a:defRPr/>
            </a:pPr>
            <a:r>
              <a:rPr lang="en-US" sz="2200" dirty="0"/>
              <a:t>Tailor controls to hazards</a:t>
            </a:r>
          </a:p>
          <a:p>
            <a:pPr lvl="2">
              <a:defRPr/>
            </a:pPr>
            <a:r>
              <a:rPr lang="en-US" sz="2200" dirty="0"/>
              <a:t>Operations authorization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050" name="Picture 2" descr="ES&amp;H Integration at the Linac Coherent Light Source">
            <a:extLst>
              <a:ext uri="{FF2B5EF4-FFF2-40B4-BE49-F238E27FC236}">
                <a16:creationId xmlns:a16="http://schemas.microsoft.com/office/drawing/2014/main" id="{510241BD-9009-4030-947E-50C27C34B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15666"/>
            <a:ext cx="2593882" cy="251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31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xfrm>
            <a:off x="0" y="5953"/>
            <a:ext cx="9144000" cy="679847"/>
          </a:xfrm>
        </p:spPr>
        <p:txBody>
          <a:bodyPr/>
          <a:lstStyle/>
          <a:p>
            <a:r>
              <a:rPr lang="en-US" dirty="0"/>
              <a:t>Hierarchy of Controls</a:t>
            </a:r>
            <a:endParaRPr lang="en-US" alt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  <a:cs typeface="Arial" pitchFamily="34" charset="0"/>
              </a:rPr>
              <a:t>July 14-15,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71030" y="4914900"/>
            <a:ext cx="3305969" cy="207169"/>
          </a:xfrm>
        </p:spPr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912985E-5FF1-4BE4-8A02-6C894F614A5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57200" y="1057275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Whenever possible, the hierarchy of controls is implemented at the earliest work planning phase</a:t>
            </a:r>
          </a:p>
          <a:p>
            <a:pPr lvl="1"/>
            <a:r>
              <a:rPr lang="en-US" b="0" dirty="0"/>
              <a:t>Elimination – removing the hazard </a:t>
            </a:r>
          </a:p>
          <a:p>
            <a:pPr lvl="1"/>
            <a:r>
              <a:rPr lang="en-US" b="0" dirty="0"/>
              <a:t>Substitution – replacing with something less hazardous</a:t>
            </a:r>
          </a:p>
          <a:p>
            <a:pPr lvl="1"/>
            <a:r>
              <a:rPr lang="en-US" b="0" dirty="0"/>
              <a:t>Engineering Controls – isolate people from hazards</a:t>
            </a:r>
          </a:p>
          <a:p>
            <a:pPr lvl="1"/>
            <a:r>
              <a:rPr lang="en-US" b="0" dirty="0"/>
              <a:t>Administrative Controls – time limits, procedures, training</a:t>
            </a:r>
          </a:p>
          <a:p>
            <a:pPr lvl="1"/>
            <a:r>
              <a:rPr lang="en-US" b="0" dirty="0"/>
              <a:t>Personal Protective Equipment – safety glasses, safety shoes, respirators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11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/>
              <a:t>Identification of Hazards</a:t>
            </a:r>
            <a:endParaRPr lang="en-US" altLang="en-US" sz="4800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33822"/>
            <a:ext cx="5181600" cy="3961607"/>
          </a:xfrm>
        </p:spPr>
        <p:txBody>
          <a:bodyPr/>
          <a:lstStyle/>
          <a:p>
            <a:r>
              <a:rPr lang="en-US" b="1" dirty="0"/>
              <a:t>Hazard questionnaire </a:t>
            </a:r>
          </a:p>
          <a:p>
            <a:pPr lvl="1"/>
            <a:r>
              <a:rPr lang="en-US" sz="1800" b="0" dirty="0"/>
              <a:t>BNL work evaluated through Experimental Safety Review (ESR) Forms, Work Plans, and other work planning, depending on local requirements</a:t>
            </a:r>
          </a:p>
          <a:p>
            <a:pPr lvl="1"/>
            <a:r>
              <a:rPr lang="en-US" sz="1800" b="0" dirty="0"/>
              <a:t>Collaborating institutions analyze hazards according to their ESH programs</a:t>
            </a:r>
          </a:p>
          <a:p>
            <a:pPr lvl="1"/>
            <a:r>
              <a:rPr lang="en-US" sz="1800" b="0" dirty="0" err="1"/>
              <a:t>sPHENIX</a:t>
            </a:r>
            <a:r>
              <a:rPr lang="en-US" sz="1800" b="0" dirty="0"/>
              <a:t> ESH liaison available to assist in analyzing hazards that may be unfamiliar</a:t>
            </a:r>
          </a:p>
          <a:p>
            <a:pPr lvl="1"/>
            <a:r>
              <a:rPr lang="en-US" sz="1800" b="0" dirty="0"/>
              <a:t>Compliance with safety standards is required</a:t>
            </a:r>
          </a:p>
          <a:p>
            <a:pPr lvl="1"/>
            <a:r>
              <a:rPr lang="en-US" sz="1800" b="0" dirty="0"/>
              <a:t>Documented in Hazard Analysis Report (HAR)</a:t>
            </a:r>
          </a:p>
          <a:p>
            <a:pPr lvl="2"/>
            <a:r>
              <a:rPr lang="en-US" sz="1600" b="0" dirty="0"/>
              <a:t>Hazards updated and delineated separately for MIE, Infrastructure and Facility Upgrade</a:t>
            </a:r>
          </a:p>
        </p:txBody>
      </p:sp>
      <p:sp>
        <p:nvSpPr>
          <p:cNvPr id="29703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July 14-15,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71030" y="4914900"/>
            <a:ext cx="3382169" cy="207169"/>
          </a:xfrm>
        </p:spPr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0AC9DE8-C407-4789-A3B0-CCF044CC2A0C}" type="slidenum">
              <a:rPr lang="en-US" altLang="en-US" sz="1200">
                <a:solidFill>
                  <a:srgbClr val="000080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82382A2-839E-4D85-B0C3-70EC47741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062769"/>
              </p:ext>
            </p:extLst>
          </p:nvPr>
        </p:nvGraphicFramePr>
        <p:xfrm>
          <a:off x="5978236" y="974519"/>
          <a:ext cx="2708564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3886019" imgH="5028779" progId="Acrobat.Document.2017">
                  <p:embed/>
                </p:oleObj>
              </mc:Choice>
              <mc:Fallback>
                <p:oleObj name="Acrobat Document" r:id="rId3" imgW="3886019" imgH="5028779" progId="Acrobat.Document.2017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82382A2-839E-4D85-B0C3-70EC47741A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78236" y="974519"/>
                        <a:ext cx="2708564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533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394472"/>
          </a:xfrm>
        </p:spPr>
        <p:txBody>
          <a:bodyPr/>
          <a:lstStyle/>
          <a:p>
            <a:r>
              <a:rPr lang="en-US" dirty="0"/>
              <a:t>Work at BNL</a:t>
            </a:r>
          </a:p>
          <a:p>
            <a:pPr lvl="1"/>
            <a:r>
              <a:rPr lang="en-US" dirty="0"/>
              <a:t>Different methods of work planning – based on department policies and risk ranking (ESR, Job Risk/Safety  Assessment, Work Permit)</a:t>
            </a:r>
          </a:p>
          <a:p>
            <a:pPr lvl="1"/>
            <a:r>
              <a:rPr lang="en-US" dirty="0"/>
              <a:t>Risk ranking is determined based on probability and consequence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400AA43-D8C9-4801-BD78-E378969B0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39705"/>
              </p:ext>
            </p:extLst>
          </p:nvPr>
        </p:nvGraphicFramePr>
        <p:xfrm>
          <a:off x="1219200" y="2808486"/>
          <a:ext cx="60960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309167677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737380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0727339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9323493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71681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000" dirty="0"/>
                        <a:t>Consequence→</a:t>
                      </a:r>
                    </a:p>
                    <a:p>
                      <a:pPr algn="l"/>
                      <a:r>
                        <a:rPr lang="en-US" sz="1000" dirty="0"/>
                        <a:t>Probability↓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Multiple Deaths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Serious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Minor Injury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12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Very 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0000"/>
                          </a:highlight>
                        </a:rPr>
                        <a:t>High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High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Moderate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Negligible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83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0000"/>
                          </a:highlight>
                        </a:rPr>
                        <a:t>High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Moderate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Low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Negligible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42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Unlikely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Moderate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Low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Low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Negligible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571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Low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Low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Negligible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Negligible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69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454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of Hazards Identified in </a:t>
            </a:r>
            <a:r>
              <a:rPr lang="en-US" sz="2400" dirty="0" err="1"/>
              <a:t>sPHENIX</a:t>
            </a:r>
            <a:r>
              <a:rPr lang="en-US" sz="2400" dirty="0"/>
              <a:t> HAR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14</a:t>
            </a:fld>
            <a:endParaRPr lang="en-US" alt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868801"/>
              </p:ext>
            </p:extLst>
          </p:nvPr>
        </p:nvGraphicFramePr>
        <p:xfrm>
          <a:off x="381000" y="1057551"/>
          <a:ext cx="7924800" cy="3199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1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909">
                <a:tc>
                  <a:txBody>
                    <a:bodyPr/>
                    <a:lstStyle/>
                    <a:p>
                      <a:r>
                        <a:rPr lang="en-US" dirty="0"/>
                        <a:t>Hazard – residual risk with controls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 Task / 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63">
                <a:tc>
                  <a:txBody>
                    <a:bodyPr/>
                    <a:lstStyle/>
                    <a:p>
                      <a:r>
                        <a:rPr lang="en-US" sz="1400" dirty="0"/>
                        <a:t>Radiation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Use of sealed sources or radiation generating devices for testing, assembly in 1008 during RHIC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Compliance</a:t>
                      </a:r>
                      <a:r>
                        <a:rPr lang="en-US" sz="1400" baseline="0" dirty="0"/>
                        <a:t> with Radiological Control Program, dosimetry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54">
                <a:tc>
                  <a:txBody>
                    <a:bodyPr/>
                    <a:lstStyle/>
                    <a:p>
                      <a:r>
                        <a:rPr lang="en-US" sz="1400" dirty="0"/>
                        <a:t>Hazardous</a:t>
                      </a:r>
                      <a:r>
                        <a:rPr lang="en-US" sz="1400" baseline="0" dirty="0"/>
                        <a:t>/Toxic materials</a:t>
                      </a:r>
                      <a:endParaRPr 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Cleaning/degreasing, epoxy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Safety Data Sheets, proper</a:t>
                      </a:r>
                      <a:r>
                        <a:rPr lang="en-US" sz="1400" baseline="0" dirty="0"/>
                        <a:t> storage and handling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374">
                <a:tc>
                  <a:txBody>
                    <a:bodyPr/>
                    <a:lstStyle/>
                    <a:p>
                      <a:r>
                        <a:rPr lang="en-US" sz="1400" dirty="0"/>
                        <a:t>Electrical /arc flash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Testing electrical and electronic</a:t>
                      </a:r>
                      <a:r>
                        <a:rPr lang="en-US" sz="1400" baseline="0" dirty="0"/>
                        <a:t> assemblies. Installing new electrical 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Compliance with BNL and institutional</a:t>
                      </a:r>
                      <a:r>
                        <a:rPr lang="en-US" sz="1400" baseline="0" dirty="0"/>
                        <a:t> electrical safety and LOTO programs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Compressed Gas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Component testing</a:t>
                      </a:r>
                    </a:p>
                    <a:p>
                      <a:r>
                        <a:rPr lang="en-US" sz="1400" dirty="0"/>
                        <a:t>Possible gases during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Compliance</a:t>
                      </a:r>
                      <a:r>
                        <a:rPr lang="en-US" sz="1400" baseline="0" dirty="0"/>
                        <a:t> with pressure safety requirements, </a:t>
                      </a:r>
                      <a:r>
                        <a:rPr lang="en-US" sz="1400" dirty="0"/>
                        <a:t>Training, proper PPE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757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557D-09B4-43AF-AC53-5777BA6FF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of Hazards Identified in </a:t>
            </a:r>
            <a:r>
              <a:rPr lang="en-US" sz="2400" dirty="0" err="1"/>
              <a:t>sPHENIX</a:t>
            </a:r>
            <a:r>
              <a:rPr lang="en-US" sz="2400" dirty="0"/>
              <a:t> HAR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10059-9767-4980-8AF7-EA1CD38E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9A8A1-DFD2-4C3A-A7DB-635D9137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43DA0-D1F9-424B-BF92-C429722C4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2E6861E-5B31-4817-A398-BD4499C4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3D62F5AB-192B-425C-B1EF-1BA97279BD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480975"/>
              </p:ext>
            </p:extLst>
          </p:nvPr>
        </p:nvGraphicFramePr>
        <p:xfrm>
          <a:off x="533400" y="742950"/>
          <a:ext cx="82296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Hazard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</a:t>
                      </a:r>
                      <a:r>
                        <a:rPr lang="en-US" baseline="0" dirty="0"/>
                        <a:t> Task / Initiator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Cryogens/ODH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Component testing</a:t>
                      </a:r>
                    </a:p>
                    <a:p>
                      <a:r>
                        <a:rPr lang="en-US" sz="1600" dirty="0" err="1"/>
                        <a:t>LHe</a:t>
                      </a:r>
                      <a:r>
                        <a:rPr lang="en-US" sz="1600" baseline="0" dirty="0"/>
                        <a:t> during operation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Training, proper</a:t>
                      </a:r>
                      <a:r>
                        <a:rPr lang="en-US" sz="1600" baseline="0" dirty="0"/>
                        <a:t> PPE, ODH evaluation, monitoring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Material Handling and Rigging 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Moving large components,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Proper</a:t>
                      </a:r>
                      <a:r>
                        <a:rPr lang="en-US" sz="1600" baseline="0" dirty="0"/>
                        <a:t> use of cranes, forklifts, hoists.  Training, medical clearance, PPE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Working at Heights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Testing and installation of large components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Fall restraint/arrest systems, scaffolding,</a:t>
                      </a:r>
                      <a:r>
                        <a:rPr lang="en-US" sz="1600" baseline="0" dirty="0"/>
                        <a:t> training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Fire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 of open flames, improper storage</a:t>
                      </a:r>
                      <a:r>
                        <a:rPr lang="en-US" sz="1600" baseline="0" dirty="0"/>
                        <a:t> of equipment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Proper</a:t>
                      </a:r>
                      <a:r>
                        <a:rPr lang="en-US" sz="1600" baseline="0" dirty="0"/>
                        <a:t> storage of materials, HSSD, sprinklers, Fire Hazard analysis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Waste and Environment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Component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NEPA</a:t>
                      </a:r>
                      <a:r>
                        <a:rPr lang="en-US" sz="1600" baseline="0" dirty="0"/>
                        <a:t> evaluation, proper storage of materials and waste</a:t>
                      </a:r>
                    </a:p>
                    <a:p>
                      <a:r>
                        <a:rPr lang="en-US" sz="1600" baseline="0" dirty="0"/>
                        <a:t>Environmental </a:t>
                      </a:r>
                      <a:r>
                        <a:rPr lang="en-US" sz="1600" baseline="0" dirty="0" err="1"/>
                        <a:t>Mgmt</a:t>
                      </a:r>
                      <a:r>
                        <a:rPr lang="en-US" sz="1600" baseline="0" dirty="0"/>
                        <a:t> System/ISO 14001  certification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327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8686800" cy="422672"/>
          </a:xfrm>
        </p:spPr>
        <p:txBody>
          <a:bodyPr/>
          <a:lstStyle/>
          <a:p>
            <a:r>
              <a:rPr lang="en-US" sz="4800" dirty="0"/>
              <a:t> Work Planning</a:t>
            </a:r>
            <a:endParaRPr lang="en-US" altLang="en-US" sz="4800" dirty="0"/>
          </a:p>
        </p:txBody>
      </p:sp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July 14-15, 2021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DB70812-2340-4974-80C2-2AB8525AEB4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32978" y="861418"/>
            <a:ext cx="8534400" cy="256232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 at BNL  - Work Control Coordinators / Principal Investigators oversee work at BNL, and use BNL Work planning processes</a:t>
            </a:r>
          </a:p>
          <a:p>
            <a:pPr lvl="2"/>
            <a:r>
              <a:rPr lang="en-US" dirty="0"/>
              <a:t>C-AD Design Review Questionnaire    </a:t>
            </a:r>
          </a:p>
          <a:p>
            <a:pPr lvl="2"/>
            <a:r>
              <a:rPr lang="en-US" dirty="0"/>
              <a:t>BNL Lab ESH Committee (LESHC) Review</a:t>
            </a:r>
          </a:p>
          <a:p>
            <a:pPr lvl="2"/>
            <a:r>
              <a:rPr lang="en-US" dirty="0"/>
              <a:t>Safe Work Plans</a:t>
            </a:r>
          </a:p>
          <a:p>
            <a:pPr lvl="2"/>
            <a:r>
              <a:rPr lang="en-US" dirty="0"/>
              <a:t>ESRs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F18892-C6BE-4C20-8939-9D4E56B62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78" y="3422055"/>
            <a:ext cx="8839200" cy="145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2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D865BB7-10B3-4FF3-9CED-C9B954EA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Safety Reviews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E625E-87F8-4CEC-8C34-B7A102EA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74514"/>
            <a:ext cx="4419600" cy="3394472"/>
          </a:xfrm>
        </p:spPr>
        <p:txBody>
          <a:bodyPr/>
          <a:lstStyle/>
          <a:p>
            <a:r>
              <a:rPr lang="en-US" dirty="0"/>
              <a:t>Physics Department - ESRs:</a:t>
            </a:r>
          </a:p>
          <a:p>
            <a:pPr lvl="1"/>
            <a:r>
              <a:rPr lang="en-US" sz="1600" dirty="0"/>
              <a:t>Evaluates tasks in BNL electronic ESR system</a:t>
            </a:r>
          </a:p>
          <a:p>
            <a:pPr lvl="2"/>
            <a:r>
              <a:rPr lang="en-US" sz="1600" dirty="0"/>
              <a:t>Each ESR has a Principal Investigator in charge of overall work/safety</a:t>
            </a:r>
          </a:p>
          <a:p>
            <a:pPr lvl="2"/>
            <a:r>
              <a:rPr lang="en-US" sz="1600" dirty="0"/>
              <a:t>Lists tasks, controls, training required</a:t>
            </a:r>
          </a:p>
          <a:p>
            <a:pPr lvl="2"/>
            <a:r>
              <a:rPr lang="en-US" sz="1600" dirty="0"/>
              <a:t>Reviewed annually for changes and feedback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2B63F-7F60-46D3-9587-E78961AD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85903-D2DE-42B7-9CAB-59FE2D92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59115-6DB0-4EDC-92C3-5C444F50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15D7-3BC1-4233-BC99-0E8D4008AB52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3ED3A28-1B22-4E79-B7F0-1B6C6E187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321" y="1047750"/>
            <a:ext cx="4590679" cy="339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31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Safety Review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81000" y="819150"/>
            <a:ext cx="3810000" cy="33944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PI and ESH Identify and Analyze the Hazards</a:t>
            </a:r>
          </a:p>
          <a:p>
            <a:r>
              <a:rPr lang="en-US" dirty="0"/>
              <a:t>PI and ESH Develop and Implement Controls</a:t>
            </a:r>
          </a:p>
          <a:p>
            <a:r>
              <a:rPr lang="en-US" dirty="0"/>
              <a:t>Workers work within Controls and Give Feedback on annual ESR review</a:t>
            </a:r>
          </a:p>
          <a:p>
            <a:pPr lvl="2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E4D077-17A5-4124-8F93-E1C5051B0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691753"/>
            <a:ext cx="3954927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07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Planning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04799" y="819150"/>
            <a:ext cx="4130421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C-AD  Job Risk Assessments, Work Permits, Procedures</a:t>
            </a:r>
          </a:p>
          <a:p>
            <a:pPr lvl="1"/>
            <a:r>
              <a:rPr lang="en-US" sz="1400" dirty="0"/>
              <a:t>Job Risk Assessments (JRA), Work permits, procedures </a:t>
            </a:r>
          </a:p>
          <a:p>
            <a:pPr lvl="2"/>
            <a:r>
              <a:rPr lang="en-US" sz="1400" dirty="0"/>
              <a:t>JRAs for worker planned common tasks (noise, compressed gas,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  <a:p>
            <a:pPr lvl="2"/>
            <a:r>
              <a:rPr lang="en-US" sz="1400" dirty="0"/>
              <a:t>Procedures for complex or repetitive tasks </a:t>
            </a:r>
          </a:p>
          <a:p>
            <a:pPr lvl="2"/>
            <a:r>
              <a:rPr lang="en-US" sz="1400" dirty="0"/>
              <a:t>Work permits and lifting plans for high hazard/complex tasks  (material handling for large components)</a:t>
            </a:r>
          </a:p>
          <a:p>
            <a:pPr lvl="1"/>
            <a:r>
              <a:rPr lang="en-US" sz="1400" dirty="0"/>
              <a:t>C-AD Experiment Safety Review Committee Reviews of subsystems and installations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AF5C08-285D-4C16-9288-08CA6CCE7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780" y="771525"/>
            <a:ext cx="391928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3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4800600"/>
            <a:ext cx="7620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5890263-FCCA-418A-AF2A-07636736DD99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err="1">
                <a:solidFill>
                  <a:srgbClr val="000000"/>
                </a:solidFill>
                <a:ea typeface="MS PGothic" charset="0"/>
              </a:rPr>
              <a:t>sPHENIX</a:t>
            </a:r>
            <a:r>
              <a:rPr lang="en-US" sz="4800" dirty="0">
                <a:solidFill>
                  <a:srgbClr val="000000"/>
                </a:solidFill>
                <a:ea typeface="MS PGothic" charset="0"/>
              </a:rPr>
              <a:t> ES&amp;H</a:t>
            </a:r>
            <a:endParaRPr lang="en-US" sz="4800" dirty="0">
              <a:solidFill>
                <a:srgbClr val="000000"/>
              </a:solidFill>
              <a:latin typeface="+mn-lt"/>
              <a:ea typeface="MS PGothic" charset="0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July 14-15,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71030" y="4914900"/>
            <a:ext cx="3382169" cy="207169"/>
          </a:xfrm>
        </p:spPr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  <a:p>
            <a:pPr lvl="1"/>
            <a:r>
              <a:rPr lang="en-US" sz="1800" dirty="0"/>
              <a:t>COVID-19 impacts and controls</a:t>
            </a:r>
          </a:p>
          <a:p>
            <a:pPr lvl="1"/>
            <a:r>
              <a:rPr lang="en-US" sz="1800" dirty="0"/>
              <a:t>Environment, Safety, and Health (ESH) Organization</a:t>
            </a:r>
          </a:p>
          <a:p>
            <a:pPr lvl="1"/>
            <a:r>
              <a:rPr lang="en-US" sz="1800" dirty="0"/>
              <a:t>Accident Reporting and Statistics</a:t>
            </a:r>
          </a:p>
          <a:p>
            <a:pPr lvl="1"/>
            <a:r>
              <a:rPr lang="en-US" sz="1800" dirty="0"/>
              <a:t>Integrated Safety Management</a:t>
            </a:r>
          </a:p>
          <a:p>
            <a:pPr lvl="1"/>
            <a:r>
              <a:rPr lang="en-US" sz="1800" dirty="0"/>
              <a:t>Hierarchy of Controls</a:t>
            </a:r>
          </a:p>
          <a:p>
            <a:pPr lvl="1"/>
            <a:r>
              <a:rPr lang="en-US" sz="1800" dirty="0"/>
              <a:t>Risk Analysis Methodology</a:t>
            </a:r>
          </a:p>
          <a:p>
            <a:pPr lvl="1"/>
            <a:r>
              <a:rPr lang="en-US" sz="1800" dirty="0"/>
              <a:t>Hazards Update</a:t>
            </a:r>
          </a:p>
          <a:p>
            <a:pPr lvl="1"/>
            <a:r>
              <a:rPr lang="en-US" sz="1800" dirty="0"/>
              <a:t>Work Planning</a:t>
            </a:r>
          </a:p>
          <a:p>
            <a:pPr lvl="1"/>
            <a:r>
              <a:rPr lang="en-US" sz="1800" dirty="0"/>
              <a:t>Steps to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2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B1B03-8ECA-48E3-B3FB-117A24865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Hazard Placards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D9CC27-5823-49EF-8485-26A407E23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3581400" cy="3394472"/>
          </a:xfrm>
        </p:spPr>
        <p:txBody>
          <a:bodyPr/>
          <a:lstStyle/>
          <a:p>
            <a:r>
              <a:rPr lang="en-US" dirty="0"/>
              <a:t>Each room/area is placarded with area designation, hazards in the area, required PPE, and contact information.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8591C-4F98-43F9-ADCC-7BCF03CA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8E0AD-AA13-4701-A8B8-42027AA1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828DA-5CE9-478E-9774-DE21DAB36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9ABA64-A3B1-4A30-9660-4B9784D5C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590550"/>
            <a:ext cx="3475496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19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BD23-43C0-4354-9E91-67BCA020B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 Program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033AD-887A-4783-95B4-35876696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83D0E-E394-4C58-87C6-E21D77B1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D6519-3C5F-4FC8-B01D-36574ED9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8E6930-2A81-40E3-A374-94B4F1A3523D}"/>
              </a:ext>
            </a:extLst>
          </p:cNvPr>
          <p:cNvSpPr/>
          <p:nvPr/>
        </p:nvSpPr>
        <p:spPr>
          <a:xfrm>
            <a:off x="304800" y="863590"/>
            <a:ext cx="8229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sPHENIX</a:t>
            </a:r>
            <a:r>
              <a:rPr lang="en-US" sz="2000" dirty="0"/>
              <a:t> QA Plan was developed to align with the BNL Quality Assurance (QA)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Establishes the QA requirements and defines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the requirements will be implemented into the project using the graded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Fully addresses the ten (10) QA criteria of DOE Order 414.1D.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Provides QA requirements applicable to all collaborating laboratories and universities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Encompassing all activities including, but not limited to: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o Design, Fabrication, Testing, Inspection, Calibration, Integration and Installation at BNL </a:t>
            </a:r>
          </a:p>
        </p:txBody>
      </p:sp>
    </p:spTree>
    <p:extLst>
      <p:ext uri="{BB962C8B-B14F-4D97-AF65-F5344CB8AC3E}">
        <p14:creationId xmlns:p14="http://schemas.microsoft.com/office/powerpoint/2010/main" val="1290648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40DF-DB73-4EA3-B835-95AE8535E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Assurance- Procurement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F29E-1179-49F1-B625-C323CE3E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B06A2-ECF6-4832-9E39-E6D2BE60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2CCD9-20FA-4357-B75D-FBDF1598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C9AC56-5CA1-4DBB-9755-F0DB4D70F034}"/>
              </a:ext>
            </a:extLst>
          </p:cNvPr>
          <p:cNvSpPr/>
          <p:nvPr/>
        </p:nvSpPr>
        <p:spPr>
          <a:xfrm>
            <a:off x="532606" y="920911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itchFamily="34" charset="-128"/>
              </a:rPr>
              <a:t>Controls are implemented to ensure purchased items meet project needs and comply with applicable quality requirements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itchFamily="34" charset="-128"/>
              </a:rPr>
              <a:t>Processes ensure suppliers are evaluated and selected on the basis of specified criteria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itchFamily="34" charset="-128"/>
              </a:rPr>
              <a:t>Procurement requirements are in compliance with ESH&amp;Q risk requirements for purchased items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The need for inspection and acceptance testing is determined based on the graded approach</a:t>
            </a:r>
            <a:endParaRPr lang="en-US" altLang="en-US" dirty="0">
              <a:ea typeface="ＭＳ Ｐゴシック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itchFamily="34" charset="-128"/>
              </a:rPr>
              <a:t>Unacceptable items are identified, controlled and corrected, and documented in the non conformance reporting (NCR) process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All BNL procurements must follow BNL Supplier Quality Assurance Requirements (BNL QA 101) – Referenced in SOW or Spec. as part of Contract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187126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DAC9-CE55-4DA3-8AC6-B4021B09D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 Procedures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B5045-6CA2-48AA-A495-73DEF98F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FE9DE-5408-491F-8AEF-AD79516D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75310-A4EE-42C6-BF40-BA8F6B55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23</a:t>
            </a:fld>
            <a:endParaRPr lang="en-US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A235522-61B1-4AFA-83F9-AF9432F9D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703754"/>
              </p:ext>
            </p:extLst>
          </p:nvPr>
        </p:nvGraphicFramePr>
        <p:xfrm>
          <a:off x="152400" y="742951"/>
          <a:ext cx="3810000" cy="167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sP-SE.QAM.001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sPHENIX Procedure Preparation Guidelines 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sP-SE.QAM.002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sPHENIX</a:t>
                      </a:r>
                      <a:r>
                        <a:rPr lang="en-US" sz="1000" dirty="0">
                          <a:effectLst/>
                        </a:rPr>
                        <a:t> Engineering Documentation Control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sP-SE.QAM.003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sPHENIX</a:t>
                      </a:r>
                      <a:r>
                        <a:rPr lang="en-US" sz="1000" dirty="0">
                          <a:effectLst/>
                        </a:rPr>
                        <a:t> Configuration Management 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sP-SE.QAM.004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sPHENIX</a:t>
                      </a:r>
                      <a:r>
                        <a:rPr lang="en-US" sz="1000" dirty="0">
                          <a:effectLst/>
                        </a:rPr>
                        <a:t> Work Planning 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sP-SE.QAM.005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sPHENIX</a:t>
                      </a:r>
                      <a:r>
                        <a:rPr lang="en-US" sz="1000" dirty="0">
                          <a:effectLst/>
                        </a:rPr>
                        <a:t> Safety Awareness Training 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sP-SE.QAM.006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sPHENIX</a:t>
                      </a:r>
                      <a:r>
                        <a:rPr lang="en-US" sz="1000" dirty="0">
                          <a:effectLst/>
                        </a:rPr>
                        <a:t> Design Review Guidelines 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sP-SE.QAM.007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sPHENIX</a:t>
                      </a:r>
                      <a:r>
                        <a:rPr lang="en-US" sz="1000" dirty="0">
                          <a:effectLst/>
                        </a:rPr>
                        <a:t> Quality Assurance Plan 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2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sP-SE.QAM.008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Quality Assurance plan for </a:t>
                      </a:r>
                      <a:r>
                        <a:rPr lang="en-US" sz="1000" dirty="0" err="1">
                          <a:effectLst/>
                        </a:rPr>
                        <a:t>EMCalorimeter</a:t>
                      </a:r>
                      <a:r>
                        <a:rPr lang="en-US" sz="1000" dirty="0">
                          <a:effectLst/>
                        </a:rPr>
                        <a:t> Block Production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sP-SE.PM.001 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sPHENIX</a:t>
                      </a:r>
                      <a:r>
                        <a:rPr lang="en-US" sz="1000" dirty="0">
                          <a:effectLst/>
                        </a:rPr>
                        <a:t> Procurement Guidelines  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1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sP-DS.OHC.001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Outer </a:t>
                      </a:r>
                      <a:r>
                        <a:rPr lang="en-US" sz="1000" dirty="0" err="1">
                          <a:effectLst/>
                        </a:rPr>
                        <a:t>HCal</a:t>
                      </a:r>
                      <a:r>
                        <a:rPr lang="en-US" sz="1000" dirty="0">
                          <a:effectLst/>
                        </a:rPr>
                        <a:t> Factory </a:t>
                      </a:r>
                      <a:r>
                        <a:rPr lang="en-US" sz="1000" dirty="0" err="1">
                          <a:effectLst/>
                        </a:rPr>
                        <a:t>Workplan</a:t>
                      </a:r>
                      <a:r>
                        <a:rPr lang="en-US" sz="1000" dirty="0">
                          <a:effectLst/>
                        </a:rPr>
                        <a:t> 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Picture 3">
            <a:extLst>
              <a:ext uri="{FF2B5EF4-FFF2-40B4-BE49-F238E27FC236}">
                <a16:creationId xmlns:a16="http://schemas.microsoft.com/office/drawing/2014/main" id="{DA52E1A2-30B7-4607-B557-5E03A0B26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31103"/>
            <a:ext cx="2337747" cy="223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BE07F2B-C6B9-41A7-8456-ACD4AC1D2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339" y="783166"/>
            <a:ext cx="2532140" cy="110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51885F-AF85-45CE-9F9F-EBF39D1A0D7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694" y="2040100"/>
            <a:ext cx="2386806" cy="2602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673A2B99-92C9-48E4-AAED-B99595A37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282" y="917867"/>
            <a:ext cx="2020644" cy="99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>
            <a:extLst>
              <a:ext uri="{FF2B5EF4-FFF2-40B4-BE49-F238E27FC236}">
                <a16:creationId xmlns:a16="http://schemas.microsoft.com/office/drawing/2014/main" id="{75A2F066-45A4-4A7D-A5C8-71BEE187F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479" y="2209802"/>
            <a:ext cx="2035333" cy="217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530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ESH/QA Summary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0206" y="1006396"/>
            <a:ext cx="8229600" cy="369895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Hazards and risks are well known at BNL and in the accelerator community and have been updated as needed</a:t>
            </a:r>
          </a:p>
          <a:p>
            <a:r>
              <a:rPr lang="en-US" sz="2000" dirty="0"/>
              <a:t>All residual risks are low or negligible</a:t>
            </a:r>
          </a:p>
          <a:p>
            <a:r>
              <a:rPr lang="en-US" sz="2000" dirty="0"/>
              <a:t>QA program is in place and integrated into organization</a:t>
            </a:r>
          </a:p>
          <a:p>
            <a:r>
              <a:rPr lang="en-US" sz="2000" dirty="0"/>
              <a:t>All materials and parts are tested in accordance with QA plans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Charge Question: Are the ES&amp;H/QA  requirements being properly addressed given the project’s current state of development?  </a:t>
            </a:r>
            <a:r>
              <a:rPr lang="en-US" dirty="0">
                <a:solidFill>
                  <a:schemeClr val="tx2"/>
                </a:solidFill>
              </a:rPr>
              <a:t>Yes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51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6"/>
          <p:cNvSpPr>
            <a:spLocks noGrp="1"/>
          </p:cNvSpPr>
          <p:nvPr>
            <p:ph type="title"/>
          </p:nvPr>
        </p:nvSpPr>
        <p:spPr>
          <a:xfrm>
            <a:off x="381000" y="2114550"/>
            <a:ext cx="8229600" cy="857250"/>
          </a:xfrm>
        </p:spPr>
        <p:txBody>
          <a:bodyPr/>
          <a:lstStyle/>
          <a:p>
            <a:pPr algn="ctr"/>
            <a:r>
              <a:rPr lang="en-US" altLang="en-US"/>
              <a:t>Back Up</a:t>
            </a:r>
          </a:p>
        </p:txBody>
      </p:sp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July 14-15, 2021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C2E0C8C-DEA0-44AF-A311-D9EF592947A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</a:p>
        </p:txBody>
      </p:sp>
    </p:spTree>
    <p:extLst>
      <p:ext uri="{BB962C8B-B14F-4D97-AF65-F5344CB8AC3E}">
        <p14:creationId xmlns:p14="http://schemas.microsoft.com/office/powerpoint/2010/main" val="3033625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Analysis Methodology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1" y="944002"/>
            <a:ext cx="1600200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Risk Approach is based on Probability and Consequence.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F0184A-BCDB-4B79-84D8-5DA1C4A2A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9517"/>
              </p:ext>
            </p:extLst>
          </p:nvPr>
        </p:nvGraphicFramePr>
        <p:xfrm>
          <a:off x="2184529" y="1182688"/>
          <a:ext cx="4774942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0800">
                  <a:extLst>
                    <a:ext uri="{9D8B030D-6E8A-4147-A177-3AD203B41FA5}">
                      <a16:colId xmlns:a16="http://schemas.microsoft.com/office/drawing/2014/main" val="962546261"/>
                    </a:ext>
                  </a:extLst>
                </a:gridCol>
                <a:gridCol w="880650">
                  <a:extLst>
                    <a:ext uri="{9D8B030D-6E8A-4147-A177-3AD203B41FA5}">
                      <a16:colId xmlns:a16="http://schemas.microsoft.com/office/drawing/2014/main" val="3737577155"/>
                    </a:ext>
                  </a:extLst>
                </a:gridCol>
                <a:gridCol w="881164">
                  <a:extLst>
                    <a:ext uri="{9D8B030D-6E8A-4147-A177-3AD203B41FA5}">
                      <a16:colId xmlns:a16="http://schemas.microsoft.com/office/drawing/2014/main" val="2097032208"/>
                    </a:ext>
                  </a:extLst>
                </a:gridCol>
                <a:gridCol w="881164">
                  <a:extLst>
                    <a:ext uri="{9D8B030D-6E8A-4147-A177-3AD203B41FA5}">
                      <a16:colId xmlns:a16="http://schemas.microsoft.com/office/drawing/2014/main" val="3052516341"/>
                    </a:ext>
                  </a:extLst>
                </a:gridCol>
                <a:gridCol w="881164">
                  <a:extLst>
                    <a:ext uri="{9D8B030D-6E8A-4147-A177-3AD203B41FA5}">
                      <a16:colId xmlns:a16="http://schemas.microsoft.com/office/drawing/2014/main" val="2551409560"/>
                    </a:ext>
                  </a:extLst>
                </a:gridCol>
              </a:tblGrid>
              <a:tr h="23083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 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Consequence</a:t>
                      </a:r>
                      <a:r>
                        <a:rPr lang="en-US" sz="9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90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Probability ↓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Cause multiple deaths or serious injury</a:t>
                      </a:r>
                    </a:p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&gt; 100 rem to an individual</a:t>
                      </a:r>
                    </a:p>
                    <a:p>
                      <a:pPr marL="717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&gt; $1,000,000 damage or 4 mos facility downtime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Cause death or serious injury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&gt; $250K damage, 3 wk to 4 mons program downtime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Public impact that closes experiment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Cause multiple moderate injuries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&gt; 5rem to an individual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days to 3 weeks program downtime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Adverse public attention, public impact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 vert="vert27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Cause minor injuries,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&lt; 2 rem to an individual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&lt; 50,000 damage, 4 days program downtime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 vert="vert270"/>
                </a:tc>
                <a:extLst>
                  <a:ext uri="{0D108BD9-81ED-4DB2-BD59-A6C34878D82A}">
                    <a16:rowId xmlns:a16="http://schemas.microsoft.com/office/drawing/2014/main" val="2120444133"/>
                  </a:ext>
                </a:extLst>
              </a:tr>
              <a:tr h="271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Very Likely (&gt;50%)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High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High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Moderate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Negligible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908735"/>
                  </a:ext>
                </a:extLst>
              </a:tr>
              <a:tr h="271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Possible (</a:t>
                      </a:r>
                      <a:r>
                        <a:rPr lang="en-US" sz="900" u="sng">
                          <a:effectLst/>
                        </a:rPr>
                        <a:t>&lt;</a:t>
                      </a:r>
                      <a:r>
                        <a:rPr lang="en-US" sz="900">
                          <a:effectLst/>
                        </a:rPr>
                        <a:t> 50%)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High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Moderate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Low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Negligible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922392"/>
                  </a:ext>
                </a:extLst>
              </a:tr>
              <a:tr h="271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Unlikely (</a:t>
                      </a:r>
                      <a:r>
                        <a:rPr lang="en-US" sz="900" u="sng">
                          <a:effectLst/>
                        </a:rPr>
                        <a:t>&lt;</a:t>
                      </a:r>
                      <a:r>
                        <a:rPr lang="en-US" sz="900">
                          <a:effectLst/>
                        </a:rPr>
                        <a:t> 10%)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Moderate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Low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Low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Negligible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72172"/>
                  </a:ext>
                </a:extLst>
              </a:tr>
              <a:tr h="271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Rare (</a:t>
                      </a:r>
                      <a:r>
                        <a:rPr lang="en-US" sz="900" u="sng">
                          <a:effectLst/>
                        </a:rPr>
                        <a:t>&lt;</a:t>
                      </a:r>
                      <a:r>
                        <a:rPr lang="en-US" sz="900">
                          <a:effectLst/>
                        </a:rPr>
                        <a:t>1%)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Low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Low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Negligible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Negligible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23" marR="55523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4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779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D1303-8510-4611-8741-F522D08A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 Sketch of ESH Liaison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192F0-677D-44B3-8832-EE73DA41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3C014-D035-4BA4-9E2B-CD0E1155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EC442-631D-4031-8E6C-B5705F2C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F05150-2F05-4E4B-AE94-AF07782CEFEF}"/>
              </a:ext>
            </a:extLst>
          </p:cNvPr>
          <p:cNvSpPr txBox="1">
            <a:spLocks/>
          </p:cNvSpPr>
          <p:nvPr/>
        </p:nvSpPr>
        <p:spPr>
          <a:xfrm>
            <a:off x="418306" y="901302"/>
            <a:ext cx="8229600" cy="35754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Lori Stiegler, Brookhaven National Laboratory (ESH Liaison)</a:t>
            </a:r>
          </a:p>
          <a:p>
            <a:r>
              <a:rPr lang="en-US" altLang="en-US" dirty="0"/>
              <a:t>Technical and management experience relevant to the Project</a:t>
            </a:r>
          </a:p>
          <a:p>
            <a:pPr lvl="1"/>
            <a:r>
              <a:rPr lang="en-US" altLang="en-US" dirty="0"/>
              <a:t>NSLS-II NEXT Project ESH Manager</a:t>
            </a:r>
          </a:p>
          <a:p>
            <a:pPr lvl="1"/>
            <a:r>
              <a:rPr lang="en-US" altLang="en-US" dirty="0"/>
              <a:t>NSLS-II ABBIX Project ESH Manager</a:t>
            </a:r>
          </a:p>
          <a:p>
            <a:pPr lvl="1"/>
            <a:r>
              <a:rPr lang="en-US" altLang="en-US" dirty="0"/>
              <a:t>NSLS-II BDN Portfolio ESH Manager</a:t>
            </a:r>
          </a:p>
          <a:p>
            <a:pPr lvl="1"/>
            <a:r>
              <a:rPr lang="en-US" altLang="en-US" dirty="0"/>
              <a:t>7 years as ESH Operations Group Manager at NSLS-II</a:t>
            </a:r>
          </a:p>
          <a:p>
            <a:pPr lvl="1"/>
            <a:r>
              <a:rPr lang="en-US" altLang="en-US" dirty="0"/>
              <a:t>29 years in ESH at Brookhaven National Lab</a:t>
            </a:r>
          </a:p>
          <a:p>
            <a:pPr lvl="1"/>
            <a:r>
              <a:rPr lang="en-US" altLang="en-US" dirty="0"/>
              <a:t>Directly reporting to SHSD Program Manager – assigned to NSLS-II, </a:t>
            </a:r>
            <a:r>
              <a:rPr lang="en-US" altLang="en-US" dirty="0" err="1"/>
              <a:t>sPHENIX</a:t>
            </a:r>
            <a:r>
              <a:rPr lang="en-US" altLang="en-US" dirty="0"/>
              <a:t>, ATLAS HL-LHC, and EIC projects</a:t>
            </a:r>
          </a:p>
        </p:txBody>
      </p:sp>
    </p:spTree>
    <p:extLst>
      <p:ext uri="{BB962C8B-B14F-4D97-AF65-F5344CB8AC3E}">
        <p14:creationId xmlns:p14="http://schemas.microsoft.com/office/powerpoint/2010/main" val="386394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F075-58D6-48EA-A586-B20CBDDD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DCA0E-0E52-404F-BF70-76258E3D5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BNL started Min-Safe March 13, 2020</a:t>
            </a:r>
          </a:p>
          <a:p>
            <a:r>
              <a:rPr lang="en-US" dirty="0"/>
              <a:t>Currently in Phase 2 of Return to Operations</a:t>
            </a:r>
          </a:p>
          <a:p>
            <a:pPr lvl="1"/>
            <a:r>
              <a:rPr lang="en-US" b="0" dirty="0"/>
              <a:t>Assembly and testing resuming</a:t>
            </a:r>
          </a:p>
          <a:p>
            <a:pPr lvl="1"/>
            <a:r>
              <a:rPr lang="en-US" b="0" dirty="0"/>
              <a:t>Work instructions/procedures were updated with COVID restrictions</a:t>
            </a:r>
          </a:p>
          <a:p>
            <a:pPr lvl="1"/>
            <a:r>
              <a:rPr lang="en-US" b="0" dirty="0"/>
              <a:t>Maximum teleworking</a:t>
            </a:r>
          </a:p>
          <a:p>
            <a:pPr lvl="1"/>
            <a:r>
              <a:rPr lang="en-US" b="0" dirty="0"/>
              <a:t>Meetings are virtual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EE425-5DED-4C5E-8424-3F25A739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268C6-637B-44A8-8FE5-EB0C76B8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72B87-AB2A-4FC5-AA5D-D67E1313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17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31221-FD13-400A-BA25-756B7FC2F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AFFFE-174C-4082-BA22-8E9E366FC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Signs have been installed in buildings which list the COVID best practices and room occupancy limits (the limit of 10 staff meeting indoors is a ROOP requirement)</a:t>
            </a:r>
          </a:p>
          <a:p>
            <a:pPr lvl="0"/>
            <a:r>
              <a:rPr lang="en-US" sz="1800" dirty="0"/>
              <a:t>Floor markings have been installed in areas where staff, visitors, and users might need to wait in line (TFCU, micro mart, Guv Center, etc..)</a:t>
            </a:r>
          </a:p>
          <a:p>
            <a:pPr lvl="0"/>
            <a:r>
              <a:rPr lang="en-US" sz="1800" dirty="0"/>
              <a:t>Wellness screens have been installed at locations where frequent interactions occur (Badging, housing, Guv Center, HR, etc..). </a:t>
            </a:r>
          </a:p>
          <a:p>
            <a:pPr lvl="0"/>
            <a:r>
              <a:rPr lang="en-US" sz="1800" dirty="0"/>
              <a:t>Staff and supervisor training for COVID-19</a:t>
            </a:r>
          </a:p>
          <a:p>
            <a:pPr lvl="0"/>
            <a:r>
              <a:rPr lang="en-US" sz="1800" dirty="0"/>
              <a:t>Daily self-check prior to coming on-site</a:t>
            </a:r>
          </a:p>
          <a:p>
            <a:pPr lvl="0"/>
            <a:r>
              <a:rPr lang="en-US" sz="1800" dirty="0"/>
              <a:t>Custodial staff have increased disinfection of frequently touched surfaces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862C0-55F5-485F-B0F8-C5590AD4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E0FBF-52FA-4872-B7F2-4244388A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8E32E-A4EE-4C83-B53F-7EAE59AA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93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9F205-1EB8-46C4-99B1-E4A46D74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77E21-0ED1-4589-836C-6145392B7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67" y="1047750"/>
            <a:ext cx="8229600" cy="3733800"/>
          </a:xfrm>
        </p:spPr>
        <p:txBody>
          <a:bodyPr/>
          <a:lstStyle/>
          <a:p>
            <a:pPr lvl="0"/>
            <a:r>
              <a:rPr lang="en-US" sz="1800" dirty="0"/>
              <a:t>F&amp;O has pre-staged cleaning supplies in common areas.</a:t>
            </a:r>
          </a:p>
          <a:p>
            <a:pPr lvl="0"/>
            <a:r>
              <a:rPr lang="en-US" sz="1800" dirty="0"/>
              <a:t>Hand sanitizer stations have been installed in buildings across the site.</a:t>
            </a:r>
          </a:p>
          <a:p>
            <a:pPr lvl="0"/>
            <a:r>
              <a:rPr lang="en-US" sz="1800" dirty="0"/>
              <a:t>Evaluation of work stations where possible (e.g., moving of work stations, staggering of schedules, etc.)</a:t>
            </a:r>
          </a:p>
          <a:p>
            <a:pPr lvl="0"/>
            <a:r>
              <a:rPr lang="en-US" sz="1800" dirty="0"/>
              <a:t>Installed voluntary temperature monitoring stations throughout site.</a:t>
            </a:r>
          </a:p>
          <a:p>
            <a:pPr lvl="0"/>
            <a:r>
              <a:rPr lang="en-US" sz="1800" dirty="0"/>
              <a:t>Modified building operations in accordance with ASHRAE guidance for facilities</a:t>
            </a:r>
          </a:p>
          <a:p>
            <a:r>
              <a:rPr lang="en-US" sz="1800" dirty="0"/>
              <a:t>Staff that choose to validate their vaccination status at the Occupational Medicine Clinic do not have to wear face coverings. A special lanyard and badge are provided</a:t>
            </a:r>
          </a:p>
          <a:p>
            <a:r>
              <a:rPr lang="en-US" sz="1800" dirty="0"/>
              <a:t>Possible increase in allowable on-site personnel starting end of July – pending DOE approval</a:t>
            </a:r>
          </a:p>
          <a:p>
            <a:pPr lvl="0"/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7000D-290D-4DCB-948C-D1F86B1B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F8936-24CC-4B4D-BDBD-88217B6C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973EC-295F-42B4-975A-D895BC4E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14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D22E0-CEE5-4E87-8AA3-87CE71B1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ESH Organization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1FA97-AAE2-4305-87BE-16E5383D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4B7BA-6831-4655-B4F1-F5E73006C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1030" y="4914900"/>
            <a:ext cx="3153569" cy="207169"/>
          </a:xfrm>
        </p:spPr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1542E-A529-4FF1-98F8-AEED4B6F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741482-B0D6-4193-A21F-DBB58FC51EC7}"/>
              </a:ext>
            </a:extLst>
          </p:cNvPr>
          <p:cNvSpPr txBox="1"/>
          <p:nvPr/>
        </p:nvSpPr>
        <p:spPr>
          <a:xfrm>
            <a:off x="3171031" y="921099"/>
            <a:ext cx="2590800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sPHENIX</a:t>
            </a:r>
            <a:r>
              <a:rPr lang="en-US" dirty="0"/>
              <a:t> Project Director</a:t>
            </a:r>
          </a:p>
          <a:p>
            <a:pPr algn="ctr"/>
            <a:r>
              <a:rPr lang="en-US" dirty="0"/>
              <a:t>E. O’Brien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B9682D-32C3-4425-AD6D-0A5FE2E65326}"/>
              </a:ext>
            </a:extLst>
          </p:cNvPr>
          <p:cNvSpPr txBox="1"/>
          <p:nvPr/>
        </p:nvSpPr>
        <p:spPr>
          <a:xfrm>
            <a:off x="3171031" y="1740932"/>
            <a:ext cx="2590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sPHENIX</a:t>
            </a:r>
            <a:r>
              <a:rPr lang="en-US" dirty="0"/>
              <a:t> ESH Liaison</a:t>
            </a:r>
          </a:p>
          <a:p>
            <a:pPr algn="ctr"/>
            <a:r>
              <a:rPr lang="en-US" dirty="0"/>
              <a:t>L. Stiegler</a:t>
            </a:r>
          </a:p>
          <a:p>
            <a:pPr algn="ctr"/>
            <a:r>
              <a:rPr lang="en-US" sz="1200" dirty="0"/>
              <a:t>Assigned from ESH Directorate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2DD5E5-94B6-46A0-9439-66578131A8E7}"/>
              </a:ext>
            </a:extLst>
          </p:cNvPr>
          <p:cNvSpPr txBox="1"/>
          <p:nvPr/>
        </p:nvSpPr>
        <p:spPr>
          <a:xfrm>
            <a:off x="304800" y="2166580"/>
            <a:ext cx="1963037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C-AD ESH Manager</a:t>
            </a:r>
          </a:p>
          <a:p>
            <a:pPr algn="ctr"/>
            <a:r>
              <a:rPr lang="en-US" sz="1400" dirty="0"/>
              <a:t>F. Craner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D7DD54-8400-4B15-AE4D-08747B521317}"/>
              </a:ext>
            </a:extLst>
          </p:cNvPr>
          <p:cNvSpPr txBox="1"/>
          <p:nvPr/>
        </p:nvSpPr>
        <p:spPr>
          <a:xfrm>
            <a:off x="6324600" y="2166580"/>
            <a:ext cx="2670538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Physics Dept ESH Manager</a:t>
            </a:r>
          </a:p>
          <a:p>
            <a:pPr algn="ctr"/>
            <a:r>
              <a:rPr lang="en-US" sz="1400" dirty="0"/>
              <a:t>A. Franz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B1FD5B-EE3E-4509-9EFC-A1BED17FADA8}"/>
              </a:ext>
            </a:extLst>
          </p:cNvPr>
          <p:cNvSpPr txBox="1"/>
          <p:nvPr/>
        </p:nvSpPr>
        <p:spPr>
          <a:xfrm>
            <a:off x="609600" y="3356073"/>
            <a:ext cx="283455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BNL Subject Matter Experts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C747F3-9DFB-40C0-9CE8-7B7C023E5C60}"/>
              </a:ext>
            </a:extLst>
          </p:cNvPr>
          <p:cNvSpPr txBox="1"/>
          <p:nvPr/>
        </p:nvSpPr>
        <p:spPr>
          <a:xfrm>
            <a:off x="5867400" y="3341757"/>
            <a:ext cx="2055884" cy="369332"/>
          </a:xfrm>
          <a:prstGeom prst="rect">
            <a:avLst/>
          </a:prstGeom>
          <a:solidFill>
            <a:schemeClr val="accent1">
              <a:lumMod val="40000"/>
              <a:lumOff val="60000"/>
              <a:alpha val="96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L2 and L3 Managers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2AC898B-E89B-44BB-ADFD-0C6A3D0B0F87}"/>
              </a:ext>
            </a:extLst>
          </p:cNvPr>
          <p:cNvCxnSpPr>
            <a:stCxn id="8" idx="2"/>
          </p:cNvCxnSpPr>
          <p:nvPr/>
        </p:nvCxnSpPr>
        <p:spPr>
          <a:xfrm>
            <a:off x="4466431" y="1567430"/>
            <a:ext cx="0" cy="173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80029B2-955E-4D76-ACA3-174F061EDEA3}"/>
              </a:ext>
            </a:extLst>
          </p:cNvPr>
          <p:cNvCxnSpPr>
            <a:stCxn id="9" idx="1"/>
          </p:cNvCxnSpPr>
          <p:nvPr/>
        </p:nvCxnSpPr>
        <p:spPr>
          <a:xfrm flipH="1">
            <a:off x="2267837" y="2156431"/>
            <a:ext cx="903194" cy="3333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C3946B6-4751-4542-AE64-980DAE999557}"/>
              </a:ext>
            </a:extLst>
          </p:cNvPr>
          <p:cNvCxnSpPr>
            <a:stCxn id="9" idx="3"/>
            <a:endCxn id="11" idx="1"/>
          </p:cNvCxnSpPr>
          <p:nvPr/>
        </p:nvCxnSpPr>
        <p:spPr>
          <a:xfrm>
            <a:off x="5761831" y="2156431"/>
            <a:ext cx="562769" cy="3025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34100FD-8710-4440-A4BB-6D2D750C6ED9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3444159" y="2571929"/>
            <a:ext cx="1022272" cy="7781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FD4A709-8B67-457A-BE98-E14FEF256802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466431" y="2571929"/>
            <a:ext cx="1400969" cy="7781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86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/>
          </p:cNvSpPr>
          <p:nvPr>
            <p:ph type="title"/>
          </p:nvPr>
        </p:nvSpPr>
        <p:spPr/>
        <p:txBody>
          <a:bodyPr lIns="38100" tIns="38100" rIns="38100" bIns="38100"/>
          <a:lstStyle/>
          <a:p>
            <a:r>
              <a:rPr lang="en-US" altLang="en-US" dirty="0"/>
              <a:t>ESH Liaison Responsibilities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74514"/>
            <a:ext cx="8229600" cy="3394472"/>
          </a:xfrm>
        </p:spPr>
        <p:txBody>
          <a:bodyPr/>
          <a:lstStyle/>
          <a:p>
            <a:r>
              <a:rPr lang="en-US" dirty="0"/>
              <a:t>ESH Liaison from BNL oversees project</a:t>
            </a:r>
          </a:p>
          <a:p>
            <a:r>
              <a:rPr lang="en-US" dirty="0"/>
              <a:t>Interfaces with BNL safety Subject Matter Experts</a:t>
            </a:r>
          </a:p>
          <a:p>
            <a:r>
              <a:rPr lang="en-US" dirty="0"/>
              <a:t>Ensures that all work is planned and reviewed</a:t>
            </a:r>
          </a:p>
          <a:p>
            <a:r>
              <a:rPr lang="en-US" dirty="0"/>
              <a:t>Evaluates safety of designs at engineering, design and procurement readiness reviews </a:t>
            </a:r>
          </a:p>
          <a:p>
            <a:r>
              <a:rPr lang="en-US" dirty="0"/>
              <a:t>Conducts incident investigations and reports findings</a:t>
            </a:r>
          </a:p>
          <a:p>
            <a:r>
              <a:rPr lang="en-US" dirty="0"/>
              <a:t>Maintains the Hazard Analysis Report (HAR)</a:t>
            </a:r>
          </a:p>
          <a:p>
            <a:r>
              <a:rPr lang="en-US" dirty="0"/>
              <a:t>Performs other duties as required by project management and safety organizations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ADE29B-4D89-4838-B42B-E0BEB29A257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71030" y="4914900"/>
            <a:ext cx="3305969" cy="207169"/>
          </a:xfrm>
        </p:spPr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8725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5086-95A3-4828-98BE-A6FD1A5D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QA Organization/Responsibilities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21F25-E0FF-40B2-8FED-372163C3E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QA Representative (Chuck Gortakowski) is assigned to </a:t>
            </a:r>
            <a:r>
              <a:rPr lang="en-US" dirty="0" err="1"/>
              <a:t>sPHENIX</a:t>
            </a:r>
            <a:r>
              <a:rPr lang="en-US" dirty="0"/>
              <a:t> from BNL Central QA organization</a:t>
            </a:r>
          </a:p>
          <a:p>
            <a:r>
              <a:rPr lang="en-US" dirty="0"/>
              <a:t>The </a:t>
            </a:r>
            <a:r>
              <a:rPr lang="en-US" dirty="0" err="1"/>
              <a:t>sPHENIX</a:t>
            </a:r>
            <a:r>
              <a:rPr lang="en-US" dirty="0"/>
              <a:t> QA Representative through a matrixed model is responsible for: </a:t>
            </a:r>
          </a:p>
          <a:p>
            <a:pPr lvl="1"/>
            <a:r>
              <a:rPr lang="en-US" b="0" dirty="0"/>
              <a:t>Ensuring that a quality system is established, and maintained in accordance with the QA Plan. </a:t>
            </a:r>
          </a:p>
          <a:p>
            <a:pPr lvl="1"/>
            <a:r>
              <a:rPr lang="en-US" b="0" dirty="0"/>
              <a:t>Providing oversight and support to the project participants to ensure a consistent quality program.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AADF2-17C3-47BE-B013-AD55E585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14-15,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AD95A-40D3-4F8D-A797-7B578C07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C22F7-38CE-4D49-A86D-A5FA6635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7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63A1899-4701-42E6-8733-94F76ABA496D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solidFill>
                  <a:srgbClr val="000000"/>
                </a:solidFill>
                <a:cs typeface="Times New Roman" pitchFamily="18" charset="0"/>
              </a:rPr>
              <a:t>Safe Working</a:t>
            </a: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July 14-15,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71030" y="4914900"/>
            <a:ext cx="3382169" cy="207169"/>
          </a:xfrm>
        </p:spPr>
        <p:txBody>
          <a:bodyPr/>
          <a:lstStyle/>
          <a:p>
            <a:pPr>
              <a:defRPr/>
            </a:pPr>
            <a:r>
              <a:rPr lang="en-US"/>
              <a:t>MIE Annual Review</a:t>
            </a:r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381001" y="120015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Vision – All Injuries are Preventable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Physics is included in NPP directorate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3 injuries in NPP C-AD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 first aid injury in Physics department, but not with </a:t>
            </a:r>
            <a:r>
              <a:rPr lang="en-US" sz="1800" dirty="0" err="1"/>
              <a:t>sPHENIX</a:t>
            </a:r>
            <a:r>
              <a:rPr lang="en-US" sz="1800" dirty="0"/>
              <a:t> project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78202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 injuries reported in FY20 or FY21 to date for </a:t>
            </a:r>
            <a:r>
              <a:rPr lang="en-US" b="1" dirty="0" err="1"/>
              <a:t>sPHENIX</a:t>
            </a:r>
            <a:r>
              <a:rPr lang="en-US" b="1" dirty="0"/>
              <a:t> project at BNL or other institutions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F850E-2492-45E5-93B6-465D7DDC9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510" y="781460"/>
            <a:ext cx="3655378" cy="300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29679</TotalTime>
  <Words>2037</Words>
  <Application>Microsoft Office PowerPoint</Application>
  <PresentationFormat>On-screen Show (16:9)</PresentationFormat>
  <Paragraphs>385</Paragraphs>
  <Slides>27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Wingdings</vt:lpstr>
      <vt:lpstr>Office Theme</vt:lpstr>
      <vt:lpstr>Acrobat Document</vt:lpstr>
      <vt:lpstr>sPHENIX MIE Annual Review ESH/QA </vt:lpstr>
      <vt:lpstr>sPHENIX ES&amp;H</vt:lpstr>
      <vt:lpstr>COVID-19 Impact</vt:lpstr>
      <vt:lpstr>COVID-19 Prevention</vt:lpstr>
      <vt:lpstr>COVID-19 Prevention</vt:lpstr>
      <vt:lpstr>ESH Organization</vt:lpstr>
      <vt:lpstr>ESH Liaison Responsibilities</vt:lpstr>
      <vt:lpstr>QA Organization/Responsibilities</vt:lpstr>
      <vt:lpstr>Safe Working</vt:lpstr>
      <vt:lpstr>ISMS Implementation</vt:lpstr>
      <vt:lpstr>Hierarchy of Controls</vt:lpstr>
      <vt:lpstr>Identification of Hazards</vt:lpstr>
      <vt:lpstr>Hazard Analysis</vt:lpstr>
      <vt:lpstr>Example of Hazards Identified in sPHENIX HAR</vt:lpstr>
      <vt:lpstr>Example of Hazards Identified in sPHENIX HAR</vt:lpstr>
      <vt:lpstr> Work Planning</vt:lpstr>
      <vt:lpstr>Experiment Safety Reviews</vt:lpstr>
      <vt:lpstr>Experiment Safety Review</vt:lpstr>
      <vt:lpstr>Work Planning</vt:lpstr>
      <vt:lpstr>Area Hazard Placards</vt:lpstr>
      <vt:lpstr>QA Program</vt:lpstr>
      <vt:lpstr>Quality Assurance- Procurement</vt:lpstr>
      <vt:lpstr>QA Procedures</vt:lpstr>
      <vt:lpstr>ESH/QA Summary</vt:lpstr>
      <vt:lpstr>Back Up</vt:lpstr>
      <vt:lpstr>Risk Analysis Methodology</vt:lpstr>
      <vt:lpstr>Bio Sketch of ESH Liaison</vt:lpstr>
    </vt:vector>
  </TitlesOfParts>
  <Company>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Labor Distribution Sorted by FY and Job Category</dc:title>
  <dc:creator>EdwardOBrien</dc:creator>
  <cp:lastModifiedBy>Stiegler, Lori</cp:lastModifiedBy>
  <cp:revision>180</cp:revision>
  <cp:lastPrinted>2015-10-28T19:08:40Z</cp:lastPrinted>
  <dcterms:created xsi:type="dcterms:W3CDTF">2015-10-24T00:32:43Z</dcterms:created>
  <dcterms:modified xsi:type="dcterms:W3CDTF">2021-07-07T13:48:46Z</dcterms:modified>
</cp:coreProperties>
</file>