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15" r:id="rId2"/>
    <p:sldId id="337" r:id="rId3"/>
    <p:sldId id="335" r:id="rId4"/>
    <p:sldId id="336" r:id="rId5"/>
    <p:sldId id="905" r:id="rId6"/>
    <p:sldId id="908" r:id="rId7"/>
    <p:sldId id="916" r:id="rId8"/>
    <p:sldId id="907" r:id="rId9"/>
    <p:sldId id="339" r:id="rId10"/>
    <p:sldId id="899" r:id="rId11"/>
    <p:sldId id="917" r:id="rId12"/>
    <p:sldId id="904" r:id="rId13"/>
    <p:sldId id="896" r:id="rId14"/>
    <p:sldId id="909" r:id="rId15"/>
    <p:sldId id="913" r:id="rId16"/>
    <p:sldId id="910" r:id="rId17"/>
    <p:sldId id="911" r:id="rId18"/>
    <p:sldId id="912" r:id="rId19"/>
    <p:sldId id="326" r:id="rId20"/>
    <p:sldId id="266" r:id="rId21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81"/>
    <p:restoredTop sz="96327"/>
  </p:normalViewPr>
  <p:slideViewPr>
    <p:cSldViewPr>
      <p:cViewPr varScale="1">
        <p:scale>
          <a:sx n="160" d="100"/>
          <a:sy n="160" d="100"/>
        </p:scale>
        <p:origin x="32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7/8/21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7/8/21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14-15, 2021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bnl.gov/event/10914" TargetMode="External"/><Relationship Id="rId13" Type="http://schemas.openxmlformats.org/officeDocument/2006/relationships/hyperlink" Target="https://indico.bnl.gov/event/10925" TargetMode="External"/><Relationship Id="rId3" Type="http://schemas.openxmlformats.org/officeDocument/2006/relationships/hyperlink" Target="https://indico.bnl.gov/event/10745" TargetMode="External"/><Relationship Id="rId7" Type="http://schemas.openxmlformats.org/officeDocument/2006/relationships/hyperlink" Target="https://indico.bnl.gov/event/10921" TargetMode="External"/><Relationship Id="rId12" Type="http://schemas.openxmlformats.org/officeDocument/2006/relationships/hyperlink" Target="https://indico.bnl.gov/event/10917" TargetMode="External"/><Relationship Id="rId17" Type="http://schemas.openxmlformats.org/officeDocument/2006/relationships/hyperlink" Target="https://indico.bnl.gov/event/10927" TargetMode="External"/><Relationship Id="rId2" Type="http://schemas.openxmlformats.org/officeDocument/2006/relationships/hyperlink" Target="https://indico.bnl.gov/event/10746" TargetMode="External"/><Relationship Id="rId16" Type="http://schemas.openxmlformats.org/officeDocument/2006/relationships/hyperlink" Target="https://indico.bnl.gov/event/109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bnl.gov/event/10913" TargetMode="External"/><Relationship Id="rId11" Type="http://schemas.openxmlformats.org/officeDocument/2006/relationships/hyperlink" Target="https://indico.bnl.gov/event/10923" TargetMode="External"/><Relationship Id="rId5" Type="http://schemas.openxmlformats.org/officeDocument/2006/relationships/hyperlink" Target="https://indico.bnl.gov/event/10920" TargetMode="External"/><Relationship Id="rId15" Type="http://schemas.openxmlformats.org/officeDocument/2006/relationships/hyperlink" Target="https://indico.bnl.gov/event/10926" TargetMode="External"/><Relationship Id="rId10" Type="http://schemas.openxmlformats.org/officeDocument/2006/relationships/hyperlink" Target="https://indico.bnl.gov/event/10915" TargetMode="External"/><Relationship Id="rId4" Type="http://schemas.openxmlformats.org/officeDocument/2006/relationships/hyperlink" Target="https://indico.bnl.gov/event/10912" TargetMode="External"/><Relationship Id="rId9" Type="http://schemas.openxmlformats.org/officeDocument/2006/relationships/hyperlink" Target="https://indico.bnl.gov/event/10922" TargetMode="External"/><Relationship Id="rId14" Type="http://schemas.openxmlformats.org/officeDocument/2006/relationships/hyperlink" Target="https://indico.bnl.gov/event/10918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Annual MIE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sz="3600" dirty="0"/>
              <a:t>Technical Status and Commissioning Plan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95400" y="2419350"/>
            <a:ext cx="6400800" cy="1314450"/>
          </a:xfrm>
        </p:spPr>
        <p:txBody>
          <a:bodyPr/>
          <a:lstStyle/>
          <a:p>
            <a:r>
              <a:rPr lang="en-US" altLang="en-US" sz="4000" b="0" dirty="0"/>
              <a:t>John Haggerty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14-15, 2021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14-15,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5287-D135-2C43-A316-461C666E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273844"/>
            <a:ext cx="6922897" cy="994172"/>
          </a:xfrm>
        </p:spPr>
        <p:txBody>
          <a:bodyPr/>
          <a:lstStyle/>
          <a:p>
            <a:r>
              <a:rPr lang="en-US" sz="3200" dirty="0"/>
              <a:t>Commissioning stages and components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3F380-14A8-564E-B70E-0CC4A6BB4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730" y="1135857"/>
            <a:ext cx="4175452" cy="617934"/>
          </a:xfrm>
        </p:spPr>
        <p:txBody>
          <a:bodyPr/>
          <a:lstStyle/>
          <a:p>
            <a:r>
              <a:rPr lang="en-US" dirty="0"/>
              <a:t>Commissioning stages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D9AF3-4FFA-D246-A639-EEA271A888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Pre-installation commissioning and testing</a:t>
            </a:r>
          </a:p>
          <a:p>
            <a:pPr>
              <a:buFont typeface="+mj-lt"/>
              <a:buAutoNum type="arabicPeriod"/>
            </a:pPr>
            <a:r>
              <a:rPr lang="en-US" dirty="0"/>
              <a:t>Installation commissioning</a:t>
            </a:r>
          </a:p>
          <a:p>
            <a:pPr>
              <a:buFont typeface="+mj-lt"/>
              <a:buAutoNum type="arabicPeriod"/>
            </a:pPr>
            <a:r>
              <a:rPr lang="en-US" dirty="0"/>
              <a:t>Post-installation commissioning</a:t>
            </a:r>
          </a:p>
          <a:p>
            <a:pPr>
              <a:buFont typeface="+mj-lt"/>
              <a:buAutoNum type="arabicPeriod"/>
            </a:pPr>
            <a:r>
              <a:rPr lang="en-US" dirty="0"/>
              <a:t>Magnet commissioning </a:t>
            </a:r>
          </a:p>
          <a:p>
            <a:pPr>
              <a:buFont typeface="+mj-lt"/>
              <a:buAutoNum type="arabicPeriod"/>
            </a:pPr>
            <a:r>
              <a:rPr lang="en-US" dirty="0"/>
              <a:t>DAQ and Electronics Commissioning and Installation</a:t>
            </a:r>
          </a:p>
          <a:p>
            <a:pPr>
              <a:buFont typeface="+mj-lt"/>
              <a:buAutoNum type="arabicPeriod"/>
            </a:pPr>
            <a:r>
              <a:rPr lang="en-US" dirty="0"/>
              <a:t>Full detector commissioning (essentially DAQ and computing commissioning)</a:t>
            </a:r>
          </a:p>
          <a:p>
            <a:pPr>
              <a:buFont typeface="+mj-lt"/>
              <a:buAutoNum type="arabicPeriod"/>
            </a:pPr>
            <a:r>
              <a:rPr lang="en-US" dirty="0"/>
              <a:t>Trigger commissioning</a:t>
            </a:r>
          </a:p>
          <a:p>
            <a:pPr>
              <a:buFont typeface="+mj-lt"/>
              <a:buAutoNum type="arabicPeriod"/>
            </a:pPr>
            <a:r>
              <a:rPr lang="en-US" dirty="0"/>
              <a:t>Cosmic ray running</a:t>
            </a:r>
          </a:p>
          <a:p>
            <a:pPr>
              <a:buFont typeface="+mj-lt"/>
              <a:buAutoNum type="arabicPeriod"/>
            </a:pPr>
            <a:r>
              <a:rPr lang="en-US" dirty="0"/>
              <a:t>Beam operation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F5129-EF80-AE41-BA84-2C36C6B8C3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49" y="1135857"/>
            <a:ext cx="4124885" cy="617934"/>
          </a:xfrm>
        </p:spPr>
        <p:txBody>
          <a:bodyPr/>
          <a:lstStyle/>
          <a:p>
            <a:r>
              <a:rPr lang="en-US" dirty="0"/>
              <a:t>Commissioning components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A082D-2FEF-B449-ACD0-B45C9EEA7F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TPC</a:t>
            </a:r>
          </a:p>
          <a:p>
            <a:r>
              <a:rPr lang="en-US" dirty="0"/>
              <a:t>EMCAL</a:t>
            </a:r>
          </a:p>
          <a:p>
            <a:r>
              <a:rPr lang="en-US" dirty="0"/>
              <a:t>OHCAL</a:t>
            </a:r>
          </a:p>
          <a:p>
            <a:r>
              <a:rPr lang="en-US" dirty="0"/>
              <a:t>IHCAL</a:t>
            </a:r>
          </a:p>
          <a:p>
            <a:r>
              <a:rPr lang="en-US" dirty="0"/>
              <a:t>MBD</a:t>
            </a:r>
          </a:p>
          <a:p>
            <a:r>
              <a:rPr lang="en-US" dirty="0"/>
              <a:t>Computing</a:t>
            </a:r>
          </a:p>
          <a:p>
            <a:r>
              <a:rPr lang="en-US" dirty="0"/>
              <a:t>Trigger/Timing</a:t>
            </a:r>
          </a:p>
          <a:p>
            <a:r>
              <a:rPr lang="en-US" dirty="0"/>
              <a:t>DAQ</a:t>
            </a:r>
          </a:p>
          <a:p>
            <a:r>
              <a:rPr lang="en-US" dirty="0"/>
              <a:t>Control and Monitoring (AC/LV/HV/safety)</a:t>
            </a:r>
          </a:p>
          <a:p>
            <a:r>
              <a:rPr lang="en-US" dirty="0"/>
              <a:t>Magnet and </a:t>
            </a:r>
            <a:r>
              <a:rPr lang="en-US" dirty="0" err="1"/>
              <a:t>cryo</a:t>
            </a:r>
            <a:endParaRPr lang="en-US" dirty="0"/>
          </a:p>
          <a:p>
            <a:r>
              <a:rPr lang="en-US" dirty="0"/>
              <a:t>Non-MIE</a:t>
            </a:r>
          </a:p>
          <a:p>
            <a:pPr lvl="1"/>
            <a:r>
              <a:rPr lang="en-US" dirty="0"/>
              <a:t>INTT</a:t>
            </a:r>
          </a:p>
          <a:p>
            <a:pPr lvl="1"/>
            <a:r>
              <a:rPr lang="en-US" dirty="0"/>
              <a:t>MVTX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8F8AEC-011E-FA45-ADB1-2BF37D1B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14-15,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A67E96-67F5-8848-8D2F-84A6FBEC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Annual MIE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5281F-DA8B-1F4B-926C-9B0AAF603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2ED1-0628-4F6E-8766-956371ABBD5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416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C164-C421-1246-B2A1-496E60E4B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commissioning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DFAC3-876A-1048-B73A-3E9FB5DEF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188FA-2E70-354C-988E-7702DDD2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2982E-8223-BE43-B813-67369ABE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7555F-DB63-4547-A1B7-21E26D94F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88" y="636739"/>
            <a:ext cx="5467424" cy="422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73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9A4B-7636-8F4D-83C9-431ADDCA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Slice and chain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E994B-2A61-6D40-825E-E99B692DB7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sz="900" dirty="0"/>
              <a:t>Single FEE tests</a:t>
            </a:r>
          </a:p>
          <a:p>
            <a:pPr lvl="1"/>
            <a:r>
              <a:rPr lang="en-US" sz="800" dirty="0"/>
              <a:t>1 TPC FEE + 1 FELIX + GL1GTM NIM-to-optical</a:t>
            </a:r>
          </a:p>
          <a:p>
            <a:pPr lvl="1"/>
            <a:r>
              <a:rPr lang="en-US" sz="800" dirty="0"/>
              <a:t>1 XMIT group + 1 DCM/JSEB + GL1GTM NIM-to-optical</a:t>
            </a:r>
          </a:p>
          <a:p>
            <a:pPr lvl="1"/>
            <a:r>
              <a:rPr lang="en-US" sz="800" dirty="0"/>
              <a:t>Test multievent buffering as GL1GTM firmware available; random triggers; data integrity</a:t>
            </a:r>
          </a:p>
          <a:p>
            <a:pPr lvl="1"/>
            <a:r>
              <a:rPr lang="en-US" sz="800" dirty="0"/>
              <a:t>Performance measurements (</a:t>
            </a:r>
            <a:r>
              <a:rPr lang="en-US" sz="800" dirty="0" err="1"/>
              <a:t>livetime</a:t>
            </a:r>
            <a:r>
              <a:rPr lang="en-US" sz="800" dirty="0"/>
              <a:t> vs rate)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Develop and implement zero suppression for CAL and TPC</a:t>
            </a:r>
          </a:p>
          <a:p>
            <a:pPr lvl="1"/>
            <a:r>
              <a:rPr lang="en-US" sz="800" dirty="0"/>
              <a:t>Desirable to have zero suppressed formats early in order to work with data as we plan to take it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Development of data logger (</a:t>
            </a:r>
            <a:r>
              <a:rPr lang="en-US" sz="900" dirty="0" err="1"/>
              <a:t>sPHENIX</a:t>
            </a:r>
            <a:r>
              <a:rPr lang="en-US" sz="900" dirty="0"/>
              <a:t> Data Logger)</a:t>
            </a:r>
          </a:p>
          <a:p>
            <a:pPr lvl="1"/>
            <a:r>
              <a:rPr lang="en-US" sz="800" dirty="0"/>
              <a:t>100% software development (up to a point)</a:t>
            </a:r>
          </a:p>
          <a:p>
            <a:pPr lvl="1"/>
            <a:r>
              <a:rPr lang="en-US" sz="800" dirty="0"/>
              <a:t>Performance measurement—requires network switch + high performance Buffer Box</a:t>
            </a:r>
          </a:p>
          <a:p>
            <a:pPr lvl="1"/>
            <a:r>
              <a:rPr lang="en-US" sz="800" dirty="0"/>
              <a:t>Log data from Single FEE tests via network to data logger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Joint TPC/CAL test</a:t>
            </a:r>
          </a:p>
          <a:p>
            <a:pPr lvl="1"/>
            <a:r>
              <a:rPr lang="en-US" sz="800" dirty="0"/>
              <a:t>1 TPC FEE + 1 XMIT group + GL1GTM + SDL</a:t>
            </a:r>
          </a:p>
          <a:p>
            <a:pPr lvl="1"/>
            <a:r>
              <a:rPr lang="en-US" sz="800" dirty="0"/>
              <a:t>Test of trigger synchronization with dissimilar systems</a:t>
            </a:r>
          </a:p>
          <a:p>
            <a:pPr>
              <a:buFont typeface="+mj-lt"/>
              <a:buAutoNum type="arabicPeriod"/>
            </a:pPr>
            <a:r>
              <a:rPr lang="en-US" sz="900" dirty="0"/>
              <a:t>Two FEE tests</a:t>
            </a:r>
          </a:p>
          <a:p>
            <a:pPr lvl="1"/>
            <a:r>
              <a:rPr lang="en-US" sz="800" dirty="0"/>
              <a:t>2 TPC FEE + 1 FELIX + GL1GTM</a:t>
            </a:r>
          </a:p>
          <a:p>
            <a:pPr lvl="1"/>
            <a:r>
              <a:rPr lang="en-US" sz="800" dirty="0"/>
              <a:t>2 XMIT group + 1 DCM/JSEB + GL1GTM</a:t>
            </a:r>
          </a:p>
          <a:p>
            <a:pPr lvl="1"/>
            <a:r>
              <a:rPr lang="en-US" sz="800" dirty="0"/>
              <a:t>Tests of synchronization between FEE</a:t>
            </a:r>
          </a:p>
          <a:p>
            <a:pPr lvl="1"/>
            <a:r>
              <a:rPr lang="en-US" sz="800" dirty="0"/>
              <a:t>Standalone event recording followed by SDL</a:t>
            </a:r>
          </a:p>
          <a:p>
            <a:endParaRPr lang="en-US" sz="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22B74-5687-E04A-8265-ABBC46E542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+mj-lt"/>
              <a:buAutoNum type="arabicPeriod" startAt="6"/>
            </a:pPr>
            <a:r>
              <a:rPr lang="en-US" sz="900" dirty="0"/>
              <a:t>CAL Slice test</a:t>
            </a:r>
          </a:p>
          <a:p>
            <a:pPr lvl="1"/>
            <a:r>
              <a:rPr lang="en-US" sz="900" dirty="0"/>
              <a:t>A full rack of digitizers is 16 fibers == 2 DCM’s</a:t>
            </a:r>
          </a:p>
          <a:p>
            <a:pPr lvl="1"/>
            <a:r>
              <a:rPr lang="en-US" sz="900" dirty="0"/>
              <a:t>Start with a half-rack, take data with all 8 ports of DCM</a:t>
            </a:r>
          </a:p>
          <a:p>
            <a:pPr lvl="2"/>
            <a:r>
              <a:rPr lang="en-US" sz="900" dirty="0"/>
              <a:t>Measure </a:t>
            </a:r>
            <a:r>
              <a:rPr lang="en-US" sz="900" dirty="0" err="1"/>
              <a:t>livetime</a:t>
            </a:r>
            <a:r>
              <a:rPr lang="en-US" sz="900" dirty="0"/>
              <a:t>/rate for random triggers; assess data integrity</a:t>
            </a:r>
          </a:p>
          <a:p>
            <a:pPr lvl="1"/>
            <a:r>
              <a:rPr lang="en-US" sz="900" dirty="0"/>
              <a:t>Expand to full rack, 2 DCM groups, 2 JEB machines</a:t>
            </a:r>
          </a:p>
          <a:p>
            <a:pPr lvl="1"/>
            <a:r>
              <a:rPr lang="en-US" sz="900" dirty="0"/>
              <a:t>Connect to SDL</a:t>
            </a:r>
          </a:p>
          <a:p>
            <a:pPr lvl="1"/>
            <a:r>
              <a:rPr lang="en-US" sz="900" dirty="0"/>
              <a:t>By this time, it should be possible to use </a:t>
            </a:r>
            <a:r>
              <a:rPr lang="en-US" sz="900" dirty="0" err="1"/>
              <a:t>sPHENIX</a:t>
            </a:r>
            <a:r>
              <a:rPr lang="en-US" sz="900" dirty="0"/>
              <a:t> grade zero suppression</a:t>
            </a:r>
          </a:p>
          <a:p>
            <a:pPr>
              <a:buFont typeface="+mj-lt"/>
              <a:buAutoNum type="arabicPeriod" startAt="6"/>
            </a:pPr>
            <a:r>
              <a:rPr lang="en-US" sz="900" dirty="0"/>
              <a:t>TPC Slice Test</a:t>
            </a:r>
          </a:p>
          <a:p>
            <a:pPr lvl="1"/>
            <a:r>
              <a:rPr lang="en-US" sz="900" dirty="0"/>
              <a:t>A full sector of TPC FEE (26)</a:t>
            </a:r>
          </a:p>
          <a:p>
            <a:pPr lvl="1"/>
            <a:r>
              <a:rPr lang="en-US" sz="900" dirty="0"/>
              <a:t>Test with 1 FELIX to start, then break down into 2</a:t>
            </a:r>
          </a:p>
          <a:p>
            <a:pPr lvl="1"/>
            <a:r>
              <a:rPr lang="en-US" sz="900" dirty="0"/>
              <a:t>SDL</a:t>
            </a:r>
          </a:p>
          <a:p>
            <a:pPr>
              <a:buFont typeface="+mj-lt"/>
              <a:buAutoNum type="arabicPeriod" startAt="6"/>
            </a:pPr>
            <a:r>
              <a:rPr lang="en-US" sz="900" dirty="0"/>
              <a:t>CAL + TPC Slice Test</a:t>
            </a:r>
          </a:p>
          <a:p>
            <a:pPr lvl="1"/>
            <a:r>
              <a:rPr lang="en-US" sz="900" dirty="0"/>
              <a:t>Combine the above tests with SDL</a:t>
            </a:r>
          </a:p>
          <a:p>
            <a:pPr lvl="1"/>
            <a:r>
              <a:rPr lang="en-US" sz="900" dirty="0"/>
              <a:t>At this point, the DAQ could be said to be “working”</a:t>
            </a:r>
          </a:p>
          <a:p>
            <a:pPr lvl="1"/>
            <a:r>
              <a:rPr lang="en-US" sz="900" dirty="0"/>
              <a:t>Measure performance for random triggers</a:t>
            </a:r>
          </a:p>
          <a:p>
            <a:pPr lvl="1"/>
            <a:r>
              <a:rPr lang="en-US" sz="900" dirty="0"/>
              <a:t>Milestone Review</a:t>
            </a:r>
          </a:p>
          <a:p>
            <a:pPr lvl="1"/>
            <a:r>
              <a:rPr lang="en-US" sz="900" dirty="0"/>
              <a:t>Note that this step must be complete by April 2022 in order to support the installation schedule</a:t>
            </a:r>
          </a:p>
          <a:p>
            <a:endParaRPr lang="en-US" sz="1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378D4-71D6-2441-AEE7-713EEDFDB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66203-E832-384C-9BE0-EA2A0857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C3878-59EB-2646-B450-97DB4B51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295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90315-08BD-3346-95CE-A2B4A64F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14-15,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1EBDDE-7983-C945-8729-C90D3918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Annual MIE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495A6B-F113-114B-86B2-5497A645D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58104"/>
            <a:ext cx="7350162" cy="38164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C93D6-AD6C-A641-8C6D-AE3CB16F6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47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B073A-3E65-EE44-A0FC-16C8FB1FC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ES&amp;H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19343-93AD-F64A-B6BE-D5DFEF98B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081649"/>
          </a:xfrm>
        </p:spPr>
        <p:txBody>
          <a:bodyPr/>
          <a:lstStyle/>
          <a:p>
            <a:r>
              <a:rPr lang="en-US" sz="2000" dirty="0"/>
              <a:t>Organized a full suite of reviews of all aspects of the detector with the C-AD Experimental Safety Review Committee (ESRC) so that all safety aspects of the detector will have been reviewed by the end of 2021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4970C-5AEB-B74F-9E7B-B9CA53B9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9E8F1-DD6A-B145-8CB5-A92867230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FAFD7-36BE-BB4A-BA3A-3B302B8B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AA02498-21BA-D640-8AA7-3D3DF2218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141737"/>
              </p:ext>
            </p:extLst>
          </p:nvPr>
        </p:nvGraphicFramePr>
        <p:xfrm>
          <a:off x="1501935" y="2369625"/>
          <a:ext cx="6140129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0406">
                  <a:extLst>
                    <a:ext uri="{9D8B030D-6E8A-4147-A177-3AD203B41FA5}">
                      <a16:colId xmlns:a16="http://schemas.microsoft.com/office/drawing/2014/main" val="4172616621"/>
                    </a:ext>
                  </a:extLst>
                </a:gridCol>
                <a:gridCol w="4629723">
                  <a:extLst>
                    <a:ext uri="{9D8B030D-6E8A-4147-A177-3AD203B41FA5}">
                      <a16:colId xmlns:a16="http://schemas.microsoft.com/office/drawing/2014/main" val="2225520900"/>
                    </a:ext>
                  </a:extLst>
                </a:gridCol>
              </a:tblGrid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Mar 4,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2"/>
                        </a:rPr>
                        <a:t>Dry-Run of ESRC Review of sPHENIX cradle/carriage/OHCAL/solenoid installation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2767095185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Mar 15,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3"/>
                        </a:rPr>
                        <a:t>ESRC Review of sPHENIX cradle/carriage/OHCAL/solenoid installation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3888428538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 12,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effectLst/>
                          <a:hlinkClick r:id="rId4"/>
                        </a:rPr>
                        <a:t>Dry-Run of ESRC Review of sPHENIX Safety Systems and Electrical Power Distribution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2420143293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 19,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5"/>
                        </a:rPr>
                        <a:t>ESRC Review of sPHENIX Safety Systems and Electrical Power Distribution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3519770019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May 3,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6"/>
                        </a:rPr>
                        <a:t>Dry-Run of ESRC Review of sPHENIX Solenoid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4240278221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May 17,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effectLst/>
                          <a:hlinkClick r:id="rId7"/>
                        </a:rPr>
                        <a:t>ESRC Review of sPHENIX Solenoid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2173105626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Jun 7,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8"/>
                        </a:rPr>
                        <a:t>Dry-Run of ESRC Review of sPHENIX TPC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2485860206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Jun 21,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9"/>
                        </a:rPr>
                        <a:t>ESRC Review of sPHENIX TPC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159370745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Jul 12, 2021, 10:00 AM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10"/>
                        </a:rPr>
                        <a:t>Dry-Run of ESRC Review of sPHENIX Calorrimeters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3255916213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Jul 26,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11"/>
                        </a:rPr>
                        <a:t>ESRC Review of sPHENIX Calorimeters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2507198737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Sep 13,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12"/>
                        </a:rPr>
                        <a:t>Dry-Run of ESRC Review of sPHENIX Inner Detector Installation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1637995274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Sep 27,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13"/>
                        </a:rPr>
                        <a:t>ESRC Review of sPHENIX Inner Detector Installation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3163446294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Oct 4,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14"/>
                        </a:rPr>
                        <a:t>Dry-Run of ESRC Review of sPHENIX Minimum Bias Detector and Beam Pipe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357535089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Oct 18,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15"/>
                        </a:rPr>
                        <a:t>ESRC Review of sPHENIX Minimum Bias Detector and Beam Pipe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1711778544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 1,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  <a:hlinkClick r:id="rId16"/>
                        </a:rPr>
                        <a:t>Dry-Run of ESRC Review of sPHENIX MVTX and INTT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4061391545"/>
                  </a:ext>
                </a:extLst>
              </a:tr>
              <a:tr h="112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Nov 15, 2021, 10:00 AM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effectLst/>
                          <a:hlinkClick r:id="rId17"/>
                        </a:rPr>
                        <a:t>ESRC Review of sPHENIX MVTX and INTT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48" marR="54548" marT="0" marB="0" anchor="b"/>
                </a:tc>
                <a:extLst>
                  <a:ext uri="{0D108BD9-81ED-4DB2-BD59-A6C34878D82A}">
                    <a16:rowId xmlns:a16="http://schemas.microsoft.com/office/drawing/2014/main" val="365341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215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48BD1-361C-9E42-9562-4C006B922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and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2157-A203-6746-8B6B-BA051AD7B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approaching the part of the project which necessitates a large on-site contingent of faculty members, postdocs, and students</a:t>
            </a:r>
          </a:p>
          <a:p>
            <a:pPr lvl="1"/>
            <a:r>
              <a:rPr lang="en-US" dirty="0"/>
              <a:t>Their ability to work at BNL is critical to the success of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D946A-DAA6-2140-918B-6B981113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6A639-B43F-C147-A4AF-3C0C4147A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3B472-13E5-E046-9A5C-3EBCB141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63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EAF95-3D9F-544F-B60D-9F038970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question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CAF17-F1C8-8443-B2CF-A71D860D0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Project scope: Is the project executing its technical baseline in a manner to deliver the science? Is the fabrication progress appropriate for this stage of the project? Are all interfaces properly understood? </a:t>
            </a:r>
          </a:p>
          <a:p>
            <a:r>
              <a:rPr lang="en-US" dirty="0">
                <a:solidFill>
                  <a:srgbClr val="FF0000"/>
                </a:solidFill>
              </a:rPr>
              <a:t>The baseline detectors are being tested in as realistic a fashion as we can devise</a:t>
            </a:r>
          </a:p>
          <a:p>
            <a:r>
              <a:rPr lang="en-US" dirty="0">
                <a:solidFill>
                  <a:srgbClr val="FF0000"/>
                </a:solidFill>
              </a:rPr>
              <a:t>Fabrication of all components is very far along, some have begun installation or storage in preparation for installation.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ADAC2-A266-004F-A025-06684507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93688-43F4-3042-B1C7-9DE3C01F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E8C52-10A2-2549-AF0F-33C86F533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63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8D624-C396-6D41-9EC7-DD03DB81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question #5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9EFB4-D8CA-DC4D-BE4D-E12D44982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Preparation for installation: Is the hand off to installation properly planned? Are the tests of equipment and interfaces properly understood? </a:t>
            </a:r>
          </a:p>
          <a:p>
            <a:r>
              <a:rPr lang="en-US" dirty="0">
                <a:solidFill>
                  <a:srgbClr val="FF0000"/>
                </a:solidFill>
              </a:rPr>
              <a:t>The collaboration has formed a Commissioning Task Force with full participation from the project.</a:t>
            </a:r>
          </a:p>
          <a:p>
            <a:r>
              <a:rPr lang="en-US" dirty="0">
                <a:solidFill>
                  <a:srgbClr val="FF0000"/>
                </a:solidFill>
              </a:rPr>
              <a:t>Testing of all components of the detectors has been baked into the schedule from the beginning.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CFE63-FC6F-A945-9A6A-9B69BB4C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A49DA-C7B2-D74A-B096-66C535CF0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22E1-621F-AC48-9269-F51EBC65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112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E9CF-8727-DA45-925F-38DC2C47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09B0C-744D-F640-9CD4-C58F7B0EF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Detector components are far along their fabrication trajectory</a:t>
            </a:r>
          </a:p>
          <a:p>
            <a:r>
              <a:rPr lang="en-US" dirty="0"/>
              <a:t>Detectors and electronics are tested at multiple points in the construction, and burned in for as long as practical</a:t>
            </a:r>
          </a:p>
          <a:p>
            <a:r>
              <a:rPr lang="en-US" dirty="0"/>
              <a:t>A Commissioning Task Force has been set up as a joint project/collaboration effort to plan the startup</a:t>
            </a:r>
          </a:p>
          <a:p>
            <a:pPr lvl="1"/>
            <a:r>
              <a:rPr lang="en-US" dirty="0"/>
              <a:t>Bi-weekly meetings since May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66BB8-87CB-C24B-9881-4BCBFB7C2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A03B2-2F6C-4349-B782-7FC50FBF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1AF03-87EC-5549-9B9B-B98FD173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760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sz="4800" dirty="0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14-15, 2021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F53CC-6CBB-714A-8A87-9ED09293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19459-7D73-EC48-A462-839E9D169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Progress on construction of detector components will be covered in subsystem talks</a:t>
            </a:r>
          </a:p>
          <a:p>
            <a:r>
              <a:rPr lang="en-US" sz="2000" dirty="0"/>
              <a:t>Hadronic and electromagnetic calorimetry</a:t>
            </a:r>
          </a:p>
          <a:p>
            <a:pPr lvl="1"/>
            <a:r>
              <a:rPr lang="en-US" sz="1800" dirty="0"/>
              <a:t>Cosmic ray testing and characterization</a:t>
            </a:r>
          </a:p>
          <a:p>
            <a:r>
              <a:rPr lang="en-US" sz="2000" dirty="0"/>
              <a:t>Tracking</a:t>
            </a:r>
          </a:p>
          <a:p>
            <a:pPr lvl="1"/>
            <a:r>
              <a:rPr lang="en-US" sz="1800" dirty="0"/>
              <a:t>Electronic testing and GEM testing</a:t>
            </a:r>
          </a:p>
          <a:p>
            <a:r>
              <a:rPr lang="en-US" sz="2000" dirty="0"/>
              <a:t>DAQ capable of 15 kHz</a:t>
            </a:r>
          </a:p>
          <a:p>
            <a:pPr lvl="1"/>
            <a:r>
              <a:rPr lang="en-US" sz="1800" dirty="0"/>
              <a:t>Slice and chain tests that will scale up to operation</a:t>
            </a:r>
          </a:p>
          <a:p>
            <a:r>
              <a:rPr lang="en-US" sz="2000" dirty="0"/>
              <a:t>DAQ computing environment being installed</a:t>
            </a:r>
          </a:p>
          <a:p>
            <a:pPr lvl="1"/>
            <a:r>
              <a:rPr lang="en-US" sz="1600" dirty="0"/>
              <a:t>Providing platform for software development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37726-055D-0243-99B8-B4D89130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6A5C-5299-2F49-864C-5C1C8A29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5822B-4BB1-C949-BE0F-C074151B1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798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4AC4-53C5-CC41-8274-3E611FB3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operation </a:t>
            </a:r>
            <a:r>
              <a:rPr lang="en-US" sz="2400" dirty="0"/>
              <a:t>(BUP 2020/2021)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ED899-93D3-4943-AEDF-93AEB4543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It’s good to start with a few 6 bunch stores, then transition to low intensity 110 bunch stores </a:t>
            </a:r>
          </a:p>
          <a:p>
            <a:r>
              <a:rPr lang="en-US" dirty="0"/>
              <a:t>Possible startup plan:</a:t>
            </a:r>
          </a:p>
          <a:p>
            <a:pPr lvl="1"/>
            <a:r>
              <a:rPr lang="en-US" dirty="0"/>
              <a:t>6 bunch, zero crossing angle, 5 stores</a:t>
            </a:r>
          </a:p>
          <a:p>
            <a:pPr lvl="1"/>
            <a:r>
              <a:rPr lang="en-US" dirty="0"/>
              <a:t>110 bunch, zero crossing angle, 5 stores</a:t>
            </a:r>
          </a:p>
          <a:p>
            <a:pPr lvl="1"/>
            <a:r>
              <a:rPr lang="en-US" dirty="0"/>
              <a:t>6 bunch, 2 </a:t>
            </a:r>
            <a:r>
              <a:rPr lang="en-US" dirty="0" err="1"/>
              <a:t>mr</a:t>
            </a:r>
            <a:r>
              <a:rPr lang="en-US" dirty="0"/>
              <a:t> crossing angle, 5 stores</a:t>
            </a:r>
          </a:p>
          <a:p>
            <a:pPr lvl="1"/>
            <a:r>
              <a:rPr lang="en-US" dirty="0"/>
              <a:t>110 bunch, 2 </a:t>
            </a:r>
            <a:r>
              <a:rPr lang="en-US" dirty="0" err="1"/>
              <a:t>mr</a:t>
            </a:r>
            <a:r>
              <a:rPr lang="en-US" dirty="0"/>
              <a:t> crossing angle 1 kHz/5 kHz/10 kHz/15 kHz 20 stores</a:t>
            </a:r>
          </a:p>
          <a:p>
            <a:r>
              <a:rPr lang="en-US" dirty="0"/>
              <a:t>Timing of MBD</a:t>
            </a:r>
          </a:p>
          <a:p>
            <a:pPr lvl="1"/>
            <a:r>
              <a:rPr lang="en-US" dirty="0"/>
              <a:t>MBD-only data-taking</a:t>
            </a:r>
          </a:p>
          <a:p>
            <a:r>
              <a:rPr lang="en-US" dirty="0"/>
              <a:t>Trigger development with beam</a:t>
            </a:r>
          </a:p>
          <a:p>
            <a:pPr lvl="1"/>
            <a:r>
              <a:rPr lang="en-US" dirty="0"/>
              <a:t>If we start with A+A, calorimeter trigger development could be parasitic</a:t>
            </a:r>
          </a:p>
          <a:p>
            <a:r>
              <a:rPr lang="en-US" dirty="0"/>
              <a:t>It may be possible to have detectors timed together so that detectors are all “close” in time at turn-on</a:t>
            </a:r>
          </a:p>
          <a:p>
            <a:r>
              <a:rPr lang="en-US" dirty="0"/>
              <a:t>At the end of this 11.5 week commissioning plan, the detector should be ready to take data from all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1B232-383C-9E4F-8FE5-7DDFCA3AB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F417B-A31C-074A-B802-949216D9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Annual MIE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7220-B076-B545-8EB5-672F6ED1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485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9750-6BDF-8E4C-9FE0-2E6FCDBD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HCAL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89D7A-0B15-D045-BAFE-C5D98CA9F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876800" cy="3394472"/>
          </a:xfrm>
        </p:spPr>
        <p:txBody>
          <a:bodyPr/>
          <a:lstStyle/>
          <a:p>
            <a:r>
              <a:rPr lang="en-US" sz="2000" dirty="0"/>
              <a:t>Scintillating tiles tested and characterized at GSU after delivery from </a:t>
            </a:r>
            <a:r>
              <a:rPr lang="en-US" sz="2000" dirty="0" err="1"/>
              <a:t>Uniplast</a:t>
            </a:r>
            <a:endParaRPr lang="en-US" sz="2000" dirty="0"/>
          </a:p>
          <a:p>
            <a:r>
              <a:rPr lang="en-US" sz="2000" dirty="0"/>
              <a:t>Shaper amplifiers, Interface Boards, Control boards installed and burned in (room temperature)</a:t>
            </a:r>
          </a:p>
          <a:p>
            <a:r>
              <a:rPr lang="en-US" sz="2000" dirty="0"/>
              <a:t>LED and TP data</a:t>
            </a:r>
          </a:p>
          <a:p>
            <a:r>
              <a:rPr lang="en-US" sz="2000" dirty="0"/>
              <a:t>Cosmic ray muons on all sectors</a:t>
            </a:r>
          </a:p>
          <a:p>
            <a:r>
              <a:rPr lang="en-US" sz="2000" dirty="0"/>
              <a:t>Inner HCAL sectors will be done the same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AAB44-9D22-8543-AA49-07629C724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80CAC-F731-DE4A-BCF3-17761511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65E8F-32B2-5A4C-9681-3E9F2DAA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5317D-35DD-2E4C-97BF-D36170029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391820"/>
            <a:ext cx="3553942" cy="2419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E1C44A-8662-454F-93B5-A91BFBB76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790" y="695391"/>
            <a:ext cx="2391569" cy="15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0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8615-8938-0046-AAB3-32B656B9B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42066-AE38-6A46-B2CC-08A452B9D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419600" cy="3394472"/>
          </a:xfrm>
        </p:spPr>
        <p:txBody>
          <a:bodyPr/>
          <a:lstStyle/>
          <a:p>
            <a:r>
              <a:rPr lang="en-US" sz="2000" dirty="0"/>
              <a:t>Blocks tested and characterized at UIUC and Fudan before delivery to BNL</a:t>
            </a:r>
          </a:p>
          <a:p>
            <a:r>
              <a:rPr lang="en-US" sz="2000" dirty="0"/>
              <a:t>Testing during sector construction at BNL to avoid need for surgery after completion</a:t>
            </a:r>
          </a:p>
          <a:p>
            <a:r>
              <a:rPr lang="en-US" sz="2000" dirty="0"/>
              <a:t>LED and TP data over a wide amplitude range</a:t>
            </a:r>
          </a:p>
          <a:p>
            <a:r>
              <a:rPr lang="en-US" sz="2000" dirty="0"/>
              <a:t>Cosmic ray muons after rotation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D6C2-9EE6-6242-9179-82D3469A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2DDFA-45D3-F647-8FBD-D9C5C3A1B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3D583-2680-9F43-96B2-F5884A41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A123D7-71E7-AC4E-8538-FED9D174D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133191"/>
            <a:ext cx="2514601" cy="3416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1705F-6910-3940-A2FC-91B961362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170" y="1143276"/>
            <a:ext cx="1856230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8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6D32-F75C-3747-9839-740BAB547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 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0D56-479B-484E-BAC7-FA406BF5F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114800" cy="3394472"/>
          </a:xfrm>
        </p:spPr>
        <p:txBody>
          <a:bodyPr/>
          <a:lstStyle/>
          <a:p>
            <a:r>
              <a:rPr lang="en-US" dirty="0"/>
              <a:t>Tested before installation, then tested during construction of EMCAL, HCAL</a:t>
            </a:r>
          </a:p>
          <a:p>
            <a:r>
              <a:rPr lang="en-US" dirty="0"/>
              <a:t>Burn-in electronics as long as feasible to weed out infant mortality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1360B-E0EE-2849-BE77-FC4136090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E1D62-8F70-DA4B-A864-87F86564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3B9E7-3C3A-D84C-AF6B-9B6EF549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9" name="Picture 8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EA147945-1E54-4940-852A-3BB285BE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93100"/>
            <a:ext cx="2818606" cy="1864549"/>
          </a:xfrm>
          <a:prstGeom prst="rect">
            <a:avLst/>
          </a:prstGeom>
        </p:spPr>
      </p:pic>
      <p:pic>
        <p:nvPicPr>
          <p:cNvPr id="11" name="Picture 10" descr="A picture containing miller&#10;&#10;Description automatically generated">
            <a:extLst>
              <a:ext uri="{FF2B5EF4-FFF2-40B4-BE49-F238E27FC236}">
                <a16:creationId xmlns:a16="http://schemas.microsoft.com/office/drawing/2014/main" id="{25B1CCF1-58B7-854C-8A34-ACCE9694B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1700" y="2988471"/>
            <a:ext cx="2266948" cy="170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8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F88C-95AE-214F-AA51-8AB59B9FE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TPC module and FEE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86685-803F-D04E-8B12-904346554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00151"/>
            <a:ext cx="3254967" cy="3394472"/>
          </a:xfrm>
        </p:spPr>
        <p:txBody>
          <a:bodyPr/>
          <a:lstStyle/>
          <a:p>
            <a:r>
              <a:rPr lang="en-US" dirty="0"/>
              <a:t>Testing of modules at SBU</a:t>
            </a:r>
          </a:p>
          <a:p>
            <a:pPr lvl="1"/>
            <a:r>
              <a:rPr lang="en-US" dirty="0"/>
              <a:t>Few hour X-rath bath</a:t>
            </a:r>
          </a:p>
          <a:p>
            <a:pPr lvl="1"/>
            <a:r>
              <a:rPr lang="en-US" dirty="0"/>
              <a:t>Same as ALICE</a:t>
            </a:r>
          </a:p>
          <a:p>
            <a:r>
              <a:rPr lang="en-US" dirty="0"/>
              <a:t>FEE testing at BNL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54F7D-309B-C746-85F1-EEA2CC0B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4A3BE-8061-B748-8065-5ACDC22C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EEA1B-5A76-E64C-B3C5-60A1775A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8EA06-6F02-974A-B08A-10D42BD7D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267" y="2752108"/>
            <a:ext cx="2458636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BFF96A-4B6D-5345-BDCC-053846407CB4}"/>
              </a:ext>
            </a:extLst>
          </p:cNvPr>
          <p:cNvSpPr txBox="1"/>
          <p:nvPr/>
        </p:nvSpPr>
        <p:spPr>
          <a:xfrm>
            <a:off x="6796489" y="4580908"/>
            <a:ext cx="18133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SAMPA5 pedestals (1 board)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D1596-8705-A34B-B1F8-721DC7FC54AD}"/>
              </a:ext>
            </a:extLst>
          </p:cNvPr>
          <p:cNvSpPr txBox="1"/>
          <p:nvPr/>
        </p:nvSpPr>
        <p:spPr>
          <a:xfrm>
            <a:off x="3066532" y="6042664"/>
            <a:ext cx="811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Granite flat 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0E7EC4-6B3B-CB4A-8261-3F6B9FCA7E05}"/>
              </a:ext>
            </a:extLst>
          </p:cNvPr>
          <p:cNvSpPr txBox="1"/>
          <p:nvPr/>
        </p:nvSpPr>
        <p:spPr>
          <a:xfrm>
            <a:off x="3407367" y="778490"/>
            <a:ext cx="48029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X-ray test stand to characterize completed modules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/>
              <a:t>2-D stage on a track gives 3D control over x-ray gun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100" dirty="0"/>
              <a:t>Can check module gain as a function of position, stability, leaks,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 Module consists of 4-GEMs, a pad plane, and strongback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 Test chambers assembled, DAQ setup in progress</a:t>
            </a:r>
          </a:p>
        </p:txBody>
      </p:sp>
      <p:pic>
        <p:nvPicPr>
          <p:cNvPr id="15" name="Content Placeholder 5" descr="A picture containing indoor, equipment, miller&#10;&#10;Description automatically generated">
            <a:extLst>
              <a:ext uri="{FF2B5EF4-FFF2-40B4-BE49-F238E27FC236}">
                <a16:creationId xmlns:a16="http://schemas.microsoft.com/office/drawing/2014/main" id="{A892DB8F-C95A-AD46-811C-BA2F4C9F9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2" r="26135"/>
          <a:stretch/>
        </p:blipFill>
        <p:spPr>
          <a:xfrm rot="5400000">
            <a:off x="4078910" y="1304584"/>
            <a:ext cx="1451259" cy="266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A59D5-60D9-A54D-A658-07031EB5D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 and online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EE70-8F44-7846-B3CB-EE8DEBE0C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007225" cy="3394472"/>
          </a:xfrm>
        </p:spPr>
        <p:txBody>
          <a:bodyPr/>
          <a:lstStyle/>
          <a:p>
            <a:r>
              <a:rPr lang="en-US" sz="2000" dirty="0"/>
              <a:t>Production computing and networking has been arriving in 1008 and is being configured</a:t>
            </a:r>
          </a:p>
          <a:p>
            <a:r>
              <a:rPr lang="en-US" sz="2000" dirty="0"/>
              <a:t>Timing and trigger system based on PHENIX concepts is completing development and testing</a:t>
            </a:r>
          </a:p>
          <a:p>
            <a:pPr lvl="1"/>
            <a:r>
              <a:rPr lang="en-US" sz="1800" dirty="0"/>
              <a:t>Test of synchronization of GL1/GTM and ADC’s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32882-412B-714D-889E-E2C350E34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5134-CC0B-9447-94F7-BE0E16BF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2A447-D718-E145-B265-28CD8E2C8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0BE0A9-1508-794C-AEE5-075F2E4C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55" y="758927"/>
            <a:ext cx="2769490" cy="207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0569D2-ACAC-C149-87DA-38D7A25DE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576" y="3085568"/>
            <a:ext cx="1891738" cy="1614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37DE3C-621A-2D4C-885E-8B9955F90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124788"/>
            <a:ext cx="22987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4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37700-0AF4-CD4E-A402-3EA92D54E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Slice and Chain Tests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77FED-CC31-434A-AB8F-316D995C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F5B2C-A0CD-504D-8D2A-085E9970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844AE-6E36-E849-BA51-BB73E409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486FAF-85D1-2446-9994-25E57291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14375"/>
            <a:ext cx="2328863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D3996F-D5B3-0345-A0BD-3C23CA6A27A0}"/>
              </a:ext>
            </a:extLst>
          </p:cNvPr>
          <p:cNvSpPr txBox="1"/>
          <p:nvPr/>
        </p:nvSpPr>
        <p:spPr>
          <a:xfrm>
            <a:off x="5334000" y="4019550"/>
            <a:ext cx="3573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1536 channels of waveform digitizer</a:t>
            </a:r>
          </a:p>
          <a:p>
            <a:pPr algn="ctr"/>
            <a:r>
              <a:rPr lang="en-US" dirty="0"/>
              <a:t>1/16 EMCAL, or 1 HCAL</a:t>
            </a:r>
          </a:p>
        </p:txBody>
      </p:sp>
      <p:pic>
        <p:nvPicPr>
          <p:cNvPr id="8" name="Picture 7" descr="A computer sits on a table&#10;&#10;Description automatically generated with low confidence">
            <a:extLst>
              <a:ext uri="{FF2B5EF4-FFF2-40B4-BE49-F238E27FC236}">
                <a16:creationId xmlns:a16="http://schemas.microsoft.com/office/drawing/2014/main" id="{332D8957-793F-2F4E-BA66-D7EAA628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14" y="721361"/>
            <a:ext cx="2427969" cy="3239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E12DE3-E46B-8846-A731-34A6D458022E}"/>
              </a:ext>
            </a:extLst>
          </p:cNvPr>
          <p:cNvSpPr txBox="1"/>
          <p:nvPr/>
        </p:nvSpPr>
        <p:spPr>
          <a:xfrm>
            <a:off x="1234114" y="4171950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1/24 TPC (6656 channels)</a:t>
            </a:r>
          </a:p>
        </p:txBody>
      </p:sp>
    </p:spTree>
    <p:extLst>
      <p:ext uri="{BB962C8B-B14F-4D97-AF65-F5344CB8AC3E}">
        <p14:creationId xmlns:p14="http://schemas.microsoft.com/office/powerpoint/2010/main" val="226055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655AB-3066-E14F-A110-3C198BCB2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Commisioning</a:t>
            </a:r>
            <a:r>
              <a:rPr lang="en-US" dirty="0"/>
              <a:t>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3C649-CDC1-714C-8CC8-20AF6AEB2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114800" cy="3394472"/>
          </a:xfrm>
        </p:spPr>
        <p:txBody>
          <a:bodyPr/>
          <a:lstStyle/>
          <a:p>
            <a:r>
              <a:rPr lang="en-US" dirty="0"/>
              <a:t>The collaboration formed a Commissioning Task Force which began business in May, 2021</a:t>
            </a:r>
          </a:p>
          <a:p>
            <a:r>
              <a:rPr lang="en-US" dirty="0"/>
              <a:t>The 2020 and 2021 Beam Use Proposals sketched a scenario for beginning operations with beam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2E486-F971-D64F-B58E-69B6B6EF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14-15,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A89EF-4C1E-EB4D-9814-26C138AA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Annual MIE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ACC8E-4298-9942-84AD-25DC5CC3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682C5-802F-EF45-AB3A-9DE675F04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756" y="891777"/>
            <a:ext cx="4205819" cy="23657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A7F243-D2AC-874C-92FF-513F4CCF8BD6}"/>
              </a:ext>
            </a:extLst>
          </p:cNvPr>
          <p:cNvSpPr/>
          <p:nvPr/>
        </p:nvSpPr>
        <p:spPr>
          <a:xfrm>
            <a:off x="7239000" y="1809750"/>
            <a:ext cx="685800" cy="30479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690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for_MIEAnnualReview_2021.pptx" id="{3FD58E7D-413B-4D42-82E1-384482D72B69}" vid="{153C3E81-6068-9945-BC23-983795EDEC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1380</TotalTime>
  <Words>1574</Words>
  <Application>Microsoft Macintosh PowerPoint</Application>
  <PresentationFormat>On-screen Show (16:9)</PresentationFormat>
  <Paragraphs>238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Times New Roman</vt:lpstr>
      <vt:lpstr>Office Theme</vt:lpstr>
      <vt:lpstr> sPHENIX  Annual MIE Review Technical Status and Commissioning Plan </vt:lpstr>
      <vt:lpstr>Technical status</vt:lpstr>
      <vt:lpstr>Outer HCAL</vt:lpstr>
      <vt:lpstr>EMCAL</vt:lpstr>
      <vt:lpstr>Calorimeter Electronics</vt:lpstr>
      <vt:lpstr>TPC module and FEE testing</vt:lpstr>
      <vt:lpstr>DAQ and online computing</vt:lpstr>
      <vt:lpstr>Slice and Chain Tests</vt:lpstr>
      <vt:lpstr>Commisioning Task Force</vt:lpstr>
      <vt:lpstr>Commissioning stages and components</vt:lpstr>
      <vt:lpstr>Overview of commissioning</vt:lpstr>
      <vt:lpstr>Slice and chain tests</vt:lpstr>
      <vt:lpstr>PowerPoint Presentation</vt:lpstr>
      <vt:lpstr>ES&amp;H</vt:lpstr>
      <vt:lpstr>Issues and concerns</vt:lpstr>
      <vt:lpstr>Charge question #1</vt:lpstr>
      <vt:lpstr>Charge question #5</vt:lpstr>
      <vt:lpstr>Summary</vt:lpstr>
      <vt:lpstr>Back Up</vt:lpstr>
      <vt:lpstr>Beam operation (BUP 2020/2021)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sPHENIX  Annual MIE Review Technical Status and Commissioning Plan </dc:title>
  <dc:creator>John Haggerty</dc:creator>
  <cp:lastModifiedBy>John Haggerty</cp:lastModifiedBy>
  <cp:revision>39</cp:revision>
  <cp:lastPrinted>2015-10-28T19:08:40Z</cp:lastPrinted>
  <dcterms:created xsi:type="dcterms:W3CDTF">2021-06-29T00:49:30Z</dcterms:created>
  <dcterms:modified xsi:type="dcterms:W3CDTF">2021-07-09T03:09:42Z</dcterms:modified>
</cp:coreProperties>
</file>