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296" r:id="rId2"/>
    <p:sldId id="2301" r:id="rId3"/>
    <p:sldId id="2303" r:id="rId4"/>
    <p:sldId id="2304" r:id="rId5"/>
    <p:sldId id="230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008000"/>
    <a:srgbClr val="66CCFF"/>
    <a:srgbClr val="00FF00"/>
    <a:srgbClr val="FF00FF"/>
    <a:srgbClr val="F5F5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8" autoAdjust="0"/>
    <p:restoredTop sz="94690"/>
  </p:normalViewPr>
  <p:slideViewPr>
    <p:cSldViewPr snapToGrid="0">
      <p:cViewPr varScale="1">
        <p:scale>
          <a:sx n="110" d="100"/>
          <a:sy n="110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C2AD3-37B6-4C96-BE9C-2FC937A72615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537E-508A-4EFD-AE63-4D1BBC39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2F1E2B-C9E2-4DEF-B915-4216EAD5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70" y="6356350"/>
            <a:ext cx="462242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Yellow Report Workshop, Berkley, 19-21 November 2020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4043E31-878A-42C6-BE61-77D19D85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059" y="6356725"/>
            <a:ext cx="545726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A25AB7-764D-42C5-A6F1-43CB0D493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84" y="6288740"/>
            <a:ext cx="700394" cy="432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D4A5FE-408F-4973-AF36-519445733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7" y="6324785"/>
            <a:ext cx="1168403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4th Yellow Report Workshop, Berkley, 19-21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3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4th Yellow Report Workshop, Berkley, 19-21 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6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E257BF6-BF96-420D-B008-0605E990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059" y="6356725"/>
            <a:ext cx="545726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BEF446-7B2B-479B-A0ED-29C0C9CB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059" y="6356725"/>
            <a:ext cx="545726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6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1D741ED-69F1-42A9-8199-6FE5BA93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70" y="6356350"/>
            <a:ext cx="462242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Yellow Report Workshop, Berkley, 19-21 November 2020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98F3CC8-8BF6-4524-882B-3C1072AB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059" y="6356725"/>
            <a:ext cx="545726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9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E5BCBAF-D6D4-4238-B981-B10A2330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70" y="6356350"/>
            <a:ext cx="462242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Yellow Report Workshop, Berkley, 19-21 November 2020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695C1CF-1321-4AFD-8818-AB4DF081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059" y="6356725"/>
            <a:ext cx="545726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B148F8-89F6-40D9-9597-9E05A9C47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84" y="6288740"/>
            <a:ext cx="700394" cy="432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372B0-1171-443B-BAE2-0A04CEC4C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7" y="6324785"/>
            <a:ext cx="1168403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EAA8F0A-CCE4-44FB-9C0C-1CFF7720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70" y="6356350"/>
            <a:ext cx="462242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Yellow Report Workshop, Berkley, 19-21 November 2020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05043F-E0EC-4AB5-AE1E-DB04C578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059" y="6356725"/>
            <a:ext cx="545726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270" y="6356350"/>
            <a:ext cx="462242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baseline="30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Yellow Report Workshop, Berkley, 19-21 November 2020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4059" y="6356725"/>
            <a:ext cx="545726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4th Yellow Report Workshop, Berkley, 19-21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4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4th Yellow Report Workshop, Berkley, 19-21 November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FC25B7-8FBF-4D61-8A94-47E780F9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88A2C26-A085-47A8-AC5B-C48F37FE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5204" y="6444742"/>
            <a:ext cx="54572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C6FC25B7-8FBF-4D61-8A94-47E780F9A7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E727D-D9FA-4915-9F78-5D09B5DC83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09588" y="48133"/>
            <a:ext cx="125603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2079/contributions/50495/attachments/35148/57178/ECCE_DWG_20210610_v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bnl.gov/event/12079/contributions/50496/attachments/35163/57268/20210609-PID%40ECCE-Gre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bnl.gov/event/12079/contributions/50497/attachments/35194/57260/ECCE_Ornl_DetectorMeeting-CaloInpu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2079/contributions/50499/attachments/35151/57170/FarForwardBackwardDetectors_10Jun2021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DE43-BCFD-450B-AC59-68408933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044" y="6413629"/>
            <a:ext cx="545726" cy="365125"/>
          </a:xfrm>
        </p:spPr>
        <p:txBody>
          <a:bodyPr/>
          <a:lstStyle/>
          <a:p>
            <a:fld id="{AA9429D1-6531-4527-B09E-97437F88D2E4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CC0D8-ED3E-4856-BD2E-FFBA514C95B8}"/>
              </a:ext>
            </a:extLst>
          </p:cNvPr>
          <p:cNvSpPr txBox="1"/>
          <p:nvPr/>
        </p:nvSpPr>
        <p:spPr>
          <a:xfrm>
            <a:off x="122752" y="148559"/>
            <a:ext cx="769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ECCE Updated Detector Concept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917C9-889E-A442-A5DC-2DB510654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25" y="625029"/>
            <a:ext cx="5653624" cy="6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3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2E0FC6-35D8-E946-9077-8541C4CA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0195"/>
            <a:ext cx="819125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Monolithic Active Pixel Sensor (MAPS) for Vertexing and Electron &amp; Hadron Endcaps</a:t>
            </a:r>
          </a:p>
          <a:p>
            <a:pPr lvl="1"/>
            <a:r>
              <a:rPr lang="en-US" dirty="0"/>
              <a:t>Following the LBNL Layout (</a:t>
            </a:r>
            <a:r>
              <a:rPr lang="en-US" dirty="0">
                <a:solidFill>
                  <a:srgbClr val="0000FF"/>
                </a:solidFill>
              </a:rPr>
              <a:t>implemented in fun4all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Additional Studies On-going</a:t>
            </a:r>
          </a:p>
          <a:p>
            <a:r>
              <a:rPr lang="en-US" sz="2400" dirty="0"/>
              <a:t>Outer Layer AC-LGAD (position &amp; TOF)</a:t>
            </a:r>
          </a:p>
          <a:p>
            <a:r>
              <a:rPr lang="en-US" sz="2400" dirty="0"/>
              <a:t>Large area </a:t>
            </a:r>
            <a:r>
              <a:rPr lang="en-US" sz="2400" dirty="0" err="1"/>
              <a:t>uRWELL</a:t>
            </a:r>
            <a:r>
              <a:rPr lang="en-US" sz="2400" dirty="0"/>
              <a:t> (instead of GEMs) forward &amp; back</a:t>
            </a:r>
          </a:p>
          <a:p>
            <a:r>
              <a:rPr lang="en-US" sz="2400" dirty="0"/>
              <a:t>Also agreed to add </a:t>
            </a:r>
            <a:r>
              <a:rPr lang="en-US" sz="2400" dirty="0" err="1"/>
              <a:t>uRWELL</a:t>
            </a:r>
            <a:r>
              <a:rPr lang="en-US" sz="2400" dirty="0"/>
              <a:t> around DIRC volume.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E1DFC-318A-744C-AE49-EBE77E8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5B7-8FBF-4D61-8A94-47E780F9A7C6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74CA1-DF39-2B46-A228-6546532A10D1}"/>
              </a:ext>
            </a:extLst>
          </p:cNvPr>
          <p:cNvSpPr/>
          <p:nvPr/>
        </p:nvSpPr>
        <p:spPr>
          <a:xfrm>
            <a:off x="628649" y="142318"/>
            <a:ext cx="683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ECCE Tracking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31137-DF55-E349-859E-EA9167E3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4" y="4174128"/>
            <a:ext cx="5254907" cy="2494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D6A781-C6E2-A842-8619-92D17070ED81}"/>
              </a:ext>
            </a:extLst>
          </p:cNvPr>
          <p:cNvSpPr txBox="1"/>
          <p:nvPr/>
        </p:nvSpPr>
        <p:spPr>
          <a:xfrm>
            <a:off x="628649" y="669481"/>
            <a:ext cx="7465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https://indico.bnl.gov/event/12079/contributions/50495/attachments/35148/57178/ECCE_DWG_20210610_v1.pdf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72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E1DFC-318A-744C-AE49-EBE77E8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5B7-8FBF-4D61-8A94-47E780F9A7C6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74CA1-DF39-2B46-A228-6546532A10D1}"/>
              </a:ext>
            </a:extLst>
          </p:cNvPr>
          <p:cNvSpPr/>
          <p:nvPr/>
        </p:nvSpPr>
        <p:spPr>
          <a:xfrm>
            <a:off x="628649" y="142318"/>
            <a:ext cx="683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ECCE Particle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AA204-5244-3E4E-9587-67F6BCD8C3F4}"/>
              </a:ext>
            </a:extLst>
          </p:cNvPr>
          <p:cNvSpPr txBox="1"/>
          <p:nvPr/>
        </p:nvSpPr>
        <p:spPr>
          <a:xfrm>
            <a:off x="628649" y="621644"/>
            <a:ext cx="7595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https://indico.bnl.gov/event/12079/contributions/50496/attachments/35163/57268/20210609-PID%40ECCE-Greg.pdf</a:t>
            </a:r>
            <a:r>
              <a:rPr lang="en-US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B2563-BB2E-574F-802D-52E632DF6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" y="1206419"/>
            <a:ext cx="8914479" cy="46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181658-6B10-DA45-B17F-2A8086B7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14078" r="2675"/>
          <a:stretch/>
        </p:blipFill>
        <p:spPr>
          <a:xfrm>
            <a:off x="5880978" y="4414909"/>
            <a:ext cx="2684288" cy="23485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E1DFC-318A-744C-AE49-EBE77E8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25B7-8FBF-4D61-8A94-47E780F9A7C6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74CA1-DF39-2B46-A228-6546532A10D1}"/>
              </a:ext>
            </a:extLst>
          </p:cNvPr>
          <p:cNvSpPr/>
          <p:nvPr/>
        </p:nvSpPr>
        <p:spPr>
          <a:xfrm>
            <a:off x="628649" y="142318"/>
            <a:ext cx="683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ECCE Calorimetry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6A781-C6E2-A842-8619-92D17070ED81}"/>
              </a:ext>
            </a:extLst>
          </p:cNvPr>
          <p:cNvSpPr txBox="1"/>
          <p:nvPr/>
        </p:nvSpPr>
        <p:spPr>
          <a:xfrm>
            <a:off x="628649" y="669481"/>
            <a:ext cx="219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6D85C8-CD6E-B64B-902A-A0679DB7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6"/>
          <a:stretch/>
        </p:blipFill>
        <p:spPr>
          <a:xfrm>
            <a:off x="504745" y="759297"/>
            <a:ext cx="8494059" cy="3701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5A409-4A53-8942-8B2D-CDBBFCE6406B}"/>
              </a:ext>
            </a:extLst>
          </p:cNvPr>
          <p:cNvSpPr txBox="1"/>
          <p:nvPr/>
        </p:nvSpPr>
        <p:spPr>
          <a:xfrm>
            <a:off x="628649" y="712308"/>
            <a:ext cx="824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https://indico.bnl.gov/event/12079/contributions/50497/attachments/35194/57260/ECCE_Ornl_DetectorMeeting-CaloInput.pdf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25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DE43-BCFD-450B-AC59-68408933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044" y="6413629"/>
            <a:ext cx="545726" cy="365125"/>
          </a:xfrm>
        </p:spPr>
        <p:txBody>
          <a:bodyPr/>
          <a:lstStyle/>
          <a:p>
            <a:fld id="{AA9429D1-6531-4527-B09E-97437F88D2E4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CC0D8-ED3E-4856-BD2E-FFBA514C95B8}"/>
              </a:ext>
            </a:extLst>
          </p:cNvPr>
          <p:cNvSpPr txBox="1"/>
          <p:nvPr/>
        </p:nvSpPr>
        <p:spPr>
          <a:xfrm>
            <a:off x="122752" y="148559"/>
            <a:ext cx="735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ECCE Detector – far forward/backward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4514373-D05D-4D0C-ACA7-8318CE1D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96" y="3966180"/>
            <a:ext cx="5359580" cy="2630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E4676F-7E40-814B-82CD-5B17567123CA}"/>
              </a:ext>
            </a:extLst>
          </p:cNvPr>
          <p:cNvSpPr txBox="1"/>
          <p:nvPr/>
        </p:nvSpPr>
        <p:spPr>
          <a:xfrm>
            <a:off x="266218" y="960699"/>
            <a:ext cx="75457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we have a first implementation of ZDC and B0.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ZDC based on PbW04 and W/Si W/scintillator (Quan Wang, </a:t>
            </a:r>
            <a:r>
              <a:rPr lang="en-US" dirty="0" err="1"/>
              <a:t>Shima</a:t>
            </a:r>
            <a:r>
              <a:rPr lang="en-US" dirty="0"/>
              <a:t> Shimizu)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Currently EM section too deep but this is easy to modify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Also plan to add 1 timing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Working on photon/neutrons reconstruction.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B0 PbW04 (Quan Wang)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Roman Pots plan on copying TOTEM CMS-PPS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 momentum detectors based on silicon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starting with low Q^2 tagger (</a:t>
            </a:r>
            <a:r>
              <a:rPr lang="en-US" dirty="0" err="1"/>
              <a:t>Dhevan</a:t>
            </a:r>
            <a:r>
              <a:rPr lang="en-US" dirty="0"/>
              <a:t> </a:t>
            </a:r>
            <a:r>
              <a:rPr lang="en-US" dirty="0" err="1"/>
              <a:t>Gangadaren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Ran into a problem with the far </a:t>
            </a:r>
            <a:r>
              <a:rPr lang="en-US">
                <a:solidFill>
                  <a:srgbClr val="0000FF"/>
                </a:solidFill>
              </a:rPr>
              <a:t>forward beamline in fun4all.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9B448-C9E3-8E4F-93A2-8525DDFD9032}"/>
              </a:ext>
            </a:extLst>
          </p:cNvPr>
          <p:cNvSpPr txBox="1"/>
          <p:nvPr/>
        </p:nvSpPr>
        <p:spPr>
          <a:xfrm>
            <a:off x="196769" y="648629"/>
            <a:ext cx="846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https://indico.bnl.gov/event/12079/contributions/50499/attachments/35151/57170/FarForwardBackwardDetectors_10Jun2021.pdf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58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4286</TotalTime>
  <Words>282</Words>
  <Application>Microsoft Macintosh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Horn</dc:creator>
  <cp:lastModifiedBy>Douglas Higinbotham</cp:lastModifiedBy>
  <cp:revision>144</cp:revision>
  <dcterms:created xsi:type="dcterms:W3CDTF">2020-11-13T22:22:30Z</dcterms:created>
  <dcterms:modified xsi:type="dcterms:W3CDTF">2021-06-17T15:56:22Z</dcterms:modified>
</cp:coreProperties>
</file>