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Wouter Deconinc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6-17T16:16:08.487">
    <p:pos x="196" y="725"/>
    <p:text>@bpage@bnl.gov This will likely be shown tomorrow and I have added some preliminary info.</p:text>
  </p:cm>
  <p:cm authorId="0" idx="2" dt="2021-06-17T16:16:08.487">
    <p:pos x="196" y="725"/>
    <p:text>Please feel free to edit.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c537b0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c537b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a1c20fc6b79c5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a1c20fc6b79c5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de13210f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de13210f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de13210f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de13210f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de13210f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de13210f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0d03bb31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0d03bb31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f4371c28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f4371c28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ebb282dde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ebb282dde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0d03bb31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0d03bb31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0d03bb310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0d03bb310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0d03bb310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0d03bb310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0d03bb3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0d03bb3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f4371c28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f4371c28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f4371c28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f4371c28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f4371c28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f4371c28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f4371c28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f4371c28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4371c28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f4371c28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f4371c28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f4371c28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0d03bb31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0d03bb31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0d03bb310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0d03bb31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a1c20fc6b79c5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a1c20fc6b79c5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tn01.sdcc.bnl.gov:9000/minio/eictest/ATHENA/EVGEN/JETS/crossDivNrgCrab/" TargetMode="External"/><Relationship Id="rId4" Type="http://schemas.openxmlformats.org/officeDocument/2006/relationships/hyperlink" Target="https://dtn01.sdcc.bnl.gov:9000/minio/eictest/ATHENA/FULL/JETS/crossDivNrgCrab/2021-06-16/" TargetMode="External"/><Relationship Id="rId5" Type="http://schemas.openxmlformats.org/officeDocument/2006/relationships/hyperlink" Target="https://dtn01.sdcc.bnl.gov:9000/minio/eictest/ATHENA/RECO/JETS/crossDivNrgCrab/2021-06-10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spreadsheets/d/1FpzI20WqMaIhbOqeGEiJMsXRwAvzisWRjCMfOHasUz0/edit#gid=0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tn01.sdcc.bnl.gov:9000/minio/login" TargetMode="External"/><Relationship Id="rId4" Type="http://schemas.openxmlformats.org/officeDocument/2006/relationships/image" Target="../media/image22.png"/><Relationship Id="rId10" Type="http://schemas.openxmlformats.org/officeDocument/2006/relationships/image" Target="../media/image27.png"/><Relationship Id="rId9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l.min.io/client/mc/release/linux-amd64/mc" TargetMode="External"/><Relationship Id="rId4" Type="http://schemas.openxmlformats.org/officeDocument/2006/relationships/hyperlink" Target="https://dtn01.sdcc.bnl.gov:9000" TargetMode="External"/><Relationship Id="rId5" Type="http://schemas.openxmlformats.org/officeDocument/2006/relationships/hyperlink" Target="http://doc.athena-eic.org/en/latest/howto/s3_file_storage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hyperlink" Target="mailto:eic-ip6-software-I@lists.bnl.gov" TargetMode="External"/><Relationship Id="rId5" Type="http://schemas.openxmlformats.org/officeDocument/2006/relationships/hyperlink" Target="https://eic.phy.anl.gov/tutorials/eic_tutorial/getting-started/quickstart" TargetMode="External"/><Relationship Id="rId6" Type="http://schemas.openxmlformats.org/officeDocument/2006/relationships/hyperlink" Target="http://doc.athena-eic.org" TargetMode="External"/><Relationship Id="rId7" Type="http://schemas.openxmlformats.org/officeDocument/2006/relationships/hyperlink" Target="http://doc.athena-eic.org" TargetMode="External"/><Relationship Id="rId8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165100" y="1995313"/>
            <a:ext cx="3978900" cy="11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380">
                <a:solidFill>
                  <a:schemeClr val="dk2"/>
                </a:solidFill>
              </a:rPr>
              <a:t>S&amp;C</a:t>
            </a:r>
            <a:r>
              <a:rPr b="1" lang="en" sz="2380">
                <a:solidFill>
                  <a:schemeClr val="dk2"/>
                </a:solidFill>
              </a:rPr>
              <a:t> Meeting</a:t>
            </a:r>
            <a:br>
              <a:rPr b="1" lang="en" sz="2380">
                <a:solidFill>
                  <a:schemeClr val="dk2"/>
                </a:solidFill>
              </a:rPr>
            </a:br>
            <a:r>
              <a:rPr lang="en" sz="1380">
                <a:solidFill>
                  <a:schemeClr val="dk2"/>
                </a:solidFill>
              </a:rPr>
              <a:t>Thursday</a:t>
            </a:r>
            <a:r>
              <a:rPr lang="en" sz="1380">
                <a:solidFill>
                  <a:schemeClr val="dk2"/>
                </a:solidFill>
              </a:rPr>
              <a:t> 2021-06-17</a:t>
            </a:r>
            <a:endParaRPr sz="138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665100" y="3661325"/>
            <a:ext cx="32745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en" sz="1040"/>
              <a:t>The Software and Computing WG Conveners:</a:t>
            </a:r>
            <a:br>
              <a:rPr lang="en" sz="1040"/>
            </a:br>
            <a:r>
              <a:rPr lang="en" sz="1040"/>
              <a:t>Andrea Bressan (University of Trieste and INFN) , </a:t>
            </a:r>
            <a:br>
              <a:rPr lang="en" sz="1040"/>
            </a:br>
            <a:r>
              <a:rPr lang="en" sz="1040"/>
              <a:t>Dmitry Romanov (Jefferson lab) , </a:t>
            </a:r>
            <a:br>
              <a:rPr lang="en" sz="1040"/>
            </a:br>
            <a:r>
              <a:rPr lang="en" sz="1040"/>
              <a:t>Sylvester Joosten (Argonne National Laboratory) , </a:t>
            </a:r>
            <a:br>
              <a:rPr lang="en" sz="1040"/>
            </a:br>
            <a:r>
              <a:rPr lang="en" sz="1040"/>
              <a:t>Whitney Armstrong (Argonne National Laboratory) , </a:t>
            </a:r>
            <a:br>
              <a:rPr lang="en" sz="1040"/>
            </a:br>
            <a:r>
              <a:rPr lang="en" sz="1040"/>
              <a:t>Wouter Deconinck (The University of Manitoba)</a:t>
            </a:r>
            <a:endParaRPr sz="104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988"/>
            <a:ext cx="5399200" cy="422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471" y="458000"/>
            <a:ext cx="3271754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Cal</a:t>
            </a:r>
            <a:r>
              <a:rPr b="1" lang="en"/>
              <a:t>orimetry Clustering fully functional</a:t>
            </a:r>
            <a:endParaRPr b="1"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0" y="151023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50 GeV pions in forward HCAL:</a:t>
            </a:r>
            <a:endParaRPr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25549" r="7" t="12929"/>
          <a:stretch/>
        </p:blipFill>
        <p:spPr>
          <a:xfrm>
            <a:off x="-1" y="1990375"/>
            <a:ext cx="3222425" cy="24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558" y="1990375"/>
            <a:ext cx="3675466" cy="27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5131950" y="1510250"/>
            <a:ext cx="334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Pythia8 DIS events:</a:t>
            </a:r>
            <a:endParaRPr sz="1700"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1700" y="1990375"/>
            <a:ext cx="2756600" cy="2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Electron-pion separation</a:t>
            </a:r>
            <a:br>
              <a:rPr b="1" lang="en"/>
            </a:br>
            <a:r>
              <a:rPr b="1" lang="en"/>
              <a:t>With HCAL</a:t>
            </a:r>
            <a:endParaRPr b="1"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0"/>
            <a:ext cx="46475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71163"/>
            <a:ext cx="4647548" cy="3485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406075" y="519050"/>
            <a:ext cx="365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Impact of magnet on barrel HCAL</a:t>
            </a:r>
            <a:endParaRPr b="1"/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75" y="1331325"/>
            <a:ext cx="4385324" cy="35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703" y="206575"/>
            <a:ext cx="4809697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 b="19579" l="22624" r="0" t="8935"/>
          <a:stretch/>
        </p:blipFill>
        <p:spPr>
          <a:xfrm>
            <a:off x="4297650" y="2692600"/>
            <a:ext cx="4385327" cy="248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5721900" y="3243100"/>
            <a:ext cx="218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10 GeV neutron</a:t>
            </a:r>
            <a:endParaRPr b="1"/>
          </a:p>
        </p:txBody>
      </p:sp>
      <p:sp>
        <p:nvSpPr>
          <p:cNvPr id="191" name="Google Shape;191;p24"/>
          <p:cNvSpPr txBox="1"/>
          <p:nvPr/>
        </p:nvSpPr>
        <p:spPr>
          <a:xfrm>
            <a:off x="8283600" y="4778425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MeV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311700" y="15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</a:t>
            </a:r>
            <a:r>
              <a:rPr b="1" lang="en"/>
              <a:t>et reconstruction</a:t>
            </a:r>
            <a:endParaRPr b="1"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311700" y="59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With forward calorimeter system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488" y="156849"/>
            <a:ext cx="3355662" cy="474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55876"/>
            <a:ext cx="5004928" cy="38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Update</a:t>
            </a:r>
            <a:endParaRPr/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large-scale data production</a:t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311699" y="11322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Input: 4 x 1M Pythia8 DIS events with beam angle/divergence/crabbing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5x41 GeV, 18x275 GeV; # tracks about 30% higher in 18x275 GeV, i.e. looks like logo: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25 mrad, 35 mrad crossing angle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HepMC files on S3 under 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ATHENA/EVGEN/JETS/crossDivNrgCrab/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simulation with current detector model, all bells and whistles: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Typical: 0.25 to 3.0 s/event, &lt;500MB RAM RSS, 30 kB to 750 kB output size/event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ROOT files on S3 under 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ATHENA/FULL/JETS/crossDivNrgCrab/2021-06-16/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Reconstruction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full calorimetry clustering (Ecal and Hcal)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ROOT files will be on S3 under </a:t>
            </a:r>
            <a:r>
              <a:rPr lang="en" u="sng">
                <a:solidFill>
                  <a:schemeClr val="hlink"/>
                </a:solidFill>
                <a:hlinkClick r:id="rId5"/>
              </a:rPr>
              <a:t>ATHENA/RECO/JETS/crossDivNrgCrab/2021-06-10/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simulation: ~weekly repetition; reconstruction: every few days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Written to work on any slurm batch system; p</a:t>
            </a:r>
            <a:r>
              <a:rPr lang="en"/>
              <a:t>erformed at Compute Canada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</a:t>
            </a:r>
            <a:r>
              <a:rPr lang="en"/>
              <a:t>storage</a:t>
            </a:r>
            <a:r>
              <a:rPr lang="en"/>
              <a:t> on S3 seems to work fine (still not working at JLab)</a:t>
            </a:r>
            <a:endParaRPr/>
          </a:p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3924" y="1262375"/>
            <a:ext cx="947225" cy="12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0452" y="2799769"/>
            <a:ext cx="548698" cy="367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1793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Requests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179375" y="1017725"/>
            <a:ext cx="4143300" cy="3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Fill out the computing resource request spreadsheet: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https://docs.google.com/spreadsheets/d/1FpzI20WqMaIhbOqeGEiJMsXRwAvzisWRjCMfOHasUz0/edit#gid=0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Please identify WG contact person to the Software &amp; Computing WG and let us know ASAP.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Purchase of new nodes/disks to arrive August must be justified now.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Synergies will be coordinated by Software &amp; Computing WG.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Particle gun = single particle / event</a:t>
            </a:r>
            <a:endParaRPr/>
          </a:p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551" y="827650"/>
            <a:ext cx="6864499" cy="38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</a:t>
            </a:r>
            <a:r>
              <a:rPr lang="en"/>
              <a:t>Resource Analysis</a:t>
            </a:r>
            <a:endParaRPr/>
          </a:p>
        </p:txBody>
      </p:sp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311700" y="1152475"/>
            <a:ext cx="8520600" cy="41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Single particle simulations with General Particle Source</a:t>
            </a:r>
            <a:br>
              <a:rPr lang="en"/>
            </a:br>
            <a:r>
              <a:rPr lang="en"/>
              <a:t>CPU time per core, event size: both scale empirically as E</a:t>
            </a:r>
            <a:r>
              <a:rPr baseline="30000" lang="en"/>
              <a:t>0.85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pi+:		20 ms/ev · E</a:t>
            </a:r>
            <a:r>
              <a:rPr baseline="30000" lang="en"/>
              <a:t>0.85</a:t>
            </a:r>
            <a:r>
              <a:rPr lang="en"/>
              <a:t>,	3.4 kB/ev</a:t>
            </a:r>
            <a:r>
              <a:rPr lang="en"/>
              <a:t> · E</a:t>
            </a:r>
            <a:r>
              <a:rPr baseline="30000" lang="en"/>
              <a:t>0.85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neutron:	20 ms/ev</a:t>
            </a:r>
            <a:r>
              <a:rPr lang="en"/>
              <a:t> · E</a:t>
            </a:r>
            <a:r>
              <a:rPr baseline="30000" lang="en"/>
              <a:t>0.85</a:t>
            </a:r>
            <a:r>
              <a:rPr lang="en"/>
              <a:t>,	2.2 kB/ev · E</a:t>
            </a:r>
            <a:r>
              <a:rPr baseline="30000" lang="en"/>
              <a:t>0.85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gamma:	17 ms/ev</a:t>
            </a:r>
            <a:r>
              <a:rPr lang="en"/>
              <a:t> · E</a:t>
            </a:r>
            <a:r>
              <a:rPr baseline="30000" lang="en"/>
              <a:t>0.85</a:t>
            </a:r>
            <a:r>
              <a:rPr lang="en"/>
              <a:t>,	5.7 kB/ev · E</a:t>
            </a:r>
            <a:r>
              <a:rPr baseline="30000" lang="en"/>
              <a:t>0.85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pi0:		17 ms/ev</a:t>
            </a:r>
            <a:r>
              <a:rPr lang="en"/>
              <a:t> · E</a:t>
            </a:r>
            <a:r>
              <a:rPr baseline="30000" lang="en"/>
              <a:t>0.85</a:t>
            </a:r>
            <a:r>
              <a:rPr lang="en"/>
              <a:t>,	6.1 kB/ev · E</a:t>
            </a:r>
            <a:r>
              <a:rPr baseline="30000" lang="en"/>
              <a:t>0.85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Multi-particle simulations: Pythia8, DIS Q</a:t>
            </a:r>
            <a:r>
              <a:rPr baseline="30000" lang="en"/>
              <a:t>2</a:t>
            </a:r>
            <a:r>
              <a:rPr lang="en"/>
              <a:t> &gt; 10 GeV</a:t>
            </a:r>
            <a:r>
              <a:rPr baseline="30000" lang="en"/>
              <a:t>2</a:t>
            </a:r>
            <a:endParaRPr baseline="30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25 mRad, 5x41 GeV:		28.4 tracks/ev,	   666 ms/ev,	186.1 kB/ev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25 mRad, 18x275 GeV:	38.8 tracks/ev,	 3010 ms/ev,	566.1 kB/ev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information allows for making some estimates: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tracking </a:t>
            </a:r>
            <a:r>
              <a:rPr lang="en"/>
              <a:t>wants</a:t>
            </a:r>
            <a:r>
              <a:rPr lang="en"/>
              <a:t> 18 bins in p from 150 MeV to 20 GeV, 5k events in each of 14 η bins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150 MeV bin: 20 seconds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20 GeV bin: 1,280 seconds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Logarithmic momentum sequence requires 12 core-hours total for all η bins</a:t>
            </a:r>
            <a:endParaRPr/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Large Data Productions: From the Web</a:t>
            </a:r>
            <a:endParaRPr/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https://dtn01.sdcc.bnl.gov:9000/minio/login</a:t>
            </a:r>
            <a:endParaRPr/>
          </a:p>
        </p:txBody>
      </p:sp>
      <p:sp>
        <p:nvSpPr>
          <p:cNvPr id="237" name="Google Shape;23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75" y="1551125"/>
            <a:ext cx="4672275" cy="314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697" y="1651836"/>
            <a:ext cx="4672266" cy="314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40" y="1777373"/>
            <a:ext cx="4672275" cy="314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0062" y="1923344"/>
            <a:ext cx="4672275" cy="314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8121" y="1923350"/>
            <a:ext cx="4672266" cy="314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57600" y="1923344"/>
            <a:ext cx="4672275" cy="314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55590" y="1921040"/>
            <a:ext cx="4672266" cy="314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Large Data Productions: Command Line</a:t>
            </a:r>
            <a:endParaRPr/>
          </a:p>
        </p:txBody>
      </p:sp>
      <p:sp>
        <p:nvSpPr>
          <p:cNvPr id="250" name="Google Shape;25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the Minio client: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wget 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https://dl.min.io/client/mc/release/linux-amd64/mc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Register your S3 instance: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./mc config host add S3 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https://dtn01.sdcc.bnl.gov:9000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$u $p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Copy files (recursively):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./mc cp -r S3/eictest/ATHENA/RECO/SINGLE/neutron/2021-06-17 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Full docs: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http://doc.athena-eic.org/en/latest/howto/s3_file_storage.html</a:t>
            </a:r>
            <a:endParaRPr/>
          </a:p>
        </p:txBody>
      </p:sp>
      <p:sp>
        <p:nvSpPr>
          <p:cNvPr id="251" name="Google Shape;25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status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title"/>
          </p:nvPr>
        </p:nvSpPr>
        <p:spPr>
          <a:xfrm>
            <a:off x="170450" y="72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&amp; Computing WG</a:t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2" y="3442500"/>
            <a:ext cx="2411075" cy="151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/>
          <p:nvPr/>
        </p:nvSpPr>
        <p:spPr>
          <a:xfrm>
            <a:off x="2515488" y="44364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eic-ip6-software-I@lists.bnl.gov</a:t>
            </a:r>
            <a:r>
              <a:rPr lang="en">
                <a:solidFill>
                  <a:schemeClr val="dk1"/>
                </a:solidFill>
              </a:rPr>
              <a:t>  </a:t>
            </a:r>
            <a:r>
              <a:rPr b="1" lang="en">
                <a:solidFill>
                  <a:schemeClr val="dk1"/>
                </a:solidFill>
              </a:rPr>
              <a:t>#software-helpdesk</a:t>
            </a:r>
            <a:r>
              <a:rPr lang="en">
                <a:solidFill>
                  <a:schemeClr val="dk1"/>
                </a:solidFill>
              </a:rPr>
              <a:t> on Slack</a:t>
            </a: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2515500" y="4058100"/>
            <a:ext cx="23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Full simulation tutorials</a:t>
            </a:r>
            <a:endParaRPr/>
          </a:p>
        </p:txBody>
      </p:sp>
      <p:sp>
        <p:nvSpPr>
          <p:cNvPr id="266" name="Google Shape;266;p33"/>
          <p:cNvSpPr txBox="1"/>
          <p:nvPr/>
        </p:nvSpPr>
        <p:spPr>
          <a:xfrm>
            <a:off x="2515496" y="3442500"/>
            <a:ext cx="235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portal: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d</a:t>
            </a:r>
            <a:r>
              <a:rPr lang="en" u="sng">
                <a:solidFill>
                  <a:schemeClr val="hlink"/>
                </a:solidFill>
                <a:hlinkClick r:id="rId7"/>
              </a:rPr>
              <a:t>oc.athena-eic.org</a:t>
            </a:r>
            <a:endParaRPr/>
          </a:p>
        </p:txBody>
      </p:sp>
      <p:sp>
        <p:nvSpPr>
          <p:cNvPr id="267" name="Google Shape;267;p33"/>
          <p:cNvSpPr txBox="1"/>
          <p:nvPr/>
        </p:nvSpPr>
        <p:spPr>
          <a:xfrm>
            <a:off x="5330300" y="182150"/>
            <a:ext cx="354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Bi-weekly software meeting: Thursday 12:00pm EDT</a:t>
            </a:r>
            <a:endParaRPr i="1" sz="1100"/>
          </a:p>
        </p:txBody>
      </p:sp>
      <p:sp>
        <p:nvSpPr>
          <p:cNvPr id="268" name="Google Shape;268;p33"/>
          <p:cNvSpPr txBox="1"/>
          <p:nvPr/>
        </p:nvSpPr>
        <p:spPr>
          <a:xfrm>
            <a:off x="350850" y="570125"/>
            <a:ext cx="43647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Software &amp; Computing Conveners</a:t>
            </a:r>
            <a:r>
              <a:rPr lang="en" sz="1200">
                <a:solidFill>
                  <a:schemeClr val="dk1"/>
                </a:solidFill>
              </a:rPr>
              <a:t>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Whitney Armstrong, Andrea Bressan</a:t>
            </a:r>
            <a:r>
              <a:rPr lang="en" sz="700">
                <a:solidFill>
                  <a:schemeClr val="dk1"/>
                </a:solidFill>
              </a:rPr>
              <a:t>(*)</a:t>
            </a:r>
            <a:r>
              <a:rPr lang="en" sz="1000">
                <a:solidFill>
                  <a:schemeClr val="dk1"/>
                </a:solidFill>
              </a:rPr>
              <a:t>, Wouter Deconinck, Sylvester Joosten, Dmitry Romanov                                        </a:t>
            </a:r>
            <a:r>
              <a:rPr lang="en" sz="700">
                <a:solidFill>
                  <a:schemeClr val="dk1"/>
                </a:solidFill>
              </a:rPr>
              <a:t>(*)- liaison to EICUG software group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369150" y="1347725"/>
            <a:ext cx="43281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Day 0 WG support: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Kolja Kauder, Miguel Arratia, Stephen Sekula, Dmitry Romanov, Yulia Furletova, Andrea Bressan</a:t>
            </a:r>
            <a:endParaRPr sz="1000"/>
          </a:p>
        </p:txBody>
      </p:sp>
      <p:sp>
        <p:nvSpPr>
          <p:cNvPr id="270" name="Google Shape;270;p33"/>
          <p:cNvSpPr txBox="1"/>
          <p:nvPr/>
        </p:nvSpPr>
        <p:spPr>
          <a:xfrm>
            <a:off x="350850" y="2102225"/>
            <a:ext cx="43647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Full simulation/reconstruction team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Whitney Armstrong, Miguel Arratia, Wouter Deconinck, Sylvester Joosten, Jihee Kim, Chao Peng, Tomas Polakovic, Dmitry Romanov, Marshall Scott, Zhenyu Ye, Ziyue Zhang, Maria Żurek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</a:rPr>
              <a:t>...and a rapidly growing amount ATHENA collaborators!</a:t>
            </a:r>
            <a:endParaRPr i="1" sz="1000">
              <a:solidFill>
                <a:schemeClr val="dk1"/>
              </a:solidFill>
            </a:endParaRPr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9000" y="797900"/>
            <a:ext cx="3771649" cy="34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3"/>
          <p:cNvSpPr txBox="1"/>
          <p:nvPr/>
        </p:nvSpPr>
        <p:spPr>
          <a:xfrm>
            <a:off x="6030196" y="4398900"/>
            <a:ext cx="23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ATHENA central detector</a:t>
            </a:r>
            <a:endParaRPr/>
          </a:p>
        </p:txBody>
      </p:sp>
      <p:sp>
        <p:nvSpPr>
          <p:cNvPr id="273" name="Google Shape;27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090" y="0"/>
            <a:ext cx="3922459" cy="28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904548" y="153500"/>
            <a:ext cx="14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HCAL</a:t>
            </a:r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5690023" y="445025"/>
            <a:ext cx="765600" cy="3288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/>
        </p:nvSpPr>
        <p:spPr>
          <a:xfrm>
            <a:off x="6886325" y="2803350"/>
            <a:ext cx="18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BECAL with support</a:t>
            </a:r>
            <a:endParaRPr/>
          </a:p>
        </p:txBody>
      </p:sp>
      <p:cxnSp>
        <p:nvCxnSpPr>
          <p:cNvPr id="74" name="Google Shape;74;p15"/>
          <p:cNvCxnSpPr>
            <a:stCxn id="73" idx="0"/>
          </p:cNvCxnSpPr>
          <p:nvPr/>
        </p:nvCxnSpPr>
        <p:spPr>
          <a:xfrm rot="10800000">
            <a:off x="6893675" y="1678950"/>
            <a:ext cx="935100" cy="11244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5"/>
          <p:cNvSpPr txBox="1"/>
          <p:nvPr/>
        </p:nvSpPr>
        <p:spPr>
          <a:xfrm>
            <a:off x="6065650" y="3426975"/>
            <a:ext cx="2458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electron endcap calorimeter with crystal (implementation of glass calorimeter ongoing)</a:t>
            </a:r>
            <a:endParaRPr/>
          </a:p>
        </p:txBody>
      </p:sp>
      <p:cxnSp>
        <p:nvCxnSpPr>
          <p:cNvPr id="76" name="Google Shape;76;p15"/>
          <p:cNvCxnSpPr/>
          <p:nvPr/>
        </p:nvCxnSpPr>
        <p:spPr>
          <a:xfrm rot="10800000">
            <a:off x="6239100" y="1650000"/>
            <a:ext cx="298800" cy="18345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5"/>
          <p:cNvSpPr txBox="1"/>
          <p:nvPr/>
        </p:nvSpPr>
        <p:spPr>
          <a:xfrm>
            <a:off x="8002800" y="1968188"/>
            <a:ext cx="114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</a:t>
            </a:r>
            <a:r>
              <a:rPr lang="en"/>
              <a:t>shashlik</a:t>
            </a:r>
            <a:r>
              <a:rPr lang="en"/>
              <a:t> calorimetry</a:t>
            </a:r>
            <a:endParaRPr/>
          </a:p>
        </p:txBody>
      </p:sp>
      <p:cxnSp>
        <p:nvCxnSpPr>
          <p:cNvPr id="78" name="Google Shape;78;p15"/>
          <p:cNvCxnSpPr>
            <a:stCxn id="77" idx="0"/>
          </p:cNvCxnSpPr>
          <p:nvPr/>
        </p:nvCxnSpPr>
        <p:spPr>
          <a:xfrm rot="10800000">
            <a:off x="8351700" y="1225988"/>
            <a:ext cx="221700" cy="7422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43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Calorimetry WG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89700" y="987925"/>
            <a:ext cx="4950000" cy="384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Almost ready to study impact of magnet on HCAL performance: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</a:t>
            </a:r>
            <a:r>
              <a:rPr lang="en"/>
              <a:t>Realistic HCAL geometry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</a:t>
            </a:r>
            <a:r>
              <a:rPr lang="en"/>
              <a:t>Solenoid material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❌ </a:t>
            </a:r>
            <a:r>
              <a:rPr lang="en"/>
              <a:t>Helmholtz option to be added soon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</a:t>
            </a:r>
            <a:r>
              <a:rPr lang="en"/>
              <a:t>HCAL clustering and energy calibration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ECAL system well-developed: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Barrel ECAL: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✅ Barrel SiW imaging calorimeter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200">
                <a:solidFill>
                  <a:schemeClr val="dk1"/>
                </a:solidFill>
              </a:rPr>
              <a:t>🚧 </a:t>
            </a:r>
            <a:r>
              <a:rPr lang="en">
                <a:solidFill>
                  <a:schemeClr val="dk1"/>
                </a:solidFill>
              </a:rPr>
              <a:t> Barrel hybrid calorimeter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Electron-endcap ECAL: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✅ Crystal calorimeter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sz="1200">
                <a:solidFill>
                  <a:schemeClr val="dk1"/>
                </a:solidFill>
              </a:rPr>
              <a:t>🚧 </a:t>
            </a:r>
            <a:r>
              <a:rPr lang="en">
                <a:solidFill>
                  <a:schemeClr val="dk1"/>
                </a:solidFill>
              </a:rPr>
              <a:t> Glass calorimeter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Ion-endcap ECAL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✅ Shashlik calorimeter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Reconstruction (2D, 2+1D and 3D clustering)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598725" y="4629175"/>
            <a:ext cx="31725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Calorimetry delegate: Vladimir Berndnikov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contacts: Wouter Deconinck &amp; Sylvester Joosten</a:t>
            </a:r>
            <a:endParaRPr i="1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Far-forward &amp; Far-backward WGs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67075"/>
            <a:ext cx="5211956" cy="25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921525" y="4312800"/>
            <a:ext cx="136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FOCAL-style ZDC</a:t>
            </a:r>
            <a:endParaRPr/>
          </a:p>
        </p:txBody>
      </p:sp>
      <p:cxnSp>
        <p:nvCxnSpPr>
          <p:cNvPr id="90" name="Google Shape;90;p16"/>
          <p:cNvCxnSpPr/>
          <p:nvPr/>
        </p:nvCxnSpPr>
        <p:spPr>
          <a:xfrm rot="10800000">
            <a:off x="3920125" y="3139650"/>
            <a:ext cx="372000" cy="12564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6"/>
          <p:cNvSpPr txBox="1"/>
          <p:nvPr/>
        </p:nvSpPr>
        <p:spPr>
          <a:xfrm>
            <a:off x="2639300" y="1842375"/>
            <a:ext cx="188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Roman Pots</a:t>
            </a:r>
            <a:endParaRPr/>
          </a:p>
        </p:txBody>
      </p:sp>
      <p:cxnSp>
        <p:nvCxnSpPr>
          <p:cNvPr id="92" name="Google Shape;92;p16"/>
          <p:cNvCxnSpPr/>
          <p:nvPr/>
        </p:nvCxnSpPr>
        <p:spPr>
          <a:xfrm flipH="1">
            <a:off x="3084925" y="2281725"/>
            <a:ext cx="359700" cy="9486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6"/>
          <p:cNvCxnSpPr/>
          <p:nvPr/>
        </p:nvCxnSpPr>
        <p:spPr>
          <a:xfrm>
            <a:off x="3671225" y="2237875"/>
            <a:ext cx="100200" cy="7113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6"/>
          <p:cNvSpPr txBox="1"/>
          <p:nvPr/>
        </p:nvSpPr>
        <p:spPr>
          <a:xfrm>
            <a:off x="1316075" y="1542300"/>
            <a:ext cx="18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B0 tracker</a:t>
            </a:r>
            <a:endParaRPr/>
          </a:p>
        </p:txBody>
      </p:sp>
      <p:cxnSp>
        <p:nvCxnSpPr>
          <p:cNvPr id="95" name="Google Shape;95;p16"/>
          <p:cNvCxnSpPr/>
          <p:nvPr/>
        </p:nvCxnSpPr>
        <p:spPr>
          <a:xfrm flipH="1">
            <a:off x="2034975" y="1980300"/>
            <a:ext cx="190200" cy="15393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6"/>
          <p:cNvSpPr txBox="1"/>
          <p:nvPr/>
        </p:nvSpPr>
        <p:spPr>
          <a:xfrm>
            <a:off x="2851250" y="3777600"/>
            <a:ext cx="146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off-momentum tracker</a:t>
            </a:r>
            <a:endParaRPr/>
          </a:p>
        </p:txBody>
      </p:sp>
      <p:cxnSp>
        <p:nvCxnSpPr>
          <p:cNvPr id="97" name="Google Shape;97;p16"/>
          <p:cNvCxnSpPr/>
          <p:nvPr/>
        </p:nvCxnSpPr>
        <p:spPr>
          <a:xfrm flipH="1" rot="10800000">
            <a:off x="3039075" y="3342600"/>
            <a:ext cx="23100" cy="4350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6"/>
          <p:cNvSpPr txBox="1"/>
          <p:nvPr/>
        </p:nvSpPr>
        <p:spPr>
          <a:xfrm>
            <a:off x="6739350" y="4543200"/>
            <a:ext cx="21312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FF</a:t>
            </a:r>
            <a:r>
              <a:rPr i="1" lang="en" sz="900"/>
              <a:t> delegate: Alex Jentsch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FB delegate: TBD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Whitney Armstrong</a:t>
            </a:r>
            <a:endParaRPr i="1" sz="900"/>
          </a:p>
        </p:txBody>
      </p:sp>
      <p:sp>
        <p:nvSpPr>
          <p:cNvPr id="99" name="Google Shape;99;p16"/>
          <p:cNvSpPr txBox="1"/>
          <p:nvPr/>
        </p:nvSpPr>
        <p:spPr>
          <a:xfrm>
            <a:off x="5479425" y="1327350"/>
            <a:ext cx="3675600" cy="277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FF (met with Alex Jentsch on Tuesday)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Magnets and detectors based on old design study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Alex Jentsch will update detectors and magnets based on latest design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Will add realistic beam-pipe model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FB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Need to work with WG to add geometries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WG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425" y="2647225"/>
            <a:ext cx="1592450" cy="18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450" y="230075"/>
            <a:ext cx="1337700" cy="212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5598925" y="186425"/>
            <a:ext cx="169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gas-RICH starting point for dRICH implementation</a:t>
            </a:r>
            <a:endParaRPr/>
          </a:p>
        </p:txBody>
      </p:sp>
      <p:cxnSp>
        <p:nvCxnSpPr>
          <p:cNvPr id="109" name="Google Shape;109;p17"/>
          <p:cNvCxnSpPr>
            <a:stCxn id="108" idx="3"/>
          </p:cNvCxnSpPr>
          <p:nvPr/>
        </p:nvCxnSpPr>
        <p:spPr>
          <a:xfrm>
            <a:off x="7293925" y="602075"/>
            <a:ext cx="861000" cy="4512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7"/>
          <p:cNvSpPr txBox="1"/>
          <p:nvPr/>
        </p:nvSpPr>
        <p:spPr>
          <a:xfrm>
            <a:off x="5598925" y="3453025"/>
            <a:ext cx="16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mRICH geometry </a:t>
            </a:r>
            <a:endParaRPr/>
          </a:p>
        </p:txBody>
      </p:sp>
      <p:cxnSp>
        <p:nvCxnSpPr>
          <p:cNvPr id="111" name="Google Shape;111;p17"/>
          <p:cNvCxnSpPr>
            <a:stCxn id="110" idx="3"/>
          </p:cNvCxnSpPr>
          <p:nvPr/>
        </p:nvCxnSpPr>
        <p:spPr>
          <a:xfrm flipH="1" rot="10800000">
            <a:off x="7293925" y="3379225"/>
            <a:ext cx="759900" cy="2739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7"/>
          <p:cNvSpPr txBox="1"/>
          <p:nvPr/>
        </p:nvSpPr>
        <p:spPr>
          <a:xfrm>
            <a:off x="5598925" y="4073600"/>
            <a:ext cx="169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DIRC needs the most work</a:t>
            </a:r>
            <a:endParaRPr/>
          </a:p>
        </p:txBody>
      </p:sp>
      <p:cxnSp>
        <p:nvCxnSpPr>
          <p:cNvPr id="113" name="Google Shape;113;p17"/>
          <p:cNvCxnSpPr>
            <a:stCxn id="112" idx="3"/>
          </p:cNvCxnSpPr>
          <p:nvPr/>
        </p:nvCxnSpPr>
        <p:spPr>
          <a:xfrm flipH="1" rot="10800000">
            <a:off x="7293925" y="4073600"/>
            <a:ext cx="1611600" cy="3078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7"/>
          <p:cNvSpPr txBox="1"/>
          <p:nvPr/>
        </p:nvSpPr>
        <p:spPr>
          <a:xfrm>
            <a:off x="5598926" y="1053225"/>
            <a:ext cx="169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LGAD implementation ongoing (Zhenyu)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89700" y="1078400"/>
            <a:ext cx="4950000" cy="363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dRICH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functioning fuzzy-K ring-clustering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❌ need reference geometry from WG (ongoing conversation with Roberto)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have field maps for both magnet setups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mRICH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received baseline realistic geometry (implemented in fun4All) from Murad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❌ </a:t>
            </a:r>
            <a:r>
              <a:rPr lang="en">
                <a:solidFill>
                  <a:schemeClr val="dk1"/>
                </a:solidFill>
              </a:rPr>
              <a:t>implement</a:t>
            </a:r>
            <a:r>
              <a:rPr lang="en">
                <a:solidFill>
                  <a:schemeClr val="dk1"/>
                </a:solidFill>
              </a:rPr>
              <a:t> realistic detector in DD4hep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DIRC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simplified geometry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❌ need reference geometry from WG (who to talk to?)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>
                <a:solidFill>
                  <a:schemeClr val="dk1"/>
                </a:solidFill>
              </a:rPr>
              <a:t>🚧 </a:t>
            </a:r>
            <a:r>
              <a:rPr lang="en">
                <a:solidFill>
                  <a:schemeClr val="dk1"/>
                </a:solidFill>
              </a:rPr>
              <a:t> LGAD implementation with realistic services ongoing (Zhenyu)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6784175" y="4629175"/>
            <a:ext cx="19707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PID</a:t>
            </a:r>
            <a:r>
              <a:rPr i="1" lang="en" sz="900"/>
              <a:t> delegate: TBD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Dmitry Romanov</a:t>
            </a:r>
            <a:endParaRPr i="1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13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WG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825" y="4220184"/>
            <a:ext cx="1472400" cy="72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942" y="3348524"/>
            <a:ext cx="982725" cy="10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2225" y="1065503"/>
            <a:ext cx="1627251" cy="9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3920138" y="4169150"/>
            <a:ext cx="293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silicon tracker (using all-silicon geometry) with services in current baseline geometry</a:t>
            </a:r>
            <a:endParaRPr/>
          </a:p>
        </p:txBody>
      </p:sp>
      <p:cxnSp>
        <p:nvCxnSpPr>
          <p:cNvPr id="127" name="Google Shape;127;p18"/>
          <p:cNvCxnSpPr>
            <a:stCxn id="126" idx="1"/>
            <a:endCxn id="122" idx="3"/>
          </p:cNvCxnSpPr>
          <p:nvPr/>
        </p:nvCxnSpPr>
        <p:spPr>
          <a:xfrm rot="10800000">
            <a:off x="3785138" y="4584800"/>
            <a:ext cx="135000" cy="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/>
        </p:nvSpPr>
        <p:spPr>
          <a:xfrm>
            <a:off x="7152050" y="105575"/>
            <a:ext cx="18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µRWELL tracker with support </a:t>
            </a:r>
            <a:endParaRPr/>
          </a:p>
        </p:txBody>
      </p:sp>
      <p:cxnSp>
        <p:nvCxnSpPr>
          <p:cNvPr id="129" name="Google Shape;129;p18"/>
          <p:cNvCxnSpPr>
            <a:stCxn id="128" idx="2"/>
            <a:endCxn id="124" idx="0"/>
          </p:cNvCxnSpPr>
          <p:nvPr/>
        </p:nvCxnSpPr>
        <p:spPr>
          <a:xfrm>
            <a:off x="8095850" y="721175"/>
            <a:ext cx="0" cy="3444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18"/>
          <p:cNvSpPr txBox="1"/>
          <p:nvPr/>
        </p:nvSpPr>
        <p:spPr>
          <a:xfrm>
            <a:off x="7259512" y="2072700"/>
            <a:ext cx="188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GEM implementation with frame (Matt)</a:t>
            </a:r>
            <a:endParaRPr/>
          </a:p>
        </p:txBody>
      </p:sp>
      <p:cxnSp>
        <p:nvCxnSpPr>
          <p:cNvPr id="131" name="Google Shape;131;p18"/>
          <p:cNvCxnSpPr>
            <a:stCxn id="130" idx="2"/>
            <a:endCxn id="123" idx="0"/>
          </p:cNvCxnSpPr>
          <p:nvPr/>
        </p:nvCxnSpPr>
        <p:spPr>
          <a:xfrm>
            <a:off x="8203312" y="2904000"/>
            <a:ext cx="0" cy="444600"/>
          </a:xfrm>
          <a:prstGeom prst="straightConnector1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8"/>
          <p:cNvSpPr txBox="1"/>
          <p:nvPr/>
        </p:nvSpPr>
        <p:spPr>
          <a:xfrm>
            <a:off x="311725" y="1270275"/>
            <a:ext cx="4250400" cy="23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✅ silicon tracker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✅ barrel MPGD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✅ GEM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Reconstruction: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✅ </a:t>
            </a:r>
            <a:r>
              <a:rPr lang="en"/>
              <a:t>geometries fully functional with ACTS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>
                <a:solidFill>
                  <a:schemeClr val="dk1"/>
                </a:solidFill>
              </a:rPr>
              <a:t>🚧 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/>
              <a:t> updating algorithms for ACTS v8.2 (</a:t>
            </a:r>
            <a:r>
              <a:rPr lang="en">
                <a:solidFill>
                  <a:schemeClr val="dk1"/>
                </a:solidFill>
              </a:rPr>
              <a:t>tracking benchmarks ongoing)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❌  revisit data model in light of different stages of reconstruction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6714550" y="4629175"/>
            <a:ext cx="2040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Tracking</a:t>
            </a:r>
            <a:r>
              <a:rPr i="1" lang="en" sz="900"/>
              <a:t> delegate: Matt Posik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Sylvester Joosten</a:t>
            </a:r>
            <a:endParaRPr i="1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6897200" y="2013650"/>
            <a:ext cx="2181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SIDIS</a:t>
            </a:r>
            <a:r>
              <a:rPr i="1" lang="en" sz="900"/>
              <a:t> delegate: Christopher Dilks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TBD</a:t>
            </a:r>
            <a:endParaRPr i="1" sz="900"/>
          </a:p>
        </p:txBody>
      </p:sp>
      <p:sp>
        <p:nvSpPr>
          <p:cNvPr id="140" name="Google Shape;140;p19"/>
          <p:cNvSpPr txBox="1"/>
          <p:nvPr/>
        </p:nvSpPr>
        <p:spPr>
          <a:xfrm>
            <a:off x="6897200" y="561250"/>
            <a:ext cx="21810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Exclusive &amp; Tagging</a:t>
            </a:r>
            <a:r>
              <a:rPr i="1" lang="en" sz="900"/>
              <a:t>: TBD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Sylvester Joosten &amp; Whitney Armstrong</a:t>
            </a:r>
            <a:endParaRPr i="1" sz="900"/>
          </a:p>
        </p:txBody>
      </p:sp>
      <p:sp>
        <p:nvSpPr>
          <p:cNvPr id="141" name="Google Shape;141;p19"/>
          <p:cNvSpPr txBox="1"/>
          <p:nvPr/>
        </p:nvSpPr>
        <p:spPr>
          <a:xfrm>
            <a:off x="6897200" y="1090250"/>
            <a:ext cx="2181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Inclusive</a:t>
            </a:r>
            <a:r>
              <a:rPr i="1" lang="en" sz="900"/>
              <a:t> delegate: TBD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TBD</a:t>
            </a:r>
            <a:endParaRPr i="1" sz="900"/>
          </a:p>
        </p:txBody>
      </p:sp>
      <p:sp>
        <p:nvSpPr>
          <p:cNvPr id="142" name="Google Shape;142;p19"/>
          <p:cNvSpPr txBox="1"/>
          <p:nvPr/>
        </p:nvSpPr>
        <p:spPr>
          <a:xfrm>
            <a:off x="6897200" y="1551950"/>
            <a:ext cx="2181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Jets, HF &amp; EW-BSM</a:t>
            </a:r>
            <a:r>
              <a:rPr i="1" lang="en" sz="900"/>
              <a:t>: Brian Page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Wouter Deconinck</a:t>
            </a:r>
            <a:endParaRPr i="1" sz="900"/>
          </a:p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WGs 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311725" y="1270275"/>
            <a:ext cx="4250400" cy="104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✅ Generic (unvalidated) afterburner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❌ Update afterburner based on the presentation by Brian Page last meeting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200">
                <a:solidFill>
                  <a:schemeClr val="dk1"/>
                </a:solidFill>
              </a:rPr>
              <a:t>🚧 </a:t>
            </a:r>
            <a:r>
              <a:rPr lang="en">
                <a:solidFill>
                  <a:schemeClr val="dk1"/>
                </a:solidFill>
              </a:rPr>
              <a:t>Collect physics analysis portfolio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897200" y="3471275"/>
            <a:ext cx="2181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DAQ delegate: TBD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TBD</a:t>
            </a:r>
            <a:endParaRPr i="1" sz="900"/>
          </a:p>
        </p:txBody>
      </p:sp>
      <p:sp>
        <p:nvSpPr>
          <p:cNvPr id="146" name="Google Shape;146;p19"/>
          <p:cNvSpPr txBox="1"/>
          <p:nvPr>
            <p:ph type="title"/>
          </p:nvPr>
        </p:nvSpPr>
        <p:spPr>
          <a:xfrm>
            <a:off x="366550" y="2697150"/>
            <a:ext cx="494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DAQ WG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311725" y="3491650"/>
            <a:ext cx="42504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❌ Assign SWG contact for DAQ WG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Jets, HF &amp; EW-BSM</a:t>
            </a:r>
            <a:endParaRPr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311700" y="1152475"/>
            <a:ext cx="4539600" cy="39045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Generator </a:t>
            </a:r>
            <a:r>
              <a:rPr lang="en"/>
              <a:t>benchmarks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✅ </a:t>
            </a:r>
            <a:r>
              <a:rPr lang="en" sz="1400"/>
              <a:t>Pythia8 DIS CC and NC</a:t>
            </a:r>
            <a:br>
              <a:rPr lang="en" sz="1400"/>
            </a:br>
            <a:r>
              <a:rPr lang="en" sz="1400"/>
              <a:t>Samples ran through entire chain, from G4 to digi/reco, clustering.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🚧 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/>
              <a:t>Efficient filter for events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Detector benchmarks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🚧 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/>
              <a:t>Calorimetry resolutions under study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❌</a:t>
            </a:r>
            <a:r>
              <a:rPr lang="en" sz="1400"/>
              <a:t> HCAL sensitivity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Reconstruction benchmarks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/>
              <a:t>✅ ECAL clustering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>
                <a:solidFill>
                  <a:schemeClr val="dk1"/>
                </a:solidFill>
              </a:rPr>
              <a:t>✅ </a:t>
            </a:r>
            <a:r>
              <a:rPr lang="en" sz="1400"/>
              <a:t>HCAL clustering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✅ Jet reconstruction</a:t>
            </a:r>
            <a:r>
              <a:rPr lang="en" sz="1400"/>
              <a:t> (calorimetric)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❌ Energy flow (requires tracking)</a:t>
            </a:r>
            <a:endParaRPr sz="1400"/>
          </a:p>
        </p:txBody>
      </p:sp>
      <p:sp>
        <p:nvSpPr>
          <p:cNvPr id="155" name="Google Shape;155;p20"/>
          <p:cNvSpPr txBox="1"/>
          <p:nvPr/>
        </p:nvSpPr>
        <p:spPr>
          <a:xfrm>
            <a:off x="6651300" y="4629175"/>
            <a:ext cx="2181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Jets, HF &amp; EW-BSM: Brian Page</a:t>
            </a:r>
            <a:endParaRPr i="1"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S&amp;C WG contact: Wouter Deconinck</a:t>
            </a:r>
            <a:endParaRPr i="1"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-117975" y="2150850"/>
            <a:ext cx="926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 </a:t>
            </a:r>
            <a:r>
              <a:rPr lang="en"/>
              <a:t>Status and examples of </a:t>
            </a:r>
            <a:br>
              <a:rPr lang="en"/>
            </a:br>
            <a:r>
              <a:rPr b="1" i="1" lang="en"/>
              <a:t>using</a:t>
            </a:r>
            <a:r>
              <a:rPr lang="en"/>
              <a:t> DD4hep for physics benchmark studies</a:t>
            </a:r>
            <a:endParaRPr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