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5" r:id="rId2"/>
    <p:sldId id="959" r:id="rId3"/>
    <p:sldId id="969" r:id="rId4"/>
    <p:sldId id="970" r:id="rId5"/>
    <p:sldId id="968" r:id="rId6"/>
    <p:sldId id="956" r:id="rId7"/>
    <p:sldId id="971" r:id="rId8"/>
    <p:sldId id="828" r:id="rId9"/>
    <p:sldId id="829" r:id="rId10"/>
  </p:sldIdLst>
  <p:sldSz cx="9144000" cy="5143500" type="screen16x9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37DB6B-55ED-4249-BA1E-E948113C61F4}" type="datetimeFigureOut">
              <a:rPr lang="en-US" altLang="en-US"/>
              <a:pPr/>
              <a:t>7/7/2021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366E04-6360-4839-8AA2-1749D5CA7F4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86746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8C9284-E3F8-4D87-B0A8-5DBDDC2FC668}" type="datetimeFigureOut">
              <a:rPr lang="en-US" altLang="en-US"/>
              <a:pPr/>
              <a:t>7/7/2021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0354B-7771-4630-B454-53C09215E4B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6083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B0354B-7771-4630-B454-53C09215E4B9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6287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793" fontAlgn="auto">
              <a:spcBef>
                <a:spcPts val="0"/>
              </a:spcBef>
              <a:spcAft>
                <a:spcPts val="0"/>
              </a:spcAft>
              <a:defRPr/>
            </a:pPr>
            <a:fld id="{E0B0354B-7771-4630-B454-53C09215E4B9}" type="slidenum">
              <a:rPr lang="en-US" altLang="en-US">
                <a:solidFill>
                  <a:prstClr val="black"/>
                </a:solidFill>
                <a:latin typeface="Calibri" panose="020F0502020204030204"/>
                <a:ea typeface="+mn-ea"/>
              </a:rPr>
              <a:pPr defTabSz="950793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alt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71335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0793" fontAlgn="auto">
              <a:spcBef>
                <a:spcPts val="0"/>
              </a:spcBef>
              <a:spcAft>
                <a:spcPts val="0"/>
              </a:spcAft>
              <a:defRPr/>
            </a:pPr>
            <a:fld id="{E0B0354B-7771-4630-B454-53C09215E4B9}" type="slidenum">
              <a:rPr lang="en-US" altLang="en-US">
                <a:solidFill>
                  <a:prstClr val="black"/>
                </a:solidFill>
                <a:latin typeface="Calibri" panose="020F0502020204030204"/>
                <a:ea typeface="+mn-ea"/>
              </a:rPr>
              <a:pPr defTabSz="950793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alt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40425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71500"/>
            <a:ext cx="8686800" cy="1102519"/>
          </a:xfrm>
          <a:solidFill>
            <a:srgbClr val="3399FF"/>
          </a:solidFill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615D7-3BC1-4233-BC99-0E8D4008AB5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44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02D54-6124-4A07-84DF-DC258B2E3D6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902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663179"/>
            <a:ext cx="1981200" cy="42517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63178"/>
            <a:ext cx="5791200" cy="42517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D13BC-AB3C-4A21-AA4D-4F8B67A157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56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32B3A-BA38-40C7-ADEE-2A1902CEB26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54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43151"/>
            <a:ext cx="7772400" cy="5715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571501"/>
            <a:ext cx="8610600" cy="457200"/>
          </a:xfrm>
          <a:solidFill>
            <a:srgbClr val="3399FF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FCDEC-F6B6-422E-BA54-90C8645EF9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997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B7689-1836-4D61-9E3B-BD5F97E6A3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02442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E62ED1-0628-4F6E-8766-956371ABBD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954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4926807"/>
            <a:ext cx="2895600" cy="21669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0C637-5835-444B-B8C0-92C25AFA208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14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E5DAE-5A25-4D93-A5BA-3F3E3A62C8C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692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F53E-39E3-4364-949C-11FEB55F8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481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77190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85800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422910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5ED1-7F2B-4A78-A513-4A7819BDBA8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531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03"/>
            <a:ext cx="8229600" cy="5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4972050"/>
            <a:ext cx="2133600" cy="1714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Calibri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1031" y="4914900"/>
            <a:ext cx="2895600" cy="207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9806" y="4869657"/>
            <a:ext cx="534194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3C23168-0BC3-45A3-990F-8F7CC949181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301626" y="571500"/>
            <a:ext cx="8634413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9" name="Picture 2" descr="https://www.sphenix.bnl.gov/web/system/files/u7/sphenix-logo-white-bg.png">
            <a:extLst>
              <a:ext uri="{FF2B5EF4-FFF2-40B4-BE49-F238E27FC236}">
                <a16:creationId xmlns:a16="http://schemas.microsoft.com/office/drawing/2014/main" id="{E21E0E1C-C51F-4944-BAEC-913171417A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"/>
            <a:ext cx="1149783" cy="57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83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b="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2"/>
          <p:cNvSpPr>
            <a:spLocks noGrp="1"/>
          </p:cNvSpPr>
          <p:nvPr>
            <p:ph type="ctrTitle"/>
          </p:nvPr>
        </p:nvSpPr>
        <p:spPr>
          <a:xfrm>
            <a:off x="287338" y="571500"/>
            <a:ext cx="8704262" cy="1009650"/>
          </a:xfrm>
          <a:solidFill>
            <a:srgbClr val="3399FF"/>
          </a:solidFill>
        </p:spPr>
        <p:txBody>
          <a:bodyPr/>
          <a:lstStyle/>
          <a:p>
            <a:pPr algn="ctr"/>
            <a:br>
              <a:rPr lang="en-US" altLang="en-US" sz="3600" b="0" dirty="0">
                <a:solidFill>
                  <a:schemeClr val="bg1"/>
                </a:solidFill>
              </a:rPr>
            </a:br>
            <a:r>
              <a:rPr lang="en-US" altLang="en-US" sz="3600" b="0" dirty="0">
                <a:solidFill>
                  <a:schemeClr val="bg1"/>
                </a:solidFill>
              </a:rPr>
              <a:t>sPHENIX Installation Schedule</a:t>
            </a:r>
            <a:br>
              <a:rPr lang="en-US" altLang="en-US" sz="3600" b="0" dirty="0">
                <a:solidFill>
                  <a:schemeClr val="bg1"/>
                </a:solidFill>
              </a:rPr>
            </a:br>
            <a:r>
              <a:rPr lang="en-US" altLang="en-US" sz="3600" b="0" dirty="0">
                <a:solidFill>
                  <a:schemeClr val="bg1"/>
                </a:solidFill>
              </a:rPr>
              <a:t>with RHIC Run 22 Ending April 4 2022</a:t>
            </a:r>
            <a:br>
              <a:rPr lang="en-US" altLang="en-US" sz="3600" b="0" dirty="0">
                <a:solidFill>
                  <a:schemeClr val="bg1"/>
                </a:solidFill>
              </a:rPr>
            </a:br>
            <a:endParaRPr lang="en-US" altLang="en-US" sz="3600" b="0" dirty="0">
              <a:solidFill>
                <a:schemeClr val="bg1"/>
              </a:solidFill>
            </a:endParaRPr>
          </a:p>
        </p:txBody>
      </p:sp>
      <p:sp>
        <p:nvSpPr>
          <p:cNvPr id="15362" name="Subtitle 3"/>
          <p:cNvSpPr>
            <a:spLocks noGrp="1"/>
          </p:cNvSpPr>
          <p:nvPr>
            <p:ph type="subTitle" idx="1"/>
          </p:nvPr>
        </p:nvSpPr>
        <p:spPr>
          <a:xfrm>
            <a:off x="1143000" y="2247967"/>
            <a:ext cx="6265862" cy="463089"/>
          </a:xfrm>
        </p:spPr>
        <p:txBody>
          <a:bodyPr/>
          <a:lstStyle/>
          <a:p>
            <a:r>
              <a:rPr lang="en-US" altLang="en-US" sz="2800" b="0" dirty="0"/>
              <a:t>Glenn Young </a:t>
            </a:r>
          </a:p>
          <a:p>
            <a:r>
              <a:rPr lang="en-US" altLang="en-US" sz="2800" b="0" dirty="0">
                <a:solidFill>
                  <a:srgbClr val="3399FF"/>
                </a:solidFill>
              </a:rPr>
              <a:t>July 8, BNL</a:t>
            </a:r>
          </a:p>
        </p:txBody>
      </p:sp>
      <p:sp>
        <p:nvSpPr>
          <p:cNvPr id="1536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July 8, 2021</a:t>
            </a:r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77863702-4EAA-4F39-8171-E0F2AE3043F7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287338" y="578644"/>
            <a:ext cx="8634412" cy="0"/>
          </a:xfrm>
          <a:prstGeom prst="line">
            <a:avLst/>
          </a:prstGeom>
          <a:noFill/>
          <a:ln w="28575">
            <a:solidFill>
              <a:srgbClr val="0080F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96515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6">
            <a:extLst>
              <a:ext uri="{FF2B5EF4-FFF2-40B4-BE49-F238E27FC236}">
                <a16:creationId xmlns:a16="http://schemas.microsoft.com/office/drawing/2014/main" id="{DA80D21D-28DF-419D-A9C9-746454C7A0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5" y="737517"/>
            <a:ext cx="2649759" cy="395882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ABAD870-BEEC-42B6-8EAE-18D93F709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7961" y="2983348"/>
            <a:ext cx="6661474" cy="18467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820B84-A243-448A-B345-D65D2A577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545" y="11845"/>
            <a:ext cx="8229600" cy="546497"/>
          </a:xfrm>
        </p:spPr>
        <p:txBody>
          <a:bodyPr/>
          <a:lstStyle/>
          <a:p>
            <a:r>
              <a:rPr lang="en-US" sz="2400" dirty="0"/>
              <a:t>sPHENIX Assembly Sequence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A60C3A2E-C212-4FA4-916D-984CADF6E370}"/>
              </a:ext>
            </a:extLst>
          </p:cNvPr>
          <p:cNvSpPr/>
          <p:nvPr/>
        </p:nvSpPr>
        <p:spPr>
          <a:xfrm rot="10800000">
            <a:off x="1244702" y="2015411"/>
            <a:ext cx="83977" cy="5078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Arrow: Down 86">
            <a:extLst>
              <a:ext uri="{FF2B5EF4-FFF2-40B4-BE49-F238E27FC236}">
                <a16:creationId xmlns:a16="http://schemas.microsoft.com/office/drawing/2014/main" id="{5EB25B1B-7E6C-4618-AA76-E981FCBAD053}"/>
              </a:ext>
            </a:extLst>
          </p:cNvPr>
          <p:cNvSpPr/>
          <p:nvPr/>
        </p:nvSpPr>
        <p:spPr>
          <a:xfrm rot="16200000">
            <a:off x="1383732" y="1836261"/>
            <a:ext cx="82108" cy="2761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32E8D1-BB24-4D62-8DAF-A765A9D104A6}"/>
              </a:ext>
            </a:extLst>
          </p:cNvPr>
          <p:cNvCxnSpPr>
            <a:cxnSpLocks/>
          </p:cNvCxnSpPr>
          <p:nvPr/>
        </p:nvCxnSpPr>
        <p:spPr>
          <a:xfrm>
            <a:off x="2597643" y="2665173"/>
            <a:ext cx="629256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4C73D00-C263-4275-94CA-16290DCAA7ED}"/>
              </a:ext>
            </a:extLst>
          </p:cNvPr>
          <p:cNvSpPr txBox="1"/>
          <p:nvPr/>
        </p:nvSpPr>
        <p:spPr>
          <a:xfrm>
            <a:off x="2567940" y="2887980"/>
            <a:ext cx="1511952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i="1" u="sng" dirty="0"/>
              <a:t>(I) Assembly Hall Work</a:t>
            </a:r>
          </a:p>
          <a:p>
            <a:r>
              <a:rPr lang="en-US" sz="1100" b="1" i="1" dirty="0"/>
              <a:t>May-21’ to April-22’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1DB6EA86-A54B-42EF-A306-03C7411E8E9B}"/>
              </a:ext>
            </a:extLst>
          </p:cNvPr>
          <p:cNvSpPr txBox="1"/>
          <p:nvPr/>
        </p:nvSpPr>
        <p:spPr>
          <a:xfrm>
            <a:off x="2674539" y="625431"/>
            <a:ext cx="1298753" cy="43088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i="1" u="sng" dirty="0"/>
              <a:t>(II) IR Hall Work</a:t>
            </a:r>
          </a:p>
          <a:p>
            <a:r>
              <a:rPr lang="en-US" sz="1100" b="1" i="1" dirty="0"/>
              <a:t>April-22’ to Oct-22’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B4EA5FEA-9D68-49F8-AFC3-59E11CD3C15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526"/>
          <a:stretch/>
        </p:blipFill>
        <p:spPr>
          <a:xfrm>
            <a:off x="2726313" y="1123408"/>
            <a:ext cx="6461407" cy="14718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BD295E2-B008-4191-A7CD-D136C561D4BD}"/>
              </a:ext>
            </a:extLst>
          </p:cNvPr>
          <p:cNvSpPr/>
          <p:nvPr/>
        </p:nvSpPr>
        <p:spPr>
          <a:xfrm>
            <a:off x="3657600" y="3637041"/>
            <a:ext cx="2600360" cy="534909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948B75-AA7C-462C-B42E-3B412D046B0F}"/>
              </a:ext>
            </a:extLst>
          </p:cNvPr>
          <p:cNvSpPr txBox="1"/>
          <p:nvPr/>
        </p:nvSpPr>
        <p:spPr>
          <a:xfrm>
            <a:off x="3810000" y="4193258"/>
            <a:ext cx="2416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AH work through end of CY 21’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2D9432-52C3-48E8-B770-FD12E1C66902}"/>
              </a:ext>
            </a:extLst>
          </p:cNvPr>
          <p:cNvSpPr txBox="1"/>
          <p:nvPr/>
        </p:nvSpPr>
        <p:spPr>
          <a:xfrm>
            <a:off x="2430427" y="4050998"/>
            <a:ext cx="5886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i="1" dirty="0">
                <a:solidFill>
                  <a:srgbClr val="00B050"/>
                </a:solidFill>
              </a:rPr>
              <a:t>Complete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8F2DB4D-F737-4C37-8827-36EAF2E612FA}"/>
              </a:ext>
            </a:extLst>
          </p:cNvPr>
          <p:cNvSpPr txBox="1"/>
          <p:nvPr/>
        </p:nvSpPr>
        <p:spPr>
          <a:xfrm>
            <a:off x="3060210" y="4053206"/>
            <a:ext cx="5886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i="1" dirty="0">
                <a:solidFill>
                  <a:srgbClr val="00B050"/>
                </a:solidFill>
              </a:rPr>
              <a:t>Complete</a:t>
            </a:r>
          </a:p>
        </p:txBody>
      </p:sp>
      <p:sp>
        <p:nvSpPr>
          <p:cNvPr id="21" name="Date Placeholder 2">
            <a:extLst>
              <a:ext uri="{FF2B5EF4-FFF2-40B4-BE49-F238E27FC236}">
                <a16:creationId xmlns:a16="http://schemas.microsoft.com/office/drawing/2014/main" id="{ACD33999-51C9-40A1-860A-4D8A0962F45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4972050"/>
            <a:ext cx="2133600" cy="1714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July 8, 2021</a:t>
            </a:r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53186150-CC98-43ED-9EC7-36B24844A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09806" y="4869657"/>
            <a:ext cx="534194" cy="273844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DB70812-2340-4974-80C2-2AB8525AEB4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54A5C98D-2991-4F63-992D-626943C9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00400" y="4926807"/>
            <a:ext cx="2895600" cy="216694"/>
          </a:xfrm>
        </p:spPr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52EEF3-F533-42E1-A828-F11762ABD077}"/>
              </a:ext>
            </a:extLst>
          </p:cNvPr>
          <p:cNvSpPr txBox="1"/>
          <p:nvPr/>
        </p:nvSpPr>
        <p:spPr>
          <a:xfrm>
            <a:off x="2805765" y="4484111"/>
            <a:ext cx="923651" cy="26161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i="1" u="sng" dirty="0"/>
              <a:t>You are here</a:t>
            </a:r>
            <a:endParaRPr lang="en-US" sz="1100" b="1" i="1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D9AAB7-B297-4B2F-BD1F-0E3D8CA6117B}"/>
              </a:ext>
            </a:extLst>
          </p:cNvPr>
          <p:cNvCxnSpPr>
            <a:stCxn id="18" idx="0"/>
          </p:cNvCxnSpPr>
          <p:nvPr/>
        </p:nvCxnSpPr>
        <p:spPr>
          <a:xfrm flipV="1">
            <a:off x="3267591" y="4050998"/>
            <a:ext cx="505709" cy="433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572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FD32-0AE9-4133-8AB2-D4E85A5AE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sPHENIX Roll-in Date to 1008 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2FA0F-ED37-424D-922F-6D6DCBD77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50079"/>
            <a:ext cx="8229600" cy="3394472"/>
          </a:xfrm>
        </p:spPr>
        <p:txBody>
          <a:bodyPr/>
          <a:lstStyle/>
          <a:p>
            <a:r>
              <a:rPr lang="en-US" dirty="0"/>
              <a:t>Roll-in date, from 2019 I&amp;F Baselining, is March 22-28, 2022</a:t>
            </a:r>
          </a:p>
          <a:p>
            <a:pPr lvl="1"/>
            <a:r>
              <a:rPr lang="en-US" dirty="0"/>
              <a:t>Plan has been to remove shield wall earlier in February-March 2022</a:t>
            </a:r>
          </a:p>
          <a:p>
            <a:pPr lvl="1"/>
            <a:r>
              <a:rPr lang="en-US" dirty="0"/>
              <a:t>Co-ordination with EMCal installation is required</a:t>
            </a:r>
          </a:p>
          <a:p>
            <a:r>
              <a:rPr lang="en-US" dirty="0"/>
              <a:t>Shift of Run 22 end date to Monday April 4, 2022, requires some re-planning – have to add time to remove shield wall</a:t>
            </a:r>
          </a:p>
          <a:p>
            <a:pPr lvl="1"/>
            <a:r>
              <a:rPr lang="en-US" dirty="0"/>
              <a:t>Analysis of effort for removing shield wall, making any adjustments to tracks, and actual roll-in suggests that 15 days are needed</a:t>
            </a:r>
          </a:p>
          <a:p>
            <a:pPr lvl="1"/>
            <a:r>
              <a:rPr lang="en-US" dirty="0"/>
              <a:t>Result is a 4 week shift later in arrival of sPHENIX in position in the IR</a:t>
            </a:r>
          </a:p>
          <a:p>
            <a:pPr lvl="1"/>
            <a:r>
              <a:rPr lang="en-US" dirty="0"/>
              <a:t>Connection of cryogenics jumpers (U-tubes) and power bus has to await completion of this step</a:t>
            </a:r>
          </a:p>
          <a:p>
            <a:pPr lvl="1"/>
            <a:r>
              <a:rPr lang="en-US" dirty="0"/>
              <a:t>Magnet cool-down necessarily awaits completion of the above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5BEBB-7A68-4C33-A6E4-F6F0C9FF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6265B-10B3-4B34-8F36-5D1FF5232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66C0B-B94D-4A59-9F53-CB3D9B238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2187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62579-DAE6-4CCF-A2DB-89C264C2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Post Roll-in &amp; Contingency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FCCAA-5D6E-400B-A3FC-25C775FB3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3"/>
            <a:ext cx="8229600" cy="3614740"/>
          </a:xfrm>
        </p:spPr>
        <p:txBody>
          <a:bodyPr/>
          <a:lstStyle/>
          <a:p>
            <a:r>
              <a:rPr lang="en-US" dirty="0"/>
              <a:t>Baseline had ORR performed 9/14/2022 – 10/12/2022</a:t>
            </a:r>
          </a:p>
          <a:p>
            <a:pPr lvl="1"/>
            <a:r>
              <a:rPr lang="en-US" dirty="0"/>
              <a:t>Contingency is 71 work days before a Run 23 start on 1/30/2023</a:t>
            </a:r>
          </a:p>
          <a:p>
            <a:r>
              <a:rPr lang="en-US" dirty="0"/>
              <a:t>Revised schedule puts ORR 10/19/2022 – 11/21/2022</a:t>
            </a:r>
          </a:p>
          <a:p>
            <a:endParaRPr lang="en-US" dirty="0"/>
          </a:p>
          <a:p>
            <a:r>
              <a:rPr lang="en-US" dirty="0"/>
              <a:t>Work subsequent to roll-in includes</a:t>
            </a:r>
          </a:p>
          <a:p>
            <a:pPr lvl="1"/>
            <a:r>
              <a:rPr lang="en-US" dirty="0"/>
              <a:t>Cryogenic, power-bus, control line hookup for magnet</a:t>
            </a:r>
          </a:p>
          <a:p>
            <a:pPr lvl="1"/>
            <a:r>
              <a:rPr lang="en-US" dirty="0"/>
              <a:t>Magnet </a:t>
            </a:r>
            <a:r>
              <a:rPr lang="en-US" dirty="0" err="1"/>
              <a:t>pumpdown</a:t>
            </a:r>
            <a:r>
              <a:rPr lang="en-US" dirty="0"/>
              <a:t>, cooldown, power-up, mapping</a:t>
            </a:r>
          </a:p>
          <a:p>
            <a:pPr lvl="1"/>
            <a:r>
              <a:rPr lang="en-US" dirty="0"/>
              <a:t>Installation of TPC, beampipe (w/bakeout), INTT, MVTX, MBD</a:t>
            </a:r>
          </a:p>
          <a:p>
            <a:pPr lvl="1"/>
            <a:r>
              <a:rPr lang="en-US" dirty="0"/>
              <a:t>ORR for all of sPHENIX plus addressing any action items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FCA99-5F7B-4063-A904-FCC4B16F6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0FE80-0984-4641-8A40-8B949BBDC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FE418-F2F5-49F8-A7F5-23F0D5AF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5286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56F420A-BD02-4F7F-990B-6B399231C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475410"/>
              </p:ext>
            </p:extLst>
          </p:nvPr>
        </p:nvGraphicFramePr>
        <p:xfrm>
          <a:off x="194911" y="629954"/>
          <a:ext cx="8676636" cy="4239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592">
                  <a:extLst>
                    <a:ext uri="{9D8B030D-6E8A-4147-A177-3AD203B41FA5}">
                      <a16:colId xmlns:a16="http://schemas.microsoft.com/office/drawing/2014/main" val="1264872253"/>
                    </a:ext>
                  </a:extLst>
                </a:gridCol>
                <a:gridCol w="591097">
                  <a:extLst>
                    <a:ext uri="{9D8B030D-6E8A-4147-A177-3AD203B41FA5}">
                      <a16:colId xmlns:a16="http://schemas.microsoft.com/office/drawing/2014/main" val="3256416105"/>
                    </a:ext>
                  </a:extLst>
                </a:gridCol>
                <a:gridCol w="793874">
                  <a:extLst>
                    <a:ext uri="{9D8B030D-6E8A-4147-A177-3AD203B41FA5}">
                      <a16:colId xmlns:a16="http://schemas.microsoft.com/office/drawing/2014/main" val="963466248"/>
                    </a:ext>
                  </a:extLst>
                </a:gridCol>
                <a:gridCol w="772303">
                  <a:extLst>
                    <a:ext uri="{9D8B030D-6E8A-4147-A177-3AD203B41FA5}">
                      <a16:colId xmlns:a16="http://schemas.microsoft.com/office/drawing/2014/main" val="72621595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08567445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781935643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37466883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91507412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52526989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58832827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802065866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07887012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426124830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192859336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04219166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973864350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84637154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903886658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1226860362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274074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905291679"/>
                    </a:ext>
                  </a:extLst>
                </a:gridCol>
              </a:tblGrid>
              <a:tr h="281083">
                <a:tc>
                  <a:txBody>
                    <a:bodyPr/>
                    <a:lstStyle/>
                    <a:p>
                      <a:r>
                        <a:rPr lang="en-US" sz="800" b="1" u="sng" dirty="0"/>
                        <a:t>Sequential</a:t>
                      </a:r>
                      <a:r>
                        <a:rPr lang="en-US" sz="800" b="1" dirty="0"/>
                        <a:t> Build Steps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Locate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Start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End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F-21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S-21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O-21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N-21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D-21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F-22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725485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AH Track Upgrades </a:t>
                      </a:r>
                      <a:r>
                        <a:rPr lang="en-US" sz="800" b="1" i="1" dirty="0">
                          <a:solidFill>
                            <a:srgbClr val="00B050"/>
                          </a:solidFill>
                        </a:rPr>
                        <a:t>(started 3/1)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3/1/21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5/3/21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17421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rgbClr val="FF0000"/>
                          </a:solidFill>
                        </a:rPr>
                        <a:t>3/1/21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rgbClr val="FF0000"/>
                          </a:solidFill>
                        </a:rPr>
                        <a:t>5/14/21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8129674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Cradle-Base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5/4/21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6/2/21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176493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7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5/17/21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6/25/21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523172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Outer HCAL 1-13</a:t>
                      </a:r>
                      <a:endParaRPr lang="en-US" sz="800" b="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6/4/21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8/25/21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703854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7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6/28/21</a:t>
                      </a: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403810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Secure Magnet in oHCAL, Tests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8/26/21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9/29/21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318030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6519923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Large Support Rings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9/30/21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10/6/21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944146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760095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Outer HCAL 14-32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10/7/21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12/10/21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633220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424172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Inner HCAL Barrel Install</a:t>
                      </a:r>
                      <a:endParaRPr lang="en-US" sz="8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1/10/22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1/28/22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673658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84891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EMCAL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2/7/22</a:t>
                      </a: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3/21/22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973615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3849233"/>
                  </a:ext>
                </a:extLst>
              </a:tr>
              <a:tr h="152400">
                <a:tc rowSpan="2">
                  <a:txBody>
                    <a:bodyPr/>
                    <a:lstStyle/>
                    <a:p>
                      <a:r>
                        <a:rPr lang="en-US" sz="700" b="1" dirty="0"/>
                        <a:t>Carriage, Platforms, </a:t>
                      </a:r>
                      <a:r>
                        <a:rPr lang="en-US" sz="700" b="1" u="sng" dirty="0"/>
                        <a:t>Cable Tray and Pipe Supports</a:t>
                      </a:r>
                      <a:r>
                        <a:rPr lang="en-US" sz="700" b="1" dirty="0"/>
                        <a:t>, Pole Tips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11/15/21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3/28/22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24226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011942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LN2/Helium Line Infrastructure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7/15/21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11/15/21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46974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374683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IR Track Upgrades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7/15/21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11/15/21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311349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154246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Magnet Valve Assembly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3/28/22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4/5/22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010583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714966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Move sPHENIX to 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AH to 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4/6/22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83251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735680"/>
                  </a:ext>
                </a:extLst>
              </a:tr>
              <a:tr h="140542">
                <a:tc rowSpan="2">
                  <a:txBody>
                    <a:bodyPr/>
                    <a:lstStyle/>
                    <a:p>
                      <a:r>
                        <a:rPr lang="en-US" sz="800" b="1" dirty="0"/>
                        <a:t>Magnet Cryo and Electric Connect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4/6/21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</a:rPr>
                        <a:t>6/13/22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343280"/>
                  </a:ext>
                </a:extLst>
              </a:tr>
              <a:tr h="1405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38635"/>
                  </a:ext>
                </a:extLst>
              </a:tr>
            </a:tbl>
          </a:graphicData>
        </a:graphic>
      </p:graphicFrame>
      <p:sp>
        <p:nvSpPr>
          <p:cNvPr id="40" name="Title 1">
            <a:extLst>
              <a:ext uri="{FF2B5EF4-FFF2-40B4-BE49-F238E27FC236}">
                <a16:creationId xmlns:a16="http://schemas.microsoft.com/office/drawing/2014/main" id="{9826F5DB-578E-46C1-A830-3C2CA83B911A}"/>
              </a:ext>
            </a:extLst>
          </p:cNvPr>
          <p:cNvSpPr txBox="1">
            <a:spLocks/>
          </p:cNvSpPr>
          <p:nvPr/>
        </p:nvSpPr>
        <p:spPr bwMode="auto">
          <a:xfrm>
            <a:off x="254629" y="11677"/>
            <a:ext cx="8229600" cy="5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867" kern="1200">
                <a:solidFill>
                  <a:schemeClr val="tx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609585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1219170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828754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2438339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800" dirty="0"/>
              <a:t>sPHENIX </a:t>
            </a:r>
            <a:r>
              <a:rPr lang="en-US" sz="2800" i="1" u="sng" dirty="0"/>
              <a:t>AH</a:t>
            </a:r>
            <a:r>
              <a:rPr lang="en-US" sz="2800" dirty="0"/>
              <a:t> Installation Schedule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F9F059-8B2D-4630-8258-FA0D469C9C62}"/>
              </a:ext>
            </a:extLst>
          </p:cNvPr>
          <p:cNvSpPr/>
          <p:nvPr/>
        </p:nvSpPr>
        <p:spPr>
          <a:xfrm>
            <a:off x="4362994" y="910368"/>
            <a:ext cx="1530754" cy="4176681"/>
          </a:xfrm>
          <a:prstGeom prst="rect">
            <a:avLst/>
          </a:prstGeom>
          <a:solidFill>
            <a:srgbClr val="FF0000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9EBC0725-CDB7-437F-9F89-581BCCD216AC}"/>
              </a:ext>
            </a:extLst>
          </p:cNvPr>
          <p:cNvSpPr/>
          <p:nvPr/>
        </p:nvSpPr>
        <p:spPr>
          <a:xfrm>
            <a:off x="7034931" y="910368"/>
            <a:ext cx="1273796" cy="4176681"/>
          </a:xfrm>
          <a:prstGeom prst="rect">
            <a:avLst/>
          </a:prstGeom>
          <a:solidFill>
            <a:srgbClr val="BD4FAB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172B0A-5B99-44C5-8BBC-D2EDE0CAB7A0}"/>
              </a:ext>
            </a:extLst>
          </p:cNvPr>
          <p:cNvSpPr txBox="1"/>
          <p:nvPr/>
        </p:nvSpPr>
        <p:spPr>
          <a:xfrm>
            <a:off x="4635821" y="48418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i="1" dirty="0"/>
              <a:t>RHIC Run FY21</a:t>
            </a:r>
          </a:p>
          <a:p>
            <a:pPr algn="ctr"/>
            <a:r>
              <a:rPr lang="en-US" sz="600" b="1" i="1" dirty="0"/>
              <a:t>1/30/21 to 7/15/21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02F2669-C6E7-44F9-98F1-80F05006344C}"/>
              </a:ext>
            </a:extLst>
          </p:cNvPr>
          <p:cNvSpPr txBox="1"/>
          <p:nvPr/>
        </p:nvSpPr>
        <p:spPr>
          <a:xfrm>
            <a:off x="7320875" y="4841872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i="1" dirty="0"/>
              <a:t>RHIC Run FY22</a:t>
            </a:r>
          </a:p>
          <a:p>
            <a:pPr algn="ctr"/>
            <a:r>
              <a:rPr lang="en-US" sz="600" b="1" i="1" dirty="0"/>
              <a:t>11/15/21 to 4/3/22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D94256-2F8F-4B93-A67B-FBBF87230071}"/>
              </a:ext>
            </a:extLst>
          </p:cNvPr>
          <p:cNvSpPr/>
          <p:nvPr/>
        </p:nvSpPr>
        <p:spPr>
          <a:xfrm>
            <a:off x="4646644" y="1010349"/>
            <a:ext cx="717147" cy="914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02D8020-AACA-40D1-A89B-F4619A5CAB60}"/>
              </a:ext>
            </a:extLst>
          </p:cNvPr>
          <p:cNvSpPr/>
          <p:nvPr/>
        </p:nvSpPr>
        <p:spPr>
          <a:xfrm>
            <a:off x="5363791" y="1301211"/>
            <a:ext cx="361473" cy="965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1DA1CC3-F513-4372-BAB9-D4984371EB7A}"/>
              </a:ext>
            </a:extLst>
          </p:cNvPr>
          <p:cNvSpPr/>
          <p:nvPr/>
        </p:nvSpPr>
        <p:spPr>
          <a:xfrm>
            <a:off x="5715001" y="1559703"/>
            <a:ext cx="585028" cy="1071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B856585-7F71-4F20-91A2-739A2AB433B6}"/>
              </a:ext>
            </a:extLst>
          </p:cNvPr>
          <p:cNvSpPr/>
          <p:nvPr/>
        </p:nvSpPr>
        <p:spPr>
          <a:xfrm>
            <a:off x="6300029" y="1844189"/>
            <a:ext cx="291116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E3F4D94-F72D-453C-AF24-3B0B50D36DAD}"/>
              </a:ext>
            </a:extLst>
          </p:cNvPr>
          <p:cNvSpPr/>
          <p:nvPr/>
        </p:nvSpPr>
        <p:spPr>
          <a:xfrm>
            <a:off x="6591145" y="2140768"/>
            <a:ext cx="115699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071E444-3687-40D0-861D-C9E87262FE48}"/>
              </a:ext>
            </a:extLst>
          </p:cNvPr>
          <p:cNvSpPr/>
          <p:nvPr/>
        </p:nvSpPr>
        <p:spPr>
          <a:xfrm>
            <a:off x="6706844" y="2397747"/>
            <a:ext cx="406815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1705BD1-9222-45F0-BAE9-C278F773EEEC}"/>
              </a:ext>
            </a:extLst>
          </p:cNvPr>
          <p:cNvSpPr/>
          <p:nvPr/>
        </p:nvSpPr>
        <p:spPr>
          <a:xfrm>
            <a:off x="7546571" y="2756545"/>
            <a:ext cx="175415" cy="8806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0C373CD-FA72-4814-89B1-1ED8AD739E71}"/>
              </a:ext>
            </a:extLst>
          </p:cNvPr>
          <p:cNvSpPr/>
          <p:nvPr/>
        </p:nvSpPr>
        <p:spPr>
          <a:xfrm>
            <a:off x="7747122" y="3042012"/>
            <a:ext cx="561605" cy="9797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`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50E9C7F-7A12-447A-B0A7-0A794E4DB78B}"/>
              </a:ext>
            </a:extLst>
          </p:cNvPr>
          <p:cNvSpPr/>
          <p:nvPr/>
        </p:nvSpPr>
        <p:spPr>
          <a:xfrm>
            <a:off x="7033271" y="3245656"/>
            <a:ext cx="1218722" cy="1087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E3FC224-84B3-4E1C-9DC6-BDB0E5AEAFC8}"/>
              </a:ext>
            </a:extLst>
          </p:cNvPr>
          <p:cNvSpPr/>
          <p:nvPr/>
        </p:nvSpPr>
        <p:spPr>
          <a:xfrm>
            <a:off x="5881829" y="3564112"/>
            <a:ext cx="1156561" cy="103919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3CECDE4-FFFB-4E1F-9ECD-2481D8838839}"/>
              </a:ext>
            </a:extLst>
          </p:cNvPr>
          <p:cNvSpPr/>
          <p:nvPr/>
        </p:nvSpPr>
        <p:spPr>
          <a:xfrm>
            <a:off x="5881829" y="3839431"/>
            <a:ext cx="1151442" cy="103919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7D310037-F856-4DE8-8A4A-7A81B9F05A8D}"/>
              </a:ext>
            </a:extLst>
          </p:cNvPr>
          <p:cNvSpPr/>
          <p:nvPr/>
        </p:nvSpPr>
        <p:spPr>
          <a:xfrm>
            <a:off x="8251993" y="4100339"/>
            <a:ext cx="134361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E9FB5E5-C94C-49E9-A284-7FDFB5CE0504}"/>
              </a:ext>
            </a:extLst>
          </p:cNvPr>
          <p:cNvCxnSpPr>
            <a:stCxn id="72" idx="3"/>
            <a:endCxn id="73" idx="1"/>
          </p:cNvCxnSpPr>
          <p:nvPr/>
        </p:nvCxnSpPr>
        <p:spPr>
          <a:xfrm>
            <a:off x="6591145" y="1889909"/>
            <a:ext cx="0" cy="2965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8E5B28A-4316-4358-83B3-BD1AA264A110}"/>
              </a:ext>
            </a:extLst>
          </p:cNvPr>
          <p:cNvCxnSpPr>
            <a:endCxn id="74" idx="1"/>
          </p:cNvCxnSpPr>
          <p:nvPr/>
        </p:nvCxnSpPr>
        <p:spPr>
          <a:xfrm>
            <a:off x="6706844" y="2198843"/>
            <a:ext cx="0" cy="244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4E77AE0-0B42-4244-B625-B565A1FE979B}"/>
              </a:ext>
            </a:extLst>
          </p:cNvPr>
          <p:cNvCxnSpPr>
            <a:cxnSpLocks/>
            <a:stCxn id="77" idx="3"/>
            <a:endCxn id="80" idx="1"/>
          </p:cNvCxnSpPr>
          <p:nvPr/>
        </p:nvCxnSpPr>
        <p:spPr>
          <a:xfrm>
            <a:off x="8251993" y="3300038"/>
            <a:ext cx="0" cy="8460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>
            <a:extLst>
              <a:ext uri="{FF2B5EF4-FFF2-40B4-BE49-F238E27FC236}">
                <a16:creationId xmlns:a16="http://schemas.microsoft.com/office/drawing/2014/main" id="{AF1C034B-1920-4818-9759-C85DB00146BD}"/>
              </a:ext>
            </a:extLst>
          </p:cNvPr>
          <p:cNvSpPr/>
          <p:nvPr/>
        </p:nvSpPr>
        <p:spPr>
          <a:xfrm>
            <a:off x="4098111" y="2897298"/>
            <a:ext cx="3744574" cy="91440"/>
          </a:xfrm>
          <a:prstGeom prst="rect">
            <a:avLst/>
          </a:prstGeom>
          <a:solidFill>
            <a:schemeClr val="accent3">
              <a:lumMod val="75000"/>
              <a:alpha val="1098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EMCAL sector factory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D24E7E4-1F53-48F8-9933-B61A43C3C46D}"/>
              </a:ext>
            </a:extLst>
          </p:cNvPr>
          <p:cNvSpPr/>
          <p:nvPr/>
        </p:nvSpPr>
        <p:spPr>
          <a:xfrm>
            <a:off x="4103165" y="1576730"/>
            <a:ext cx="1099583" cy="91440"/>
          </a:xfrm>
          <a:prstGeom prst="rect">
            <a:avLst/>
          </a:prstGeom>
          <a:solidFill>
            <a:schemeClr val="accent3">
              <a:lumMod val="75000"/>
              <a:alpha val="1098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ohCAL sector factory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0218000-9EB2-400B-90CA-DF5E3A2C135C}"/>
              </a:ext>
            </a:extLst>
          </p:cNvPr>
          <p:cNvSpPr/>
          <p:nvPr/>
        </p:nvSpPr>
        <p:spPr>
          <a:xfrm>
            <a:off x="5950482" y="2748366"/>
            <a:ext cx="1487710" cy="99319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iHCAL factory and barrel fab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BC9F225-234C-4D34-BBF3-41D2E5DD59AD}"/>
              </a:ext>
            </a:extLst>
          </p:cNvPr>
          <p:cNvCxnSpPr/>
          <p:nvPr/>
        </p:nvCxnSpPr>
        <p:spPr>
          <a:xfrm>
            <a:off x="5202748" y="1622752"/>
            <a:ext cx="34229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3B4ECEA-FA84-4F9D-BED1-4073BDD23384}"/>
              </a:ext>
            </a:extLst>
          </p:cNvPr>
          <p:cNvSpPr/>
          <p:nvPr/>
        </p:nvSpPr>
        <p:spPr>
          <a:xfrm>
            <a:off x="8441530" y="4377009"/>
            <a:ext cx="115447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A5ADF0F-1E08-4183-B951-117A8D4809A9}"/>
              </a:ext>
            </a:extLst>
          </p:cNvPr>
          <p:cNvCxnSpPr>
            <a:stCxn id="80" idx="3"/>
          </p:cNvCxnSpPr>
          <p:nvPr/>
        </p:nvCxnSpPr>
        <p:spPr>
          <a:xfrm>
            <a:off x="8386354" y="4146059"/>
            <a:ext cx="0" cy="276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92FDDD00-130D-4F6D-8A12-902DD5EC7A35}"/>
              </a:ext>
            </a:extLst>
          </p:cNvPr>
          <p:cNvCxnSpPr>
            <a:cxnSpLocks/>
            <a:stCxn id="79" idx="3"/>
            <a:endCxn id="114" idx="1"/>
          </p:cNvCxnSpPr>
          <p:nvPr/>
        </p:nvCxnSpPr>
        <p:spPr>
          <a:xfrm>
            <a:off x="7033271" y="3891391"/>
            <a:ext cx="1408259" cy="53133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2CA7D42-1707-494D-92B4-62E517B5D245}"/>
              </a:ext>
            </a:extLst>
          </p:cNvPr>
          <p:cNvCxnSpPr>
            <a:cxnSpLocks/>
          </p:cNvCxnSpPr>
          <p:nvPr/>
        </p:nvCxnSpPr>
        <p:spPr>
          <a:xfrm>
            <a:off x="5890090" y="1311155"/>
            <a:ext cx="0" cy="49255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47352877-C01C-444F-A9E5-DFA6B2439DFC}"/>
              </a:ext>
            </a:extLst>
          </p:cNvPr>
          <p:cNvCxnSpPr>
            <a:cxnSpLocks/>
          </p:cNvCxnSpPr>
          <p:nvPr/>
        </p:nvCxnSpPr>
        <p:spPr>
          <a:xfrm>
            <a:off x="7035760" y="2294712"/>
            <a:ext cx="0" cy="326016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7AD694B0-2BD6-446A-ACB7-1B961700870A}"/>
              </a:ext>
            </a:extLst>
          </p:cNvPr>
          <p:cNvCxnSpPr>
            <a:cxnSpLocks/>
          </p:cNvCxnSpPr>
          <p:nvPr/>
        </p:nvCxnSpPr>
        <p:spPr>
          <a:xfrm>
            <a:off x="8319780" y="3842259"/>
            <a:ext cx="0" cy="88541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22659885-2111-41FC-93EB-58BF209A7606}"/>
              </a:ext>
            </a:extLst>
          </p:cNvPr>
          <p:cNvSpPr txBox="1"/>
          <p:nvPr/>
        </p:nvSpPr>
        <p:spPr>
          <a:xfrm>
            <a:off x="6081951" y="1002924"/>
            <a:ext cx="1018387" cy="41549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00" b="1" i="1" dirty="0"/>
              <a:t>Current Status</a:t>
            </a:r>
          </a:p>
          <a:p>
            <a:pPr algn="ctr"/>
            <a:r>
              <a:rPr lang="en-US" sz="700" b="1" i="1" dirty="0"/>
              <a:t>Shield Wall Removal</a:t>
            </a:r>
          </a:p>
          <a:p>
            <a:pPr algn="ctr"/>
            <a:r>
              <a:rPr lang="en-US" sz="700" b="1" i="1" dirty="0"/>
              <a:t>sPHENIX = ~200 tons</a:t>
            </a: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B38EC83B-9EDD-4D76-83D4-A18D6B242E5C}"/>
              </a:ext>
            </a:extLst>
          </p:cNvPr>
          <p:cNvCxnSpPr>
            <a:cxnSpLocks/>
            <a:stCxn id="63" idx="1"/>
            <a:endCxn id="87" idx="0"/>
          </p:cNvCxnSpPr>
          <p:nvPr/>
        </p:nvCxnSpPr>
        <p:spPr>
          <a:xfrm flipH="1">
            <a:off x="5939679" y="1210673"/>
            <a:ext cx="142272" cy="3490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A2824C33-FC9E-4528-9403-48836546AC35}"/>
              </a:ext>
            </a:extLst>
          </p:cNvPr>
          <p:cNvSpPr/>
          <p:nvPr/>
        </p:nvSpPr>
        <p:spPr>
          <a:xfrm>
            <a:off x="8386353" y="4636228"/>
            <a:ext cx="485191" cy="1085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56DA8FDC-4B42-4371-AE77-E8DA81579D98}"/>
              </a:ext>
            </a:extLst>
          </p:cNvPr>
          <p:cNvCxnSpPr>
            <a:cxnSpLocks/>
            <a:stCxn id="78" idx="3"/>
            <a:endCxn id="50" idx="1"/>
          </p:cNvCxnSpPr>
          <p:nvPr/>
        </p:nvCxnSpPr>
        <p:spPr>
          <a:xfrm>
            <a:off x="7038390" y="3616072"/>
            <a:ext cx="1347963" cy="107441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3A374746-D384-4B6E-82F5-77E0B4461486}"/>
              </a:ext>
            </a:extLst>
          </p:cNvPr>
          <p:cNvSpPr/>
          <p:nvPr/>
        </p:nvSpPr>
        <p:spPr>
          <a:xfrm>
            <a:off x="4930139" y="2136120"/>
            <a:ext cx="1645650" cy="98396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LSR Procurement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535BD22-52E7-4899-AF3C-7B574D535005}"/>
              </a:ext>
            </a:extLst>
          </p:cNvPr>
          <p:cNvSpPr/>
          <p:nvPr/>
        </p:nvSpPr>
        <p:spPr>
          <a:xfrm>
            <a:off x="7389641" y="2622840"/>
            <a:ext cx="138471" cy="91440"/>
          </a:xfrm>
          <a:prstGeom prst="rect">
            <a:avLst/>
          </a:prstGeom>
          <a:solidFill>
            <a:srgbClr val="BD4FAB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B39C5E2-95E7-45A0-97CD-B42EA7BAAC36}"/>
              </a:ext>
            </a:extLst>
          </p:cNvPr>
          <p:cNvSpPr/>
          <p:nvPr/>
        </p:nvSpPr>
        <p:spPr>
          <a:xfrm>
            <a:off x="5270150" y="3029575"/>
            <a:ext cx="1616191" cy="91440"/>
          </a:xfrm>
          <a:prstGeom prst="rect">
            <a:avLst/>
          </a:prstGeom>
          <a:solidFill>
            <a:srgbClr val="00B050">
              <a:alpha val="1098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Install tool procure and fab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CA81AB1-D36F-4A33-BCCE-EE31CFC43FCC}"/>
              </a:ext>
            </a:extLst>
          </p:cNvPr>
          <p:cNvSpPr/>
          <p:nvPr/>
        </p:nvSpPr>
        <p:spPr>
          <a:xfrm>
            <a:off x="4930140" y="3184061"/>
            <a:ext cx="2059726" cy="91441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Platform procurement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4ACCA01-85D4-4170-9549-70933937A8D2}"/>
              </a:ext>
            </a:extLst>
          </p:cNvPr>
          <p:cNvSpPr/>
          <p:nvPr/>
        </p:nvSpPr>
        <p:spPr>
          <a:xfrm>
            <a:off x="4362994" y="3317802"/>
            <a:ext cx="1870465" cy="91440"/>
          </a:xfrm>
          <a:prstGeom prst="rect">
            <a:avLst/>
          </a:prstGeom>
          <a:solidFill>
            <a:schemeClr val="accent3">
              <a:lumMod val="75000"/>
              <a:alpha val="1098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Pole Tip procurement`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23EAC26-477F-4BA4-BB96-F87C1E581EB6}"/>
              </a:ext>
            </a:extLst>
          </p:cNvPr>
          <p:cNvSpPr txBox="1"/>
          <p:nvPr/>
        </p:nvSpPr>
        <p:spPr>
          <a:xfrm>
            <a:off x="7431144" y="1920549"/>
            <a:ext cx="877583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" i="1" dirty="0"/>
              <a:t>Shield Wall Install</a:t>
            </a:r>
          </a:p>
          <a:p>
            <a:pPr algn="ctr"/>
            <a:r>
              <a:rPr lang="en-US" sz="600" i="1" dirty="0"/>
              <a:t>sPHENIX = ~650 tons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93F54B0B-37EE-4101-8589-488712E3521D}"/>
              </a:ext>
            </a:extLst>
          </p:cNvPr>
          <p:cNvCxnSpPr>
            <a:cxnSpLocks/>
            <a:stCxn id="81" idx="1"/>
          </p:cNvCxnSpPr>
          <p:nvPr/>
        </p:nvCxnSpPr>
        <p:spPr>
          <a:xfrm flipH="1">
            <a:off x="7113660" y="2059049"/>
            <a:ext cx="317484" cy="32066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51BB0E8E-EE70-401D-877F-D00B54612DD8}"/>
              </a:ext>
            </a:extLst>
          </p:cNvPr>
          <p:cNvSpPr txBox="1"/>
          <p:nvPr/>
        </p:nvSpPr>
        <p:spPr>
          <a:xfrm>
            <a:off x="6821914" y="4474306"/>
            <a:ext cx="823481" cy="27699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600" i="1"/>
            </a:lvl1pPr>
          </a:lstStyle>
          <a:p>
            <a:r>
              <a:rPr lang="en-US" dirty="0"/>
              <a:t>Shield Wall Remove</a:t>
            </a:r>
          </a:p>
          <a:p>
            <a:r>
              <a:rPr lang="en-US" dirty="0"/>
              <a:t>sPHENIX = ~870 tons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2FE386F-E1C3-4002-B33B-AF94CD09474F}"/>
              </a:ext>
            </a:extLst>
          </p:cNvPr>
          <p:cNvSpPr/>
          <p:nvPr/>
        </p:nvSpPr>
        <p:spPr>
          <a:xfrm>
            <a:off x="5881829" y="1559704"/>
            <a:ext cx="115699" cy="91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E130F00-C077-4ACC-80B7-D6F72DDD84E8}"/>
              </a:ext>
            </a:extLst>
          </p:cNvPr>
          <p:cNvSpPr/>
          <p:nvPr/>
        </p:nvSpPr>
        <p:spPr>
          <a:xfrm>
            <a:off x="7056577" y="2397747"/>
            <a:ext cx="102060" cy="91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3FFAFAC2-C15D-4003-923B-EB73589DCEB4}"/>
              </a:ext>
            </a:extLst>
          </p:cNvPr>
          <p:cNvSpPr/>
          <p:nvPr/>
        </p:nvSpPr>
        <p:spPr>
          <a:xfrm>
            <a:off x="7178484" y="2397747"/>
            <a:ext cx="112587" cy="91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B7DF9D9-C27B-4940-B45C-10E88C3700E2}"/>
              </a:ext>
            </a:extLst>
          </p:cNvPr>
          <p:cNvSpPr/>
          <p:nvPr/>
        </p:nvSpPr>
        <p:spPr>
          <a:xfrm>
            <a:off x="5761145" y="2620728"/>
            <a:ext cx="1487710" cy="99319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Install structures procure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694144A-B410-4FD3-86D5-BB27E85D61A7}"/>
              </a:ext>
            </a:extLst>
          </p:cNvPr>
          <p:cNvSpPr txBox="1"/>
          <p:nvPr/>
        </p:nvSpPr>
        <p:spPr>
          <a:xfrm>
            <a:off x="8012550" y="2644807"/>
            <a:ext cx="1018387" cy="246221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" i="1" dirty="0"/>
              <a:t>If EMCAL not done, resume in IR before magnet map start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9A9270B-2B7E-4E57-A204-F97917367636}"/>
              </a:ext>
            </a:extLst>
          </p:cNvPr>
          <p:cNvCxnSpPr>
            <a:cxnSpLocks/>
            <a:stCxn id="56" idx="2"/>
            <a:endCxn id="76" idx="3"/>
          </p:cNvCxnSpPr>
          <p:nvPr/>
        </p:nvCxnSpPr>
        <p:spPr>
          <a:xfrm flipH="1">
            <a:off x="8308727" y="2891028"/>
            <a:ext cx="213017" cy="199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23FA9183-5EDD-4ECF-AB20-3D8BB2402A1F}"/>
              </a:ext>
            </a:extLst>
          </p:cNvPr>
          <p:cNvSpPr/>
          <p:nvPr/>
        </p:nvSpPr>
        <p:spPr>
          <a:xfrm>
            <a:off x="4930139" y="1840389"/>
            <a:ext cx="1347357" cy="100235"/>
          </a:xfrm>
          <a:prstGeom prst="rect">
            <a:avLst/>
          </a:prstGeom>
          <a:solidFill>
            <a:schemeClr val="accent3">
              <a:lumMod val="20000"/>
              <a:lumOff val="80000"/>
              <a:alpha val="1098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1" dirty="0">
                <a:solidFill>
                  <a:schemeClr val="tx1"/>
                </a:solidFill>
              </a:rPr>
              <a:t>Magnet supports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1ADA2406-00DA-49BB-868F-55BD6509D4B4}"/>
              </a:ext>
            </a:extLst>
          </p:cNvPr>
          <p:cNvSpPr/>
          <p:nvPr/>
        </p:nvSpPr>
        <p:spPr>
          <a:xfrm>
            <a:off x="8317865" y="4375658"/>
            <a:ext cx="102060" cy="914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3B3D4A92-0DDE-46C8-AEC8-9353E7CE6021}"/>
              </a:ext>
            </a:extLst>
          </p:cNvPr>
          <p:cNvCxnSpPr>
            <a:cxnSpLocks/>
            <a:stCxn id="54" idx="3"/>
            <a:endCxn id="58" idx="1"/>
          </p:cNvCxnSpPr>
          <p:nvPr/>
        </p:nvCxnSpPr>
        <p:spPr>
          <a:xfrm flipV="1">
            <a:off x="7645395" y="4421378"/>
            <a:ext cx="672470" cy="1914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iamond 2">
            <a:extLst>
              <a:ext uri="{FF2B5EF4-FFF2-40B4-BE49-F238E27FC236}">
                <a16:creationId xmlns:a16="http://schemas.microsoft.com/office/drawing/2014/main" id="{631A4E76-2FDA-4B8A-8515-31315BBA5F8C}"/>
              </a:ext>
            </a:extLst>
          </p:cNvPr>
          <p:cNvSpPr/>
          <p:nvPr/>
        </p:nvSpPr>
        <p:spPr>
          <a:xfrm>
            <a:off x="5157029" y="1288169"/>
            <a:ext cx="105296" cy="105296"/>
          </a:xfrm>
          <a:prstGeom prst="diamond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479DEB8-A712-4F88-BB21-5F34C7FC23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651" y="140788"/>
            <a:ext cx="1377666" cy="30614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99DA2BC-E292-4A70-AC72-B6DC9FA81D3D}"/>
              </a:ext>
            </a:extLst>
          </p:cNvPr>
          <p:cNvSpPr txBox="1"/>
          <p:nvPr/>
        </p:nvSpPr>
        <p:spPr>
          <a:xfrm>
            <a:off x="5203598" y="139774"/>
            <a:ext cx="135646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Dates from April 21’ I&amp;F review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C6067688-2803-4E96-B25B-00121C40E0A1}"/>
              </a:ext>
            </a:extLst>
          </p:cNvPr>
          <p:cNvSpPr txBox="1"/>
          <p:nvPr/>
        </p:nvSpPr>
        <p:spPr>
          <a:xfrm>
            <a:off x="5777473" y="252161"/>
            <a:ext cx="78258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/>
              <a:t>Actual AH starts</a:t>
            </a:r>
          </a:p>
        </p:txBody>
      </p:sp>
      <p:sp>
        <p:nvSpPr>
          <p:cNvPr id="60" name="Date Placeholder 2">
            <a:extLst>
              <a:ext uri="{FF2B5EF4-FFF2-40B4-BE49-F238E27FC236}">
                <a16:creationId xmlns:a16="http://schemas.microsoft.com/office/drawing/2014/main" id="{36ADD4AF-BB94-4871-A6AC-536DA0B74D2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4972050"/>
            <a:ext cx="2133600" cy="1714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July 8, 2021</a:t>
            </a:r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86" name="Slide Number Placeholder 4">
            <a:extLst>
              <a:ext uri="{FF2B5EF4-FFF2-40B4-BE49-F238E27FC236}">
                <a16:creationId xmlns:a16="http://schemas.microsoft.com/office/drawing/2014/main" id="{AA020796-BE69-44B0-B153-496875D2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09806" y="4869657"/>
            <a:ext cx="534194" cy="273844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DB70812-2340-4974-80C2-2AB8525AEB4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5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93" name="Footer Placeholder 1">
            <a:extLst>
              <a:ext uri="{FF2B5EF4-FFF2-40B4-BE49-F238E27FC236}">
                <a16:creationId xmlns:a16="http://schemas.microsoft.com/office/drawing/2014/main" id="{FF24A6DB-0A25-4A5B-8446-7A9FBBFAF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9076" y="4929750"/>
            <a:ext cx="2895600" cy="216694"/>
          </a:xfrm>
        </p:spPr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8231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56F420A-BD02-4F7F-990B-6B399231C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434832"/>
              </p:ext>
            </p:extLst>
          </p:nvPr>
        </p:nvGraphicFramePr>
        <p:xfrm>
          <a:off x="202375" y="641453"/>
          <a:ext cx="8676636" cy="4148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8595">
                  <a:extLst>
                    <a:ext uri="{9D8B030D-6E8A-4147-A177-3AD203B41FA5}">
                      <a16:colId xmlns:a16="http://schemas.microsoft.com/office/drawing/2014/main" val="1264872253"/>
                    </a:ext>
                  </a:extLst>
                </a:gridCol>
                <a:gridCol w="716591">
                  <a:extLst>
                    <a:ext uri="{9D8B030D-6E8A-4147-A177-3AD203B41FA5}">
                      <a16:colId xmlns:a16="http://schemas.microsoft.com/office/drawing/2014/main" val="3256416105"/>
                    </a:ext>
                  </a:extLst>
                </a:gridCol>
                <a:gridCol w="627017">
                  <a:extLst>
                    <a:ext uri="{9D8B030D-6E8A-4147-A177-3AD203B41FA5}">
                      <a16:colId xmlns:a16="http://schemas.microsoft.com/office/drawing/2014/main" val="963466248"/>
                    </a:ext>
                  </a:extLst>
                </a:gridCol>
                <a:gridCol w="583663">
                  <a:extLst>
                    <a:ext uri="{9D8B030D-6E8A-4147-A177-3AD203B41FA5}">
                      <a16:colId xmlns:a16="http://schemas.microsoft.com/office/drawing/2014/main" val="72621595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08567445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781935643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37466883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91507412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525269895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58832827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802065866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07887012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426124830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192859336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042191664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973864350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384637154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903886658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1226860362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22740749"/>
                    </a:ext>
                  </a:extLst>
                </a:gridCol>
                <a:gridCol w="281810">
                  <a:extLst>
                    <a:ext uri="{9D8B030D-6E8A-4147-A177-3AD203B41FA5}">
                      <a16:colId xmlns:a16="http://schemas.microsoft.com/office/drawing/2014/main" val="9052916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800" b="1" u="sng" dirty="0"/>
                        <a:t>Sequential</a:t>
                      </a:r>
                      <a:r>
                        <a:rPr lang="en-US" sz="800" b="1" dirty="0"/>
                        <a:t> Build Steps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Locate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Start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End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S-22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O-22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N-22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D-22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F-23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A-23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M-23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/>
                        <a:t>J-23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725485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Move sPHENIX to 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AH to 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4/6/22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417421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Magnet Cryo and Electric Connect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4/6/22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6/13/22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1176493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Complete EMCAL (if needed, not in P6)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4/6/22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6/13/22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722065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Magnet Mapping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6/14/22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7/6/22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703854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TPC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7/11/22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7/22/22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318030"/>
                  </a:ext>
                </a:extLst>
              </a:tr>
              <a:tr h="27414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7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Platforms, INTT Support, Beam Pipe Install and Bake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8/1/22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rgbClr val="E46C0A"/>
                          </a:solidFill>
                        </a:rPr>
                        <a:t>8/30/22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944146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INTT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8/31/22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9/22/22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633220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MVTX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9/23/22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10/18/22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673658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MBD And </a:t>
                      </a:r>
                      <a:r>
                        <a:rPr lang="en-US" sz="8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Final Beam Pipe Supports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9/8/22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10/18/22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973615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Carriage Stairs and Seismic Supports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6/26/22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24226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Racks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10/18/22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46974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Carriage Infrastructure (continued)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10/18/22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311349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Other 1008 Infrastructure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1" dirty="0">
                          <a:solidFill>
                            <a:schemeClr val="tx1"/>
                          </a:solidFill>
                        </a:rPr>
                        <a:t>4/20/22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1" dirty="0">
                          <a:solidFill>
                            <a:srgbClr val="E46C0A"/>
                          </a:solidFill>
                        </a:rPr>
                        <a:t>10/18/22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010583"/>
                  </a:ext>
                </a:extLst>
              </a:tr>
              <a:tr h="279243">
                <a:tc>
                  <a:txBody>
                    <a:bodyPr/>
                    <a:lstStyle/>
                    <a:p>
                      <a:r>
                        <a:rPr lang="en-US" sz="800" b="1" i="0" dirty="0">
                          <a:solidFill>
                            <a:schemeClr val="tx1"/>
                          </a:solidFill>
                        </a:rPr>
                        <a:t>ORR (Early Finish)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tx1"/>
                          </a:solidFill>
                        </a:rPr>
                        <a:t>IR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10/19/22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11/21/22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83251"/>
                  </a:ext>
                </a:extLst>
              </a:tr>
            </a:tbl>
          </a:graphicData>
        </a:graphic>
      </p:graphicFrame>
      <p:sp>
        <p:nvSpPr>
          <p:cNvPr id="40" name="Title 1">
            <a:extLst>
              <a:ext uri="{FF2B5EF4-FFF2-40B4-BE49-F238E27FC236}">
                <a16:creationId xmlns:a16="http://schemas.microsoft.com/office/drawing/2014/main" id="{9826F5DB-578E-46C1-A830-3C2CA83B911A}"/>
              </a:ext>
            </a:extLst>
          </p:cNvPr>
          <p:cNvSpPr txBox="1">
            <a:spLocks/>
          </p:cNvSpPr>
          <p:nvPr/>
        </p:nvSpPr>
        <p:spPr bwMode="auto">
          <a:xfrm>
            <a:off x="254629" y="11677"/>
            <a:ext cx="8229600" cy="5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867" kern="1200">
                <a:solidFill>
                  <a:schemeClr val="tx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609585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1219170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828754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2438339" algn="ctr" rtl="0" fontAlgn="base">
              <a:spcBef>
                <a:spcPct val="0"/>
              </a:spcBef>
              <a:spcAft>
                <a:spcPct val="0"/>
              </a:spcAft>
              <a:defRPr sz="5867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2800" dirty="0"/>
              <a:t>sPHENIX IR Installation Schedule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2920FC4-3E58-403D-9028-6DDB69446C99}"/>
              </a:ext>
            </a:extLst>
          </p:cNvPr>
          <p:cNvSpPr/>
          <p:nvPr/>
        </p:nvSpPr>
        <p:spPr>
          <a:xfrm>
            <a:off x="4097654" y="879605"/>
            <a:ext cx="373575" cy="4172669"/>
          </a:xfrm>
          <a:prstGeom prst="rect">
            <a:avLst/>
          </a:prstGeom>
          <a:solidFill>
            <a:srgbClr val="BD4FAB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DC24915-E47B-4258-9447-85FBCF593D1E}"/>
              </a:ext>
            </a:extLst>
          </p:cNvPr>
          <p:cNvSpPr/>
          <p:nvPr/>
        </p:nvSpPr>
        <p:spPr>
          <a:xfrm>
            <a:off x="7189469" y="879605"/>
            <a:ext cx="1250653" cy="4172669"/>
          </a:xfrm>
          <a:prstGeom prst="rect">
            <a:avLst/>
          </a:prstGeom>
          <a:solidFill>
            <a:srgbClr val="BD4FAB">
              <a:alpha val="1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04D2075-89F3-42CC-B96B-C467A2FF74B0}"/>
              </a:ext>
            </a:extLst>
          </p:cNvPr>
          <p:cNvSpPr txBox="1"/>
          <p:nvPr/>
        </p:nvSpPr>
        <p:spPr>
          <a:xfrm>
            <a:off x="7288513" y="4744489"/>
            <a:ext cx="10150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i="1" dirty="0">
                <a:solidFill>
                  <a:srgbClr val="FF0000"/>
                </a:solidFill>
              </a:rPr>
              <a:t>RHIC Run FY23</a:t>
            </a:r>
          </a:p>
          <a:p>
            <a:pPr algn="ctr"/>
            <a:r>
              <a:rPr lang="en-US" sz="800" b="1" i="1" u="sng" dirty="0">
                <a:solidFill>
                  <a:srgbClr val="FF0000"/>
                </a:solidFill>
              </a:rPr>
              <a:t>Model</a:t>
            </a:r>
            <a:r>
              <a:rPr lang="en-US" sz="800" b="1" i="1" dirty="0">
                <a:solidFill>
                  <a:srgbClr val="FF0000"/>
                </a:solidFill>
              </a:rPr>
              <a:t> (Jan to June)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11F5AF-9E36-4CC4-8C1A-9C1FC8BE6455}"/>
              </a:ext>
            </a:extLst>
          </p:cNvPr>
          <p:cNvSpPr/>
          <p:nvPr/>
        </p:nvSpPr>
        <p:spPr>
          <a:xfrm>
            <a:off x="4471229" y="3455540"/>
            <a:ext cx="735253" cy="1053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FC7761-0E62-4545-ABDE-3E0439371E61}"/>
              </a:ext>
            </a:extLst>
          </p:cNvPr>
          <p:cNvSpPr/>
          <p:nvPr/>
        </p:nvSpPr>
        <p:spPr>
          <a:xfrm>
            <a:off x="4471228" y="3746033"/>
            <a:ext cx="1739065" cy="1034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F8E7AC4-ED35-494A-AAF6-6B4FD6A36840}"/>
              </a:ext>
            </a:extLst>
          </p:cNvPr>
          <p:cNvSpPr/>
          <p:nvPr/>
        </p:nvSpPr>
        <p:spPr>
          <a:xfrm>
            <a:off x="4471228" y="4293619"/>
            <a:ext cx="1766949" cy="1002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E4D028-B407-42A3-B04C-427681A8AC74}"/>
              </a:ext>
            </a:extLst>
          </p:cNvPr>
          <p:cNvSpPr/>
          <p:nvPr/>
        </p:nvSpPr>
        <p:spPr>
          <a:xfrm>
            <a:off x="4471228" y="4002619"/>
            <a:ext cx="1766941" cy="107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26A515D-1021-46F0-876D-755BF959A68F}"/>
              </a:ext>
            </a:extLst>
          </p:cNvPr>
          <p:cNvSpPr/>
          <p:nvPr/>
        </p:nvSpPr>
        <p:spPr>
          <a:xfrm>
            <a:off x="6238192" y="4556550"/>
            <a:ext cx="285693" cy="10589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E4F9E60-8FDF-4355-B076-667D2D9EE651}"/>
              </a:ext>
            </a:extLst>
          </p:cNvPr>
          <p:cNvSpPr/>
          <p:nvPr/>
        </p:nvSpPr>
        <p:spPr>
          <a:xfrm>
            <a:off x="4471229" y="934447"/>
            <a:ext cx="175065" cy="105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ACBAD2E-868D-4158-AE47-0F878D5EE68A}"/>
              </a:ext>
            </a:extLst>
          </p:cNvPr>
          <p:cNvSpPr/>
          <p:nvPr/>
        </p:nvSpPr>
        <p:spPr>
          <a:xfrm>
            <a:off x="4489268" y="1202546"/>
            <a:ext cx="538066" cy="105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7751FD-82ED-4268-9FE1-EABEDC7DF6D9}"/>
              </a:ext>
            </a:extLst>
          </p:cNvPr>
          <p:cNvSpPr/>
          <p:nvPr/>
        </p:nvSpPr>
        <p:spPr>
          <a:xfrm>
            <a:off x="5029550" y="1774163"/>
            <a:ext cx="234781" cy="105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0B9FA6-3905-48BB-BE50-1E484918743A}"/>
              </a:ext>
            </a:extLst>
          </p:cNvPr>
          <p:cNvSpPr/>
          <p:nvPr/>
        </p:nvSpPr>
        <p:spPr>
          <a:xfrm>
            <a:off x="5264331" y="2053129"/>
            <a:ext cx="225801" cy="114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D68D77B-E22F-46F8-92A4-E4BEB659AF9C}"/>
              </a:ext>
            </a:extLst>
          </p:cNvPr>
          <p:cNvSpPr/>
          <p:nvPr/>
        </p:nvSpPr>
        <p:spPr>
          <a:xfrm>
            <a:off x="5755123" y="2605743"/>
            <a:ext cx="287897" cy="12060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09F2A-3EBE-498A-B2A7-4FC73FEE590B}"/>
              </a:ext>
            </a:extLst>
          </p:cNvPr>
          <p:cNvSpPr/>
          <p:nvPr/>
        </p:nvSpPr>
        <p:spPr>
          <a:xfrm>
            <a:off x="6043020" y="2911444"/>
            <a:ext cx="195173" cy="11485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3D242D7-FFDE-4437-B3B0-89974AA242C3}"/>
              </a:ext>
            </a:extLst>
          </p:cNvPr>
          <p:cNvSpPr/>
          <p:nvPr/>
        </p:nvSpPr>
        <p:spPr>
          <a:xfrm>
            <a:off x="5888720" y="3176984"/>
            <a:ext cx="349472" cy="12550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30448FB-AF39-4C5D-9D54-252AE58B7F02}"/>
              </a:ext>
            </a:extLst>
          </p:cNvPr>
          <p:cNvCxnSpPr>
            <a:stCxn id="16" idx="3"/>
            <a:endCxn id="17" idx="1"/>
          </p:cNvCxnSpPr>
          <p:nvPr/>
        </p:nvCxnSpPr>
        <p:spPr>
          <a:xfrm>
            <a:off x="5027334" y="1255243"/>
            <a:ext cx="2216" cy="57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FC0E518-D92B-42B8-9A5F-4A18DEBDCF93}"/>
              </a:ext>
            </a:extLst>
          </p:cNvPr>
          <p:cNvCxnSpPr>
            <a:stCxn id="17" idx="3"/>
            <a:endCxn id="18" idx="1"/>
          </p:cNvCxnSpPr>
          <p:nvPr/>
        </p:nvCxnSpPr>
        <p:spPr>
          <a:xfrm>
            <a:off x="5264331" y="1826860"/>
            <a:ext cx="0" cy="283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D1BA16-E3C4-4766-B652-886236AA523C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5490132" y="2110414"/>
            <a:ext cx="0" cy="289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88CE495-EE1F-4121-BBC8-8570CB57471F}"/>
              </a:ext>
            </a:extLst>
          </p:cNvPr>
          <p:cNvSpPr txBox="1"/>
          <p:nvPr/>
        </p:nvSpPr>
        <p:spPr>
          <a:xfrm>
            <a:off x="3601625" y="4766826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" b="1" i="1" dirty="0"/>
              <a:t>RHIC Run FY22</a:t>
            </a:r>
          </a:p>
          <a:p>
            <a:pPr algn="ctr"/>
            <a:r>
              <a:rPr lang="en-US" sz="600" b="1" i="1" dirty="0"/>
              <a:t>11/15/21 to 4/3/22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FCA8203D-F288-41A3-AC2D-CEE637A77994}"/>
              </a:ext>
            </a:extLst>
          </p:cNvPr>
          <p:cNvCxnSpPr>
            <a:cxnSpLocks/>
          </p:cNvCxnSpPr>
          <p:nvPr/>
        </p:nvCxnSpPr>
        <p:spPr>
          <a:xfrm>
            <a:off x="4471229" y="879605"/>
            <a:ext cx="0" cy="2730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5A9DD18-64F3-4A28-BFFB-37BE63A11484}"/>
              </a:ext>
            </a:extLst>
          </p:cNvPr>
          <p:cNvCxnSpPr/>
          <p:nvPr/>
        </p:nvCxnSpPr>
        <p:spPr>
          <a:xfrm>
            <a:off x="7189469" y="3937716"/>
            <a:ext cx="0" cy="750181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D0F56AD0-F7AF-4ABC-9DC8-5175D146A749}"/>
              </a:ext>
            </a:extLst>
          </p:cNvPr>
          <p:cNvSpPr/>
          <p:nvPr/>
        </p:nvSpPr>
        <p:spPr>
          <a:xfrm>
            <a:off x="4736220" y="1774163"/>
            <a:ext cx="273316" cy="105394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D62CF7E-4A56-4B0D-A5DD-B91B585C9E4D}"/>
              </a:ext>
            </a:extLst>
          </p:cNvPr>
          <p:cNvSpPr/>
          <p:nvPr/>
        </p:nvSpPr>
        <p:spPr>
          <a:xfrm>
            <a:off x="4967258" y="2053129"/>
            <a:ext cx="273316" cy="105394"/>
          </a:xfrm>
          <a:prstGeom prst="rect">
            <a:avLst/>
          </a:prstGeom>
          <a:solidFill>
            <a:srgbClr val="E46C0A">
              <a:alpha val="1098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0121533F-663C-41D6-9D9F-BB794DFF25B3}"/>
              </a:ext>
            </a:extLst>
          </p:cNvPr>
          <p:cNvSpPr/>
          <p:nvPr/>
        </p:nvSpPr>
        <p:spPr>
          <a:xfrm>
            <a:off x="4091250" y="2332371"/>
            <a:ext cx="644970" cy="117251"/>
          </a:xfrm>
          <a:prstGeom prst="rect">
            <a:avLst/>
          </a:prstGeom>
          <a:solidFill>
            <a:schemeClr val="accent3">
              <a:lumMod val="75000"/>
              <a:alpha val="1098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b="1" i="1" dirty="0">
                <a:solidFill>
                  <a:schemeClr val="tx1"/>
                </a:solidFill>
              </a:rPr>
              <a:t>BNL NEG coating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E2A691E-BFAE-4793-B356-18DCF06C84BE}"/>
              </a:ext>
            </a:extLst>
          </p:cNvPr>
          <p:cNvSpPr/>
          <p:nvPr/>
        </p:nvSpPr>
        <p:spPr>
          <a:xfrm>
            <a:off x="4515445" y="1503585"/>
            <a:ext cx="504204" cy="10539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5453FD1-3C3C-4880-9B59-E481FFC30873}"/>
              </a:ext>
            </a:extLst>
          </p:cNvPr>
          <p:cNvSpPr/>
          <p:nvPr/>
        </p:nvSpPr>
        <p:spPr>
          <a:xfrm>
            <a:off x="4097653" y="1503585"/>
            <a:ext cx="323988" cy="105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D23DCF7-E431-4BBD-B200-C9EDE1FCF352}"/>
              </a:ext>
            </a:extLst>
          </p:cNvPr>
          <p:cNvCxnSpPr>
            <a:stCxn id="44" idx="3"/>
            <a:endCxn id="42" idx="1"/>
          </p:cNvCxnSpPr>
          <p:nvPr/>
        </p:nvCxnSpPr>
        <p:spPr>
          <a:xfrm>
            <a:off x="4421641" y="1556282"/>
            <a:ext cx="938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F5BF41F4-B26E-4355-9B56-3F7DF43C01F1}"/>
              </a:ext>
            </a:extLst>
          </p:cNvPr>
          <p:cNvSpPr txBox="1"/>
          <p:nvPr/>
        </p:nvSpPr>
        <p:spPr>
          <a:xfrm>
            <a:off x="4232147" y="1723332"/>
            <a:ext cx="569387" cy="21544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400" b="1" i="1" dirty="0"/>
              <a:t>CERN team arrival</a:t>
            </a:r>
          </a:p>
          <a:p>
            <a:pPr algn="ctr"/>
            <a:r>
              <a:rPr lang="en-US" sz="400" b="1" i="1" dirty="0"/>
              <a:t>Eqpt set up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BF59387-0CE6-4B8C-B151-77A08A0B1EBB}"/>
              </a:ext>
            </a:extLst>
          </p:cNvPr>
          <p:cNvSpPr txBox="1"/>
          <p:nvPr/>
        </p:nvSpPr>
        <p:spPr>
          <a:xfrm>
            <a:off x="4477633" y="1988969"/>
            <a:ext cx="541579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" b="1" i="1" dirty="0"/>
              <a:t>TPC install structures set up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F2444A7-77FD-4963-9FA2-2C85827DB35D}"/>
              </a:ext>
            </a:extLst>
          </p:cNvPr>
          <p:cNvCxnSpPr>
            <a:cxnSpLocks/>
            <a:stCxn id="21" idx="3"/>
            <a:endCxn id="22" idx="1"/>
          </p:cNvCxnSpPr>
          <p:nvPr/>
        </p:nvCxnSpPr>
        <p:spPr>
          <a:xfrm>
            <a:off x="6043020" y="2666044"/>
            <a:ext cx="0" cy="3028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64398C3B-2022-4D2E-AE67-1C92F4E88D7B}"/>
              </a:ext>
            </a:extLst>
          </p:cNvPr>
          <p:cNvSpPr/>
          <p:nvPr/>
        </p:nvSpPr>
        <p:spPr>
          <a:xfrm>
            <a:off x="5502768" y="2326163"/>
            <a:ext cx="252355" cy="1234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A91BC63D-5BF2-4061-B88F-044DE997BB68}"/>
              </a:ext>
            </a:extLst>
          </p:cNvPr>
          <p:cNvCxnSpPr>
            <a:stCxn id="22" idx="3"/>
            <a:endCxn id="14" idx="1"/>
          </p:cNvCxnSpPr>
          <p:nvPr/>
        </p:nvCxnSpPr>
        <p:spPr>
          <a:xfrm flipH="1">
            <a:off x="6238192" y="2968871"/>
            <a:ext cx="1" cy="164062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5ADC99C1-B0A0-40E2-9F9C-3A7696C1C798}"/>
              </a:ext>
            </a:extLst>
          </p:cNvPr>
          <p:cNvSpPr/>
          <p:nvPr/>
        </p:nvSpPr>
        <p:spPr>
          <a:xfrm>
            <a:off x="6550850" y="4556550"/>
            <a:ext cx="638616" cy="1058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" b="1" dirty="0">
                <a:solidFill>
                  <a:schemeClr val="tx1"/>
                </a:solidFill>
              </a:rPr>
              <a:t>Contingency</a:t>
            </a:r>
          </a:p>
        </p:txBody>
      </p:sp>
      <p:sp>
        <p:nvSpPr>
          <p:cNvPr id="38" name="Date Placeholder 2">
            <a:extLst>
              <a:ext uri="{FF2B5EF4-FFF2-40B4-BE49-F238E27FC236}">
                <a16:creationId xmlns:a16="http://schemas.microsoft.com/office/drawing/2014/main" id="{09FEF830-CA4B-49F7-9918-478283D63B8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4972050"/>
            <a:ext cx="2133600" cy="17145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898989"/>
                </a:solidFill>
              </a:rPr>
              <a:t>July 8, 2021</a:t>
            </a:r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39" name="Slide Number Placeholder 4">
            <a:extLst>
              <a:ext uri="{FF2B5EF4-FFF2-40B4-BE49-F238E27FC236}">
                <a16:creationId xmlns:a16="http://schemas.microsoft.com/office/drawing/2014/main" id="{B5672731-A3E5-425F-9419-E2CF9D89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609806" y="4869657"/>
            <a:ext cx="534194" cy="273844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fld id="{3DB70812-2340-4974-80C2-2AB8525AEB44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6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41" name="Footer Placeholder 1">
            <a:extLst>
              <a:ext uri="{FF2B5EF4-FFF2-40B4-BE49-F238E27FC236}">
                <a16:creationId xmlns:a16="http://schemas.microsoft.com/office/drawing/2014/main" id="{43E78ED2-2882-4FD9-A81A-D9E70FA3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64047" y="4926806"/>
            <a:ext cx="2895600" cy="216694"/>
          </a:xfrm>
        </p:spPr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8686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6D49-D8B7-467F-A56B-226BC1B9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162A9-30E5-4FDC-B391-EEA0D52E8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906D0-90F0-42EC-93BA-E1A3D08E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D717A-FB11-46CB-944F-1FF286756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9BA9E-2E34-452A-9CE2-C9BE2117D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670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808FF-2866-4FBC-9370-F2DD9EF12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OuterHCal and EMCal Installation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419A5D41-8218-4789-813B-9FCDA68F3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319792"/>
              </p:ext>
            </p:extLst>
          </p:nvPr>
        </p:nvGraphicFramePr>
        <p:xfrm>
          <a:off x="380206" y="1058325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98493437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2974132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7756299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98146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Installation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Delta (wk)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98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OHCal Sector 1 &amp; Splice Plates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Week 8,   2021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25,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6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OHCal Sector 13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Week 5,   2021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36,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89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 Magnet Coil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2018 (testing at BNL)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39,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&gt;100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53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OHCal Sector 14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Week 5,   2021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43,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369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OHCal Sector 32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Week 17, 2021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48,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129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EMCal Sector 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ighlight>
                            <a:srgbClr val="FFFF00"/>
                          </a:highlight>
                        </a:rPr>
                        <a:t>Week 14, 2020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1,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EMCal Sector 32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26,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5,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4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EMCal Sector 59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52,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10,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91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EMCal Sector 64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5,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11,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66232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343A5-05B8-497F-B65B-0108003D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E551-0B97-4373-9F37-E9182229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ABA4B-D0DF-4D8D-8AE2-DA0EF5B6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5147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808FF-2866-4FBC-9370-F2DD9EF12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TPC and Electronics Installation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419A5D41-8218-4789-813B-9FCDA68F3A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853025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98493437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2974132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17756299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098146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Installation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Delta (wk)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98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TPC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28,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3602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OHCal Cabling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3,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5,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189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EMCal Cabling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3,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5,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369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Digitizers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44, 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17,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129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Trigger &amp; Timing Systems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4,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17,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1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Beampipe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8,  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Week 32, 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261929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343A5-05B8-497F-B65B-0108003D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July 8, 2021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0E551-0B97-4373-9F37-E9182229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sPHENIX PMG Meeting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ABA4B-D0DF-4D8D-8AE2-DA0EF5B6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32B3A-BA38-40C7-ADEE-2A1902CEB265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AC639-51E8-42D2-B106-9A0AFBD1CE49}"/>
              </a:ext>
            </a:extLst>
          </p:cNvPr>
          <p:cNvSpPr txBox="1"/>
          <p:nvPr/>
        </p:nvSpPr>
        <p:spPr>
          <a:xfrm>
            <a:off x="304800" y="3562350"/>
            <a:ext cx="853440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TPC, EMCal and OHCal on-detector electronics are installed as part of detector fabrication</a:t>
            </a:r>
          </a:p>
          <a:p>
            <a:r>
              <a:rPr lang="en-US" dirty="0"/>
              <a:t>Digitizer, Trigger and Timing installed after roll-in during April 2022</a:t>
            </a:r>
          </a:p>
          <a:p>
            <a:r>
              <a:rPr lang="en-US" dirty="0"/>
              <a:t>EMCal &amp; HCal cabling starts only after Upper Platform in placed and essential cryogenics work is underway</a:t>
            </a:r>
          </a:p>
        </p:txBody>
      </p:sp>
    </p:spTree>
    <p:extLst>
      <p:ext uri="{BB962C8B-B14F-4D97-AF65-F5344CB8AC3E}">
        <p14:creationId xmlns:p14="http://schemas.microsoft.com/office/powerpoint/2010/main" val="4246202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970</Words>
  <Application>Microsoft Office PowerPoint</Application>
  <PresentationFormat>On-screen Show (16:9)</PresentationFormat>
  <Paragraphs>325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sPHENIX Installation Schedule with RHIC Run 22 Ending April 4 2022 </vt:lpstr>
      <vt:lpstr>sPHENIX Assembly Sequence</vt:lpstr>
      <vt:lpstr>sPHENIX Roll-in Date to 1008 IR</vt:lpstr>
      <vt:lpstr>Work Post Roll-in &amp; Contingency</vt:lpstr>
      <vt:lpstr>PowerPoint Presentation</vt:lpstr>
      <vt:lpstr>PowerPoint Presentation</vt:lpstr>
      <vt:lpstr>PowerPoint Presentation</vt:lpstr>
      <vt:lpstr>OuterHCal and EMCal Installation</vt:lpstr>
      <vt:lpstr>TPC and Electronics Installation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Labor Distribution Sorted by FY and Job Category</dc:title>
  <dc:creator>EdwardOBrien</dc:creator>
  <cp:lastModifiedBy>elise young</cp:lastModifiedBy>
  <cp:revision>6</cp:revision>
  <cp:lastPrinted>2015-10-28T19:08:40Z</cp:lastPrinted>
  <dcterms:created xsi:type="dcterms:W3CDTF">2015-10-24T00:32:43Z</dcterms:created>
  <dcterms:modified xsi:type="dcterms:W3CDTF">2021-07-08T02:07:46Z</dcterms:modified>
</cp:coreProperties>
</file>