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82" r:id="rId3"/>
    <p:sldId id="284" r:id="rId4"/>
    <p:sldId id="269" r:id="rId5"/>
    <p:sldId id="277" r:id="rId6"/>
    <p:sldId id="285" r:id="rId7"/>
    <p:sldId id="286" r:id="rId8"/>
    <p:sldId id="287" r:id="rId9"/>
    <p:sldId id="28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4D4D4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22D55-1714-403A-9E05-9E13AEEF4B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EE879-2DC1-49EC-857C-11A2991F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66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B7A69-A756-4975-80BE-9DEC835FD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FC834-E09D-4918-A3F2-7B2264DAD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B78EF-DC51-4A84-9421-155404C67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FB68-9E6C-43F8-AA52-293534F5EE99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81377-24BA-469D-A80D-A5E4164A3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72219-C49B-46ED-9687-0D9C74EBA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9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BBABC-7E62-415E-9B76-9535614C8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2184DF-31D9-43DE-9358-9751CDE5C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25F93-A704-42F2-85B7-06F562D67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64AA-6AE3-4B7E-BE90-4A8505F46DE4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8BF28-AB4F-4DE2-A9C1-33176BE47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70B27-02A7-4F8A-843D-CAF72ABA4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0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F4253E-EE8C-43A1-AE09-1C63F18EA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7A588-7579-4772-8B7C-1C635106C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E01D4-EE13-4841-9715-E1035381A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FFAC-E37D-44E6-94A8-EC2FADDCDBDB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9C188-40FA-471D-91EF-BDEC4FFC2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171D3-B60F-4FDC-85D4-073EE2FD6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1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D80D-E3BE-40FF-A5F9-AB6EF4CC4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1B2C8-A71B-41EA-BF51-7E64279AF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59689-AF22-4732-A81E-833790361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2A7E7-34CE-41AB-8A57-FFA54B64DBAA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D14C0-4A05-4406-AD96-55AFA4ACE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0B735-F6B9-417F-9A55-C7B2577D5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52981"/>
            <a:ext cx="2743200" cy="365125"/>
          </a:xfrm>
        </p:spPr>
        <p:txBody>
          <a:bodyPr/>
          <a:lstStyle/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3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5AF5F-3A6B-47B3-A27D-397104E69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14740-73AA-457F-9FEB-E2C675E75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FD1BA-BDA9-42CB-9FBA-B1135F32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796A-E37E-4138-A02E-7B2E23E025F8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DB392-1C8E-4D36-A0C1-E51CBE2E8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A3C7-5749-4CDA-BCDA-660E4F27D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0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BCE95-D235-437F-8543-37C8FB2DA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1F53E-F429-4549-AC7C-321EB8BCE6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929A42-192A-4D53-9895-F1A1C58BC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D0864-573B-4324-A97A-B1F6A41E2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358A-CAE0-4D48-A7A6-4D1BBE200C59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BB1D73-B2FD-4CF6-8B98-002620578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23AB9C-F1BE-4E86-9628-8B7D20CAE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4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7A960-0135-4EE0-A11F-DF8C7E83C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94E86-EB3E-4E64-9438-92B1F2DCD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A71C29-0151-465B-8D3C-1AC8314C4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235B00-D8FD-4A72-AFD3-0AD8BB2C4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17888E-D260-4247-819D-2001E27526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912D5E-434A-40D4-8305-7B3DF8BD2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1AFD-3EB2-4A24-80DB-141EFFB22213}" type="datetime1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20D63-C370-426C-A455-D7F2B3A66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262B2D-464D-4FBE-902D-8E7FCC445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9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5AD67-B990-4F05-8776-140AD7255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C9C54D-1B18-4B4F-AEBE-F87FFDF7C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F92A-AE9A-4055-BC61-FE30D3936FBC}" type="datetime1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555E6-8BBC-4864-B9E2-3849B49AF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C92CB5-7977-4ABB-81FF-6672716F8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6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61FF58-D231-4332-A49F-953B71285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7682-81E2-4184-B663-C1DEEA48D455}" type="datetime1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32EC16-4E2D-46C6-B40B-7DEA57583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369DA-E917-4FE9-84A5-353961E88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1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9D898-5320-4B6D-BD87-CCD4596F0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15FBD-41F5-4083-9868-44E0CAED3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950DDA-DCAC-433D-A90F-3EB7AB782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91F0F-05E0-4D35-91A1-E81679B09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0A7E-21E8-4181-ABC9-A5523A589C0F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BD819-9332-4AF4-B0E0-6395DDF31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0341AA-CEB9-47EC-949E-BBB4E553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63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F64E1-DC5E-49D8-90BF-5BA05345A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BAEEA5-84A7-4321-B2B0-35B75480A3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C40E99-A05B-479F-A6BC-9C4BC8632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348B8-B25B-474A-8D85-501490BC9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A7F2-A7EA-45BA-B834-78351365BBAB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CD513-A433-413E-93BB-17C9BEFEF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FEF46-971E-427B-A6FD-9BAE13F15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7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94C3DA-5641-4B17-B05A-8CEE767D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3DFA8-0FD9-413F-BADB-E62A4A004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E1019-1D90-4419-BBE9-E48A937313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8B96F-1CC1-44AB-BA0C-D9D11E275FA3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BD500-D5B3-4B75-A1BF-DC77901B9F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6F373-362B-447B-8CD3-24FEF4494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F84C3-358F-4588-9188-F7728156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6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B39C22B-4063-40DE-85D1-D9B0FC327298}"/>
              </a:ext>
            </a:extLst>
          </p:cNvPr>
          <p:cNvSpPr txBox="1">
            <a:spLocks/>
          </p:cNvSpPr>
          <p:nvPr/>
        </p:nvSpPr>
        <p:spPr>
          <a:xfrm>
            <a:off x="4080933" y="0"/>
            <a:ext cx="8111067" cy="10434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Bi-weekly Meeting, June 24</a:t>
            </a:r>
            <a:r>
              <a:rPr lang="en-US" baseline="30000" dirty="0"/>
              <a:t>th</a:t>
            </a:r>
            <a:r>
              <a:rPr lang="en-US" dirty="0"/>
              <a:t> 2021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F17C8C4-BEE8-4281-946A-C2C16B934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" y="1132044"/>
            <a:ext cx="11508053" cy="54419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571500" indent="-5715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 b="1" kern="1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1047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CC"/>
              </a:buClr>
              <a:buFont typeface="Wingdings" panose="05000000000000000000" pitchFamily="2" charset="2"/>
              <a:buChar char="§"/>
              <a:defRPr b="1" kern="12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2pPr>
            <a:lvl3pPr marL="15621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CC"/>
              </a:buClr>
              <a:buSzPct val="40000"/>
              <a:buFont typeface="Wingdings" panose="05000000000000000000" pitchFamily="2" charset="2"/>
              <a:buChar char="¨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4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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·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endParaRPr lang="en-US" altLang="en-US" sz="220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altLang="en-US" sz="220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altLang="en-US" sz="220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 algn="ctr">
              <a:lnSpc>
                <a:spcPct val="70000"/>
              </a:lnSpc>
              <a:buNone/>
            </a:pPr>
            <a:r>
              <a:rPr lang="en-US" altLang="en-US" sz="60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ATHENA NEWS</a:t>
            </a:r>
          </a:p>
          <a:p>
            <a:pPr marL="0" indent="0" algn="ctr">
              <a:lnSpc>
                <a:spcPct val="70000"/>
              </a:lnSpc>
              <a:buNone/>
            </a:pPr>
            <a:endParaRPr lang="en-US" altLang="en-US" sz="600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 algn="ctr">
              <a:lnSpc>
                <a:spcPct val="70000"/>
              </a:lnSpc>
              <a:buNone/>
            </a:pPr>
            <a:r>
              <a:rPr lang="en-US" altLang="en-US" sz="40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Athena Coordination Committee</a:t>
            </a:r>
          </a:p>
          <a:p>
            <a:pPr marL="0" indent="0" algn="ctr">
              <a:lnSpc>
                <a:spcPct val="70000"/>
              </a:lnSpc>
              <a:buNone/>
            </a:pPr>
            <a:endParaRPr lang="en-US" altLang="en-US" sz="400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 algn="ctr">
              <a:lnSpc>
                <a:spcPct val="70000"/>
              </a:lnSpc>
              <a:buNone/>
            </a:pPr>
            <a:r>
              <a:rPr lang="en-US" alt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Silvia Dalla Torre, Abhay Deshpande, Olga </a:t>
            </a:r>
            <a:r>
              <a:rPr lang="en-US" alt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Evdokimov</a:t>
            </a:r>
            <a:r>
              <a:rPr lang="en-US" alt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Yulia</a:t>
            </a:r>
            <a:r>
              <a:rPr lang="en-US" alt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Furletova</a:t>
            </a:r>
            <a:r>
              <a:rPr lang="en-US" alt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 marL="0" indent="0" algn="ctr">
              <a:lnSpc>
                <a:spcPct val="70000"/>
              </a:lnSpc>
              <a:buNone/>
            </a:pPr>
            <a:r>
              <a:rPr lang="en-US" alt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Barbara </a:t>
            </a:r>
            <a:r>
              <a:rPr lang="en-US" alt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Jacak</a:t>
            </a:r>
            <a:r>
              <a:rPr lang="en-US" alt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Alexander Kiselev, Franck </a:t>
            </a:r>
            <a:r>
              <a:rPr lang="en-US" alt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Sabatie</a:t>
            </a:r>
            <a:r>
              <a:rPr lang="en-US" alt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Bernd </a:t>
            </a:r>
            <a:r>
              <a:rPr lang="en-US" altLang="en-US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Surrow</a:t>
            </a:r>
            <a:r>
              <a:rPr lang="en-US" alt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lang="en-GB" altLang="en-US" sz="240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4B3F86-5810-4EEC-944D-6BDEA9F519A6}"/>
              </a:ext>
            </a:extLst>
          </p:cNvPr>
          <p:cNvSpPr txBox="1"/>
          <p:nvPr/>
        </p:nvSpPr>
        <p:spPr>
          <a:xfrm>
            <a:off x="9895875" y="6574934"/>
            <a:ext cx="1025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S. Dalla Torre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B40C7B-E423-4DD9-9115-7EC14E83DB2E}"/>
              </a:ext>
            </a:extLst>
          </p:cNvPr>
          <p:cNvSpPr txBox="1"/>
          <p:nvPr/>
        </p:nvSpPr>
        <p:spPr>
          <a:xfrm>
            <a:off x="338666" y="6574935"/>
            <a:ext cx="2886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ATHENA bi-weekly Meeting, 24 June 2021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B0992D-84ED-4A02-BD35-3DF51B1EE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377" y="0"/>
            <a:ext cx="3922712" cy="10434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332D13D-2690-4485-9237-3350B59B29BF}"/>
              </a:ext>
            </a:extLst>
          </p:cNvPr>
          <p:cNvSpPr txBox="1"/>
          <p:nvPr/>
        </p:nvSpPr>
        <p:spPr>
          <a:xfrm>
            <a:off x="719667" y="736600"/>
            <a:ext cx="2108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C000"/>
                </a:solidFill>
              </a:rPr>
              <a:t>(WAITING FOR A LOGO …)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38E797-6EAC-4453-ACE0-843E42807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263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B39C22B-4063-40DE-85D1-D9B0FC327298}"/>
              </a:ext>
            </a:extLst>
          </p:cNvPr>
          <p:cNvSpPr txBox="1">
            <a:spLocks/>
          </p:cNvSpPr>
          <p:nvPr/>
        </p:nvSpPr>
        <p:spPr>
          <a:xfrm>
            <a:off x="4080933" y="0"/>
            <a:ext cx="8111067" cy="10434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Bi-weekly Meeting, June 10</a:t>
            </a:r>
            <a:r>
              <a:rPr lang="en-US" baseline="30000" dirty="0"/>
              <a:t>th</a:t>
            </a:r>
            <a:r>
              <a:rPr lang="en-US" dirty="0"/>
              <a:t> 2021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F17C8C4-BEE8-4281-946A-C2C16B934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" y="1065385"/>
            <a:ext cx="11508053" cy="5508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571500" indent="-5715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 b="1" kern="1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1047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CC"/>
              </a:buClr>
              <a:buFont typeface="Wingdings" panose="05000000000000000000" pitchFamily="2" charset="2"/>
              <a:buChar char="§"/>
              <a:defRPr b="1" kern="12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2pPr>
            <a:lvl3pPr marL="15621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CC"/>
              </a:buClr>
              <a:buSzPct val="40000"/>
              <a:buFont typeface="Wingdings" panose="05000000000000000000" pitchFamily="2" charset="2"/>
              <a:buChar char="¨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4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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·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GB" altLang="en-US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AGENDA   </a:t>
            </a:r>
          </a:p>
          <a:p>
            <a:pPr marL="0" indent="0">
              <a:lnSpc>
                <a:spcPct val="70000"/>
              </a:lnSpc>
              <a:buNone/>
            </a:pPr>
            <a:endParaRPr lang="en-GB" altLang="en-US" baseline="-25000" dirty="0"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GB" altLang="en-US" baseline="-25000" dirty="0"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en-GB" altLang="en-US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ATHENA news, </a:t>
            </a:r>
            <a:r>
              <a:rPr lang="en-GB" altLang="en-US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Silvia Dalla Torre </a:t>
            </a:r>
          </a:p>
          <a:p>
            <a:pPr>
              <a:lnSpc>
                <a:spcPct val="70000"/>
              </a:lnSpc>
            </a:pPr>
            <a:r>
              <a:rPr lang="en-GB" altLang="en-US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ATHENAS logo news, </a:t>
            </a:r>
            <a:r>
              <a:rPr lang="en-GB" altLang="en-US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Yulia</a:t>
            </a:r>
            <a:r>
              <a:rPr lang="en-GB" altLang="en-US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altLang="en-US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Furletova</a:t>
            </a:r>
            <a:r>
              <a:rPr lang="en-GB" altLang="en-US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70000"/>
              </a:lnSpc>
            </a:pPr>
            <a:r>
              <a:rPr lang="en-GB" altLang="en-US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Update on ATHENA Charter and election plans, </a:t>
            </a:r>
            <a:r>
              <a:rPr lang="en-GB" altLang="en-US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Olga </a:t>
            </a:r>
            <a:r>
              <a:rPr lang="en-GB" altLang="en-US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Evdokimov</a:t>
            </a:r>
            <a:endParaRPr lang="en-GB" altLang="en-US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GB" altLang="en-US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en-GB" altLang="en-US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Magnet studies reports</a:t>
            </a:r>
            <a:r>
              <a:rPr lang="en-GB" altLang="en-US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lvl="1">
              <a:lnSpc>
                <a:spcPct val="70000"/>
              </a:lnSpc>
            </a:pPr>
            <a:r>
              <a:rPr lang="en-GB" altLang="en-US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PID WG, </a:t>
            </a:r>
            <a:r>
              <a:rPr lang="en-GB" altLang="en-US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conveners</a:t>
            </a:r>
          </a:p>
          <a:p>
            <a:pPr lvl="1">
              <a:lnSpc>
                <a:spcPct val="70000"/>
              </a:lnSpc>
            </a:pPr>
            <a:r>
              <a:rPr lang="en-GB" altLang="en-US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tracking WG, </a:t>
            </a:r>
            <a:r>
              <a:rPr lang="en-GB" altLang="en-US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conveners </a:t>
            </a:r>
          </a:p>
          <a:p>
            <a:pPr lvl="1">
              <a:lnSpc>
                <a:spcPct val="70000"/>
              </a:lnSpc>
            </a:pPr>
            <a:r>
              <a:rPr lang="en-GB" altLang="en-US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summarizing towards a response to Elke's 3T, </a:t>
            </a:r>
            <a:r>
              <a:rPr lang="en-GB" altLang="en-US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discussion </a:t>
            </a:r>
          </a:p>
          <a:p>
            <a:pPr lvl="1">
              <a:lnSpc>
                <a:spcPct val="70000"/>
              </a:lnSpc>
            </a:pPr>
            <a:endParaRPr lang="en-GB" altLang="en-US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en-GB" altLang="en-US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Present current list of golden physics channels identified so far by presenting preliminary versions of the plots:</a:t>
            </a:r>
          </a:p>
          <a:p>
            <a:pPr lvl="1">
              <a:lnSpc>
                <a:spcPct val="70000"/>
              </a:lnSpc>
            </a:pPr>
            <a:r>
              <a:rPr lang="en-GB" altLang="en-US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inclusive WG, </a:t>
            </a:r>
            <a:r>
              <a:rPr lang="en-GB" altLang="en-US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conveners</a:t>
            </a:r>
          </a:p>
          <a:p>
            <a:pPr lvl="1">
              <a:lnSpc>
                <a:spcPct val="70000"/>
              </a:lnSpc>
            </a:pPr>
            <a:r>
              <a:rPr lang="en-GB" altLang="en-US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semi-inclusive WG, </a:t>
            </a:r>
            <a:r>
              <a:rPr lang="en-GB" altLang="en-US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conveners</a:t>
            </a:r>
          </a:p>
          <a:p>
            <a:pPr lvl="1">
              <a:lnSpc>
                <a:spcPct val="70000"/>
              </a:lnSpc>
            </a:pPr>
            <a:r>
              <a:rPr lang="en-GB" altLang="en-US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Jets/HF/EW-BSM WG, </a:t>
            </a:r>
            <a:r>
              <a:rPr lang="en-GB" altLang="en-US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conveners</a:t>
            </a:r>
            <a:r>
              <a:rPr lang="en-GB" altLang="en-US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lvl="1">
              <a:lnSpc>
                <a:spcPct val="70000"/>
              </a:lnSpc>
            </a:pPr>
            <a:r>
              <a:rPr lang="en-GB" altLang="en-US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exclusive/tagging WG, </a:t>
            </a:r>
            <a:r>
              <a:rPr lang="en-GB" altLang="en-US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conveners</a:t>
            </a:r>
          </a:p>
          <a:p>
            <a:pPr lvl="1">
              <a:lnSpc>
                <a:spcPct val="70000"/>
              </a:lnSpc>
            </a:pPr>
            <a:r>
              <a:rPr lang="en-GB" altLang="en-US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Discussion about the golden channels: what is missing? Modification? detector perspectives vs the proposed golden channels? </a:t>
            </a:r>
            <a:r>
              <a:rPr lang="en-GB" altLang="en-US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discussion </a:t>
            </a:r>
            <a:endParaRPr lang="en-GB" altLang="en-US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4B3F86-5810-4EEC-944D-6BDEA9F519A6}"/>
              </a:ext>
            </a:extLst>
          </p:cNvPr>
          <p:cNvSpPr txBox="1"/>
          <p:nvPr/>
        </p:nvSpPr>
        <p:spPr>
          <a:xfrm>
            <a:off x="9895875" y="6574934"/>
            <a:ext cx="1025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S. Dalla Torre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B40C7B-E423-4DD9-9115-7EC14E83DB2E}"/>
              </a:ext>
            </a:extLst>
          </p:cNvPr>
          <p:cNvSpPr txBox="1"/>
          <p:nvPr/>
        </p:nvSpPr>
        <p:spPr>
          <a:xfrm>
            <a:off x="338666" y="6574935"/>
            <a:ext cx="2886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ATHENA bi-weekly Meeting, 24 June 2021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B0992D-84ED-4A02-BD35-3DF51B1EE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377" y="0"/>
            <a:ext cx="3922712" cy="10434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332D13D-2690-4485-9237-3350B59B29BF}"/>
              </a:ext>
            </a:extLst>
          </p:cNvPr>
          <p:cNvSpPr txBox="1"/>
          <p:nvPr/>
        </p:nvSpPr>
        <p:spPr>
          <a:xfrm>
            <a:off x="719667" y="736600"/>
            <a:ext cx="2108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C000"/>
                </a:solidFill>
              </a:rPr>
              <a:t>(WAITING FOR A LOGO …)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38E797-6EAC-4453-ACE0-843E42807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43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B39C22B-4063-40DE-85D1-D9B0FC327298}"/>
              </a:ext>
            </a:extLst>
          </p:cNvPr>
          <p:cNvSpPr txBox="1">
            <a:spLocks/>
          </p:cNvSpPr>
          <p:nvPr/>
        </p:nvSpPr>
        <p:spPr>
          <a:xfrm>
            <a:off x="4080933" y="0"/>
            <a:ext cx="8111067" cy="10434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EIC agenda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F17C8C4-BEE8-4281-946A-C2C16B934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" y="1043432"/>
            <a:ext cx="11508053" cy="54433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571500" indent="-5715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 b="1" kern="1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1047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CC"/>
              </a:buClr>
              <a:buFont typeface="Wingdings" panose="05000000000000000000" pitchFamily="2" charset="2"/>
              <a:buChar char="§"/>
              <a:defRPr b="1" kern="12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2pPr>
            <a:lvl3pPr marL="15621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CC"/>
              </a:buClr>
              <a:buSzPct val="40000"/>
              <a:buFont typeface="Wingdings" panose="05000000000000000000" pitchFamily="2" charset="2"/>
              <a:buChar char="¨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4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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·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endParaRPr lang="en-GB" altLang="en-US" dirty="0"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endParaRPr lang="en-GB" altLang="en-US" u="sng" dirty="0"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endParaRPr lang="en-GB" altLang="en-US" u="sng" dirty="0"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en-GB" altLang="en-US" u="sng" dirty="0">
                <a:solidFill>
                  <a:srgbClr val="0000CC"/>
                </a:solidFill>
                <a:effectLst/>
                <a:latin typeface="Arial" panose="020B0604020202020204" pitchFamily="34" charset="0"/>
              </a:rPr>
              <a:t>monthly joint EIC project meetings</a:t>
            </a:r>
            <a:r>
              <a:rPr lang="en-GB" altLang="en-US" dirty="0">
                <a:solidFill>
                  <a:srgbClr val="0000CC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altLang="en-US" b="0" dirty="0">
                <a:solidFill>
                  <a:srgbClr val="0000CC"/>
                </a:solidFill>
                <a:effectLst/>
                <a:latin typeface="Arial" panose="020B0604020202020204" pitchFamily="34" charset="0"/>
              </a:rPr>
              <a:t>between the Project management and the representatives of the proto-collaborations</a:t>
            </a:r>
          </a:p>
          <a:p>
            <a:pPr lvl="1">
              <a:lnSpc>
                <a:spcPct val="70000"/>
              </a:lnSpc>
            </a:pPr>
            <a:r>
              <a:rPr lang="en-GB" altLang="en-US" dirty="0">
                <a:latin typeface="Arial" panose="020B0604020202020204" pitchFamily="34" charset="0"/>
              </a:rPr>
              <a:t>next meeting on July  1</a:t>
            </a:r>
            <a:r>
              <a:rPr lang="en-GB" altLang="en-US" baseline="30000" dirty="0">
                <a:latin typeface="Arial" panose="020B0604020202020204" pitchFamily="34" charset="0"/>
              </a:rPr>
              <a:t>st</a:t>
            </a:r>
            <a:r>
              <a:rPr lang="en-GB" altLang="en-US" dirty="0">
                <a:latin typeface="Arial" panose="020B0604020202020204" pitchFamily="34" charset="0"/>
              </a:rPr>
              <a:t> </a:t>
            </a:r>
          </a:p>
          <a:p>
            <a:pPr lvl="2">
              <a:lnSpc>
                <a:spcPct val="70000"/>
              </a:lnSpc>
            </a:pPr>
            <a:r>
              <a:rPr lang="en-GB" altLang="en-US" sz="2000" dirty="0">
                <a:latin typeface="Arial" panose="020B0604020202020204" pitchFamily="34" charset="0"/>
              </a:rPr>
              <a:t>Agenda: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Status of the IP-6 0.5 meter shift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Status of IP-8</a:t>
            </a:r>
          </a:p>
          <a:p>
            <a:pPr lvl="2"/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Q&amp;A session</a:t>
            </a:r>
          </a:p>
          <a:p>
            <a:pPr marL="762000" lvl="1" indent="0">
              <a:lnSpc>
                <a:spcPct val="70000"/>
              </a:lnSpc>
              <a:buNone/>
            </a:pPr>
            <a:endParaRPr lang="en-GB" altLang="en-US" dirty="0">
              <a:latin typeface="Arial" panose="020B0604020202020204" pitchFamily="34" charset="0"/>
            </a:endParaRPr>
          </a:p>
          <a:p>
            <a:pPr lvl="1">
              <a:lnSpc>
                <a:spcPct val="70000"/>
              </a:lnSpc>
            </a:pPr>
            <a:endParaRPr lang="en-GB" altLang="en-US" dirty="0"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  <a:p>
            <a:pPr lvl="1">
              <a:lnSpc>
                <a:spcPct val="70000"/>
              </a:lnSpc>
            </a:pPr>
            <a:endParaRPr lang="en-GB" altLang="en-US" dirty="0"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en-US" altLang="en-US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"CD-1 DOE ESAAB" meeting on June 28th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en-US" dirty="0">
                <a:solidFill>
                  <a:srgbClr val="C00000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            </a:t>
            </a:r>
            <a:r>
              <a:rPr lang="en-US" altLang="en-US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so announcement of CD-1 for EIC expected on June 28</a:t>
            </a:r>
            <a:r>
              <a:rPr lang="en-US" altLang="en-US" baseline="3000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th </a:t>
            </a:r>
            <a:r>
              <a:rPr lang="en-US" altLang="en-US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or about</a:t>
            </a:r>
            <a:endParaRPr lang="en-GB" altLang="en-US" dirty="0"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  <a:p>
            <a:pPr lvl="1">
              <a:lnSpc>
                <a:spcPct val="70000"/>
              </a:lnSpc>
            </a:pPr>
            <a:endParaRPr lang="en-GB" altLang="en-US" dirty="0"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4B3F86-5810-4EEC-944D-6BDEA9F519A6}"/>
              </a:ext>
            </a:extLst>
          </p:cNvPr>
          <p:cNvSpPr txBox="1"/>
          <p:nvPr/>
        </p:nvSpPr>
        <p:spPr>
          <a:xfrm>
            <a:off x="9895875" y="6574934"/>
            <a:ext cx="1025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S. Dalla Torre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B40C7B-E423-4DD9-9115-7EC14E83DB2E}"/>
              </a:ext>
            </a:extLst>
          </p:cNvPr>
          <p:cNvSpPr txBox="1"/>
          <p:nvPr/>
        </p:nvSpPr>
        <p:spPr>
          <a:xfrm>
            <a:off x="338666" y="6574935"/>
            <a:ext cx="2886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ATHENA bi-weekly Meeting, 24 June 2021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B0992D-84ED-4A02-BD35-3DF51B1EE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377" y="0"/>
            <a:ext cx="3922712" cy="10434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332D13D-2690-4485-9237-3350B59B29BF}"/>
              </a:ext>
            </a:extLst>
          </p:cNvPr>
          <p:cNvSpPr txBox="1"/>
          <p:nvPr/>
        </p:nvSpPr>
        <p:spPr>
          <a:xfrm>
            <a:off x="719667" y="736600"/>
            <a:ext cx="2108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C000"/>
                </a:solidFill>
              </a:rPr>
              <a:t>(WAITING FOR A LOGO …)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EE4FFE-053E-4DDA-9E82-3E7515119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78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B39C22B-4063-40DE-85D1-D9B0FC327298}"/>
              </a:ext>
            </a:extLst>
          </p:cNvPr>
          <p:cNvSpPr txBox="1">
            <a:spLocks/>
          </p:cNvSpPr>
          <p:nvPr/>
        </p:nvSpPr>
        <p:spPr>
          <a:xfrm>
            <a:off x="4080933" y="0"/>
            <a:ext cx="8111067" cy="10434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EICUG agenda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4B3F86-5810-4EEC-944D-6BDEA9F519A6}"/>
              </a:ext>
            </a:extLst>
          </p:cNvPr>
          <p:cNvSpPr txBox="1"/>
          <p:nvPr/>
        </p:nvSpPr>
        <p:spPr>
          <a:xfrm>
            <a:off x="9895875" y="6574934"/>
            <a:ext cx="1025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S. Dalla Torre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B40C7B-E423-4DD9-9115-7EC14E83DB2E}"/>
              </a:ext>
            </a:extLst>
          </p:cNvPr>
          <p:cNvSpPr txBox="1"/>
          <p:nvPr/>
        </p:nvSpPr>
        <p:spPr>
          <a:xfrm>
            <a:off x="338666" y="6574935"/>
            <a:ext cx="2886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ATHENA bi-weekly Meeting, 24 June 2021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B0992D-84ED-4A02-BD35-3DF51B1EE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377" y="0"/>
            <a:ext cx="3922712" cy="10434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332D13D-2690-4485-9237-3350B59B29BF}"/>
              </a:ext>
            </a:extLst>
          </p:cNvPr>
          <p:cNvSpPr txBox="1"/>
          <p:nvPr/>
        </p:nvSpPr>
        <p:spPr>
          <a:xfrm>
            <a:off x="719667" y="736600"/>
            <a:ext cx="2108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C000"/>
                </a:solidFill>
              </a:rPr>
              <a:t>(WAITING FOR A LOGO …)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EE4FFE-053E-4DDA-9E82-3E7515119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4</a:t>
            </a:fld>
            <a:endParaRPr lang="en-US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F17C8C4-BEE8-4281-946A-C2C16B934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" y="890488"/>
            <a:ext cx="11508053" cy="58085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571500" indent="-5715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 b="1" kern="1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1047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CC"/>
              </a:buClr>
              <a:buFont typeface="Wingdings" panose="05000000000000000000" pitchFamily="2" charset="2"/>
              <a:buChar char="§"/>
              <a:defRPr b="1" kern="12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2pPr>
            <a:lvl3pPr marL="15621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CC"/>
              </a:buClr>
              <a:buSzPct val="40000"/>
              <a:buFont typeface="Wingdings" panose="05000000000000000000" pitchFamily="2" charset="2"/>
              <a:buChar char="¨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4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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·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/>
            <a:r>
              <a:rPr lang="en-GB" dirty="0">
                <a:solidFill>
                  <a:srgbClr val="0000CC"/>
                </a:solidFill>
                <a:latin typeface="Arial" panose="020B0604020202020204" pitchFamily="34" charset="0"/>
              </a:rPr>
              <a:t>Annual </a:t>
            </a:r>
            <a:r>
              <a:rPr lang="en-US" dirty="0">
                <a:solidFill>
                  <a:srgbClr val="0000CC"/>
                </a:solidFill>
                <a:effectLst/>
              </a:rPr>
              <a:t>EICUG meeting</a:t>
            </a:r>
            <a:r>
              <a:rPr lang="en-US" dirty="0">
                <a:solidFill>
                  <a:srgbClr val="1885E2"/>
                </a:solidFill>
                <a:effectLst/>
              </a:rPr>
              <a:t>, </a:t>
            </a:r>
            <a:r>
              <a:rPr lang="en-US" dirty="0">
                <a:solidFill>
                  <a:srgbClr val="1885E2"/>
                </a:solidFill>
              </a:rPr>
              <a:t>August 2-6, 2021, </a:t>
            </a:r>
            <a:r>
              <a:rPr lang="en-US" dirty="0">
                <a:solidFill>
                  <a:schemeClr val="tx1"/>
                </a:solidFill>
                <a:effectLst/>
              </a:rPr>
              <a:t>some preliminary information</a:t>
            </a:r>
          </a:p>
          <a:p>
            <a:pPr marL="742950" lvl="1"/>
            <a:r>
              <a:rPr lang="en-US" sz="1600" dirty="0">
                <a:solidFill>
                  <a:srgbClr val="1885E2"/>
                </a:solidFill>
              </a:rPr>
              <a:t>Co-Organized by </a:t>
            </a:r>
            <a:r>
              <a:rPr lang="en-US" sz="1600" u="sng" dirty="0">
                <a:solidFill>
                  <a:srgbClr val="1885E2"/>
                </a:solidFill>
              </a:rPr>
              <a:t>Virginia Union University </a:t>
            </a:r>
            <a:r>
              <a:rPr lang="en-US" sz="1600" dirty="0">
                <a:solidFill>
                  <a:srgbClr val="1885E2"/>
                </a:solidFill>
              </a:rPr>
              <a:t>(</a:t>
            </a:r>
            <a:r>
              <a:rPr lang="en-US" sz="1600" dirty="0" err="1">
                <a:solidFill>
                  <a:srgbClr val="1885E2"/>
                </a:solidFill>
              </a:rPr>
              <a:t>Narbe</a:t>
            </a:r>
            <a:r>
              <a:rPr lang="en-US" sz="1600" dirty="0">
                <a:solidFill>
                  <a:srgbClr val="1885E2"/>
                </a:solidFill>
              </a:rPr>
              <a:t> </a:t>
            </a:r>
            <a:r>
              <a:rPr lang="en-US" sz="1600" dirty="0" err="1">
                <a:solidFill>
                  <a:srgbClr val="1885E2"/>
                </a:solidFill>
              </a:rPr>
              <a:t>Kalantarian</a:t>
            </a:r>
            <a:r>
              <a:rPr lang="en-US" sz="1600" dirty="0">
                <a:solidFill>
                  <a:srgbClr val="1885E2"/>
                </a:solidFill>
              </a:rPr>
              <a:t>) and the </a:t>
            </a:r>
            <a:r>
              <a:rPr lang="en-US" sz="1600" u="sng" dirty="0">
                <a:solidFill>
                  <a:srgbClr val="1885E2"/>
                </a:solidFill>
              </a:rPr>
              <a:t>University of California, Riverside (</a:t>
            </a:r>
            <a:r>
              <a:rPr lang="en-US" sz="1600" dirty="0">
                <a:solidFill>
                  <a:srgbClr val="1885E2"/>
                </a:solidFill>
              </a:rPr>
              <a:t>Miguel Arratia)</a:t>
            </a:r>
          </a:p>
          <a:p>
            <a:pPr marL="742950" lvl="1"/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Day 1 session </a:t>
            </a:r>
          </a:p>
          <a:p>
            <a:pPr marL="1314450"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885E2"/>
                </a:solidFill>
                <a:effectLst/>
              </a:rPr>
              <a:t>EICUG Welcome</a:t>
            </a:r>
            <a:endParaRPr lang="en-US" sz="1400" dirty="0"/>
          </a:p>
          <a:p>
            <a:pPr marL="1314450"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885E2"/>
                </a:solidFill>
                <a:effectLst/>
              </a:rPr>
              <a:t>EIC project status updates</a:t>
            </a:r>
          </a:p>
          <a:p>
            <a:pPr marL="1314450" lvl="2">
              <a:buFont typeface="Arial" panose="020B0604020202020204" pitchFamily="34" charset="0"/>
              <a:buChar char="•"/>
            </a:pPr>
            <a:r>
              <a:rPr lang="en-US" sz="1400" dirty="0"/>
              <a:t>3 High-level physics presentations: </a:t>
            </a:r>
            <a:r>
              <a:rPr lang="en-US" sz="1400" dirty="0">
                <a:solidFill>
                  <a:srgbClr val="FC1233"/>
                </a:solidFill>
                <a:effectLst/>
              </a:rPr>
              <a:t>Spin, Mass, High density gluons</a:t>
            </a:r>
          </a:p>
          <a:p>
            <a:pPr marL="1314450" lvl="2">
              <a:buFont typeface="Arial" panose="020B0604020202020204" pitchFamily="34" charset="0"/>
              <a:buChar char="•"/>
            </a:pPr>
            <a:r>
              <a:rPr lang="en-US" sz="1400" dirty="0"/>
              <a:t>Presentations from funding agency and community representatives</a:t>
            </a:r>
          </a:p>
          <a:p>
            <a:pPr marL="1600200" lvl="3" indent="-2286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885E2"/>
                </a:solidFill>
                <a:effectLst/>
              </a:rPr>
              <a:t>DOE, NSF</a:t>
            </a:r>
            <a:r>
              <a:rPr lang="en-US" dirty="0">
                <a:solidFill>
                  <a:srgbClr val="1885E2"/>
                </a:solidFill>
              </a:rPr>
              <a:t>, </a:t>
            </a:r>
            <a:r>
              <a:rPr lang="en-US" dirty="0">
                <a:solidFill>
                  <a:srgbClr val="1885E2"/>
                </a:solidFill>
                <a:effectLst/>
              </a:rPr>
              <a:t>CERN, </a:t>
            </a:r>
            <a:r>
              <a:rPr lang="en-US" dirty="0"/>
              <a:t>NUPECC, Other funding agencies? </a:t>
            </a:r>
          </a:p>
          <a:p>
            <a:pPr marL="723900" lvl="1">
              <a:buFont typeface="Arial" panose="020B0604020202020204" pitchFamily="34" charset="0"/>
              <a:buChar char="•"/>
            </a:pPr>
            <a:r>
              <a:rPr lang="en-US" dirty="0"/>
              <a:t>Included in the following days</a:t>
            </a:r>
          </a:p>
          <a:p>
            <a:pPr marL="1238250"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885E2"/>
                </a:solidFill>
                <a:effectLst/>
              </a:rPr>
              <a:t>EIC accelerator design updates</a:t>
            </a:r>
          </a:p>
          <a:p>
            <a:pPr marL="1238250"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885E2"/>
                </a:solidFill>
                <a:effectLst/>
              </a:rPr>
              <a:t>EIC detector proposal initiatives</a:t>
            </a:r>
          </a:p>
          <a:p>
            <a:pPr marL="1238250"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885E2"/>
                </a:solidFill>
                <a:effectLst/>
              </a:rPr>
              <a:t>2nd IR studies, Summary of Junior Day  (**),</a:t>
            </a:r>
          </a:p>
          <a:p>
            <a:pPr marL="1238250"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885E2"/>
                </a:solidFill>
                <a:effectLst/>
              </a:rPr>
              <a:t>announcement of election results and change of EICUG leadership WG summaries</a:t>
            </a:r>
          </a:p>
          <a:p>
            <a:pPr marL="1238250"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885E2"/>
                </a:solidFill>
                <a:effectLst/>
              </a:rPr>
              <a:t>Parallel: Computing / Software / Detector R&amp;D / Physics / Polarimetry (Parallel)</a:t>
            </a:r>
          </a:p>
          <a:p>
            <a:pPr marL="457200" lvl="1" indent="0">
              <a:buNone/>
            </a:pPr>
            <a:endParaRPr lang="en-US" dirty="0"/>
          </a:p>
          <a:p>
            <a:pPr marL="723900" lvl="1">
              <a:buFont typeface="Arial" panose="020B0604020202020204" pitchFamily="34" charset="0"/>
              <a:buChar char="•"/>
            </a:pPr>
            <a:r>
              <a:rPr lang="en-US" dirty="0"/>
              <a:t>IMPORTANT  (**)</a:t>
            </a:r>
          </a:p>
          <a:p>
            <a:pPr marL="1238250" lvl="2">
              <a:buFont typeface="Arial" panose="020B0604020202020204" pitchFamily="34" charset="0"/>
              <a:buChar char="•"/>
            </a:pPr>
            <a:r>
              <a:rPr lang="en-US" dirty="0"/>
              <a:t>Junior Day (self-organized by junior colleagues)</a:t>
            </a:r>
          </a:p>
          <a:p>
            <a:pPr marL="1238250" lvl="2">
              <a:buFont typeface="Arial" panose="020B0604020202020204" pitchFamily="34" charset="0"/>
              <a:buChar char="•"/>
            </a:pPr>
            <a:r>
              <a:rPr lang="en-US" dirty="0"/>
              <a:t>an EXTREMELY interesting new initiative: follow it!</a:t>
            </a:r>
            <a:br>
              <a:rPr lang="en-US" dirty="0"/>
            </a:br>
            <a:endParaRPr lang="en-US" dirty="0"/>
          </a:p>
          <a:p>
            <a:pPr marL="0" indent="0">
              <a:lnSpc>
                <a:spcPct val="70000"/>
              </a:lnSpc>
              <a:buNone/>
            </a:pPr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endParaRPr lang="en-GB" altLang="en-US" dirty="0">
              <a:effectLst/>
              <a:latin typeface="Arial" panose="020B0604020202020204" pitchFamily="34" charset="0"/>
            </a:endParaRPr>
          </a:p>
          <a:p>
            <a:pPr lvl="1">
              <a:lnSpc>
                <a:spcPct val="70000"/>
              </a:lnSpc>
            </a:pPr>
            <a:endParaRPr lang="en-GB" altLang="en-US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225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B39C22B-4063-40DE-85D1-D9B0FC327298}"/>
              </a:ext>
            </a:extLst>
          </p:cNvPr>
          <p:cNvSpPr txBox="1">
            <a:spLocks/>
          </p:cNvSpPr>
          <p:nvPr/>
        </p:nvSpPr>
        <p:spPr>
          <a:xfrm>
            <a:off x="4080933" y="0"/>
            <a:ext cx="8111067" cy="10434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First meeting of the Proposal Committee</a:t>
            </a:r>
            <a:endParaRPr lang="en-US" sz="3600" dirty="0">
              <a:highlight>
                <a:srgbClr val="00FFFF"/>
              </a:highlight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F17C8C4-BEE8-4281-946A-C2C16B934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887" y="1382866"/>
            <a:ext cx="11117151" cy="54690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571500" indent="-5715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 b="1" kern="1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1047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CC"/>
              </a:buClr>
              <a:buFont typeface="Wingdings" panose="05000000000000000000" pitchFamily="2" charset="2"/>
              <a:buChar char="§"/>
              <a:defRPr b="1" kern="12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2pPr>
            <a:lvl3pPr marL="15621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CC"/>
              </a:buClr>
              <a:buSzPct val="40000"/>
              <a:buFont typeface="Wingdings" panose="05000000000000000000" pitchFamily="2" charset="2"/>
              <a:buChar char="¨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4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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·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RIMINDER: </a:t>
            </a:r>
          </a:p>
          <a:p>
            <a:pPr marL="0" indent="0">
              <a:lnSpc>
                <a:spcPct val="70000"/>
              </a:lnSpc>
              <a:buNone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The proposal Committee will have its kick-off meeting TOMORROW</a:t>
            </a:r>
          </a:p>
          <a:p>
            <a:pPr>
              <a:lnSpc>
                <a:spcPct val="70000"/>
              </a:lnSpc>
            </a:pP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Main goal: get organized to start working</a:t>
            </a:r>
          </a:p>
          <a:p>
            <a:pPr rtl="0"/>
            <a:r>
              <a:rPr lang="en-US" sz="2400" b="0" dirty="0">
                <a:solidFill>
                  <a:srgbClr val="000000"/>
                </a:solidFill>
              </a:rPr>
              <a:t>D</a:t>
            </a:r>
            <a:r>
              <a:rPr lang="en-US" sz="2400" b="0" i="0" u="none" strike="noStrike" kern="1200" baseline="0" dirty="0">
                <a:solidFill>
                  <a:srgbClr val="000000"/>
                </a:solidFill>
              </a:rPr>
              <a:t>ocument sharing systems/utilities</a:t>
            </a:r>
            <a:r>
              <a:rPr lang="en-US" sz="2400" b="0" i="0" u="none" strike="noStrike" kern="1200" baseline="0" dirty="0">
                <a:solidFill>
                  <a:srgbClr val="000000"/>
                </a:solidFill>
                <a:latin typeface="Calibri" panose="020F0502020204030204" pitchFamily="34" charset="0"/>
              </a:rPr>
              <a:t> to be agreed upon </a:t>
            </a:r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Then, after the kick-off, the role of WGs in this activity will be major</a:t>
            </a:r>
          </a:p>
          <a:p>
            <a:pPr marL="0" indent="0">
              <a:lnSpc>
                <a:spcPct val="70000"/>
              </a:lnSpc>
              <a:buNone/>
            </a:pPr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70000"/>
              </a:lnSpc>
            </a:pPr>
            <a:endParaRPr lang="en-GB" altLang="en-US" dirty="0"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4B3F86-5810-4EEC-944D-6BDEA9F519A6}"/>
              </a:ext>
            </a:extLst>
          </p:cNvPr>
          <p:cNvSpPr txBox="1"/>
          <p:nvPr/>
        </p:nvSpPr>
        <p:spPr>
          <a:xfrm>
            <a:off x="9895875" y="6574934"/>
            <a:ext cx="1025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S. Dalla Torre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B40C7B-E423-4DD9-9115-7EC14E83DB2E}"/>
              </a:ext>
            </a:extLst>
          </p:cNvPr>
          <p:cNvSpPr txBox="1"/>
          <p:nvPr/>
        </p:nvSpPr>
        <p:spPr>
          <a:xfrm>
            <a:off x="338666" y="6574935"/>
            <a:ext cx="2886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ATHENA bi-weekly Meeting, 24 June 2021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B0992D-84ED-4A02-BD35-3DF51B1EE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377" y="0"/>
            <a:ext cx="3922712" cy="10434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332D13D-2690-4485-9237-3350B59B29BF}"/>
              </a:ext>
            </a:extLst>
          </p:cNvPr>
          <p:cNvSpPr txBox="1"/>
          <p:nvPr/>
        </p:nvSpPr>
        <p:spPr>
          <a:xfrm>
            <a:off x="719667" y="736600"/>
            <a:ext cx="2108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C000"/>
                </a:solidFill>
              </a:rPr>
              <a:t>(WAITING FOR A LOGO …)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047A99-AEFE-48D0-B929-B93DA5FE50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9533" y="1159388"/>
            <a:ext cx="6248196" cy="3556545"/>
          </a:xfrm>
          <a:prstGeom prst="rect">
            <a:avLst/>
          </a:prstGeom>
          <a:ln>
            <a:solidFill>
              <a:srgbClr val="0000CC"/>
            </a:solidFill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D87533-BD58-4995-AB36-7985DA60C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96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B39C22B-4063-40DE-85D1-D9B0FC327298}"/>
              </a:ext>
            </a:extLst>
          </p:cNvPr>
          <p:cNvSpPr txBox="1">
            <a:spLocks/>
          </p:cNvSpPr>
          <p:nvPr/>
        </p:nvSpPr>
        <p:spPr>
          <a:xfrm>
            <a:off x="4080933" y="0"/>
            <a:ext cx="8111067" cy="10434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WGs contacts - Proposal Committee</a:t>
            </a:r>
            <a:endParaRPr lang="en-US" sz="3600" dirty="0">
              <a:highlight>
                <a:srgbClr val="00FFFF"/>
              </a:highlight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F17C8C4-BEE8-4281-946A-C2C16B934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1" y="1072937"/>
            <a:ext cx="11752039" cy="54690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571500" indent="-5715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 b="1" kern="1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1047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CC"/>
              </a:buClr>
              <a:buFont typeface="Wingdings" panose="05000000000000000000" pitchFamily="2" charset="2"/>
              <a:buChar char="§"/>
              <a:defRPr b="1" kern="12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2pPr>
            <a:lvl3pPr marL="15621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CC"/>
              </a:buClr>
              <a:buSzPct val="40000"/>
              <a:buFont typeface="Wingdings" panose="05000000000000000000" pitchFamily="2" charset="2"/>
              <a:buChar char="¨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4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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·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en-GB" altLang="en-US" dirty="0">
                <a:effectLst/>
                <a:latin typeface="Arial" panose="020B0604020202020204" pitchFamily="34" charset="0"/>
              </a:rPr>
              <a:t>Contact of </a:t>
            </a:r>
            <a:r>
              <a:rPr lang="en-GB" altLang="en-US" u="sng" dirty="0">
                <a:effectLst/>
                <a:latin typeface="Arial" panose="020B0604020202020204" pitchFamily="34" charset="0"/>
              </a:rPr>
              <a:t>Physics WGs </a:t>
            </a:r>
            <a:r>
              <a:rPr lang="en-GB" altLang="en-US" dirty="0">
                <a:effectLst/>
                <a:latin typeface="Arial" panose="020B0604020202020204" pitchFamily="34" charset="0"/>
              </a:rPr>
              <a:t>for </a:t>
            </a:r>
            <a:r>
              <a:rPr lang="en-GB" altLang="en-US" u="sng" dirty="0">
                <a:effectLst/>
                <a:latin typeface="Arial" panose="020B0604020202020204" pitchFamily="34" charset="0"/>
              </a:rPr>
              <a:t>Editing</a:t>
            </a:r>
            <a:r>
              <a:rPr lang="en-GB" altLang="en-US" dirty="0">
                <a:effectLst/>
                <a:latin typeface="Arial" panose="020B0604020202020204" pitchFamily="34" charset="0"/>
              </a:rPr>
              <a:t> being defined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4B3F86-5810-4EEC-944D-6BDEA9F519A6}"/>
              </a:ext>
            </a:extLst>
          </p:cNvPr>
          <p:cNvSpPr txBox="1"/>
          <p:nvPr/>
        </p:nvSpPr>
        <p:spPr>
          <a:xfrm>
            <a:off x="9895875" y="6574934"/>
            <a:ext cx="1025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S. Dalla Torre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B40C7B-E423-4DD9-9115-7EC14E83DB2E}"/>
              </a:ext>
            </a:extLst>
          </p:cNvPr>
          <p:cNvSpPr txBox="1"/>
          <p:nvPr/>
        </p:nvSpPr>
        <p:spPr>
          <a:xfrm>
            <a:off x="338666" y="6574935"/>
            <a:ext cx="2886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ATHENA bi-weekly Meeting, 24 June 2021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B0992D-84ED-4A02-BD35-3DF51B1EE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377" y="0"/>
            <a:ext cx="3922712" cy="10434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332D13D-2690-4485-9237-3350B59B29BF}"/>
              </a:ext>
            </a:extLst>
          </p:cNvPr>
          <p:cNvSpPr txBox="1"/>
          <p:nvPr/>
        </p:nvSpPr>
        <p:spPr>
          <a:xfrm>
            <a:off x="719667" y="736600"/>
            <a:ext cx="2108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C000"/>
                </a:solidFill>
              </a:rPr>
              <a:t>(WAITING FOR A LOGO …)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D87533-BD58-4995-AB36-7985DA60C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6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EF6C313-B4EE-48BA-B909-C3FEE329F4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3770" y="1071992"/>
            <a:ext cx="8519522" cy="491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9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B39C22B-4063-40DE-85D1-D9B0FC327298}"/>
              </a:ext>
            </a:extLst>
          </p:cNvPr>
          <p:cNvSpPr txBox="1">
            <a:spLocks/>
          </p:cNvSpPr>
          <p:nvPr/>
        </p:nvSpPr>
        <p:spPr>
          <a:xfrm>
            <a:off x="4080933" y="0"/>
            <a:ext cx="8111067" cy="10434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Proposal Committee – news from COSTING</a:t>
            </a:r>
            <a:endParaRPr lang="en-US" sz="3600" dirty="0">
              <a:highlight>
                <a:srgbClr val="00FFFF"/>
              </a:highlight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F17C8C4-BEE8-4281-946A-C2C16B934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1" y="1072937"/>
            <a:ext cx="11752039" cy="54690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571500" indent="-5715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 b="1" kern="1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1047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CC"/>
              </a:buClr>
              <a:buFont typeface="Wingdings" panose="05000000000000000000" pitchFamily="2" charset="2"/>
              <a:buChar char="§"/>
              <a:defRPr b="1" kern="12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2pPr>
            <a:lvl3pPr marL="15621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CC"/>
              </a:buClr>
              <a:buSzPct val="40000"/>
              <a:buFont typeface="Wingdings" panose="05000000000000000000" pitchFamily="2" charset="2"/>
              <a:buChar char="¨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4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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·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Bernd </a:t>
            </a:r>
            <a:r>
              <a:rPr lang="en-US" sz="2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Surrow</a:t>
            </a: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Olga </a:t>
            </a:r>
            <a:r>
              <a:rPr lang="en-US" sz="2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Evdogimov</a:t>
            </a: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Zhangbu</a:t>
            </a: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Xu, </a:t>
            </a:r>
            <a:r>
              <a:rPr lang="en-US" sz="2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Yulia</a:t>
            </a: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Fulertova</a:t>
            </a:r>
            <a:endParaRPr lang="en-US" sz="2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/>
              <a:t>So far, two meetings of costing group to identify and prepare  initial steps</a:t>
            </a:r>
            <a:br>
              <a:rPr lang="en-US" dirty="0"/>
            </a:br>
            <a:endParaRPr lang="en-US" dirty="0"/>
          </a:p>
          <a:p>
            <a:r>
              <a:rPr lang="en-US" dirty="0"/>
              <a:t>Currently preparing templates for WGs to be filled in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WG contact persons to the cost subgroup have been identified</a:t>
            </a:r>
            <a:br>
              <a:rPr lang="en-US" dirty="0"/>
            </a:br>
            <a:endParaRPr lang="en-US" dirty="0"/>
          </a:p>
          <a:p>
            <a:r>
              <a:rPr lang="en-US" dirty="0"/>
              <a:t>Planning to have a joint meeting with contact persons to explain what is  needed and to show/navigate through  the template form</a:t>
            </a:r>
            <a:br>
              <a:rPr lang="en-US" dirty="0"/>
            </a:br>
            <a:endParaRPr lang="en-US" dirty="0"/>
          </a:p>
          <a:p>
            <a:pPr marL="0" indent="0">
              <a:lnSpc>
                <a:spcPct val="70000"/>
              </a:lnSpc>
              <a:buNone/>
            </a:pPr>
            <a:endParaRPr lang="en-GB" altLang="en-US" dirty="0"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4B3F86-5810-4EEC-944D-6BDEA9F519A6}"/>
              </a:ext>
            </a:extLst>
          </p:cNvPr>
          <p:cNvSpPr txBox="1"/>
          <p:nvPr/>
        </p:nvSpPr>
        <p:spPr>
          <a:xfrm>
            <a:off x="9895875" y="6574934"/>
            <a:ext cx="1025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S. Dalla Torre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B40C7B-E423-4DD9-9115-7EC14E83DB2E}"/>
              </a:ext>
            </a:extLst>
          </p:cNvPr>
          <p:cNvSpPr txBox="1"/>
          <p:nvPr/>
        </p:nvSpPr>
        <p:spPr>
          <a:xfrm>
            <a:off x="338666" y="6574935"/>
            <a:ext cx="2886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ATHENA bi-weekly Meeting, 24 June 2021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B0992D-84ED-4A02-BD35-3DF51B1EE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377" y="0"/>
            <a:ext cx="3922712" cy="10434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332D13D-2690-4485-9237-3350B59B29BF}"/>
              </a:ext>
            </a:extLst>
          </p:cNvPr>
          <p:cNvSpPr txBox="1"/>
          <p:nvPr/>
        </p:nvSpPr>
        <p:spPr>
          <a:xfrm>
            <a:off x="719667" y="736600"/>
            <a:ext cx="2108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C000"/>
                </a:solidFill>
              </a:rPr>
              <a:t>(WAITING FOR A LOGO …)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D87533-BD58-4995-AB36-7985DA60C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67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4B3F86-5810-4EEC-944D-6BDEA9F519A6}"/>
              </a:ext>
            </a:extLst>
          </p:cNvPr>
          <p:cNvSpPr txBox="1"/>
          <p:nvPr/>
        </p:nvSpPr>
        <p:spPr>
          <a:xfrm>
            <a:off x="9895875" y="6574934"/>
            <a:ext cx="1025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S. Dalla Torre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B40C7B-E423-4DD9-9115-7EC14E83DB2E}"/>
              </a:ext>
            </a:extLst>
          </p:cNvPr>
          <p:cNvSpPr txBox="1"/>
          <p:nvPr/>
        </p:nvSpPr>
        <p:spPr>
          <a:xfrm>
            <a:off x="338666" y="6574935"/>
            <a:ext cx="2886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ATHENA bi-weekly Meeting, 24 June 2021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B0992D-84ED-4A02-BD35-3DF51B1EE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377" y="0"/>
            <a:ext cx="3922712" cy="10434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332D13D-2690-4485-9237-3350B59B29BF}"/>
              </a:ext>
            </a:extLst>
          </p:cNvPr>
          <p:cNvSpPr txBox="1"/>
          <p:nvPr/>
        </p:nvSpPr>
        <p:spPr>
          <a:xfrm>
            <a:off x="719667" y="736600"/>
            <a:ext cx="2108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C000"/>
                </a:solidFill>
              </a:rPr>
              <a:t>(WAITING FOR A LOGO …)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D87533-BD58-4995-AB36-7985DA60C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437FB0-2458-4C36-B905-FDC469E1D4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8230" y="0"/>
            <a:ext cx="90958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517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B39C22B-4063-40DE-85D1-D9B0FC327298}"/>
              </a:ext>
            </a:extLst>
          </p:cNvPr>
          <p:cNvSpPr txBox="1">
            <a:spLocks/>
          </p:cNvSpPr>
          <p:nvPr/>
        </p:nvSpPr>
        <p:spPr>
          <a:xfrm>
            <a:off x="4080933" y="0"/>
            <a:ext cx="8111067" cy="10434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Proposal Committee – news from INTEGRATION</a:t>
            </a:r>
            <a:endParaRPr lang="en-US" sz="3200" dirty="0">
              <a:highlight>
                <a:srgbClr val="00FFFF"/>
              </a:highlight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F17C8C4-BEE8-4281-946A-C2C16B934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1" y="1072937"/>
            <a:ext cx="11752039" cy="54690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571500" indent="-5715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 b="1" kern="1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1047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CC"/>
              </a:buClr>
              <a:buFont typeface="Wingdings" panose="05000000000000000000" pitchFamily="2" charset="2"/>
              <a:buChar char="§"/>
              <a:defRPr b="1" kern="12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2pPr>
            <a:lvl3pPr marL="15621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CC"/>
              </a:buClr>
              <a:buSzPct val="40000"/>
              <a:buFont typeface="Wingdings" panose="05000000000000000000" pitchFamily="2" charset="2"/>
              <a:buChar char="¨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4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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·"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GB" altLang="en-US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Bedanga</a:t>
            </a:r>
            <a:r>
              <a:rPr lang="en-GB" altLang="en-US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Mohanty, Frank </a:t>
            </a:r>
            <a:r>
              <a:rPr lang="en-GB" altLang="en-US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Sabatie</a:t>
            </a:r>
            <a:r>
              <a:rPr lang="en-GB" altLang="en-US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Alexander Kiselev, Thomas Ullrich, Silvia Dalla Torre</a:t>
            </a:r>
          </a:p>
          <a:p>
            <a:pPr marL="0" indent="0">
              <a:lnSpc>
                <a:spcPct val="70000"/>
              </a:lnSpc>
              <a:buNone/>
            </a:pPr>
            <a:endParaRPr lang="en-GB" altLang="en-US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en-GB" alt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Meetings on Friday at 9.30 am (EDT)</a:t>
            </a:r>
          </a:p>
          <a:p>
            <a:pPr lvl="1">
              <a:lnSpc>
                <a:spcPct val="70000"/>
              </a:lnSpc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First meeting on June 18</a:t>
            </a:r>
            <a:r>
              <a:rPr lang="en-GB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endParaRPr lang="en-GB" altLang="en-US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Decisions and actions: </a:t>
            </a:r>
          </a:p>
          <a:p>
            <a:pPr lvl="1">
              <a:lnSpc>
                <a:spcPct val="7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Until an advanced design of the global detector is accomplished, we will need input and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close collaboration with the following WGs: 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tracking, PID, calorimetry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Therefore, in this initial phase, we are going to ask all conveners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these 3 WGs for close interaction/collaboration with us. </a:t>
            </a:r>
          </a:p>
          <a:p>
            <a:pPr lvl="1">
              <a:lnSpc>
                <a:spcPct val="7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7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7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are going to ask the software WG to implement in collaboration with the detector working groups an initial 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central detector (baseline) for the first round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762000" lvl="1" indent="0">
              <a:lnSpc>
                <a:spcPct val="7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will certainly not be the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final configuration but will serve as a baseline for further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improvements and will allow the PWG to setup their validation scheme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 that further iterations can proceed in a timely fashion.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Once accomplished, we will add/change components to evaluate improvements.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list of the baseline detector will circulated after reviewing it together with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tracking, PID, calorimetry on next Friday.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4B3F86-5810-4EEC-944D-6BDEA9F519A6}"/>
              </a:ext>
            </a:extLst>
          </p:cNvPr>
          <p:cNvSpPr txBox="1"/>
          <p:nvPr/>
        </p:nvSpPr>
        <p:spPr>
          <a:xfrm>
            <a:off x="9895875" y="6574934"/>
            <a:ext cx="1025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S. Dalla Torre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B40C7B-E423-4DD9-9115-7EC14E83DB2E}"/>
              </a:ext>
            </a:extLst>
          </p:cNvPr>
          <p:cNvSpPr txBox="1"/>
          <p:nvPr/>
        </p:nvSpPr>
        <p:spPr>
          <a:xfrm>
            <a:off x="338666" y="6574935"/>
            <a:ext cx="2886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ATHENA bi-weekly Meeting, 24 June 2021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B0992D-84ED-4A02-BD35-3DF51B1EE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377" y="0"/>
            <a:ext cx="3922712" cy="10434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332D13D-2690-4485-9237-3350B59B29BF}"/>
              </a:ext>
            </a:extLst>
          </p:cNvPr>
          <p:cNvSpPr txBox="1"/>
          <p:nvPr/>
        </p:nvSpPr>
        <p:spPr>
          <a:xfrm>
            <a:off x="719667" y="736600"/>
            <a:ext cx="2108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C000"/>
                </a:solidFill>
              </a:rPr>
              <a:t>(WAITING FOR A LOGO …)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D87533-BD58-4995-AB36-7985DA60C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84C3-358F-4588-9188-F772815641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85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5372</TotalTime>
  <Words>858</Words>
  <Application>Microsoft Office PowerPoint</Application>
  <PresentationFormat>Widescreen</PresentationFormat>
  <Paragraphs>153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Silvia Dalla Torre</dc:creator>
  <cp:lastModifiedBy>Silvia Dalla Torre</cp:lastModifiedBy>
  <cp:revision>108</cp:revision>
  <dcterms:created xsi:type="dcterms:W3CDTF">2021-05-24T10:54:14Z</dcterms:created>
  <dcterms:modified xsi:type="dcterms:W3CDTF">2021-06-24T11:41:57Z</dcterms:modified>
</cp:coreProperties>
</file>