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466" r:id="rId2"/>
    <p:sldId id="468" r:id="rId3"/>
    <p:sldId id="46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82"/>
    <p:restoredTop sz="94692"/>
  </p:normalViewPr>
  <p:slideViewPr>
    <p:cSldViewPr snapToGrid="0" snapToObjects="1">
      <p:cViewPr varScale="1">
        <p:scale>
          <a:sx n="94" d="100"/>
          <a:sy n="94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35B03-DEE3-7A4E-A442-0A2A939E5F67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75E5F-9703-9A41-BE93-B04F7CFA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6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C64B-8149-6545-AC17-A72B0CE3D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3B405-257B-C346-B8A3-B9BD4D8A4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70A4A-FD27-4D43-93F1-CD20D944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DB1CF-0E4D-5945-83CF-FEF82750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6AD6C-5F20-6142-B9D3-F1A59885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1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63EA-E340-DF4B-93F8-185D191C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15AF9-2554-3C45-8E85-2E60E3592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1EF6-51B5-3546-96C1-319B0495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A3890-D0E3-4B4A-951D-3520A064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047E-F406-BF4A-BDCE-3E50EF5E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113A0-50B9-FE44-923B-93E584D86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553DA-D6C4-BF44-9567-774B2B44D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C1CF4-90C9-DE43-A2C0-B162BF33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8F6A9-464F-ED41-B371-287E5277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D6A8-CC21-B44E-9DBA-16272DA0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7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1F87-6E35-1842-9DE0-AA0CF79C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1F82-114F-CA4F-92CB-BE9C2C70C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9799-E3C6-0747-B842-C0F74C7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8DF81-C466-A241-8CB8-3809511A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ECBE-5FEA-D34C-81C0-7F5AFDB1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F40E-B07C-C340-A097-02BF45A3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3B0A4-957D-D34D-A191-0150A7A68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6E18-AAEE-B149-8583-C8B84C43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BF318-B5B0-BF4C-8399-9BBDB85E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C88B4-A207-DB47-BCE4-0AFCF757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3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4FEC-836C-174B-9306-370E2A96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A6737-75B8-5D43-882B-52E2137B2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829DE-C2D9-394C-ABF6-E053CB5E7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1B7F-4348-9261-A2238EAC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3AA66-32E3-B248-99AB-EB76343E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0168B-BC82-C242-9A7B-9A7C33E0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7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EDA5-8657-4B44-B9FA-254593F6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278C-9F9A-FB4F-8D04-85A432E7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551FA-3A75-074E-9805-30E0CCD43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61313-F504-BD47-98AA-F33F126F1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006C1-66AB-9C4B-B55B-91212A300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14F6BC-BE39-AA45-8689-C5BE6F1A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8137B-34BA-CA4C-8D45-1AEC725D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A2940-6A5B-6F45-AF00-4BEDB91A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8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9571-CD7C-0C4E-AB66-4D032E90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CA5F4-F754-2045-855E-461603CD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B5DA8-ABDF-8A4A-841C-9950CF01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4DDE7-4574-6643-9F97-F6035493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4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7ABA7-E0C4-6A46-8207-939CE9ED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42C37-7EB3-2044-A91B-6C831FD1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ABFC4-8C95-9248-978B-3CC5E14F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6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4670-618B-264D-B23C-A9D4B9EA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54D28-DE46-3548-96FB-13B8411B4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2A26C-F69C-D44F-981C-0CD9AEBF1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74F4B-2991-9A49-85ED-6308679B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B924D-7912-DD48-AB2D-3A4C7EA5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78853-A6A5-9446-93B6-53D2DDD8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3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4290-E67A-6D43-96EC-0A8B653D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89BE4-5DFF-F847-95A4-B34BFEAB4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2EF0E-B721-3F43-9A0B-BA0DA5A59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AD0B6-6738-A441-893F-42D28D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8D932-12A5-9E42-9CB5-175514F7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EA936-8874-A445-9566-0EB369D0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6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EDF09-4AAD-964E-82C2-61591207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B03EA-7B96-4145-AA33-503CE6928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C46BA-A8F3-FA45-82B4-995FC5455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D4DF-EED5-0C47-8406-5B35200A133B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78A7A-EE8D-8C4D-9CB5-83C0B6320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CF0D-2733-E34D-A900-C3D556B13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4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3959AA-1111-1445-8A30-A73C38FE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3" y="874059"/>
            <a:ext cx="10972229" cy="2339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92EED2-4F1A-8944-86FA-A7D3E5329492}"/>
              </a:ext>
            </a:extLst>
          </p:cNvPr>
          <p:cNvSpPr/>
          <p:nvPr/>
        </p:nvSpPr>
        <p:spPr>
          <a:xfrm>
            <a:off x="1896034" y="874059"/>
            <a:ext cx="3186953" cy="2232212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0E8579-AC03-2C47-93D2-EC39FF95316C}"/>
              </a:ext>
            </a:extLst>
          </p:cNvPr>
          <p:cNvSpPr txBox="1"/>
          <p:nvPr/>
        </p:nvSpPr>
        <p:spPr>
          <a:xfrm>
            <a:off x="349703" y="3731984"/>
            <a:ext cx="113869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Estimated number of  ‘MIP’ equivalents per layer:</a:t>
            </a:r>
          </a:p>
          <a:p>
            <a:r>
              <a:rPr lang="en-US" sz="2000" dirty="0"/>
              <a:t>10 GeV in shower max position ~ 5 MeV energy deposited in 3 mm thick scintillator,   5 / (0.6) ~ 10 particles,</a:t>
            </a:r>
          </a:p>
          <a:p>
            <a:r>
              <a:rPr lang="en-US" sz="2000" dirty="0"/>
              <a:t>Usually scale with energy so 1 MIP </a:t>
            </a:r>
            <a:r>
              <a:rPr lang="en-US" sz="2000" dirty="0" err="1"/>
              <a:t>eq</a:t>
            </a:r>
            <a:r>
              <a:rPr lang="en-US" sz="2000" dirty="0"/>
              <a:t>/GeV per layer</a:t>
            </a:r>
          </a:p>
          <a:p>
            <a:r>
              <a:rPr lang="en-US" sz="2000" dirty="0"/>
              <a:t>After coils average become 0.5 MIP </a:t>
            </a:r>
            <a:r>
              <a:rPr lang="en-US" sz="2000" dirty="0" err="1"/>
              <a:t>eq</a:t>
            </a:r>
            <a:r>
              <a:rPr lang="en-US" sz="2000" dirty="0"/>
              <a:t>/GeV per layer</a:t>
            </a:r>
          </a:p>
          <a:p>
            <a:r>
              <a:rPr lang="en-US" sz="2000" dirty="0"/>
              <a:t>Pattern recognition (‘showers’ separation) ??? Looks like very tough task.</a:t>
            </a:r>
          </a:p>
          <a:p>
            <a:endParaRPr lang="en-US" sz="2000" dirty="0"/>
          </a:p>
          <a:p>
            <a:r>
              <a:rPr lang="en-US" sz="2000" dirty="0"/>
              <a:t>Discussions on role of </a:t>
            </a:r>
            <a:r>
              <a:rPr lang="en-US" sz="2000" dirty="0" err="1"/>
              <a:t>bHCal</a:t>
            </a:r>
            <a:r>
              <a:rPr lang="en-US" sz="2000" dirty="0"/>
              <a:t> and configuration of </a:t>
            </a:r>
            <a:r>
              <a:rPr lang="en-US" sz="2000" dirty="0" err="1"/>
              <a:t>bECal</a:t>
            </a:r>
            <a:r>
              <a:rPr lang="en-US" sz="2000" dirty="0"/>
              <a:t> continues (last two meetings).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5CFCD6-50EE-9448-9B3E-8E217A0EAF9F}"/>
              </a:ext>
            </a:extLst>
          </p:cNvPr>
          <p:cNvSpPr txBox="1"/>
          <p:nvPr/>
        </p:nvSpPr>
        <p:spPr>
          <a:xfrm>
            <a:off x="7807252" y="3325329"/>
            <a:ext cx="3514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Jarda’s</a:t>
            </a:r>
            <a:r>
              <a:rPr lang="en-US" dirty="0"/>
              <a:t> MC for hadron endcap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F8216-88C0-4A48-A0F3-9CE884BF1BD4}"/>
              </a:ext>
            </a:extLst>
          </p:cNvPr>
          <p:cNvSpPr txBox="1"/>
          <p:nvPr/>
        </p:nvSpPr>
        <p:spPr>
          <a:xfrm>
            <a:off x="1230127" y="3258931"/>
            <a:ext cx="70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BECal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CF709B-AE34-0D47-AD40-8A361BD831AC}"/>
              </a:ext>
            </a:extLst>
          </p:cNvPr>
          <p:cNvSpPr txBox="1"/>
          <p:nvPr/>
        </p:nvSpPr>
        <p:spPr>
          <a:xfrm>
            <a:off x="2637383" y="3221608"/>
            <a:ext cx="1478675" cy="369332"/>
          </a:xfrm>
          <a:prstGeom prst="rect">
            <a:avLst/>
          </a:prstGeom>
          <a:noFill/>
          <a:ln w="6350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SC 3T Magnet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0CE633-0C9F-B444-A650-6E6B4D29F4A0}"/>
              </a:ext>
            </a:extLst>
          </p:cNvPr>
          <p:cNvSpPr txBox="1"/>
          <p:nvPr/>
        </p:nvSpPr>
        <p:spPr>
          <a:xfrm>
            <a:off x="6043153" y="3250423"/>
            <a:ext cx="71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BHcal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93CCF4-713B-E640-BA12-6D33AE45913E}"/>
              </a:ext>
            </a:extLst>
          </p:cNvPr>
          <p:cNvCxnSpPr>
            <a:cxnSpLocks/>
          </p:cNvCxnSpPr>
          <p:nvPr/>
        </p:nvCxnSpPr>
        <p:spPr>
          <a:xfrm flipV="1">
            <a:off x="1230127" y="3250423"/>
            <a:ext cx="706155" cy="540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134064-D45A-DA43-84AC-5256EEA1A74A}"/>
              </a:ext>
            </a:extLst>
          </p:cNvPr>
          <p:cNvCxnSpPr>
            <a:cxnSpLocks/>
          </p:cNvCxnSpPr>
          <p:nvPr/>
        </p:nvCxnSpPr>
        <p:spPr>
          <a:xfrm flipV="1">
            <a:off x="1963667" y="3229061"/>
            <a:ext cx="3119320" cy="29462"/>
          </a:xfrm>
          <a:prstGeom prst="line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4ED5C1-A828-E84D-96B5-4CDFC21854D4}"/>
              </a:ext>
            </a:extLst>
          </p:cNvPr>
          <p:cNvCxnSpPr>
            <a:cxnSpLocks/>
          </p:cNvCxnSpPr>
          <p:nvPr/>
        </p:nvCxnSpPr>
        <p:spPr>
          <a:xfrm flipV="1">
            <a:off x="5110372" y="3213100"/>
            <a:ext cx="3119320" cy="29462"/>
          </a:xfrm>
          <a:prstGeom prst="line">
            <a:avLst/>
          </a:prstGeom>
          <a:ln w="698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6FF66C7-78B4-9646-BBA2-40BA8168DB1B}"/>
              </a:ext>
            </a:extLst>
          </p:cNvPr>
          <p:cNvSpPr txBox="1"/>
          <p:nvPr/>
        </p:nvSpPr>
        <p:spPr>
          <a:xfrm>
            <a:off x="733051" y="60619"/>
            <a:ext cx="936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Thick SC Magnet between  </a:t>
            </a:r>
            <a:r>
              <a:rPr lang="en-US" dirty="0" err="1"/>
              <a:t>Ecal</a:t>
            </a:r>
            <a:r>
              <a:rPr lang="en-US" dirty="0"/>
              <a:t> and </a:t>
            </a:r>
            <a:r>
              <a:rPr lang="en-US" dirty="0" err="1"/>
              <a:t>Hcal</a:t>
            </a:r>
            <a:r>
              <a:rPr lang="en-US" dirty="0"/>
              <a:t>. Example, Complications for calorimeters in barrel region </a:t>
            </a:r>
          </a:p>
        </p:txBody>
      </p:sp>
    </p:spTree>
    <p:extLst>
      <p:ext uri="{BB962C8B-B14F-4D97-AF65-F5344CB8AC3E}">
        <p14:creationId xmlns:p14="http://schemas.microsoft.com/office/powerpoint/2010/main" val="20971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EFDF89-1D7F-3648-B703-F492D979C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81026" y="-610938"/>
            <a:ext cx="3583201" cy="5254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20D470-5184-C24C-8F1E-3EF1D2ACCD74}"/>
              </a:ext>
            </a:extLst>
          </p:cNvPr>
          <p:cNvSpPr txBox="1"/>
          <p:nvPr/>
        </p:nvSpPr>
        <p:spPr>
          <a:xfrm>
            <a:off x="5483919" y="58268"/>
            <a:ext cx="6237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WScFi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Ecal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I int. length + 20 cm steel between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ecal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hcal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(Fe/Sc 20/3 mm).    Example, 6 GeV pi-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Without coils 18.7%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With Coils 32.7%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 lower energies expect even more degradation (next Mon.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calor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meeting).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A1504C-93D2-1A44-B68F-81CC108E1292}"/>
              </a:ext>
            </a:extLst>
          </p:cNvPr>
          <p:cNvSpPr/>
          <p:nvPr/>
        </p:nvSpPr>
        <p:spPr>
          <a:xfrm>
            <a:off x="602673" y="1870364"/>
            <a:ext cx="1787236" cy="1787236"/>
          </a:xfrm>
          <a:prstGeom prst="ellipse">
            <a:avLst/>
          </a:prstGeom>
          <a:solidFill>
            <a:schemeClr val="accent1">
              <a:alpha val="32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F91B2-7273-F440-A5B5-798AF0AA2BE9}"/>
              </a:ext>
            </a:extLst>
          </p:cNvPr>
          <p:cNvSpPr txBox="1"/>
          <p:nvPr/>
        </p:nvSpPr>
        <p:spPr>
          <a:xfrm flipH="1">
            <a:off x="414184" y="3807725"/>
            <a:ext cx="368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tails be handled with what is before coils (</a:t>
            </a:r>
            <a:r>
              <a:rPr lang="en-US" dirty="0" err="1"/>
              <a:t>Ecal</a:t>
            </a:r>
            <a:r>
              <a:rPr lang="en-US" dirty="0"/>
              <a:t>, or </a:t>
            </a:r>
            <a:r>
              <a:rPr lang="en-US" dirty="0" err="1"/>
              <a:t>Ecal</a:t>
            </a:r>
            <a:r>
              <a:rPr lang="en-US" dirty="0"/>
              <a:t> + something)  is a 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D1415F-7657-714B-B45E-AD3436E4D1DB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1955856" y="2640031"/>
            <a:ext cx="299428" cy="1167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4C998CF-2C60-7E42-828A-CEC522F51E0B}"/>
              </a:ext>
            </a:extLst>
          </p:cNvPr>
          <p:cNvSpPr txBox="1"/>
          <p:nvPr/>
        </p:nvSpPr>
        <p:spPr>
          <a:xfrm>
            <a:off x="5499689" y="1954066"/>
            <a:ext cx="6221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Clear that coils will have big impact on energy measurements,</a:t>
            </a:r>
          </a:p>
          <a:p>
            <a:r>
              <a:rPr lang="en-US" dirty="0">
                <a:solidFill>
                  <a:srgbClr val="FF0000"/>
                </a:solidFill>
              </a:rPr>
              <a:t>But what </a:t>
            </a:r>
            <a:r>
              <a:rPr lang="en-US" dirty="0" err="1">
                <a:solidFill>
                  <a:srgbClr val="FF0000"/>
                </a:solidFill>
              </a:rPr>
              <a:t>bHcal</a:t>
            </a:r>
            <a:r>
              <a:rPr lang="en-US" dirty="0">
                <a:solidFill>
                  <a:srgbClr val="FF0000"/>
                </a:solidFill>
              </a:rPr>
              <a:t> will be used for? </a:t>
            </a:r>
          </a:p>
          <a:p>
            <a:endParaRPr lang="en-US" dirty="0"/>
          </a:p>
          <a:p>
            <a:r>
              <a:rPr lang="en-US" dirty="0"/>
              <a:t>Pattern recognition (neutral hadrons identification).</a:t>
            </a:r>
          </a:p>
          <a:p>
            <a:r>
              <a:rPr lang="en-US" dirty="0"/>
              <a:t>Questions were asked: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Inclusive, is not inclusive if veto on neutral?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Importance of knowing efficiencies?</a:t>
            </a:r>
          </a:p>
          <a:p>
            <a:endParaRPr lang="en-US" dirty="0"/>
          </a:p>
          <a:p>
            <a:r>
              <a:rPr lang="en-US" dirty="0"/>
              <a:t>Long </a:t>
            </a:r>
            <a:r>
              <a:rPr lang="en-US" dirty="0" err="1"/>
              <a:t>Ecal</a:t>
            </a:r>
            <a:r>
              <a:rPr lang="en-US" dirty="0"/>
              <a:t> (1.9 interaction length) – cost is quite high, justifiable?</a:t>
            </a:r>
          </a:p>
          <a:p>
            <a:r>
              <a:rPr lang="en-US" dirty="0"/>
              <a:t>Will it give needed purity? What is required?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0A5EE-38EA-D64A-9C9F-94A789E52851}"/>
              </a:ext>
            </a:extLst>
          </p:cNvPr>
          <p:cNvSpPr txBox="1"/>
          <p:nvPr/>
        </p:nvSpPr>
        <p:spPr>
          <a:xfrm>
            <a:off x="303482" y="4731055"/>
            <a:ext cx="120105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 – energy measurement will be significantly compromised</a:t>
            </a:r>
          </a:p>
          <a:p>
            <a:r>
              <a:rPr lang="en-US" dirty="0"/>
              <a:t>Physics WG should formulate questions:</a:t>
            </a:r>
          </a:p>
          <a:p>
            <a:r>
              <a:rPr lang="en-US" dirty="0"/>
              <a:t>Inclusivity?</a:t>
            </a:r>
          </a:p>
          <a:p>
            <a:r>
              <a:rPr lang="en-US" dirty="0"/>
              <a:t>Efficiency and purity of identifying neutral hadrons?</a:t>
            </a:r>
          </a:p>
          <a:p>
            <a:r>
              <a:rPr lang="en-US" dirty="0"/>
              <a:t>Justification for longer (more expensive </a:t>
            </a:r>
            <a:r>
              <a:rPr lang="en-US" dirty="0" err="1"/>
              <a:t>bECal</a:t>
            </a:r>
            <a:r>
              <a:rPr lang="en-US" dirty="0"/>
              <a:t> to improve energy resolution.</a:t>
            </a:r>
          </a:p>
          <a:p>
            <a:endParaRPr lang="en-US" dirty="0"/>
          </a:p>
          <a:p>
            <a:r>
              <a:rPr lang="en-US" dirty="0"/>
              <a:t>Proposal vise we should not expect  optimized system, but well defined pass to do such optimization and </a:t>
            </a:r>
            <a:r>
              <a:rPr lang="en-US" dirty="0">
                <a:solidFill>
                  <a:srgbClr val="FF0000"/>
                </a:solidFill>
              </a:rPr>
              <a:t>identified Manpower.</a:t>
            </a:r>
          </a:p>
        </p:txBody>
      </p:sp>
    </p:spTree>
    <p:extLst>
      <p:ext uri="{BB962C8B-B14F-4D97-AF65-F5344CB8AC3E}">
        <p14:creationId xmlns:p14="http://schemas.microsoft.com/office/powerpoint/2010/main" val="186278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A07E69-923A-6F45-8A95-7AF285FBE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6" y="314711"/>
            <a:ext cx="8363044" cy="6277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CDAD6-744C-1D4D-A587-87ED64E5EF93}"/>
              </a:ext>
            </a:extLst>
          </p:cNvPr>
          <p:cNvSpPr txBox="1"/>
          <p:nvPr/>
        </p:nvSpPr>
        <p:spPr>
          <a:xfrm>
            <a:off x="7888405" y="859809"/>
            <a:ext cx="42035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Zhiwan</a:t>
            </a:r>
            <a:r>
              <a:rPr lang="en-US" dirty="0"/>
              <a:t> Xu (UCLA)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1.8 </a:t>
            </a:r>
            <a:r>
              <a:rPr lang="en-US" dirty="0" err="1"/>
              <a:t>WScFi</a:t>
            </a:r>
            <a:r>
              <a:rPr lang="en-US" dirty="0"/>
              <a:t> (</a:t>
            </a:r>
            <a:r>
              <a:rPr lang="en-US" dirty="0" err="1"/>
              <a:t>hECAL</a:t>
            </a:r>
            <a:r>
              <a:rPr lang="en-US" dirty="0"/>
              <a:t>) + 20 cm dead Fe +</a:t>
            </a:r>
          </a:p>
          <a:p>
            <a:r>
              <a:rPr lang="en-US" dirty="0"/>
              <a:t>4.5 int. length Fe/Sc (20/3) (</a:t>
            </a:r>
            <a:r>
              <a:rPr lang="en-US" dirty="0" err="1"/>
              <a:t>hHcal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Energy resolution 27% flat from 1-10 GeV</a:t>
            </a:r>
          </a:p>
          <a:p>
            <a:endParaRPr lang="en-US" dirty="0"/>
          </a:p>
          <a:p>
            <a:r>
              <a:rPr lang="en-US" dirty="0"/>
              <a:t>Compare to</a:t>
            </a:r>
          </a:p>
          <a:p>
            <a:endParaRPr lang="en-US" dirty="0"/>
          </a:p>
          <a:p>
            <a:r>
              <a:rPr lang="en-US" dirty="0"/>
              <a:t>37% flat in case of 1 int. length long </a:t>
            </a:r>
            <a:r>
              <a:rPr lang="en-US" dirty="0" err="1"/>
              <a:t>Ecal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Should we put in model 1.8 long </a:t>
            </a:r>
            <a:r>
              <a:rPr lang="en-US" dirty="0" err="1"/>
              <a:t>becal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88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375</Words>
  <Application>Microsoft Macintosh PowerPoint</Application>
  <PresentationFormat>Widescreen</PresentationFormat>
  <Paragraphs>50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Tsai</dc:creator>
  <cp:lastModifiedBy>Oleg Tsai</cp:lastModifiedBy>
  <cp:revision>104</cp:revision>
  <dcterms:created xsi:type="dcterms:W3CDTF">2021-03-15T23:30:48Z</dcterms:created>
  <dcterms:modified xsi:type="dcterms:W3CDTF">2021-06-21T22:04:57Z</dcterms:modified>
</cp:coreProperties>
</file>