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C7484E-C8E8-4840-8F9B-3A5A0BB897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8A15B6-510E-A64F-9B31-4B3DF506B7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FED8B-0010-2847-9629-48FB17BC1F05}" type="datetime1">
              <a:rPr lang="en-US" smtClean="0"/>
              <a:t>6/23/21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4F6ED-188B-9441-AA9E-79D8B8A8AA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9ABE8-D59D-F84A-A61E-EE43A1F476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97487-18D3-9847-A082-685F8C20F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7351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2E7B8-D8DF-CD40-BB56-79627F435CA5}" type="datetime1">
              <a:rPr lang="en-US" smtClean="0"/>
              <a:t>6/23/21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D1793-F55A-804B-99A8-93FA9BE9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1529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4D1E-FB83-E94F-9A38-83F1B9177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82EC8-BEFD-8E41-84F5-911F104A6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A5EA3-A55D-C447-BBC9-7D698C92B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ECCE Simulations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7D7D1-3453-6640-BF42-146B4E321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3473" y="85166"/>
            <a:ext cx="2209026" cy="64487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972B9C-7B33-8947-BD82-A0111F88EAF9}"/>
              </a:ext>
            </a:extLst>
          </p:cNvPr>
          <p:cNvCxnSpPr>
            <a:cxnSpLocks/>
          </p:cNvCxnSpPr>
          <p:nvPr userDrawn="1"/>
        </p:nvCxnSpPr>
        <p:spPr>
          <a:xfrm>
            <a:off x="63610" y="779222"/>
            <a:ext cx="12028889" cy="0"/>
          </a:xfrm>
          <a:prstGeom prst="straightConnector1">
            <a:avLst/>
          </a:prstGeom>
          <a:ln w="25400">
            <a:solidFill>
              <a:srgbClr val="438F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4EE379FB-5369-C644-BE84-73CE21A35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3320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5E586BAB-CBCC-0C44-9C1F-C8D9FBE708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1A1DE87D-801A-9C4D-B625-EE33AA2F7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938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5/13/21</a:t>
            </a:r>
          </a:p>
        </p:txBody>
      </p:sp>
    </p:spTree>
    <p:extLst>
      <p:ext uri="{BB962C8B-B14F-4D97-AF65-F5344CB8AC3E}">
        <p14:creationId xmlns:p14="http://schemas.microsoft.com/office/powerpoint/2010/main" val="45515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13F8-A520-4347-AF05-72E71D1CD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747A1-6FB9-E942-86ED-943C4A578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A3ED-84FE-4648-A855-12CD7FCD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ECCE Simulations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82CD152-16C7-1948-92CD-7F9EFC7E3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08CD89-E72D-D041-AF92-E7643F7DC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1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F0ECB-E6F6-5040-9208-4E8846A3D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597414" y="943275"/>
            <a:ext cx="1442185" cy="5233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F5627-3423-894D-BD9D-09AA72331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943275"/>
            <a:ext cx="9595585" cy="5233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B80ED-05C1-7B49-BD71-066A8D9B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ECCE Simulations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8213EF8-779F-BE4C-BD66-AC2C011E7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1DA69A-C5AA-E044-A1D1-22F102687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0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C7E13-3B09-214C-8316-0E214A157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2F8DF-4B2E-6D41-8ABB-BBA88DC39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01B4C-A4E0-504D-819E-03696881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ECCE Simulations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0BA3A30C-D833-B240-9421-577CE7913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3320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5E586BAB-CBCC-0C44-9C1F-C8D9FBE708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DAC2E7BD-AA9D-4046-BCF2-9F64C2B71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938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5/13/21</a:t>
            </a:r>
          </a:p>
        </p:txBody>
      </p:sp>
    </p:spTree>
    <p:extLst>
      <p:ext uri="{BB962C8B-B14F-4D97-AF65-F5344CB8AC3E}">
        <p14:creationId xmlns:p14="http://schemas.microsoft.com/office/powerpoint/2010/main" val="46248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DE5C-CED9-6F42-A8BB-EEA4C0C4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2959E-1AE3-5845-99F9-ECC6FE2AE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1"/>
            <a:ext cx="10515600" cy="26606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508A5-3845-CA46-9A50-961FC131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ECCE Simulations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E7ED785F-55D2-8646-A2D6-889C52547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3320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5E586BAB-CBCC-0C44-9C1F-C8D9FBE708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CEEF5ACA-4567-1645-B717-F4C36286B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938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5/13/21</a:t>
            </a:r>
          </a:p>
        </p:txBody>
      </p:sp>
    </p:spTree>
    <p:extLst>
      <p:ext uri="{BB962C8B-B14F-4D97-AF65-F5344CB8AC3E}">
        <p14:creationId xmlns:p14="http://schemas.microsoft.com/office/powerpoint/2010/main" val="330882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4D68-7627-CA42-B25F-F6F69BE2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4C086-C79E-3D4E-B22B-B67825671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3ADCE-9B8B-1045-9157-9BD85DA05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ECCE Simulations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A0666AD-6E4C-5647-B04C-F5D1257721E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BFDEE3-9BEC-F94F-894B-AB8D42608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0620567-7E06-C74E-9A22-26D56FF3B48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55526969"/>
              </p:ext>
            </p:extLst>
          </p:nvPr>
        </p:nvGraphicFramePr>
        <p:xfrm>
          <a:off x="6310489" y="1991082"/>
          <a:ext cx="57291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704">
                  <a:extLst>
                    <a:ext uri="{9D8B030D-6E8A-4147-A177-3AD203B41FA5}">
                      <a16:colId xmlns:a16="http://schemas.microsoft.com/office/drawing/2014/main" val="2979360944"/>
                    </a:ext>
                  </a:extLst>
                </a:gridCol>
                <a:gridCol w="1909704">
                  <a:extLst>
                    <a:ext uri="{9D8B030D-6E8A-4147-A177-3AD203B41FA5}">
                      <a16:colId xmlns:a16="http://schemas.microsoft.com/office/drawing/2014/main" val="668830532"/>
                    </a:ext>
                  </a:extLst>
                </a:gridCol>
                <a:gridCol w="1909704">
                  <a:extLst>
                    <a:ext uri="{9D8B030D-6E8A-4147-A177-3AD203B41FA5}">
                      <a16:colId xmlns:a16="http://schemas.microsoft.com/office/drawing/2014/main" val="3713251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38F8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438F8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38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920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711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7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227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16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19165-EE01-434E-BE3B-4DE36A08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17683-0D21-4240-9A08-3661CDF23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BA552-82FF-0640-AE0B-C128ECF17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635CF-7500-734A-8C0E-67C6F32D8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467EB-7B2E-994C-9550-83DAEA171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28B569-488D-6B4F-A59C-6AC3CB37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ECCE Simulations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81E96D2-7684-CE4B-AFCE-2AF9D286771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CC80D81-B13A-8240-8DFE-D6E976CF423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2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BA94-200B-3844-91E6-F9B36778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52BA4-A9FE-344C-8815-2B98B4F0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ECCE Simulations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DB94454-09F1-5942-94B7-61F7DD2CE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73DE19-530D-6F4A-A4A1-06BFD4933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1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1C277-4C03-6249-BDB5-89D751D3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ECCE Simulations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930BE4-4421-7B4C-86C1-91FC9E64E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61453-5F29-7D40-AF7E-37D7BA1E8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9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37DF2-709D-AA41-9B01-6E5D30B52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DC31A-09E5-5D4E-B06F-00D4C78A8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2B646-A3AB-3F40-87EF-AE9214789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BF419-647E-4E4A-8CC1-980ACB9E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ECCE Simulations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131A9E8-5480-9E47-9A33-0B455367BE2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430818-CE6E-F541-9E0A-6CC00D221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9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29DB0-813D-C14B-87AB-6794B30B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D34B87-B52B-3E4D-8EC6-7E8273956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DE5A3-C909-4240-B57F-77D30DFB3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37E88-4C73-1B40-BC93-4A804B508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ECCE Simulations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B35D96A-85EC-3749-AE81-D0AD5A87851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F2A399-CA3E-D047-BDD6-2C82AEB89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5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51F5BA-09E5-6742-9FE8-7E969338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01" y="1"/>
            <a:ext cx="9700281" cy="779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C4AC4-5988-EB41-89B5-7795D636A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382" y="1025246"/>
            <a:ext cx="11693236" cy="515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F79DBA-D15A-C847-8875-2F7E570736A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883473" y="85166"/>
            <a:ext cx="2209026" cy="64487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18693C-43F0-7447-9CD5-980683A4AFE7}"/>
              </a:ext>
            </a:extLst>
          </p:cNvPr>
          <p:cNvCxnSpPr>
            <a:cxnSpLocks/>
          </p:cNvCxnSpPr>
          <p:nvPr userDrawn="1"/>
        </p:nvCxnSpPr>
        <p:spPr>
          <a:xfrm>
            <a:off x="63610" y="779222"/>
            <a:ext cx="12028889" cy="0"/>
          </a:xfrm>
          <a:prstGeom prst="straightConnector1">
            <a:avLst/>
          </a:prstGeom>
          <a:ln w="25400">
            <a:solidFill>
              <a:srgbClr val="438F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6556A8-879E-2E4F-9A44-2B7A35DACD14}"/>
              </a:ext>
            </a:extLst>
          </p:cNvPr>
          <p:cNvCxnSpPr>
            <a:cxnSpLocks/>
          </p:cNvCxnSpPr>
          <p:nvPr userDrawn="1"/>
        </p:nvCxnSpPr>
        <p:spPr>
          <a:xfrm>
            <a:off x="81555" y="6176963"/>
            <a:ext cx="12028889" cy="0"/>
          </a:xfrm>
          <a:prstGeom prst="straightConnector1">
            <a:avLst/>
          </a:prstGeom>
          <a:ln w="25400">
            <a:solidFill>
              <a:srgbClr val="438F8E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312EC8A-1B48-CC4E-A39F-428B89B1B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3320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5E586BAB-CBCC-0C44-9C1F-C8D9FBE708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AD11A-0F24-A749-BD72-F78F8A084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ECCE Simulations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2BBC9E-FD75-A943-A257-2DB2BC526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938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5/13/21</a:t>
            </a:r>
          </a:p>
        </p:txBody>
      </p:sp>
    </p:spTree>
    <p:extLst>
      <p:ext uri="{BB962C8B-B14F-4D97-AF65-F5344CB8AC3E}">
        <p14:creationId xmlns:p14="http://schemas.microsoft.com/office/powerpoint/2010/main" val="161039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ithub.com/ECCE-EIC/macros/tree/June-2021-Concept-v0.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event/1219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CE977-EB48-204C-9473-14CFDCCF6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ECCE Simulations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6782D-AEF3-FD41-874A-4511578877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Status Report</a:t>
            </a:r>
            <a:br>
              <a:rPr lang="en-US" dirty="0"/>
            </a:br>
            <a:r>
              <a:rPr lang="en-US" dirty="0"/>
              <a:t>Cameron Dean and </a:t>
            </a:r>
            <a:r>
              <a:rPr lang="en-US" dirty="0" err="1"/>
              <a:t>Jin</a:t>
            </a:r>
            <a:r>
              <a:rPr lang="en-US" dirty="0"/>
              <a:t> Huang</a:t>
            </a:r>
          </a:p>
          <a:p>
            <a:r>
              <a:rPr lang="en-US" dirty="0"/>
              <a:t>06/23/2021</a:t>
            </a:r>
            <a:br>
              <a:rPr lang="en-US" b="1" dirty="0"/>
            </a:br>
            <a:r>
              <a:rPr lang="en-US" b="1" dirty="0"/>
              <a:t>Software and Computing Meeting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6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C2CEB-FCF8-8342-8364-8E8A812F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785F6-A308-E245-8C71-198A7E22B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ECCE detector is ready (for beta testing)!</a:t>
            </a:r>
          </a:p>
          <a:p>
            <a:pPr lvl="1"/>
            <a:r>
              <a:rPr lang="en-US" dirty="0"/>
              <a:t>June 2021 concept is now our default macros branch</a:t>
            </a:r>
          </a:p>
          <a:p>
            <a:pPr lvl="1"/>
            <a:r>
              <a:rPr lang="en-US" dirty="0"/>
              <a:t>Many </a:t>
            </a:r>
            <a:r>
              <a:rPr lang="en-US" dirty="0" err="1"/>
              <a:t>coresoftware</a:t>
            </a:r>
            <a:r>
              <a:rPr lang="en-US" dirty="0"/>
              <a:t>, fun4all_eicdetector and fun4all_eiccalibrations updates to match</a:t>
            </a:r>
          </a:p>
          <a:p>
            <a:pPr lvl="1"/>
            <a:r>
              <a:rPr lang="en-US" dirty="0">
                <a:hlinkClick r:id="rId2"/>
              </a:rPr>
              <a:t>https://github.com/ECCE-EIC/macros/tree/June-2021-Concept-v0.1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20D30-3192-524F-A2C4-5176E0E2E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ECCE Simulations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E4A4A-FF3A-AF4C-8EE5-02CB541F0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586BAB-CBCC-0C44-9C1F-C8D9FBE7084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5BBC37-4152-F340-B8AD-FEC4FD1AEA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5/13/21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C61511-DD6F-6B4B-A938-1E4D6D0B4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6227"/>
            <a:ext cx="12192000" cy="1795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209330-98CE-2944-995E-9D52CA100475}"/>
              </a:ext>
            </a:extLst>
          </p:cNvPr>
          <p:cNvSpPr txBox="1"/>
          <p:nvPr/>
        </p:nvSpPr>
        <p:spPr>
          <a:xfrm>
            <a:off x="249383" y="4789047"/>
            <a:ext cx="117642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To-do: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Patch memory leaks </a:t>
            </a:r>
            <a:br>
              <a:rPr lang="en-US" sz="2800" dirty="0">
                <a:latin typeface="Helvetica" pitchFamily="2" charset="0"/>
              </a:rPr>
            </a:br>
            <a:r>
              <a:rPr lang="en-US" sz="2800" dirty="0">
                <a:latin typeface="Helvetica" pitchFamily="2" charset="0"/>
              </a:rPr>
              <a:t>(one repeating source in </a:t>
            </a:r>
            <a:r>
              <a:rPr lang="en-US" sz="2800" dirty="0" err="1">
                <a:latin typeface="Helvetica" pitchFamily="2" charset="0"/>
              </a:rPr>
              <a:t>EventEval</a:t>
            </a:r>
            <a:r>
              <a:rPr lang="en-US" sz="2800" dirty="0">
                <a:latin typeface="Helvetica" pitchFamily="2" charset="0"/>
              </a:rPr>
              <a:t>, one fix fixes all!)</a:t>
            </a:r>
          </a:p>
        </p:txBody>
      </p:sp>
    </p:spTree>
    <p:extLst>
      <p:ext uri="{BB962C8B-B14F-4D97-AF65-F5344CB8AC3E}">
        <p14:creationId xmlns:p14="http://schemas.microsoft.com/office/powerpoint/2010/main" val="283772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0FE1-93F6-5A4E-8E29-9CA3C116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890A5-0B53-F64D-85B1-864F56728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Physics WG meeting on Monday, many teams presented their wish list</a:t>
            </a:r>
          </a:p>
          <a:p>
            <a:pPr lvl="1"/>
            <a:r>
              <a:rPr lang="en-US" dirty="0"/>
              <a:t>We started populating a table on our wiki</a:t>
            </a:r>
          </a:p>
          <a:p>
            <a:pPr lvl="1"/>
            <a:r>
              <a:rPr lang="en-US" dirty="0"/>
              <a:t>PWG conveners have been asked to check and add to 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768818-72D7-D946-920E-378C507D2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ECCE Simulations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CB051-02FE-CF49-AFB5-8A418524E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586BAB-CBCC-0C44-9C1F-C8D9FBE708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1A2EB9-2F88-D141-8F42-AAFAC4C162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A8966D-672D-EB4A-965E-E096813D5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089" y="2183778"/>
            <a:ext cx="6935821" cy="389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1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41226-DACC-3145-B508-3A17D83D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8229F-0FC3-964E-838A-5AFA6AB16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Top-level scripts were completed and tested by Monday</a:t>
            </a:r>
          </a:p>
          <a:p>
            <a:r>
              <a:rPr lang="en-US" dirty="0"/>
              <a:t>BNL reduced our CPU slots by 40% at end of the working day yesterday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EB549-7220-9B43-B486-774B56C7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ECCE Simulations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78473-24A1-FD4A-831B-97114235A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586BAB-CBCC-0C44-9C1F-C8D9FBE7084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A1F45F-F05C-EC44-8AA8-A802000B0D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5/13/21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0A28F2-AFBF-0C47-B01F-443B672CBE80}"/>
              </a:ext>
            </a:extLst>
          </p:cNvPr>
          <p:cNvSpPr txBox="1"/>
          <p:nvPr/>
        </p:nvSpPr>
        <p:spPr>
          <a:xfrm>
            <a:off x="437746" y="2483644"/>
            <a:ext cx="11504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Summary</a:t>
            </a:r>
            <a:r>
              <a:rPr lang="en-US" dirty="0">
                <a:latin typeface="Helvetica" pitchFamily="2" charset="0"/>
              </a:rPr>
              <a:t>: Farm batch slots repartitioning </a:t>
            </a:r>
          </a:p>
          <a:p>
            <a:r>
              <a:rPr lang="en-US" b="1" dirty="0">
                <a:latin typeface="Helvetica" pitchFamily="2" charset="0"/>
              </a:rPr>
              <a:t>Duration</a:t>
            </a:r>
            <a:r>
              <a:rPr lang="en-US" dirty="0">
                <a:latin typeface="Helvetica" pitchFamily="2" charset="0"/>
              </a:rPr>
              <a:t>: Effective immediately for one month</a:t>
            </a:r>
          </a:p>
          <a:p>
            <a:r>
              <a:rPr lang="en-US" b="1" dirty="0">
                <a:latin typeface="Helvetica" pitchFamily="2" charset="0"/>
              </a:rPr>
              <a:t>Description</a:t>
            </a:r>
            <a:r>
              <a:rPr lang="en-US" dirty="0">
                <a:latin typeface="Helvetica" pitchFamily="2" charset="0"/>
              </a:rPr>
              <a:t>: </a:t>
            </a:r>
          </a:p>
          <a:p>
            <a:r>
              <a:rPr lang="en-US" dirty="0">
                <a:latin typeface="Helvetica" pitchFamily="2" charset="0"/>
              </a:rPr>
              <a:t>We would like to inform you that upon request from NPP, a queue/slot re-partitioning will take effect shortly on the batch farm providing a temporary major resource increase to the STAR experiment. This followed a DOE request that STAR must complete its blinded analyses of the 2018 Isobar data by the end of the current fiscal year (this target was made as part of a notable Performance Evaluation and Measurement Plan from DOE ONP). In order to meet the deadline, the reallocation (a proportional reduction of slots from several groups by -40%) needs to remain in effect for the coming month and this may cause some impact to the throughput of other jobs, including those of STAR non-Isobar related analysis and data production as well as those from ATLAS T3, EIC, PHENIX and </a:t>
            </a:r>
            <a:r>
              <a:rPr lang="en-US" dirty="0" err="1">
                <a:latin typeface="Helvetica" pitchFamily="2" charset="0"/>
              </a:rPr>
              <a:t>sPHENIX</a:t>
            </a:r>
            <a:r>
              <a:rPr lang="en-US" dirty="0">
                <a:latin typeface="Helvetica" pitchFamily="2" charset="0"/>
              </a:rPr>
              <a:t>.</a:t>
            </a:r>
          </a:p>
          <a:p>
            <a:r>
              <a:rPr lang="en-US" dirty="0">
                <a:latin typeface="Helvetica" pitchFamily="2" charset="0"/>
              </a:rPr>
              <a:t>If during this period, you need additional resources, please contact us, we will try to find ways to accommodate your request.</a:t>
            </a:r>
          </a:p>
        </p:txBody>
      </p:sp>
    </p:spTree>
    <p:extLst>
      <p:ext uri="{BB962C8B-B14F-4D97-AF65-F5344CB8AC3E}">
        <p14:creationId xmlns:p14="http://schemas.microsoft.com/office/powerpoint/2010/main" val="254997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A7D50-D73C-CA4A-8136-F8C8C6E2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F9FE0-D2E8-C642-B9F6-2FD032454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Workaround to reduction: Use OSG from BNL</a:t>
            </a:r>
          </a:p>
          <a:p>
            <a:r>
              <a:rPr lang="en-US" dirty="0"/>
              <a:t>SDCC were testing our simulation mechanism through </a:t>
            </a:r>
            <a:r>
              <a:rPr lang="en-US" dirty="0">
                <a:hlinkClick r:id="rId2"/>
              </a:rPr>
              <a:t>SUMS</a:t>
            </a:r>
            <a:endParaRPr lang="en-US" dirty="0"/>
          </a:p>
          <a:p>
            <a:r>
              <a:rPr lang="en-US" dirty="0"/>
              <a:t>They successfully generated 1000 events with some hard coding</a:t>
            </a:r>
          </a:p>
          <a:p>
            <a:r>
              <a:rPr lang="en-US" dirty="0"/>
              <a:t>I started work on integrating SUMS submission into our top-level scripts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6DAA3-C28A-0A4B-AC40-7C66A3EBC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ECCE Simulations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48F93-3ED9-734C-942D-E89BAF8F0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586BAB-CBCC-0C44-9C1F-C8D9FBE7084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503817-9DCB-BD42-9B20-24593F1D37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46CEC5E-3A2F-364B-8D52-9F70BA506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747252"/>
              </p:ext>
            </p:extLst>
          </p:nvPr>
        </p:nvGraphicFramePr>
        <p:xfrm>
          <a:off x="1450502" y="3485356"/>
          <a:ext cx="929099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8375">
                  <a:extLst>
                    <a:ext uri="{9D8B030D-6E8A-4147-A177-3AD203B41FA5}">
                      <a16:colId xmlns:a16="http://schemas.microsoft.com/office/drawing/2014/main" val="109598105"/>
                    </a:ext>
                  </a:extLst>
                </a:gridCol>
                <a:gridCol w="4192621">
                  <a:extLst>
                    <a:ext uri="{9D8B030D-6E8A-4147-A177-3AD203B41FA5}">
                      <a16:colId xmlns:a16="http://schemas.microsoft.com/office/drawing/2014/main" val="3669122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638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Can autogenerate xml files that 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12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Can transfer shell scripts and generator files to OSG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48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Can get our macros and generate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04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Can transfer files from OSG to 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Not started </a:t>
                      </a:r>
                      <a:r>
                        <a:rPr lang="en-US" dirty="0"/>
                        <a:t>(but David has a script for this)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8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74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73D1B-35AA-EA4A-AAB5-1D093FFDA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D556D-04E9-824A-8A24-00CEF6FB3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025246"/>
            <a:ext cx="11693236" cy="5151717"/>
          </a:xfrm>
        </p:spPr>
        <p:txBody>
          <a:bodyPr anchor="ctr"/>
          <a:lstStyle/>
          <a:p>
            <a:r>
              <a:rPr lang="en-US" dirty="0"/>
              <a:t>Next steps:</a:t>
            </a:r>
          </a:p>
          <a:p>
            <a:pPr lvl="1"/>
            <a:r>
              <a:rPr lang="en-US" dirty="0"/>
              <a:t>Finish memory leak check on ECCE configuration</a:t>
            </a:r>
          </a:p>
          <a:p>
            <a:pPr lvl="2"/>
            <a:r>
              <a:rPr lang="en-US" dirty="0"/>
              <a:t>This was launched yesterday but idled with our batch system reduction</a:t>
            </a:r>
          </a:p>
          <a:p>
            <a:pPr lvl="1"/>
            <a:r>
              <a:rPr lang="en-US" dirty="0"/>
              <a:t>Launch test productions</a:t>
            </a:r>
          </a:p>
          <a:p>
            <a:pPr lvl="2"/>
            <a:r>
              <a:rPr lang="en-US" dirty="0"/>
              <a:t>10M particle gun events, doesn’t need an input file</a:t>
            </a:r>
          </a:p>
          <a:p>
            <a:pPr lvl="2"/>
            <a:r>
              <a:rPr lang="en-US" dirty="0"/>
              <a:t>10M SIDIS events. All files were transferred to S3 yesterday, any production site can copy them out</a:t>
            </a:r>
          </a:p>
          <a:p>
            <a:pPr lvl="3"/>
            <a:r>
              <a:rPr lang="en-US" dirty="0"/>
              <a:t>My thought is to run 5M low q2 and 5M high q2 at different sites</a:t>
            </a:r>
          </a:p>
          <a:p>
            <a:pPr lvl="3"/>
            <a:r>
              <a:rPr lang="en-US" dirty="0"/>
              <a:t>Input files: 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mc ls S3/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eictest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/ECCE/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ProductionInputFiles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/SIDIS/pythia6/ep_18x100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B5010-FA72-E644-9C34-597ED42D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ECCE Simulations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FB6B3-E234-4D42-A330-EC6AFB875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586BAB-CBCC-0C44-9C1F-C8D9FBE7084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4D48C6-F9F4-8347-ADAB-A5F4B14904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</p:spTree>
    <p:extLst>
      <p:ext uri="{BB962C8B-B14F-4D97-AF65-F5344CB8AC3E}">
        <p14:creationId xmlns:p14="http://schemas.microsoft.com/office/powerpoint/2010/main" val="203344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51B76-1415-E847-AC06-8C927A7C5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Status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369DD8-76CD-E942-9DC3-7E742D6F8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ECCE Simulations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46FC5-71B4-1043-9CD6-321B6CACF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586BAB-CBCC-0C44-9C1F-C8D9FBE7084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FC98BC-89FE-5848-B82C-817FFDF1D1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D37760-1CB7-B745-B193-C4FA13C8C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38" y="884158"/>
            <a:ext cx="10265923" cy="527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013A946-39AD-084B-BB08-A208156E7A7A}" vid="{9553BB11-C1F1-6543-820F-0BC0578F76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526</Words>
  <Application>Microsoft Macintosh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Menlo</vt:lpstr>
      <vt:lpstr>Office Theme</vt:lpstr>
      <vt:lpstr>ECCE Simulations</vt:lpstr>
      <vt:lpstr>Detector Status</vt:lpstr>
      <vt:lpstr>Physics Status</vt:lpstr>
      <vt:lpstr>Production Status</vt:lpstr>
      <vt:lpstr>Production Status</vt:lpstr>
      <vt:lpstr>Production Status</vt:lpstr>
      <vt:lpstr>Production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ECCE Simulations</dc:title>
  <dc:creator>Dean, Cameron</dc:creator>
  <cp:lastModifiedBy>Dean, Cameron</cp:lastModifiedBy>
  <cp:revision>4</cp:revision>
  <dcterms:created xsi:type="dcterms:W3CDTF">2021-06-23T15:00:27Z</dcterms:created>
  <dcterms:modified xsi:type="dcterms:W3CDTF">2021-06-23T16:35:54Z</dcterms:modified>
</cp:coreProperties>
</file>