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8"/>
  </p:notesMasterIdLst>
  <p:sldIdLst>
    <p:sldId id="316" r:id="rId5"/>
    <p:sldId id="3689" r:id="rId6"/>
    <p:sldId id="3705" r:id="rId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4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FF2600"/>
    <a:srgbClr val="FFFFFF"/>
    <a:srgbClr val="FF9300"/>
    <a:srgbClr val="00FDFF"/>
    <a:srgbClr val="FF40FF"/>
    <a:srgbClr val="00FA00"/>
    <a:srgbClr val="30519D"/>
    <a:srgbClr val="24407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6959" autoAdjust="0"/>
    <p:restoredTop sz="94646"/>
  </p:normalViewPr>
  <p:slideViewPr>
    <p:cSldViewPr snapToGrid="0" snapToObjects="1">
      <p:cViewPr varScale="1">
        <p:scale>
          <a:sx n="128" d="100"/>
          <a:sy n="128" d="100"/>
        </p:scale>
        <p:origin x="2256" y="176"/>
      </p:cViewPr>
      <p:guideLst>
        <p:guide orient="horz" pos="3744"/>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ECFAD0DF-F63F-4951-88B8-7E7D2CB1BA02}" type="datetimeFigureOut">
              <a:rPr lang="en-US" smtClean="0"/>
              <a:t>7/12/21</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58010FB5-4D6F-42F5-A809-7A1093A9D772}" type="slidenum">
              <a:rPr lang="en-US" smtClean="0"/>
              <a:t>‹#›</a:t>
            </a:fld>
            <a:endParaRPr lang="en-US" dirty="0"/>
          </a:p>
        </p:txBody>
      </p:sp>
    </p:spTree>
    <p:extLst>
      <p:ext uri="{BB962C8B-B14F-4D97-AF65-F5344CB8AC3E}">
        <p14:creationId xmlns:p14="http://schemas.microsoft.com/office/powerpoint/2010/main" val="1483142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rcRect/>
          <a:stretch/>
        </p:blipFill>
        <p:spPr>
          <a:xfrm>
            <a:off x="0" y="0"/>
            <a:ext cx="9144000" cy="6858000"/>
          </a:xfrm>
          <a:prstGeom prst="rect">
            <a:avLst/>
          </a:prstGeom>
        </p:spPr>
      </p:pic>
      <p:sp>
        <p:nvSpPr>
          <p:cNvPr id="2" name="Title 1"/>
          <p:cNvSpPr>
            <a:spLocks noGrp="1"/>
          </p:cNvSpPr>
          <p:nvPr>
            <p:ph type="ctrTitle"/>
          </p:nvPr>
        </p:nvSpPr>
        <p:spPr>
          <a:xfrm>
            <a:off x="4056185" y="2790092"/>
            <a:ext cx="4741984" cy="1774948"/>
          </a:xfrm>
        </p:spPr>
        <p:txBody>
          <a:bodyPr anchor="b">
            <a:normAutofit/>
          </a:bodyPr>
          <a:lstStyle>
            <a:lvl1pPr algn="r">
              <a:defRPr sz="4400" b="0" i="0">
                <a:solidFill>
                  <a:schemeClr val="bg1"/>
                </a:solidFill>
                <a:latin typeface="Arial" charset="0"/>
                <a:ea typeface="Arial" charset="0"/>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4056185" y="4642339"/>
            <a:ext cx="4741984" cy="580292"/>
          </a:xfrm>
        </p:spPr>
        <p:txBody>
          <a:bodyPr/>
          <a:lstStyle>
            <a:lvl1pPr marL="0" indent="0" algn="r">
              <a:buNone/>
              <a:defRPr sz="2400">
                <a:solidFill>
                  <a:schemeClr val="bg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886700" cy="619759"/>
          </a:xfrm>
        </p:spPr>
        <p:txBody>
          <a:bodyPr>
            <a:normAutofit/>
          </a:bodyPr>
          <a:lstStyle>
            <a:lvl1pPr>
              <a:defRPr sz="3600">
                <a:solidFill>
                  <a:srgbClr val="0432FF"/>
                </a:solidFill>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a:xfrm>
            <a:off x="0" y="853441"/>
            <a:ext cx="9144000" cy="5604510"/>
          </a:xfrm>
        </p:spPr>
        <p:txBody>
          <a:bodyPr/>
          <a:lstStyle>
            <a:lvl1pPr marL="228600" indent="-228600">
              <a:buClr>
                <a:srgbClr val="0432FF"/>
              </a:buClr>
              <a:buFont typeface="Wingdings" pitchFamily="2" charset="2"/>
              <a:buChar char="q"/>
              <a:defRPr>
                <a:latin typeface="Arial" charset="0"/>
                <a:ea typeface="Arial" charset="0"/>
                <a:cs typeface="Arial" charset="0"/>
              </a:defRPr>
            </a:lvl1pPr>
            <a:lvl2pPr marL="685800" indent="-228600">
              <a:buClr>
                <a:srgbClr val="0432FF"/>
              </a:buClr>
              <a:buFont typeface="Wingdings" pitchFamily="2" charset="2"/>
              <a:buChar char="q"/>
              <a:defRPr>
                <a:latin typeface="Arial" charset="0"/>
                <a:ea typeface="Arial" charset="0"/>
                <a:cs typeface="Arial" charset="0"/>
              </a:defRPr>
            </a:lvl2pPr>
            <a:lvl3pPr marL="1143000" indent="-228600">
              <a:buClr>
                <a:srgbClr val="0432FF"/>
              </a:buClr>
              <a:buFont typeface="Wingdings" pitchFamily="2" charset="2"/>
              <a:buChar char="q"/>
              <a:defRPr>
                <a:latin typeface="Arial" charset="0"/>
                <a:ea typeface="Arial" charset="0"/>
                <a:cs typeface="Arial" charset="0"/>
              </a:defRPr>
            </a:lvl3pPr>
            <a:lvl4pPr marL="1600200" indent="-228600">
              <a:buClr>
                <a:srgbClr val="0432FF"/>
              </a:buClr>
              <a:buFont typeface="Wingdings" pitchFamily="2" charset="2"/>
              <a:buChar char="q"/>
              <a:defRPr>
                <a:latin typeface="Arial" charset="0"/>
                <a:ea typeface="Arial" charset="0"/>
                <a:cs typeface="Arial" charset="0"/>
              </a:defRPr>
            </a:lvl4pPr>
            <a:lvl5pPr marL="2057400" indent="-228600">
              <a:buClr>
                <a:srgbClr val="0432FF"/>
              </a:buClr>
              <a:buFont typeface="Wingdings" pitchFamily="2" charset="2"/>
              <a:buChar char="q"/>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492875"/>
            <a:ext cx="2057400" cy="365125"/>
          </a:xfrm>
        </p:spPr>
        <p:txBody>
          <a:bodyPr/>
          <a:lstStyle/>
          <a:p>
            <a:r>
              <a:rPr lang="en-US"/>
              <a:t>E.C. Aschenauer</a:t>
            </a:r>
            <a:endParaRPr lang="en-US" dirty="0"/>
          </a:p>
        </p:txBody>
      </p:sp>
      <p:sp>
        <p:nvSpPr>
          <p:cNvPr id="5" name="Footer Placeholder 4"/>
          <p:cNvSpPr>
            <a:spLocks noGrp="1"/>
          </p:cNvSpPr>
          <p:nvPr>
            <p:ph type="ftr" sz="quarter" idx="11"/>
          </p:nvPr>
        </p:nvSpPr>
        <p:spPr>
          <a:xfrm>
            <a:off x="3028950" y="6457951"/>
            <a:ext cx="3086100" cy="365125"/>
          </a:xfrm>
        </p:spPr>
        <p:txBody>
          <a:bodyPr/>
          <a:lstStyle/>
          <a:p>
            <a:endParaRPr lang="en-US" dirty="0"/>
          </a:p>
        </p:txBody>
      </p:sp>
      <p:sp>
        <p:nvSpPr>
          <p:cNvPr id="6" name="Slide Number Placeholder 5"/>
          <p:cNvSpPr>
            <a:spLocks noGrp="1"/>
          </p:cNvSpPr>
          <p:nvPr>
            <p:ph type="sldNum" sz="quarter" idx="12"/>
          </p:nvPr>
        </p:nvSpPr>
        <p:spPr>
          <a:xfrm>
            <a:off x="7048012" y="6457951"/>
            <a:ext cx="2057400" cy="365125"/>
          </a:xfrm>
        </p:spPr>
        <p:txBody>
          <a:bodyPr/>
          <a:lstStyle/>
          <a:p>
            <a:fld id="{893C5830-40F3-F04E-B2E3-10E6672BA8FF}"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7886700" cy="619759"/>
          </a:xfrm>
        </p:spPr>
        <p:txBody>
          <a:bodyPr>
            <a:normAutofit/>
          </a:bodyPr>
          <a:lstStyle>
            <a:lvl1pPr>
              <a:defRPr sz="3600">
                <a:solidFill>
                  <a:srgbClr val="0432FF"/>
                </a:solidFill>
              </a:defRPr>
            </a:lvl1pPr>
          </a:lstStyle>
          <a:p>
            <a:r>
              <a:rPr lang="en-US" dirty="0"/>
              <a:t>Click to edit Master title style</a:t>
            </a:r>
          </a:p>
        </p:txBody>
      </p:sp>
      <p:sp>
        <p:nvSpPr>
          <p:cNvPr id="3" name="Date Placeholder 2"/>
          <p:cNvSpPr>
            <a:spLocks noGrp="1"/>
          </p:cNvSpPr>
          <p:nvPr>
            <p:ph type="dt" sz="half" idx="10"/>
          </p:nvPr>
        </p:nvSpPr>
        <p:spPr>
          <a:xfrm>
            <a:off x="20320" y="6458586"/>
            <a:ext cx="2057400" cy="365125"/>
          </a:xfrm>
        </p:spPr>
        <p:txBody>
          <a:bodyPr/>
          <a:lstStyle/>
          <a:p>
            <a:r>
              <a:rPr lang="en-US"/>
              <a:t>E.C. Aschenauer</a:t>
            </a:r>
            <a:endParaRPr lang="en-US" dirty="0"/>
          </a:p>
        </p:txBody>
      </p:sp>
      <p:sp>
        <p:nvSpPr>
          <p:cNvPr id="4" name="Footer Placeholder 3"/>
          <p:cNvSpPr>
            <a:spLocks noGrp="1"/>
          </p:cNvSpPr>
          <p:nvPr>
            <p:ph type="ftr" sz="quarter" idx="11"/>
          </p:nvPr>
        </p:nvSpPr>
        <p:spPr>
          <a:xfrm>
            <a:off x="3028950" y="6457951"/>
            <a:ext cx="3086100" cy="365125"/>
          </a:xfrm>
        </p:spPr>
        <p:txBody>
          <a:bodyPr/>
          <a:lstStyle/>
          <a:p>
            <a:endParaRPr lang="en-US" dirty="0"/>
          </a:p>
        </p:txBody>
      </p:sp>
      <p:sp>
        <p:nvSpPr>
          <p:cNvPr id="5" name="Slide Number Placeholder 4"/>
          <p:cNvSpPr>
            <a:spLocks noGrp="1"/>
          </p:cNvSpPr>
          <p:nvPr>
            <p:ph type="sldNum" sz="quarter" idx="12"/>
          </p:nvPr>
        </p:nvSpPr>
        <p:spPr>
          <a:xfrm>
            <a:off x="7058172" y="6447791"/>
            <a:ext cx="2057400" cy="365125"/>
          </a:xfrm>
        </p:spPr>
        <p:txBody>
          <a:bodyPr/>
          <a:lstStyle/>
          <a:p>
            <a:fld id="{893C5830-40F3-F04E-B2E3-10E6672BA8F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160" y="6472555"/>
            <a:ext cx="2057400" cy="365125"/>
          </a:xfrm>
        </p:spPr>
        <p:txBody>
          <a:bodyPr/>
          <a:lstStyle/>
          <a:p>
            <a:r>
              <a:rPr lang="en-US"/>
              <a:t>E.C. Aschenauer</a:t>
            </a:r>
            <a:endParaRPr lang="en-US" dirty="0"/>
          </a:p>
        </p:txBody>
      </p:sp>
      <p:sp>
        <p:nvSpPr>
          <p:cNvPr id="3" name="Footer Placeholder 2"/>
          <p:cNvSpPr>
            <a:spLocks noGrp="1"/>
          </p:cNvSpPr>
          <p:nvPr>
            <p:ph type="ftr" sz="quarter" idx="11"/>
          </p:nvPr>
        </p:nvSpPr>
        <p:spPr>
          <a:xfrm>
            <a:off x="3028950" y="6447791"/>
            <a:ext cx="3086100" cy="365125"/>
          </a:xfrm>
        </p:spPr>
        <p:txBody>
          <a:bodyPr/>
          <a:lstStyle/>
          <a:p>
            <a:endParaRPr lang="en-US" dirty="0"/>
          </a:p>
        </p:txBody>
      </p:sp>
      <p:sp>
        <p:nvSpPr>
          <p:cNvPr id="4" name="Slide Number Placeholder 3"/>
          <p:cNvSpPr>
            <a:spLocks noGrp="1"/>
          </p:cNvSpPr>
          <p:nvPr>
            <p:ph type="sldNum" sz="quarter" idx="12"/>
          </p:nvPr>
        </p:nvSpPr>
        <p:spPr>
          <a:xfrm>
            <a:off x="7068332" y="6447791"/>
            <a:ext cx="2057400" cy="365125"/>
          </a:xfrm>
        </p:spPr>
        <p:txBody>
          <a:bodyPr/>
          <a:lstStyle/>
          <a:p>
            <a:fld id="{893C5830-40F3-F04E-B2E3-10E6672BA8F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6">
            <a:extLst>
              <a:ext uri="{28A0092B-C50C-407E-A947-70E740481C1C}">
                <a14:useLocalDpi xmlns:a14="http://schemas.microsoft.com/office/drawing/2010/main"/>
              </a:ext>
            </a:extLst>
          </a:blip>
          <a:stretch>
            <a:fillRect/>
          </a:stretch>
        </p:blipFill>
        <p:spPr>
          <a:xfrm>
            <a:off x="0" y="8548"/>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bg1"/>
                </a:solidFill>
                <a:latin typeface="Arial" charset="0"/>
                <a:ea typeface="Arial" charset="0"/>
                <a:cs typeface="Arial" charset="0"/>
              </a:defRPr>
            </a:lvl1pPr>
          </a:lstStyle>
          <a:p>
            <a:r>
              <a:rPr lang="en-US"/>
              <a:t>E.C. Aschenauer</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bg1"/>
                </a:solidFill>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4"/>
          </p:nvPr>
        </p:nvSpPr>
        <p:spPr>
          <a:xfrm>
            <a:off x="6997212" y="6356351"/>
            <a:ext cx="2057400" cy="365125"/>
          </a:xfrm>
          <a:prstGeom prst="rect">
            <a:avLst/>
          </a:prstGeom>
        </p:spPr>
        <p:txBody>
          <a:bodyPr vert="horz" lIns="91440" tIns="45720" rIns="91440" bIns="45720" rtlCol="0" anchor="ctr"/>
          <a:lstStyle>
            <a:lvl1pPr algn="r">
              <a:defRPr sz="1200">
                <a:solidFill>
                  <a:schemeClr val="bg1"/>
                </a:solidFill>
                <a:latin typeface="Arial" charset="0"/>
                <a:ea typeface="Arial" charset="0"/>
                <a:cs typeface="Arial" charset="0"/>
              </a:defRPr>
            </a:lvl1pPr>
          </a:lstStyle>
          <a:p>
            <a:fld id="{893C5830-40F3-F04E-B2E3-10E6672BA8FF}" type="slidenum">
              <a:rPr lang="en-US" smtClean="0"/>
              <a:pPr/>
              <a:t>‹#›</a:t>
            </a:fld>
            <a:endParaRPr lang="en-US" dirty="0"/>
          </a:p>
        </p:txBody>
      </p:sp>
      <p:pic>
        <p:nvPicPr>
          <p:cNvPr id="8" name="Picture 7"/>
          <p:cNvPicPr>
            <a:picLocks noChangeAspect="1"/>
          </p:cNvPicPr>
          <p:nvPr userDrawn="1"/>
        </p:nvPicPr>
        <p:blipFill>
          <a:blip r:embed="rId7"/>
          <a:srcRect/>
          <a:stretch/>
        </p:blipFill>
        <p:spPr>
          <a:xfrm>
            <a:off x="0" y="0"/>
            <a:ext cx="9144000" cy="6858000"/>
          </a:xfrm>
          <a:prstGeom prst="rect">
            <a:avLst/>
          </a:prstGeom>
        </p:spPr>
      </p:pic>
    </p:spTree>
    <p:extLst>
      <p:ext uri="{BB962C8B-B14F-4D97-AF65-F5344CB8AC3E}">
        <p14:creationId xmlns:p14="http://schemas.microsoft.com/office/powerpoint/2010/main" val="10923609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Lst>
  <p:hf hdr="0" ftr="0" dt="0"/>
  <p:txStyles>
    <p:titleStyle>
      <a:lvl1pPr algn="l" defTabSz="914400" rtl="0" eaLnBrk="1" latinLnBrk="0" hangingPunct="1">
        <a:lnSpc>
          <a:spcPct val="90000"/>
        </a:lnSpc>
        <a:spcBef>
          <a:spcPct val="0"/>
        </a:spcBef>
        <a:buNone/>
        <a:defRPr sz="4400" kern="1200">
          <a:solidFill>
            <a:srgbClr val="30519D"/>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icug.org/web/documents/public" TargetMode="External"/><Relationship Id="rId2" Type="http://schemas.openxmlformats.org/officeDocument/2006/relationships/hyperlink" Target="https://eic.github.io/resources/simulations.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indico.bnl.gov/event/10974/contributions/5116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8436" y="1530851"/>
            <a:ext cx="8365564" cy="1281702"/>
          </a:xfrm>
        </p:spPr>
        <p:txBody>
          <a:bodyPr>
            <a:normAutofit fontScale="90000"/>
          </a:bodyPr>
          <a:lstStyle/>
          <a:p>
            <a:r>
              <a:rPr lang="en-US" dirty="0"/>
              <a:t>IR Meetings across</a:t>
            </a:r>
            <a:br>
              <a:rPr lang="en-US" dirty="0"/>
            </a:br>
            <a:r>
              <a:rPr lang="en-US" sz="1000" dirty="0"/>
              <a:t> </a:t>
            </a:r>
            <a:br>
              <a:rPr lang="en-US" dirty="0"/>
            </a:br>
            <a:r>
              <a:rPr lang="en-US" dirty="0"/>
              <a:t> Proto-Collaborations</a:t>
            </a:r>
            <a:r>
              <a:rPr lang="en-US" b="1" dirty="0"/>
              <a:t> </a:t>
            </a:r>
          </a:p>
        </p:txBody>
      </p:sp>
      <p:sp>
        <p:nvSpPr>
          <p:cNvPr id="3" name="Subtitle 2"/>
          <p:cNvSpPr>
            <a:spLocks noGrp="1"/>
          </p:cNvSpPr>
          <p:nvPr>
            <p:ph type="subTitle" idx="1"/>
          </p:nvPr>
        </p:nvSpPr>
        <p:spPr>
          <a:xfrm>
            <a:off x="3133618" y="3429000"/>
            <a:ext cx="6010382" cy="1588214"/>
          </a:xfrm>
        </p:spPr>
        <p:txBody>
          <a:bodyPr>
            <a:noAutofit/>
          </a:bodyPr>
          <a:lstStyle/>
          <a:p>
            <a:r>
              <a:rPr lang="en-US" dirty="0"/>
              <a:t>E.C. </a:t>
            </a:r>
            <a:r>
              <a:rPr lang="en-US" dirty="0" err="1"/>
              <a:t>Aschenauer</a:t>
            </a:r>
            <a:r>
              <a:rPr lang="en-US" dirty="0"/>
              <a:t> (BNL)</a:t>
            </a:r>
          </a:p>
          <a:p>
            <a:r>
              <a:rPr lang="en-US" dirty="0"/>
              <a:t>R. Ent (</a:t>
            </a:r>
            <a:r>
              <a:rPr lang="en-US" dirty="0" err="1"/>
              <a:t>JLab</a:t>
            </a:r>
            <a:r>
              <a:rPr lang="en-US" dirty="0"/>
              <a:t>)</a:t>
            </a:r>
          </a:p>
          <a:p>
            <a:r>
              <a:rPr lang="en-US" dirty="0"/>
              <a:t>Co-Associate Directors for the Experimental Program</a:t>
            </a:r>
          </a:p>
          <a:p>
            <a:r>
              <a:rPr lang="en-US" sz="1400" dirty="0"/>
              <a:t>July 12</a:t>
            </a:r>
            <a:r>
              <a:rPr lang="en-US" sz="1400" baseline="30000" dirty="0"/>
              <a:t>th</a:t>
            </a:r>
            <a:r>
              <a:rPr lang="en-US" sz="1400" dirty="0"/>
              <a:t>, 2021</a:t>
            </a:r>
          </a:p>
        </p:txBody>
      </p:sp>
    </p:spTree>
    <p:extLst>
      <p:ext uri="{BB962C8B-B14F-4D97-AF65-F5344CB8AC3E}">
        <p14:creationId xmlns:p14="http://schemas.microsoft.com/office/powerpoint/2010/main" val="70066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DA43-04AD-7E47-B44F-19D5F035DDAC}"/>
              </a:ext>
            </a:extLst>
          </p:cNvPr>
          <p:cNvSpPr>
            <a:spLocks noGrp="1"/>
          </p:cNvSpPr>
          <p:nvPr>
            <p:ph type="title"/>
          </p:nvPr>
        </p:nvSpPr>
        <p:spPr>
          <a:xfrm>
            <a:off x="0" y="1"/>
            <a:ext cx="9115572" cy="585626"/>
          </a:xfrm>
        </p:spPr>
        <p:txBody>
          <a:bodyPr>
            <a:normAutofit/>
          </a:bodyPr>
          <a:lstStyle/>
          <a:p>
            <a:r>
              <a:rPr lang="en-US" sz="3600" dirty="0"/>
              <a:t>Topics</a:t>
            </a:r>
          </a:p>
        </p:txBody>
      </p:sp>
      <p:sp>
        <p:nvSpPr>
          <p:cNvPr id="3" name="Slide Number Placeholder 2">
            <a:extLst>
              <a:ext uri="{FF2B5EF4-FFF2-40B4-BE49-F238E27FC236}">
                <a16:creationId xmlns:a16="http://schemas.microsoft.com/office/drawing/2014/main" id="{3A70C8BF-6E55-404D-8C26-C1BEE3953FEF}"/>
              </a:ext>
            </a:extLst>
          </p:cNvPr>
          <p:cNvSpPr>
            <a:spLocks noGrp="1"/>
          </p:cNvSpPr>
          <p:nvPr>
            <p:ph type="sldNum" sz="quarter" idx="12"/>
          </p:nvPr>
        </p:nvSpPr>
        <p:spPr/>
        <p:txBody>
          <a:bodyPr/>
          <a:lstStyle/>
          <a:p>
            <a:fld id="{893C5830-40F3-F04E-B2E3-10E6672BA8FF}" type="slidenum">
              <a:rPr lang="en-US" smtClean="0"/>
              <a:t>2</a:t>
            </a:fld>
            <a:endParaRPr lang="en-US" dirty="0"/>
          </a:p>
        </p:txBody>
      </p:sp>
      <p:sp>
        <p:nvSpPr>
          <p:cNvPr id="4" name="TextBox 3">
            <a:extLst>
              <a:ext uri="{FF2B5EF4-FFF2-40B4-BE49-F238E27FC236}">
                <a16:creationId xmlns:a16="http://schemas.microsoft.com/office/drawing/2014/main" id="{9EB0C10E-5877-144A-BA69-5704C26BE2D8}"/>
              </a:ext>
            </a:extLst>
          </p:cNvPr>
          <p:cNvSpPr txBox="1"/>
          <p:nvPr/>
        </p:nvSpPr>
        <p:spPr>
          <a:xfrm>
            <a:off x="28428" y="585627"/>
            <a:ext cx="9144000" cy="6740307"/>
          </a:xfrm>
          <a:prstGeom prst="rect">
            <a:avLst/>
          </a:prstGeom>
          <a:noFill/>
        </p:spPr>
        <p:txBody>
          <a:bodyPr wrap="square" rtlCol="0">
            <a:spAutoFit/>
          </a:bodyPr>
          <a:lstStyle/>
          <a:p>
            <a:pPr marL="285750" indent="-285750">
              <a:buClr>
                <a:srgbClr val="0432FF"/>
              </a:buClr>
              <a:buFont typeface="Wingdings" pitchFamily="2" charset="2"/>
              <a:buChar char="q"/>
            </a:pPr>
            <a:r>
              <a:rPr lang="en-US" dirty="0">
                <a:latin typeface="Arial" panose="020B0604020202020204" pitchFamily="34" charset="0"/>
                <a:cs typeface="Arial" panose="020B0604020202020204" pitchFamily="34" charset="0"/>
              </a:rPr>
              <a:t> Status of the IR-6 0.5 meter shift on outgoing hadron side</a:t>
            </a:r>
          </a:p>
          <a:p>
            <a:pPr marL="285750" indent="-285750">
              <a:buClr>
                <a:srgbClr val="0432FF"/>
              </a:buClr>
              <a:buFont typeface="Wingdings" pitchFamily="2" charset="2"/>
              <a:buChar char="q"/>
            </a:pPr>
            <a:r>
              <a:rPr lang="en-US" dirty="0">
                <a:latin typeface="Arial" panose="020B0604020202020204" pitchFamily="34" charset="0"/>
                <a:cs typeface="Arial" panose="020B0604020202020204" pitchFamily="34" charset="0"/>
              </a:rPr>
              <a:t> Update of IR-8</a:t>
            </a:r>
          </a:p>
          <a:p>
            <a:pPr marL="285750" indent="-285750">
              <a:buClr>
                <a:srgbClr val="0432FF"/>
              </a:buClr>
              <a:buFont typeface="Wingdings" pitchFamily="2" charset="2"/>
              <a:buChar char="q"/>
            </a:pPr>
            <a:r>
              <a:rPr lang="en-US" dirty="0">
                <a:latin typeface="Arial" panose="020B0604020202020204" pitchFamily="34" charset="0"/>
                <a:cs typeface="Arial" panose="020B0604020202020204" pitchFamily="34" charset="0"/>
              </a:rPr>
              <a:t> Requirements for </a:t>
            </a:r>
            <a:r>
              <a:rPr lang="en-US" dirty="0" err="1">
                <a:latin typeface="Arial" panose="020B0604020202020204" pitchFamily="34" charset="0"/>
                <a:cs typeface="Arial" panose="020B0604020202020204" pitchFamily="34" charset="0"/>
              </a:rPr>
              <a:t>ECals</a:t>
            </a:r>
            <a:r>
              <a:rPr lang="en-US" dirty="0">
                <a:latin typeface="Arial" panose="020B0604020202020204" pitchFamily="34" charset="0"/>
                <a:cs typeface="Arial" panose="020B0604020202020204" pitchFamily="34" charset="0"/>
              </a:rPr>
              <a:t> around the IR</a:t>
            </a:r>
          </a:p>
          <a:p>
            <a:pPr marL="800100" lvl="1" indent="-342900">
              <a:buClr>
                <a:srgbClr val="0432FF"/>
              </a:buClr>
              <a:buFont typeface="Wingdings" pitchFamily="2" charset="2"/>
              <a:buChar char="Ø"/>
            </a:pPr>
            <a:r>
              <a:rPr lang="en-US" dirty="0">
                <a:latin typeface="Arial" panose="020B0604020202020204" pitchFamily="34" charset="0"/>
                <a:cs typeface="Arial" panose="020B0604020202020204" pitchFamily="34" charset="0"/>
              </a:rPr>
              <a:t>Want to understand the different </a:t>
            </a:r>
            <a:r>
              <a:rPr lang="en-US" dirty="0" err="1">
                <a:latin typeface="Arial" panose="020B0604020202020204" pitchFamily="34" charset="0"/>
                <a:cs typeface="Arial" panose="020B0604020202020204" pitchFamily="34" charset="0"/>
              </a:rPr>
              <a:t>ECals</a:t>
            </a:r>
            <a:r>
              <a:rPr lang="en-US" dirty="0">
                <a:latin typeface="Arial" panose="020B0604020202020204" pitchFamily="34" charset="0"/>
                <a:cs typeface="Arial" panose="020B0604020202020204" pitchFamily="34" charset="0"/>
              </a:rPr>
              <a:t> have common requirements and can be built together.</a:t>
            </a:r>
          </a:p>
          <a:p>
            <a:pPr lvl="1">
              <a:buClr>
                <a:srgbClr val="0432FF"/>
              </a:buClr>
            </a:pPr>
            <a:endParaRPr lang="en-US" sz="2000" dirty="0">
              <a:latin typeface="Arial" panose="020B0604020202020204" pitchFamily="34" charset="0"/>
              <a:cs typeface="Arial" panose="020B0604020202020204" pitchFamily="34" charset="0"/>
            </a:endParaRPr>
          </a:p>
          <a:p>
            <a:pPr marL="342900" indent="-342900">
              <a:buClr>
                <a:srgbClr val="0432FF"/>
              </a:buClr>
              <a:buFont typeface="Wingdings" pitchFamily="2" charset="2"/>
              <a:buChar char="q"/>
            </a:pPr>
            <a:r>
              <a:rPr lang="en-US" sz="2000" dirty="0">
                <a:latin typeface="Arial" panose="020B0604020202020204" pitchFamily="34" charset="0"/>
                <a:cs typeface="Arial" panose="020B0604020202020204" pitchFamily="34" charset="0"/>
              </a:rPr>
              <a:t>Extra Information:</a:t>
            </a:r>
          </a:p>
          <a:p>
            <a:r>
              <a:rPr lang="en-US" sz="1600" dirty="0">
                <a:latin typeface="Arial" panose="020B0604020202020204" pitchFamily="34" charset="0"/>
                <a:cs typeface="Arial" panose="020B0604020202020204" pitchFamily="34" charset="0"/>
              </a:rPr>
              <a:t>New document summarizing a study how measurements at the EIC will be influenced by various accelerator and beam effects, i.e. the crossing angle, the crabbing rotation, the beam energy spread, the angular beam divergence, and the bunch length. </a:t>
            </a: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The accelerator and beam effects studied in the note need to be included in physics and detector simulations for the EIC. They can have profound consequences of the measurement capabilities of the EIC and the design and layout of the detectors. Of particular interest are, e.g., analysis of azimuthal modulations in the cross section that reveal insights on GPDs or TMDs and the possible fake asymmetries being caused by the accelerator and beam effects.</a:t>
            </a:r>
            <a:br>
              <a:rPr lang="en-US" sz="1600" dirty="0">
                <a:latin typeface="Arial" panose="020B0604020202020204" pitchFamily="34" charset="0"/>
                <a:cs typeface="Arial" panose="020B0604020202020204" pitchFamily="34" charset="0"/>
              </a:rPr>
            </a:br>
            <a:br>
              <a:rPr lang="en-US" sz="1600" dirty="0">
                <a:latin typeface="Arial" panose="020B0604020202020204" pitchFamily="34" charset="0"/>
                <a:cs typeface="Arial" panose="020B0604020202020204" pitchFamily="34" charset="0"/>
              </a:rPr>
            </a:br>
            <a:r>
              <a:rPr lang="en-US" sz="1600" dirty="0">
                <a:latin typeface="Arial" panose="020B0604020202020204" pitchFamily="34" charset="0"/>
                <a:cs typeface="Arial" panose="020B0604020202020204" pitchFamily="34" charset="0"/>
              </a:rPr>
              <a:t>Code is provided to integrate these effect on generator level or as after burner, as well as a movie illustrating the electron and proton bunch movement during their interaction. The visualization is for an electron-proton collision at 18x275 GeV and based on the transport model described in the note.</a:t>
            </a:r>
            <a:br>
              <a:rPr lang="en-US" sz="1600" dirty="0">
                <a:latin typeface="Arial" panose="020B0604020202020204" pitchFamily="34" charset="0"/>
                <a:cs typeface="Arial" panose="020B0604020202020204" pitchFamily="34" charset="0"/>
              </a:rPr>
            </a:b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You can find the note and movie at </a:t>
            </a:r>
            <a:r>
              <a:rPr lang="en-US" sz="1600" dirty="0">
                <a:latin typeface="Arial" panose="020B0604020202020204" pitchFamily="34" charset="0"/>
                <a:cs typeface="Arial" panose="020B0604020202020204" pitchFamily="34" charset="0"/>
                <a:hlinkClick r:id="rId2"/>
              </a:rPr>
              <a:t>https://eic.github.io/resources/simulations.html</a:t>
            </a:r>
            <a:r>
              <a:rPr lang="en-US" sz="1600" dirty="0">
                <a:latin typeface="Arial" panose="020B0604020202020204" pitchFamily="34" charset="0"/>
                <a:cs typeface="Arial" panose="020B0604020202020204" pitchFamily="34" charset="0"/>
              </a:rPr>
              <a:t> and </a:t>
            </a:r>
            <a:r>
              <a:rPr lang="en-US" sz="1600" dirty="0">
                <a:latin typeface="Arial" panose="020B0604020202020204" pitchFamily="34" charset="0"/>
                <a:cs typeface="Arial" panose="020B0604020202020204" pitchFamily="34" charset="0"/>
                <a:hlinkClick r:id="rId3"/>
              </a:rPr>
              <a:t>http://www.eicug.org/web/documents/public</a:t>
            </a:r>
            <a:r>
              <a:rPr lang="en-US" sz="1600" dirty="0">
                <a:latin typeface="Arial" panose="020B0604020202020204" pitchFamily="34" charset="0"/>
                <a:cs typeface="Arial" panose="020B0604020202020204" pitchFamily="34" charset="0"/>
              </a:rPr>
              <a:t> </a:t>
            </a:r>
          </a:p>
          <a:p>
            <a:r>
              <a:rPr lang="en-US" sz="1600" dirty="0">
                <a:latin typeface="Arial" panose="020B0604020202020204" pitchFamily="34" charset="0"/>
                <a:cs typeface="Arial" panose="020B0604020202020204" pitchFamily="34" charset="0"/>
              </a:rPr>
              <a:t>under technical notes.</a:t>
            </a:r>
          </a:p>
          <a:p>
            <a:br>
              <a:rPr lang="en-US" sz="2000" dirty="0"/>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102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C470-2965-5643-8EAF-C41503046B0A}"/>
              </a:ext>
            </a:extLst>
          </p:cNvPr>
          <p:cNvSpPr>
            <a:spLocks noGrp="1"/>
          </p:cNvSpPr>
          <p:nvPr>
            <p:ph type="title"/>
          </p:nvPr>
        </p:nvSpPr>
        <p:spPr>
          <a:xfrm>
            <a:off x="0" y="1"/>
            <a:ext cx="7886700" cy="606174"/>
          </a:xfrm>
        </p:spPr>
        <p:txBody>
          <a:bodyPr>
            <a:normAutofit/>
          </a:bodyPr>
          <a:lstStyle/>
          <a:p>
            <a:r>
              <a:rPr lang="en-US" sz="3600" dirty="0"/>
              <a:t>STATUS IP-8</a:t>
            </a:r>
          </a:p>
        </p:txBody>
      </p:sp>
      <p:sp>
        <p:nvSpPr>
          <p:cNvPr id="3" name="Content Placeholder 2">
            <a:extLst>
              <a:ext uri="{FF2B5EF4-FFF2-40B4-BE49-F238E27FC236}">
                <a16:creationId xmlns:a16="http://schemas.microsoft.com/office/drawing/2014/main" id="{546C856E-9368-B748-B479-B7051F2040E6}"/>
              </a:ext>
            </a:extLst>
          </p:cNvPr>
          <p:cNvSpPr>
            <a:spLocks noGrp="1"/>
          </p:cNvSpPr>
          <p:nvPr>
            <p:ph idx="1"/>
          </p:nvPr>
        </p:nvSpPr>
        <p:spPr>
          <a:xfrm>
            <a:off x="12782" y="606175"/>
            <a:ext cx="9144000" cy="5604510"/>
          </a:xfrm>
        </p:spPr>
        <p:txBody>
          <a:bodyPr>
            <a:normAutofit lnSpcReduction="10000"/>
          </a:bodyPr>
          <a:lstStyle/>
          <a:p>
            <a:r>
              <a:rPr lang="en-US" dirty="0"/>
              <a:t> </a:t>
            </a:r>
            <a:r>
              <a:rPr lang="en-US" sz="2000" dirty="0"/>
              <a:t>All material to simulate physics at 18 GeV x 275 GeV has been posted at  </a:t>
            </a:r>
            <a:r>
              <a:rPr lang="en-US" sz="2000" dirty="0">
                <a:hlinkClick r:id="rId2"/>
              </a:rPr>
              <a:t>https://indico.bnl.gov/event/10974/contributions/51160/</a:t>
            </a:r>
            <a:endParaRPr lang="en-US" sz="2000" dirty="0"/>
          </a:p>
          <a:p>
            <a:pPr lvl="1">
              <a:buFont typeface="Wingdings" pitchFamily="2" charset="2"/>
              <a:buChar char="Ø"/>
            </a:pPr>
            <a:r>
              <a:rPr lang="en-US" sz="1800" dirty="0"/>
              <a:t>Detailed Read-Me how to use all the provided information</a:t>
            </a:r>
          </a:p>
          <a:p>
            <a:r>
              <a:rPr lang="en-US" dirty="0"/>
              <a:t> </a:t>
            </a:r>
            <a:r>
              <a:rPr lang="en-US" sz="2000" dirty="0">
                <a:solidFill>
                  <a:srgbClr val="0432FF"/>
                </a:solidFill>
              </a:rPr>
              <a:t>Remember what is NOT yet done:</a:t>
            </a:r>
          </a:p>
          <a:p>
            <a:pPr lvl="1">
              <a:buFont typeface="Wingdings" pitchFamily="2" charset="2"/>
              <a:buChar char="Ø"/>
            </a:pPr>
            <a:r>
              <a:rPr lang="en-US" sz="2000" dirty="0"/>
              <a:t>a full integration of the 2</a:t>
            </a:r>
            <a:r>
              <a:rPr lang="en-US" sz="2000" baseline="30000" dirty="0"/>
              <a:t>nd</a:t>
            </a:r>
            <a:r>
              <a:rPr lang="en-US" sz="2000" dirty="0"/>
              <a:t> IR into the EIC accelerator</a:t>
            </a:r>
          </a:p>
          <a:p>
            <a:pPr lvl="1">
              <a:buFont typeface="Wingdings" pitchFamily="2" charset="2"/>
              <a:buChar char="Ø"/>
            </a:pPr>
            <a:r>
              <a:rPr lang="en-US" sz="2000" dirty="0"/>
              <a:t>machine checks for operations</a:t>
            </a:r>
          </a:p>
          <a:p>
            <a:pPr lvl="1">
              <a:buFont typeface="Wingdings" pitchFamily="2" charset="2"/>
              <a:buChar char="Ø"/>
            </a:pPr>
            <a:r>
              <a:rPr lang="en-US" sz="2000" dirty="0"/>
              <a:t>any background simulations, i.e. beam gas and SR</a:t>
            </a:r>
          </a:p>
          <a:p>
            <a:pPr lvl="1">
              <a:buFont typeface="Wingdings" pitchFamily="2" charset="2"/>
              <a:buChar char="Ø"/>
            </a:pPr>
            <a:r>
              <a:rPr lang="en-US" sz="2000" dirty="0"/>
              <a:t>no design of the SR masks and simulations how effective the collimator system is with 2 IR </a:t>
            </a:r>
            <a:r>
              <a:rPr lang="en-US" sz="2000" dirty="0">
                <a:sym typeface="Wingdings" pitchFamily="2" charset="2"/>
              </a:rPr>
              <a:t> but as electron beam is not touched should be the same as IP-6</a:t>
            </a:r>
            <a:endParaRPr lang="en-US" sz="2000" dirty="0"/>
          </a:p>
          <a:p>
            <a:pPr lvl="1">
              <a:buFont typeface="Wingdings" pitchFamily="2" charset="2"/>
              <a:buChar char="Ø"/>
            </a:pPr>
            <a:r>
              <a:rPr lang="en-US" sz="2000" dirty="0"/>
              <a:t>beam pipe design – this will need work as the larger crossing angle will make the transition into B0 more complicated </a:t>
            </a:r>
          </a:p>
          <a:p>
            <a:pPr lvl="1">
              <a:buFont typeface="Wingdings" pitchFamily="2" charset="2"/>
              <a:buChar char="Ø"/>
            </a:pPr>
            <a:r>
              <a:rPr lang="en-US" sz="2000" dirty="0"/>
              <a:t>a design of the IR magnets – first checks that magnet parameters are reasonable (peak fields okay for conductor) have been done, but have not yet done designs such that we can guarantee cross-talks can be sufficiently limited.</a:t>
            </a:r>
          </a:p>
          <a:p>
            <a:pPr marL="0" indent="0" algn="ctr">
              <a:buNone/>
            </a:pPr>
            <a:r>
              <a:rPr lang="en-US" sz="2000" dirty="0">
                <a:solidFill>
                  <a:srgbClr val="0432FF"/>
                </a:solidFill>
                <a:sym typeface="Wingdings" pitchFamily="2" charset="2"/>
              </a:rPr>
              <a:t> </a:t>
            </a:r>
            <a:r>
              <a:rPr lang="en-US" sz="2000" dirty="0">
                <a:solidFill>
                  <a:srgbClr val="0432FF"/>
                </a:solidFill>
              </a:rPr>
              <a:t>Hence, this design still comes with some risk!</a:t>
            </a:r>
            <a:endParaRPr lang="en-US" sz="2000" dirty="0"/>
          </a:p>
          <a:p>
            <a:endParaRPr lang="en-US" dirty="0"/>
          </a:p>
        </p:txBody>
      </p:sp>
      <p:sp>
        <p:nvSpPr>
          <p:cNvPr id="4" name="Slide Number Placeholder 3">
            <a:extLst>
              <a:ext uri="{FF2B5EF4-FFF2-40B4-BE49-F238E27FC236}">
                <a16:creationId xmlns:a16="http://schemas.microsoft.com/office/drawing/2014/main" id="{D85F5B61-A6B7-C946-A4D7-03E3808D3C3A}"/>
              </a:ext>
            </a:extLst>
          </p:cNvPr>
          <p:cNvSpPr>
            <a:spLocks noGrp="1"/>
          </p:cNvSpPr>
          <p:nvPr>
            <p:ph type="sldNum" sz="quarter" idx="12"/>
          </p:nvPr>
        </p:nvSpPr>
        <p:spPr/>
        <p:txBody>
          <a:bodyPr/>
          <a:lstStyle/>
          <a:p>
            <a:fld id="{893C5830-40F3-F04E-B2E3-10E6672BA8FF}" type="slidenum">
              <a:rPr lang="en-US" smtClean="0"/>
              <a:t>3</a:t>
            </a:fld>
            <a:endParaRPr lang="en-US" dirty="0"/>
          </a:p>
        </p:txBody>
      </p:sp>
    </p:spTree>
    <p:extLst>
      <p:ext uri="{BB962C8B-B14F-4D97-AF65-F5344CB8AC3E}">
        <p14:creationId xmlns:p14="http://schemas.microsoft.com/office/powerpoint/2010/main" val="4452971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P-BNL-TJNAF March 11 Meeting DRAFTv3.pptx" id="{46AF6D6A-4294-4B22-94CD-AA52460A2916}" vid="{4162AC15-BCCC-4400-91DD-5CAEFA6AE18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76E8B2D47CCED48A8E0E46DEC2DF7DE" ma:contentTypeVersion="8" ma:contentTypeDescription="Create a new document." ma:contentTypeScope="" ma:versionID="95ae91965030ce40b2c842131efe8a17">
  <xsd:schema xmlns:xsd="http://www.w3.org/2001/XMLSchema" xmlns:xs="http://www.w3.org/2001/XMLSchema" xmlns:p="http://schemas.microsoft.com/office/2006/metadata/properties" xmlns:ns2="a6aa962e-91a0-4bf4-a698-47ecd2980171" targetNamespace="http://schemas.microsoft.com/office/2006/metadata/properties" ma:root="true" ma:fieldsID="5f9057cadcf397c67ebc364b43088db6" ns2:_="">
    <xsd:import namespace="a6aa962e-91a0-4bf4-a698-47ecd2980171"/>
    <xsd:element name="properties">
      <xsd:complexType>
        <xsd:sequence>
          <xsd:element name="documentManagement">
            <xsd:complexType>
              <xsd:all>
                <xsd:element ref="ns2:_x0023_" minOccurs="0"/>
                <xsd:element ref="ns2:MediaServiceMetadata" minOccurs="0"/>
                <xsd:element ref="ns2:MediaServiceFastMetadata" minOccurs="0"/>
                <xsd:element ref="ns2:Presenter_x0028_s_x0029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aa962e-91a0-4bf4-a698-47ecd2980171" elementFormDefault="qualified">
    <xsd:import namespace="http://schemas.microsoft.com/office/2006/documentManagement/types"/>
    <xsd:import namespace="http://schemas.microsoft.com/office/infopath/2007/PartnerControls"/>
    <xsd:element name="_x0023_" ma:index="8" nillable="true" ma:displayName="#" ma:format="Dropdown" ma:internalName="_x0023_" ma:percentage="FALSE">
      <xsd:simpleType>
        <xsd:restriction base="dms:Number"/>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Presenter_x0028_s_x0029_" ma:index="11" nillable="true" ma:displayName="Presenter(s)" ma:format="Dropdown" ma:internalName="Presenter_x0028_s_x0029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0023_ xmlns="a6aa962e-91a0-4bf4-a698-47ecd2980171">1</_x0023_>
    <Presenter_x0028_s_x0029_ xmlns="a6aa962e-91a0-4bf4-a698-47ecd2980171">R. Ent/E. Aschenauer</Presenter_x0028_s_x0029_>
  </documentManagement>
</p:properties>
</file>

<file path=customXml/itemProps1.xml><?xml version="1.0" encoding="utf-8"?>
<ds:datastoreItem xmlns:ds="http://schemas.openxmlformats.org/officeDocument/2006/customXml" ds:itemID="{9DF5CC8D-D5D4-46AE-BC87-A9F5EE92E875}">
  <ds:schemaRefs>
    <ds:schemaRef ds:uri="http://schemas.microsoft.com/sharepoint/v3/contenttype/forms"/>
  </ds:schemaRefs>
</ds:datastoreItem>
</file>

<file path=customXml/itemProps2.xml><?xml version="1.0" encoding="utf-8"?>
<ds:datastoreItem xmlns:ds="http://schemas.openxmlformats.org/officeDocument/2006/customXml" ds:itemID="{D64F886A-667C-4E0C-ABCC-A59C8A11C3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aa962e-91a0-4bf4-a698-47ecd29801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E98C05-5760-4FD2-B85E-2A9CB1A90B2B}">
  <ds:schemaRefs>
    <ds:schemaRef ds:uri="http://purl.org/dc/terms/"/>
    <ds:schemaRef ds:uri="http://schemas.openxmlformats.org/package/2006/metadata/core-properties"/>
    <ds:schemaRef ds:uri="http://purl.org/dc/dcmitype/"/>
    <ds:schemaRef ds:uri="a6aa962e-91a0-4bf4-a698-47ecd2980171"/>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NP-BNL-TJNAF March 11 Meeting Templatev2</Template>
  <TotalTime>12123</TotalTime>
  <Words>483</Words>
  <Application>Microsoft Macintosh PowerPoint</Application>
  <PresentationFormat>On-screen Show (4:3)</PresentationFormat>
  <Paragraphs>29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Office Theme</vt:lpstr>
      <vt:lpstr>IR Meetings across    Proto-Collaborations </vt:lpstr>
      <vt:lpstr>Topics</vt:lpstr>
      <vt:lpstr>STATUS IP-8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Hatton, Diane</dc:creator>
  <cp:lastModifiedBy>Elke-Caroline Aschenauer</cp:lastModifiedBy>
  <cp:revision>1047</cp:revision>
  <cp:lastPrinted>2021-01-13T03:37:55Z</cp:lastPrinted>
  <dcterms:created xsi:type="dcterms:W3CDTF">2020-03-08T15:15:52Z</dcterms:created>
  <dcterms:modified xsi:type="dcterms:W3CDTF">2021-07-12T16:53:48Z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0x010100876E8B2D47CCED48A8E0E46DEC2DF7DE</vt:lpwstr>
  </property>
  <property fmtid="{D5CDD505-2E9C-101B-9397-08002B2CF9AE}" pid="3" name="Order">
    <vt:r8>16800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SourceUrl">
    <vt:lpwstr/>
  </property>
  <property fmtid="{D5CDD505-2E9C-101B-9397-08002B2CF9AE}" pid="9" name="_SharedFileIndex">
    <vt:lpwstr/>
  </property>
  <property fmtid="{D5CDD505-2E9C-101B-9397-08002B2CF9AE}" pid="10" name="Presenter">
    <vt:lpwstr/>
  </property>
</Properties>
</file>