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16" r:id="rId5"/>
    <p:sldId id="3700" r:id="rId6"/>
    <p:sldId id="257" r:id="rId7"/>
    <p:sldId id="3706" r:id="rId8"/>
    <p:sldId id="258" r:id="rId9"/>
    <p:sldId id="259" r:id="rId10"/>
    <p:sldId id="268" r:id="rId11"/>
    <p:sldId id="269" r:id="rId12"/>
    <p:sldId id="270" r:id="rId13"/>
    <p:sldId id="271" r:id="rId14"/>
    <p:sldId id="274" r:id="rId15"/>
    <p:sldId id="275" r:id="rId16"/>
    <p:sldId id="260" r:id="rId17"/>
    <p:sldId id="3707" r:id="rId18"/>
    <p:sldId id="2267" r:id="rId19"/>
    <p:sldId id="3678"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2600"/>
    <a:srgbClr val="FFFFFF"/>
    <a:srgbClr val="FF9300"/>
    <a:srgbClr val="00FDFF"/>
    <a:srgbClr val="FF40FF"/>
    <a:srgbClr val="00FA00"/>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6FB9D-8622-4D73-8E93-33C3B1ECBF38}" v="6" dt="2021-02-17T04:27:24.297"/>
    <p1510:client id="{2708B97B-EFDC-4FDE-A368-D5E83616CDC6}" v="383" dt="2021-03-04T03:45:34.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59" autoAdjust="0"/>
    <p:restoredTop sz="94646"/>
  </p:normalViewPr>
  <p:slideViewPr>
    <p:cSldViewPr snapToGrid="0" snapToObjects="1">
      <p:cViewPr varScale="1">
        <p:scale>
          <a:sx n="124" d="100"/>
          <a:sy n="124" d="100"/>
        </p:scale>
        <p:origin x="2280" y="176"/>
      </p:cViewPr>
      <p:guideLst>
        <p:guide orient="horz" pos="3744"/>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7/12/21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19759"/>
          </a:xfrm>
        </p:spPr>
        <p:txBody>
          <a:bodyPr>
            <a:normAutofit/>
          </a:bodyPr>
          <a:lstStyle>
            <a:lvl1pPr>
              <a:defRPr sz="3600">
                <a:solidFill>
                  <a:srgbClr val="0432FF"/>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0" y="853441"/>
            <a:ext cx="9144000" cy="5604510"/>
          </a:xfrm>
        </p:spPr>
        <p:txBody>
          <a:bodyPr/>
          <a:lstStyle>
            <a:lvl1pPr marL="228600" indent="-228600">
              <a:buClr>
                <a:srgbClr val="0432FF"/>
              </a:buClr>
              <a:buFont typeface="Wingdings" pitchFamily="2" charset="2"/>
              <a:buChar char="q"/>
              <a:defRPr>
                <a:latin typeface="Arial" charset="0"/>
                <a:ea typeface="Arial" charset="0"/>
                <a:cs typeface="Arial" charset="0"/>
              </a:defRPr>
            </a:lvl1pPr>
            <a:lvl2pPr marL="685800" indent="-228600">
              <a:buClr>
                <a:srgbClr val="0432FF"/>
              </a:buClr>
              <a:buFont typeface="Wingdings" pitchFamily="2" charset="2"/>
              <a:buChar char="q"/>
              <a:defRPr>
                <a:latin typeface="Arial" charset="0"/>
                <a:ea typeface="Arial" charset="0"/>
                <a:cs typeface="Arial" charset="0"/>
              </a:defRPr>
            </a:lvl2pPr>
            <a:lvl3pPr marL="1143000" indent="-228600">
              <a:buClr>
                <a:srgbClr val="0432FF"/>
              </a:buClr>
              <a:buFont typeface="Wingdings" pitchFamily="2" charset="2"/>
              <a:buChar char="q"/>
              <a:defRPr>
                <a:latin typeface="Arial" charset="0"/>
                <a:ea typeface="Arial" charset="0"/>
                <a:cs typeface="Arial" charset="0"/>
              </a:defRPr>
            </a:lvl3pPr>
            <a:lvl4pPr marL="1600200" indent="-228600">
              <a:buClr>
                <a:srgbClr val="0432FF"/>
              </a:buClr>
              <a:buFont typeface="Wingdings" pitchFamily="2" charset="2"/>
              <a:buChar char="q"/>
              <a:defRPr>
                <a:latin typeface="Arial" charset="0"/>
                <a:ea typeface="Arial" charset="0"/>
                <a:cs typeface="Arial" charset="0"/>
              </a:defRPr>
            </a:lvl4pPr>
            <a:lvl5pPr marL="2057400" indent="-228600">
              <a:buClr>
                <a:srgbClr val="0432FF"/>
              </a:buClr>
              <a:buFont typeface="Wingdings" pitchFamily="2" charset="2"/>
              <a:buChar char="q"/>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r>
              <a:rPr lang="en-US"/>
              <a:t>E.C. Aschenauer</a:t>
            </a:r>
            <a:endParaRPr lang="en-US" dirty="0"/>
          </a:p>
        </p:txBody>
      </p:sp>
      <p:sp>
        <p:nvSpPr>
          <p:cNvPr id="5" name="Footer Placeholder 4"/>
          <p:cNvSpPr>
            <a:spLocks noGrp="1"/>
          </p:cNvSpPr>
          <p:nvPr>
            <p:ph type="ftr" sz="quarter" idx="11"/>
          </p:nvPr>
        </p:nvSpPr>
        <p:spPr>
          <a:xfrm>
            <a:off x="3028950" y="6457951"/>
            <a:ext cx="3086100" cy="365125"/>
          </a:xfrm>
        </p:spPr>
        <p:txBody>
          <a:bodyPr/>
          <a:lstStyle/>
          <a:p>
            <a:endParaRPr lang="en-US" dirty="0"/>
          </a:p>
        </p:txBody>
      </p:sp>
      <p:sp>
        <p:nvSpPr>
          <p:cNvPr id="6" name="Slide Number Placeholder 5"/>
          <p:cNvSpPr>
            <a:spLocks noGrp="1"/>
          </p:cNvSpPr>
          <p:nvPr>
            <p:ph type="sldNum" sz="quarter" idx="12"/>
          </p:nvPr>
        </p:nvSpPr>
        <p:spPr>
          <a:xfrm>
            <a:off x="7048012" y="645795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19759"/>
          </a:xfrm>
        </p:spPr>
        <p:txBody>
          <a:bodyPr>
            <a:normAutofit/>
          </a:bodyPr>
          <a:lstStyle>
            <a:lvl1pPr>
              <a:defRPr sz="3600">
                <a:solidFill>
                  <a:srgbClr val="0432FF"/>
                </a:solidFill>
              </a:defRPr>
            </a:lvl1pPr>
          </a:lstStyle>
          <a:p>
            <a:r>
              <a:rPr lang="en-US" dirty="0"/>
              <a:t>Click to edit Master title style</a:t>
            </a:r>
          </a:p>
        </p:txBody>
      </p:sp>
      <p:sp>
        <p:nvSpPr>
          <p:cNvPr id="3" name="Date Placeholder 2"/>
          <p:cNvSpPr>
            <a:spLocks noGrp="1"/>
          </p:cNvSpPr>
          <p:nvPr>
            <p:ph type="dt" sz="half" idx="10"/>
          </p:nvPr>
        </p:nvSpPr>
        <p:spPr>
          <a:xfrm>
            <a:off x="20320" y="6458586"/>
            <a:ext cx="2057400" cy="365125"/>
          </a:xfrm>
        </p:spPr>
        <p:txBody>
          <a:bodyPr/>
          <a:lstStyle/>
          <a:p>
            <a:r>
              <a:rPr lang="en-US"/>
              <a:t>E.C. Aschenauer</a:t>
            </a:r>
            <a:endParaRPr lang="en-US" dirty="0"/>
          </a:p>
        </p:txBody>
      </p:sp>
      <p:sp>
        <p:nvSpPr>
          <p:cNvPr id="4" name="Footer Placeholder 3"/>
          <p:cNvSpPr>
            <a:spLocks noGrp="1"/>
          </p:cNvSpPr>
          <p:nvPr>
            <p:ph type="ftr" sz="quarter" idx="11"/>
          </p:nvPr>
        </p:nvSpPr>
        <p:spPr>
          <a:xfrm>
            <a:off x="3028950" y="6457951"/>
            <a:ext cx="3086100" cy="365125"/>
          </a:xfrm>
        </p:spPr>
        <p:txBody>
          <a:bodyPr/>
          <a:lstStyle/>
          <a:p>
            <a:endParaRPr lang="en-US" dirty="0"/>
          </a:p>
        </p:txBody>
      </p:sp>
      <p:sp>
        <p:nvSpPr>
          <p:cNvPr id="5" name="Slide Number Placeholder 4"/>
          <p:cNvSpPr>
            <a:spLocks noGrp="1"/>
          </p:cNvSpPr>
          <p:nvPr>
            <p:ph type="sldNum" sz="quarter" idx="12"/>
          </p:nvPr>
        </p:nvSpPr>
        <p:spPr>
          <a:xfrm>
            <a:off x="7058172" y="644779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0" y="6472555"/>
            <a:ext cx="2057400" cy="365125"/>
          </a:xfrm>
        </p:spPr>
        <p:txBody>
          <a:bodyPr/>
          <a:lstStyle/>
          <a:p>
            <a:r>
              <a:rPr lang="en-US"/>
              <a:t>E.C. Aschenauer</a:t>
            </a:r>
            <a:endParaRPr lang="en-US" dirty="0"/>
          </a:p>
        </p:txBody>
      </p:sp>
      <p:sp>
        <p:nvSpPr>
          <p:cNvPr id="3" name="Footer Placeholder 2"/>
          <p:cNvSpPr>
            <a:spLocks noGrp="1"/>
          </p:cNvSpPr>
          <p:nvPr>
            <p:ph type="ftr" sz="quarter" idx="11"/>
          </p:nvPr>
        </p:nvSpPr>
        <p:spPr>
          <a:xfrm>
            <a:off x="3028950" y="6447791"/>
            <a:ext cx="3086100" cy="365125"/>
          </a:xfrm>
        </p:spPr>
        <p:txBody>
          <a:bodyPr/>
          <a:lstStyle/>
          <a:p>
            <a:endParaRPr lang="en-US" dirty="0"/>
          </a:p>
        </p:txBody>
      </p:sp>
      <p:sp>
        <p:nvSpPr>
          <p:cNvPr id="4" name="Slide Number Placeholder 3"/>
          <p:cNvSpPr>
            <a:spLocks noGrp="1"/>
          </p:cNvSpPr>
          <p:nvPr>
            <p:ph type="sldNum" sz="quarter" idx="12"/>
          </p:nvPr>
        </p:nvSpPr>
        <p:spPr>
          <a:xfrm>
            <a:off x="7068332" y="644779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r>
              <a:rPr lang="en-US"/>
              <a:t>E.C. Aschenauer</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7"/>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hyperlink" Target="https://indico.bnl.gov/event/10974/contributions/5126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436" y="1530851"/>
            <a:ext cx="8365564" cy="1281702"/>
          </a:xfrm>
        </p:spPr>
        <p:txBody>
          <a:bodyPr>
            <a:normAutofit fontScale="90000"/>
          </a:bodyPr>
          <a:lstStyle/>
          <a:p>
            <a:r>
              <a:rPr lang="en-US" dirty="0"/>
              <a:t>IR Meetings across</a:t>
            </a:r>
            <a:br>
              <a:rPr lang="en-US" dirty="0"/>
            </a:br>
            <a:r>
              <a:rPr lang="en-US" sz="1000" dirty="0"/>
              <a:t> </a:t>
            </a:r>
            <a:br>
              <a:rPr lang="en-US" dirty="0"/>
            </a:br>
            <a:r>
              <a:rPr lang="en-US" dirty="0"/>
              <a:t> Proto-Collaborations</a:t>
            </a:r>
            <a:r>
              <a:rPr lang="en-US" b="1" dirty="0"/>
              <a:t> </a:t>
            </a:r>
          </a:p>
        </p:txBody>
      </p:sp>
      <p:sp>
        <p:nvSpPr>
          <p:cNvPr id="3" name="Subtitle 2"/>
          <p:cNvSpPr>
            <a:spLocks noGrp="1"/>
          </p:cNvSpPr>
          <p:nvPr>
            <p:ph type="subTitle" idx="1"/>
          </p:nvPr>
        </p:nvSpPr>
        <p:spPr>
          <a:xfrm>
            <a:off x="3133618" y="3429000"/>
            <a:ext cx="6010382" cy="1588214"/>
          </a:xfrm>
        </p:spPr>
        <p:txBody>
          <a:bodyPr>
            <a:noAutofit/>
          </a:bodyPr>
          <a:lstStyle/>
          <a:p>
            <a:r>
              <a:rPr lang="en-US" dirty="0"/>
              <a:t>E.C. </a:t>
            </a:r>
            <a:r>
              <a:rPr lang="en-US" dirty="0" err="1"/>
              <a:t>Aschenauer</a:t>
            </a:r>
            <a:r>
              <a:rPr lang="en-US" dirty="0"/>
              <a:t> (BNL)</a:t>
            </a:r>
          </a:p>
          <a:p>
            <a:r>
              <a:rPr lang="en-US" dirty="0"/>
              <a:t>R. Ent (</a:t>
            </a:r>
            <a:r>
              <a:rPr lang="en-US" dirty="0" err="1"/>
              <a:t>JLab</a:t>
            </a:r>
            <a:r>
              <a:rPr lang="en-US" dirty="0"/>
              <a:t>)</a:t>
            </a:r>
          </a:p>
          <a:p>
            <a:r>
              <a:rPr lang="en-US" dirty="0"/>
              <a:t>Co-Associate Directors for the Experimental Program</a:t>
            </a:r>
          </a:p>
          <a:p>
            <a:r>
              <a:rPr lang="en-US" sz="1400" dirty="0"/>
              <a:t>July 12</a:t>
            </a:r>
            <a:r>
              <a:rPr lang="en-US" sz="1400" baseline="30000" dirty="0"/>
              <a:t>th</a:t>
            </a:r>
            <a:r>
              <a:rPr lang="en-US" sz="1400" dirty="0"/>
              <a:t>, 2021</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hart&#10;&#10;Description automatically generated with low confidence">
            <a:extLst>
              <a:ext uri="{FF2B5EF4-FFF2-40B4-BE49-F238E27FC236}">
                <a16:creationId xmlns:a16="http://schemas.microsoft.com/office/drawing/2014/main" id="{6E5CA8B3-4494-F248-9BA0-1EDBB271C16F}"/>
              </a:ext>
            </a:extLst>
          </p:cNvPr>
          <p:cNvPicPr>
            <a:picLocks noChangeAspect="1"/>
          </p:cNvPicPr>
          <p:nvPr/>
        </p:nvPicPr>
        <p:blipFill>
          <a:blip r:embed="rId2"/>
          <a:stretch>
            <a:fillRect/>
          </a:stretch>
        </p:blipFill>
        <p:spPr>
          <a:xfrm>
            <a:off x="0" y="3406111"/>
            <a:ext cx="9144000" cy="2264546"/>
          </a:xfrm>
          <a:prstGeom prst="rect">
            <a:avLst/>
          </a:prstGeom>
        </p:spPr>
      </p:pic>
      <p:pic>
        <p:nvPicPr>
          <p:cNvPr id="33" name="Picture 32" descr="Chart&#10;&#10;Description automatically generated">
            <a:extLst>
              <a:ext uri="{FF2B5EF4-FFF2-40B4-BE49-F238E27FC236}">
                <a16:creationId xmlns:a16="http://schemas.microsoft.com/office/drawing/2014/main" id="{6FDBFB92-25EA-4644-B557-EAF7295CF3F3}"/>
              </a:ext>
            </a:extLst>
          </p:cNvPr>
          <p:cNvPicPr>
            <a:picLocks noChangeAspect="1"/>
          </p:cNvPicPr>
          <p:nvPr/>
        </p:nvPicPr>
        <p:blipFill>
          <a:blip r:embed="rId3"/>
          <a:stretch>
            <a:fillRect/>
          </a:stretch>
        </p:blipFill>
        <p:spPr>
          <a:xfrm>
            <a:off x="0" y="1379145"/>
            <a:ext cx="9144000" cy="2264546"/>
          </a:xfrm>
          <a:prstGeom prst="rect">
            <a:avLst/>
          </a:prstGeom>
        </p:spPr>
      </p:pic>
      <p:sp>
        <p:nvSpPr>
          <p:cNvPr id="18" name="TextBox 17">
            <a:extLst>
              <a:ext uri="{FF2B5EF4-FFF2-40B4-BE49-F238E27FC236}">
                <a16:creationId xmlns:a16="http://schemas.microsoft.com/office/drawing/2014/main" id="{8A927679-913C-244B-8962-E1DD7E8E55B4}"/>
              </a:ext>
            </a:extLst>
          </p:cNvPr>
          <p:cNvSpPr txBox="1"/>
          <p:nvPr/>
        </p:nvSpPr>
        <p:spPr>
          <a:xfrm>
            <a:off x="4895220" y="1020820"/>
            <a:ext cx="2372770" cy="300082"/>
          </a:xfrm>
          <a:prstGeom prst="rect">
            <a:avLst/>
          </a:prstGeom>
          <a:noFill/>
          <a:ln>
            <a:solidFill>
              <a:srgbClr val="FF0000"/>
            </a:solidFill>
          </a:ln>
        </p:spPr>
        <p:txBody>
          <a:bodyPr wrap="square" rtlCol="0">
            <a:spAutoFit/>
          </a:bodyPr>
          <a:lstStyle/>
          <a:p>
            <a:r>
              <a:rPr lang="en-US" sz="1350" dirty="0">
                <a:solidFill>
                  <a:srgbClr val="FF0000"/>
                </a:solidFill>
              </a:rPr>
              <a:t>OMD acceptance dominates.</a:t>
            </a:r>
          </a:p>
        </p:txBody>
      </p:sp>
      <p:cxnSp>
        <p:nvCxnSpPr>
          <p:cNvPr id="19" name="Straight Arrow Connector 18">
            <a:extLst>
              <a:ext uri="{FF2B5EF4-FFF2-40B4-BE49-F238E27FC236}">
                <a16:creationId xmlns:a16="http://schemas.microsoft.com/office/drawing/2014/main" id="{C2D373D1-4536-6640-8842-D2F5DC869B36}"/>
              </a:ext>
            </a:extLst>
          </p:cNvPr>
          <p:cNvCxnSpPr>
            <a:cxnSpLocks/>
          </p:cNvCxnSpPr>
          <p:nvPr/>
        </p:nvCxnSpPr>
        <p:spPr>
          <a:xfrm>
            <a:off x="7267990" y="1287005"/>
            <a:ext cx="641786" cy="940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D401F4-47D9-1F48-9404-8A20EC9F900D}"/>
              </a:ext>
            </a:extLst>
          </p:cNvPr>
          <p:cNvSpPr txBox="1"/>
          <p:nvPr/>
        </p:nvSpPr>
        <p:spPr>
          <a:xfrm>
            <a:off x="4736493" y="1422675"/>
            <a:ext cx="2415209" cy="230832"/>
          </a:xfrm>
          <a:prstGeom prst="rect">
            <a:avLst/>
          </a:prstGeom>
          <a:solidFill>
            <a:schemeClr val="bg1"/>
          </a:solidFill>
        </p:spPr>
        <p:txBody>
          <a:bodyPr wrap="square" rtlCol="0">
            <a:spAutoFit/>
          </a:bodyPr>
          <a:lstStyle/>
          <a:p>
            <a:r>
              <a:rPr lang="en-US" sz="900" dirty="0"/>
              <a:t>Hits on sensor plane (local sensor coordinates)</a:t>
            </a:r>
          </a:p>
        </p:txBody>
      </p:sp>
      <p:sp>
        <p:nvSpPr>
          <p:cNvPr id="21" name="TextBox 20">
            <a:extLst>
              <a:ext uri="{FF2B5EF4-FFF2-40B4-BE49-F238E27FC236}">
                <a16:creationId xmlns:a16="http://schemas.microsoft.com/office/drawing/2014/main" id="{6A08D7E4-D5BB-844E-9D76-28907C4A4D5C}"/>
              </a:ext>
            </a:extLst>
          </p:cNvPr>
          <p:cNvSpPr txBox="1"/>
          <p:nvPr/>
        </p:nvSpPr>
        <p:spPr>
          <a:xfrm>
            <a:off x="590164" y="1331609"/>
            <a:ext cx="1147970" cy="300082"/>
          </a:xfrm>
          <a:prstGeom prst="rect">
            <a:avLst/>
          </a:prstGeom>
          <a:solidFill>
            <a:schemeClr val="bg1"/>
          </a:solidFill>
        </p:spPr>
        <p:txBody>
          <a:bodyPr wrap="square" rtlCol="0">
            <a:spAutoFit/>
          </a:bodyPr>
          <a:lstStyle/>
          <a:p>
            <a:r>
              <a:rPr lang="en-US" sz="1350" dirty="0"/>
              <a:t>Generated</a:t>
            </a:r>
          </a:p>
        </p:txBody>
      </p:sp>
      <p:sp>
        <p:nvSpPr>
          <p:cNvPr id="22" name="TextBox 21">
            <a:extLst>
              <a:ext uri="{FF2B5EF4-FFF2-40B4-BE49-F238E27FC236}">
                <a16:creationId xmlns:a16="http://schemas.microsoft.com/office/drawing/2014/main" id="{9341031E-E368-7E40-BD05-82BF5099EDB1}"/>
              </a:ext>
            </a:extLst>
          </p:cNvPr>
          <p:cNvSpPr txBox="1"/>
          <p:nvPr/>
        </p:nvSpPr>
        <p:spPr>
          <a:xfrm>
            <a:off x="2721457" y="1315170"/>
            <a:ext cx="1256963" cy="300082"/>
          </a:xfrm>
          <a:prstGeom prst="rect">
            <a:avLst/>
          </a:prstGeom>
          <a:solidFill>
            <a:schemeClr val="bg1"/>
          </a:solidFill>
        </p:spPr>
        <p:txBody>
          <a:bodyPr wrap="square" rtlCol="0">
            <a:spAutoFit/>
          </a:bodyPr>
          <a:lstStyle/>
          <a:p>
            <a:r>
              <a:rPr lang="en-US" sz="1350" dirty="0"/>
              <a:t>Accepted</a:t>
            </a:r>
          </a:p>
        </p:txBody>
      </p:sp>
      <p:sp>
        <p:nvSpPr>
          <p:cNvPr id="23" name="TextBox 22">
            <a:extLst>
              <a:ext uri="{FF2B5EF4-FFF2-40B4-BE49-F238E27FC236}">
                <a16:creationId xmlns:a16="http://schemas.microsoft.com/office/drawing/2014/main" id="{BD3D0FF4-0BB4-0549-9B3C-9B3835AADE2E}"/>
              </a:ext>
            </a:extLst>
          </p:cNvPr>
          <p:cNvSpPr txBox="1"/>
          <p:nvPr/>
        </p:nvSpPr>
        <p:spPr>
          <a:xfrm>
            <a:off x="5370576" y="2950645"/>
            <a:ext cx="1610140" cy="300082"/>
          </a:xfrm>
          <a:prstGeom prst="rect">
            <a:avLst/>
          </a:prstGeom>
          <a:noFill/>
        </p:spPr>
        <p:txBody>
          <a:bodyPr wrap="square" rtlCol="0">
            <a:spAutoFit/>
          </a:bodyPr>
          <a:lstStyle/>
          <a:p>
            <a:r>
              <a:rPr lang="en-US" sz="1350" dirty="0">
                <a:solidFill>
                  <a:srgbClr val="FF0000"/>
                </a:solidFill>
              </a:rPr>
              <a:t>Roman Pots</a:t>
            </a:r>
          </a:p>
        </p:txBody>
      </p:sp>
      <p:sp>
        <p:nvSpPr>
          <p:cNvPr id="24" name="TextBox 23">
            <a:extLst>
              <a:ext uri="{FF2B5EF4-FFF2-40B4-BE49-F238E27FC236}">
                <a16:creationId xmlns:a16="http://schemas.microsoft.com/office/drawing/2014/main" id="{6C708E2B-7889-4241-8D7D-253A6D6501CB}"/>
              </a:ext>
            </a:extLst>
          </p:cNvPr>
          <p:cNvSpPr txBox="1"/>
          <p:nvPr/>
        </p:nvSpPr>
        <p:spPr>
          <a:xfrm>
            <a:off x="7510456" y="1339322"/>
            <a:ext cx="1234799" cy="300082"/>
          </a:xfrm>
          <a:prstGeom prst="rect">
            <a:avLst/>
          </a:prstGeom>
          <a:solidFill>
            <a:schemeClr val="bg1"/>
          </a:solidFill>
        </p:spPr>
        <p:txBody>
          <a:bodyPr wrap="square" rtlCol="0">
            <a:spAutoFit/>
          </a:bodyPr>
          <a:lstStyle/>
          <a:p>
            <a:r>
              <a:rPr lang="en-US" sz="1350" dirty="0">
                <a:solidFill>
                  <a:srgbClr val="FF0000"/>
                </a:solidFill>
              </a:rPr>
              <a:t>Off-Mom. Det.</a:t>
            </a:r>
          </a:p>
        </p:txBody>
      </p:sp>
      <p:sp>
        <p:nvSpPr>
          <p:cNvPr id="2" name="Title 1">
            <a:extLst>
              <a:ext uri="{FF2B5EF4-FFF2-40B4-BE49-F238E27FC236}">
                <a16:creationId xmlns:a16="http://schemas.microsoft.com/office/drawing/2014/main" id="{E18F77DA-7D6B-C448-ACDF-3046DA02B197}"/>
              </a:ext>
            </a:extLst>
          </p:cNvPr>
          <p:cNvSpPr>
            <a:spLocks noGrp="1"/>
          </p:cNvSpPr>
          <p:nvPr>
            <p:ph type="title"/>
          </p:nvPr>
        </p:nvSpPr>
        <p:spPr/>
        <p:txBody>
          <a:bodyPr/>
          <a:lstStyle/>
          <a:p>
            <a:r>
              <a:rPr lang="en-US" dirty="0"/>
              <a:t>Protons (0.40 &lt; </a:t>
            </a:r>
            <a:r>
              <a:rPr lang="en-US" dirty="0" err="1"/>
              <a:t>x_L</a:t>
            </a:r>
            <a:r>
              <a:rPr lang="en-US" dirty="0"/>
              <a:t> &lt; 0.6)</a:t>
            </a:r>
          </a:p>
        </p:txBody>
      </p:sp>
      <p:sp>
        <p:nvSpPr>
          <p:cNvPr id="5" name="Slide Number Placeholder 4">
            <a:extLst>
              <a:ext uri="{FF2B5EF4-FFF2-40B4-BE49-F238E27FC236}">
                <a16:creationId xmlns:a16="http://schemas.microsoft.com/office/drawing/2014/main" id="{E99CCDA9-4655-9D46-A89F-267FDE385110}"/>
              </a:ext>
            </a:extLst>
          </p:cNvPr>
          <p:cNvSpPr>
            <a:spLocks noGrp="1"/>
          </p:cNvSpPr>
          <p:nvPr>
            <p:ph type="sldNum" sz="quarter" idx="12"/>
          </p:nvPr>
        </p:nvSpPr>
        <p:spPr/>
        <p:txBody>
          <a:bodyPr/>
          <a:lstStyle/>
          <a:p>
            <a:fld id="{DDD8BA65-168E-2B46-8D72-E3A159D6F04A}" type="slidenum">
              <a:rPr lang="en-US" smtClean="0"/>
              <a:t>10</a:t>
            </a:fld>
            <a:endParaRPr lang="en-US" dirty="0"/>
          </a:p>
        </p:txBody>
      </p:sp>
      <p:sp>
        <p:nvSpPr>
          <p:cNvPr id="16" name="TextBox 15">
            <a:extLst>
              <a:ext uri="{FF2B5EF4-FFF2-40B4-BE49-F238E27FC236}">
                <a16:creationId xmlns:a16="http://schemas.microsoft.com/office/drawing/2014/main" id="{294C3E01-FC07-A64D-A7CC-5F500F9234CB}"/>
              </a:ext>
            </a:extLst>
          </p:cNvPr>
          <p:cNvSpPr txBox="1"/>
          <p:nvPr/>
        </p:nvSpPr>
        <p:spPr>
          <a:xfrm>
            <a:off x="7384774" y="855994"/>
            <a:ext cx="1759226" cy="507831"/>
          </a:xfrm>
          <a:prstGeom prst="rect">
            <a:avLst/>
          </a:prstGeom>
          <a:noFill/>
        </p:spPr>
        <p:txBody>
          <a:bodyPr wrap="square" rtlCol="0">
            <a:spAutoFit/>
          </a:bodyPr>
          <a:lstStyle/>
          <a:p>
            <a:r>
              <a:rPr lang="en-US" sz="1350" dirty="0"/>
              <a:t>110 &lt; p &lt; 165 GeV/c</a:t>
            </a:r>
          </a:p>
          <a:p>
            <a:r>
              <a:rPr lang="en-US" sz="1350" dirty="0"/>
              <a:t>0 &lt; theta &lt; 5 </a:t>
            </a:r>
            <a:r>
              <a:rPr lang="en-US" sz="1350" dirty="0" err="1"/>
              <a:t>mrad</a:t>
            </a:r>
            <a:endParaRPr lang="en-US" sz="1350" dirty="0"/>
          </a:p>
        </p:txBody>
      </p:sp>
      <p:sp>
        <p:nvSpPr>
          <p:cNvPr id="30" name="TextBox 29">
            <a:extLst>
              <a:ext uri="{FF2B5EF4-FFF2-40B4-BE49-F238E27FC236}">
                <a16:creationId xmlns:a16="http://schemas.microsoft.com/office/drawing/2014/main" id="{BBE2F6CA-4ED0-D54C-8753-A38F096A421F}"/>
              </a:ext>
            </a:extLst>
          </p:cNvPr>
          <p:cNvSpPr txBox="1"/>
          <p:nvPr/>
        </p:nvSpPr>
        <p:spPr>
          <a:xfrm>
            <a:off x="4225712" y="5614406"/>
            <a:ext cx="3332997" cy="300082"/>
          </a:xfrm>
          <a:prstGeom prst="rect">
            <a:avLst/>
          </a:prstGeom>
          <a:noFill/>
        </p:spPr>
        <p:txBody>
          <a:bodyPr wrap="square" rtlCol="0">
            <a:spAutoFit/>
          </a:bodyPr>
          <a:lstStyle/>
          <a:p>
            <a:r>
              <a:rPr lang="en-US" sz="1350" dirty="0">
                <a:solidFill>
                  <a:srgbClr val="FF0000"/>
                </a:solidFill>
              </a:rPr>
              <a:t>Slightly larger Roman Pots in 50cm shift case.</a:t>
            </a:r>
          </a:p>
        </p:txBody>
      </p:sp>
      <p:sp>
        <p:nvSpPr>
          <p:cNvPr id="17" name="TextBox 16">
            <a:extLst>
              <a:ext uri="{FF2B5EF4-FFF2-40B4-BE49-F238E27FC236}">
                <a16:creationId xmlns:a16="http://schemas.microsoft.com/office/drawing/2014/main" id="{72449C2D-AF5D-B949-B1DA-86BED02AF229}"/>
              </a:ext>
            </a:extLst>
          </p:cNvPr>
          <p:cNvSpPr txBox="1"/>
          <p:nvPr/>
        </p:nvSpPr>
        <p:spPr>
          <a:xfrm rot="16200000">
            <a:off x="1454194" y="2249114"/>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27" name="TextBox 26">
            <a:extLst>
              <a:ext uri="{FF2B5EF4-FFF2-40B4-BE49-F238E27FC236}">
                <a16:creationId xmlns:a16="http://schemas.microsoft.com/office/drawing/2014/main" id="{97F31CDE-6EE7-9A42-8D0F-65CE4C64F1D0}"/>
              </a:ext>
            </a:extLst>
          </p:cNvPr>
          <p:cNvSpPr txBox="1"/>
          <p:nvPr/>
        </p:nvSpPr>
        <p:spPr>
          <a:xfrm rot="16200000">
            <a:off x="1598625" y="4278031"/>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407548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9D9ED754-7ED8-C545-8470-3CA72A9CE7EE}"/>
              </a:ext>
            </a:extLst>
          </p:cNvPr>
          <p:cNvPicPr>
            <a:picLocks noChangeAspect="1"/>
          </p:cNvPicPr>
          <p:nvPr/>
        </p:nvPicPr>
        <p:blipFill>
          <a:blip r:embed="rId2"/>
          <a:stretch>
            <a:fillRect/>
          </a:stretch>
        </p:blipFill>
        <p:spPr>
          <a:xfrm>
            <a:off x="0" y="3320732"/>
            <a:ext cx="9144000" cy="2264546"/>
          </a:xfrm>
          <a:prstGeom prst="rect">
            <a:avLst/>
          </a:prstGeom>
        </p:spPr>
      </p:pic>
      <p:pic>
        <p:nvPicPr>
          <p:cNvPr id="18" name="Picture 17" descr="Chart&#10;&#10;Description automatically generated">
            <a:extLst>
              <a:ext uri="{FF2B5EF4-FFF2-40B4-BE49-F238E27FC236}">
                <a16:creationId xmlns:a16="http://schemas.microsoft.com/office/drawing/2014/main" id="{BC175DB5-E4AE-B543-947F-649472118EB0}"/>
              </a:ext>
            </a:extLst>
          </p:cNvPr>
          <p:cNvPicPr>
            <a:picLocks noChangeAspect="1"/>
          </p:cNvPicPr>
          <p:nvPr/>
        </p:nvPicPr>
        <p:blipFill>
          <a:blip r:embed="rId3"/>
          <a:stretch>
            <a:fillRect/>
          </a:stretch>
        </p:blipFill>
        <p:spPr>
          <a:xfrm>
            <a:off x="0" y="1326967"/>
            <a:ext cx="9144000" cy="2264546"/>
          </a:xfrm>
          <a:prstGeom prst="rect">
            <a:avLst/>
          </a:prstGeom>
        </p:spPr>
      </p:pic>
      <p:sp>
        <p:nvSpPr>
          <p:cNvPr id="22" name="TextBox 21">
            <a:extLst>
              <a:ext uri="{FF2B5EF4-FFF2-40B4-BE49-F238E27FC236}">
                <a16:creationId xmlns:a16="http://schemas.microsoft.com/office/drawing/2014/main" id="{4CC39D95-FB97-344B-AFEE-ACF657B08116}"/>
              </a:ext>
            </a:extLst>
          </p:cNvPr>
          <p:cNvSpPr txBox="1"/>
          <p:nvPr/>
        </p:nvSpPr>
        <p:spPr>
          <a:xfrm>
            <a:off x="1127538" y="2827805"/>
            <a:ext cx="1595231" cy="415498"/>
          </a:xfrm>
          <a:prstGeom prst="rect">
            <a:avLst/>
          </a:prstGeom>
          <a:noFill/>
        </p:spPr>
        <p:txBody>
          <a:bodyPr wrap="square" rtlCol="0">
            <a:spAutoFit/>
          </a:bodyPr>
          <a:lstStyle/>
          <a:p>
            <a:r>
              <a:rPr lang="en-US" sz="1050" dirty="0"/>
              <a:t>Generated</a:t>
            </a:r>
          </a:p>
          <a:p>
            <a:r>
              <a:rPr lang="en-US" sz="1050" dirty="0">
                <a:solidFill>
                  <a:srgbClr val="FF0000"/>
                </a:solidFill>
              </a:rPr>
              <a:t>Accepted</a:t>
            </a:r>
          </a:p>
        </p:txBody>
      </p:sp>
      <p:sp>
        <p:nvSpPr>
          <p:cNvPr id="2" name="Title 1">
            <a:extLst>
              <a:ext uri="{FF2B5EF4-FFF2-40B4-BE49-F238E27FC236}">
                <a16:creationId xmlns:a16="http://schemas.microsoft.com/office/drawing/2014/main" id="{FD24A21A-6AAE-734B-8CD2-3F0C7DFE40FF}"/>
              </a:ext>
            </a:extLst>
          </p:cNvPr>
          <p:cNvSpPr>
            <a:spLocks noGrp="1"/>
          </p:cNvSpPr>
          <p:nvPr>
            <p:ph type="title"/>
          </p:nvPr>
        </p:nvSpPr>
        <p:spPr/>
        <p:txBody>
          <a:bodyPr/>
          <a:lstStyle/>
          <a:p>
            <a:r>
              <a:rPr lang="en-US" dirty="0"/>
              <a:t>Protons in B0</a:t>
            </a:r>
          </a:p>
        </p:txBody>
      </p:sp>
      <p:sp>
        <p:nvSpPr>
          <p:cNvPr id="16" name="Slide Number Placeholder 15">
            <a:extLst>
              <a:ext uri="{FF2B5EF4-FFF2-40B4-BE49-F238E27FC236}">
                <a16:creationId xmlns:a16="http://schemas.microsoft.com/office/drawing/2014/main" id="{D64F9F1C-6F6E-DC4C-A564-2013C61C007C}"/>
              </a:ext>
            </a:extLst>
          </p:cNvPr>
          <p:cNvSpPr>
            <a:spLocks noGrp="1"/>
          </p:cNvSpPr>
          <p:nvPr>
            <p:ph type="sldNum" sz="quarter" idx="12"/>
          </p:nvPr>
        </p:nvSpPr>
        <p:spPr/>
        <p:txBody>
          <a:bodyPr/>
          <a:lstStyle/>
          <a:p>
            <a:fld id="{DDD8BA65-168E-2B46-8D72-E3A159D6F04A}" type="slidenum">
              <a:rPr lang="en-US" smtClean="0"/>
              <a:t>11</a:t>
            </a:fld>
            <a:endParaRPr lang="en-US" dirty="0"/>
          </a:p>
        </p:txBody>
      </p:sp>
      <p:sp>
        <p:nvSpPr>
          <p:cNvPr id="15" name="TextBox 14">
            <a:extLst>
              <a:ext uri="{FF2B5EF4-FFF2-40B4-BE49-F238E27FC236}">
                <a16:creationId xmlns:a16="http://schemas.microsoft.com/office/drawing/2014/main" id="{6460F9AD-EBFA-3443-882B-B0F8F91C3F69}"/>
              </a:ext>
            </a:extLst>
          </p:cNvPr>
          <p:cNvSpPr txBox="1"/>
          <p:nvPr/>
        </p:nvSpPr>
        <p:spPr>
          <a:xfrm>
            <a:off x="3417536" y="1005695"/>
            <a:ext cx="2724847" cy="253916"/>
          </a:xfrm>
          <a:prstGeom prst="rect">
            <a:avLst/>
          </a:prstGeom>
          <a:noFill/>
          <a:ln>
            <a:solidFill>
              <a:srgbClr val="FF0000"/>
            </a:solidFill>
          </a:ln>
        </p:spPr>
        <p:txBody>
          <a:bodyPr wrap="square" rtlCol="0">
            <a:spAutoFit/>
          </a:bodyPr>
          <a:lstStyle/>
          <a:p>
            <a:r>
              <a:rPr lang="en-US" sz="1050" dirty="0">
                <a:solidFill>
                  <a:srgbClr val="FF0000"/>
                </a:solidFill>
              </a:rPr>
              <a:t>Lower cutoff determined by beam pipe size.</a:t>
            </a:r>
          </a:p>
        </p:txBody>
      </p:sp>
      <p:cxnSp>
        <p:nvCxnSpPr>
          <p:cNvPr id="17" name="Straight Arrow Connector 16">
            <a:extLst>
              <a:ext uri="{FF2B5EF4-FFF2-40B4-BE49-F238E27FC236}">
                <a16:creationId xmlns:a16="http://schemas.microsoft.com/office/drawing/2014/main" id="{D20B8363-77EF-D841-A9FC-44BE6477DC16}"/>
              </a:ext>
            </a:extLst>
          </p:cNvPr>
          <p:cNvCxnSpPr/>
          <p:nvPr/>
        </p:nvCxnSpPr>
        <p:spPr>
          <a:xfrm>
            <a:off x="4474528" y="1243281"/>
            <a:ext cx="959692" cy="1139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2FAA13-4496-E64D-BBAE-ED50DE447D6A}"/>
              </a:ext>
            </a:extLst>
          </p:cNvPr>
          <p:cNvSpPr txBox="1"/>
          <p:nvPr/>
        </p:nvSpPr>
        <p:spPr>
          <a:xfrm>
            <a:off x="7384774" y="855994"/>
            <a:ext cx="1759226" cy="507831"/>
          </a:xfrm>
          <a:prstGeom prst="rect">
            <a:avLst/>
          </a:prstGeom>
          <a:noFill/>
        </p:spPr>
        <p:txBody>
          <a:bodyPr wrap="square" rtlCol="0">
            <a:spAutoFit/>
          </a:bodyPr>
          <a:lstStyle/>
          <a:p>
            <a:r>
              <a:rPr lang="en-US" sz="1350" dirty="0"/>
              <a:t>90 &lt; p &lt; 100 GeV/c</a:t>
            </a:r>
          </a:p>
          <a:p>
            <a:r>
              <a:rPr lang="en-US" sz="1350" dirty="0"/>
              <a:t>0 &lt; theta &lt; 20 </a:t>
            </a:r>
            <a:r>
              <a:rPr lang="en-US" sz="1350" dirty="0" err="1"/>
              <a:t>mrad</a:t>
            </a:r>
            <a:endParaRPr lang="en-US" sz="1350" dirty="0"/>
          </a:p>
        </p:txBody>
      </p:sp>
      <p:sp>
        <p:nvSpPr>
          <p:cNvPr id="13" name="TextBox 12">
            <a:extLst>
              <a:ext uri="{FF2B5EF4-FFF2-40B4-BE49-F238E27FC236}">
                <a16:creationId xmlns:a16="http://schemas.microsoft.com/office/drawing/2014/main" id="{074593E7-6773-E94A-8730-22CB599B1438}"/>
              </a:ext>
            </a:extLst>
          </p:cNvPr>
          <p:cNvSpPr txBox="1"/>
          <p:nvPr/>
        </p:nvSpPr>
        <p:spPr>
          <a:xfrm rot="16200000">
            <a:off x="1393185" y="2152285"/>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14" name="TextBox 13">
            <a:extLst>
              <a:ext uri="{FF2B5EF4-FFF2-40B4-BE49-F238E27FC236}">
                <a16:creationId xmlns:a16="http://schemas.microsoft.com/office/drawing/2014/main" id="{B7B88682-487C-064D-9553-9E0F7997D242}"/>
              </a:ext>
            </a:extLst>
          </p:cNvPr>
          <p:cNvSpPr txBox="1"/>
          <p:nvPr/>
        </p:nvSpPr>
        <p:spPr>
          <a:xfrm rot="16200000">
            <a:off x="1490072" y="4165289"/>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465161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hart&#10;&#10;Description automatically generated">
            <a:extLst>
              <a:ext uri="{FF2B5EF4-FFF2-40B4-BE49-F238E27FC236}">
                <a16:creationId xmlns:a16="http://schemas.microsoft.com/office/drawing/2014/main" id="{5B66B825-9A2A-C64E-A79D-C5976129B399}"/>
              </a:ext>
            </a:extLst>
          </p:cNvPr>
          <p:cNvPicPr>
            <a:picLocks noChangeAspect="1"/>
          </p:cNvPicPr>
          <p:nvPr/>
        </p:nvPicPr>
        <p:blipFill>
          <a:blip r:embed="rId2"/>
          <a:stretch>
            <a:fillRect/>
          </a:stretch>
        </p:blipFill>
        <p:spPr>
          <a:xfrm>
            <a:off x="0" y="3419407"/>
            <a:ext cx="9144000" cy="2264546"/>
          </a:xfrm>
          <a:prstGeom prst="rect">
            <a:avLst/>
          </a:prstGeom>
        </p:spPr>
      </p:pic>
      <p:pic>
        <p:nvPicPr>
          <p:cNvPr id="6" name="Picture 5" descr="Chart, scatter chart&#10;&#10;Description automatically generated">
            <a:extLst>
              <a:ext uri="{FF2B5EF4-FFF2-40B4-BE49-F238E27FC236}">
                <a16:creationId xmlns:a16="http://schemas.microsoft.com/office/drawing/2014/main" id="{AF601319-CFC5-CE4E-8497-902D59D897B5}"/>
              </a:ext>
            </a:extLst>
          </p:cNvPr>
          <p:cNvPicPr>
            <a:picLocks noChangeAspect="1"/>
          </p:cNvPicPr>
          <p:nvPr/>
        </p:nvPicPr>
        <p:blipFill>
          <a:blip r:embed="rId3"/>
          <a:stretch>
            <a:fillRect/>
          </a:stretch>
        </p:blipFill>
        <p:spPr>
          <a:xfrm>
            <a:off x="0" y="1316755"/>
            <a:ext cx="9144000" cy="2264546"/>
          </a:xfrm>
          <a:prstGeom prst="rect">
            <a:avLst/>
          </a:prstGeom>
        </p:spPr>
      </p:pic>
      <p:sp>
        <p:nvSpPr>
          <p:cNvPr id="20" name="TextBox 19">
            <a:extLst>
              <a:ext uri="{FF2B5EF4-FFF2-40B4-BE49-F238E27FC236}">
                <a16:creationId xmlns:a16="http://schemas.microsoft.com/office/drawing/2014/main" id="{8FD401F4-47D9-1F48-9404-8A20EC9F900D}"/>
              </a:ext>
            </a:extLst>
          </p:cNvPr>
          <p:cNvSpPr txBox="1"/>
          <p:nvPr/>
        </p:nvSpPr>
        <p:spPr>
          <a:xfrm>
            <a:off x="4792242" y="1329717"/>
            <a:ext cx="2415209" cy="230832"/>
          </a:xfrm>
          <a:prstGeom prst="rect">
            <a:avLst/>
          </a:prstGeom>
          <a:solidFill>
            <a:schemeClr val="bg1"/>
          </a:solidFill>
        </p:spPr>
        <p:txBody>
          <a:bodyPr wrap="square" rtlCol="0">
            <a:spAutoFit/>
          </a:bodyPr>
          <a:lstStyle/>
          <a:p>
            <a:r>
              <a:rPr lang="en-US" sz="900" dirty="0"/>
              <a:t>Hits on sensor plane (local sensor coordinates)</a:t>
            </a:r>
          </a:p>
        </p:txBody>
      </p:sp>
      <p:sp>
        <p:nvSpPr>
          <p:cNvPr id="21" name="TextBox 20">
            <a:extLst>
              <a:ext uri="{FF2B5EF4-FFF2-40B4-BE49-F238E27FC236}">
                <a16:creationId xmlns:a16="http://schemas.microsoft.com/office/drawing/2014/main" id="{6A08D7E4-D5BB-844E-9D76-28907C4A4D5C}"/>
              </a:ext>
            </a:extLst>
          </p:cNvPr>
          <p:cNvSpPr txBox="1"/>
          <p:nvPr/>
        </p:nvSpPr>
        <p:spPr>
          <a:xfrm>
            <a:off x="590164" y="1331609"/>
            <a:ext cx="1147970" cy="300082"/>
          </a:xfrm>
          <a:prstGeom prst="rect">
            <a:avLst/>
          </a:prstGeom>
          <a:solidFill>
            <a:schemeClr val="bg1"/>
          </a:solidFill>
        </p:spPr>
        <p:txBody>
          <a:bodyPr wrap="square" rtlCol="0">
            <a:spAutoFit/>
          </a:bodyPr>
          <a:lstStyle/>
          <a:p>
            <a:r>
              <a:rPr lang="en-US" sz="1350" dirty="0"/>
              <a:t>Generated</a:t>
            </a:r>
          </a:p>
        </p:txBody>
      </p:sp>
      <p:sp>
        <p:nvSpPr>
          <p:cNvPr id="22" name="TextBox 21">
            <a:extLst>
              <a:ext uri="{FF2B5EF4-FFF2-40B4-BE49-F238E27FC236}">
                <a16:creationId xmlns:a16="http://schemas.microsoft.com/office/drawing/2014/main" id="{9341031E-E368-7E40-BD05-82BF5099EDB1}"/>
              </a:ext>
            </a:extLst>
          </p:cNvPr>
          <p:cNvSpPr txBox="1"/>
          <p:nvPr/>
        </p:nvSpPr>
        <p:spPr>
          <a:xfrm>
            <a:off x="2721457" y="1315170"/>
            <a:ext cx="1256963" cy="300082"/>
          </a:xfrm>
          <a:prstGeom prst="rect">
            <a:avLst/>
          </a:prstGeom>
          <a:solidFill>
            <a:schemeClr val="bg1"/>
          </a:solidFill>
        </p:spPr>
        <p:txBody>
          <a:bodyPr wrap="square" rtlCol="0">
            <a:spAutoFit/>
          </a:bodyPr>
          <a:lstStyle/>
          <a:p>
            <a:r>
              <a:rPr lang="en-US" sz="1350" dirty="0"/>
              <a:t>Accepted</a:t>
            </a:r>
          </a:p>
        </p:txBody>
      </p:sp>
      <p:sp>
        <p:nvSpPr>
          <p:cNvPr id="23" name="TextBox 22">
            <a:extLst>
              <a:ext uri="{FF2B5EF4-FFF2-40B4-BE49-F238E27FC236}">
                <a16:creationId xmlns:a16="http://schemas.microsoft.com/office/drawing/2014/main" id="{BD3D0FF4-0BB4-0549-9B3C-9B3835AADE2E}"/>
              </a:ext>
            </a:extLst>
          </p:cNvPr>
          <p:cNvSpPr txBox="1"/>
          <p:nvPr/>
        </p:nvSpPr>
        <p:spPr>
          <a:xfrm>
            <a:off x="5370576" y="2950645"/>
            <a:ext cx="1610140" cy="300082"/>
          </a:xfrm>
          <a:prstGeom prst="rect">
            <a:avLst/>
          </a:prstGeom>
          <a:noFill/>
        </p:spPr>
        <p:txBody>
          <a:bodyPr wrap="square" rtlCol="0">
            <a:spAutoFit/>
          </a:bodyPr>
          <a:lstStyle/>
          <a:p>
            <a:r>
              <a:rPr lang="en-US" sz="1350" b="1" dirty="0"/>
              <a:t>Roman Pots</a:t>
            </a:r>
          </a:p>
        </p:txBody>
      </p:sp>
      <p:sp>
        <p:nvSpPr>
          <p:cNvPr id="24" name="TextBox 23">
            <a:extLst>
              <a:ext uri="{FF2B5EF4-FFF2-40B4-BE49-F238E27FC236}">
                <a16:creationId xmlns:a16="http://schemas.microsoft.com/office/drawing/2014/main" id="{6C708E2B-7889-4241-8D7D-253A6D6501CB}"/>
              </a:ext>
            </a:extLst>
          </p:cNvPr>
          <p:cNvSpPr txBox="1"/>
          <p:nvPr/>
        </p:nvSpPr>
        <p:spPr>
          <a:xfrm>
            <a:off x="7374270" y="2943719"/>
            <a:ext cx="1610140" cy="300082"/>
          </a:xfrm>
          <a:prstGeom prst="rect">
            <a:avLst/>
          </a:prstGeom>
          <a:noFill/>
        </p:spPr>
        <p:txBody>
          <a:bodyPr wrap="square" rtlCol="0">
            <a:spAutoFit/>
          </a:bodyPr>
          <a:lstStyle/>
          <a:p>
            <a:r>
              <a:rPr lang="en-US" sz="1350" b="1" dirty="0"/>
              <a:t>B0 Det.</a:t>
            </a:r>
          </a:p>
        </p:txBody>
      </p:sp>
      <p:sp>
        <p:nvSpPr>
          <p:cNvPr id="3" name="Title 2">
            <a:extLst>
              <a:ext uri="{FF2B5EF4-FFF2-40B4-BE49-F238E27FC236}">
                <a16:creationId xmlns:a16="http://schemas.microsoft.com/office/drawing/2014/main" id="{F92D431F-4D39-DE46-9EEB-076CD677AAED}"/>
              </a:ext>
            </a:extLst>
          </p:cNvPr>
          <p:cNvSpPr>
            <a:spLocks noGrp="1"/>
          </p:cNvSpPr>
          <p:nvPr>
            <p:ph type="title"/>
          </p:nvPr>
        </p:nvSpPr>
        <p:spPr/>
        <p:txBody>
          <a:bodyPr/>
          <a:lstStyle/>
          <a:p>
            <a:r>
              <a:rPr lang="en-US" dirty="0"/>
              <a:t>Protons in B0</a:t>
            </a:r>
          </a:p>
        </p:txBody>
      </p:sp>
      <p:sp>
        <p:nvSpPr>
          <p:cNvPr id="5" name="Slide Number Placeholder 4">
            <a:extLst>
              <a:ext uri="{FF2B5EF4-FFF2-40B4-BE49-F238E27FC236}">
                <a16:creationId xmlns:a16="http://schemas.microsoft.com/office/drawing/2014/main" id="{E99CCDA9-4655-9D46-A89F-267FDE385110}"/>
              </a:ext>
            </a:extLst>
          </p:cNvPr>
          <p:cNvSpPr>
            <a:spLocks noGrp="1"/>
          </p:cNvSpPr>
          <p:nvPr>
            <p:ph type="sldNum" sz="quarter" idx="12"/>
          </p:nvPr>
        </p:nvSpPr>
        <p:spPr/>
        <p:txBody>
          <a:bodyPr/>
          <a:lstStyle/>
          <a:p>
            <a:fld id="{DDD8BA65-168E-2B46-8D72-E3A159D6F04A}" type="slidenum">
              <a:rPr lang="en-US" smtClean="0"/>
              <a:t>12</a:t>
            </a:fld>
            <a:endParaRPr lang="en-US"/>
          </a:p>
        </p:txBody>
      </p:sp>
      <p:sp>
        <p:nvSpPr>
          <p:cNvPr id="2" name="TextBox 1">
            <a:extLst>
              <a:ext uri="{FF2B5EF4-FFF2-40B4-BE49-F238E27FC236}">
                <a16:creationId xmlns:a16="http://schemas.microsoft.com/office/drawing/2014/main" id="{F49338A0-2D8B-144C-95AA-AD783F39F08E}"/>
              </a:ext>
            </a:extLst>
          </p:cNvPr>
          <p:cNvSpPr txBox="1"/>
          <p:nvPr/>
        </p:nvSpPr>
        <p:spPr>
          <a:xfrm>
            <a:off x="4351760" y="1016531"/>
            <a:ext cx="2945088" cy="253916"/>
          </a:xfrm>
          <a:prstGeom prst="rect">
            <a:avLst/>
          </a:prstGeom>
          <a:noFill/>
          <a:ln>
            <a:solidFill>
              <a:srgbClr val="FF0000"/>
            </a:solidFill>
          </a:ln>
        </p:spPr>
        <p:txBody>
          <a:bodyPr wrap="square" rtlCol="0">
            <a:spAutoFit/>
          </a:bodyPr>
          <a:lstStyle/>
          <a:p>
            <a:r>
              <a:rPr lang="en-US" sz="1050" dirty="0">
                <a:solidFill>
                  <a:srgbClr val="FF0000"/>
                </a:solidFill>
              </a:rPr>
              <a:t>Assuming a beam pipe with diameter of 7.2 cm.</a:t>
            </a:r>
          </a:p>
        </p:txBody>
      </p:sp>
      <p:cxnSp>
        <p:nvCxnSpPr>
          <p:cNvPr id="4" name="Straight Arrow Connector 3">
            <a:extLst>
              <a:ext uri="{FF2B5EF4-FFF2-40B4-BE49-F238E27FC236}">
                <a16:creationId xmlns:a16="http://schemas.microsoft.com/office/drawing/2014/main" id="{23CAF3AB-8003-7849-8698-7880061DC306}"/>
              </a:ext>
            </a:extLst>
          </p:cNvPr>
          <p:cNvCxnSpPr>
            <a:cxnSpLocks/>
          </p:cNvCxnSpPr>
          <p:nvPr/>
        </p:nvCxnSpPr>
        <p:spPr>
          <a:xfrm>
            <a:off x="7295379" y="1247364"/>
            <a:ext cx="1038583" cy="11730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A2DF2D-8CF3-F343-AF33-33D29DED6528}"/>
              </a:ext>
            </a:extLst>
          </p:cNvPr>
          <p:cNvCxnSpPr/>
          <p:nvPr/>
        </p:nvCxnSpPr>
        <p:spPr>
          <a:xfrm>
            <a:off x="3168098" y="1608608"/>
            <a:ext cx="0" cy="36988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89ABF57-CBA5-D845-B9FA-7CA2B15FF9E8}"/>
              </a:ext>
            </a:extLst>
          </p:cNvPr>
          <p:cNvSpPr txBox="1"/>
          <p:nvPr/>
        </p:nvSpPr>
        <p:spPr>
          <a:xfrm>
            <a:off x="5370576" y="5038441"/>
            <a:ext cx="1610140" cy="300082"/>
          </a:xfrm>
          <a:prstGeom prst="rect">
            <a:avLst/>
          </a:prstGeom>
          <a:noFill/>
        </p:spPr>
        <p:txBody>
          <a:bodyPr wrap="square" rtlCol="0">
            <a:spAutoFit/>
          </a:bodyPr>
          <a:lstStyle/>
          <a:p>
            <a:r>
              <a:rPr lang="en-US" sz="1350" b="1" dirty="0"/>
              <a:t>Roman Pots</a:t>
            </a:r>
          </a:p>
        </p:txBody>
      </p:sp>
      <p:sp>
        <p:nvSpPr>
          <p:cNvPr id="19" name="TextBox 18">
            <a:extLst>
              <a:ext uri="{FF2B5EF4-FFF2-40B4-BE49-F238E27FC236}">
                <a16:creationId xmlns:a16="http://schemas.microsoft.com/office/drawing/2014/main" id="{4B1B9D31-2ACF-6B48-97C5-718F9FD06F8E}"/>
              </a:ext>
            </a:extLst>
          </p:cNvPr>
          <p:cNvSpPr txBox="1"/>
          <p:nvPr/>
        </p:nvSpPr>
        <p:spPr>
          <a:xfrm>
            <a:off x="7374269" y="5030497"/>
            <a:ext cx="1610140" cy="300082"/>
          </a:xfrm>
          <a:prstGeom prst="rect">
            <a:avLst/>
          </a:prstGeom>
          <a:noFill/>
        </p:spPr>
        <p:txBody>
          <a:bodyPr wrap="square" rtlCol="0">
            <a:spAutoFit/>
          </a:bodyPr>
          <a:lstStyle/>
          <a:p>
            <a:r>
              <a:rPr lang="en-US" sz="1350" b="1" dirty="0"/>
              <a:t>B0 Det.</a:t>
            </a:r>
          </a:p>
        </p:txBody>
      </p:sp>
      <p:sp>
        <p:nvSpPr>
          <p:cNvPr id="27" name="TextBox 26">
            <a:extLst>
              <a:ext uri="{FF2B5EF4-FFF2-40B4-BE49-F238E27FC236}">
                <a16:creationId xmlns:a16="http://schemas.microsoft.com/office/drawing/2014/main" id="{BCD959BE-EC96-764E-BA9C-C7FF8DBD3368}"/>
              </a:ext>
            </a:extLst>
          </p:cNvPr>
          <p:cNvSpPr txBox="1"/>
          <p:nvPr/>
        </p:nvSpPr>
        <p:spPr>
          <a:xfrm>
            <a:off x="7384774" y="651730"/>
            <a:ext cx="1759226" cy="507831"/>
          </a:xfrm>
          <a:prstGeom prst="rect">
            <a:avLst/>
          </a:prstGeom>
          <a:noFill/>
        </p:spPr>
        <p:txBody>
          <a:bodyPr wrap="square" rtlCol="0">
            <a:spAutoFit/>
          </a:bodyPr>
          <a:lstStyle/>
          <a:p>
            <a:r>
              <a:rPr lang="en-US" sz="1350" dirty="0"/>
              <a:t>90 &lt; p &lt; 100 GeV/c</a:t>
            </a:r>
          </a:p>
          <a:p>
            <a:r>
              <a:rPr lang="en-US" sz="1350" dirty="0"/>
              <a:t>0 &lt; theta &lt; 20 </a:t>
            </a:r>
            <a:r>
              <a:rPr lang="en-US" sz="1350" dirty="0" err="1"/>
              <a:t>mrad</a:t>
            </a:r>
            <a:endParaRPr lang="en-US" sz="1350" dirty="0"/>
          </a:p>
        </p:txBody>
      </p:sp>
      <p:sp>
        <p:nvSpPr>
          <p:cNvPr id="28" name="TextBox 27">
            <a:extLst>
              <a:ext uri="{FF2B5EF4-FFF2-40B4-BE49-F238E27FC236}">
                <a16:creationId xmlns:a16="http://schemas.microsoft.com/office/drawing/2014/main" id="{1AA383DB-FEF3-9C4B-A2D2-E935146FA47C}"/>
              </a:ext>
            </a:extLst>
          </p:cNvPr>
          <p:cNvSpPr txBox="1"/>
          <p:nvPr/>
        </p:nvSpPr>
        <p:spPr>
          <a:xfrm rot="16200000">
            <a:off x="1461994" y="2252046"/>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29" name="TextBox 28">
            <a:extLst>
              <a:ext uri="{FF2B5EF4-FFF2-40B4-BE49-F238E27FC236}">
                <a16:creationId xmlns:a16="http://schemas.microsoft.com/office/drawing/2014/main" id="{C8164EA3-C96C-7248-BFBC-411C0D0ED91C}"/>
              </a:ext>
            </a:extLst>
          </p:cNvPr>
          <p:cNvSpPr txBox="1"/>
          <p:nvPr/>
        </p:nvSpPr>
        <p:spPr>
          <a:xfrm rot="16200000">
            <a:off x="1558881" y="4265050"/>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54116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C51E135-AA79-4F41-9A46-1D4A2046A13F}"/>
              </a:ext>
            </a:extLst>
          </p:cNvPr>
          <p:cNvPicPr>
            <a:picLocks noChangeAspect="1"/>
          </p:cNvPicPr>
          <p:nvPr/>
        </p:nvPicPr>
        <p:blipFill>
          <a:blip r:embed="rId2"/>
          <a:stretch>
            <a:fillRect/>
          </a:stretch>
        </p:blipFill>
        <p:spPr>
          <a:xfrm>
            <a:off x="-2858" y="1576808"/>
            <a:ext cx="9134475" cy="2257425"/>
          </a:xfrm>
          <a:prstGeom prst="rect">
            <a:avLst/>
          </a:prstGeom>
        </p:spPr>
      </p:pic>
      <p:sp>
        <p:nvSpPr>
          <p:cNvPr id="5" name="TextBox 4">
            <a:extLst>
              <a:ext uri="{FF2B5EF4-FFF2-40B4-BE49-F238E27FC236}">
                <a16:creationId xmlns:a16="http://schemas.microsoft.com/office/drawing/2014/main" id="{20987383-ECB1-B248-903B-7B8C49DEF0A0}"/>
              </a:ext>
            </a:extLst>
          </p:cNvPr>
          <p:cNvSpPr txBox="1"/>
          <p:nvPr/>
        </p:nvSpPr>
        <p:spPr>
          <a:xfrm>
            <a:off x="7031354" y="713054"/>
            <a:ext cx="2100263" cy="71558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0.0 &lt; theta &lt; 5.0 </a:t>
            </a:r>
            <a:r>
              <a:rPr lang="en-US" sz="1350" dirty="0" err="1">
                <a:latin typeface="Arial" panose="020B0604020202020204" pitchFamily="34" charset="0"/>
                <a:cs typeface="Arial" panose="020B0604020202020204" pitchFamily="34" charset="0"/>
              </a:rPr>
              <a:t>mrad</a:t>
            </a:r>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247.5 &lt; p &lt; 275 GeV/c</a:t>
            </a:r>
          </a:p>
          <a:p>
            <a:r>
              <a:rPr lang="en-US" sz="1350" dirty="0">
                <a:latin typeface="Arial" panose="020B0604020202020204" pitchFamily="34" charset="0"/>
                <a:cs typeface="Arial" panose="020B0604020202020204" pitchFamily="34" charset="0"/>
              </a:rPr>
              <a:t>0.9 &lt; </a:t>
            </a:r>
            <a:r>
              <a:rPr lang="en-US" sz="1350" dirty="0" err="1">
                <a:latin typeface="Arial" panose="020B0604020202020204" pitchFamily="34" charset="0"/>
                <a:cs typeface="Arial" panose="020B0604020202020204" pitchFamily="34" charset="0"/>
              </a:rPr>
              <a:t>xL</a:t>
            </a:r>
            <a:r>
              <a:rPr lang="en-US" sz="1350" dirty="0">
                <a:latin typeface="Arial" panose="020B0604020202020204" pitchFamily="34" charset="0"/>
                <a:cs typeface="Arial" panose="020B0604020202020204" pitchFamily="34" charset="0"/>
              </a:rPr>
              <a:t> &lt; 1.0</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925E80-EB29-B34A-8AE7-F896C826555D}"/>
                  </a:ext>
                </a:extLst>
              </p:cNvPr>
              <p:cNvSpPr txBox="1"/>
              <p:nvPr/>
            </p:nvSpPr>
            <p:spPr>
              <a:xfrm>
                <a:off x="123425" y="928401"/>
                <a:ext cx="2303708" cy="431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rPr>
                            <m:t>𝑥</m:t>
                          </m:r>
                        </m:sub>
                      </m:sSub>
                      <m:d>
                        <m:dPr>
                          <m:ctrlPr>
                            <a:rPr lang="en-US" sz="1350" i="1">
                              <a:latin typeface="Cambria Math" panose="02040503050406030204" pitchFamily="18" charset="0"/>
                            </a:rPr>
                          </m:ctrlPr>
                        </m:dPr>
                        <m:e>
                          <m:r>
                            <a:rPr lang="en-US" sz="1350" i="1">
                              <a:latin typeface="Cambria Math" panose="02040503050406030204" pitchFamily="18" charset="0"/>
                            </a:rPr>
                            <m:t>𝑛𝑜𝑚𝑖𝑛𝑎𝑙</m:t>
                          </m:r>
                        </m:e>
                      </m:d>
                      <m:r>
                        <a:rPr lang="en-US" sz="1350" i="1">
                          <a:latin typeface="Cambria Math" panose="02040503050406030204" pitchFamily="18" charset="0"/>
                        </a:rPr>
                        <m:t>=</m:t>
                      </m:r>
                      <m:r>
                        <m:rPr>
                          <m:nor/>
                        </m:rPr>
                        <a:rPr lang="en-US" sz="1350" dirty="0">
                          <a:latin typeface="Arial" panose="020B0604020202020204" pitchFamily="34" charset="0"/>
                          <a:cs typeface="Arial" panose="020B0604020202020204" pitchFamily="34" charset="0"/>
                        </a:rPr>
                        <m:t>4.11308 </m:t>
                      </m:r>
                      <m:r>
                        <m:rPr>
                          <m:nor/>
                        </m:rPr>
                        <a:rPr lang="en-US" sz="1350" dirty="0">
                          <a:latin typeface="Arial" panose="020B0604020202020204" pitchFamily="34" charset="0"/>
                          <a:cs typeface="Arial" panose="020B0604020202020204" pitchFamily="34" charset="0"/>
                        </a:rPr>
                        <m:t>mm</m:t>
                      </m:r>
                    </m:oMath>
                  </m:oMathPara>
                </a14:m>
                <a:endParaRPr lang="en-US" sz="135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ea typeface="Cambria Math" panose="02040503050406030204" pitchFamily="18" charset="0"/>
                            </a:rPr>
                            <m:t>𝑦</m:t>
                          </m:r>
                        </m:sub>
                      </m:sSub>
                      <m:d>
                        <m:dPr>
                          <m:ctrlPr>
                            <a:rPr lang="en-US" sz="1350" i="1">
                              <a:latin typeface="Cambria Math" panose="02040503050406030204" pitchFamily="18" charset="0"/>
                            </a:rPr>
                          </m:ctrlPr>
                        </m:dPr>
                        <m:e>
                          <m:r>
                            <a:rPr lang="en-US" sz="1350" i="1">
                              <a:latin typeface="Cambria Math" panose="02040503050406030204" pitchFamily="18" charset="0"/>
                            </a:rPr>
                            <m:t>𝑛𝑜𝑚𝑖𝑛𝑎𝑙</m:t>
                          </m:r>
                        </m:e>
                      </m:d>
                      <m:r>
                        <a:rPr lang="en-US" sz="1350" i="1">
                          <a:latin typeface="Cambria Math" panose="02040503050406030204" pitchFamily="18" charset="0"/>
                        </a:rPr>
                        <m:t>=</m:t>
                      </m:r>
                      <m:r>
                        <m:rPr>
                          <m:nor/>
                        </m:rPr>
                        <a:rPr lang="en-US" sz="1350" dirty="0">
                          <a:latin typeface="Arial" panose="020B0604020202020204" pitchFamily="34" charset="0"/>
                          <a:cs typeface="Arial" panose="020B0604020202020204" pitchFamily="34" charset="0"/>
                        </a:rPr>
                        <m:t>0.705337 </m:t>
                      </m:r>
                      <m:r>
                        <m:rPr>
                          <m:nor/>
                        </m:rPr>
                        <a:rPr lang="en-US" sz="1350" dirty="0">
                          <a:latin typeface="Arial" panose="020B0604020202020204" pitchFamily="34" charset="0"/>
                          <a:cs typeface="Arial" panose="020B0604020202020204" pitchFamily="34" charset="0"/>
                        </a:rPr>
                        <m:t>mm</m:t>
                      </m:r>
                    </m:oMath>
                  </m:oMathPara>
                </a14:m>
                <a:endParaRPr lang="en-US" sz="135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5925E80-EB29-B34A-8AE7-F896C826555D}"/>
                  </a:ext>
                </a:extLst>
              </p:cNvPr>
              <p:cNvSpPr txBox="1">
                <a:spLocks noRot="1" noChangeAspect="1" noMove="1" noResize="1" noEditPoints="1" noAdjustHandles="1" noChangeArrowheads="1" noChangeShapeType="1" noTextEdit="1"/>
              </p:cNvSpPr>
              <p:nvPr/>
            </p:nvSpPr>
            <p:spPr>
              <a:xfrm>
                <a:off x="123425" y="928401"/>
                <a:ext cx="2303708" cy="431849"/>
              </a:xfrm>
              <a:prstGeom prst="rect">
                <a:avLst/>
              </a:prstGeom>
              <a:blipFill>
                <a:blip r:embed="rId3"/>
                <a:stretch>
                  <a:fillRect t="-8571" r="-549" b="-1428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4F773AD-C362-6848-AECB-1844377E1B52}"/>
              </a:ext>
            </a:extLst>
          </p:cNvPr>
          <p:cNvSpPr txBox="1"/>
          <p:nvPr/>
        </p:nvSpPr>
        <p:spPr>
          <a:xfrm>
            <a:off x="467678" y="1576808"/>
            <a:ext cx="1337310" cy="300082"/>
          </a:xfrm>
          <a:prstGeom prst="rect">
            <a:avLst/>
          </a:prstGeom>
          <a:solidFill>
            <a:schemeClr val="bg1"/>
          </a:solidFill>
        </p:spPr>
        <p:txBody>
          <a:bodyPr wrap="square" rtlCol="0">
            <a:spAutoFit/>
          </a:bodyPr>
          <a:lstStyle/>
          <a:p>
            <a:pPr algn="ctr"/>
            <a:r>
              <a:rPr lang="en-US" sz="1350" dirty="0"/>
              <a:t>Generated</a:t>
            </a:r>
          </a:p>
        </p:txBody>
      </p:sp>
      <p:sp>
        <p:nvSpPr>
          <p:cNvPr id="8" name="TextBox 7">
            <a:extLst>
              <a:ext uri="{FF2B5EF4-FFF2-40B4-BE49-F238E27FC236}">
                <a16:creationId xmlns:a16="http://schemas.microsoft.com/office/drawing/2014/main" id="{A6CE922C-33D3-FA4C-AA07-D22AFF7073C5}"/>
              </a:ext>
            </a:extLst>
          </p:cNvPr>
          <p:cNvSpPr txBox="1"/>
          <p:nvPr/>
        </p:nvSpPr>
        <p:spPr>
          <a:xfrm>
            <a:off x="2810828" y="1576808"/>
            <a:ext cx="1337310" cy="300082"/>
          </a:xfrm>
          <a:prstGeom prst="rect">
            <a:avLst/>
          </a:prstGeom>
          <a:solidFill>
            <a:schemeClr val="bg1"/>
          </a:solidFill>
        </p:spPr>
        <p:txBody>
          <a:bodyPr wrap="square" rtlCol="0">
            <a:spAutoFit/>
          </a:bodyPr>
          <a:lstStyle/>
          <a:p>
            <a:pPr algn="ctr"/>
            <a:r>
              <a:rPr lang="en-US" sz="1350" dirty="0"/>
              <a:t>Accepted</a:t>
            </a:r>
          </a:p>
        </p:txBody>
      </p:sp>
      <p:sp>
        <p:nvSpPr>
          <p:cNvPr id="9" name="TextBox 8">
            <a:extLst>
              <a:ext uri="{FF2B5EF4-FFF2-40B4-BE49-F238E27FC236}">
                <a16:creationId xmlns:a16="http://schemas.microsoft.com/office/drawing/2014/main" id="{8B14E3AB-149C-664A-9900-C2F517E70ABA}"/>
              </a:ext>
            </a:extLst>
          </p:cNvPr>
          <p:cNvSpPr txBox="1"/>
          <p:nvPr/>
        </p:nvSpPr>
        <p:spPr>
          <a:xfrm>
            <a:off x="5073968" y="1576808"/>
            <a:ext cx="1337310" cy="300082"/>
          </a:xfrm>
          <a:prstGeom prst="rect">
            <a:avLst/>
          </a:prstGeom>
          <a:solidFill>
            <a:schemeClr val="bg1"/>
          </a:solidFill>
        </p:spPr>
        <p:txBody>
          <a:bodyPr wrap="square" rtlCol="0">
            <a:spAutoFit/>
          </a:bodyPr>
          <a:lstStyle/>
          <a:p>
            <a:pPr algn="ctr"/>
            <a:r>
              <a:rPr lang="en-US" sz="1350" dirty="0"/>
              <a:t>Generated</a:t>
            </a:r>
          </a:p>
        </p:txBody>
      </p:sp>
      <p:sp>
        <p:nvSpPr>
          <p:cNvPr id="10" name="TextBox 9">
            <a:extLst>
              <a:ext uri="{FF2B5EF4-FFF2-40B4-BE49-F238E27FC236}">
                <a16:creationId xmlns:a16="http://schemas.microsoft.com/office/drawing/2014/main" id="{42CAE04C-9329-9144-BB5A-53DABFA82E9B}"/>
              </a:ext>
            </a:extLst>
          </p:cNvPr>
          <p:cNvSpPr txBox="1"/>
          <p:nvPr/>
        </p:nvSpPr>
        <p:spPr>
          <a:xfrm>
            <a:off x="7417118" y="1576808"/>
            <a:ext cx="1337310" cy="300082"/>
          </a:xfrm>
          <a:prstGeom prst="rect">
            <a:avLst/>
          </a:prstGeom>
          <a:solidFill>
            <a:schemeClr val="bg1"/>
          </a:solidFill>
        </p:spPr>
        <p:txBody>
          <a:bodyPr wrap="square" rtlCol="0">
            <a:spAutoFit/>
          </a:bodyPr>
          <a:lstStyle/>
          <a:p>
            <a:pPr algn="ctr"/>
            <a:r>
              <a:rPr lang="en-US" sz="1350" dirty="0"/>
              <a:t>Accepted</a:t>
            </a:r>
          </a:p>
        </p:txBody>
      </p:sp>
      <p:sp>
        <p:nvSpPr>
          <p:cNvPr id="12" name="Rectangle 11">
            <a:extLst>
              <a:ext uri="{FF2B5EF4-FFF2-40B4-BE49-F238E27FC236}">
                <a16:creationId xmlns:a16="http://schemas.microsoft.com/office/drawing/2014/main" id="{0C4EE63A-557F-1D4D-B36A-4EDAB01DE49F}"/>
              </a:ext>
            </a:extLst>
          </p:cNvPr>
          <p:cNvSpPr/>
          <p:nvPr/>
        </p:nvSpPr>
        <p:spPr>
          <a:xfrm>
            <a:off x="-2858" y="1513005"/>
            <a:ext cx="446532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BCC19DFD-D725-3442-BEEF-010D4123E8A9}"/>
              </a:ext>
            </a:extLst>
          </p:cNvPr>
          <p:cNvSpPr txBox="1"/>
          <p:nvPr/>
        </p:nvSpPr>
        <p:spPr>
          <a:xfrm>
            <a:off x="2019300" y="1498717"/>
            <a:ext cx="791527" cy="300082"/>
          </a:xfrm>
          <a:prstGeom prst="rect">
            <a:avLst/>
          </a:prstGeom>
          <a:noFill/>
        </p:spPr>
        <p:txBody>
          <a:bodyPr wrap="square" rtlCol="0">
            <a:spAutoFit/>
          </a:bodyPr>
          <a:lstStyle/>
          <a:p>
            <a:r>
              <a:rPr lang="en-US" sz="1350" dirty="0" err="1">
                <a:solidFill>
                  <a:srgbClr val="FF0000"/>
                </a:solidFill>
              </a:rPr>
              <a:t>x</a:t>
            </a:r>
            <a:r>
              <a:rPr lang="en-US" sz="1350" baseline="-25000" dirty="0" err="1">
                <a:solidFill>
                  <a:srgbClr val="FF0000"/>
                </a:solidFill>
              </a:rPr>
              <a:t>L</a:t>
            </a:r>
            <a:r>
              <a:rPr lang="en-US" sz="1350" dirty="0">
                <a:solidFill>
                  <a:srgbClr val="FF0000"/>
                </a:solidFill>
              </a:rPr>
              <a:t> vs. 𝜃</a:t>
            </a:r>
          </a:p>
        </p:txBody>
      </p:sp>
      <p:sp>
        <p:nvSpPr>
          <p:cNvPr id="14" name="Rectangle 13">
            <a:extLst>
              <a:ext uri="{FF2B5EF4-FFF2-40B4-BE49-F238E27FC236}">
                <a16:creationId xmlns:a16="http://schemas.microsoft.com/office/drawing/2014/main" id="{CCA2FC97-3A57-3844-9320-03744495C0DC}"/>
              </a:ext>
            </a:extLst>
          </p:cNvPr>
          <p:cNvSpPr/>
          <p:nvPr/>
        </p:nvSpPr>
        <p:spPr>
          <a:xfrm>
            <a:off x="4462463" y="1512024"/>
            <a:ext cx="465963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5B985045-A70B-674E-84C9-74758CEE8867}"/>
              </a:ext>
            </a:extLst>
          </p:cNvPr>
          <p:cNvSpPr txBox="1"/>
          <p:nvPr/>
        </p:nvSpPr>
        <p:spPr>
          <a:xfrm>
            <a:off x="6577120" y="1511043"/>
            <a:ext cx="774276" cy="300082"/>
          </a:xfrm>
          <a:prstGeom prst="rect">
            <a:avLst/>
          </a:prstGeom>
          <a:noFill/>
        </p:spPr>
        <p:txBody>
          <a:bodyPr wrap="square" rtlCol="0">
            <a:spAutoFit/>
          </a:bodyPr>
          <a:lstStyle/>
          <a:p>
            <a:r>
              <a:rPr lang="en-US" sz="1350" dirty="0" err="1">
                <a:solidFill>
                  <a:srgbClr val="FF0000"/>
                </a:solidFill>
              </a:rPr>
              <a:t>p</a:t>
            </a:r>
            <a:r>
              <a:rPr lang="en-US" sz="1350" baseline="-25000" dirty="0" err="1">
                <a:solidFill>
                  <a:srgbClr val="FF0000"/>
                </a:solidFill>
              </a:rPr>
              <a:t>T</a:t>
            </a:r>
            <a:r>
              <a:rPr lang="en-US" sz="1350" baseline="-25000" dirty="0">
                <a:solidFill>
                  <a:srgbClr val="FF0000"/>
                </a:solidFill>
              </a:rPr>
              <a:t> </a:t>
            </a:r>
            <a:r>
              <a:rPr lang="en-US" sz="1350" dirty="0">
                <a:solidFill>
                  <a:srgbClr val="FF0000"/>
                </a:solidFill>
              </a:rPr>
              <a:t>vs. </a:t>
            </a:r>
            <a:r>
              <a:rPr lang="en-US" sz="1350" dirty="0" err="1">
                <a:solidFill>
                  <a:srgbClr val="FF0000"/>
                </a:solidFill>
              </a:rPr>
              <a:t>x</a:t>
            </a:r>
            <a:r>
              <a:rPr lang="en-US" sz="1350" baseline="-25000" dirty="0" err="1">
                <a:solidFill>
                  <a:srgbClr val="FF0000"/>
                </a:solidFill>
              </a:rPr>
              <a:t>L</a:t>
            </a:r>
            <a:endParaRPr lang="en-US" sz="1350" dirty="0">
              <a:solidFill>
                <a:srgbClr val="FF0000"/>
              </a:solidFill>
            </a:endParaRPr>
          </a:p>
        </p:txBody>
      </p:sp>
      <p:sp>
        <p:nvSpPr>
          <p:cNvPr id="17" name="TextBox 16">
            <a:extLst>
              <a:ext uri="{FF2B5EF4-FFF2-40B4-BE49-F238E27FC236}">
                <a16:creationId xmlns:a16="http://schemas.microsoft.com/office/drawing/2014/main" id="{0E5B1D92-064D-A542-AD20-2D94B95AC41E}"/>
              </a:ext>
            </a:extLst>
          </p:cNvPr>
          <p:cNvSpPr txBox="1"/>
          <p:nvPr/>
        </p:nvSpPr>
        <p:spPr>
          <a:xfrm>
            <a:off x="89123" y="83757"/>
            <a:ext cx="247745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Top row: nominal</a:t>
            </a:r>
          </a:p>
          <a:p>
            <a:r>
              <a:rPr lang="en-US" sz="1600" dirty="0">
                <a:latin typeface="Arial" panose="020B0604020202020204" pitchFamily="34" charset="0"/>
                <a:cs typeface="Arial" panose="020B0604020202020204" pitchFamily="34" charset="0"/>
              </a:rPr>
              <a:t>Bottom row: 50cm shift</a:t>
            </a:r>
          </a:p>
        </p:txBody>
      </p:sp>
      <p:pic>
        <p:nvPicPr>
          <p:cNvPr id="18" name="Picture 17" descr="Chart&#10;&#10;Description automatically generated">
            <a:extLst>
              <a:ext uri="{FF2B5EF4-FFF2-40B4-BE49-F238E27FC236}">
                <a16:creationId xmlns:a16="http://schemas.microsoft.com/office/drawing/2014/main" id="{34A16839-54E7-844A-BFF5-68B066ACCECC}"/>
              </a:ext>
            </a:extLst>
          </p:cNvPr>
          <p:cNvPicPr>
            <a:picLocks noChangeAspect="1"/>
          </p:cNvPicPr>
          <p:nvPr/>
        </p:nvPicPr>
        <p:blipFill>
          <a:blip r:embed="rId4"/>
          <a:stretch>
            <a:fillRect/>
          </a:stretch>
        </p:blipFill>
        <p:spPr>
          <a:xfrm>
            <a:off x="0" y="3847287"/>
            <a:ext cx="9134475" cy="2257425"/>
          </a:xfrm>
          <a:prstGeom prst="rect">
            <a:avLst/>
          </a:prstGeom>
        </p:spPr>
      </p:pic>
      <p:sp>
        <p:nvSpPr>
          <p:cNvPr id="19" name="TextBox 18">
            <a:extLst>
              <a:ext uri="{FF2B5EF4-FFF2-40B4-BE49-F238E27FC236}">
                <a16:creationId xmlns:a16="http://schemas.microsoft.com/office/drawing/2014/main" id="{512E47DD-7D01-5D4C-8AEB-D7DEDFEDA675}"/>
              </a:ext>
            </a:extLst>
          </p:cNvPr>
          <p:cNvSpPr txBox="1"/>
          <p:nvPr/>
        </p:nvSpPr>
        <p:spPr>
          <a:xfrm>
            <a:off x="467678" y="3848268"/>
            <a:ext cx="1337310" cy="300082"/>
          </a:xfrm>
          <a:prstGeom prst="rect">
            <a:avLst/>
          </a:prstGeom>
          <a:solidFill>
            <a:schemeClr val="bg1"/>
          </a:solidFill>
        </p:spPr>
        <p:txBody>
          <a:bodyPr wrap="square" rtlCol="0">
            <a:spAutoFit/>
          </a:bodyPr>
          <a:lstStyle/>
          <a:p>
            <a:pPr algn="ctr"/>
            <a:r>
              <a:rPr lang="en-US" sz="1350" dirty="0"/>
              <a:t>Generated</a:t>
            </a:r>
          </a:p>
        </p:txBody>
      </p:sp>
      <p:sp>
        <p:nvSpPr>
          <p:cNvPr id="20" name="TextBox 19">
            <a:extLst>
              <a:ext uri="{FF2B5EF4-FFF2-40B4-BE49-F238E27FC236}">
                <a16:creationId xmlns:a16="http://schemas.microsoft.com/office/drawing/2014/main" id="{CC26A76D-FDF8-B341-9F6E-B83CD9FCC86E}"/>
              </a:ext>
            </a:extLst>
          </p:cNvPr>
          <p:cNvSpPr txBox="1"/>
          <p:nvPr/>
        </p:nvSpPr>
        <p:spPr>
          <a:xfrm>
            <a:off x="2810828" y="3848268"/>
            <a:ext cx="1337310" cy="300082"/>
          </a:xfrm>
          <a:prstGeom prst="rect">
            <a:avLst/>
          </a:prstGeom>
          <a:solidFill>
            <a:schemeClr val="bg1"/>
          </a:solidFill>
        </p:spPr>
        <p:txBody>
          <a:bodyPr wrap="square" rtlCol="0">
            <a:spAutoFit/>
          </a:bodyPr>
          <a:lstStyle/>
          <a:p>
            <a:pPr algn="ctr"/>
            <a:r>
              <a:rPr lang="en-US" sz="1350" dirty="0"/>
              <a:t>Accepted</a:t>
            </a:r>
          </a:p>
        </p:txBody>
      </p:sp>
      <p:sp>
        <p:nvSpPr>
          <p:cNvPr id="21" name="TextBox 20">
            <a:extLst>
              <a:ext uri="{FF2B5EF4-FFF2-40B4-BE49-F238E27FC236}">
                <a16:creationId xmlns:a16="http://schemas.microsoft.com/office/drawing/2014/main" id="{AC1DCA9F-47A3-614E-9643-90C81610E24E}"/>
              </a:ext>
            </a:extLst>
          </p:cNvPr>
          <p:cNvSpPr txBox="1"/>
          <p:nvPr/>
        </p:nvSpPr>
        <p:spPr>
          <a:xfrm>
            <a:off x="5073968" y="3848268"/>
            <a:ext cx="1337310" cy="300082"/>
          </a:xfrm>
          <a:prstGeom prst="rect">
            <a:avLst/>
          </a:prstGeom>
          <a:solidFill>
            <a:schemeClr val="bg1"/>
          </a:solidFill>
        </p:spPr>
        <p:txBody>
          <a:bodyPr wrap="square" rtlCol="0">
            <a:spAutoFit/>
          </a:bodyPr>
          <a:lstStyle/>
          <a:p>
            <a:pPr algn="ctr"/>
            <a:r>
              <a:rPr lang="en-US" sz="1350" dirty="0"/>
              <a:t>Generated</a:t>
            </a:r>
          </a:p>
        </p:txBody>
      </p:sp>
      <p:sp>
        <p:nvSpPr>
          <p:cNvPr id="22" name="TextBox 21">
            <a:extLst>
              <a:ext uri="{FF2B5EF4-FFF2-40B4-BE49-F238E27FC236}">
                <a16:creationId xmlns:a16="http://schemas.microsoft.com/office/drawing/2014/main" id="{B8FA9B55-F935-9F4E-AF8B-6E550E131D2F}"/>
              </a:ext>
            </a:extLst>
          </p:cNvPr>
          <p:cNvSpPr txBox="1"/>
          <p:nvPr/>
        </p:nvSpPr>
        <p:spPr>
          <a:xfrm>
            <a:off x="7417118" y="3848268"/>
            <a:ext cx="1337310" cy="300082"/>
          </a:xfrm>
          <a:prstGeom prst="rect">
            <a:avLst/>
          </a:prstGeom>
          <a:solidFill>
            <a:schemeClr val="bg1"/>
          </a:solidFill>
        </p:spPr>
        <p:txBody>
          <a:bodyPr wrap="square" rtlCol="0">
            <a:spAutoFit/>
          </a:bodyPr>
          <a:lstStyle/>
          <a:p>
            <a:pPr algn="ctr"/>
            <a:r>
              <a:rPr lang="en-US" sz="1350" dirty="0"/>
              <a:t>Accepted</a:t>
            </a:r>
          </a:p>
        </p:txBody>
      </p:sp>
      <p:sp>
        <p:nvSpPr>
          <p:cNvPr id="23" name="Rectangle 22">
            <a:extLst>
              <a:ext uri="{FF2B5EF4-FFF2-40B4-BE49-F238E27FC236}">
                <a16:creationId xmlns:a16="http://schemas.microsoft.com/office/drawing/2014/main" id="{6D6851C4-17B7-E242-A903-9ABC012A46DB}"/>
              </a:ext>
            </a:extLst>
          </p:cNvPr>
          <p:cNvSpPr/>
          <p:nvPr/>
        </p:nvSpPr>
        <p:spPr>
          <a:xfrm>
            <a:off x="-2858" y="3784465"/>
            <a:ext cx="446532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F4E54BE6-E8ED-5443-9FE7-B8BDCC1E75E2}"/>
              </a:ext>
            </a:extLst>
          </p:cNvPr>
          <p:cNvSpPr txBox="1"/>
          <p:nvPr/>
        </p:nvSpPr>
        <p:spPr>
          <a:xfrm>
            <a:off x="2019300" y="3770177"/>
            <a:ext cx="791527" cy="300082"/>
          </a:xfrm>
          <a:prstGeom prst="rect">
            <a:avLst/>
          </a:prstGeom>
          <a:noFill/>
        </p:spPr>
        <p:txBody>
          <a:bodyPr wrap="square" rtlCol="0">
            <a:spAutoFit/>
          </a:bodyPr>
          <a:lstStyle/>
          <a:p>
            <a:r>
              <a:rPr lang="en-US" sz="1350" dirty="0" err="1">
                <a:solidFill>
                  <a:srgbClr val="FF0000"/>
                </a:solidFill>
              </a:rPr>
              <a:t>x</a:t>
            </a:r>
            <a:r>
              <a:rPr lang="en-US" sz="1350" baseline="-25000" dirty="0" err="1">
                <a:solidFill>
                  <a:srgbClr val="FF0000"/>
                </a:solidFill>
              </a:rPr>
              <a:t>L</a:t>
            </a:r>
            <a:r>
              <a:rPr lang="en-US" sz="1350" dirty="0">
                <a:solidFill>
                  <a:srgbClr val="FF0000"/>
                </a:solidFill>
              </a:rPr>
              <a:t> vs. 𝜃</a:t>
            </a:r>
          </a:p>
        </p:txBody>
      </p:sp>
      <p:sp>
        <p:nvSpPr>
          <p:cNvPr id="25" name="Rectangle 24">
            <a:extLst>
              <a:ext uri="{FF2B5EF4-FFF2-40B4-BE49-F238E27FC236}">
                <a16:creationId xmlns:a16="http://schemas.microsoft.com/office/drawing/2014/main" id="{BFB8D518-E75E-B44D-A28A-DF7E92E4C371}"/>
              </a:ext>
            </a:extLst>
          </p:cNvPr>
          <p:cNvSpPr/>
          <p:nvPr/>
        </p:nvSpPr>
        <p:spPr>
          <a:xfrm>
            <a:off x="4462463" y="3783484"/>
            <a:ext cx="465963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02EAAEBA-906A-D145-816C-463C5F7E0590}"/>
              </a:ext>
            </a:extLst>
          </p:cNvPr>
          <p:cNvSpPr txBox="1"/>
          <p:nvPr/>
        </p:nvSpPr>
        <p:spPr>
          <a:xfrm>
            <a:off x="6577120" y="3782503"/>
            <a:ext cx="774276" cy="300082"/>
          </a:xfrm>
          <a:prstGeom prst="rect">
            <a:avLst/>
          </a:prstGeom>
          <a:noFill/>
        </p:spPr>
        <p:txBody>
          <a:bodyPr wrap="square" rtlCol="0">
            <a:spAutoFit/>
          </a:bodyPr>
          <a:lstStyle/>
          <a:p>
            <a:r>
              <a:rPr lang="en-US" sz="1350" dirty="0" err="1">
                <a:solidFill>
                  <a:srgbClr val="FF0000"/>
                </a:solidFill>
              </a:rPr>
              <a:t>p</a:t>
            </a:r>
            <a:r>
              <a:rPr lang="en-US" sz="1350" baseline="-25000" dirty="0" err="1">
                <a:solidFill>
                  <a:srgbClr val="FF0000"/>
                </a:solidFill>
              </a:rPr>
              <a:t>T</a:t>
            </a:r>
            <a:r>
              <a:rPr lang="en-US" sz="1350" baseline="-25000" dirty="0">
                <a:solidFill>
                  <a:srgbClr val="FF0000"/>
                </a:solidFill>
              </a:rPr>
              <a:t> </a:t>
            </a:r>
            <a:r>
              <a:rPr lang="en-US" sz="1350" dirty="0">
                <a:solidFill>
                  <a:srgbClr val="FF0000"/>
                </a:solidFill>
              </a:rPr>
              <a:t>vs. </a:t>
            </a:r>
            <a:r>
              <a:rPr lang="en-US" sz="1350" dirty="0" err="1">
                <a:solidFill>
                  <a:srgbClr val="FF0000"/>
                </a:solidFill>
              </a:rPr>
              <a:t>x</a:t>
            </a:r>
            <a:r>
              <a:rPr lang="en-US" sz="1350" baseline="-25000" dirty="0" err="1">
                <a:solidFill>
                  <a:srgbClr val="FF0000"/>
                </a:solidFill>
              </a:rPr>
              <a:t>L</a:t>
            </a:r>
            <a:endParaRPr lang="en-US" sz="1350" dirty="0">
              <a:solidFill>
                <a:srgbClr val="FF000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049C154-8621-474B-9CF2-891142C7812F}"/>
                  </a:ext>
                </a:extLst>
              </p:cNvPr>
              <p:cNvSpPr txBox="1"/>
              <p:nvPr/>
            </p:nvSpPr>
            <p:spPr>
              <a:xfrm>
                <a:off x="2576646" y="915360"/>
                <a:ext cx="2028632" cy="43184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rPr>
                            <m:t>𝑥</m:t>
                          </m:r>
                        </m:sub>
                      </m:sSub>
                      <m:d>
                        <m:dPr>
                          <m:ctrlPr>
                            <a:rPr lang="en-US" sz="1350" i="1">
                              <a:latin typeface="Cambria Math" panose="02040503050406030204" pitchFamily="18" charset="0"/>
                            </a:rPr>
                          </m:ctrlPr>
                        </m:dPr>
                        <m:e>
                          <m:r>
                            <a:rPr lang="en-US" sz="1350" i="1">
                              <a:latin typeface="Cambria Math" panose="02040503050406030204" pitchFamily="18" charset="0"/>
                            </a:rPr>
                            <m:t>50</m:t>
                          </m:r>
                          <m:r>
                            <a:rPr lang="en-US" sz="1350" i="1">
                              <a:latin typeface="Cambria Math" panose="02040503050406030204" pitchFamily="18" charset="0"/>
                            </a:rPr>
                            <m:t>𝑐𝑚</m:t>
                          </m:r>
                        </m:e>
                      </m:d>
                      <m:r>
                        <a:rPr lang="en-US" sz="1350" i="1">
                          <a:latin typeface="Cambria Math" panose="02040503050406030204" pitchFamily="18" charset="0"/>
                        </a:rPr>
                        <m:t>=</m:t>
                      </m:r>
                      <m:r>
                        <m:rPr>
                          <m:nor/>
                        </m:rPr>
                        <a:rPr lang="en-US" sz="1350" dirty="0">
                          <a:latin typeface="Arial" panose="020B0604020202020204" pitchFamily="34" charset="0"/>
                          <a:cs typeface="Arial" panose="020B0604020202020204" pitchFamily="34" charset="0"/>
                        </a:rPr>
                        <m:t>4.03571 </m:t>
                      </m:r>
                      <m:r>
                        <m:rPr>
                          <m:nor/>
                        </m:rPr>
                        <a:rPr lang="en-US" sz="1350" dirty="0">
                          <a:latin typeface="Arial" panose="020B0604020202020204" pitchFamily="34" charset="0"/>
                          <a:cs typeface="Arial" panose="020B0604020202020204" pitchFamily="34" charset="0"/>
                        </a:rPr>
                        <m:t>mm</m:t>
                      </m:r>
                    </m:oMath>
                  </m:oMathPara>
                </a14:m>
                <a:endParaRPr lang="en-US" sz="1350" dirty="0">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ea typeface="Cambria Math" panose="02040503050406030204" pitchFamily="18" charset="0"/>
                            </a:rPr>
                            <m:t>𝑦</m:t>
                          </m:r>
                        </m:sub>
                      </m:sSub>
                      <m:d>
                        <m:dPr>
                          <m:ctrlPr>
                            <a:rPr lang="en-US" sz="1350" i="1">
                              <a:latin typeface="Cambria Math" panose="02040503050406030204" pitchFamily="18" charset="0"/>
                            </a:rPr>
                          </m:ctrlPr>
                        </m:dPr>
                        <m:e>
                          <m:r>
                            <a:rPr lang="en-US" sz="1350" i="1">
                              <a:latin typeface="Cambria Math" panose="02040503050406030204" pitchFamily="18" charset="0"/>
                            </a:rPr>
                            <m:t>50</m:t>
                          </m:r>
                          <m:r>
                            <a:rPr lang="en-US" sz="1350" i="1">
                              <a:latin typeface="Cambria Math" panose="02040503050406030204" pitchFamily="18" charset="0"/>
                            </a:rPr>
                            <m:t>𝑐𝑚</m:t>
                          </m:r>
                        </m:e>
                      </m:d>
                      <m:r>
                        <a:rPr lang="en-US" sz="1350" i="1">
                          <a:latin typeface="Cambria Math" panose="02040503050406030204" pitchFamily="18" charset="0"/>
                        </a:rPr>
                        <m:t>=</m:t>
                      </m:r>
                      <m:r>
                        <m:rPr>
                          <m:nor/>
                        </m:rPr>
                        <a:rPr lang="en-US" sz="1350" dirty="0">
                          <a:latin typeface="Arial" panose="020B0604020202020204" pitchFamily="34" charset="0"/>
                          <a:cs typeface="Arial" panose="020B0604020202020204" pitchFamily="34" charset="0"/>
                        </a:rPr>
                        <m:t>0.787401</m:t>
                      </m:r>
                      <m:r>
                        <m:rPr>
                          <m:nor/>
                        </m:rPr>
                        <a:rPr lang="en-US" sz="1350" dirty="0">
                          <a:latin typeface="Arial" panose="020B0604020202020204" pitchFamily="34" charset="0"/>
                          <a:cs typeface="Arial" panose="020B0604020202020204" pitchFamily="34" charset="0"/>
                        </a:rPr>
                        <m:t>mm</m:t>
                      </m:r>
                    </m:oMath>
                  </m:oMathPara>
                </a14:m>
                <a:endParaRPr lang="en-US" sz="135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0049C154-8621-474B-9CF2-891142C7812F}"/>
                  </a:ext>
                </a:extLst>
              </p:cNvPr>
              <p:cNvSpPr txBox="1">
                <a:spLocks noRot="1" noChangeAspect="1" noMove="1" noResize="1" noEditPoints="1" noAdjustHandles="1" noChangeArrowheads="1" noChangeShapeType="1" noTextEdit="1"/>
              </p:cNvSpPr>
              <p:nvPr/>
            </p:nvSpPr>
            <p:spPr>
              <a:xfrm>
                <a:off x="2576646" y="915360"/>
                <a:ext cx="2028632" cy="431849"/>
              </a:xfrm>
              <a:prstGeom prst="rect">
                <a:avLst/>
              </a:prstGeom>
              <a:blipFill>
                <a:blip r:embed="rId5"/>
                <a:stretch>
                  <a:fillRect l="-1863" t="-11765" b="-8824"/>
                </a:stretch>
              </a:blipFill>
            </p:spPr>
            <p:txBody>
              <a:bodyPr/>
              <a:lstStyle/>
              <a:p>
                <a:r>
                  <a:rPr lang="en-US">
                    <a:noFill/>
                  </a:rPr>
                  <a:t> </a:t>
                </a:r>
              </a:p>
            </p:txBody>
          </p:sp>
        </mc:Fallback>
      </mc:AlternateContent>
    </p:spTree>
    <p:extLst>
      <p:ext uri="{BB962C8B-B14F-4D97-AF65-F5344CB8AC3E}">
        <p14:creationId xmlns:p14="http://schemas.microsoft.com/office/powerpoint/2010/main" val="426336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18D6-8998-434E-AA5D-66BE54E8047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0B61164-0D47-7445-BAE2-720D43C937C7}"/>
              </a:ext>
            </a:extLst>
          </p:cNvPr>
          <p:cNvSpPr>
            <a:spLocks noGrp="1"/>
          </p:cNvSpPr>
          <p:nvPr>
            <p:ph idx="1"/>
          </p:nvPr>
        </p:nvSpPr>
        <p:spPr>
          <a:xfrm>
            <a:off x="0" y="619760"/>
            <a:ext cx="9144000" cy="5604510"/>
          </a:xfrm>
        </p:spPr>
        <p:txBody>
          <a:bodyPr/>
          <a:lstStyle/>
          <a:p>
            <a:r>
              <a:rPr lang="en-US" sz="2000" dirty="0"/>
              <a:t> All material to simulate physics at 5x41, 5x100, 10x100 and 18x 275 will  be posted today at  </a:t>
            </a:r>
            <a:r>
              <a:rPr lang="en-US" sz="2000" dirty="0">
                <a:hlinkClick r:id="rId2"/>
              </a:rPr>
              <a:t>https://indico.bnl.gov/event/10974/contributions/51260/</a:t>
            </a:r>
            <a:endParaRPr lang="en-US" sz="2000" dirty="0"/>
          </a:p>
          <a:p>
            <a:pPr lvl="1">
              <a:buFont typeface="Wingdings" pitchFamily="2" charset="2"/>
              <a:buChar char="Ø"/>
            </a:pPr>
            <a:r>
              <a:rPr lang="en-US" sz="1800" dirty="0"/>
              <a:t>Detailed Read-Me how to use all the provided information</a:t>
            </a:r>
          </a:p>
          <a:p>
            <a:pPr lvl="1">
              <a:buFont typeface="Wingdings" pitchFamily="2" charset="2"/>
              <a:buChar char="Ø"/>
            </a:pPr>
            <a:endParaRPr lang="en-US" sz="1800" dirty="0"/>
          </a:p>
          <a:p>
            <a:r>
              <a:rPr lang="en-US" sz="2200" dirty="0"/>
              <a:t> At the same location files with the SR photons will be posted, so one can estimate the background / occupancy</a:t>
            </a:r>
          </a:p>
          <a:p>
            <a:pPr marL="0" indent="0">
              <a:buNone/>
            </a:pPr>
            <a:endParaRPr lang="en-US" sz="2000" dirty="0"/>
          </a:p>
          <a:p>
            <a:r>
              <a:rPr lang="en-US" sz="2000" dirty="0"/>
              <a:t> The additional alignment of the magnets will further improve the acceptance. will provide update if this is done</a:t>
            </a:r>
          </a:p>
          <a:p>
            <a:endParaRPr lang="en-US" sz="2000" dirty="0"/>
          </a:p>
          <a:p>
            <a:r>
              <a:rPr lang="en-US" sz="2000" dirty="0"/>
              <a:t> An optimization of detector locations together with beam pipe is also still </a:t>
            </a:r>
            <a:r>
              <a:rPr lang="en-US" sz="2000"/>
              <a:t>not finalized.</a:t>
            </a:r>
            <a:endParaRPr lang="en-US" sz="2000" dirty="0"/>
          </a:p>
        </p:txBody>
      </p:sp>
      <p:sp>
        <p:nvSpPr>
          <p:cNvPr id="4" name="Slide Number Placeholder 3">
            <a:extLst>
              <a:ext uri="{FF2B5EF4-FFF2-40B4-BE49-F238E27FC236}">
                <a16:creationId xmlns:a16="http://schemas.microsoft.com/office/drawing/2014/main" id="{4D09240B-6F8E-F84C-BDC6-B9DA4E7EADE0}"/>
              </a:ext>
            </a:extLst>
          </p:cNvPr>
          <p:cNvSpPr>
            <a:spLocks noGrp="1"/>
          </p:cNvSpPr>
          <p:nvPr>
            <p:ph type="sldNum" sz="quarter" idx="12"/>
          </p:nvPr>
        </p:nvSpPr>
        <p:spPr/>
        <p:txBody>
          <a:bodyPr/>
          <a:lstStyle/>
          <a:p>
            <a:fld id="{893C5830-40F3-F04E-B2E3-10E6672BA8FF}" type="slidenum">
              <a:rPr lang="en-US" smtClean="0"/>
              <a:t>14</a:t>
            </a:fld>
            <a:endParaRPr lang="en-US" dirty="0"/>
          </a:p>
        </p:txBody>
      </p:sp>
    </p:spTree>
    <p:extLst>
      <p:ext uri="{BB962C8B-B14F-4D97-AF65-F5344CB8AC3E}">
        <p14:creationId xmlns:p14="http://schemas.microsoft.com/office/powerpoint/2010/main" val="134114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577F23-D0A7-9E48-8160-CE00418844C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80211E89-43FB-7A41-A582-E0625A0F3093}"/>
              </a:ext>
            </a:extLst>
          </p:cNvPr>
          <p:cNvSpPr>
            <a:spLocks noGrp="1"/>
          </p:cNvSpPr>
          <p:nvPr>
            <p:ph type="sldNum" sz="quarter" idx="12"/>
          </p:nvPr>
        </p:nvSpPr>
        <p:spPr/>
        <p:txBody>
          <a:bodyPr/>
          <a:lstStyle/>
          <a:p>
            <a:fld id="{893C5830-40F3-F04E-B2E3-10E6672BA8FF}" type="slidenum">
              <a:rPr lang="en-US" smtClean="0"/>
              <a:t>15</a:t>
            </a:fld>
            <a:endParaRPr lang="en-US" dirty="0"/>
          </a:p>
        </p:txBody>
      </p:sp>
    </p:spTree>
    <p:extLst>
      <p:ext uri="{BB962C8B-B14F-4D97-AF65-F5344CB8AC3E}">
        <p14:creationId xmlns:p14="http://schemas.microsoft.com/office/powerpoint/2010/main" val="7588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DB7F-095D-CF4C-9442-C706DCEBE5AB}"/>
              </a:ext>
            </a:extLst>
          </p:cNvPr>
          <p:cNvSpPr>
            <a:spLocks noGrp="1"/>
          </p:cNvSpPr>
          <p:nvPr>
            <p:ph type="title"/>
          </p:nvPr>
        </p:nvSpPr>
        <p:spPr>
          <a:xfrm>
            <a:off x="0" y="1"/>
            <a:ext cx="9115572" cy="570605"/>
          </a:xfrm>
        </p:spPr>
        <p:txBody>
          <a:bodyPr>
            <a:normAutofit fontScale="90000"/>
          </a:bodyPr>
          <a:lstStyle/>
          <a:p>
            <a:r>
              <a:rPr lang="en-US" dirty="0"/>
              <a:t>Complementarity for 1</a:t>
            </a:r>
            <a:r>
              <a:rPr lang="en-US" baseline="30000" dirty="0"/>
              <a:t>st</a:t>
            </a:r>
            <a:r>
              <a:rPr lang="en-US" dirty="0"/>
              <a:t>-IR &amp; 2</a:t>
            </a:r>
            <a:r>
              <a:rPr lang="en-US" baseline="30000" dirty="0"/>
              <a:t>nd</a:t>
            </a:r>
            <a:r>
              <a:rPr lang="en-US" dirty="0"/>
              <a:t>-IR</a:t>
            </a:r>
          </a:p>
        </p:txBody>
      </p:sp>
      <p:sp>
        <p:nvSpPr>
          <p:cNvPr id="3" name="Slide Number Placeholder 2">
            <a:extLst>
              <a:ext uri="{FF2B5EF4-FFF2-40B4-BE49-F238E27FC236}">
                <a16:creationId xmlns:a16="http://schemas.microsoft.com/office/drawing/2014/main" id="{A3DAC166-6516-2245-9A8C-48FA8AFE1E6F}"/>
              </a:ext>
            </a:extLst>
          </p:cNvPr>
          <p:cNvSpPr>
            <a:spLocks noGrp="1"/>
          </p:cNvSpPr>
          <p:nvPr>
            <p:ph type="sldNum" sz="quarter" idx="12"/>
          </p:nvPr>
        </p:nvSpPr>
        <p:spPr/>
        <p:txBody>
          <a:bodyPr/>
          <a:lstStyle/>
          <a:p>
            <a:fld id="{893C5830-40F3-F04E-B2E3-10E6672BA8FF}" type="slidenum">
              <a:rPr lang="en-US" smtClean="0"/>
              <a:t>16</a:t>
            </a:fld>
            <a:endParaRPr lang="en-US" dirty="0"/>
          </a:p>
        </p:txBody>
      </p:sp>
      <p:sp>
        <p:nvSpPr>
          <p:cNvPr id="4" name="TextBox 3">
            <a:extLst>
              <a:ext uri="{FF2B5EF4-FFF2-40B4-BE49-F238E27FC236}">
                <a16:creationId xmlns:a16="http://schemas.microsoft.com/office/drawing/2014/main" id="{602FD899-F261-9547-BB85-0D6E64F2B6AB}"/>
              </a:ext>
            </a:extLst>
          </p:cNvPr>
          <p:cNvSpPr txBox="1"/>
          <p:nvPr/>
        </p:nvSpPr>
        <p:spPr>
          <a:xfrm>
            <a:off x="10274" y="574071"/>
            <a:ext cx="9115572" cy="707886"/>
          </a:xfrm>
          <a:prstGeom prst="rect">
            <a:avLst/>
          </a:prstGeom>
          <a:noFill/>
        </p:spPr>
        <p:txBody>
          <a:bodyPr wrap="square" rtlCol="0">
            <a:spAutoFit/>
          </a:bodyPr>
          <a:lstStyle/>
          <a:p>
            <a:r>
              <a:rPr lang="en-US" sz="2000" dirty="0">
                <a:latin typeface="Comic Sans MS" panose="030F0902030302020204" pitchFamily="66" charset="0"/>
                <a:cs typeface="Arial" panose="020B0604020202020204" pitchFamily="34" charset="0"/>
              </a:rPr>
              <a:t>Since CD-1 we made significant progress in the preliminary design for the 2</a:t>
            </a:r>
            <a:r>
              <a:rPr lang="en-US" sz="2000" baseline="30000" dirty="0">
                <a:latin typeface="Comic Sans MS" panose="030F0902030302020204" pitchFamily="66" charset="0"/>
                <a:cs typeface="Arial" panose="020B0604020202020204" pitchFamily="34" charset="0"/>
              </a:rPr>
              <a:t>nd</a:t>
            </a:r>
            <a:r>
              <a:rPr lang="en-US" sz="2000" dirty="0">
                <a:latin typeface="Comic Sans MS" panose="030F0902030302020204" pitchFamily="66" charset="0"/>
                <a:cs typeface="Arial" panose="020B0604020202020204" pitchFamily="34" charset="0"/>
              </a:rPr>
              <a:t> IR with a focus on complementarity</a:t>
            </a:r>
          </a:p>
        </p:txBody>
      </p:sp>
      <p:cxnSp>
        <p:nvCxnSpPr>
          <p:cNvPr id="6" name="Straight Connector 5">
            <a:extLst>
              <a:ext uri="{FF2B5EF4-FFF2-40B4-BE49-F238E27FC236}">
                <a16:creationId xmlns:a16="http://schemas.microsoft.com/office/drawing/2014/main" id="{68BE3EA3-F832-6447-8211-61FC887F85C5}"/>
              </a:ext>
            </a:extLst>
          </p:cNvPr>
          <p:cNvCxnSpPr/>
          <p:nvPr/>
        </p:nvCxnSpPr>
        <p:spPr>
          <a:xfrm>
            <a:off x="10274" y="1715786"/>
            <a:ext cx="9115572" cy="0"/>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1126EA-5205-2247-96DC-63BFB2840E0F}"/>
              </a:ext>
            </a:extLst>
          </p:cNvPr>
          <p:cNvCxnSpPr/>
          <p:nvPr/>
        </p:nvCxnSpPr>
        <p:spPr>
          <a:xfrm>
            <a:off x="5763796" y="1285888"/>
            <a:ext cx="0" cy="5356357"/>
          </a:xfrm>
          <a:prstGeom prst="line">
            <a:avLst/>
          </a:prstGeom>
          <a:ln w="19050">
            <a:solidFill>
              <a:srgbClr val="0432FF"/>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73D047-5999-104D-BB33-0C589E1237B1}"/>
              </a:ext>
            </a:extLst>
          </p:cNvPr>
          <p:cNvCxnSpPr/>
          <p:nvPr/>
        </p:nvCxnSpPr>
        <p:spPr>
          <a:xfrm>
            <a:off x="2289422" y="1285888"/>
            <a:ext cx="0" cy="5356357"/>
          </a:xfrm>
          <a:prstGeom prst="line">
            <a:avLst/>
          </a:prstGeom>
          <a:ln w="19050">
            <a:solidFill>
              <a:srgbClr val="0432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169E77-B75D-0A47-8E0E-106B1EE8F7EF}"/>
              </a:ext>
            </a:extLst>
          </p:cNvPr>
          <p:cNvSpPr txBox="1"/>
          <p:nvPr/>
        </p:nvSpPr>
        <p:spPr>
          <a:xfrm>
            <a:off x="6811596" y="1240861"/>
            <a:ext cx="2162772" cy="461665"/>
          </a:xfrm>
          <a:prstGeom prst="rect">
            <a:avLst/>
          </a:prstGeom>
          <a:noFill/>
        </p:spPr>
        <p:txBody>
          <a:bodyPr wrap="none" rtlCol="0">
            <a:spAutoFit/>
          </a:bodyPr>
          <a:lstStyle/>
          <a:p>
            <a:r>
              <a:rPr lang="en-US" sz="2400" b="1" dirty="0">
                <a:solidFill>
                  <a:srgbClr val="0432FF"/>
                </a:solidFill>
                <a:latin typeface="Comic Sans MS" panose="030F0902030302020204" pitchFamily="66" charset="0"/>
              </a:rPr>
              <a:t>2</a:t>
            </a:r>
            <a:r>
              <a:rPr lang="en-US" sz="2400" b="1" baseline="30000" dirty="0">
                <a:solidFill>
                  <a:srgbClr val="0432FF"/>
                </a:solidFill>
                <a:latin typeface="Comic Sans MS" panose="030F0902030302020204" pitchFamily="66" charset="0"/>
              </a:rPr>
              <a:t>nd</a:t>
            </a:r>
            <a:r>
              <a:rPr lang="en-US" sz="2400" b="1" dirty="0">
                <a:solidFill>
                  <a:srgbClr val="0432FF"/>
                </a:solidFill>
                <a:latin typeface="Comic Sans MS" panose="030F0902030302020204" pitchFamily="66" charset="0"/>
              </a:rPr>
              <a:t> IR (IP-8)</a:t>
            </a:r>
          </a:p>
        </p:txBody>
      </p:sp>
      <p:sp>
        <p:nvSpPr>
          <p:cNvPr id="12" name="TextBox 11">
            <a:extLst>
              <a:ext uri="{FF2B5EF4-FFF2-40B4-BE49-F238E27FC236}">
                <a16:creationId xmlns:a16="http://schemas.microsoft.com/office/drawing/2014/main" id="{0616C1A5-90BC-F241-99E2-9E31CAA02815}"/>
              </a:ext>
            </a:extLst>
          </p:cNvPr>
          <p:cNvSpPr txBox="1"/>
          <p:nvPr/>
        </p:nvSpPr>
        <p:spPr>
          <a:xfrm>
            <a:off x="3414158" y="1240861"/>
            <a:ext cx="2130711" cy="461665"/>
          </a:xfrm>
          <a:prstGeom prst="rect">
            <a:avLst/>
          </a:prstGeom>
          <a:noFill/>
        </p:spPr>
        <p:txBody>
          <a:bodyPr wrap="none" rtlCol="0">
            <a:spAutoFit/>
          </a:bodyPr>
          <a:lstStyle/>
          <a:p>
            <a:r>
              <a:rPr lang="en-US" sz="2400" b="1" dirty="0">
                <a:solidFill>
                  <a:srgbClr val="0432FF"/>
                </a:solidFill>
                <a:latin typeface="Comic Sans MS" panose="030F0902030302020204" pitchFamily="66" charset="0"/>
              </a:rPr>
              <a:t>1</a:t>
            </a:r>
            <a:r>
              <a:rPr lang="en-US" sz="2400" b="1" baseline="30000" dirty="0">
                <a:solidFill>
                  <a:srgbClr val="0432FF"/>
                </a:solidFill>
                <a:latin typeface="Comic Sans MS" panose="030F0902030302020204" pitchFamily="66" charset="0"/>
              </a:rPr>
              <a:t>st</a:t>
            </a:r>
            <a:r>
              <a:rPr lang="en-US" sz="2400" b="1" dirty="0">
                <a:solidFill>
                  <a:srgbClr val="0432FF"/>
                </a:solidFill>
                <a:latin typeface="Comic Sans MS" panose="030F0902030302020204" pitchFamily="66" charset="0"/>
              </a:rPr>
              <a:t> IR (IP-6)</a:t>
            </a:r>
          </a:p>
        </p:txBody>
      </p:sp>
      <p:sp>
        <p:nvSpPr>
          <p:cNvPr id="13" name="TextBox 12">
            <a:extLst>
              <a:ext uri="{FF2B5EF4-FFF2-40B4-BE49-F238E27FC236}">
                <a16:creationId xmlns:a16="http://schemas.microsoft.com/office/drawing/2014/main" id="{8A5F6677-BF51-A941-AD21-E1040E1AAE2D}"/>
              </a:ext>
            </a:extLst>
          </p:cNvPr>
          <p:cNvSpPr txBox="1"/>
          <p:nvPr/>
        </p:nvSpPr>
        <p:spPr>
          <a:xfrm>
            <a:off x="92466" y="1728914"/>
            <a:ext cx="1305165" cy="369332"/>
          </a:xfrm>
          <a:prstGeom prst="rect">
            <a:avLst/>
          </a:prstGeom>
          <a:noFill/>
        </p:spPr>
        <p:txBody>
          <a:bodyPr wrap="none" rtlCol="0">
            <a:spAutoFit/>
          </a:bodyPr>
          <a:lstStyle/>
          <a:p>
            <a:r>
              <a:rPr lang="en-US" dirty="0">
                <a:solidFill>
                  <a:srgbClr val="0432FF"/>
                </a:solidFill>
                <a:latin typeface="Comic Sans MS" panose="030F0902030302020204" pitchFamily="66" charset="0"/>
                <a:cs typeface="Arial" panose="020B0604020202020204" pitchFamily="34" charset="0"/>
              </a:rPr>
              <a:t>Geometry:</a:t>
            </a:r>
          </a:p>
        </p:txBody>
      </p:sp>
      <p:sp>
        <p:nvSpPr>
          <p:cNvPr id="14" name="TextBox 13">
            <a:extLst>
              <a:ext uri="{FF2B5EF4-FFF2-40B4-BE49-F238E27FC236}">
                <a16:creationId xmlns:a16="http://schemas.microsoft.com/office/drawing/2014/main" id="{99D8F1A3-D1F7-B44A-8929-02E50788B60C}"/>
              </a:ext>
            </a:extLst>
          </p:cNvPr>
          <p:cNvSpPr txBox="1"/>
          <p:nvPr/>
        </p:nvSpPr>
        <p:spPr>
          <a:xfrm>
            <a:off x="2289422" y="1728914"/>
            <a:ext cx="2452916" cy="369332"/>
          </a:xfrm>
          <a:prstGeom prst="rect">
            <a:avLst/>
          </a:prstGeom>
          <a:noFill/>
        </p:spPr>
        <p:txBody>
          <a:bodyPr wrap="none" rtlCol="0">
            <a:spAutoFit/>
          </a:bodyPr>
          <a:lstStyle/>
          <a:p>
            <a:r>
              <a:rPr lang="en-US" dirty="0">
                <a:latin typeface="Comic Sans MS" panose="030F0902030302020204" pitchFamily="66" charset="0"/>
                <a:cs typeface="Arial" panose="020B0604020202020204" pitchFamily="34" charset="0"/>
              </a:rPr>
              <a:t>ring inside to outside</a:t>
            </a:r>
          </a:p>
        </p:txBody>
      </p:sp>
      <p:sp>
        <p:nvSpPr>
          <p:cNvPr id="15" name="TextBox 14">
            <a:extLst>
              <a:ext uri="{FF2B5EF4-FFF2-40B4-BE49-F238E27FC236}">
                <a16:creationId xmlns:a16="http://schemas.microsoft.com/office/drawing/2014/main" id="{9B33A09B-7257-5C43-A2C5-DD5CF49F7550}"/>
              </a:ext>
            </a:extLst>
          </p:cNvPr>
          <p:cNvSpPr txBox="1"/>
          <p:nvPr/>
        </p:nvSpPr>
        <p:spPr>
          <a:xfrm>
            <a:off x="6767235" y="1725927"/>
            <a:ext cx="2452916" cy="369332"/>
          </a:xfrm>
          <a:prstGeom prst="rect">
            <a:avLst/>
          </a:prstGeom>
          <a:noFill/>
        </p:spPr>
        <p:txBody>
          <a:bodyPr wrap="none" rtlCol="0">
            <a:spAutoFit/>
          </a:bodyPr>
          <a:lstStyle/>
          <a:p>
            <a:r>
              <a:rPr lang="en-US" dirty="0">
                <a:latin typeface="Comic Sans MS" panose="030F0902030302020204" pitchFamily="66" charset="0"/>
                <a:cs typeface="Arial" panose="020B0604020202020204" pitchFamily="34" charset="0"/>
              </a:rPr>
              <a:t>ring outside to inside</a:t>
            </a:r>
          </a:p>
        </p:txBody>
      </p:sp>
      <p:pic>
        <p:nvPicPr>
          <p:cNvPr id="16" name="Picture 15">
            <a:extLst>
              <a:ext uri="{FF2B5EF4-FFF2-40B4-BE49-F238E27FC236}">
                <a16:creationId xmlns:a16="http://schemas.microsoft.com/office/drawing/2014/main" id="{CE2212C3-C07E-9744-9A94-FA8F565332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34057"/>
          <a:stretch/>
        </p:blipFill>
        <p:spPr>
          <a:xfrm>
            <a:off x="5003438" y="1756212"/>
            <a:ext cx="1499323" cy="1061059"/>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7E05E9B-6809-2A45-8D0F-56DB98555C91}"/>
              </a:ext>
            </a:extLst>
          </p:cNvPr>
          <p:cNvSpPr txBox="1"/>
          <p:nvPr/>
        </p:nvSpPr>
        <p:spPr>
          <a:xfrm>
            <a:off x="2322629" y="2241248"/>
            <a:ext cx="2770310" cy="923330"/>
          </a:xfrm>
          <a:prstGeom prst="rect">
            <a:avLst/>
          </a:prstGeom>
          <a:noFill/>
        </p:spPr>
        <p:txBody>
          <a:bodyPr wrap="none" rtlCol="0">
            <a:spAutoFit/>
          </a:bodyPr>
          <a:lstStyle/>
          <a:p>
            <a:r>
              <a:rPr lang="en-US" dirty="0">
                <a:latin typeface="Comic Sans MS" panose="030F0902030302020204" pitchFamily="66" charset="0"/>
                <a:cs typeface="Arial" panose="020B0604020202020204" pitchFamily="34" charset="0"/>
              </a:rPr>
              <a:t>tunnel and assembly hall</a:t>
            </a:r>
          </a:p>
          <a:p>
            <a:r>
              <a:rPr lang="en-US" dirty="0">
                <a:latin typeface="Comic Sans MS" panose="030F0902030302020204" pitchFamily="66" charset="0"/>
                <a:cs typeface="Arial" panose="020B0604020202020204" pitchFamily="34" charset="0"/>
              </a:rPr>
              <a:t>are larger</a:t>
            </a:r>
          </a:p>
          <a:p>
            <a:r>
              <a:rPr lang="en-US" dirty="0">
                <a:latin typeface="Comic Sans MS" panose="030F0902030302020204" pitchFamily="66" charset="0"/>
                <a:cs typeface="Arial" panose="020B0604020202020204" pitchFamily="34" charset="0"/>
              </a:rPr>
              <a:t>Tunnel: ⦰ </a:t>
            </a:r>
            <a:r>
              <a:rPr lang="en-US" dirty="0">
                <a:latin typeface="Comic Sans MS" panose="030F0902030302020204" pitchFamily="66" charset="0"/>
              </a:rPr>
              <a:t>7m +/- 140m</a:t>
            </a:r>
            <a:endParaRPr lang="en-US" dirty="0">
              <a:latin typeface="Comic Sans MS" panose="030F0902030302020204" pitchFamily="66" charset="0"/>
              <a:cs typeface="Arial" panose="020B0604020202020204" pitchFamily="34" charset="0"/>
            </a:endParaRPr>
          </a:p>
        </p:txBody>
      </p:sp>
      <p:sp>
        <p:nvSpPr>
          <p:cNvPr id="18" name="TextBox 17">
            <a:extLst>
              <a:ext uri="{FF2B5EF4-FFF2-40B4-BE49-F238E27FC236}">
                <a16:creationId xmlns:a16="http://schemas.microsoft.com/office/drawing/2014/main" id="{6E0739D7-6422-9E40-B3DF-2B88D3B191B3}"/>
              </a:ext>
            </a:extLst>
          </p:cNvPr>
          <p:cNvSpPr txBox="1"/>
          <p:nvPr/>
        </p:nvSpPr>
        <p:spPr>
          <a:xfrm>
            <a:off x="6493995" y="2232285"/>
            <a:ext cx="2631852" cy="1200329"/>
          </a:xfrm>
          <a:prstGeom prst="rect">
            <a:avLst/>
          </a:prstGeom>
          <a:noFill/>
        </p:spPr>
        <p:txBody>
          <a:bodyPr wrap="square" rtlCol="0">
            <a:spAutoFit/>
          </a:bodyPr>
          <a:lstStyle/>
          <a:p>
            <a:r>
              <a:rPr lang="en-US" dirty="0">
                <a:latin typeface="Comic Sans MS" panose="030F0902030302020204" pitchFamily="66" charset="0"/>
                <a:cs typeface="Arial" panose="020B0604020202020204" pitchFamily="34" charset="0"/>
              </a:rPr>
              <a:t>tunnel and assembly hall are smaller</a:t>
            </a:r>
          </a:p>
          <a:p>
            <a:r>
              <a:rPr lang="en-US" dirty="0">
                <a:latin typeface="Comic Sans MS" panose="030F0902030302020204" pitchFamily="66" charset="0"/>
                <a:cs typeface="Arial" panose="020B0604020202020204" pitchFamily="34" charset="0"/>
              </a:rPr>
              <a:t>Tunnel: ⦰ 6.3m to 60m then 5.3m</a:t>
            </a:r>
          </a:p>
        </p:txBody>
      </p:sp>
      <p:sp>
        <p:nvSpPr>
          <p:cNvPr id="19" name="TextBox 18">
            <a:extLst>
              <a:ext uri="{FF2B5EF4-FFF2-40B4-BE49-F238E27FC236}">
                <a16:creationId xmlns:a16="http://schemas.microsoft.com/office/drawing/2014/main" id="{24B343EF-6E4C-7942-9360-421095C31C1D}"/>
              </a:ext>
            </a:extLst>
          </p:cNvPr>
          <p:cNvSpPr txBox="1"/>
          <p:nvPr/>
        </p:nvSpPr>
        <p:spPr>
          <a:xfrm>
            <a:off x="101953" y="3406942"/>
            <a:ext cx="1824538" cy="369332"/>
          </a:xfrm>
          <a:prstGeom prst="rect">
            <a:avLst/>
          </a:prstGeom>
          <a:noFill/>
        </p:spPr>
        <p:txBody>
          <a:bodyPr wrap="none" rtlCol="0">
            <a:spAutoFit/>
          </a:bodyPr>
          <a:lstStyle/>
          <a:p>
            <a:r>
              <a:rPr lang="en-US" dirty="0">
                <a:solidFill>
                  <a:srgbClr val="0432FF"/>
                </a:solidFill>
                <a:latin typeface="Comic Sans MS" panose="030F0902030302020204" pitchFamily="66" charset="0"/>
                <a:cs typeface="Arial" panose="020B0604020202020204" pitchFamily="34" charset="0"/>
              </a:rPr>
              <a:t>Crossing Angle:</a:t>
            </a:r>
          </a:p>
        </p:txBody>
      </p:sp>
      <p:sp>
        <p:nvSpPr>
          <p:cNvPr id="20" name="TextBox 19">
            <a:extLst>
              <a:ext uri="{FF2B5EF4-FFF2-40B4-BE49-F238E27FC236}">
                <a16:creationId xmlns:a16="http://schemas.microsoft.com/office/drawing/2014/main" id="{0E8F7F6F-50F9-214E-BE09-EE513521A57E}"/>
              </a:ext>
            </a:extLst>
          </p:cNvPr>
          <p:cNvSpPr txBox="1"/>
          <p:nvPr/>
        </p:nvSpPr>
        <p:spPr>
          <a:xfrm>
            <a:off x="3534975" y="3409093"/>
            <a:ext cx="1080745" cy="369332"/>
          </a:xfrm>
          <a:prstGeom prst="rect">
            <a:avLst/>
          </a:prstGeom>
          <a:noFill/>
        </p:spPr>
        <p:txBody>
          <a:bodyPr wrap="none" rtlCol="0">
            <a:spAutoFit/>
          </a:bodyPr>
          <a:lstStyle/>
          <a:p>
            <a:r>
              <a:rPr lang="en-US" dirty="0">
                <a:latin typeface="Comic Sans MS" panose="030F0902030302020204" pitchFamily="66" charset="0"/>
                <a:cs typeface="Arial" panose="020B0604020202020204" pitchFamily="34" charset="0"/>
              </a:rPr>
              <a:t>25 </a:t>
            </a:r>
            <a:r>
              <a:rPr lang="en-US" dirty="0" err="1">
                <a:latin typeface="Comic Sans MS" panose="030F0902030302020204" pitchFamily="66" charset="0"/>
                <a:cs typeface="Arial" panose="020B0604020202020204" pitchFamily="34" charset="0"/>
              </a:rPr>
              <a:t>mrad</a:t>
            </a:r>
            <a:endParaRPr lang="en-US" dirty="0">
              <a:latin typeface="Comic Sans MS" panose="030F0902030302020204" pitchFamily="66" charset="0"/>
              <a:cs typeface="Arial" panose="020B0604020202020204" pitchFamily="34" charset="0"/>
            </a:endParaRPr>
          </a:p>
        </p:txBody>
      </p:sp>
      <p:sp>
        <p:nvSpPr>
          <p:cNvPr id="21" name="TextBox 20">
            <a:extLst>
              <a:ext uri="{FF2B5EF4-FFF2-40B4-BE49-F238E27FC236}">
                <a16:creationId xmlns:a16="http://schemas.microsoft.com/office/drawing/2014/main" id="{9AD8569E-CCC6-BE44-B402-F2A77327FF01}"/>
              </a:ext>
            </a:extLst>
          </p:cNvPr>
          <p:cNvSpPr txBox="1"/>
          <p:nvPr/>
        </p:nvSpPr>
        <p:spPr>
          <a:xfrm>
            <a:off x="6727100" y="3414379"/>
            <a:ext cx="1928733" cy="646331"/>
          </a:xfrm>
          <a:prstGeom prst="rect">
            <a:avLst/>
          </a:prstGeom>
          <a:noFill/>
        </p:spPr>
        <p:txBody>
          <a:bodyPr wrap="none" rtlCol="0">
            <a:spAutoFit/>
          </a:bodyPr>
          <a:lstStyle/>
          <a:p>
            <a:pPr algn="ctr"/>
            <a:r>
              <a:rPr lang="en-US" dirty="0">
                <a:latin typeface="Comic Sans MS" panose="030F0902030302020204" pitchFamily="66" charset="0"/>
                <a:cs typeface="Arial" panose="020B0604020202020204" pitchFamily="34" charset="0"/>
              </a:rPr>
              <a:t>35 </a:t>
            </a:r>
            <a:r>
              <a:rPr lang="en-US" dirty="0" err="1">
                <a:latin typeface="Comic Sans MS" panose="030F0902030302020204" pitchFamily="66" charset="0"/>
                <a:cs typeface="Arial" panose="020B0604020202020204" pitchFamily="34" charset="0"/>
              </a:rPr>
              <a:t>mrad</a:t>
            </a:r>
            <a:endParaRPr lang="en-US" dirty="0">
              <a:latin typeface="Comic Sans MS" panose="030F0902030302020204" pitchFamily="66" charset="0"/>
              <a:cs typeface="Arial" panose="020B0604020202020204" pitchFamily="34" charset="0"/>
            </a:endParaRPr>
          </a:p>
          <a:p>
            <a:pPr algn="ctr"/>
            <a:r>
              <a:rPr lang="en-US" dirty="0">
                <a:latin typeface="Comic Sans MS" panose="030F0902030302020204" pitchFamily="66" charset="0"/>
                <a:cs typeface="Arial" panose="020B0604020202020204" pitchFamily="34" charset="0"/>
              </a:rPr>
              <a:t>secondary focus</a:t>
            </a:r>
          </a:p>
        </p:txBody>
      </p:sp>
      <p:sp>
        <p:nvSpPr>
          <p:cNvPr id="22" name="TextBox 21">
            <a:extLst>
              <a:ext uri="{FF2B5EF4-FFF2-40B4-BE49-F238E27FC236}">
                <a16:creationId xmlns:a16="http://schemas.microsoft.com/office/drawing/2014/main" id="{A8F8DCF9-B46A-114D-BC47-766866F33BE9}"/>
              </a:ext>
            </a:extLst>
          </p:cNvPr>
          <p:cNvSpPr txBox="1"/>
          <p:nvPr/>
        </p:nvSpPr>
        <p:spPr>
          <a:xfrm>
            <a:off x="3195866" y="3899711"/>
            <a:ext cx="5118709" cy="923330"/>
          </a:xfrm>
          <a:prstGeom prst="rect">
            <a:avLst/>
          </a:prstGeom>
          <a:noFill/>
        </p:spPr>
        <p:txBody>
          <a:bodyPr wrap="none" rtlCol="0">
            <a:spAutoFit/>
          </a:bodyPr>
          <a:lstStyle/>
          <a:p>
            <a:pPr algn="ctr"/>
            <a:r>
              <a:rPr lang="en-US" dirty="0">
                <a:latin typeface="Comic Sans MS" panose="030F0902030302020204" pitchFamily="66" charset="0"/>
                <a:cs typeface="Arial" panose="020B0604020202020204" pitchFamily="34" charset="0"/>
              </a:rPr>
              <a:t>different blind spots</a:t>
            </a:r>
          </a:p>
          <a:p>
            <a:pPr algn="ctr"/>
            <a:r>
              <a:rPr lang="en-US" dirty="0">
                <a:latin typeface="Comic Sans MS" panose="030F0902030302020204" pitchFamily="66" charset="0"/>
                <a:cs typeface="Arial" panose="020B0604020202020204" pitchFamily="34" charset="0"/>
              </a:rPr>
              <a:t>different forward detectors and acceptances</a:t>
            </a:r>
          </a:p>
          <a:p>
            <a:pPr algn="ctr"/>
            <a:r>
              <a:rPr lang="en-US" dirty="0">
                <a:latin typeface="Comic Sans MS" panose="030F0902030302020204" pitchFamily="66" charset="0"/>
                <a:cs typeface="Arial" panose="020B0604020202020204" pitchFamily="34" charset="0"/>
              </a:rPr>
              <a:t>different acceptance of central detector</a:t>
            </a:r>
          </a:p>
        </p:txBody>
      </p:sp>
      <p:sp>
        <p:nvSpPr>
          <p:cNvPr id="23" name="TextBox 22">
            <a:extLst>
              <a:ext uri="{FF2B5EF4-FFF2-40B4-BE49-F238E27FC236}">
                <a16:creationId xmlns:a16="http://schemas.microsoft.com/office/drawing/2014/main" id="{7A990448-A164-284E-BF80-75BE77863C67}"/>
              </a:ext>
            </a:extLst>
          </p:cNvPr>
          <p:cNvSpPr txBox="1"/>
          <p:nvPr/>
        </p:nvSpPr>
        <p:spPr>
          <a:xfrm>
            <a:off x="3523729" y="4847814"/>
            <a:ext cx="4491935" cy="923330"/>
          </a:xfrm>
          <a:prstGeom prst="rect">
            <a:avLst/>
          </a:prstGeom>
          <a:noFill/>
        </p:spPr>
        <p:txBody>
          <a:bodyPr wrap="none" rtlCol="0">
            <a:spAutoFit/>
          </a:bodyPr>
          <a:lstStyle/>
          <a:p>
            <a:pPr algn="ctr"/>
            <a:r>
              <a:rPr lang="en-US" dirty="0">
                <a:latin typeface="Comic Sans MS" panose="030F0902030302020204" pitchFamily="66" charset="0"/>
                <a:cs typeface="Arial" panose="020B0604020202020204" pitchFamily="34" charset="0"/>
              </a:rPr>
              <a:t>more luminosity at lower E</a:t>
            </a:r>
            <a:r>
              <a:rPr lang="en-US" baseline="-25000" dirty="0">
                <a:latin typeface="Comic Sans MS" panose="030F0902030302020204" pitchFamily="66" charset="0"/>
                <a:cs typeface="Arial" panose="020B0604020202020204" pitchFamily="34" charset="0"/>
              </a:rPr>
              <a:t>CM</a:t>
            </a:r>
            <a:endParaRPr lang="en-US" dirty="0">
              <a:latin typeface="Comic Sans MS" panose="030F0902030302020204" pitchFamily="66" charset="0"/>
              <a:cs typeface="Arial" panose="020B0604020202020204" pitchFamily="34" charset="0"/>
            </a:endParaRPr>
          </a:p>
          <a:p>
            <a:pPr algn="ctr"/>
            <a:r>
              <a:rPr lang="en-US" dirty="0">
                <a:latin typeface="Comic Sans MS" panose="030F0902030302020204" pitchFamily="66" charset="0"/>
                <a:cs typeface="Arial" panose="020B0604020202020204" pitchFamily="34" charset="0"/>
              </a:rPr>
              <a:t>optimize Doublet focusing FDD vs. FDF</a:t>
            </a:r>
          </a:p>
          <a:p>
            <a:pPr algn="ctr"/>
            <a:r>
              <a:rPr lang="en-US" dirty="0">
                <a:solidFill>
                  <a:srgbClr val="0432FF"/>
                </a:solidFill>
                <a:latin typeface="Comic Sans MS" panose="030F0902030302020204" pitchFamily="66" charset="0"/>
                <a:sym typeface="Wingdings" pitchFamily="2" charset="2"/>
              </a:rPr>
              <a:t></a:t>
            </a:r>
            <a:r>
              <a:rPr lang="en-US" dirty="0">
                <a:latin typeface="Comic Sans MS" panose="030F0902030302020204" pitchFamily="66" charset="0"/>
                <a:sym typeface="Wingdings" pitchFamily="2" charset="2"/>
              </a:rPr>
              <a:t> </a:t>
            </a:r>
            <a:r>
              <a:rPr lang="en-US" dirty="0">
                <a:latin typeface="Comic Sans MS" panose="030F0902030302020204" pitchFamily="66" charset="0"/>
                <a:cs typeface="Arial" panose="020B0604020202020204" pitchFamily="34" charset="0"/>
                <a:sym typeface="Wingdings" pitchFamily="2" charset="2"/>
              </a:rPr>
              <a:t>impact of far forward </a:t>
            </a:r>
            <a:r>
              <a:rPr lang="en-US" dirty="0" err="1">
                <a:latin typeface="Comic Sans MS" panose="030F0902030302020204" pitchFamily="66" charset="0"/>
                <a:cs typeface="Arial" panose="020B0604020202020204" pitchFamily="34" charset="0"/>
                <a:sym typeface="Wingdings" pitchFamily="2" charset="2"/>
              </a:rPr>
              <a:t>p</a:t>
            </a:r>
            <a:r>
              <a:rPr lang="en-US" baseline="-25000" dirty="0" err="1">
                <a:latin typeface="Comic Sans MS" panose="030F0902030302020204" pitchFamily="66" charset="0"/>
                <a:cs typeface="Arial" panose="020B0604020202020204" pitchFamily="34" charset="0"/>
                <a:sym typeface="Wingdings" pitchFamily="2" charset="2"/>
              </a:rPr>
              <a:t>T</a:t>
            </a:r>
            <a:r>
              <a:rPr lang="en-US" dirty="0">
                <a:latin typeface="Comic Sans MS" panose="030F0902030302020204" pitchFamily="66" charset="0"/>
                <a:cs typeface="Arial" panose="020B0604020202020204" pitchFamily="34" charset="0"/>
                <a:sym typeface="Wingdings" pitchFamily="2" charset="2"/>
              </a:rPr>
              <a:t> acceptance</a:t>
            </a:r>
            <a:r>
              <a:rPr lang="en-US" dirty="0">
                <a:latin typeface="Comic Sans MS" panose="030F0902030302020204" pitchFamily="66" charset="0"/>
                <a:cs typeface="Arial" panose="020B0604020202020204" pitchFamily="34" charset="0"/>
              </a:rPr>
              <a:t> </a:t>
            </a:r>
          </a:p>
        </p:txBody>
      </p:sp>
      <p:sp>
        <p:nvSpPr>
          <p:cNvPr id="24" name="TextBox 23">
            <a:extLst>
              <a:ext uri="{FF2B5EF4-FFF2-40B4-BE49-F238E27FC236}">
                <a16:creationId xmlns:a16="http://schemas.microsoft.com/office/drawing/2014/main" id="{7BAFA659-1565-184B-9012-9727C76D2D44}"/>
              </a:ext>
            </a:extLst>
          </p:cNvPr>
          <p:cNvSpPr txBox="1"/>
          <p:nvPr/>
        </p:nvSpPr>
        <p:spPr>
          <a:xfrm>
            <a:off x="113680" y="4911967"/>
            <a:ext cx="1391728" cy="369332"/>
          </a:xfrm>
          <a:prstGeom prst="rect">
            <a:avLst/>
          </a:prstGeom>
          <a:noFill/>
        </p:spPr>
        <p:txBody>
          <a:bodyPr wrap="none" rtlCol="0">
            <a:spAutoFit/>
          </a:bodyPr>
          <a:lstStyle/>
          <a:p>
            <a:r>
              <a:rPr lang="en-US" dirty="0">
                <a:solidFill>
                  <a:srgbClr val="0432FF"/>
                </a:solidFill>
                <a:latin typeface="Comic Sans MS" panose="030F0902030302020204" pitchFamily="66" charset="0"/>
                <a:cs typeface="Arial" panose="020B0604020202020204" pitchFamily="34" charset="0"/>
              </a:rPr>
              <a:t>Luminosity:</a:t>
            </a:r>
          </a:p>
        </p:txBody>
      </p:sp>
      <p:sp>
        <p:nvSpPr>
          <p:cNvPr id="25" name="TextBox 24">
            <a:extLst>
              <a:ext uri="{FF2B5EF4-FFF2-40B4-BE49-F238E27FC236}">
                <a16:creationId xmlns:a16="http://schemas.microsoft.com/office/drawing/2014/main" id="{B51D4FE0-1C69-F94E-A601-EC4ECF18F142}"/>
              </a:ext>
            </a:extLst>
          </p:cNvPr>
          <p:cNvSpPr txBox="1"/>
          <p:nvPr/>
        </p:nvSpPr>
        <p:spPr>
          <a:xfrm>
            <a:off x="92466" y="5924366"/>
            <a:ext cx="1494320" cy="369332"/>
          </a:xfrm>
          <a:prstGeom prst="rect">
            <a:avLst/>
          </a:prstGeom>
          <a:noFill/>
        </p:spPr>
        <p:txBody>
          <a:bodyPr wrap="none" rtlCol="0">
            <a:spAutoFit/>
          </a:bodyPr>
          <a:lstStyle/>
          <a:p>
            <a:r>
              <a:rPr lang="en-US" dirty="0">
                <a:solidFill>
                  <a:srgbClr val="0432FF"/>
                </a:solidFill>
                <a:latin typeface="Comic Sans MS" panose="030F0902030302020204" pitchFamily="66" charset="0"/>
                <a:cs typeface="Arial" panose="020B0604020202020204" pitchFamily="34" charset="0"/>
              </a:rPr>
              <a:t>Experiment:</a:t>
            </a:r>
          </a:p>
        </p:txBody>
      </p:sp>
      <p:sp>
        <p:nvSpPr>
          <p:cNvPr id="26" name="TextBox 25">
            <a:extLst>
              <a:ext uri="{FF2B5EF4-FFF2-40B4-BE49-F238E27FC236}">
                <a16:creationId xmlns:a16="http://schemas.microsoft.com/office/drawing/2014/main" id="{EF193F74-334B-F843-AB48-F2965AEAF2EF}"/>
              </a:ext>
            </a:extLst>
          </p:cNvPr>
          <p:cNvSpPr txBox="1"/>
          <p:nvPr/>
        </p:nvSpPr>
        <p:spPr>
          <a:xfrm>
            <a:off x="4681074" y="5862722"/>
            <a:ext cx="2291012" cy="369332"/>
          </a:xfrm>
          <a:prstGeom prst="rect">
            <a:avLst/>
          </a:prstGeom>
          <a:noFill/>
        </p:spPr>
        <p:txBody>
          <a:bodyPr wrap="none" rtlCol="0">
            <a:spAutoFit/>
          </a:bodyPr>
          <a:lstStyle/>
          <a:p>
            <a:r>
              <a:rPr lang="en-US" dirty="0">
                <a:latin typeface="Comic Sans MS" panose="030F0902030302020204" pitchFamily="66" charset="0"/>
                <a:cs typeface="Arial" panose="020B0604020202020204" pitchFamily="34" charset="0"/>
              </a:rPr>
              <a:t>1.5 Tesla or 3 Tesla</a:t>
            </a:r>
          </a:p>
        </p:txBody>
      </p:sp>
      <p:sp>
        <p:nvSpPr>
          <p:cNvPr id="28" name="TextBox 27">
            <a:extLst>
              <a:ext uri="{FF2B5EF4-FFF2-40B4-BE49-F238E27FC236}">
                <a16:creationId xmlns:a16="http://schemas.microsoft.com/office/drawing/2014/main" id="{27F93FA5-56E7-0D47-9F32-A3DE25ED34BB}"/>
              </a:ext>
            </a:extLst>
          </p:cNvPr>
          <p:cNvSpPr txBox="1"/>
          <p:nvPr/>
        </p:nvSpPr>
        <p:spPr>
          <a:xfrm>
            <a:off x="3746622" y="6165785"/>
            <a:ext cx="4015844" cy="369332"/>
          </a:xfrm>
          <a:prstGeom prst="rect">
            <a:avLst/>
          </a:prstGeom>
          <a:noFill/>
        </p:spPr>
        <p:txBody>
          <a:bodyPr wrap="none" rtlCol="0">
            <a:spAutoFit/>
          </a:bodyPr>
          <a:lstStyle/>
          <a:p>
            <a:pPr algn="ctr"/>
            <a:r>
              <a:rPr lang="en-US" dirty="0">
                <a:latin typeface="Comic Sans MS" panose="030F0902030302020204" pitchFamily="66" charset="0"/>
                <a:cs typeface="Arial" panose="020B0604020202020204" pitchFamily="34" charset="0"/>
              </a:rPr>
              <a:t>different subdetector technologies</a:t>
            </a:r>
          </a:p>
        </p:txBody>
      </p:sp>
    </p:spTree>
    <p:extLst>
      <p:ext uri="{BB962C8B-B14F-4D97-AF65-F5344CB8AC3E}">
        <p14:creationId xmlns:p14="http://schemas.microsoft.com/office/powerpoint/2010/main" val="264670260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17F0-F2BF-7E42-A9CC-F719F3FA296A}"/>
              </a:ext>
            </a:extLst>
          </p:cNvPr>
          <p:cNvSpPr>
            <a:spLocks noGrp="1"/>
          </p:cNvSpPr>
          <p:nvPr>
            <p:ph type="title"/>
          </p:nvPr>
        </p:nvSpPr>
        <p:spPr>
          <a:xfrm>
            <a:off x="0" y="1"/>
            <a:ext cx="5260369" cy="678093"/>
          </a:xfrm>
        </p:spPr>
        <p:txBody>
          <a:bodyPr/>
          <a:lstStyle/>
          <a:p>
            <a:r>
              <a:rPr lang="en-US" dirty="0"/>
              <a:t>0.5 m Shift at IR-6</a:t>
            </a:r>
          </a:p>
        </p:txBody>
      </p:sp>
      <p:sp>
        <p:nvSpPr>
          <p:cNvPr id="4" name="Content Placeholder 3">
            <a:extLst>
              <a:ext uri="{FF2B5EF4-FFF2-40B4-BE49-F238E27FC236}">
                <a16:creationId xmlns:a16="http://schemas.microsoft.com/office/drawing/2014/main" id="{CBC08809-21C2-FC4B-A88F-90EE79AB36F9}"/>
              </a:ext>
            </a:extLst>
          </p:cNvPr>
          <p:cNvSpPr>
            <a:spLocks noGrp="1"/>
          </p:cNvSpPr>
          <p:nvPr>
            <p:ph idx="1"/>
          </p:nvPr>
        </p:nvSpPr>
        <p:spPr>
          <a:xfrm>
            <a:off x="0" y="627413"/>
            <a:ext cx="9144000" cy="5604510"/>
          </a:xfrm>
        </p:spPr>
        <p:txBody>
          <a:bodyPr>
            <a:noAutofit/>
          </a:bodyPr>
          <a:lstStyle/>
          <a:p>
            <a:r>
              <a:rPr lang="en-US" sz="2000" dirty="0"/>
              <a:t> During Yellow-Report it became clear that 4.5 m at outgoing hadron beam side is not enough space for the detector</a:t>
            </a:r>
          </a:p>
          <a:p>
            <a:pPr lvl="1">
              <a:buFont typeface="Wingdings" pitchFamily="2" charset="2"/>
              <a:buChar char="Ø"/>
            </a:pPr>
            <a:r>
              <a:rPr lang="en-US" sz="1800" dirty="0"/>
              <a:t>Request to increase space by 0.5 m</a:t>
            </a:r>
          </a:p>
          <a:p>
            <a:pPr lvl="1">
              <a:buFont typeface="Wingdings" pitchFamily="2" charset="2"/>
              <a:buChar char="Ø"/>
            </a:pPr>
            <a:r>
              <a:rPr lang="en-US" sz="1800" dirty="0"/>
              <a:t>now detector space at IP-6: -4.5 m to 5.0 m  </a:t>
            </a:r>
            <a:r>
              <a:rPr lang="en-US" sz="1800" dirty="0">
                <a:solidFill>
                  <a:srgbClr val="0432FF"/>
                </a:solidFill>
                <a:sym typeface="Wingdings" pitchFamily="2" charset="2"/>
              </a:rPr>
              <a:t></a:t>
            </a:r>
            <a:r>
              <a:rPr lang="en-US" sz="1800" dirty="0"/>
              <a:t> same at 2</a:t>
            </a:r>
            <a:r>
              <a:rPr lang="en-US" sz="1800" baseline="30000" dirty="0"/>
              <a:t>nd</a:t>
            </a:r>
            <a:r>
              <a:rPr lang="en-US" sz="1800" dirty="0"/>
              <a:t> IR @ IP-8</a:t>
            </a:r>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lvl="1">
              <a:buFont typeface="Wingdings" pitchFamily="2" charset="2"/>
              <a:buChar char="Ø"/>
            </a:pPr>
            <a:endParaRPr lang="en-US" sz="1800" dirty="0"/>
          </a:p>
          <a:p>
            <a:pPr marL="457200" lvl="1" indent="0">
              <a:buNone/>
            </a:pPr>
            <a:endParaRPr lang="en-US" sz="1800" dirty="0"/>
          </a:p>
          <a:p>
            <a:pPr marL="457200" lvl="1" indent="0">
              <a:buNone/>
            </a:pPr>
            <a:endParaRPr lang="en-US" sz="800" dirty="0"/>
          </a:p>
          <a:p>
            <a:pPr marL="0" indent="0">
              <a:buNone/>
            </a:pPr>
            <a:endParaRPr lang="en-US" sz="2200" dirty="0"/>
          </a:p>
        </p:txBody>
      </p:sp>
      <p:sp>
        <p:nvSpPr>
          <p:cNvPr id="3" name="Slide Number Placeholder 2">
            <a:extLst>
              <a:ext uri="{FF2B5EF4-FFF2-40B4-BE49-F238E27FC236}">
                <a16:creationId xmlns:a16="http://schemas.microsoft.com/office/drawing/2014/main" id="{43D91CE9-A85A-D44F-8B7A-4F20ED0C664C}"/>
              </a:ext>
            </a:extLst>
          </p:cNvPr>
          <p:cNvSpPr>
            <a:spLocks noGrp="1"/>
          </p:cNvSpPr>
          <p:nvPr>
            <p:ph type="sldNum" sz="quarter" idx="12"/>
          </p:nvPr>
        </p:nvSpPr>
        <p:spPr/>
        <p:txBody>
          <a:bodyPr/>
          <a:lstStyle/>
          <a:p>
            <a:fld id="{893C5830-40F3-F04E-B2E3-10E6672BA8FF}" type="slidenum">
              <a:rPr lang="en-US" smtClean="0"/>
              <a:t>2</a:t>
            </a:fld>
            <a:endParaRPr lang="en-US" dirty="0"/>
          </a:p>
        </p:txBody>
      </p:sp>
      <p:pic>
        <p:nvPicPr>
          <p:cNvPr id="5" name="Picture 4">
            <a:extLst>
              <a:ext uri="{FF2B5EF4-FFF2-40B4-BE49-F238E27FC236}">
                <a16:creationId xmlns:a16="http://schemas.microsoft.com/office/drawing/2014/main" id="{D33F5A0C-5784-CA47-B7E3-57CD94426931}"/>
              </a:ext>
            </a:extLst>
          </p:cNvPr>
          <p:cNvPicPr>
            <a:picLocks noChangeAspect="1"/>
          </p:cNvPicPr>
          <p:nvPr/>
        </p:nvPicPr>
        <p:blipFill>
          <a:blip r:embed="rId2"/>
          <a:srcRect/>
          <a:stretch/>
        </p:blipFill>
        <p:spPr>
          <a:xfrm>
            <a:off x="2019461" y="1893444"/>
            <a:ext cx="5120786" cy="3868219"/>
          </a:xfrm>
          <a:prstGeom prst="rect">
            <a:avLst/>
          </a:prstGeom>
        </p:spPr>
      </p:pic>
      <p:sp>
        <p:nvSpPr>
          <p:cNvPr id="6" name="Rectangle 5">
            <a:extLst>
              <a:ext uri="{FF2B5EF4-FFF2-40B4-BE49-F238E27FC236}">
                <a16:creationId xmlns:a16="http://schemas.microsoft.com/office/drawing/2014/main" id="{BB5C1D5C-E17E-F948-BC6F-D72B98B4482F}"/>
              </a:ext>
            </a:extLst>
          </p:cNvPr>
          <p:cNvSpPr/>
          <p:nvPr/>
        </p:nvSpPr>
        <p:spPr>
          <a:xfrm>
            <a:off x="5054886" y="2815119"/>
            <a:ext cx="801384" cy="1674688"/>
          </a:xfrm>
          <a:prstGeom prst="rect">
            <a:avLst/>
          </a:prstGeom>
          <a:solidFill>
            <a:schemeClr val="bg1">
              <a:lumMod val="75000"/>
              <a:alpha val="27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C8FD71A-94D4-F043-9221-523EEAFBF16D}"/>
              </a:ext>
            </a:extLst>
          </p:cNvPr>
          <p:cNvCxnSpPr/>
          <p:nvPr/>
        </p:nvCxnSpPr>
        <p:spPr>
          <a:xfrm>
            <a:off x="5856270" y="3554858"/>
            <a:ext cx="10479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A77021E-A894-0949-A2FF-8B55DA225F66}"/>
              </a:ext>
            </a:extLst>
          </p:cNvPr>
          <p:cNvSpPr txBox="1"/>
          <p:nvPr/>
        </p:nvSpPr>
        <p:spPr>
          <a:xfrm>
            <a:off x="6656491" y="3201771"/>
            <a:ext cx="1001364" cy="646331"/>
          </a:xfrm>
          <a:prstGeom prst="rect">
            <a:avLst/>
          </a:prstGeom>
          <a:noFill/>
        </p:spPr>
        <p:txBody>
          <a:bodyPr wrap="none" rtlCol="0">
            <a:spAutoFit/>
          </a:bodyPr>
          <a:lstStyle/>
          <a:p>
            <a:pPr algn="ctr"/>
            <a:r>
              <a:rPr lang="en-US" b="1" dirty="0">
                <a:solidFill>
                  <a:srgbClr val="FF0000"/>
                </a:solidFill>
              </a:rPr>
              <a:t>move by</a:t>
            </a:r>
          </a:p>
          <a:p>
            <a:pPr algn="ctr"/>
            <a:r>
              <a:rPr lang="en-US" b="1" dirty="0">
                <a:solidFill>
                  <a:srgbClr val="FF0000"/>
                </a:solidFill>
              </a:rPr>
              <a:t>0.5 m</a:t>
            </a:r>
          </a:p>
        </p:txBody>
      </p:sp>
    </p:spTree>
    <p:extLst>
      <p:ext uri="{BB962C8B-B14F-4D97-AF65-F5344CB8AC3E}">
        <p14:creationId xmlns:p14="http://schemas.microsoft.com/office/powerpoint/2010/main" val="24634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CAFD-8E1C-E34B-95C3-6A7A2A4FB98F}"/>
              </a:ext>
            </a:extLst>
          </p:cNvPr>
          <p:cNvSpPr>
            <a:spLocks noGrp="1"/>
          </p:cNvSpPr>
          <p:nvPr>
            <p:ph type="title"/>
          </p:nvPr>
        </p:nvSpPr>
        <p:spPr>
          <a:xfrm>
            <a:off x="0" y="0"/>
            <a:ext cx="7886700" cy="561044"/>
          </a:xfrm>
        </p:spPr>
        <p:txBody>
          <a:bodyPr/>
          <a:lstStyle/>
          <a:p>
            <a:r>
              <a:rPr lang="en-US" dirty="0"/>
              <a:t>Simulation 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FEB2D0-DD1B-D543-857F-891139E10D3C}"/>
                  </a:ext>
                </a:extLst>
              </p:cNvPr>
              <p:cNvSpPr>
                <a:spLocks noGrp="1"/>
              </p:cNvSpPr>
              <p:nvPr>
                <p:ph idx="1"/>
              </p:nvPr>
            </p:nvSpPr>
            <p:spPr>
              <a:xfrm>
                <a:off x="38588" y="743606"/>
                <a:ext cx="9024731" cy="5896907"/>
              </a:xfrm>
            </p:spPr>
            <p:txBody>
              <a:bodyPr>
                <a:noAutofit/>
              </a:bodyPr>
              <a:lstStyle/>
              <a:p>
                <a:r>
                  <a:rPr lang="en-US" sz="2000" dirty="0">
                    <a:latin typeface="Arial" panose="020B0604020202020204" pitchFamily="34" charset="0"/>
                    <a:cs typeface="Arial" panose="020B0604020202020204" pitchFamily="34" charset="0"/>
                  </a:rPr>
                  <a:t> Goal is to compare acceptances between nominal IP6 and the version with the 50cm shift.</a:t>
                </a:r>
              </a:p>
              <a:p>
                <a:r>
                  <a:rPr lang="en-US" sz="2000" dirty="0">
                    <a:latin typeface="Arial" panose="020B0604020202020204" pitchFamily="34" charset="0"/>
                    <a:cs typeface="Arial" panose="020B0604020202020204" pitchFamily="34" charset="0"/>
                  </a:rPr>
                  <a:t> All results use the particle gun in momentum/angular ranges which capture various areas of physics interest..</a:t>
                </a:r>
              </a:p>
              <a:p>
                <a:pPr marL="0" indent="0">
                  <a:buNone/>
                </a:pPr>
                <a:r>
                  <a:rPr lang="en-US" sz="2000" u="sng" dirty="0">
                    <a:latin typeface="Arial" panose="020B0604020202020204" pitchFamily="34" charset="0"/>
                    <a:cs typeface="Arial" panose="020B0604020202020204" pitchFamily="34" charset="0"/>
                  </a:rPr>
                  <a:t>Note for protons</a:t>
                </a:r>
              </a:p>
              <a:p>
                <a:pPr lvl="1" indent="-342900"/>
                <a:r>
                  <a:rPr lang="en-US" sz="2000" dirty="0">
                    <a:latin typeface="Arial" panose="020B0604020202020204" pitchFamily="34" charset="0"/>
                    <a:cs typeface="Arial" panose="020B0604020202020204" pitchFamily="34" charset="0"/>
                  </a:rPr>
                  <a:t>In both cases, RP sensor planes are centered on central beam trajectory, but the RP in the 50cm shift case are wider (so they are in slightly different spots in “x” in the two cases). The size change just makes the comparisons easier, the detectors will need to shuffle around a bit going forward.</a:t>
                </a:r>
              </a:p>
              <a:p>
                <a:pPr lvl="1" indent="-342900"/>
                <a:r>
                  <a:rPr lang="en-US" sz="2000" dirty="0">
                    <a:latin typeface="Arial" panose="020B0604020202020204" pitchFamily="34" charset="0"/>
                    <a:cs typeface="Arial" panose="020B0604020202020204" pitchFamily="34" charset="0"/>
                  </a:rPr>
                  <a:t>The sensors are at the same point in Z in both cases (Z = 26m and Z = 28m).</a:t>
                </a:r>
              </a:p>
              <a:p>
                <a:pPr lvl="1" indent="-342900"/>
                <a:r>
                  <a:rPr lang="en-US" sz="2000" dirty="0">
                    <a:latin typeface="Arial" panose="020B0604020202020204" pitchFamily="34" charset="0"/>
                    <a:cs typeface="Arial" panose="020B0604020202020204" pitchFamily="34" charset="0"/>
                  </a:rPr>
                  <a:t>Several sampling ranges for the proton </a:t>
                </a:r>
                <a:r>
                  <a:rPr lang="en-US" sz="2000" dirty="0" err="1">
                    <a:latin typeface="Arial" panose="020B0604020202020204" pitchFamily="34" charset="0"/>
                    <a:cs typeface="Arial" panose="020B0604020202020204" pitchFamily="34" charset="0"/>
                  </a:rPr>
                  <a:t>x_L</a:t>
                </a:r>
                <a:r>
                  <a:rPr lang="en-US" sz="2000" dirty="0">
                    <a:latin typeface="Arial" panose="020B0604020202020204" pitchFamily="34" charset="0"/>
                    <a:cs typeface="Arial" panose="020B0604020202020204" pitchFamily="34" charset="0"/>
                  </a:rPr>
                  <a:t>.</a:t>
                </a:r>
              </a:p>
              <a:p>
                <a:pPr lvl="1" indent="-342900"/>
                <a:endParaRPr lang="en-US" sz="2000" dirty="0">
                  <a:latin typeface="Arial" panose="020B0604020202020204" pitchFamily="34" charset="0"/>
                  <a:cs typeface="Arial" panose="020B0604020202020204" pitchFamily="34" charset="0"/>
                </a:endParaRPr>
              </a:p>
              <a:p>
                <a:pPr indent="-342900"/>
                <a:r>
                  <a:rPr lang="en-US" sz="2400" dirty="0">
                    <a:latin typeface="Arial" panose="020B0604020202020204" pitchFamily="34" charset="0"/>
                    <a:cs typeface="Arial" panose="020B0604020202020204" pitchFamily="34" charset="0"/>
                  </a:rPr>
                  <a:t>Kinematics used: high divergence setup</a:t>
                </a:r>
              </a:p>
              <a:p>
                <a:pPr marL="0" indent="0">
                  <a:buNone/>
                </a:pPr>
                <a:r>
                  <a:rPr lang="en-US" sz="2400" dirty="0">
                    <a:latin typeface="Arial" panose="020B0604020202020204" pitchFamily="34" charset="0"/>
                    <a:cs typeface="Arial" panose="020B0604020202020204" pitchFamily="34" charset="0"/>
                  </a:rPr>
                  <a:t>    smaller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𝛽</m:t>
                        </m:r>
                      </m:e>
                      <m:sup>
                        <m:r>
                          <a:rPr lang="en-US" sz="2400" i="1">
                            <a:latin typeface="Cambria Math" panose="02040503050406030204" pitchFamily="18" charset="0"/>
                          </a:rPr>
                          <m:t>∗</m:t>
                        </m:r>
                      </m:sup>
                    </m:sSup>
                  </m:oMath>
                </a14:m>
                <a:r>
                  <a:rPr lang="en-US" sz="2400" dirty="0">
                    <a:latin typeface="Arial" panose="020B0604020202020204" pitchFamily="34" charset="0"/>
                    <a:cs typeface="Arial" panose="020B0604020202020204" pitchFamily="34" charset="0"/>
                  </a:rPr>
                  <a:t> at IP, but bigger </a:t>
                </a:r>
                <a:r>
                  <a:rPr lang="en-US" sz="2400" dirty="0">
                    <a:latin typeface="Symbol" pitchFamily="2" charset="2"/>
                    <a:cs typeface="Arial" panose="020B0604020202020204" pitchFamily="34" charset="0"/>
                  </a:rPr>
                  <a:t>b</a:t>
                </a:r>
                <a:r>
                  <a:rPr lang="en-US" sz="2400" dirty="0">
                    <a:latin typeface="Arial" panose="020B0604020202020204" pitchFamily="34" charset="0"/>
                    <a:cs typeface="Arial" panose="020B0604020202020204" pitchFamily="34" charset="0"/>
                  </a:rPr>
                  <a:t> (z=30m)</a:t>
                </a:r>
                <a:r>
                  <a:rPr lang="en-US" sz="2400" dirty="0">
                    <a:latin typeface="Arial" panose="020B0604020202020204" pitchFamily="34" charset="0"/>
                    <a:cs typeface="Arial" panose="020B0604020202020204" pitchFamily="34" charset="0"/>
                    <a:sym typeface="Wingdings" pitchFamily="2" charset="2"/>
                  </a:rPr>
                  <a:t></a:t>
                </a:r>
                <a:r>
                  <a:rPr lang="en-US" sz="2400" dirty="0">
                    <a:latin typeface="Arial" panose="020B0604020202020204" pitchFamily="34" charset="0"/>
                    <a:cs typeface="Arial" panose="020B0604020202020204" pitchFamily="34" charset="0"/>
                  </a:rPr>
                  <a:t> higher </a:t>
                </a:r>
                <a:r>
                  <a:rPr lang="en-US" sz="2400" dirty="0" err="1">
                    <a:latin typeface="Arial" panose="020B0604020202020204" pitchFamily="34" charset="0"/>
                    <a:cs typeface="Arial" panose="020B0604020202020204" pitchFamily="34" charset="0"/>
                  </a:rPr>
                  <a:t>lumi</a:t>
                </a: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    larger beam at RP  </a:t>
                </a:r>
                <a:r>
                  <a:rPr lang="en-US" sz="2400" dirty="0">
                    <a:latin typeface="Arial" panose="020B0604020202020204" pitchFamily="34" charset="0"/>
                    <a:cs typeface="Arial" panose="020B0604020202020204" pitchFamily="34" charset="0"/>
                    <a:sym typeface="Wingdings" pitchFamily="2" charset="2"/>
                  </a:rPr>
                  <a:t> worse low </a:t>
                </a:r>
                <a:r>
                  <a:rPr lang="en-US" sz="2400" dirty="0" err="1">
                    <a:latin typeface="Arial" panose="020B0604020202020204" pitchFamily="34" charset="0"/>
                    <a:cs typeface="Arial" panose="020B0604020202020204" pitchFamily="34" charset="0"/>
                    <a:sym typeface="Wingdings" pitchFamily="2" charset="2"/>
                  </a:rPr>
                  <a:t>p</a:t>
                </a:r>
                <a:r>
                  <a:rPr lang="en-US" sz="2400" baseline="-25000" dirty="0" err="1">
                    <a:latin typeface="Arial" panose="020B0604020202020204" pitchFamily="34" charset="0"/>
                    <a:cs typeface="Arial" panose="020B0604020202020204" pitchFamily="34" charset="0"/>
                    <a:sym typeface="Wingdings" pitchFamily="2" charset="2"/>
                  </a:rPr>
                  <a:t>T</a:t>
                </a:r>
                <a:r>
                  <a:rPr lang="en-US" sz="2400" dirty="0">
                    <a:latin typeface="Arial" panose="020B0604020202020204" pitchFamily="34" charset="0"/>
                    <a:cs typeface="Arial" panose="020B0604020202020204" pitchFamily="34" charset="0"/>
                    <a:sym typeface="Wingdings" pitchFamily="2" charset="2"/>
                  </a:rPr>
                  <a:t> acceptance @ RP</a:t>
                </a:r>
                <a:endParaRPr lang="en-US" sz="24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97FEB2D0-DD1B-D543-857F-891139E10D3C}"/>
                  </a:ext>
                </a:extLst>
              </p:cNvPr>
              <p:cNvSpPr>
                <a:spLocks noGrp="1" noRot="1" noChangeAspect="1" noMove="1" noResize="1" noEditPoints="1" noAdjustHandles="1" noChangeArrowheads="1" noChangeShapeType="1" noTextEdit="1"/>
              </p:cNvSpPr>
              <p:nvPr>
                <p:ph idx="1"/>
              </p:nvPr>
            </p:nvSpPr>
            <p:spPr>
              <a:xfrm>
                <a:off x="38588" y="743606"/>
                <a:ext cx="9024731" cy="5896907"/>
              </a:xfrm>
              <a:blipFill>
                <a:blip r:embed="rId2"/>
                <a:stretch>
                  <a:fillRect l="-702" t="-1075" r="-140" b="-86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4800B4C-2665-904F-B5AD-020536236542}"/>
              </a:ext>
            </a:extLst>
          </p:cNvPr>
          <p:cNvSpPr>
            <a:spLocks noGrp="1"/>
          </p:cNvSpPr>
          <p:nvPr>
            <p:ph type="sldNum" sz="quarter" idx="12"/>
          </p:nvPr>
        </p:nvSpPr>
        <p:spPr/>
        <p:txBody>
          <a:bodyPr/>
          <a:lstStyle/>
          <a:p>
            <a:fld id="{DDD8BA65-168E-2B46-8D72-E3A159D6F04A}" type="slidenum">
              <a:rPr lang="en-US" smtClean="0"/>
              <a:t>3</a:t>
            </a:fld>
            <a:endParaRPr lang="en-US"/>
          </a:p>
        </p:txBody>
      </p:sp>
    </p:spTree>
    <p:extLst>
      <p:ext uri="{BB962C8B-B14F-4D97-AF65-F5344CB8AC3E}">
        <p14:creationId xmlns:p14="http://schemas.microsoft.com/office/powerpoint/2010/main" val="84156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FE5E97-FEDD-8047-8FE1-8E73297D07E9}"/>
              </a:ext>
            </a:extLst>
          </p:cNvPr>
          <p:cNvSpPr>
            <a:spLocks noGrp="1"/>
          </p:cNvSpPr>
          <p:nvPr>
            <p:ph type="title"/>
          </p:nvPr>
        </p:nvSpPr>
        <p:spPr>
          <a:xfrm>
            <a:off x="0" y="18249"/>
            <a:ext cx="7886700" cy="595900"/>
          </a:xfrm>
        </p:spPr>
        <p:txBody>
          <a:bodyPr/>
          <a:lstStyle/>
          <a:p>
            <a:r>
              <a:rPr lang="en-US" dirty="0"/>
              <a:t>Neutron Acceptance</a:t>
            </a:r>
          </a:p>
        </p:txBody>
      </p:sp>
      <p:sp>
        <p:nvSpPr>
          <p:cNvPr id="4" name="Slide Number Placeholder 3">
            <a:extLst>
              <a:ext uri="{FF2B5EF4-FFF2-40B4-BE49-F238E27FC236}">
                <a16:creationId xmlns:a16="http://schemas.microsoft.com/office/drawing/2014/main" id="{04FFCAD0-EF61-5B4E-8556-CE9ED3974F6C}"/>
              </a:ext>
            </a:extLst>
          </p:cNvPr>
          <p:cNvSpPr>
            <a:spLocks noGrp="1"/>
          </p:cNvSpPr>
          <p:nvPr>
            <p:ph type="sldNum" sz="quarter" idx="12"/>
          </p:nvPr>
        </p:nvSpPr>
        <p:spPr/>
        <p:txBody>
          <a:bodyPr/>
          <a:lstStyle/>
          <a:p>
            <a:fld id="{893C5830-40F3-F04E-B2E3-10E6672BA8FF}" type="slidenum">
              <a:rPr lang="en-US" smtClean="0"/>
              <a:t>4</a:t>
            </a:fld>
            <a:endParaRPr lang="en-US" dirty="0"/>
          </a:p>
        </p:txBody>
      </p:sp>
      <p:pic>
        <p:nvPicPr>
          <p:cNvPr id="6" name="Picture 5" descr="Chart, histogram&#10;&#10;Description automatically generated">
            <a:extLst>
              <a:ext uri="{FF2B5EF4-FFF2-40B4-BE49-F238E27FC236}">
                <a16:creationId xmlns:a16="http://schemas.microsoft.com/office/drawing/2014/main" id="{2E9B2B0D-683D-B545-B83A-5376A8A31045}"/>
              </a:ext>
            </a:extLst>
          </p:cNvPr>
          <p:cNvPicPr>
            <a:picLocks noChangeAspect="1"/>
          </p:cNvPicPr>
          <p:nvPr/>
        </p:nvPicPr>
        <p:blipFill rotWithShape="1">
          <a:blip r:embed="rId2"/>
          <a:srcRect r="3103"/>
          <a:stretch/>
        </p:blipFill>
        <p:spPr>
          <a:xfrm>
            <a:off x="287675" y="3690560"/>
            <a:ext cx="8815227" cy="2253040"/>
          </a:xfrm>
          <a:prstGeom prst="rect">
            <a:avLst/>
          </a:prstGeom>
        </p:spPr>
      </p:pic>
      <p:pic>
        <p:nvPicPr>
          <p:cNvPr id="7" name="Picture 6" descr="Chart, histogram&#10;&#10;Description automatically generated">
            <a:extLst>
              <a:ext uri="{FF2B5EF4-FFF2-40B4-BE49-F238E27FC236}">
                <a16:creationId xmlns:a16="http://schemas.microsoft.com/office/drawing/2014/main" id="{CF2A16D6-5B53-4E45-B349-A593CB25C18A}"/>
              </a:ext>
            </a:extLst>
          </p:cNvPr>
          <p:cNvPicPr>
            <a:picLocks noChangeAspect="1"/>
          </p:cNvPicPr>
          <p:nvPr/>
        </p:nvPicPr>
        <p:blipFill rotWithShape="1">
          <a:blip r:embed="rId3"/>
          <a:srcRect r="3103"/>
          <a:stretch/>
        </p:blipFill>
        <p:spPr>
          <a:xfrm>
            <a:off x="287675" y="986587"/>
            <a:ext cx="8815227" cy="2253040"/>
          </a:xfrm>
          <a:prstGeom prst="rect">
            <a:avLst/>
          </a:prstGeom>
        </p:spPr>
      </p:pic>
      <p:sp>
        <p:nvSpPr>
          <p:cNvPr id="8" name="TextBox 7">
            <a:extLst>
              <a:ext uri="{FF2B5EF4-FFF2-40B4-BE49-F238E27FC236}">
                <a16:creationId xmlns:a16="http://schemas.microsoft.com/office/drawing/2014/main" id="{862857FD-4A71-384B-98FC-62476A171AA8}"/>
              </a:ext>
            </a:extLst>
          </p:cNvPr>
          <p:cNvSpPr txBox="1"/>
          <p:nvPr/>
        </p:nvSpPr>
        <p:spPr>
          <a:xfrm>
            <a:off x="4368072" y="3167340"/>
            <a:ext cx="1231344" cy="523220"/>
          </a:xfrm>
          <a:prstGeom prst="rect">
            <a:avLst/>
          </a:prstGeom>
          <a:noFill/>
        </p:spPr>
        <p:txBody>
          <a:bodyPr wrap="square" rtlCol="0">
            <a:spAutoFit/>
          </a:bodyPr>
          <a:lstStyle/>
          <a:p>
            <a:r>
              <a:rPr lang="en-US" sz="1400" dirty="0"/>
              <a:t>Generated</a:t>
            </a:r>
          </a:p>
          <a:p>
            <a:r>
              <a:rPr lang="en-US" sz="1400" dirty="0">
                <a:solidFill>
                  <a:srgbClr val="FF0000"/>
                </a:solidFill>
              </a:rPr>
              <a:t>Accepted</a:t>
            </a:r>
          </a:p>
        </p:txBody>
      </p:sp>
      <p:sp>
        <p:nvSpPr>
          <p:cNvPr id="9" name="TextBox 8">
            <a:extLst>
              <a:ext uri="{FF2B5EF4-FFF2-40B4-BE49-F238E27FC236}">
                <a16:creationId xmlns:a16="http://schemas.microsoft.com/office/drawing/2014/main" id="{601B6AA3-577B-2A42-9388-93E13A86BA15}"/>
              </a:ext>
            </a:extLst>
          </p:cNvPr>
          <p:cNvSpPr txBox="1"/>
          <p:nvPr/>
        </p:nvSpPr>
        <p:spPr>
          <a:xfrm rot="16200000">
            <a:off x="-603306" y="1838149"/>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10" name="TextBox 9">
            <a:extLst>
              <a:ext uri="{FF2B5EF4-FFF2-40B4-BE49-F238E27FC236}">
                <a16:creationId xmlns:a16="http://schemas.microsoft.com/office/drawing/2014/main" id="{D0DAECB7-F549-564D-8BDE-5E10337B55C8}"/>
              </a:ext>
            </a:extLst>
          </p:cNvPr>
          <p:cNvSpPr txBox="1"/>
          <p:nvPr/>
        </p:nvSpPr>
        <p:spPr>
          <a:xfrm rot="16200000">
            <a:off x="-486541" y="4499636"/>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8794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C9A9-5664-AC4E-BD56-6A15B281421A}"/>
              </a:ext>
            </a:extLst>
          </p:cNvPr>
          <p:cNvSpPr>
            <a:spLocks noGrp="1"/>
          </p:cNvSpPr>
          <p:nvPr>
            <p:ph type="title"/>
          </p:nvPr>
        </p:nvSpPr>
        <p:spPr/>
        <p:txBody>
          <a:bodyPr/>
          <a:lstStyle/>
          <a:p>
            <a:r>
              <a:rPr lang="en-US" dirty="0"/>
              <a:t>Proton acceptance</a:t>
            </a:r>
          </a:p>
        </p:txBody>
      </p:sp>
      <p:sp>
        <p:nvSpPr>
          <p:cNvPr id="5" name="TextBox 4">
            <a:extLst>
              <a:ext uri="{FF2B5EF4-FFF2-40B4-BE49-F238E27FC236}">
                <a16:creationId xmlns:a16="http://schemas.microsoft.com/office/drawing/2014/main" id="{C2BD2841-590C-0345-A947-A99AD326A5D0}"/>
              </a:ext>
            </a:extLst>
          </p:cNvPr>
          <p:cNvSpPr txBox="1"/>
          <p:nvPr/>
        </p:nvSpPr>
        <p:spPr>
          <a:xfrm>
            <a:off x="7043737" y="857250"/>
            <a:ext cx="2100263" cy="715581"/>
          </a:xfrm>
          <a:prstGeom prst="rect">
            <a:avLst/>
          </a:prstGeom>
          <a:noFill/>
        </p:spPr>
        <p:txBody>
          <a:bodyPr wrap="square" rtlCol="0">
            <a:spAutoFit/>
          </a:bodyPr>
          <a:lstStyle/>
          <a:p>
            <a:r>
              <a:rPr lang="en-US" sz="1350" dirty="0"/>
              <a:t>0.0 &lt; theta &lt; 5.0 </a:t>
            </a:r>
            <a:r>
              <a:rPr lang="en-US" sz="1350" dirty="0" err="1"/>
              <a:t>mrad</a:t>
            </a:r>
            <a:endParaRPr lang="en-US" sz="1350" dirty="0"/>
          </a:p>
          <a:p>
            <a:r>
              <a:rPr lang="en-US" sz="1350" dirty="0"/>
              <a:t>247.5 &lt; p &lt; 275 GeV/c</a:t>
            </a:r>
          </a:p>
          <a:p>
            <a:r>
              <a:rPr lang="en-US" sz="1350" dirty="0"/>
              <a:t>0.9 &lt; </a:t>
            </a:r>
            <a:r>
              <a:rPr lang="en-US" sz="1350" dirty="0" err="1"/>
              <a:t>xL</a:t>
            </a:r>
            <a:r>
              <a:rPr lang="en-US" sz="1350" dirty="0"/>
              <a:t> &lt; 1.0</a:t>
            </a:r>
          </a:p>
        </p:txBody>
      </p:sp>
      <p:pic>
        <p:nvPicPr>
          <p:cNvPr id="9" name="Picture 8" descr="Chart, histogram&#10;&#10;Description automatically generated">
            <a:extLst>
              <a:ext uri="{FF2B5EF4-FFF2-40B4-BE49-F238E27FC236}">
                <a16:creationId xmlns:a16="http://schemas.microsoft.com/office/drawing/2014/main" id="{A8187DB4-96BD-654A-8BF4-9F652714E9DF}"/>
              </a:ext>
            </a:extLst>
          </p:cNvPr>
          <p:cNvPicPr>
            <a:picLocks noChangeAspect="1"/>
          </p:cNvPicPr>
          <p:nvPr/>
        </p:nvPicPr>
        <p:blipFill>
          <a:blip r:embed="rId2"/>
          <a:stretch>
            <a:fillRect/>
          </a:stretch>
        </p:blipFill>
        <p:spPr>
          <a:xfrm>
            <a:off x="0" y="1708785"/>
            <a:ext cx="9134475" cy="2257425"/>
          </a:xfrm>
          <a:prstGeom prst="rect">
            <a:avLst/>
          </a:prstGeom>
        </p:spPr>
      </p:pic>
      <p:sp>
        <p:nvSpPr>
          <p:cNvPr id="14" name="TextBox 13">
            <a:extLst>
              <a:ext uri="{FF2B5EF4-FFF2-40B4-BE49-F238E27FC236}">
                <a16:creationId xmlns:a16="http://schemas.microsoft.com/office/drawing/2014/main" id="{709D65D9-A541-8F4C-A6AA-2B92297B62DA}"/>
              </a:ext>
            </a:extLst>
          </p:cNvPr>
          <p:cNvSpPr txBox="1"/>
          <p:nvPr/>
        </p:nvSpPr>
        <p:spPr>
          <a:xfrm>
            <a:off x="428625" y="3077528"/>
            <a:ext cx="1011555" cy="507831"/>
          </a:xfrm>
          <a:prstGeom prst="rect">
            <a:avLst/>
          </a:prstGeom>
          <a:noFill/>
        </p:spPr>
        <p:txBody>
          <a:bodyPr wrap="square" rtlCol="0">
            <a:spAutoFit/>
          </a:bodyPr>
          <a:lstStyle/>
          <a:p>
            <a:r>
              <a:rPr lang="en-US" sz="1350" dirty="0">
                <a:solidFill>
                  <a:srgbClr val="002060"/>
                </a:solidFill>
              </a:rPr>
              <a:t>Generated</a:t>
            </a:r>
          </a:p>
          <a:p>
            <a:r>
              <a:rPr lang="en-US" sz="1350" dirty="0">
                <a:solidFill>
                  <a:srgbClr val="FF0000"/>
                </a:solidFill>
              </a:rPr>
              <a:t>Accepted</a:t>
            </a:r>
          </a:p>
        </p:txBody>
      </p:sp>
      <p:sp>
        <p:nvSpPr>
          <p:cNvPr id="15" name="TextBox 14">
            <a:extLst>
              <a:ext uri="{FF2B5EF4-FFF2-40B4-BE49-F238E27FC236}">
                <a16:creationId xmlns:a16="http://schemas.microsoft.com/office/drawing/2014/main" id="{2D7E230A-9A20-CF46-AE11-A3E10E6AEE19}"/>
              </a:ext>
            </a:extLst>
          </p:cNvPr>
          <p:cNvSpPr txBox="1"/>
          <p:nvPr/>
        </p:nvSpPr>
        <p:spPr>
          <a:xfrm>
            <a:off x="694373" y="1672620"/>
            <a:ext cx="1491615" cy="300082"/>
          </a:xfrm>
          <a:prstGeom prst="rect">
            <a:avLst/>
          </a:prstGeom>
          <a:solidFill>
            <a:schemeClr val="bg1"/>
          </a:solidFill>
        </p:spPr>
        <p:txBody>
          <a:bodyPr wrap="square" rtlCol="0">
            <a:spAutoFit/>
          </a:bodyPr>
          <a:lstStyle/>
          <a:p>
            <a:r>
              <a:rPr lang="en-US" sz="1350" dirty="0"/>
              <a:t>Momentum</a:t>
            </a:r>
          </a:p>
        </p:txBody>
      </p:sp>
      <p:sp>
        <p:nvSpPr>
          <p:cNvPr id="16" name="TextBox 15">
            <a:extLst>
              <a:ext uri="{FF2B5EF4-FFF2-40B4-BE49-F238E27FC236}">
                <a16:creationId xmlns:a16="http://schemas.microsoft.com/office/drawing/2014/main" id="{053AC686-D460-814E-8E7A-3E5B1DCA93F5}"/>
              </a:ext>
            </a:extLst>
          </p:cNvPr>
          <p:cNvSpPr txBox="1"/>
          <p:nvPr/>
        </p:nvSpPr>
        <p:spPr>
          <a:xfrm>
            <a:off x="2562551" y="1646906"/>
            <a:ext cx="2301540" cy="300082"/>
          </a:xfrm>
          <a:prstGeom prst="rect">
            <a:avLst/>
          </a:prstGeom>
          <a:solidFill>
            <a:schemeClr val="bg1"/>
          </a:solidFill>
        </p:spPr>
        <p:txBody>
          <a:bodyPr wrap="square" rtlCol="0">
            <a:spAutoFit/>
          </a:bodyPr>
          <a:lstStyle/>
          <a:p>
            <a:r>
              <a:rPr lang="en-US" sz="1350" dirty="0"/>
              <a:t>Transverse Momentum</a:t>
            </a:r>
          </a:p>
        </p:txBody>
      </p:sp>
      <p:sp>
        <p:nvSpPr>
          <p:cNvPr id="17" name="TextBox 16">
            <a:extLst>
              <a:ext uri="{FF2B5EF4-FFF2-40B4-BE49-F238E27FC236}">
                <a16:creationId xmlns:a16="http://schemas.microsoft.com/office/drawing/2014/main" id="{FAD64319-9434-834E-A268-49E604377F53}"/>
              </a:ext>
            </a:extLst>
          </p:cNvPr>
          <p:cNvSpPr txBox="1"/>
          <p:nvPr/>
        </p:nvSpPr>
        <p:spPr>
          <a:xfrm>
            <a:off x="5240655" y="1656457"/>
            <a:ext cx="1077278" cy="300082"/>
          </a:xfrm>
          <a:prstGeom prst="rect">
            <a:avLst/>
          </a:prstGeom>
          <a:solidFill>
            <a:schemeClr val="bg1"/>
          </a:solidFill>
        </p:spPr>
        <p:txBody>
          <a:bodyPr wrap="square" rtlCol="0">
            <a:spAutoFit/>
          </a:bodyPr>
          <a:lstStyle/>
          <a:p>
            <a:r>
              <a:rPr lang="en-US" sz="1350" dirty="0"/>
              <a:t>Polar Angle</a:t>
            </a:r>
          </a:p>
        </p:txBody>
      </p:sp>
      <p:sp>
        <p:nvSpPr>
          <p:cNvPr id="18" name="TextBox 17">
            <a:extLst>
              <a:ext uri="{FF2B5EF4-FFF2-40B4-BE49-F238E27FC236}">
                <a16:creationId xmlns:a16="http://schemas.microsoft.com/office/drawing/2014/main" id="{23720A22-BB31-B340-81BD-BFA2B350604D}"/>
              </a:ext>
            </a:extLst>
          </p:cNvPr>
          <p:cNvSpPr txBox="1"/>
          <p:nvPr/>
        </p:nvSpPr>
        <p:spPr>
          <a:xfrm>
            <a:off x="7363777" y="1656457"/>
            <a:ext cx="1323023" cy="300082"/>
          </a:xfrm>
          <a:prstGeom prst="rect">
            <a:avLst/>
          </a:prstGeom>
          <a:solidFill>
            <a:schemeClr val="bg1"/>
          </a:solidFill>
        </p:spPr>
        <p:txBody>
          <a:bodyPr wrap="square" rtlCol="0">
            <a:spAutoFit/>
          </a:bodyPr>
          <a:lstStyle/>
          <a:p>
            <a:r>
              <a:rPr lang="en-US" sz="1350" dirty="0"/>
              <a:t>Azimuthal Angle</a:t>
            </a:r>
          </a:p>
        </p:txBody>
      </p:sp>
      <p:pic>
        <p:nvPicPr>
          <p:cNvPr id="24" name="Picture 23" descr="Chart&#10;&#10;Description automatically generated">
            <a:extLst>
              <a:ext uri="{FF2B5EF4-FFF2-40B4-BE49-F238E27FC236}">
                <a16:creationId xmlns:a16="http://schemas.microsoft.com/office/drawing/2014/main" id="{3690029A-1448-8544-8E7F-C64EDF747E4F}"/>
              </a:ext>
            </a:extLst>
          </p:cNvPr>
          <p:cNvPicPr>
            <a:picLocks noChangeAspect="1"/>
          </p:cNvPicPr>
          <p:nvPr/>
        </p:nvPicPr>
        <p:blipFill rotWithShape="1">
          <a:blip r:embed="rId3"/>
          <a:srcRect t="9874"/>
          <a:stretch/>
        </p:blipFill>
        <p:spPr>
          <a:xfrm>
            <a:off x="9525" y="3966210"/>
            <a:ext cx="9134475" cy="2034540"/>
          </a:xfrm>
          <a:prstGeom prst="rect">
            <a:avLst/>
          </a:prstGeom>
        </p:spPr>
      </p:pic>
      <p:sp>
        <p:nvSpPr>
          <p:cNvPr id="25" name="TextBox 24">
            <a:extLst>
              <a:ext uri="{FF2B5EF4-FFF2-40B4-BE49-F238E27FC236}">
                <a16:creationId xmlns:a16="http://schemas.microsoft.com/office/drawing/2014/main" id="{A37D34D4-C988-C249-8D6D-CF84A996B5EE}"/>
              </a:ext>
            </a:extLst>
          </p:cNvPr>
          <p:cNvSpPr txBox="1"/>
          <p:nvPr/>
        </p:nvSpPr>
        <p:spPr>
          <a:xfrm>
            <a:off x="7669530" y="3290500"/>
            <a:ext cx="1045845" cy="300082"/>
          </a:xfrm>
          <a:prstGeom prst="rect">
            <a:avLst/>
          </a:prstGeom>
          <a:noFill/>
        </p:spPr>
        <p:txBody>
          <a:bodyPr wrap="square" rtlCol="0">
            <a:spAutoFit/>
          </a:bodyPr>
          <a:lstStyle/>
          <a:p>
            <a:r>
              <a:rPr lang="en-US" sz="1350" dirty="0"/>
              <a:t>Nominal</a:t>
            </a:r>
          </a:p>
        </p:txBody>
      </p:sp>
      <p:sp>
        <p:nvSpPr>
          <p:cNvPr id="26" name="TextBox 25">
            <a:extLst>
              <a:ext uri="{FF2B5EF4-FFF2-40B4-BE49-F238E27FC236}">
                <a16:creationId xmlns:a16="http://schemas.microsoft.com/office/drawing/2014/main" id="{9E6B0345-2A99-8E45-A198-9DAB810E00B2}"/>
              </a:ext>
            </a:extLst>
          </p:cNvPr>
          <p:cNvSpPr txBox="1"/>
          <p:nvPr/>
        </p:nvSpPr>
        <p:spPr>
          <a:xfrm>
            <a:off x="7570946" y="5323254"/>
            <a:ext cx="1045845" cy="300082"/>
          </a:xfrm>
          <a:prstGeom prst="rect">
            <a:avLst/>
          </a:prstGeom>
          <a:noFill/>
        </p:spPr>
        <p:txBody>
          <a:bodyPr wrap="square" rtlCol="0">
            <a:spAutoFit/>
          </a:bodyPr>
          <a:lstStyle/>
          <a:p>
            <a:r>
              <a:rPr lang="en-US" sz="1350" dirty="0"/>
              <a:t>50cm shift</a:t>
            </a:r>
          </a:p>
        </p:txBody>
      </p:sp>
      <p:sp>
        <p:nvSpPr>
          <p:cNvPr id="19" name="TextBox 18">
            <a:extLst>
              <a:ext uri="{FF2B5EF4-FFF2-40B4-BE49-F238E27FC236}">
                <a16:creationId xmlns:a16="http://schemas.microsoft.com/office/drawing/2014/main" id="{B77CFB76-4BE8-0345-9B59-E78D014E6043}"/>
              </a:ext>
            </a:extLst>
          </p:cNvPr>
          <p:cNvSpPr txBox="1"/>
          <p:nvPr/>
        </p:nvSpPr>
        <p:spPr>
          <a:xfrm rot="16200000">
            <a:off x="1387091" y="2711962"/>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20" name="TextBox 19">
            <a:extLst>
              <a:ext uri="{FF2B5EF4-FFF2-40B4-BE49-F238E27FC236}">
                <a16:creationId xmlns:a16="http://schemas.microsoft.com/office/drawing/2014/main" id="{5135547C-CEC3-3F47-BA94-DE8D978BE358}"/>
              </a:ext>
            </a:extLst>
          </p:cNvPr>
          <p:cNvSpPr txBox="1"/>
          <p:nvPr/>
        </p:nvSpPr>
        <p:spPr>
          <a:xfrm rot="16200000">
            <a:off x="1531522" y="4740879"/>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82127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8A1FDC97-02B9-D340-911B-B9BCF0004669}"/>
              </a:ext>
            </a:extLst>
          </p:cNvPr>
          <p:cNvPicPr>
            <a:picLocks noChangeAspect="1"/>
          </p:cNvPicPr>
          <p:nvPr/>
        </p:nvPicPr>
        <p:blipFill rotWithShape="1">
          <a:blip r:embed="rId2"/>
          <a:srcRect r="25777"/>
          <a:stretch/>
        </p:blipFill>
        <p:spPr>
          <a:xfrm>
            <a:off x="0" y="1428628"/>
            <a:ext cx="6779895" cy="225742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A3B45F-03A3-6B4B-84DE-3B917EAC7480}"/>
                  </a:ext>
                </a:extLst>
              </p:cNvPr>
              <p:cNvSpPr txBox="1"/>
              <p:nvPr/>
            </p:nvSpPr>
            <p:spPr>
              <a:xfrm>
                <a:off x="6819500" y="2280036"/>
                <a:ext cx="2210733" cy="43184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rPr>
                            <m:t>𝑥</m:t>
                          </m:r>
                        </m:sub>
                      </m:sSub>
                      <m:d>
                        <m:dPr>
                          <m:ctrlPr>
                            <a:rPr lang="en-US" sz="1350" i="1">
                              <a:latin typeface="Cambria Math" panose="02040503050406030204" pitchFamily="18" charset="0"/>
                            </a:rPr>
                          </m:ctrlPr>
                        </m:dPr>
                        <m:e>
                          <m:r>
                            <a:rPr lang="en-US" sz="1350" i="1">
                              <a:latin typeface="Cambria Math" panose="02040503050406030204" pitchFamily="18" charset="0"/>
                            </a:rPr>
                            <m:t>𝑛𝑜𝑚𝑖𝑛𝑎𝑙</m:t>
                          </m:r>
                        </m:e>
                      </m:d>
                      <m:r>
                        <a:rPr lang="en-US" sz="1350" i="1">
                          <a:latin typeface="Cambria Math" panose="02040503050406030204" pitchFamily="18" charset="0"/>
                        </a:rPr>
                        <m:t>=</m:t>
                      </m:r>
                      <m:r>
                        <m:rPr>
                          <m:nor/>
                        </m:rPr>
                        <a:rPr lang="en-US" sz="1350" dirty="0"/>
                        <m:t>4.11308 </m:t>
                      </m:r>
                      <m:r>
                        <m:rPr>
                          <m:nor/>
                        </m:rPr>
                        <a:rPr lang="en-US" sz="1350" dirty="0"/>
                        <m:t>mm</m:t>
                      </m:r>
                    </m:oMath>
                  </m:oMathPara>
                </a14:m>
                <a:endParaRPr lang="en-US" sz="1350" dirty="0"/>
              </a:p>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ea typeface="Cambria Math" panose="02040503050406030204" pitchFamily="18" charset="0"/>
                            </a:rPr>
                            <m:t>𝑦</m:t>
                          </m:r>
                        </m:sub>
                      </m:sSub>
                      <m:d>
                        <m:dPr>
                          <m:ctrlPr>
                            <a:rPr lang="en-US" sz="1350" i="1">
                              <a:latin typeface="Cambria Math" panose="02040503050406030204" pitchFamily="18" charset="0"/>
                            </a:rPr>
                          </m:ctrlPr>
                        </m:dPr>
                        <m:e>
                          <m:r>
                            <a:rPr lang="en-US" sz="1350" i="1">
                              <a:latin typeface="Cambria Math" panose="02040503050406030204" pitchFamily="18" charset="0"/>
                            </a:rPr>
                            <m:t>𝑛𝑜𝑚𝑖𝑛𝑎𝑙</m:t>
                          </m:r>
                        </m:e>
                      </m:d>
                      <m:r>
                        <a:rPr lang="en-US" sz="1350" i="1">
                          <a:latin typeface="Cambria Math" panose="02040503050406030204" pitchFamily="18" charset="0"/>
                        </a:rPr>
                        <m:t>=</m:t>
                      </m:r>
                      <m:r>
                        <m:rPr>
                          <m:nor/>
                        </m:rPr>
                        <a:rPr lang="en-US" sz="1350" dirty="0"/>
                        <m:t>0.705337 </m:t>
                      </m:r>
                      <m:r>
                        <m:rPr>
                          <m:nor/>
                        </m:rPr>
                        <a:rPr lang="en-US" sz="1350" dirty="0"/>
                        <m:t>mm</m:t>
                      </m:r>
                    </m:oMath>
                  </m:oMathPara>
                </a14:m>
                <a:endParaRPr lang="en-US" sz="1350" dirty="0"/>
              </a:p>
            </p:txBody>
          </p:sp>
        </mc:Choice>
        <mc:Fallback xmlns="">
          <p:sp>
            <p:nvSpPr>
              <p:cNvPr id="6" name="TextBox 5">
                <a:extLst>
                  <a:ext uri="{FF2B5EF4-FFF2-40B4-BE49-F238E27FC236}">
                    <a16:creationId xmlns:a16="http://schemas.microsoft.com/office/drawing/2014/main" id="{ECA3B45F-03A3-6B4B-84DE-3B917EAC7480}"/>
                  </a:ext>
                </a:extLst>
              </p:cNvPr>
              <p:cNvSpPr txBox="1">
                <a:spLocks noRot="1" noChangeAspect="1" noMove="1" noResize="1" noEditPoints="1" noAdjustHandles="1" noChangeArrowheads="1" noChangeShapeType="1" noTextEdit="1"/>
              </p:cNvSpPr>
              <p:nvPr/>
            </p:nvSpPr>
            <p:spPr>
              <a:xfrm>
                <a:off x="6819500" y="2280036"/>
                <a:ext cx="2210733" cy="431849"/>
              </a:xfrm>
              <a:prstGeom prst="rect">
                <a:avLst/>
              </a:prstGeom>
              <a:blipFill>
                <a:blip r:embed="rId3"/>
                <a:stretch>
                  <a:fillRect l="-1714" t="-14706" b="-1470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51DF0F1-5AE9-BD47-A2CC-C9AFBD39C3C5}"/>
              </a:ext>
            </a:extLst>
          </p:cNvPr>
          <p:cNvSpPr txBox="1"/>
          <p:nvPr/>
        </p:nvSpPr>
        <p:spPr>
          <a:xfrm>
            <a:off x="7043737" y="857250"/>
            <a:ext cx="2100263" cy="715581"/>
          </a:xfrm>
          <a:prstGeom prst="rect">
            <a:avLst/>
          </a:prstGeom>
          <a:noFill/>
        </p:spPr>
        <p:txBody>
          <a:bodyPr wrap="square" rtlCol="0">
            <a:spAutoFit/>
          </a:bodyPr>
          <a:lstStyle/>
          <a:p>
            <a:r>
              <a:rPr lang="en-US" sz="1350" dirty="0"/>
              <a:t>0.0 &lt; theta &lt; 5.0 </a:t>
            </a:r>
            <a:r>
              <a:rPr lang="en-US" sz="1350" dirty="0" err="1"/>
              <a:t>mrad</a:t>
            </a:r>
            <a:endParaRPr lang="en-US" sz="1350" dirty="0"/>
          </a:p>
          <a:p>
            <a:r>
              <a:rPr lang="en-US" sz="1350" dirty="0"/>
              <a:t>247.5 &lt; p &lt; 275 GeV/c</a:t>
            </a:r>
          </a:p>
          <a:p>
            <a:r>
              <a:rPr lang="en-US" sz="1350" dirty="0"/>
              <a:t>0.9 &lt; </a:t>
            </a:r>
            <a:r>
              <a:rPr lang="en-US" sz="1350" dirty="0" err="1"/>
              <a:t>xL</a:t>
            </a:r>
            <a:r>
              <a:rPr lang="en-US" sz="1350" dirty="0"/>
              <a:t> &lt; 1.0</a:t>
            </a:r>
          </a:p>
        </p:txBody>
      </p:sp>
      <p:sp>
        <p:nvSpPr>
          <p:cNvPr id="8" name="Title 1">
            <a:extLst>
              <a:ext uri="{FF2B5EF4-FFF2-40B4-BE49-F238E27FC236}">
                <a16:creationId xmlns:a16="http://schemas.microsoft.com/office/drawing/2014/main" id="{A479F5F6-9401-0349-8ED8-395E21B99F98}"/>
              </a:ext>
            </a:extLst>
          </p:cNvPr>
          <p:cNvSpPr>
            <a:spLocks noGrp="1"/>
          </p:cNvSpPr>
          <p:nvPr>
            <p:ph type="title"/>
          </p:nvPr>
        </p:nvSpPr>
        <p:spPr/>
        <p:txBody>
          <a:bodyPr/>
          <a:lstStyle/>
          <a:p>
            <a:r>
              <a:rPr lang="en-US" dirty="0"/>
              <a:t>Proton acceptance</a:t>
            </a:r>
          </a:p>
        </p:txBody>
      </p:sp>
      <p:sp>
        <p:nvSpPr>
          <p:cNvPr id="9" name="TextBox 8">
            <a:extLst>
              <a:ext uri="{FF2B5EF4-FFF2-40B4-BE49-F238E27FC236}">
                <a16:creationId xmlns:a16="http://schemas.microsoft.com/office/drawing/2014/main" id="{0BF53D9E-18E8-EA4B-A9F7-52F3ACD38F8E}"/>
              </a:ext>
            </a:extLst>
          </p:cNvPr>
          <p:cNvSpPr txBox="1"/>
          <p:nvPr/>
        </p:nvSpPr>
        <p:spPr>
          <a:xfrm>
            <a:off x="18573" y="589860"/>
            <a:ext cx="247745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Top row: nominal</a:t>
            </a:r>
          </a:p>
          <a:p>
            <a:r>
              <a:rPr lang="en-US" sz="1400" dirty="0">
                <a:latin typeface="Arial" panose="020B0604020202020204" pitchFamily="34" charset="0"/>
                <a:cs typeface="Arial" panose="020B0604020202020204" pitchFamily="34" charset="0"/>
              </a:rPr>
              <a:t>Bottom row: 50cm shift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D176F0-A45F-1049-BA51-BB8823BC7378}"/>
                  </a:ext>
                </a:extLst>
              </p:cNvPr>
              <p:cNvSpPr txBox="1"/>
              <p:nvPr/>
            </p:nvSpPr>
            <p:spPr>
              <a:xfrm>
                <a:off x="6889023" y="4514986"/>
                <a:ext cx="1945276" cy="43184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rPr>
                            <m:t>𝑥</m:t>
                          </m:r>
                        </m:sub>
                      </m:sSub>
                      <m:d>
                        <m:dPr>
                          <m:ctrlPr>
                            <a:rPr lang="en-US" sz="1350" i="1">
                              <a:latin typeface="Cambria Math" panose="02040503050406030204" pitchFamily="18" charset="0"/>
                            </a:rPr>
                          </m:ctrlPr>
                        </m:dPr>
                        <m:e>
                          <m:r>
                            <a:rPr lang="en-US" sz="1350" i="1">
                              <a:latin typeface="Cambria Math" panose="02040503050406030204" pitchFamily="18" charset="0"/>
                            </a:rPr>
                            <m:t>50</m:t>
                          </m:r>
                          <m:r>
                            <a:rPr lang="en-US" sz="1350" i="1">
                              <a:latin typeface="Cambria Math" panose="02040503050406030204" pitchFamily="18" charset="0"/>
                            </a:rPr>
                            <m:t>𝑐𝑚</m:t>
                          </m:r>
                        </m:e>
                      </m:d>
                      <m:r>
                        <a:rPr lang="en-US" sz="1350" i="1">
                          <a:latin typeface="Cambria Math" panose="02040503050406030204" pitchFamily="18" charset="0"/>
                        </a:rPr>
                        <m:t>=</m:t>
                      </m:r>
                      <m:r>
                        <m:rPr>
                          <m:nor/>
                        </m:rPr>
                        <a:rPr lang="en-US" sz="1350" dirty="0"/>
                        <m:t>4.03571 </m:t>
                      </m:r>
                      <m:r>
                        <m:rPr>
                          <m:nor/>
                        </m:rPr>
                        <a:rPr lang="en-US" sz="1350" dirty="0"/>
                        <m:t>mm</m:t>
                      </m:r>
                    </m:oMath>
                  </m:oMathPara>
                </a14:m>
                <a:endParaRPr lang="en-US" sz="1350" dirty="0"/>
              </a:p>
              <a:p>
                <a:pPr/>
                <a14:m>
                  <m:oMathPara xmlns:m="http://schemas.openxmlformats.org/officeDocument/2006/math">
                    <m:oMathParaPr>
                      <m:jc m:val="left"/>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ea typeface="Cambria Math" panose="02040503050406030204" pitchFamily="18" charset="0"/>
                            </a:rPr>
                            <m:t>𝜎</m:t>
                          </m:r>
                        </m:e>
                        <m:sub>
                          <m:r>
                            <a:rPr lang="en-US" sz="1350" i="1">
                              <a:latin typeface="Cambria Math" panose="02040503050406030204" pitchFamily="18" charset="0"/>
                              <a:ea typeface="Cambria Math" panose="02040503050406030204" pitchFamily="18" charset="0"/>
                            </a:rPr>
                            <m:t>𝑦</m:t>
                          </m:r>
                        </m:sub>
                      </m:sSub>
                      <m:d>
                        <m:dPr>
                          <m:ctrlPr>
                            <a:rPr lang="en-US" sz="1350" i="1">
                              <a:latin typeface="Cambria Math" panose="02040503050406030204" pitchFamily="18" charset="0"/>
                            </a:rPr>
                          </m:ctrlPr>
                        </m:dPr>
                        <m:e>
                          <m:r>
                            <a:rPr lang="en-US" sz="1350" i="1">
                              <a:latin typeface="Cambria Math" panose="02040503050406030204" pitchFamily="18" charset="0"/>
                            </a:rPr>
                            <m:t>50</m:t>
                          </m:r>
                          <m:r>
                            <a:rPr lang="en-US" sz="1350" i="1">
                              <a:latin typeface="Cambria Math" panose="02040503050406030204" pitchFamily="18" charset="0"/>
                            </a:rPr>
                            <m:t>𝑐𝑚</m:t>
                          </m:r>
                        </m:e>
                      </m:d>
                      <m:r>
                        <a:rPr lang="en-US" sz="1350" i="1">
                          <a:latin typeface="Cambria Math" panose="02040503050406030204" pitchFamily="18" charset="0"/>
                        </a:rPr>
                        <m:t>=</m:t>
                      </m:r>
                      <m:r>
                        <m:rPr>
                          <m:nor/>
                        </m:rPr>
                        <a:rPr lang="en-US" sz="1350" dirty="0"/>
                        <m:t>0.787401</m:t>
                      </m:r>
                      <m:r>
                        <m:rPr>
                          <m:nor/>
                        </m:rPr>
                        <a:rPr lang="en-US" sz="1350" dirty="0"/>
                        <m:t>mm</m:t>
                      </m:r>
                    </m:oMath>
                  </m:oMathPara>
                </a14:m>
                <a:endParaRPr lang="en-US" sz="1350" dirty="0"/>
              </a:p>
            </p:txBody>
          </p:sp>
        </mc:Choice>
        <mc:Fallback xmlns="">
          <p:sp>
            <p:nvSpPr>
              <p:cNvPr id="10" name="TextBox 9">
                <a:extLst>
                  <a:ext uri="{FF2B5EF4-FFF2-40B4-BE49-F238E27FC236}">
                    <a16:creationId xmlns:a16="http://schemas.microsoft.com/office/drawing/2014/main" id="{B4D176F0-A45F-1049-BA51-BB8823BC7378}"/>
                  </a:ext>
                </a:extLst>
              </p:cNvPr>
              <p:cNvSpPr txBox="1">
                <a:spLocks noRot="1" noChangeAspect="1" noMove="1" noResize="1" noEditPoints="1" noAdjustHandles="1" noChangeArrowheads="1" noChangeShapeType="1" noTextEdit="1"/>
              </p:cNvSpPr>
              <p:nvPr/>
            </p:nvSpPr>
            <p:spPr>
              <a:xfrm>
                <a:off x="6889023" y="4514986"/>
                <a:ext cx="1945276" cy="431849"/>
              </a:xfrm>
              <a:prstGeom prst="rect">
                <a:avLst/>
              </a:prstGeom>
              <a:blipFill>
                <a:blip r:embed="rId4"/>
                <a:stretch>
                  <a:fillRect l="-1290" t="-11429" b="-857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5245F64-E3C3-F142-BD46-94B087A438F9}"/>
              </a:ext>
            </a:extLst>
          </p:cNvPr>
          <p:cNvSpPr txBox="1"/>
          <p:nvPr/>
        </p:nvSpPr>
        <p:spPr>
          <a:xfrm>
            <a:off x="470535" y="1409563"/>
            <a:ext cx="1337310" cy="300082"/>
          </a:xfrm>
          <a:prstGeom prst="rect">
            <a:avLst/>
          </a:prstGeom>
          <a:solidFill>
            <a:schemeClr val="bg1"/>
          </a:solidFill>
        </p:spPr>
        <p:txBody>
          <a:bodyPr wrap="square" rtlCol="0">
            <a:spAutoFit/>
          </a:bodyPr>
          <a:lstStyle/>
          <a:p>
            <a:pPr algn="ctr"/>
            <a:r>
              <a:rPr lang="en-US" sz="1350" dirty="0"/>
              <a:t>Generated</a:t>
            </a:r>
          </a:p>
        </p:txBody>
      </p:sp>
      <p:sp>
        <p:nvSpPr>
          <p:cNvPr id="12" name="TextBox 11">
            <a:extLst>
              <a:ext uri="{FF2B5EF4-FFF2-40B4-BE49-F238E27FC236}">
                <a16:creationId xmlns:a16="http://schemas.microsoft.com/office/drawing/2014/main" id="{291813D8-B464-314B-98A0-F78D789335ED}"/>
              </a:ext>
            </a:extLst>
          </p:cNvPr>
          <p:cNvSpPr txBox="1"/>
          <p:nvPr/>
        </p:nvSpPr>
        <p:spPr>
          <a:xfrm>
            <a:off x="2813685" y="1409563"/>
            <a:ext cx="1337310" cy="300082"/>
          </a:xfrm>
          <a:prstGeom prst="rect">
            <a:avLst/>
          </a:prstGeom>
          <a:solidFill>
            <a:schemeClr val="bg1"/>
          </a:solidFill>
        </p:spPr>
        <p:txBody>
          <a:bodyPr wrap="square" rtlCol="0">
            <a:spAutoFit/>
          </a:bodyPr>
          <a:lstStyle/>
          <a:p>
            <a:pPr algn="ctr"/>
            <a:r>
              <a:rPr lang="en-US" sz="1350" dirty="0"/>
              <a:t>Accepted</a:t>
            </a:r>
          </a:p>
        </p:txBody>
      </p:sp>
      <p:sp>
        <p:nvSpPr>
          <p:cNvPr id="13" name="Rectangle 12">
            <a:extLst>
              <a:ext uri="{FF2B5EF4-FFF2-40B4-BE49-F238E27FC236}">
                <a16:creationId xmlns:a16="http://schemas.microsoft.com/office/drawing/2014/main" id="{442B26C7-8AB7-114C-8552-9B08730A367C}"/>
              </a:ext>
            </a:extLst>
          </p:cNvPr>
          <p:cNvSpPr/>
          <p:nvPr/>
        </p:nvSpPr>
        <p:spPr>
          <a:xfrm>
            <a:off x="-10202" y="1344821"/>
            <a:ext cx="446532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2D63049E-F0DA-8547-84B9-F702D25086FF}"/>
              </a:ext>
            </a:extLst>
          </p:cNvPr>
          <p:cNvSpPr txBox="1"/>
          <p:nvPr/>
        </p:nvSpPr>
        <p:spPr>
          <a:xfrm>
            <a:off x="2022158" y="1331473"/>
            <a:ext cx="751922" cy="300082"/>
          </a:xfrm>
          <a:prstGeom prst="rect">
            <a:avLst/>
          </a:prstGeom>
          <a:noFill/>
        </p:spPr>
        <p:txBody>
          <a:bodyPr wrap="square" rtlCol="0">
            <a:spAutoFit/>
          </a:bodyPr>
          <a:lstStyle/>
          <a:p>
            <a:r>
              <a:rPr lang="en-US" sz="1350" dirty="0">
                <a:solidFill>
                  <a:srgbClr val="FF0000"/>
                </a:solidFill>
              </a:rPr>
              <a:t>𝜙 vs. 𝜃</a:t>
            </a:r>
          </a:p>
        </p:txBody>
      </p:sp>
      <p:sp>
        <p:nvSpPr>
          <p:cNvPr id="15" name="TextBox 14">
            <a:extLst>
              <a:ext uri="{FF2B5EF4-FFF2-40B4-BE49-F238E27FC236}">
                <a16:creationId xmlns:a16="http://schemas.microsoft.com/office/drawing/2014/main" id="{7C228CF0-8747-424E-B4E7-2C84EB7D8FF9}"/>
              </a:ext>
            </a:extLst>
          </p:cNvPr>
          <p:cNvSpPr txBox="1"/>
          <p:nvPr/>
        </p:nvSpPr>
        <p:spPr>
          <a:xfrm>
            <a:off x="4876800" y="1409302"/>
            <a:ext cx="1717358" cy="300082"/>
          </a:xfrm>
          <a:prstGeom prst="rect">
            <a:avLst/>
          </a:prstGeom>
          <a:solidFill>
            <a:schemeClr val="bg1"/>
          </a:solidFill>
        </p:spPr>
        <p:txBody>
          <a:bodyPr wrap="square" rtlCol="0">
            <a:spAutoFit/>
          </a:bodyPr>
          <a:lstStyle/>
          <a:p>
            <a:pPr algn="ctr"/>
            <a:r>
              <a:rPr lang="en-US" sz="1350" dirty="0"/>
              <a:t>RP Sensor Occupancy</a:t>
            </a:r>
          </a:p>
        </p:txBody>
      </p:sp>
      <p:pic>
        <p:nvPicPr>
          <p:cNvPr id="16" name="Picture 15" descr="Chart&#10;&#10;Description automatically generated">
            <a:extLst>
              <a:ext uri="{FF2B5EF4-FFF2-40B4-BE49-F238E27FC236}">
                <a16:creationId xmlns:a16="http://schemas.microsoft.com/office/drawing/2014/main" id="{433587CC-02C2-5A4A-87B6-69247B13C894}"/>
              </a:ext>
            </a:extLst>
          </p:cNvPr>
          <p:cNvPicPr>
            <a:picLocks noChangeAspect="1"/>
          </p:cNvPicPr>
          <p:nvPr/>
        </p:nvPicPr>
        <p:blipFill rotWithShape="1">
          <a:blip r:embed="rId5"/>
          <a:srcRect r="25343"/>
          <a:stretch/>
        </p:blipFill>
        <p:spPr>
          <a:xfrm>
            <a:off x="0" y="3705117"/>
            <a:ext cx="6819500" cy="2257425"/>
          </a:xfrm>
          <a:prstGeom prst="rect">
            <a:avLst/>
          </a:prstGeom>
        </p:spPr>
      </p:pic>
      <p:sp>
        <p:nvSpPr>
          <p:cNvPr id="17" name="TextBox 16">
            <a:extLst>
              <a:ext uri="{FF2B5EF4-FFF2-40B4-BE49-F238E27FC236}">
                <a16:creationId xmlns:a16="http://schemas.microsoft.com/office/drawing/2014/main" id="{8271E82B-F069-A446-A2D0-FEDD002D258A}"/>
              </a:ext>
            </a:extLst>
          </p:cNvPr>
          <p:cNvSpPr txBox="1"/>
          <p:nvPr/>
        </p:nvSpPr>
        <p:spPr>
          <a:xfrm>
            <a:off x="470535" y="3666988"/>
            <a:ext cx="1337310" cy="300082"/>
          </a:xfrm>
          <a:prstGeom prst="rect">
            <a:avLst/>
          </a:prstGeom>
          <a:solidFill>
            <a:schemeClr val="bg1"/>
          </a:solidFill>
        </p:spPr>
        <p:txBody>
          <a:bodyPr wrap="square" rtlCol="0">
            <a:spAutoFit/>
          </a:bodyPr>
          <a:lstStyle/>
          <a:p>
            <a:pPr algn="ctr"/>
            <a:r>
              <a:rPr lang="en-US" sz="1350" dirty="0"/>
              <a:t>Generated</a:t>
            </a:r>
          </a:p>
        </p:txBody>
      </p:sp>
      <p:sp>
        <p:nvSpPr>
          <p:cNvPr id="18" name="TextBox 17">
            <a:extLst>
              <a:ext uri="{FF2B5EF4-FFF2-40B4-BE49-F238E27FC236}">
                <a16:creationId xmlns:a16="http://schemas.microsoft.com/office/drawing/2014/main" id="{7A4DBE8B-F4E2-5145-9B15-22A1D3AD7B61}"/>
              </a:ext>
            </a:extLst>
          </p:cNvPr>
          <p:cNvSpPr txBox="1"/>
          <p:nvPr/>
        </p:nvSpPr>
        <p:spPr>
          <a:xfrm>
            <a:off x="2813685" y="3666988"/>
            <a:ext cx="1337310" cy="300082"/>
          </a:xfrm>
          <a:prstGeom prst="rect">
            <a:avLst/>
          </a:prstGeom>
          <a:solidFill>
            <a:schemeClr val="bg1"/>
          </a:solidFill>
        </p:spPr>
        <p:txBody>
          <a:bodyPr wrap="square" rtlCol="0">
            <a:spAutoFit/>
          </a:bodyPr>
          <a:lstStyle/>
          <a:p>
            <a:pPr algn="ctr"/>
            <a:r>
              <a:rPr lang="en-US" sz="1350" dirty="0"/>
              <a:t>Accepted</a:t>
            </a:r>
          </a:p>
        </p:txBody>
      </p:sp>
      <p:sp>
        <p:nvSpPr>
          <p:cNvPr id="19" name="Rectangle 18">
            <a:extLst>
              <a:ext uri="{FF2B5EF4-FFF2-40B4-BE49-F238E27FC236}">
                <a16:creationId xmlns:a16="http://schemas.microsoft.com/office/drawing/2014/main" id="{15A58B39-1C0F-6849-BE15-EFC1062EE9C8}"/>
              </a:ext>
            </a:extLst>
          </p:cNvPr>
          <p:cNvSpPr/>
          <p:nvPr/>
        </p:nvSpPr>
        <p:spPr>
          <a:xfrm>
            <a:off x="-10202" y="3602246"/>
            <a:ext cx="4465320" cy="2257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D62FC787-0C07-A343-8E30-7129C677F0E8}"/>
              </a:ext>
            </a:extLst>
          </p:cNvPr>
          <p:cNvSpPr txBox="1"/>
          <p:nvPr/>
        </p:nvSpPr>
        <p:spPr>
          <a:xfrm>
            <a:off x="2022158" y="3588898"/>
            <a:ext cx="751922" cy="300082"/>
          </a:xfrm>
          <a:prstGeom prst="rect">
            <a:avLst/>
          </a:prstGeom>
          <a:noFill/>
        </p:spPr>
        <p:txBody>
          <a:bodyPr wrap="square" rtlCol="0">
            <a:spAutoFit/>
          </a:bodyPr>
          <a:lstStyle/>
          <a:p>
            <a:r>
              <a:rPr lang="en-US" sz="1350" dirty="0">
                <a:solidFill>
                  <a:srgbClr val="FF0000"/>
                </a:solidFill>
              </a:rPr>
              <a:t>𝜙 vs. 𝜃</a:t>
            </a:r>
          </a:p>
        </p:txBody>
      </p:sp>
      <p:sp>
        <p:nvSpPr>
          <p:cNvPr id="21" name="TextBox 20">
            <a:extLst>
              <a:ext uri="{FF2B5EF4-FFF2-40B4-BE49-F238E27FC236}">
                <a16:creationId xmlns:a16="http://schemas.microsoft.com/office/drawing/2014/main" id="{EB38F2F5-DD9A-3242-8517-1BB6EBB3FB6E}"/>
              </a:ext>
            </a:extLst>
          </p:cNvPr>
          <p:cNvSpPr txBox="1"/>
          <p:nvPr/>
        </p:nvSpPr>
        <p:spPr>
          <a:xfrm>
            <a:off x="4876800" y="3666727"/>
            <a:ext cx="1717358" cy="300082"/>
          </a:xfrm>
          <a:prstGeom prst="rect">
            <a:avLst/>
          </a:prstGeom>
          <a:solidFill>
            <a:schemeClr val="bg1"/>
          </a:solidFill>
        </p:spPr>
        <p:txBody>
          <a:bodyPr wrap="square" rtlCol="0">
            <a:spAutoFit/>
          </a:bodyPr>
          <a:lstStyle/>
          <a:p>
            <a:pPr algn="ctr"/>
            <a:r>
              <a:rPr lang="en-US" sz="1350" dirty="0"/>
              <a:t>RP Sensor Occupancy</a:t>
            </a:r>
          </a:p>
        </p:txBody>
      </p:sp>
    </p:spTree>
    <p:extLst>
      <p:ext uri="{BB962C8B-B14F-4D97-AF65-F5344CB8AC3E}">
        <p14:creationId xmlns:p14="http://schemas.microsoft.com/office/powerpoint/2010/main" val="371412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hart, histogram&#10;&#10;Description automatically generated">
            <a:extLst>
              <a:ext uri="{FF2B5EF4-FFF2-40B4-BE49-F238E27FC236}">
                <a16:creationId xmlns:a16="http://schemas.microsoft.com/office/drawing/2014/main" id="{D17AAC86-E5C9-314B-B31E-6FC312A2C58E}"/>
              </a:ext>
            </a:extLst>
          </p:cNvPr>
          <p:cNvPicPr>
            <a:picLocks noChangeAspect="1"/>
          </p:cNvPicPr>
          <p:nvPr/>
        </p:nvPicPr>
        <p:blipFill>
          <a:blip r:embed="rId2"/>
          <a:stretch>
            <a:fillRect/>
          </a:stretch>
        </p:blipFill>
        <p:spPr>
          <a:xfrm>
            <a:off x="0" y="3368075"/>
            <a:ext cx="9144000" cy="2264546"/>
          </a:xfrm>
          <a:prstGeom prst="rect">
            <a:avLst/>
          </a:prstGeom>
        </p:spPr>
      </p:pic>
      <p:pic>
        <p:nvPicPr>
          <p:cNvPr id="21" name="Picture 20" descr="Chart, histogram&#10;&#10;Description automatically generated">
            <a:extLst>
              <a:ext uri="{FF2B5EF4-FFF2-40B4-BE49-F238E27FC236}">
                <a16:creationId xmlns:a16="http://schemas.microsoft.com/office/drawing/2014/main" id="{607F2B2E-C3A6-7146-AD89-330C9092C656}"/>
              </a:ext>
            </a:extLst>
          </p:cNvPr>
          <p:cNvPicPr>
            <a:picLocks noChangeAspect="1"/>
          </p:cNvPicPr>
          <p:nvPr/>
        </p:nvPicPr>
        <p:blipFill>
          <a:blip r:embed="rId3"/>
          <a:stretch>
            <a:fillRect/>
          </a:stretch>
        </p:blipFill>
        <p:spPr>
          <a:xfrm>
            <a:off x="0" y="1342538"/>
            <a:ext cx="9144000" cy="2264546"/>
          </a:xfrm>
          <a:prstGeom prst="rect">
            <a:avLst/>
          </a:prstGeom>
        </p:spPr>
      </p:pic>
      <p:sp>
        <p:nvSpPr>
          <p:cNvPr id="22" name="TextBox 21">
            <a:extLst>
              <a:ext uri="{FF2B5EF4-FFF2-40B4-BE49-F238E27FC236}">
                <a16:creationId xmlns:a16="http://schemas.microsoft.com/office/drawing/2014/main" id="{4CC39D95-FB97-344B-AFEE-ACF657B08116}"/>
              </a:ext>
            </a:extLst>
          </p:cNvPr>
          <p:cNvSpPr txBox="1"/>
          <p:nvPr/>
        </p:nvSpPr>
        <p:spPr>
          <a:xfrm>
            <a:off x="458443" y="1861359"/>
            <a:ext cx="1595231" cy="415498"/>
          </a:xfrm>
          <a:prstGeom prst="rect">
            <a:avLst/>
          </a:prstGeom>
          <a:noFill/>
        </p:spPr>
        <p:txBody>
          <a:bodyPr wrap="square" rtlCol="0">
            <a:spAutoFit/>
          </a:bodyPr>
          <a:lstStyle/>
          <a:p>
            <a:r>
              <a:rPr lang="en-US" sz="1050" dirty="0"/>
              <a:t>Generated</a:t>
            </a:r>
          </a:p>
          <a:p>
            <a:r>
              <a:rPr lang="en-US" sz="1050" dirty="0">
                <a:solidFill>
                  <a:srgbClr val="FF0000"/>
                </a:solidFill>
              </a:rPr>
              <a:t>Accepted</a:t>
            </a:r>
          </a:p>
        </p:txBody>
      </p:sp>
      <p:sp>
        <p:nvSpPr>
          <p:cNvPr id="2" name="Title 1">
            <a:extLst>
              <a:ext uri="{FF2B5EF4-FFF2-40B4-BE49-F238E27FC236}">
                <a16:creationId xmlns:a16="http://schemas.microsoft.com/office/drawing/2014/main" id="{E85EEAC0-07E5-DB41-8FC1-55DFFFFF98F5}"/>
              </a:ext>
            </a:extLst>
          </p:cNvPr>
          <p:cNvSpPr>
            <a:spLocks noGrp="1"/>
          </p:cNvSpPr>
          <p:nvPr>
            <p:ph type="title"/>
          </p:nvPr>
        </p:nvSpPr>
        <p:spPr/>
        <p:txBody>
          <a:bodyPr/>
          <a:lstStyle/>
          <a:p>
            <a:r>
              <a:rPr lang="en-US" dirty="0"/>
              <a:t>Protons (0.60 &lt; </a:t>
            </a:r>
            <a:r>
              <a:rPr lang="en-US" dirty="0" err="1"/>
              <a:t>x_L</a:t>
            </a:r>
            <a:r>
              <a:rPr lang="en-US" dirty="0"/>
              <a:t> &lt; 0.72)</a:t>
            </a:r>
          </a:p>
        </p:txBody>
      </p:sp>
      <p:sp>
        <p:nvSpPr>
          <p:cNvPr id="14" name="Slide Number Placeholder 13">
            <a:extLst>
              <a:ext uri="{FF2B5EF4-FFF2-40B4-BE49-F238E27FC236}">
                <a16:creationId xmlns:a16="http://schemas.microsoft.com/office/drawing/2014/main" id="{19310652-3FFD-1442-B3D7-2D1A4F9272FB}"/>
              </a:ext>
            </a:extLst>
          </p:cNvPr>
          <p:cNvSpPr>
            <a:spLocks noGrp="1"/>
          </p:cNvSpPr>
          <p:nvPr>
            <p:ph type="sldNum" sz="quarter" idx="12"/>
          </p:nvPr>
        </p:nvSpPr>
        <p:spPr/>
        <p:txBody>
          <a:bodyPr/>
          <a:lstStyle/>
          <a:p>
            <a:fld id="{DDD8BA65-168E-2B46-8D72-E3A159D6F04A}" type="slidenum">
              <a:rPr lang="en-US" smtClean="0"/>
              <a:t>7</a:t>
            </a:fld>
            <a:endParaRPr lang="en-US" dirty="0"/>
          </a:p>
        </p:txBody>
      </p:sp>
      <p:sp>
        <p:nvSpPr>
          <p:cNvPr id="16" name="TextBox 15">
            <a:extLst>
              <a:ext uri="{FF2B5EF4-FFF2-40B4-BE49-F238E27FC236}">
                <a16:creationId xmlns:a16="http://schemas.microsoft.com/office/drawing/2014/main" id="{7DAC7BBC-F6F5-574B-B3E7-8F553CFDF8DE}"/>
              </a:ext>
            </a:extLst>
          </p:cNvPr>
          <p:cNvSpPr txBox="1"/>
          <p:nvPr/>
        </p:nvSpPr>
        <p:spPr>
          <a:xfrm>
            <a:off x="7356346" y="627874"/>
            <a:ext cx="1759226" cy="507831"/>
          </a:xfrm>
          <a:prstGeom prst="rect">
            <a:avLst/>
          </a:prstGeom>
          <a:noFill/>
        </p:spPr>
        <p:txBody>
          <a:bodyPr wrap="square" rtlCol="0">
            <a:spAutoFit/>
          </a:bodyPr>
          <a:lstStyle/>
          <a:p>
            <a:r>
              <a:rPr lang="en-US" sz="1350" dirty="0"/>
              <a:t>165 &lt; p &lt; 198 GeV/c</a:t>
            </a:r>
          </a:p>
          <a:p>
            <a:r>
              <a:rPr lang="en-US" sz="1350" dirty="0"/>
              <a:t>0 &lt; theta &lt; 5 </a:t>
            </a:r>
            <a:r>
              <a:rPr lang="en-US" sz="1350" dirty="0" err="1"/>
              <a:t>mrad</a:t>
            </a:r>
            <a:endParaRPr lang="en-US" sz="1350" dirty="0"/>
          </a:p>
        </p:txBody>
      </p:sp>
      <p:sp>
        <p:nvSpPr>
          <p:cNvPr id="11" name="TextBox 10">
            <a:extLst>
              <a:ext uri="{FF2B5EF4-FFF2-40B4-BE49-F238E27FC236}">
                <a16:creationId xmlns:a16="http://schemas.microsoft.com/office/drawing/2014/main" id="{7C7671AB-2AE4-3743-8023-B099FFA58228}"/>
              </a:ext>
            </a:extLst>
          </p:cNvPr>
          <p:cNvSpPr txBox="1"/>
          <p:nvPr/>
        </p:nvSpPr>
        <p:spPr>
          <a:xfrm rot="16200000">
            <a:off x="1402824" y="2187470"/>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12" name="TextBox 11">
            <a:extLst>
              <a:ext uri="{FF2B5EF4-FFF2-40B4-BE49-F238E27FC236}">
                <a16:creationId xmlns:a16="http://schemas.microsoft.com/office/drawing/2014/main" id="{183365E7-B764-7D43-90F5-2072A73A2DA7}"/>
              </a:ext>
            </a:extLst>
          </p:cNvPr>
          <p:cNvSpPr txBox="1"/>
          <p:nvPr/>
        </p:nvSpPr>
        <p:spPr>
          <a:xfrm rot="16200000">
            <a:off x="1547255" y="4216387"/>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94034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hart&#10;&#10;Description automatically generated">
            <a:extLst>
              <a:ext uri="{FF2B5EF4-FFF2-40B4-BE49-F238E27FC236}">
                <a16:creationId xmlns:a16="http://schemas.microsoft.com/office/drawing/2014/main" id="{1A726E0D-716B-B448-B693-98FEA5A196B3}"/>
              </a:ext>
            </a:extLst>
          </p:cNvPr>
          <p:cNvPicPr>
            <a:picLocks noChangeAspect="1"/>
          </p:cNvPicPr>
          <p:nvPr/>
        </p:nvPicPr>
        <p:blipFill>
          <a:blip r:embed="rId2"/>
          <a:stretch>
            <a:fillRect/>
          </a:stretch>
        </p:blipFill>
        <p:spPr>
          <a:xfrm>
            <a:off x="0" y="3450724"/>
            <a:ext cx="9144000" cy="2264546"/>
          </a:xfrm>
          <a:prstGeom prst="rect">
            <a:avLst/>
          </a:prstGeom>
        </p:spPr>
      </p:pic>
      <p:pic>
        <p:nvPicPr>
          <p:cNvPr id="27" name="Picture 26" descr="Chart, histogram&#10;&#10;Description automatically generated">
            <a:extLst>
              <a:ext uri="{FF2B5EF4-FFF2-40B4-BE49-F238E27FC236}">
                <a16:creationId xmlns:a16="http://schemas.microsoft.com/office/drawing/2014/main" id="{2EFE20D7-C1E5-AC4D-B7D5-B16D2D0C8DD9}"/>
              </a:ext>
            </a:extLst>
          </p:cNvPr>
          <p:cNvPicPr>
            <a:picLocks noChangeAspect="1"/>
          </p:cNvPicPr>
          <p:nvPr/>
        </p:nvPicPr>
        <p:blipFill>
          <a:blip r:embed="rId3"/>
          <a:stretch>
            <a:fillRect/>
          </a:stretch>
        </p:blipFill>
        <p:spPr>
          <a:xfrm>
            <a:off x="0" y="1454044"/>
            <a:ext cx="9144000" cy="2264546"/>
          </a:xfrm>
          <a:prstGeom prst="rect">
            <a:avLst/>
          </a:prstGeom>
        </p:spPr>
      </p:pic>
      <p:sp>
        <p:nvSpPr>
          <p:cNvPr id="2" name="TextBox 1">
            <a:extLst>
              <a:ext uri="{FF2B5EF4-FFF2-40B4-BE49-F238E27FC236}">
                <a16:creationId xmlns:a16="http://schemas.microsoft.com/office/drawing/2014/main" id="{D5A2BC97-45A1-3E4C-81FF-389DA955DAF1}"/>
              </a:ext>
            </a:extLst>
          </p:cNvPr>
          <p:cNvSpPr txBox="1"/>
          <p:nvPr/>
        </p:nvSpPr>
        <p:spPr>
          <a:xfrm>
            <a:off x="4985191" y="873659"/>
            <a:ext cx="2309780" cy="507831"/>
          </a:xfrm>
          <a:prstGeom prst="rect">
            <a:avLst/>
          </a:prstGeom>
          <a:noFill/>
          <a:ln>
            <a:solidFill>
              <a:srgbClr val="FF0000"/>
            </a:solidFill>
          </a:ln>
        </p:spPr>
        <p:txBody>
          <a:bodyPr wrap="square" rtlCol="0">
            <a:spAutoFit/>
          </a:bodyPr>
          <a:lstStyle/>
          <a:p>
            <a:r>
              <a:rPr lang="en-US" sz="1350" dirty="0">
                <a:solidFill>
                  <a:srgbClr val="FF0000"/>
                </a:solidFill>
              </a:rPr>
              <a:t>OMD acceptance becomes more important.</a:t>
            </a:r>
          </a:p>
        </p:txBody>
      </p:sp>
      <p:sp>
        <p:nvSpPr>
          <p:cNvPr id="18" name="TextBox 17">
            <a:extLst>
              <a:ext uri="{FF2B5EF4-FFF2-40B4-BE49-F238E27FC236}">
                <a16:creationId xmlns:a16="http://schemas.microsoft.com/office/drawing/2014/main" id="{A8D48882-6FDE-424B-8937-99E09AEC2C70}"/>
              </a:ext>
            </a:extLst>
          </p:cNvPr>
          <p:cNvSpPr txBox="1"/>
          <p:nvPr/>
        </p:nvSpPr>
        <p:spPr>
          <a:xfrm>
            <a:off x="4767273" y="1470011"/>
            <a:ext cx="2415209" cy="230832"/>
          </a:xfrm>
          <a:prstGeom prst="rect">
            <a:avLst/>
          </a:prstGeom>
          <a:solidFill>
            <a:schemeClr val="bg1"/>
          </a:solidFill>
        </p:spPr>
        <p:txBody>
          <a:bodyPr wrap="square" rtlCol="0">
            <a:spAutoFit/>
          </a:bodyPr>
          <a:lstStyle/>
          <a:p>
            <a:r>
              <a:rPr lang="en-US" sz="900" dirty="0"/>
              <a:t>Hits on sensor plane (local sensor coordinates)</a:t>
            </a:r>
          </a:p>
        </p:txBody>
      </p:sp>
      <p:sp>
        <p:nvSpPr>
          <p:cNvPr id="19" name="TextBox 18">
            <a:extLst>
              <a:ext uri="{FF2B5EF4-FFF2-40B4-BE49-F238E27FC236}">
                <a16:creationId xmlns:a16="http://schemas.microsoft.com/office/drawing/2014/main" id="{C336FD6A-EE21-5144-ADE3-28B962F7D3A1}"/>
              </a:ext>
            </a:extLst>
          </p:cNvPr>
          <p:cNvSpPr txBox="1"/>
          <p:nvPr/>
        </p:nvSpPr>
        <p:spPr>
          <a:xfrm>
            <a:off x="590164" y="1331609"/>
            <a:ext cx="1147970" cy="300082"/>
          </a:xfrm>
          <a:prstGeom prst="rect">
            <a:avLst/>
          </a:prstGeom>
          <a:solidFill>
            <a:schemeClr val="bg1"/>
          </a:solidFill>
        </p:spPr>
        <p:txBody>
          <a:bodyPr wrap="square" rtlCol="0">
            <a:spAutoFit/>
          </a:bodyPr>
          <a:lstStyle/>
          <a:p>
            <a:r>
              <a:rPr lang="en-US" sz="1350" dirty="0"/>
              <a:t>Generated</a:t>
            </a:r>
          </a:p>
        </p:txBody>
      </p:sp>
      <p:sp>
        <p:nvSpPr>
          <p:cNvPr id="20" name="TextBox 19">
            <a:extLst>
              <a:ext uri="{FF2B5EF4-FFF2-40B4-BE49-F238E27FC236}">
                <a16:creationId xmlns:a16="http://schemas.microsoft.com/office/drawing/2014/main" id="{03541EB2-2B37-CD4A-8813-4AA3591A0B1E}"/>
              </a:ext>
            </a:extLst>
          </p:cNvPr>
          <p:cNvSpPr txBox="1"/>
          <p:nvPr/>
        </p:nvSpPr>
        <p:spPr>
          <a:xfrm>
            <a:off x="2721457" y="1315170"/>
            <a:ext cx="1256963" cy="300082"/>
          </a:xfrm>
          <a:prstGeom prst="rect">
            <a:avLst/>
          </a:prstGeom>
          <a:solidFill>
            <a:schemeClr val="bg1"/>
          </a:solidFill>
        </p:spPr>
        <p:txBody>
          <a:bodyPr wrap="square" rtlCol="0">
            <a:spAutoFit/>
          </a:bodyPr>
          <a:lstStyle/>
          <a:p>
            <a:r>
              <a:rPr lang="en-US" sz="1350" dirty="0"/>
              <a:t>Accepted</a:t>
            </a:r>
          </a:p>
        </p:txBody>
      </p:sp>
      <p:sp>
        <p:nvSpPr>
          <p:cNvPr id="21" name="TextBox 20">
            <a:extLst>
              <a:ext uri="{FF2B5EF4-FFF2-40B4-BE49-F238E27FC236}">
                <a16:creationId xmlns:a16="http://schemas.microsoft.com/office/drawing/2014/main" id="{50172CC6-ECAF-CE40-8907-2D2B1D87D1FB}"/>
              </a:ext>
            </a:extLst>
          </p:cNvPr>
          <p:cNvSpPr txBox="1"/>
          <p:nvPr/>
        </p:nvSpPr>
        <p:spPr>
          <a:xfrm>
            <a:off x="5572342" y="3016957"/>
            <a:ext cx="1610140" cy="300082"/>
          </a:xfrm>
          <a:prstGeom prst="rect">
            <a:avLst/>
          </a:prstGeom>
          <a:noFill/>
        </p:spPr>
        <p:txBody>
          <a:bodyPr wrap="square" rtlCol="0">
            <a:spAutoFit/>
          </a:bodyPr>
          <a:lstStyle/>
          <a:p>
            <a:r>
              <a:rPr lang="en-US" sz="1350" dirty="0"/>
              <a:t>Roman Pots</a:t>
            </a:r>
          </a:p>
        </p:txBody>
      </p:sp>
      <p:sp>
        <p:nvSpPr>
          <p:cNvPr id="22" name="TextBox 21">
            <a:extLst>
              <a:ext uri="{FF2B5EF4-FFF2-40B4-BE49-F238E27FC236}">
                <a16:creationId xmlns:a16="http://schemas.microsoft.com/office/drawing/2014/main" id="{7BAE071E-C43E-A040-A6C5-CBBC3E073A9F}"/>
              </a:ext>
            </a:extLst>
          </p:cNvPr>
          <p:cNvSpPr txBox="1"/>
          <p:nvPr/>
        </p:nvSpPr>
        <p:spPr>
          <a:xfrm>
            <a:off x="7294971" y="3012462"/>
            <a:ext cx="1610140" cy="300082"/>
          </a:xfrm>
          <a:prstGeom prst="rect">
            <a:avLst/>
          </a:prstGeom>
          <a:noFill/>
        </p:spPr>
        <p:txBody>
          <a:bodyPr wrap="square" rtlCol="0">
            <a:spAutoFit/>
          </a:bodyPr>
          <a:lstStyle/>
          <a:p>
            <a:r>
              <a:rPr lang="en-US" sz="1350" dirty="0"/>
              <a:t>Off-Mom. Det.</a:t>
            </a:r>
          </a:p>
        </p:txBody>
      </p:sp>
      <p:sp>
        <p:nvSpPr>
          <p:cNvPr id="3" name="Title 2">
            <a:extLst>
              <a:ext uri="{FF2B5EF4-FFF2-40B4-BE49-F238E27FC236}">
                <a16:creationId xmlns:a16="http://schemas.microsoft.com/office/drawing/2014/main" id="{2FC9636B-A004-1F4E-A391-F1D4DE8A8597}"/>
              </a:ext>
            </a:extLst>
          </p:cNvPr>
          <p:cNvSpPr>
            <a:spLocks noGrp="1"/>
          </p:cNvSpPr>
          <p:nvPr>
            <p:ph type="title"/>
          </p:nvPr>
        </p:nvSpPr>
        <p:spPr/>
        <p:txBody>
          <a:bodyPr/>
          <a:lstStyle/>
          <a:p>
            <a:r>
              <a:rPr lang="en-US" dirty="0"/>
              <a:t>Protons (0.60 &lt; </a:t>
            </a:r>
            <a:r>
              <a:rPr lang="en-US" dirty="0" err="1"/>
              <a:t>x_L</a:t>
            </a:r>
            <a:r>
              <a:rPr lang="en-US" dirty="0"/>
              <a:t> &lt; 0.72)</a:t>
            </a:r>
          </a:p>
        </p:txBody>
      </p:sp>
      <p:sp>
        <p:nvSpPr>
          <p:cNvPr id="7" name="Slide Number Placeholder 6">
            <a:extLst>
              <a:ext uri="{FF2B5EF4-FFF2-40B4-BE49-F238E27FC236}">
                <a16:creationId xmlns:a16="http://schemas.microsoft.com/office/drawing/2014/main" id="{DD6AFAD9-4C0B-584B-82B6-2F493E1C039C}"/>
              </a:ext>
            </a:extLst>
          </p:cNvPr>
          <p:cNvSpPr>
            <a:spLocks noGrp="1"/>
          </p:cNvSpPr>
          <p:nvPr>
            <p:ph type="sldNum" sz="quarter" idx="12"/>
          </p:nvPr>
        </p:nvSpPr>
        <p:spPr/>
        <p:txBody>
          <a:bodyPr/>
          <a:lstStyle/>
          <a:p>
            <a:fld id="{DDD8BA65-168E-2B46-8D72-E3A159D6F04A}" type="slidenum">
              <a:rPr lang="en-US" smtClean="0"/>
              <a:t>8</a:t>
            </a:fld>
            <a:endParaRPr lang="en-US"/>
          </a:p>
        </p:txBody>
      </p:sp>
      <p:sp>
        <p:nvSpPr>
          <p:cNvPr id="16" name="TextBox 15">
            <a:extLst>
              <a:ext uri="{FF2B5EF4-FFF2-40B4-BE49-F238E27FC236}">
                <a16:creationId xmlns:a16="http://schemas.microsoft.com/office/drawing/2014/main" id="{F15AD548-E38F-5D4C-B7C9-10401D0BACA4}"/>
              </a:ext>
            </a:extLst>
          </p:cNvPr>
          <p:cNvSpPr txBox="1"/>
          <p:nvPr/>
        </p:nvSpPr>
        <p:spPr>
          <a:xfrm>
            <a:off x="7384774" y="855994"/>
            <a:ext cx="1759226" cy="507831"/>
          </a:xfrm>
          <a:prstGeom prst="rect">
            <a:avLst/>
          </a:prstGeom>
          <a:noFill/>
        </p:spPr>
        <p:txBody>
          <a:bodyPr wrap="square" rtlCol="0">
            <a:spAutoFit/>
          </a:bodyPr>
          <a:lstStyle/>
          <a:p>
            <a:r>
              <a:rPr lang="en-US" sz="1350" dirty="0"/>
              <a:t>165 &lt; p &lt; 198 GeV/c</a:t>
            </a:r>
          </a:p>
          <a:p>
            <a:r>
              <a:rPr lang="en-US" sz="1350" dirty="0"/>
              <a:t>0 &lt; theta &lt; 5 </a:t>
            </a:r>
            <a:r>
              <a:rPr lang="en-US" sz="1350" dirty="0" err="1"/>
              <a:t>mrad</a:t>
            </a:r>
            <a:endParaRPr lang="en-US" sz="1350" dirty="0"/>
          </a:p>
        </p:txBody>
      </p:sp>
      <p:sp>
        <p:nvSpPr>
          <p:cNvPr id="17" name="TextBox 16">
            <a:extLst>
              <a:ext uri="{FF2B5EF4-FFF2-40B4-BE49-F238E27FC236}">
                <a16:creationId xmlns:a16="http://schemas.microsoft.com/office/drawing/2014/main" id="{7E74EE25-9C5D-D246-A84B-BB29A10E5422}"/>
              </a:ext>
            </a:extLst>
          </p:cNvPr>
          <p:cNvSpPr txBox="1"/>
          <p:nvPr/>
        </p:nvSpPr>
        <p:spPr>
          <a:xfrm>
            <a:off x="4205164" y="5669916"/>
            <a:ext cx="2657973" cy="507831"/>
          </a:xfrm>
          <a:prstGeom prst="rect">
            <a:avLst/>
          </a:prstGeom>
          <a:noFill/>
        </p:spPr>
        <p:txBody>
          <a:bodyPr wrap="square" rtlCol="0">
            <a:spAutoFit/>
          </a:bodyPr>
          <a:lstStyle/>
          <a:p>
            <a:pPr algn="ctr"/>
            <a:r>
              <a:rPr lang="en-US" sz="1350" dirty="0">
                <a:solidFill>
                  <a:srgbClr val="FF0000"/>
                </a:solidFill>
              </a:rPr>
              <a:t>Slightly larger Roman Pots needed </a:t>
            </a:r>
          </a:p>
          <a:p>
            <a:pPr algn="ctr"/>
            <a:r>
              <a:rPr lang="en-US" sz="1350" dirty="0">
                <a:solidFill>
                  <a:srgbClr val="FF0000"/>
                </a:solidFill>
              </a:rPr>
              <a:t>in 50cm shift case.</a:t>
            </a:r>
          </a:p>
        </p:txBody>
      </p:sp>
      <p:sp>
        <p:nvSpPr>
          <p:cNvPr id="32" name="TextBox 31">
            <a:extLst>
              <a:ext uri="{FF2B5EF4-FFF2-40B4-BE49-F238E27FC236}">
                <a16:creationId xmlns:a16="http://schemas.microsoft.com/office/drawing/2014/main" id="{59492E96-8FC8-2045-A498-D6F20AE6E042}"/>
              </a:ext>
            </a:extLst>
          </p:cNvPr>
          <p:cNvSpPr txBox="1"/>
          <p:nvPr/>
        </p:nvSpPr>
        <p:spPr>
          <a:xfrm>
            <a:off x="7440428" y="1406700"/>
            <a:ext cx="1610140" cy="300082"/>
          </a:xfrm>
          <a:prstGeom prst="rect">
            <a:avLst/>
          </a:prstGeom>
          <a:solidFill>
            <a:schemeClr val="bg1"/>
          </a:solidFill>
        </p:spPr>
        <p:txBody>
          <a:bodyPr wrap="square" rtlCol="0">
            <a:spAutoFit/>
          </a:bodyPr>
          <a:lstStyle/>
          <a:p>
            <a:endParaRPr lang="en-US" sz="1350" dirty="0"/>
          </a:p>
        </p:txBody>
      </p:sp>
      <p:sp>
        <p:nvSpPr>
          <p:cNvPr id="25" name="TextBox 24">
            <a:extLst>
              <a:ext uri="{FF2B5EF4-FFF2-40B4-BE49-F238E27FC236}">
                <a16:creationId xmlns:a16="http://schemas.microsoft.com/office/drawing/2014/main" id="{3F639FC9-FDA9-7940-AFB4-28A9FB12688B}"/>
              </a:ext>
            </a:extLst>
          </p:cNvPr>
          <p:cNvSpPr txBox="1"/>
          <p:nvPr/>
        </p:nvSpPr>
        <p:spPr>
          <a:xfrm>
            <a:off x="7281802" y="5009142"/>
            <a:ext cx="1610140" cy="300082"/>
          </a:xfrm>
          <a:prstGeom prst="rect">
            <a:avLst/>
          </a:prstGeom>
          <a:noFill/>
        </p:spPr>
        <p:txBody>
          <a:bodyPr wrap="square" rtlCol="0">
            <a:spAutoFit/>
          </a:bodyPr>
          <a:lstStyle/>
          <a:p>
            <a:r>
              <a:rPr lang="en-US" sz="1350" dirty="0"/>
              <a:t>Off-Mom. Det.</a:t>
            </a:r>
          </a:p>
        </p:txBody>
      </p:sp>
      <p:sp>
        <p:nvSpPr>
          <p:cNvPr id="26" name="TextBox 25">
            <a:extLst>
              <a:ext uri="{FF2B5EF4-FFF2-40B4-BE49-F238E27FC236}">
                <a16:creationId xmlns:a16="http://schemas.microsoft.com/office/drawing/2014/main" id="{D05FB76E-32B9-E541-8B6C-41DD4EB8E293}"/>
              </a:ext>
            </a:extLst>
          </p:cNvPr>
          <p:cNvSpPr txBox="1"/>
          <p:nvPr/>
        </p:nvSpPr>
        <p:spPr>
          <a:xfrm rot="16200000">
            <a:off x="1464468" y="2331306"/>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28" name="TextBox 27">
            <a:extLst>
              <a:ext uri="{FF2B5EF4-FFF2-40B4-BE49-F238E27FC236}">
                <a16:creationId xmlns:a16="http://schemas.microsoft.com/office/drawing/2014/main" id="{EBDDF1D1-1F2F-0F4B-8832-A3646E8E0784}"/>
              </a:ext>
            </a:extLst>
          </p:cNvPr>
          <p:cNvSpPr txBox="1"/>
          <p:nvPr/>
        </p:nvSpPr>
        <p:spPr>
          <a:xfrm rot="16200000">
            <a:off x="1608899" y="4360223"/>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233418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CB2C31B-766C-EC49-8CF6-09F47CBC62C8}"/>
              </a:ext>
            </a:extLst>
          </p:cNvPr>
          <p:cNvPicPr>
            <a:picLocks noChangeAspect="1"/>
          </p:cNvPicPr>
          <p:nvPr/>
        </p:nvPicPr>
        <p:blipFill>
          <a:blip r:embed="rId2"/>
          <a:stretch>
            <a:fillRect/>
          </a:stretch>
        </p:blipFill>
        <p:spPr>
          <a:xfrm>
            <a:off x="0" y="3365188"/>
            <a:ext cx="9144000" cy="2264546"/>
          </a:xfrm>
          <a:prstGeom prst="rect">
            <a:avLst/>
          </a:prstGeom>
        </p:spPr>
      </p:pic>
      <p:pic>
        <p:nvPicPr>
          <p:cNvPr id="21" name="Picture 20" descr="Chart, histogram&#10;&#10;Description automatically generated">
            <a:extLst>
              <a:ext uri="{FF2B5EF4-FFF2-40B4-BE49-F238E27FC236}">
                <a16:creationId xmlns:a16="http://schemas.microsoft.com/office/drawing/2014/main" id="{7CDBEBF1-5D35-B244-A11D-23FCD8FF336D}"/>
              </a:ext>
            </a:extLst>
          </p:cNvPr>
          <p:cNvPicPr>
            <a:picLocks noChangeAspect="1"/>
          </p:cNvPicPr>
          <p:nvPr/>
        </p:nvPicPr>
        <p:blipFill>
          <a:blip r:embed="rId3"/>
          <a:stretch>
            <a:fillRect/>
          </a:stretch>
        </p:blipFill>
        <p:spPr>
          <a:xfrm>
            <a:off x="0" y="1371214"/>
            <a:ext cx="9144000" cy="2264546"/>
          </a:xfrm>
          <a:prstGeom prst="rect">
            <a:avLst/>
          </a:prstGeom>
        </p:spPr>
      </p:pic>
      <p:sp>
        <p:nvSpPr>
          <p:cNvPr id="22" name="TextBox 21">
            <a:extLst>
              <a:ext uri="{FF2B5EF4-FFF2-40B4-BE49-F238E27FC236}">
                <a16:creationId xmlns:a16="http://schemas.microsoft.com/office/drawing/2014/main" id="{4CC39D95-FB97-344B-AFEE-ACF657B08116}"/>
              </a:ext>
            </a:extLst>
          </p:cNvPr>
          <p:cNvSpPr txBox="1"/>
          <p:nvPr/>
        </p:nvSpPr>
        <p:spPr>
          <a:xfrm>
            <a:off x="383899" y="2837878"/>
            <a:ext cx="1595231" cy="415498"/>
          </a:xfrm>
          <a:prstGeom prst="rect">
            <a:avLst/>
          </a:prstGeom>
          <a:noFill/>
        </p:spPr>
        <p:txBody>
          <a:bodyPr wrap="square" rtlCol="0">
            <a:spAutoFit/>
          </a:bodyPr>
          <a:lstStyle/>
          <a:p>
            <a:r>
              <a:rPr lang="en-US" sz="1050" dirty="0"/>
              <a:t>Generated</a:t>
            </a:r>
          </a:p>
          <a:p>
            <a:r>
              <a:rPr lang="en-US" sz="1050" dirty="0">
                <a:solidFill>
                  <a:srgbClr val="FF0000"/>
                </a:solidFill>
              </a:rPr>
              <a:t>Accepted</a:t>
            </a:r>
          </a:p>
        </p:txBody>
      </p:sp>
      <p:sp>
        <p:nvSpPr>
          <p:cNvPr id="2" name="Title 1">
            <a:extLst>
              <a:ext uri="{FF2B5EF4-FFF2-40B4-BE49-F238E27FC236}">
                <a16:creationId xmlns:a16="http://schemas.microsoft.com/office/drawing/2014/main" id="{97BB6E2E-2FDA-A747-88BC-AC995BF474A2}"/>
              </a:ext>
            </a:extLst>
          </p:cNvPr>
          <p:cNvSpPr>
            <a:spLocks noGrp="1"/>
          </p:cNvSpPr>
          <p:nvPr>
            <p:ph type="title"/>
          </p:nvPr>
        </p:nvSpPr>
        <p:spPr/>
        <p:txBody>
          <a:bodyPr/>
          <a:lstStyle/>
          <a:p>
            <a:r>
              <a:rPr lang="en-US" dirty="0"/>
              <a:t>Protons (0.40 &lt; </a:t>
            </a:r>
            <a:r>
              <a:rPr lang="en-US" dirty="0" err="1"/>
              <a:t>x_L</a:t>
            </a:r>
            <a:r>
              <a:rPr lang="en-US" dirty="0"/>
              <a:t> &lt; 0.6)</a:t>
            </a:r>
          </a:p>
        </p:txBody>
      </p:sp>
      <p:sp>
        <p:nvSpPr>
          <p:cNvPr id="16" name="Slide Number Placeholder 15">
            <a:extLst>
              <a:ext uri="{FF2B5EF4-FFF2-40B4-BE49-F238E27FC236}">
                <a16:creationId xmlns:a16="http://schemas.microsoft.com/office/drawing/2014/main" id="{D64F9F1C-6F6E-DC4C-A564-2013C61C007C}"/>
              </a:ext>
            </a:extLst>
          </p:cNvPr>
          <p:cNvSpPr>
            <a:spLocks noGrp="1"/>
          </p:cNvSpPr>
          <p:nvPr>
            <p:ph type="sldNum" sz="quarter" idx="12"/>
          </p:nvPr>
        </p:nvSpPr>
        <p:spPr/>
        <p:txBody>
          <a:bodyPr/>
          <a:lstStyle/>
          <a:p>
            <a:fld id="{DDD8BA65-168E-2B46-8D72-E3A159D6F04A}" type="slidenum">
              <a:rPr lang="en-US" smtClean="0"/>
              <a:t>9</a:t>
            </a:fld>
            <a:endParaRPr lang="en-US" dirty="0"/>
          </a:p>
        </p:txBody>
      </p:sp>
      <p:sp>
        <p:nvSpPr>
          <p:cNvPr id="10" name="TextBox 9">
            <a:extLst>
              <a:ext uri="{FF2B5EF4-FFF2-40B4-BE49-F238E27FC236}">
                <a16:creationId xmlns:a16="http://schemas.microsoft.com/office/drawing/2014/main" id="{FDCCE516-C102-854A-B582-57AB71508E98}"/>
              </a:ext>
            </a:extLst>
          </p:cNvPr>
          <p:cNvSpPr txBox="1"/>
          <p:nvPr/>
        </p:nvSpPr>
        <p:spPr>
          <a:xfrm>
            <a:off x="7207259" y="707115"/>
            <a:ext cx="1759226" cy="507831"/>
          </a:xfrm>
          <a:prstGeom prst="rect">
            <a:avLst/>
          </a:prstGeom>
          <a:noFill/>
        </p:spPr>
        <p:txBody>
          <a:bodyPr wrap="square" rtlCol="0">
            <a:spAutoFit/>
          </a:bodyPr>
          <a:lstStyle/>
          <a:p>
            <a:r>
              <a:rPr lang="en-US" sz="1350" dirty="0"/>
              <a:t>110 &lt; p &lt; 165 GeV/c</a:t>
            </a:r>
          </a:p>
          <a:p>
            <a:r>
              <a:rPr lang="en-US" sz="1350" dirty="0"/>
              <a:t>0 &lt; theta &lt; 5 </a:t>
            </a:r>
            <a:r>
              <a:rPr lang="en-US" sz="1350" dirty="0" err="1"/>
              <a:t>mrad</a:t>
            </a:r>
            <a:endParaRPr lang="en-US" sz="1350" dirty="0"/>
          </a:p>
        </p:txBody>
      </p:sp>
      <p:sp>
        <p:nvSpPr>
          <p:cNvPr id="11" name="TextBox 10">
            <a:extLst>
              <a:ext uri="{FF2B5EF4-FFF2-40B4-BE49-F238E27FC236}">
                <a16:creationId xmlns:a16="http://schemas.microsoft.com/office/drawing/2014/main" id="{ADA06027-0755-9847-9FC1-8C54EA78F337}"/>
              </a:ext>
            </a:extLst>
          </p:cNvPr>
          <p:cNvSpPr txBox="1"/>
          <p:nvPr/>
        </p:nvSpPr>
        <p:spPr>
          <a:xfrm rot="16200000">
            <a:off x="1402824" y="2269662"/>
            <a:ext cx="1668277" cy="461665"/>
          </a:xfrm>
          <a:prstGeom prst="rect">
            <a:avLst/>
          </a:prstGeom>
          <a:noFill/>
        </p:spPr>
        <p:txBody>
          <a:bodyPr wrap="none" rtlCol="0">
            <a:spAutoFit/>
          </a:bodyPr>
          <a:lstStyle/>
          <a:p>
            <a:r>
              <a:rPr lang="en-US" sz="2400" b="1" dirty="0">
                <a:solidFill>
                  <a:srgbClr val="0432FF"/>
                </a:solidFill>
              </a:rPr>
              <a:t>Before shift</a:t>
            </a:r>
          </a:p>
        </p:txBody>
      </p:sp>
      <p:sp>
        <p:nvSpPr>
          <p:cNvPr id="12" name="TextBox 11">
            <a:extLst>
              <a:ext uri="{FF2B5EF4-FFF2-40B4-BE49-F238E27FC236}">
                <a16:creationId xmlns:a16="http://schemas.microsoft.com/office/drawing/2014/main" id="{6B8B7020-DBB4-7D4E-8968-70DA5762E91C}"/>
              </a:ext>
            </a:extLst>
          </p:cNvPr>
          <p:cNvSpPr txBox="1"/>
          <p:nvPr/>
        </p:nvSpPr>
        <p:spPr>
          <a:xfrm rot="16200000">
            <a:off x="1547255" y="4298579"/>
            <a:ext cx="1474506" cy="461665"/>
          </a:xfrm>
          <a:prstGeom prst="rect">
            <a:avLst/>
          </a:prstGeom>
          <a:noFill/>
        </p:spPr>
        <p:txBody>
          <a:bodyPr wrap="none" rtlCol="0">
            <a:spAutoFit/>
          </a:bodyPr>
          <a:lstStyle/>
          <a:p>
            <a:r>
              <a:rPr lang="en-US" sz="2400" b="1" dirty="0">
                <a:solidFill>
                  <a:srgbClr val="0432FF"/>
                </a:solidFill>
              </a:rPr>
              <a:t>After shift</a:t>
            </a:r>
          </a:p>
        </p:txBody>
      </p:sp>
    </p:spTree>
    <p:extLst>
      <p:ext uri="{BB962C8B-B14F-4D97-AF65-F5344CB8AC3E}">
        <p14:creationId xmlns:p14="http://schemas.microsoft.com/office/powerpoint/2010/main" val="4257717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E8B2D47CCED48A8E0E46DEC2DF7DE" ma:contentTypeVersion="8" ma:contentTypeDescription="Create a new document." ma:contentTypeScope="" ma:versionID="95ae91965030ce40b2c842131efe8a17">
  <xsd:schema xmlns:xsd="http://www.w3.org/2001/XMLSchema" xmlns:xs="http://www.w3.org/2001/XMLSchema" xmlns:p="http://schemas.microsoft.com/office/2006/metadata/properties" xmlns:ns2="a6aa962e-91a0-4bf4-a698-47ecd2980171" targetNamespace="http://schemas.microsoft.com/office/2006/metadata/properties" ma:root="true" ma:fieldsID="5f9057cadcf397c67ebc364b43088db6" ns2:_="">
    <xsd:import namespace="a6aa962e-91a0-4bf4-a698-47ecd2980171"/>
    <xsd:element name="properties">
      <xsd:complexType>
        <xsd:sequence>
          <xsd:element name="documentManagement">
            <xsd:complexType>
              <xsd:all>
                <xsd:element ref="ns2:_x0023_" minOccurs="0"/>
                <xsd:element ref="ns2:MediaServiceMetadata" minOccurs="0"/>
                <xsd:element ref="ns2:MediaServiceFastMetadata" minOccurs="0"/>
                <xsd:element ref="ns2:Presenter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a962e-91a0-4bf4-a698-47ecd2980171"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Presenter_x0028_s_x0029_" ma:index="11" nillable="true" ma:displayName="Presenter(s)" ma:format="Dropdown" ma:internalName="Presenter_x0028_s_x0029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23_ xmlns="a6aa962e-91a0-4bf4-a698-47ecd2980171">1</_x0023_>
    <Presenter_x0028_s_x0029_ xmlns="a6aa962e-91a0-4bf4-a698-47ecd2980171">R. Ent/E. Aschenauer</Presenter_x0028_s_x002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F886A-667C-4E0C-ABCC-A59C8A11C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a962e-91a0-4bf4-a698-47ecd2980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98C05-5760-4FD2-B85E-2A9CB1A90B2B}">
  <ds:schemaRefs>
    <ds:schemaRef ds:uri="http://purl.org/dc/terms/"/>
    <ds:schemaRef ds:uri="http://schemas.openxmlformats.org/package/2006/metadata/core-properties"/>
    <ds:schemaRef ds:uri="http://purl.org/dc/dcmitype/"/>
    <ds:schemaRef ds:uri="a6aa962e-91a0-4bf4-a698-47ecd2980171"/>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DF5CC8D-D5D4-46AE-BC87-A9F5EE92E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12119</TotalTime>
  <Words>947</Words>
  <Application>Microsoft Macintosh PowerPoint</Application>
  <PresentationFormat>On-screen Show (4:3)</PresentationFormat>
  <Paragraphs>200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Cambria Math</vt:lpstr>
      <vt:lpstr>Comic Sans MS</vt:lpstr>
      <vt:lpstr>Symbol</vt:lpstr>
      <vt:lpstr>Wingdings</vt:lpstr>
      <vt:lpstr>Office Theme</vt:lpstr>
      <vt:lpstr>IR Meetings across    Proto-Collaborations </vt:lpstr>
      <vt:lpstr>0.5 m Shift at IR-6</vt:lpstr>
      <vt:lpstr>Simulation Setup</vt:lpstr>
      <vt:lpstr>Neutron Acceptance</vt:lpstr>
      <vt:lpstr>Proton acceptance</vt:lpstr>
      <vt:lpstr>Proton acceptance</vt:lpstr>
      <vt:lpstr>Protons (0.60 &lt; x_L &lt; 0.72)</vt:lpstr>
      <vt:lpstr>Protons (0.60 &lt; x_L &lt; 0.72)</vt:lpstr>
      <vt:lpstr>Protons (0.40 &lt; x_L &lt; 0.6)</vt:lpstr>
      <vt:lpstr>Protons (0.40 &lt; x_L &lt; 0.6)</vt:lpstr>
      <vt:lpstr>Protons in B0</vt:lpstr>
      <vt:lpstr>Protons in B0</vt:lpstr>
      <vt:lpstr>PowerPoint Presentation</vt:lpstr>
      <vt:lpstr>Summary</vt:lpstr>
      <vt:lpstr>PowerPoint Presentation</vt:lpstr>
      <vt:lpstr>Complementarity for 1st-IR &amp; 2nd-IR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Hatton, Diane</dc:creator>
  <cp:lastModifiedBy>Elke-Caroline Aschenauer</cp:lastModifiedBy>
  <cp:revision>1044</cp:revision>
  <cp:lastPrinted>2021-01-13T03:37:55Z</cp:lastPrinted>
  <dcterms:created xsi:type="dcterms:W3CDTF">2020-03-08T15:15:52Z</dcterms:created>
  <dcterms:modified xsi:type="dcterms:W3CDTF">2021-07-12T16:54:14Z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0x010100876E8B2D47CCED48A8E0E46DEC2DF7DE</vt:lpwstr>
  </property>
  <property fmtid="{D5CDD505-2E9C-101B-9397-08002B2CF9AE}" pid="3" name="Order">
    <vt:r8>16800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SourceUrl">
    <vt:lpwstr/>
  </property>
  <property fmtid="{D5CDD505-2E9C-101B-9397-08002B2CF9AE}" pid="9" name="_SharedFileIndex">
    <vt:lpwstr/>
  </property>
  <property fmtid="{D5CDD505-2E9C-101B-9397-08002B2CF9AE}" pid="10" name="Presenter">
    <vt:lpwstr/>
  </property>
</Properties>
</file>