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3698" r:id="rId5"/>
    <p:sldId id="3699" r:id="rId6"/>
    <p:sldId id="3700" r:id="rId7"/>
    <p:sldId id="3702" r:id="rId8"/>
    <p:sldId id="3703" r:id="rId9"/>
    <p:sldId id="3704" r:id="rId10"/>
    <p:sldId id="3705" r:id="rId11"/>
    <p:sldId id="3701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  <a:srgbClr val="FFFFFF"/>
    <a:srgbClr val="FF9300"/>
    <a:srgbClr val="00FDFF"/>
    <a:srgbClr val="FF40FF"/>
    <a:srgbClr val="00FA00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6FB9D-8622-4D73-8E93-33C3B1ECBF38}" v="6" dt="2021-02-17T04:27:24.297"/>
    <p1510:client id="{2708B97B-EFDC-4FDE-A368-D5E83616CDC6}" v="383" dt="2021-03-04T03:45:3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9" autoAdjust="0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1776" y="168"/>
      </p:cViewPr>
      <p:guideLst>
        <p:guide orient="horz" pos="37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7/1/21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534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41"/>
            <a:ext cx="9144000" cy="5604510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012" y="64579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" y="6458586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817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0" y="647255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33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dico.bnl.gov/event/10974/contributions/511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7E0FFB-1EC9-3E4B-90A1-9C105BA65947}"/>
              </a:ext>
            </a:extLst>
          </p:cNvPr>
          <p:cNvGrpSpPr/>
          <p:nvPr/>
        </p:nvGrpSpPr>
        <p:grpSpPr>
          <a:xfrm>
            <a:off x="-1140431" y="5698822"/>
            <a:ext cx="3122433" cy="1015663"/>
            <a:chOff x="-1022273" y="4934753"/>
            <a:chExt cx="6168430" cy="149434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74B360-D0FA-CA4C-B65E-66D6F48E0E44}"/>
                </a:ext>
              </a:extLst>
            </p:cNvPr>
            <p:cNvCxnSpPr>
              <a:cxnSpLocks/>
            </p:cNvCxnSpPr>
            <p:nvPr/>
          </p:nvCxnSpPr>
          <p:spPr>
            <a:xfrm>
              <a:off x="4567124" y="5785614"/>
              <a:ext cx="56069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51EB4D-4778-BF43-AD1A-1D209979232E}"/>
                </a:ext>
              </a:extLst>
            </p:cNvPr>
            <p:cNvCxnSpPr>
              <a:cxnSpLocks/>
            </p:cNvCxnSpPr>
            <p:nvPr/>
          </p:nvCxnSpPr>
          <p:spPr>
            <a:xfrm>
              <a:off x="4551703" y="5781731"/>
              <a:ext cx="550941" cy="62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876C79-0664-EA42-BEFD-A655C077C611}"/>
                </a:ext>
              </a:extLst>
            </p:cNvPr>
            <p:cNvCxnSpPr/>
            <p:nvPr/>
          </p:nvCxnSpPr>
          <p:spPr>
            <a:xfrm>
              <a:off x="4585465" y="5090000"/>
              <a:ext cx="560692" cy="0"/>
            </a:xfrm>
            <a:prstGeom prst="line">
              <a:avLst/>
            </a:prstGeom>
            <a:ln w="76200">
              <a:solidFill>
                <a:srgbClr val="A6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2782A5-5A47-A54E-8476-E2E6072771BA}"/>
                </a:ext>
              </a:extLst>
            </p:cNvPr>
            <p:cNvCxnSpPr/>
            <p:nvPr/>
          </p:nvCxnSpPr>
          <p:spPr>
            <a:xfrm>
              <a:off x="4585465" y="5090000"/>
              <a:ext cx="56069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FE82B7-5003-7448-A904-741A1BCEE67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278281"/>
              <a:ext cx="56069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0D7DEC-B9A5-8847-826A-6518FCEA7A4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278281"/>
              <a:ext cx="550941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618DD0-3640-C341-BD30-5047E1043684}"/>
                </a:ext>
              </a:extLst>
            </p:cNvPr>
            <p:cNvCxnSpPr>
              <a:cxnSpLocks/>
            </p:cNvCxnSpPr>
            <p:nvPr/>
          </p:nvCxnSpPr>
          <p:spPr>
            <a:xfrm>
              <a:off x="4562248" y="5579398"/>
              <a:ext cx="560692" cy="0"/>
            </a:xfrm>
            <a:prstGeom prst="line">
              <a:avLst/>
            </a:prstGeom>
            <a:ln w="57150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38FB26-2FAF-3F41-AC50-2A3E6150DD4D}"/>
                </a:ext>
              </a:extLst>
            </p:cNvPr>
            <p:cNvCxnSpPr/>
            <p:nvPr/>
          </p:nvCxnSpPr>
          <p:spPr>
            <a:xfrm>
              <a:off x="4562248" y="5581728"/>
              <a:ext cx="5606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0BBFC7-388A-2B4D-BC93-4B634AC1CFA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124" y="6141048"/>
              <a:ext cx="560692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A8E7FA-9D9D-0843-8B9C-B5205F3E1EE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6122049"/>
              <a:ext cx="555817" cy="38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E67D62-73BF-424D-8D7B-8232DEEB2275}"/>
                </a:ext>
              </a:extLst>
            </p:cNvPr>
            <p:cNvSpPr txBox="1"/>
            <p:nvPr/>
          </p:nvSpPr>
          <p:spPr>
            <a:xfrm>
              <a:off x="-1022273" y="4934753"/>
              <a:ext cx="5641584" cy="1494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/>
                <a:t>          Hadron Storage Ring</a:t>
              </a:r>
            </a:p>
            <a:p>
              <a:pPr algn="r"/>
              <a:r>
                <a:rPr lang="en-US" sz="1000" dirty="0"/>
                <a:t>          Electron Storage Ring</a:t>
              </a:r>
            </a:p>
            <a:p>
              <a:pPr algn="r"/>
              <a:r>
                <a:rPr lang="en-US" sz="1000" dirty="0"/>
                <a:t>          Electron Injector Synchrotron</a:t>
              </a:r>
            </a:p>
            <a:p>
              <a:pPr algn="r"/>
              <a:r>
                <a:rPr lang="en-US" sz="1000" dirty="0"/>
                <a:t>          Possible on-energy Hadron </a:t>
              </a:r>
            </a:p>
            <a:p>
              <a:pPr algn="r"/>
              <a:r>
                <a:rPr lang="en-US" sz="1000" dirty="0"/>
                <a:t>          injector ring</a:t>
              </a:r>
            </a:p>
            <a:p>
              <a:pPr algn="r"/>
              <a:r>
                <a:rPr lang="en-US" sz="1000" dirty="0"/>
                <a:t>          Hadron injector complex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FDCA28-0106-6041-A699-2487AC44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717835"/>
          </a:xfrm>
        </p:spPr>
        <p:txBody>
          <a:bodyPr/>
          <a:lstStyle/>
          <a:p>
            <a:r>
              <a:rPr lang="en-US" dirty="0"/>
              <a:t>EIC – IR-6 Coordinate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48AE4-6282-284F-8B4A-ADEDABA8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E7768B4-98AF-024B-BA76-D24A1921A638}"/>
              </a:ext>
            </a:extLst>
          </p:cNvPr>
          <p:cNvSpPr/>
          <p:nvPr/>
        </p:nvSpPr>
        <p:spPr bwMode="auto">
          <a:xfrm>
            <a:off x="471756" y="1190625"/>
            <a:ext cx="7848600" cy="1371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55782-8F61-0C43-B901-9E5B847A7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91" y="569984"/>
            <a:ext cx="4631673" cy="497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F72CDE-41EA-7E42-8D49-F7BC6F6E2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9" t="9889" r="9550" b="3194"/>
          <a:stretch/>
        </p:blipFill>
        <p:spPr>
          <a:xfrm>
            <a:off x="3041010" y="3960582"/>
            <a:ext cx="5790123" cy="288725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9DC914C-8688-1D41-92FC-C19AB9CEAD0E}"/>
              </a:ext>
            </a:extLst>
          </p:cNvPr>
          <p:cNvSpPr/>
          <p:nvPr/>
        </p:nvSpPr>
        <p:spPr>
          <a:xfrm>
            <a:off x="6051481" y="4439543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B967A4-3A93-A84B-9D02-48AF90722096}"/>
              </a:ext>
            </a:extLst>
          </p:cNvPr>
          <p:cNvSpPr/>
          <p:nvPr/>
        </p:nvSpPr>
        <p:spPr>
          <a:xfrm>
            <a:off x="7181403" y="4901738"/>
            <a:ext cx="361307" cy="244585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D377A0-7F6C-2242-8F75-5B7129323A97}"/>
              </a:ext>
            </a:extLst>
          </p:cNvPr>
          <p:cNvSpPr/>
          <p:nvPr/>
        </p:nvSpPr>
        <p:spPr>
          <a:xfrm rot="16200000">
            <a:off x="6527168" y="4395304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85F70B-82C9-8C46-97CC-D4102D9D9254}"/>
              </a:ext>
            </a:extLst>
          </p:cNvPr>
          <p:cNvSpPr/>
          <p:nvPr/>
        </p:nvSpPr>
        <p:spPr>
          <a:xfrm rot="16200000">
            <a:off x="6756514" y="4451354"/>
            <a:ext cx="904126" cy="2606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A7C2CE-BE8C-D349-B41D-C57705E72414}"/>
              </a:ext>
            </a:extLst>
          </p:cNvPr>
          <p:cNvSpPr/>
          <p:nvPr/>
        </p:nvSpPr>
        <p:spPr>
          <a:xfrm rot="16200000">
            <a:off x="4413325" y="4577675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BEED13-7E0B-C341-B97B-6C2BC82BF2CD}"/>
              </a:ext>
            </a:extLst>
          </p:cNvPr>
          <p:cNvSpPr txBox="1"/>
          <p:nvPr/>
        </p:nvSpPr>
        <p:spPr>
          <a:xfrm>
            <a:off x="5977481" y="614852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47B45E-0EC6-0840-83D7-BD872CAC95EB}"/>
              </a:ext>
            </a:extLst>
          </p:cNvPr>
          <p:cNvSpPr txBox="1"/>
          <p:nvPr/>
        </p:nvSpPr>
        <p:spPr>
          <a:xfrm>
            <a:off x="4271109" y="6168471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25BB9E-4A68-AC47-8D27-2648206C2872}"/>
              </a:ext>
            </a:extLst>
          </p:cNvPr>
          <p:cNvCxnSpPr>
            <a:cxnSpLocks/>
          </p:cNvCxnSpPr>
          <p:nvPr/>
        </p:nvCxnSpPr>
        <p:spPr>
          <a:xfrm flipV="1">
            <a:off x="4192988" y="6468068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D432FD-DF5B-3848-81FC-EF973384E11A}"/>
              </a:ext>
            </a:extLst>
          </p:cNvPr>
          <p:cNvCxnSpPr>
            <a:cxnSpLocks/>
          </p:cNvCxnSpPr>
          <p:nvPr/>
        </p:nvCxnSpPr>
        <p:spPr>
          <a:xfrm flipH="1">
            <a:off x="5830303" y="6456511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2B4C89-0864-C54F-AFA1-1CA88B3C317E}"/>
              </a:ext>
            </a:extLst>
          </p:cNvPr>
          <p:cNvSpPr txBox="1"/>
          <p:nvPr/>
        </p:nvSpPr>
        <p:spPr>
          <a:xfrm>
            <a:off x="3398353" y="3984583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Backward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C291F3-A18C-5240-BA49-3B4270BB1BF5}"/>
              </a:ext>
            </a:extLst>
          </p:cNvPr>
          <p:cNvSpPr txBox="1"/>
          <p:nvPr/>
        </p:nvSpPr>
        <p:spPr>
          <a:xfrm>
            <a:off x="7907793" y="6269831"/>
            <a:ext cx="99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Forward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AC14B9-64A9-0841-A7AE-70867B4EF9A6}"/>
              </a:ext>
            </a:extLst>
          </p:cNvPr>
          <p:cNvSpPr/>
          <p:nvPr/>
        </p:nvSpPr>
        <p:spPr>
          <a:xfrm rot="16200000">
            <a:off x="4123937" y="4432124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B51298-AC7A-DB49-B02F-713E76F49D18}"/>
              </a:ext>
            </a:extLst>
          </p:cNvPr>
          <p:cNvCxnSpPr/>
          <p:nvPr/>
        </p:nvCxnSpPr>
        <p:spPr>
          <a:xfrm>
            <a:off x="2280645" y="3565133"/>
            <a:ext cx="6550488" cy="419450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C4DCA7-A61A-CE40-A8C5-87B338F5766C}"/>
              </a:ext>
            </a:extLst>
          </p:cNvPr>
          <p:cNvCxnSpPr>
            <a:cxnSpLocks/>
          </p:cNvCxnSpPr>
          <p:nvPr/>
        </p:nvCxnSpPr>
        <p:spPr>
          <a:xfrm>
            <a:off x="1992489" y="3594631"/>
            <a:ext cx="1446075" cy="436278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430B8AF-E32F-FD48-912C-E132DAAFDB80}"/>
              </a:ext>
            </a:extLst>
          </p:cNvPr>
          <p:cNvSpPr/>
          <p:nvPr/>
        </p:nvSpPr>
        <p:spPr>
          <a:xfrm rot="16585841">
            <a:off x="4672163" y="4857470"/>
            <a:ext cx="248296" cy="871462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DA3C14-3FEB-0447-831E-80B12FCF6C7D}"/>
              </a:ext>
            </a:extLst>
          </p:cNvPr>
          <p:cNvCxnSpPr/>
          <p:nvPr/>
        </p:nvCxnSpPr>
        <p:spPr>
          <a:xfrm>
            <a:off x="3343120" y="5425031"/>
            <a:ext cx="55036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3486AB-2E08-474C-8DA3-C3F4537833C8}"/>
              </a:ext>
            </a:extLst>
          </p:cNvPr>
          <p:cNvCxnSpPr/>
          <p:nvPr/>
        </p:nvCxnSpPr>
        <p:spPr>
          <a:xfrm>
            <a:off x="1821541" y="2927307"/>
            <a:ext cx="5839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C24249-FBAD-F34E-8874-EE57978C7481}"/>
              </a:ext>
            </a:extLst>
          </p:cNvPr>
          <p:cNvCxnSpPr>
            <a:cxnSpLocks/>
          </p:cNvCxnSpPr>
          <p:nvPr/>
        </p:nvCxnSpPr>
        <p:spPr>
          <a:xfrm flipV="1">
            <a:off x="1844758" y="2562225"/>
            <a:ext cx="1" cy="3650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2FA6A8-BD29-4D4F-A704-B106973F6872}"/>
              </a:ext>
            </a:extLst>
          </p:cNvPr>
          <p:cNvCxnSpPr>
            <a:cxnSpLocks/>
          </p:cNvCxnSpPr>
          <p:nvPr/>
        </p:nvCxnSpPr>
        <p:spPr>
          <a:xfrm flipH="1">
            <a:off x="1509834" y="2927307"/>
            <a:ext cx="334925" cy="105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1B3C541-CA50-8247-8F3C-B3E35FF333F5}"/>
              </a:ext>
            </a:extLst>
          </p:cNvPr>
          <p:cNvSpPr txBox="1"/>
          <p:nvPr/>
        </p:nvSpPr>
        <p:spPr>
          <a:xfrm>
            <a:off x="1516649" y="2916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19396B-C96E-634C-9951-E855492F2263}"/>
              </a:ext>
            </a:extLst>
          </p:cNvPr>
          <p:cNvSpPr txBox="1"/>
          <p:nvPr/>
        </p:nvSpPr>
        <p:spPr>
          <a:xfrm>
            <a:off x="2366060" y="26697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z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05732A-A6B6-354B-88D6-5DCA4040E69E}"/>
              </a:ext>
            </a:extLst>
          </p:cNvPr>
          <p:cNvSpPr txBox="1"/>
          <p:nvPr/>
        </p:nvSpPr>
        <p:spPr>
          <a:xfrm>
            <a:off x="1821541" y="239978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377D95-F758-8E44-A81B-99A725D64025}"/>
              </a:ext>
            </a:extLst>
          </p:cNvPr>
          <p:cNvSpPr txBox="1"/>
          <p:nvPr/>
        </p:nvSpPr>
        <p:spPr>
          <a:xfrm>
            <a:off x="4596482" y="607685"/>
            <a:ext cx="45062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</a:rPr>
              <a:t>EIC-coordinate system: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positive z in hadron beam direction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hadron beam is going counterclockwise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/>
              <a:t>y is pointing up </a:t>
            </a:r>
            <a:r>
              <a:rPr lang="en-US" sz="16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+x is pointing to ring inside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Hera had +z &amp; +</a:t>
            </a:r>
            <a:r>
              <a:rPr lang="en-US" sz="16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1600" dirty="0">
                <a:sym typeface="Wingdings" pitchFamily="2" charset="2"/>
              </a:rPr>
              <a:t> also along hadron beam</a:t>
            </a:r>
          </a:p>
          <a:p>
            <a:pPr>
              <a:buClr>
                <a:srgbClr val="0432FF"/>
              </a:buClr>
            </a:pPr>
            <a:endParaRPr lang="en-US" sz="1600" dirty="0">
              <a:sym typeface="Wingdings" pitchFamily="2" charset="2"/>
            </a:endParaRPr>
          </a:p>
          <a:p>
            <a:r>
              <a:rPr lang="en-US" sz="1600" b="1" dirty="0">
                <a:solidFill>
                  <a:srgbClr val="0432FF"/>
                </a:solidFill>
                <a:sym typeface="Wingdings" pitchFamily="2" charset="2"/>
              </a:rPr>
              <a:t>At IP6:</a:t>
            </a:r>
          </a:p>
          <a:p>
            <a:r>
              <a:rPr lang="en-US" sz="1600" dirty="0">
                <a:sym typeface="Wingdings" pitchFamily="2" charset="2"/>
              </a:rPr>
              <a:t>hadron beam goes from ring inside to ring outside</a:t>
            </a:r>
          </a:p>
          <a:p>
            <a:r>
              <a:rPr lang="en-US" sz="1600" dirty="0">
                <a:sym typeface="Wingdings" pitchFamily="2" charset="2"/>
              </a:rPr>
              <a:t>electron beam goes ring outside to ring inside</a:t>
            </a:r>
          </a:p>
          <a:p>
            <a:endParaRPr lang="en-US" sz="1600" dirty="0">
              <a:sym typeface="Wingdings" pitchFamily="2" charset="2"/>
            </a:endParaRPr>
          </a:p>
          <a:p>
            <a:r>
              <a:rPr lang="en-US" sz="1600" b="1" dirty="0">
                <a:solidFill>
                  <a:srgbClr val="0432FF"/>
                </a:solidFill>
                <a:sym typeface="Wingdings" pitchFamily="2" charset="2"/>
              </a:rPr>
              <a:t>Problem:</a:t>
            </a:r>
          </a:p>
          <a:p>
            <a:r>
              <a:rPr lang="en-US" sz="1600" dirty="0">
                <a:sym typeface="Wingdings" pitchFamily="2" charset="2"/>
              </a:rPr>
              <a:t>the IR picture always shown is confusing as it needs </a:t>
            </a:r>
          </a:p>
          <a:p>
            <a:r>
              <a:rPr lang="en-US" sz="1600" dirty="0">
                <a:sym typeface="Wingdings" pitchFamily="2" charset="2"/>
              </a:rPr>
              <a:t>to be flipped around the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line</a:t>
            </a:r>
            <a:r>
              <a:rPr lang="en-US" sz="1600" dirty="0">
                <a:sym typeface="Wingdings" pitchFamily="2" charset="2"/>
              </a:rPr>
              <a:t> indicated on the plot </a:t>
            </a:r>
          </a:p>
          <a:p>
            <a:r>
              <a:rPr lang="en-US" sz="1600" dirty="0">
                <a:sym typeface="Wingdings" pitchFamily="2" charset="2"/>
              </a:rPr>
              <a:t>to make all consistent</a:t>
            </a:r>
          </a:p>
        </p:txBody>
      </p:sp>
    </p:spTree>
    <p:extLst>
      <p:ext uri="{BB962C8B-B14F-4D97-AF65-F5344CB8AC3E}">
        <p14:creationId xmlns:p14="http://schemas.microsoft.com/office/powerpoint/2010/main" val="96936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DA5B-4A59-E64E-8CCF-BD487F38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– IR-6 Coordinate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66282-2AA6-5D4E-AE48-06F4BBF8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14DC9-2EFD-344B-B490-FBF679554A80}"/>
              </a:ext>
            </a:extLst>
          </p:cNvPr>
          <p:cNvSpPr txBox="1"/>
          <p:nvPr/>
        </p:nvSpPr>
        <p:spPr>
          <a:xfrm>
            <a:off x="0" y="647700"/>
            <a:ext cx="9196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cs typeface="Times New Roman" panose="02020603050405020304" pitchFamily="18" charset="0"/>
              </a:rPr>
              <a:t>Please find below the finally corrected picture of the IR-6 in a right-handed coordinate </a:t>
            </a:r>
          </a:p>
          <a:p>
            <a:pPr algn="l"/>
            <a:r>
              <a:rPr lang="en-US" sz="2000" dirty="0">
                <a:cs typeface="Times New Roman" panose="02020603050405020304" pitchFamily="18" charset="0"/>
              </a:rPr>
              <a:t>system and the most up-to-date detector setup</a:t>
            </a:r>
          </a:p>
          <a:p>
            <a:pPr algn="l"/>
            <a:endParaRPr lang="en-US" sz="2000" dirty="0">
              <a:cs typeface="Times New Roman" panose="02020603050405020304" pitchFamily="18" charset="0"/>
            </a:endParaRPr>
          </a:p>
          <a:p>
            <a:pPr algn="l"/>
            <a:r>
              <a:rPr lang="en-US" sz="2000" b="1" dirty="0">
                <a:solidFill>
                  <a:srgbClr val="0432FF"/>
                </a:solidFill>
                <a:cs typeface="Times New Roman" panose="02020603050405020304" pitchFamily="18" charset="0"/>
              </a:rPr>
              <a:t>Note: </a:t>
            </a:r>
            <a:r>
              <a:rPr lang="en-US" sz="2000" dirty="0">
                <a:cs typeface="Times New Roman" panose="02020603050405020304" pitchFamily="18" charset="0"/>
              </a:rPr>
              <a:t>the same right-handed coordinate system applies for IR-8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83668-19A1-3C4D-A38C-2E8FA398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1367" y="1949581"/>
            <a:ext cx="6497811" cy="49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17F0-F2BF-7E42-A9CC-F719F3FA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260369" cy="678093"/>
          </a:xfrm>
        </p:spPr>
        <p:txBody>
          <a:bodyPr/>
          <a:lstStyle/>
          <a:p>
            <a:r>
              <a:rPr lang="en-US" dirty="0"/>
              <a:t>0.5 m Shift at IR-6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08809-21C2-FC4B-A88F-90EE79AB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413"/>
            <a:ext cx="9144000" cy="5604510"/>
          </a:xfrm>
        </p:spPr>
        <p:txBody>
          <a:bodyPr>
            <a:noAutofit/>
          </a:bodyPr>
          <a:lstStyle/>
          <a:p>
            <a:r>
              <a:rPr lang="en-US" sz="2000" dirty="0"/>
              <a:t> During Yellow-Report it became clear that 4.5 m at outgoing hadron beam side is not enough space for the detector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Request to increase space by 0.5 m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now detector space at IP-6: -4.5 m to 5.0 m  </a:t>
            </a:r>
            <a:r>
              <a:rPr lang="en-US" sz="18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1800" dirty="0"/>
              <a:t> same at 2</a:t>
            </a:r>
            <a:r>
              <a:rPr lang="en-US" sz="1800" baseline="30000" dirty="0"/>
              <a:t>nd</a:t>
            </a:r>
            <a:r>
              <a:rPr lang="en-US" sz="1800" dirty="0"/>
              <a:t> IR @ IP-8</a:t>
            </a:r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200" dirty="0"/>
              <a:t>Such change requires to approval by EIC change control board,  Change initiated after CD-1 Review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91CE9-A85A-D44F-8B7A-4F20ED0C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F5A0C-5784-CA47-B7E3-57CD9442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19461" y="1893444"/>
            <a:ext cx="5120786" cy="3868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5C1D5C-E17E-F948-BC6F-D72B98B4482F}"/>
              </a:ext>
            </a:extLst>
          </p:cNvPr>
          <p:cNvSpPr/>
          <p:nvPr/>
        </p:nvSpPr>
        <p:spPr>
          <a:xfrm>
            <a:off x="5054886" y="2815119"/>
            <a:ext cx="801384" cy="1674688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8FD71A-94D4-F043-9221-523EEAFBF16D}"/>
              </a:ext>
            </a:extLst>
          </p:cNvPr>
          <p:cNvCxnSpPr/>
          <p:nvPr/>
        </p:nvCxnSpPr>
        <p:spPr>
          <a:xfrm>
            <a:off x="5856270" y="3554858"/>
            <a:ext cx="10479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77021E-A894-0949-A2FF-8B55DA225F66}"/>
              </a:ext>
            </a:extLst>
          </p:cNvPr>
          <p:cNvSpPr txBox="1"/>
          <p:nvPr/>
        </p:nvSpPr>
        <p:spPr>
          <a:xfrm>
            <a:off x="6656491" y="3201771"/>
            <a:ext cx="100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move by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0.5 m</a:t>
            </a:r>
          </a:p>
        </p:txBody>
      </p:sp>
    </p:spTree>
    <p:extLst>
      <p:ext uri="{BB962C8B-B14F-4D97-AF65-F5344CB8AC3E}">
        <p14:creationId xmlns:p14="http://schemas.microsoft.com/office/powerpoint/2010/main" val="24634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14EA-7060-AB4E-8C1A-C96CCEB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47271"/>
          </a:xfrm>
        </p:spPr>
        <p:txBody>
          <a:bodyPr/>
          <a:lstStyle/>
          <a:p>
            <a:r>
              <a:rPr lang="en-US" dirty="0"/>
              <a:t>0.5 m Shift at IR-6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6879-8867-A945-9EDF-F334F2CC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Requirements: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Leave magnet apertures unchanged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match into the arcs is possible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synchrotron radiation is still reasonable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beam optics is okay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are magnets still buildable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far forward particle acceptance is not impacted to much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6200-D81F-8D49-9AC1-AD6A8347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F3357-BF6A-CA42-992E-80738A29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97" y="934948"/>
            <a:ext cx="537019" cy="694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9E950-C4CF-544D-9A54-779B0E63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781" y="1363553"/>
            <a:ext cx="537019" cy="694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21FB6-E140-BF48-8ADB-A1277DC7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02" y="1774379"/>
            <a:ext cx="537019" cy="694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D5C857-28B5-F046-897C-9D38208F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76" y="2121477"/>
            <a:ext cx="537019" cy="6941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F9D343-92D9-4A45-B2C0-A13EFDE45CB3}"/>
              </a:ext>
            </a:extLst>
          </p:cNvPr>
          <p:cNvSpPr/>
          <p:nvPr/>
        </p:nvSpPr>
        <p:spPr>
          <a:xfrm>
            <a:off x="102745" y="2815121"/>
            <a:ext cx="8548099" cy="1047964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D69BF-FDBD-0F4A-908F-7DD5E2AAE7AA}"/>
              </a:ext>
            </a:extLst>
          </p:cNvPr>
          <p:cNvSpPr txBox="1"/>
          <p:nvPr/>
        </p:nvSpPr>
        <p:spPr>
          <a:xfrm>
            <a:off x="4893170" y="3884588"/>
            <a:ext cx="301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details in the following</a:t>
            </a:r>
          </a:p>
        </p:txBody>
      </p:sp>
    </p:spTree>
    <p:extLst>
      <p:ext uri="{BB962C8B-B14F-4D97-AF65-F5344CB8AC3E}">
        <p14:creationId xmlns:p14="http://schemas.microsoft.com/office/powerpoint/2010/main" val="41737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99FF-EB3E-7E4B-9C16-6B1612D8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0.5 m Shift at IR-6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40B2F-6F87-4142-85D4-7573B6D8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0FF8764-9D3A-9745-8373-8D833034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" y="753874"/>
            <a:ext cx="8071271" cy="6059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1E4E3-05BD-8A4D-9108-5C5D159A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894" y="2579939"/>
            <a:ext cx="1183106" cy="15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CB42-2182-844D-ABFC-C8C95E23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57545"/>
          </a:xfrm>
        </p:spPr>
        <p:txBody>
          <a:bodyPr/>
          <a:lstStyle/>
          <a:p>
            <a:r>
              <a:rPr lang="en-US" dirty="0"/>
              <a:t>0.5 m Shift at IR-6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7F8C-2554-AB48-808A-C1354478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66" y="575375"/>
            <a:ext cx="9144000" cy="5604510"/>
          </a:xfrm>
        </p:spPr>
        <p:txBody>
          <a:bodyPr>
            <a:normAutofit/>
          </a:bodyPr>
          <a:lstStyle/>
          <a:p>
            <a:r>
              <a:rPr lang="en-US" sz="2000" dirty="0"/>
              <a:t> Acceptance for far-forward particles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81A9D-A9DB-C44C-9643-33D3C757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9D700BE-E56E-9A4A-90BD-67A11D45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9"/>
          <a:stretch/>
        </p:blipFill>
        <p:spPr>
          <a:xfrm>
            <a:off x="481817" y="1561110"/>
            <a:ext cx="2323028" cy="4751917"/>
          </a:xfrm>
          <a:prstGeom prst="rect">
            <a:avLst/>
          </a:prstGeom>
        </p:spPr>
      </p:pic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955FDDA3-2D02-4944-81A3-B294A055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9"/>
          <a:stretch/>
        </p:blipFill>
        <p:spPr>
          <a:xfrm>
            <a:off x="3084823" y="1561111"/>
            <a:ext cx="2208150" cy="4762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DFBB66-0A4C-3B47-ADA6-4F9AC37A4111}"/>
              </a:ext>
            </a:extLst>
          </p:cNvPr>
          <p:cNvSpPr txBox="1"/>
          <p:nvPr/>
        </p:nvSpPr>
        <p:spPr>
          <a:xfrm>
            <a:off x="3491760" y="837458"/>
            <a:ext cx="15990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270 &lt; p &lt; 275 GeV/c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0 &lt; theta &lt; 5 </a:t>
            </a:r>
            <a:r>
              <a:rPr lang="en-US" sz="1200" dirty="0" err="1">
                <a:solidFill>
                  <a:srgbClr val="FF0000"/>
                </a:solidFill>
              </a:rPr>
              <a:t>mrad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Roman Pots</a:t>
            </a:r>
          </a:p>
        </p:txBody>
      </p:sp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2FE58966-E01C-534A-B338-DB60E61AA2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05"/>
          <a:stretch/>
        </p:blipFill>
        <p:spPr>
          <a:xfrm>
            <a:off x="5855942" y="1474538"/>
            <a:ext cx="2427183" cy="4885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88376-1487-C246-89B9-D3C866BF37EF}"/>
              </a:ext>
            </a:extLst>
          </p:cNvPr>
          <p:cNvSpPr txBox="1"/>
          <p:nvPr/>
        </p:nvSpPr>
        <p:spPr>
          <a:xfrm>
            <a:off x="6313997" y="781439"/>
            <a:ext cx="15990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90 &lt; p &lt; 100 GeV/c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0 &lt; theta &lt; 20 </a:t>
            </a:r>
            <a:r>
              <a:rPr lang="en-US" sz="1200" dirty="0" err="1">
                <a:solidFill>
                  <a:srgbClr val="FF0000"/>
                </a:solidFill>
              </a:rPr>
              <a:t>mrad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Trackers in B0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F26F6-CC6F-4348-B48E-E45A862E13F9}"/>
              </a:ext>
            </a:extLst>
          </p:cNvPr>
          <p:cNvSpPr txBox="1"/>
          <p:nvPr/>
        </p:nvSpPr>
        <p:spPr>
          <a:xfrm>
            <a:off x="874182" y="1151304"/>
            <a:ext cx="1599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ZDC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1F1BC-7064-8C4D-963A-1F63819C5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059" y="2338882"/>
            <a:ext cx="2004914" cy="2591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36310-4289-9C4F-BE36-D82598D606FE}"/>
              </a:ext>
            </a:extLst>
          </p:cNvPr>
          <p:cNvSpPr txBox="1"/>
          <p:nvPr/>
        </p:nvSpPr>
        <p:spPr>
          <a:xfrm rot="16200000">
            <a:off x="-527347" y="2356230"/>
            <a:ext cx="166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Before shift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710AE-DB7D-004B-9C10-F6C67073E791}"/>
              </a:ext>
            </a:extLst>
          </p:cNvPr>
          <p:cNvSpPr txBox="1"/>
          <p:nvPr/>
        </p:nvSpPr>
        <p:spPr>
          <a:xfrm rot="16200000">
            <a:off x="-415651" y="4699772"/>
            <a:ext cx="147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After shift</a:t>
            </a:r>
          </a:p>
        </p:txBody>
      </p:sp>
    </p:spTree>
    <p:extLst>
      <p:ext uri="{BB962C8B-B14F-4D97-AF65-F5344CB8AC3E}">
        <p14:creationId xmlns:p14="http://schemas.microsoft.com/office/powerpoint/2010/main" val="3309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D274-2C6A-034A-ADD1-01B59D5B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47271"/>
          </a:xfrm>
        </p:spPr>
        <p:txBody>
          <a:bodyPr/>
          <a:lstStyle/>
          <a:p>
            <a:r>
              <a:rPr lang="en-US" dirty="0"/>
              <a:t>0.5 m Shift at IR-6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7520A-0C33-654B-86E3-D9AFFD7E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3F0B3E-51EC-234A-8129-0A0D9B78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55" y="608029"/>
            <a:ext cx="6565490" cy="493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ECC08-A5F7-D245-8A5D-6A43D5F6EEB5}"/>
              </a:ext>
            </a:extLst>
          </p:cNvPr>
          <p:cNvSpPr txBox="1"/>
          <p:nvPr/>
        </p:nvSpPr>
        <p:spPr>
          <a:xfrm>
            <a:off x="2676267" y="945224"/>
            <a:ext cx="423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from H. Witte @ EIC IR-Meeting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271FC-828D-A147-A788-53EC2C0529DD}"/>
              </a:ext>
            </a:extLst>
          </p:cNvPr>
          <p:cNvSpPr txBox="1"/>
          <p:nvPr/>
        </p:nvSpPr>
        <p:spPr>
          <a:xfrm>
            <a:off x="115354" y="5486872"/>
            <a:ext cx="902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Thanks to the hard work of many of the EIC accelerator project team change request initiated </a:t>
            </a:r>
            <a:r>
              <a:rPr lang="en-US" sz="2400" b="1" dirty="0">
                <a:solidFill>
                  <a:srgbClr val="0432FF"/>
                </a:solidFill>
                <a:sym typeface="Wingdings" pitchFamily="2" charset="2"/>
              </a:rPr>
              <a:t> will be successful</a:t>
            </a:r>
            <a:endParaRPr lang="en-US" sz="24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D387-E00D-3542-BCF3-C55B89C3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98642"/>
          </a:xfrm>
        </p:spPr>
        <p:txBody>
          <a:bodyPr/>
          <a:lstStyle/>
          <a:p>
            <a:r>
              <a:rPr lang="en-US" dirty="0"/>
              <a:t>Status of IR-8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5467-7917-7840-9DE0-5559C058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6042"/>
            <a:ext cx="9144000" cy="5604510"/>
          </a:xfrm>
        </p:spPr>
        <p:txBody>
          <a:bodyPr>
            <a:normAutofit/>
          </a:bodyPr>
          <a:lstStyle/>
          <a:p>
            <a:r>
              <a:rPr lang="en-US" sz="2000" dirty="0"/>
              <a:t> All material to simulate physics at 18 GeV x 275 GeV has been posted at  </a:t>
            </a:r>
            <a:r>
              <a:rPr lang="en-US" sz="2000" dirty="0">
                <a:hlinkClick r:id="rId2"/>
              </a:rPr>
              <a:t>https://indico.bnl.gov/event/10974/contributions/51160/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Detailed Read-Me how to use all the provided information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>
                <a:solidFill>
                  <a:srgbClr val="0432FF"/>
                </a:solidFill>
              </a:rPr>
              <a:t>x</a:t>
            </a:r>
            <a:r>
              <a:rPr lang="en-US" sz="2200" b="1" baseline="-25000" dirty="0" err="1">
                <a:solidFill>
                  <a:srgbClr val="0432FF"/>
                </a:solidFill>
              </a:rPr>
              <a:t>L</a:t>
            </a:r>
            <a:r>
              <a:rPr lang="en-US" sz="2200" b="1" dirty="0">
                <a:solidFill>
                  <a:srgbClr val="0432FF"/>
                </a:solidFill>
              </a:rPr>
              <a:t> acceptance at IP-8:</a:t>
            </a:r>
          </a:p>
          <a:p>
            <a:pPr marL="0" indent="0">
              <a:buNone/>
            </a:pPr>
            <a:r>
              <a:rPr lang="en-US" sz="2000" dirty="0"/>
              <a:t>the most recent optics info was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D2C00-EF2B-C441-9FBD-7321FDB4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2F58760-A233-E943-AC58-4CCFB389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6" t="4644" b="2205"/>
          <a:stretch/>
        </p:blipFill>
        <p:spPr>
          <a:xfrm>
            <a:off x="689726" y="3267177"/>
            <a:ext cx="3415372" cy="3131479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51B192BD-2EE1-284B-B551-549BA4D8E9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5" b="881"/>
          <a:stretch/>
        </p:blipFill>
        <p:spPr>
          <a:xfrm>
            <a:off x="5123808" y="3337792"/>
            <a:ext cx="3330466" cy="2990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894CB6-4FFF-8E46-9131-3B54E75134D4}"/>
              </a:ext>
            </a:extLst>
          </p:cNvPr>
          <p:cNvSpPr txBox="1"/>
          <p:nvPr/>
        </p:nvSpPr>
        <p:spPr>
          <a:xfrm>
            <a:off x="1691898" y="3005112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Standard RPs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2D98-C049-9140-B52E-11C06D0879AC}"/>
              </a:ext>
            </a:extLst>
          </p:cNvPr>
          <p:cNvSpPr txBox="1"/>
          <p:nvPr/>
        </p:nvSpPr>
        <p:spPr>
          <a:xfrm>
            <a:off x="6067305" y="3047870"/>
            <a:ext cx="15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Focus RPs</a:t>
            </a:r>
          </a:p>
        </p:txBody>
      </p:sp>
    </p:spTree>
    <p:extLst>
      <p:ext uri="{BB962C8B-B14F-4D97-AF65-F5344CB8AC3E}">
        <p14:creationId xmlns:p14="http://schemas.microsoft.com/office/powerpoint/2010/main" val="179828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a6aa962e-91a0-4bf4-a698-47ecd2980171">1</_x0023_>
    <Presenter_x0028_s_x0029_ xmlns="a6aa962e-91a0-4bf4-a698-47ecd2980171">R. Ent/E. Aschenauer</Presenter_x0028_s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8B2D47CCED48A8E0E46DEC2DF7DE" ma:contentTypeVersion="8" ma:contentTypeDescription="Create a new document." ma:contentTypeScope="" ma:versionID="95ae91965030ce40b2c842131efe8a17">
  <xsd:schema xmlns:xsd="http://www.w3.org/2001/XMLSchema" xmlns:xs="http://www.w3.org/2001/XMLSchema" xmlns:p="http://schemas.microsoft.com/office/2006/metadata/properties" xmlns:ns2="a6aa962e-91a0-4bf4-a698-47ecd2980171" targetNamespace="http://schemas.microsoft.com/office/2006/metadata/properties" ma:root="true" ma:fieldsID="5f9057cadcf397c67ebc364b43088db6" ns2:_="">
    <xsd:import namespace="a6aa962e-91a0-4bf4-a698-47ecd2980171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a962e-91a0-4bf4-a698-47ecd2980171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1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purl.org/dc/terms/"/>
    <ds:schemaRef ds:uri="http://schemas.openxmlformats.org/package/2006/metadata/core-properties"/>
    <ds:schemaRef ds:uri="http://purl.org/dc/dcmitype/"/>
    <ds:schemaRef ds:uri="a6aa962e-91a0-4bf4-a698-47ecd298017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4F886A-667C-4E0C-ABCC-A59C8A11C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a962e-91a0-4bf4-a698-47ecd2980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11991</TotalTime>
  <Words>434</Words>
  <Application>Microsoft Macintosh PowerPoint</Application>
  <PresentationFormat>On-screen Show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EIC – IR-6 Coordinate System</vt:lpstr>
      <vt:lpstr>EIC – IR-6 Coordinate System</vt:lpstr>
      <vt:lpstr>0.5 m Shift at IR-6</vt:lpstr>
      <vt:lpstr>0.5 m Shift at IR-6</vt:lpstr>
      <vt:lpstr>0.5 m Shift at IR-6</vt:lpstr>
      <vt:lpstr>0.5 m Shift at IR-6</vt:lpstr>
      <vt:lpstr>0.5 m Shift at IR-6</vt:lpstr>
      <vt:lpstr>Status of IR-8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Hatton, Diane</dc:creator>
  <cp:lastModifiedBy>Microsoft Office User</cp:lastModifiedBy>
  <cp:revision>1015</cp:revision>
  <cp:lastPrinted>2021-01-13T03:37:55Z</cp:lastPrinted>
  <dcterms:created xsi:type="dcterms:W3CDTF">2020-03-08T15:15:52Z</dcterms:created>
  <dcterms:modified xsi:type="dcterms:W3CDTF">2021-07-02T00:31:39Z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0x010100876E8B2D47CCED48A8E0E46DEC2DF7DE</vt:lpwstr>
  </property>
  <property fmtid="{D5CDD505-2E9C-101B-9397-08002B2CF9AE}" pid="3" name="Order">
    <vt:r8>16800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Presenter">
    <vt:lpwstr/>
  </property>
</Properties>
</file>