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366" r:id="rId3"/>
    <p:sldId id="364" r:id="rId4"/>
    <p:sldId id="412" r:id="rId5"/>
    <p:sldId id="393" r:id="rId6"/>
    <p:sldId id="395" r:id="rId7"/>
    <p:sldId id="405" r:id="rId8"/>
    <p:sldId id="396" r:id="rId9"/>
    <p:sldId id="397" r:id="rId10"/>
    <p:sldId id="398" r:id="rId11"/>
    <p:sldId id="399" r:id="rId12"/>
    <p:sldId id="401" r:id="rId13"/>
    <p:sldId id="410" r:id="rId14"/>
    <p:sldId id="402" r:id="rId15"/>
    <p:sldId id="403" r:id="rId16"/>
    <p:sldId id="409" r:id="rId17"/>
    <p:sldId id="406" r:id="rId18"/>
    <p:sldId id="407" r:id="rId19"/>
    <p:sldId id="408" r:id="rId20"/>
    <p:sldId id="349" r:id="rId21"/>
    <p:sldId id="3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D1E829-7B87-2F4F-9921-23EE01C33F6E}">
          <p14:sldIdLst>
            <p14:sldId id="256"/>
          </p14:sldIdLst>
        </p14:section>
        <p14:section name="Introduction" id="{5BA92164-F5B9-A947-A7A8-FF57ECDD0099}">
          <p14:sldIdLst>
            <p14:sldId id="366"/>
            <p14:sldId id="364"/>
            <p14:sldId id="412"/>
          </p14:sldIdLst>
        </p14:section>
        <p14:section name="Facility Improvements" id="{91A2AACB-D4BD-FB42-AF31-F21764E7FAB3}">
          <p14:sldIdLst>
            <p14:sldId id="393"/>
            <p14:sldId id="395"/>
            <p14:sldId id="405"/>
            <p14:sldId id="396"/>
            <p14:sldId id="397"/>
            <p14:sldId id="398"/>
            <p14:sldId id="399"/>
            <p14:sldId id="401"/>
            <p14:sldId id="410"/>
            <p14:sldId id="402"/>
            <p14:sldId id="403"/>
            <p14:sldId id="409"/>
            <p14:sldId id="406"/>
            <p14:sldId id="407"/>
            <p14:sldId id="408"/>
            <p14:sldId id="349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94"/>
  </p:normalViewPr>
  <p:slideViewPr>
    <p:cSldViewPr snapToGrid="0" snapToObjects="1">
      <p:cViewPr varScale="1">
        <p:scale>
          <a:sx n="95" d="100"/>
          <a:sy n="95" d="100"/>
        </p:scale>
        <p:origin x="20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ATF UED Current Capabilities and Experimental Options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17,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Mikhail </a:t>
            </a:r>
            <a:r>
              <a:rPr lang="en-US" dirty="0" err="1"/>
              <a:t>Fedurin</a:t>
            </a:r>
            <a:r>
              <a:rPr lang="en-US" dirty="0"/>
              <a:t>, Marcus </a:t>
            </a:r>
            <a:r>
              <a:rPr lang="en-US" dirty="0" err="1"/>
              <a:t>Babzien</a:t>
            </a:r>
            <a:r>
              <a:rPr lang="en-US" dirty="0"/>
              <a:t>, Mark Palmer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69700-AE9C-7344-9969-2EDD560B5FF6}"/>
              </a:ext>
            </a:extLst>
          </p:cNvPr>
          <p:cNvSpPr txBox="1"/>
          <p:nvPr/>
        </p:nvSpPr>
        <p:spPr>
          <a:xfrm>
            <a:off x="5757803" y="6211669"/>
            <a:ext cx="6434197" cy="646331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6503-0D84-7449-BA0F-F6BE008F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6902"/>
            <a:ext cx="11049000" cy="1325563"/>
          </a:xfrm>
        </p:spPr>
        <p:txBody>
          <a:bodyPr/>
          <a:lstStyle/>
          <a:p>
            <a:r>
              <a:rPr lang="en-US" dirty="0"/>
              <a:t>Real-Time Diagnostics with UE110/117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2038B-029F-FE43-A443-56F879AE3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F8CB3D5-B9B5-9A4F-BFFA-D70AA8488A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2086040" y="544439"/>
            <a:ext cx="4196219" cy="74949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26979-C532-CA4B-8307-CB0C1257A891}"/>
              </a:ext>
            </a:extLst>
          </p:cNvPr>
          <p:cNvSpPr txBox="1"/>
          <p:nvPr/>
        </p:nvSpPr>
        <p:spPr>
          <a:xfrm>
            <a:off x="8291245" y="2081033"/>
            <a:ext cx="3780890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Diagnostic Beamline Extension 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2000" dirty="0"/>
              <a:t>Provide real-time beam diagnostic at the end of beamline will include spectrometer magnet for shot-to-shot energy fluctuations, Faraday cup for charge fluctuations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615380-1BC5-FD4D-A31B-9AAE69E017E6}"/>
              </a:ext>
            </a:extLst>
          </p:cNvPr>
          <p:cNvCxnSpPr>
            <a:cxnSpLocks/>
            <a:stCxn id="7" idx="6"/>
            <a:endCxn id="5" idx="1"/>
          </p:cNvCxnSpPr>
          <p:nvPr/>
        </p:nvCxnSpPr>
        <p:spPr>
          <a:xfrm>
            <a:off x="6916453" y="2695660"/>
            <a:ext cx="1374792" cy="93964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onut 6">
            <a:extLst>
              <a:ext uri="{FF2B5EF4-FFF2-40B4-BE49-F238E27FC236}">
                <a16:creationId xmlns:a16="http://schemas.microsoft.com/office/drawing/2014/main" id="{05DD7E13-0E57-F44D-B35F-2354B9C81DD9}"/>
              </a:ext>
            </a:extLst>
          </p:cNvPr>
          <p:cNvSpPr/>
          <p:nvPr/>
        </p:nvSpPr>
        <p:spPr>
          <a:xfrm>
            <a:off x="6230653" y="2372931"/>
            <a:ext cx="685800" cy="645458"/>
          </a:xfrm>
          <a:prstGeom prst="donut">
            <a:avLst>
              <a:gd name="adj" fmla="val 897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3E84B-01EA-6946-B501-B2C676DB6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5EEB47-6B02-9849-A941-D46C01088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Facility Improvement Efforts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2F554-CFDD-1B4E-A776-77EFE94D8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28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C1F40-EA1E-A040-9C8F-451989D3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List of Other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E2759-3665-D74E-8B93-76AC0916E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89753"/>
            <a:ext cx="11049000" cy="454305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Photocathode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Water chiller upgrades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Low-Level RF stability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Drive laser pulse shortening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Bunch length diagnostic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Repetition rate increase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BCF12-4B41-8945-ABCC-DFD531444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9610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BF48D3-52BA-5B4B-B636-B5A947E1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708917"/>
          </a:xfrm>
        </p:spPr>
        <p:txBody>
          <a:bodyPr/>
          <a:lstStyle/>
          <a:p>
            <a:r>
              <a:rPr lang="en-US" dirty="0"/>
              <a:t>Photoinjector Refurbishment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CEFFA-AE51-C043-8231-C1D2C5E4C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29465"/>
            <a:ext cx="6394379" cy="5303345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en-US" dirty="0"/>
              <a:t>Steps Taken to Improve Dark Current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Cathode re-polishing process </a:t>
            </a:r>
            <a:br>
              <a:rPr lang="en-US" dirty="0"/>
            </a:br>
            <a:r>
              <a:rPr lang="en-US" dirty="0"/>
              <a:t>updated &amp; validated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Gun opened and cathode </a:t>
            </a:r>
            <a:br>
              <a:rPr lang="en-US" dirty="0"/>
            </a:br>
            <a:r>
              <a:rPr lang="en-US" dirty="0"/>
              <a:t>backplate re-polished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Laser delivery improved by removal </a:t>
            </a:r>
            <a:br>
              <a:rPr lang="en-US" dirty="0"/>
            </a:br>
            <a:r>
              <a:rPr lang="en-US" dirty="0"/>
              <a:t>of secondary entrance/exit windows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Vacuum level improved by </a:t>
            </a:r>
            <a:br>
              <a:rPr lang="en-US" dirty="0"/>
            </a:br>
            <a:r>
              <a:rPr lang="en-US" dirty="0"/>
              <a:t>replacement of pumps/gauges/seals</a:t>
            </a:r>
          </a:p>
          <a:p>
            <a:pPr marL="0" indent="0"/>
            <a:r>
              <a:rPr lang="en-US" dirty="0"/>
              <a:t>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QE only ~50% than before polishing without laser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Much improved ratio of photocurrent to dark current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indication of multiple bunches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9E6C4-9A89-7D40-8274-5054E77A6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63811-B844-BD48-AD5B-1E95A0BA7DB5}"/>
              </a:ext>
            </a:extLst>
          </p:cNvPr>
          <p:cNvGrpSpPr/>
          <p:nvPr/>
        </p:nvGrpSpPr>
        <p:grpSpPr>
          <a:xfrm>
            <a:off x="8308919" y="768714"/>
            <a:ext cx="3778635" cy="2304811"/>
            <a:chOff x="8308919" y="573503"/>
            <a:chExt cx="3778635" cy="23048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349891-8514-104D-B5FB-129D67915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rcRect l="9165" t="18584" r="10140" b="4214"/>
            <a:stretch/>
          </p:blipFill>
          <p:spPr>
            <a:xfrm>
              <a:off x="8308919" y="607706"/>
              <a:ext cx="3778635" cy="22706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F536FE-EFA6-F548-AD11-A4C79D153EC6}"/>
                </a:ext>
              </a:extLst>
            </p:cNvPr>
            <p:cNvSpPr txBox="1"/>
            <p:nvPr/>
          </p:nvSpPr>
          <p:spPr>
            <a:xfrm>
              <a:off x="9558350" y="573503"/>
              <a:ext cx="97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Before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7E40CA-DC16-9841-8384-5CB7134373C4}"/>
              </a:ext>
            </a:extLst>
          </p:cNvPr>
          <p:cNvGrpSpPr/>
          <p:nvPr/>
        </p:nvGrpSpPr>
        <p:grpSpPr>
          <a:xfrm>
            <a:off x="8289224" y="3779041"/>
            <a:ext cx="3814681" cy="2304812"/>
            <a:chOff x="8289224" y="4046166"/>
            <a:chExt cx="3814681" cy="23048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4296EC-ED59-4A46-A58F-75550981C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9000" contrast="42000"/>
                      </a14:imgEffect>
                    </a14:imgLayer>
                  </a14:imgProps>
                </a:ext>
              </a:extLst>
            </a:blip>
            <a:srcRect l="20160" t="23332" r="12560" b="12593"/>
            <a:stretch/>
          </p:blipFill>
          <p:spPr>
            <a:xfrm>
              <a:off x="8289224" y="4080370"/>
              <a:ext cx="3814681" cy="22706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2A621E-5CAC-6840-BBDD-BF11DD97FE3F}"/>
                </a:ext>
              </a:extLst>
            </p:cNvPr>
            <p:cNvSpPr txBox="1"/>
            <p:nvPr/>
          </p:nvSpPr>
          <p:spPr>
            <a:xfrm>
              <a:off x="10035662" y="4046166"/>
              <a:ext cx="97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EBCBF9-0A72-964A-9249-A4EAD7394B8F}"/>
              </a:ext>
            </a:extLst>
          </p:cNvPr>
          <p:cNvGrpSpPr/>
          <p:nvPr/>
        </p:nvGrpSpPr>
        <p:grpSpPr>
          <a:xfrm>
            <a:off x="8623428" y="3067019"/>
            <a:ext cx="3202126" cy="736979"/>
            <a:chOff x="8623428" y="3159486"/>
            <a:chExt cx="3202126" cy="7369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E28A69-908B-7F42-AFE5-0C0BA9B6CC4B}"/>
                </a:ext>
              </a:extLst>
            </p:cNvPr>
            <p:cNvSpPr txBox="1"/>
            <p:nvPr/>
          </p:nvSpPr>
          <p:spPr>
            <a:xfrm>
              <a:off x="9394099" y="3178417"/>
              <a:ext cx="2431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UV images of cathode surface</a:t>
              </a:r>
            </a:p>
          </p:txBody>
        </p:sp>
        <p:sp>
          <p:nvSpPr>
            <p:cNvPr id="12" name="Arrow: Right 7">
              <a:extLst>
                <a:ext uri="{FF2B5EF4-FFF2-40B4-BE49-F238E27FC236}">
                  <a16:creationId xmlns:a16="http://schemas.microsoft.com/office/drawing/2014/main" id="{A0B6276C-7D0C-6E4B-AE91-513C0BC09F9E}"/>
                </a:ext>
              </a:extLst>
            </p:cNvPr>
            <p:cNvSpPr/>
            <p:nvPr/>
          </p:nvSpPr>
          <p:spPr>
            <a:xfrm rot="5400000">
              <a:off x="8466478" y="3316436"/>
              <a:ext cx="736979" cy="4230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014B33-5B58-3546-809F-E08E85D504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72" r="25547"/>
          <a:stretch/>
        </p:blipFill>
        <p:spPr>
          <a:xfrm rot="5400000">
            <a:off x="5966595" y="919859"/>
            <a:ext cx="2245303" cy="20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36C1-BB18-DD43-9B9E-6EE34DF8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Redundant Chiller System at B912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65CA4-84C8-4748-8335-29C7E2AC9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3846388" cy="4207185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2 redundant high-capacity outdoor chiller units in service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Chilled water cooling distribution system operational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UED Cleanroom operating on new high capacity chilled water supply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Previous dedicated chiller in place as backup unit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Facility operation now possible independent of weather conditions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dirty="0"/>
              <a:t>Additional laser power supply cooling loop being installed with dedicated heat exchanger to replace old refrigeration unit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05482-1D25-8D41-BF40-39D8865ED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02C0CC-AED5-DE4C-92E4-CAF2B553C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69" y="1596616"/>
            <a:ext cx="6060592" cy="454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1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4E1D-EE06-294F-B716-D97BA6EC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26" y="15808"/>
            <a:ext cx="11049000" cy="1325563"/>
          </a:xfrm>
        </p:spPr>
        <p:txBody>
          <a:bodyPr/>
          <a:lstStyle/>
          <a:p>
            <a:r>
              <a:rPr lang="en-US" dirty="0"/>
              <a:t>LLRF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282F7-10C8-C14C-B85B-0407AA49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88629"/>
            <a:ext cx="11099944" cy="223266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Added slow phase control loop with independent phase measurement and software feedback to overcome drift that degraded long-integration time experiments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setup and tuning enhanced by improving IQ modulator calibration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Provides a much larger range of usable &amp; orthogonal phase and amplitude adjustment to operators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52A45-2E9A-9946-87B1-443D1702B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19AC65D-75D6-1741-B2A1-62E91ED4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22" y="3645615"/>
            <a:ext cx="37369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C34101A-732E-3D41-9F7B-856006C4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5" y="3645615"/>
            <a:ext cx="373538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55491B-2A58-D946-91C8-EE5CE62135F0}"/>
              </a:ext>
            </a:extLst>
          </p:cNvPr>
          <p:cNvCxnSpPr/>
          <p:nvPr/>
        </p:nvCxnSpPr>
        <p:spPr>
          <a:xfrm flipV="1">
            <a:off x="5789434" y="4255216"/>
            <a:ext cx="0" cy="993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A7D698-8311-FC42-99B2-D16C89A9AA0B}"/>
              </a:ext>
            </a:extLst>
          </p:cNvPr>
          <p:cNvCxnSpPr/>
          <p:nvPr/>
        </p:nvCxnSpPr>
        <p:spPr>
          <a:xfrm>
            <a:off x="5789434" y="5248990"/>
            <a:ext cx="863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6FF17209-6E7C-9F4C-AB90-FC69B42C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684" y="4204416"/>
            <a:ext cx="565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Symbol" pitchFamily="2" charset="2"/>
              </a:rPr>
              <a:t>f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E7F0F067-6969-154F-8F53-6A5214D1C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171" y="4960065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Power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EB72BD5-D838-D044-A930-1DA550C18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946" y="3431304"/>
            <a:ext cx="21463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Original Calibration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769A2D3-5C5A-614B-8B81-ED3388380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10" y="3451940"/>
            <a:ext cx="22113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During Optimization</a:t>
            </a:r>
          </a:p>
        </p:txBody>
      </p:sp>
    </p:spTree>
    <p:extLst>
      <p:ext uri="{BB962C8B-B14F-4D97-AF65-F5344CB8AC3E}">
        <p14:creationId xmlns:p14="http://schemas.microsoft.com/office/powerpoint/2010/main" val="438493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D8E9E-F9CA-1C44-99B4-1D461205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95948"/>
          </a:xfrm>
        </p:spPr>
        <p:txBody>
          <a:bodyPr>
            <a:normAutofit fontScale="90000"/>
          </a:bodyPr>
          <a:lstStyle/>
          <a:p>
            <a:r>
              <a:rPr lang="en-US" dirty="0"/>
              <a:t>RF Stability Study with UE81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FC19-E05C-D045-812F-574DB0B83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B7781-1F0D-204F-B183-7B4A53B5A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93" y="1186071"/>
            <a:ext cx="5324521" cy="37510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1078-7F1A-5146-B8F0-9EB316C1D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535" y="5896927"/>
            <a:ext cx="7440930" cy="595948"/>
          </a:xfrm>
        </p:spPr>
        <p:txBody>
          <a:bodyPr/>
          <a:lstStyle/>
          <a:p>
            <a:r>
              <a:rPr lang="en-US" dirty="0"/>
              <a:t>From 2019 ATF User Meeting 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2B168-84BD-694F-AB69-B7ABB224E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86071"/>
            <a:ext cx="5088209" cy="3411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5599D-83E0-8E4F-9A61-A93E93200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614208"/>
            <a:ext cx="5759824" cy="12827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3040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A50D-D61C-6745-890D-887B0516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4743"/>
            <a:ext cx="11049000" cy="1325563"/>
          </a:xfrm>
        </p:spPr>
        <p:txBody>
          <a:bodyPr/>
          <a:lstStyle/>
          <a:p>
            <a:r>
              <a:rPr lang="en-US" dirty="0"/>
              <a:t>Drive Laser Pulse Shortening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BDB53-0E75-CC46-825B-C3F876274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931376B-1C2A-B642-B07B-1F3AFC65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9" y="4068560"/>
            <a:ext cx="10551308" cy="279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64A8BE-5B61-5F44-A721-051565FAB870}"/>
              </a:ext>
            </a:extLst>
          </p:cNvPr>
          <p:cNvGrpSpPr/>
          <p:nvPr/>
        </p:nvGrpSpPr>
        <p:grpSpPr>
          <a:xfrm>
            <a:off x="7333403" y="1061259"/>
            <a:ext cx="4858597" cy="2035251"/>
            <a:chOff x="3398293" y="571470"/>
            <a:chExt cx="4858597" cy="20352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4B38E5-217E-CF42-98CC-A7912B7A5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14" b="53035"/>
            <a:stretch/>
          </p:blipFill>
          <p:spPr>
            <a:xfrm>
              <a:off x="3398293" y="571470"/>
              <a:ext cx="4858597" cy="178959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F0D3BE9-9753-E347-9714-3747674EFF6C}"/>
                </a:ext>
              </a:extLst>
            </p:cNvPr>
            <p:cNvSpPr/>
            <p:nvPr/>
          </p:nvSpPr>
          <p:spPr>
            <a:xfrm>
              <a:off x="5936776" y="1897033"/>
              <a:ext cx="1910687" cy="7096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DB99-CEF3-F841-93DB-F702FA8D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26" y="1119883"/>
            <a:ext cx="7308780" cy="3318553"/>
          </a:xfrm>
        </p:spPr>
        <p:txBody>
          <a:bodyPr>
            <a:normAutofit fontScale="70000" lnSpcReduction="20000"/>
          </a:bodyPr>
          <a:lstStyle/>
          <a:p>
            <a:pPr marL="234950" indent="-234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Original drive laser produced ~250 fs pulses for UED sample pumping. (e- probe is typically shortened via compression)</a:t>
            </a:r>
          </a:p>
          <a:p>
            <a:pPr marL="234950" indent="-234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Drive laser amplifier stretcher/compressor/optics are designed for bandwidth supporting down to 50 fs pulses, and the current 160 fs oscillator does not produce a chirped pulse long enough to completely optical avoid damage at nominal output energy</a:t>
            </a:r>
          </a:p>
          <a:p>
            <a:pPr marL="234950" indent="-2349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16 nm bandwidth oscillator seed pulse provides improved temporal resolution similar to that available at other UED facilities</a:t>
            </a:r>
          </a:p>
          <a:p>
            <a:pPr marL="234950" indent="-2349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8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749A9-61E8-A049-8707-D08167736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438990" cy="1325563"/>
          </a:xfrm>
        </p:spPr>
        <p:txBody>
          <a:bodyPr/>
          <a:lstStyle/>
          <a:p>
            <a:r>
              <a:rPr lang="en-US" dirty="0"/>
              <a:t>Bunch Length Diagnostic with UE81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F016-1FBA-5045-870E-89048E02A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5120383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CTR Interferometer &amp; Detector commissioned by UE81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 more compact version was planned with the goal:</a:t>
            </a:r>
          </a:p>
          <a:p>
            <a:pPr marL="914400" lvl="1" indent="-457200"/>
            <a:r>
              <a:rPr lang="en-US" altLang="en-US" dirty="0"/>
              <a:t>Test downstream at UED screen </a:t>
            </a:r>
          </a:p>
          <a:p>
            <a:pPr marL="914400" lvl="1" indent="-457200"/>
            <a:r>
              <a:rPr lang="en-US" altLang="en-US" dirty="0"/>
              <a:t>Move upstream to UED sample location for routine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B234A-E375-AD48-A4D0-E0C2193DE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1" descr="image002">
            <a:extLst>
              <a:ext uri="{FF2B5EF4-FFF2-40B4-BE49-F238E27FC236}">
                <a16:creationId xmlns:a16="http://schemas.microsoft.com/office/drawing/2014/main" id="{9C25CFCB-968C-FD4B-B558-77395B1A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76" y="1802829"/>
            <a:ext cx="5937102" cy="37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5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9A25-B9F9-2246-B2CC-888B3EB3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7178"/>
            <a:ext cx="11049000" cy="1325563"/>
          </a:xfrm>
        </p:spPr>
        <p:txBody>
          <a:bodyPr/>
          <a:lstStyle/>
          <a:p>
            <a:r>
              <a:rPr lang="en-US" dirty="0"/>
              <a:t>Repetition Rate Increase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1C15D-9B96-FB4D-9063-18A1A008E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315093"/>
            <a:ext cx="11154335" cy="18718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Goal: Minimize sensitivity to long scanning times </a:t>
            </a:r>
          </a:p>
          <a:p>
            <a:pPr marL="914400" lvl="1" indent="-457200"/>
            <a:r>
              <a:rPr lang="en-US" dirty="0"/>
              <a:t>Limits sensitivity to machine drift in B912</a:t>
            </a:r>
          </a:p>
          <a:p>
            <a:pPr marL="914400" lvl="1" indent="-457200"/>
            <a:r>
              <a:rPr lang="en-US" dirty="0"/>
              <a:t>Minimizes need for repeated parameter scans during data-taking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415D3-CB6E-7442-9826-9AD8A82C3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8129CE-363A-9C45-856D-8FD62498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973" y="2640656"/>
            <a:ext cx="5547374" cy="3207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8DB6C0-ED1E-AC47-94E2-F21896B23775}"/>
              </a:ext>
            </a:extLst>
          </p:cNvPr>
          <p:cNvSpPr txBox="1"/>
          <p:nvPr/>
        </p:nvSpPr>
        <p:spPr>
          <a:xfrm>
            <a:off x="578684" y="2837425"/>
            <a:ext cx="56444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Approach:   RF system modified for up to 48 Hz operation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System rep rate now can be easy adjusted from 0 Hz to 48 Hz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58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DDA56-2BCA-234F-A2A0-E01A394D9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6569CC-D5EB-EE44-8AE5-F634AA64F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145F73-9013-3141-82D9-8D5182170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3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F3F8C-139D-4150-AADF-87661F82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81" y="84773"/>
            <a:ext cx="8827138" cy="559745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6E31A-ABA1-488D-A975-F50FD4EF7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189" y="932144"/>
            <a:ext cx="10663518" cy="233353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Significant upgrades to the UED facility have been completed in past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Both instrument operating parameters and operational efficiency have been improved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Near term upgrades underway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UED will continue to evolve as a productive facility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8823BE1-566E-4571-A462-AB548CE6EEB5}"/>
              </a:ext>
            </a:extLst>
          </p:cNvPr>
          <p:cNvGraphicFramePr>
            <a:graphicFrameLocks/>
          </p:cNvGraphicFramePr>
          <p:nvPr/>
        </p:nvGraphicFramePr>
        <p:xfrm>
          <a:off x="1690736" y="3182656"/>
          <a:ext cx="882713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536">
                  <a:extLst>
                    <a:ext uri="{9D8B030D-6E8A-4147-A177-3AD203B41FA5}">
                      <a16:colId xmlns:a16="http://schemas.microsoft.com/office/drawing/2014/main" val="4099811957"/>
                    </a:ext>
                  </a:extLst>
                </a:gridCol>
                <a:gridCol w="2123980">
                  <a:extLst>
                    <a:ext uri="{9D8B030D-6E8A-4147-A177-3AD203B41FA5}">
                      <a16:colId xmlns:a16="http://schemas.microsoft.com/office/drawing/2014/main" val="948069464"/>
                    </a:ext>
                  </a:extLst>
                </a:gridCol>
                <a:gridCol w="2108723">
                  <a:extLst>
                    <a:ext uri="{9D8B030D-6E8A-4147-A177-3AD203B41FA5}">
                      <a16:colId xmlns:a16="http://schemas.microsoft.com/office/drawing/2014/main" val="1922989927"/>
                    </a:ext>
                  </a:extLst>
                </a:gridCol>
                <a:gridCol w="1985899">
                  <a:extLst>
                    <a:ext uri="{9D8B030D-6E8A-4147-A177-3AD203B41FA5}">
                      <a16:colId xmlns:a16="http://schemas.microsoft.com/office/drawing/2014/main" val="22364723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BNL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SLAC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MSU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971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Beam energy, MeV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0.03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16912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N 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 per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1.25 E+6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3.8E+5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500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72987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Temporal resolution, fs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05453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Beam size diameter, </a:t>
                      </a:r>
                      <a:r>
                        <a:rPr lang="en-US" sz="1800" dirty="0">
                          <a:latin typeface="Symbol" pitchFamily="2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300 (100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400 (10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20-40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46316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Max repetition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 (will be 50)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120 (180 best)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04605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N 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dirty="0"/>
                        <a:t> per sec per </a:t>
                      </a:r>
                      <a:r>
                        <a:rPr lang="en-US" sz="1800" dirty="0">
                          <a:latin typeface="Symbol" pitchFamily="2" charset="2"/>
                        </a:rPr>
                        <a:t>m</a:t>
                      </a:r>
                      <a:r>
                        <a:rPr lang="en-US" sz="1800" dirty="0"/>
                        <a:t>m</a:t>
                      </a:r>
                      <a:r>
                        <a:rPr lang="en-US" sz="1800" baseline="30000" dirty="0"/>
                        <a:t>2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88 (will be 880)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360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400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30017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dirty="0"/>
                        <a:t>Advantage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short bright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short bright pulse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DC (no jitter)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30286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21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38513D-6657-0B4B-BA2F-14691B905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F0122C-747D-2447-8530-9B9753CCC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410" y="3025900"/>
            <a:ext cx="7900519" cy="126371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6053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F7A0F-B313-ED49-B332-5B4C13FC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5286"/>
            <a:ext cx="11049000" cy="857494"/>
          </a:xfrm>
        </p:spPr>
        <p:txBody>
          <a:bodyPr>
            <a:normAutofit/>
          </a:bodyPr>
          <a:lstStyle/>
          <a:p>
            <a:r>
              <a:rPr lang="en-US" sz="3600" dirty="0"/>
              <a:t>ATF MeV UED Beam Parameters &amp;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4D61B-82B6-4348-A6D6-83F7A232E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7D417-5378-2340-B47B-05C73C82B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8" r="6670"/>
          <a:stretch/>
        </p:blipFill>
        <p:spPr>
          <a:xfrm rot="5400000">
            <a:off x="9136807" y="1681200"/>
            <a:ext cx="3902737" cy="208436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334D623-74A4-4B4F-A14A-4C056DC9B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874456" y="3089980"/>
            <a:ext cx="2789437" cy="4746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E00D0-2E20-CD49-9E0F-2D67AAD9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456" y="4144909"/>
            <a:ext cx="2579134" cy="2651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3AF8EA-05EE-2244-8C94-6AB68DCB1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"/>
          <a:stretch/>
        </p:blipFill>
        <p:spPr>
          <a:xfrm>
            <a:off x="690195" y="4130577"/>
            <a:ext cx="2135196" cy="2130467"/>
          </a:xfrm>
          <a:prstGeom prst="rect">
            <a:avLst/>
          </a:prstGeom>
        </p:spPr>
      </p:pic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D0BDF16-5789-BE48-9C22-4E6B425FE2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626634"/>
              </p:ext>
            </p:extLst>
          </p:nvPr>
        </p:nvGraphicFramePr>
        <p:xfrm>
          <a:off x="688369" y="770562"/>
          <a:ext cx="9328934" cy="332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823">
                  <a:extLst>
                    <a:ext uri="{9D8B030D-6E8A-4147-A177-3AD203B41FA5}">
                      <a16:colId xmlns:a16="http://schemas.microsoft.com/office/drawing/2014/main" val="4099811957"/>
                    </a:ext>
                  </a:extLst>
                </a:gridCol>
                <a:gridCol w="2244723">
                  <a:extLst>
                    <a:ext uri="{9D8B030D-6E8A-4147-A177-3AD203B41FA5}">
                      <a16:colId xmlns:a16="http://schemas.microsoft.com/office/drawing/2014/main" val="948069464"/>
                    </a:ext>
                  </a:extLst>
                </a:gridCol>
                <a:gridCol w="2228597">
                  <a:extLst>
                    <a:ext uri="{9D8B030D-6E8A-4147-A177-3AD203B41FA5}">
                      <a16:colId xmlns:a16="http://schemas.microsoft.com/office/drawing/2014/main" val="1922989927"/>
                    </a:ext>
                  </a:extLst>
                </a:gridCol>
                <a:gridCol w="2098791">
                  <a:extLst>
                    <a:ext uri="{9D8B030D-6E8A-4147-A177-3AD203B41FA5}">
                      <a16:colId xmlns:a16="http://schemas.microsoft.com/office/drawing/2014/main" val="223647232"/>
                    </a:ext>
                  </a:extLst>
                </a:gridCol>
              </a:tblGrid>
              <a:tr h="3780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BNL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SLAC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MSU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1797106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Beam energy, MeV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3.68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0.03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01691229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N e</a:t>
                      </a:r>
                      <a:r>
                        <a:rPr lang="en-US" sz="2000" baseline="30000" dirty="0"/>
                        <a:t>-</a:t>
                      </a:r>
                      <a:r>
                        <a:rPr lang="en-US" sz="2000" dirty="0"/>
                        <a:t> per pulse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1.25 E+6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3.8E+5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500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247298767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Temporal resolution, fs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300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050545358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r>
                        <a:rPr lang="en-US" sz="2000" dirty="0"/>
                        <a:t>Beam size diameter, </a:t>
                      </a:r>
                      <a:r>
                        <a:rPr lang="en-US" sz="2000" dirty="0">
                          <a:latin typeface="Symbol" pitchFamily="2" charset="2"/>
                        </a:rPr>
                        <a:t>m</a:t>
                      </a:r>
                      <a:r>
                        <a:rPr lang="en-US" sz="2000" dirty="0"/>
                        <a:t>m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300 (100 best)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400 (10 best)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20-40 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904631661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Max repetition rate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48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120 (180 best)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1,000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850460512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N e</a:t>
                      </a:r>
                      <a:r>
                        <a:rPr lang="en-US" sz="2000" baseline="30000" dirty="0"/>
                        <a:t>-</a:t>
                      </a:r>
                      <a:r>
                        <a:rPr lang="en-US" sz="2000" dirty="0"/>
                        <a:t> per sec per </a:t>
                      </a:r>
                      <a:r>
                        <a:rPr lang="en-US" sz="2000" dirty="0">
                          <a:latin typeface="Symbol" pitchFamily="2" charset="2"/>
                        </a:rPr>
                        <a:t>m</a:t>
                      </a:r>
                      <a:r>
                        <a:rPr lang="en-US" sz="2000" dirty="0"/>
                        <a:t>m</a:t>
                      </a:r>
                      <a:r>
                        <a:rPr lang="en-US" sz="2000" baseline="30000" dirty="0"/>
                        <a:t>2</a:t>
                      </a:r>
                      <a:endParaRPr lang="en-US" sz="20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880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360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400</a:t>
                      </a:r>
                      <a:endParaRPr lang="en-US" sz="20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213001743"/>
                  </a:ext>
                </a:extLst>
              </a:tr>
              <a:tr h="378029">
                <a:tc>
                  <a:txBody>
                    <a:bodyPr/>
                    <a:lstStyle/>
                    <a:p>
                      <a:r>
                        <a:rPr lang="en-US" sz="2000" dirty="0"/>
                        <a:t>Advantage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short bright pulse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short bright pulse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DC (no jitter)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330286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83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6ED36-97EE-F34F-B328-F779FF4C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4743"/>
            <a:ext cx="11049000" cy="1325563"/>
          </a:xfrm>
        </p:spPr>
        <p:txBody>
          <a:bodyPr/>
          <a:lstStyle/>
          <a:p>
            <a:r>
              <a:rPr lang="en-US" dirty="0"/>
              <a:t>UED Facility at BNL B912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1EFE4-ED2C-954F-AE84-19FA7B663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E806F-F52A-944F-AA5D-BCE816EB0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53" b="3323"/>
          <a:stretch/>
        </p:blipFill>
        <p:spPr>
          <a:xfrm>
            <a:off x="1646239" y="894988"/>
            <a:ext cx="8908143" cy="5751118"/>
          </a:xfrm>
          <a:prstGeom prst="rect">
            <a:avLst/>
          </a:prstGeom>
        </p:spPr>
      </p:pic>
      <p:sp>
        <p:nvSpPr>
          <p:cNvPr id="6" name="Rounded Rectangle 27">
            <a:extLst>
              <a:ext uri="{FF2B5EF4-FFF2-40B4-BE49-F238E27FC236}">
                <a16:creationId xmlns:a16="http://schemas.microsoft.com/office/drawing/2014/main" id="{A5ED2487-2CA9-DB4F-995B-37BF0D909266}"/>
              </a:ext>
            </a:extLst>
          </p:cNvPr>
          <p:cNvSpPr/>
          <p:nvPr/>
        </p:nvSpPr>
        <p:spPr>
          <a:xfrm rot="1597121">
            <a:off x="4279091" y="4500481"/>
            <a:ext cx="1374121" cy="705679"/>
          </a:xfrm>
          <a:prstGeom prst="roundRect">
            <a:avLst/>
          </a:prstGeom>
          <a:noFill/>
          <a:ln w="762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8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3BBA57-8320-3B41-88A9-4533F056B3E6}"/>
              </a:ext>
            </a:extLst>
          </p:cNvPr>
          <p:cNvCxnSpPr>
            <a:stCxn id="8" idx="1"/>
            <a:endCxn id="6" idx="3"/>
          </p:cNvCxnSpPr>
          <p:nvPr/>
        </p:nvCxnSpPr>
        <p:spPr>
          <a:xfrm flipH="1" flipV="1">
            <a:off x="5580388" y="5161158"/>
            <a:ext cx="2772958" cy="741912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262A33-3DDA-4644-8BEB-25D8078446A3}"/>
              </a:ext>
            </a:extLst>
          </p:cNvPr>
          <p:cNvSpPr txBox="1"/>
          <p:nvPr/>
        </p:nvSpPr>
        <p:spPr>
          <a:xfrm>
            <a:off x="8353347" y="5579905"/>
            <a:ext cx="1991425" cy="646331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UED and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Laser Room</a:t>
            </a:r>
          </a:p>
        </p:txBody>
      </p:sp>
    </p:spTree>
    <p:extLst>
      <p:ext uri="{BB962C8B-B14F-4D97-AF65-F5344CB8AC3E}">
        <p14:creationId xmlns:p14="http://schemas.microsoft.com/office/powerpoint/2010/main" val="4173813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66775C-7146-054D-A0DE-84B7EA1BB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67E895-7B30-094C-8B7D-46B5C62B6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Facility Updates </a:t>
            </a:r>
            <a:br>
              <a:rPr lang="en-US" dirty="0"/>
            </a:br>
            <a:r>
              <a:rPr lang="en-US" dirty="0"/>
              <a:t>Currently in Progress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8AF28-AB05-4944-B3D3-80ACFC2EE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C6DDAE-9B1E-7D46-8186-6E907CD10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49" y="-4742"/>
            <a:ext cx="11575551" cy="1124626"/>
          </a:xfrm>
        </p:spPr>
        <p:txBody>
          <a:bodyPr>
            <a:normAutofit/>
          </a:bodyPr>
          <a:lstStyle/>
          <a:p>
            <a:r>
              <a:rPr lang="en-US" sz="3600" dirty="0"/>
              <a:t>Upgrade to New OPA Pump Laser with UE103/105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1837A-6F03-8A45-A1B0-1D9187F47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17143"/>
            <a:ext cx="5223125" cy="501566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Goal:</a:t>
            </a:r>
            <a:r>
              <a:rPr lang="en-US" dirty="0"/>
              <a:t>  Support mid-IR pump-probe materials science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Approach:</a:t>
            </a:r>
            <a:r>
              <a:rPr lang="en-US" dirty="0"/>
              <a:t>  Optical Parametric Amplifier to access the </a:t>
            </a:r>
            <a:br>
              <a:rPr lang="en-US" dirty="0"/>
            </a:br>
            <a:r>
              <a:rPr lang="en-US" dirty="0"/>
              <a:t>desired range of </a:t>
            </a:r>
            <a:r>
              <a:rPr lang="en-US" dirty="0" err="1"/>
              <a:t>MidIR</a:t>
            </a:r>
            <a:r>
              <a:rPr lang="en-US" dirty="0"/>
              <a:t> to LWIR wavelengths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Requirements:</a:t>
            </a:r>
            <a:r>
              <a:rPr lang="en-US" dirty="0"/>
              <a:t>  To achieve OPA output energy levels of ~100 </a:t>
            </a:r>
            <a:r>
              <a:rPr lang="en-US" dirty="0" err="1"/>
              <a:t>mJ</a:t>
            </a:r>
            <a:r>
              <a:rPr lang="en-US" dirty="0"/>
              <a:t> at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=1-11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 requires an energetic pump pulse from a new </a:t>
            </a:r>
            <a:r>
              <a:rPr lang="en-US" dirty="0" err="1"/>
              <a:t>Ti:sapphire</a:t>
            </a:r>
            <a:r>
              <a:rPr lang="en-US" dirty="0"/>
              <a:t> booster amplifier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Hardware:</a:t>
            </a:r>
            <a:r>
              <a:rPr lang="en-US" dirty="0"/>
              <a:t>  </a:t>
            </a:r>
            <a:r>
              <a:rPr lang="en-US" dirty="0" err="1"/>
              <a:t>SpectraPhysics</a:t>
            </a:r>
            <a:r>
              <a:rPr lang="en-US" dirty="0"/>
              <a:t> </a:t>
            </a:r>
            <a:r>
              <a:rPr lang="en-US" dirty="0" err="1"/>
              <a:t>Topas</a:t>
            </a:r>
            <a:r>
              <a:rPr lang="en-US" dirty="0"/>
              <a:t> HE OPA partially commissioned</a:t>
            </a:r>
            <a:br>
              <a:rPr lang="en-US" dirty="0"/>
            </a:br>
            <a:r>
              <a:rPr lang="en-US" dirty="0"/>
              <a:t>Modifications to optical delivery </a:t>
            </a:r>
            <a:br>
              <a:rPr lang="en-US" dirty="0"/>
            </a:br>
            <a:r>
              <a:rPr lang="en-US" dirty="0"/>
              <a:t>implemented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31993B-F81A-964F-BBBE-268E3BD0E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" name="Group 132">
            <a:extLst>
              <a:ext uri="{FF2B5EF4-FFF2-40B4-BE49-F238E27FC236}">
                <a16:creationId xmlns:a16="http://schemas.microsoft.com/office/drawing/2014/main" id="{F23707DD-186B-6245-A7CF-EB9A9B98EE9C}"/>
              </a:ext>
            </a:extLst>
          </p:cNvPr>
          <p:cNvGrpSpPr>
            <a:grpSpLocks/>
          </p:cNvGrpSpPr>
          <p:nvPr/>
        </p:nvGrpSpPr>
        <p:grpSpPr bwMode="auto">
          <a:xfrm>
            <a:off x="5615823" y="933451"/>
            <a:ext cx="6269037" cy="2906713"/>
            <a:chOff x="2161192" y="3036050"/>
            <a:chExt cx="6269449" cy="2907065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C202BC88-D9B9-6F41-9659-EAF5AE89C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8737" y="3102431"/>
              <a:ext cx="62387" cy="53761"/>
              <a:chOff x="3504176" y="1110980"/>
              <a:chExt cx="215064" cy="193412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317A3E76-FE74-0147-8BCA-8A0B6C4D8F9A}"/>
                  </a:ext>
                </a:extLst>
              </p:cNvPr>
              <p:cNvSpPr/>
              <p:nvPr/>
            </p:nvSpPr>
            <p:spPr>
              <a:xfrm>
                <a:off x="3501528" y="1112067"/>
                <a:ext cx="218915" cy="1942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C536ED19-B035-9C4D-B57E-F9192FC1FAA7}"/>
                  </a:ext>
                </a:extLst>
              </p:cNvPr>
              <p:cNvCxnSpPr>
                <a:stCxn id="124" idx="1"/>
                <a:endCxn id="124" idx="5"/>
              </p:cNvCxnSpPr>
              <p:nvPr/>
            </p:nvCxnSpPr>
            <p:spPr>
              <a:xfrm>
                <a:off x="3534366" y="1140628"/>
                <a:ext cx="153240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5F521CB5-EA8B-364E-B3DF-1BE1168BA189}"/>
                  </a:ext>
                </a:extLst>
              </p:cNvPr>
              <p:cNvCxnSpPr>
                <a:stCxn id="124" idx="3"/>
                <a:endCxn id="124" idx="7"/>
              </p:cNvCxnSpPr>
              <p:nvPr/>
            </p:nvCxnSpPr>
            <p:spPr>
              <a:xfrm flipV="1">
                <a:off x="3534366" y="1140628"/>
                <a:ext cx="153240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C0FB59-0E28-9449-871C-9B68B34E3D46}"/>
                </a:ext>
              </a:extLst>
            </p:cNvPr>
            <p:cNvCxnSpPr>
              <a:cxnSpLocks/>
              <a:stCxn id="124" idx="4"/>
            </p:cNvCxnSpPr>
            <p:nvPr/>
          </p:nvCxnSpPr>
          <p:spPr>
            <a:xfrm>
              <a:off x="5269721" y="3156715"/>
              <a:ext cx="0" cy="5937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7E25B1-30D2-3941-8253-F0B5B5269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2660" y="3036050"/>
              <a:ext cx="602053" cy="36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Seed input from laser room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4E2FBB-3A70-C946-96F1-0D6EBBBD2AB2}"/>
                </a:ext>
              </a:extLst>
            </p:cNvPr>
            <p:cNvCxnSpPr/>
            <p:nvPr/>
          </p:nvCxnSpPr>
          <p:spPr>
            <a:xfrm flipV="1">
              <a:off x="5157001" y="3517121"/>
              <a:ext cx="228615" cy="1794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05A49D-A172-AD49-A132-95ED886A0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707" y="3527763"/>
              <a:ext cx="227999" cy="36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5E162B-A908-CA47-A55F-9D0B3B806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0985" y="3650152"/>
              <a:ext cx="307797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LE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410C8F-E416-614C-925E-488570BC4C9F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69" y="3729872"/>
              <a:ext cx="58741" cy="555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8CFBA3E-8F1D-B34A-902A-7B7A00BEEE07}"/>
                </a:ext>
              </a:extLst>
            </p:cNvPr>
            <p:cNvCxnSpPr>
              <a:cxnSpLocks/>
            </p:cNvCxnSpPr>
            <p:nvPr/>
          </p:nvCxnSpPr>
          <p:spPr>
            <a:xfrm>
              <a:off x="5266546" y="3750512"/>
              <a:ext cx="24449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E67D5A-F57E-E040-837E-94D3087C3347}"/>
                </a:ext>
              </a:extLst>
            </p:cNvPr>
            <p:cNvCxnSpPr>
              <a:cxnSpLocks/>
            </p:cNvCxnSpPr>
            <p:nvPr/>
          </p:nvCxnSpPr>
          <p:spPr>
            <a:xfrm>
              <a:off x="5511037" y="3750512"/>
              <a:ext cx="273068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479D48-C185-FC4A-8C35-52C6DC090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5027" y="3582216"/>
              <a:ext cx="476281" cy="14765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E7F1FDF-97DC-2B4C-9DE9-2C832CF9B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6925" y="3685417"/>
              <a:ext cx="76205" cy="73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908186-0F4E-3549-B091-86458D622DDE}"/>
                </a:ext>
              </a:extLst>
            </p:cNvPr>
            <p:cNvCxnSpPr>
              <a:cxnSpLocks/>
            </p:cNvCxnSpPr>
            <p:nvPr/>
          </p:nvCxnSpPr>
          <p:spPr>
            <a:xfrm>
              <a:off x="4756925" y="4517367"/>
              <a:ext cx="80968" cy="746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EBB938-D947-4743-BD6A-FBE3DEB72D32}"/>
                </a:ext>
              </a:extLst>
            </p:cNvPr>
            <p:cNvCxnSpPr>
              <a:cxnSpLocks/>
            </p:cNvCxnSpPr>
            <p:nvPr/>
          </p:nvCxnSpPr>
          <p:spPr>
            <a:xfrm>
              <a:off x="4790265" y="3729872"/>
              <a:ext cx="4762" cy="8144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2BB841-6D42-CE40-AB26-25BF7138ADD9}"/>
                </a:ext>
              </a:extLst>
            </p:cNvPr>
            <p:cNvCxnSpPr>
              <a:cxnSpLocks/>
            </p:cNvCxnSpPr>
            <p:nvPr/>
          </p:nvCxnSpPr>
          <p:spPr>
            <a:xfrm>
              <a:off x="4799790" y="4538007"/>
              <a:ext cx="53661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F7E3611-B438-4B40-B235-4F43A5802B4A}"/>
                </a:ext>
              </a:extLst>
            </p:cNvPr>
            <p:cNvSpPr/>
            <p:nvPr/>
          </p:nvSpPr>
          <p:spPr>
            <a:xfrm flipH="1">
              <a:off x="4979578" y="4487555"/>
              <a:ext cx="36935" cy="9157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70ED183-0649-CF47-B71C-E71FD950414C}"/>
                </a:ext>
              </a:extLst>
            </p:cNvPr>
            <p:cNvSpPr/>
            <p:nvPr/>
          </p:nvSpPr>
          <p:spPr>
            <a:xfrm flipH="1">
              <a:off x="5210938" y="4487555"/>
              <a:ext cx="36935" cy="9157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5B7997-9659-6745-952C-67A24F23C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1996" y="4515920"/>
              <a:ext cx="62387" cy="53761"/>
              <a:chOff x="3504176" y="1110980"/>
              <a:chExt cx="215064" cy="193412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3788359-751D-C646-A55D-E11CEB8F0439}"/>
                  </a:ext>
                </a:extLst>
              </p:cNvPr>
              <p:cNvSpPr/>
              <p:nvPr/>
            </p:nvSpPr>
            <p:spPr>
              <a:xfrm>
                <a:off x="3504576" y="1110473"/>
                <a:ext cx="213444" cy="1942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46ACB346-C158-6143-967C-C44EFF91AA62}"/>
                  </a:ext>
                </a:extLst>
              </p:cNvPr>
              <p:cNvCxnSpPr>
                <a:stCxn id="121" idx="1"/>
                <a:endCxn id="121" idx="5"/>
              </p:cNvCxnSpPr>
              <p:nvPr/>
            </p:nvCxnSpPr>
            <p:spPr>
              <a:xfrm>
                <a:off x="3537413" y="1139034"/>
                <a:ext cx="147769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768C40C-F391-3344-A484-F72BE02D5652}"/>
                  </a:ext>
                </a:extLst>
              </p:cNvPr>
              <p:cNvCxnSpPr>
                <a:stCxn id="121" idx="3"/>
                <a:endCxn id="121" idx="7"/>
              </p:cNvCxnSpPr>
              <p:nvPr/>
            </p:nvCxnSpPr>
            <p:spPr>
              <a:xfrm flipV="1">
                <a:off x="3537413" y="1139034"/>
                <a:ext cx="147769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353042-5A93-A246-AFFA-B0790041BCA4}"/>
                </a:ext>
              </a:extLst>
            </p:cNvPr>
            <p:cNvCxnSpPr>
              <a:cxnSpLocks/>
              <a:stCxn id="121" idx="0"/>
            </p:cNvCxnSpPr>
            <p:nvPr/>
          </p:nvCxnSpPr>
          <p:spPr>
            <a:xfrm flipV="1">
              <a:off x="5353864" y="4171250"/>
              <a:ext cx="0" cy="3445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D0F01F6-25B8-F54A-AD5A-396FF6DA28B3}"/>
                </a:ext>
              </a:extLst>
            </p:cNvPr>
            <p:cNvCxnSpPr>
              <a:cxnSpLocks/>
            </p:cNvCxnSpPr>
            <p:nvPr/>
          </p:nvCxnSpPr>
          <p:spPr>
            <a:xfrm>
              <a:off x="5322112" y="4136321"/>
              <a:ext cx="80968" cy="762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7D966C-5127-264B-91B6-A4327D240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9099" y="4171250"/>
              <a:ext cx="2514765" cy="44137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EA2BA5-C138-7444-B4D6-DE00E322B533}"/>
                </a:ext>
              </a:extLst>
            </p:cNvPr>
            <p:cNvCxnSpPr>
              <a:cxnSpLocks/>
            </p:cNvCxnSpPr>
            <p:nvPr/>
          </p:nvCxnSpPr>
          <p:spPr>
            <a:xfrm>
              <a:off x="2799409" y="4579287"/>
              <a:ext cx="80967" cy="746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645E53-0E4B-BF44-820B-DC17AB739E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9099" y="4268099"/>
              <a:ext cx="0" cy="3445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27DADE-3EF9-E347-825A-73AC871853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409" y="4239521"/>
              <a:ext cx="63504" cy="587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81B68D1-81E0-F540-A83C-636FE4270872}"/>
                </a:ext>
              </a:extLst>
            </p:cNvPr>
            <p:cNvCxnSpPr>
              <a:cxnSpLocks/>
            </p:cNvCxnSpPr>
            <p:nvPr/>
          </p:nvCxnSpPr>
          <p:spPr>
            <a:xfrm>
              <a:off x="2837511" y="4266512"/>
              <a:ext cx="2865625" cy="2476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1162DC-AFEB-8F40-B681-819737F76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571" y="4487201"/>
              <a:ext cx="101607" cy="619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48165FB-C585-984D-A41F-98598877A7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8374" y="4199829"/>
              <a:ext cx="4762" cy="31436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0CD5979-2097-3344-8AE6-99F76AEBD3FA}"/>
                </a:ext>
              </a:extLst>
            </p:cNvPr>
            <p:cNvCxnSpPr>
              <a:cxnSpLocks/>
            </p:cNvCxnSpPr>
            <p:nvPr/>
          </p:nvCxnSpPr>
          <p:spPr>
            <a:xfrm>
              <a:off x="5663447" y="4156961"/>
              <a:ext cx="80967" cy="746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C483D40-C55A-C947-A8FF-10FE0579E2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7308" y="4199829"/>
              <a:ext cx="3091066" cy="3778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8B333D7-5429-AF40-9F02-5746758DEBF0}"/>
                </a:ext>
              </a:extLst>
            </p:cNvPr>
            <p:cNvCxnSpPr>
              <a:cxnSpLocks/>
            </p:cNvCxnSpPr>
            <p:nvPr/>
          </p:nvCxnSpPr>
          <p:spPr>
            <a:xfrm>
              <a:off x="2556505" y="4549121"/>
              <a:ext cx="107957" cy="714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CDA20F9-BEC8-C346-856B-AE45B62D05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7308" y="4298266"/>
              <a:ext cx="0" cy="27784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01DB925-0E50-0442-AA34-3F210BF58E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8093" y="4268099"/>
              <a:ext cx="76205" cy="73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2E4065F-C6D3-AE40-8AEF-35409BD337BE}"/>
                </a:ext>
              </a:extLst>
            </p:cNvPr>
            <p:cNvCxnSpPr>
              <a:cxnSpLocks/>
            </p:cNvCxnSpPr>
            <p:nvPr/>
          </p:nvCxnSpPr>
          <p:spPr>
            <a:xfrm>
              <a:off x="2607308" y="4301441"/>
              <a:ext cx="3372072" cy="1571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7AB5B26-AD9B-1E4A-80BB-124A0468A6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3814" y="4430044"/>
              <a:ext cx="101607" cy="603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B2BF904-B2FF-0846-B2C9-F00AA268F8DA}"/>
                </a:ext>
              </a:extLst>
            </p:cNvPr>
            <p:cNvCxnSpPr>
              <a:cxnSpLocks/>
            </p:cNvCxnSpPr>
            <p:nvPr/>
          </p:nvCxnSpPr>
          <p:spPr>
            <a:xfrm>
              <a:off x="5933340" y="4190303"/>
              <a:ext cx="80967" cy="746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8BCE929-7902-7C47-927C-F125CDB73F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3029" y="4231583"/>
              <a:ext cx="0" cy="21751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1DC7DBF-87B7-8144-9299-D2EA73B3D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982" y="4239521"/>
              <a:ext cx="3581635" cy="28419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E21703B-4337-4442-8CB3-B90CA6F2DE95}"/>
                </a:ext>
              </a:extLst>
            </p:cNvPr>
            <p:cNvCxnSpPr>
              <a:cxnSpLocks/>
            </p:cNvCxnSpPr>
            <p:nvPr/>
          </p:nvCxnSpPr>
          <p:spPr>
            <a:xfrm>
              <a:off x="2342179" y="4487201"/>
              <a:ext cx="107957" cy="73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D55B322-7E60-8849-A1E5-A9D9748AB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2508" y="3825134"/>
              <a:ext cx="0" cy="69382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691182-A5D2-C84B-BCCE-99F76FB2912E}"/>
                </a:ext>
              </a:extLst>
            </p:cNvPr>
            <p:cNvSpPr/>
            <p:nvPr/>
          </p:nvSpPr>
          <p:spPr>
            <a:xfrm rot="16200000" flipH="1">
              <a:off x="2384935" y="4005730"/>
              <a:ext cx="34634" cy="9765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3566B79-0B6C-6649-B0B7-1DB1FAF3F1AB}"/>
                </a:ext>
              </a:extLst>
            </p:cNvPr>
            <p:cNvSpPr/>
            <p:nvPr/>
          </p:nvSpPr>
          <p:spPr>
            <a:xfrm rot="16200000" flipH="1">
              <a:off x="2386896" y="3869704"/>
              <a:ext cx="34634" cy="9765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1FE9267-78DD-F846-B814-43D89ADA9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8529" y="3777503"/>
              <a:ext cx="107957" cy="82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B1B1492-C7DF-B744-8B20-2F6F4E04BB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2508" y="3825134"/>
              <a:ext cx="204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1B6357-9136-CF44-96A9-ECAE969B6069}"/>
                </a:ext>
              </a:extLst>
            </p:cNvPr>
            <p:cNvSpPr/>
            <p:nvPr/>
          </p:nvSpPr>
          <p:spPr>
            <a:xfrm>
              <a:off x="2596196" y="3798142"/>
              <a:ext cx="61916" cy="539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>
                <a:solidFill>
                  <a:srgbClr val="FF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202A80F-6370-5045-9E5E-516D1C38FF9B}"/>
                </a:ext>
              </a:extLst>
            </p:cNvPr>
            <p:cNvSpPr/>
            <p:nvPr/>
          </p:nvSpPr>
          <p:spPr>
            <a:xfrm>
              <a:off x="2613659" y="3815607"/>
              <a:ext cx="26990" cy="206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E4AA1B0-04CF-EB4C-B4A6-090BC2CC96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9700" y="3825134"/>
              <a:ext cx="2743380" cy="301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7FA0E27-3D6C-F142-82DA-754C90A3A557}"/>
                </a:ext>
              </a:extLst>
            </p:cNvPr>
            <p:cNvCxnSpPr>
              <a:cxnSpLocks/>
            </p:cNvCxnSpPr>
            <p:nvPr/>
          </p:nvCxnSpPr>
          <p:spPr>
            <a:xfrm>
              <a:off x="5368153" y="3812432"/>
              <a:ext cx="79380" cy="746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C3E9C45-DCE1-E347-94A6-21405BAF0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7842" y="3860063"/>
              <a:ext cx="0" cy="43979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F015DCD-0D8C-4343-8272-77F38E2BF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4667" y="4290327"/>
              <a:ext cx="1033531" cy="7939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4DE29D0-A398-3B44-9069-9C72F005A3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0260" y="4287151"/>
              <a:ext cx="1770179" cy="31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A16A735-DEC2-B746-928A-90E9D043C1C2}"/>
                </a:ext>
              </a:extLst>
            </p:cNvPr>
            <p:cNvSpPr/>
            <p:nvPr/>
          </p:nvSpPr>
          <p:spPr>
            <a:xfrm rot="19731904">
              <a:off x="8141697" y="3918807"/>
              <a:ext cx="101607" cy="52870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9BCDE93-C511-0641-86B1-E32CFA2292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9330" y="4272863"/>
              <a:ext cx="1651109" cy="8510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D15CE5E-4CC2-C742-AEF7-7BAE964C1FCB}"/>
                </a:ext>
              </a:extLst>
            </p:cNvPr>
            <p:cNvCxnSpPr>
              <a:cxnSpLocks/>
            </p:cNvCxnSpPr>
            <p:nvPr/>
          </p:nvCxnSpPr>
          <p:spPr>
            <a:xfrm>
              <a:off x="6438198" y="5007964"/>
              <a:ext cx="98431" cy="1095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EF845C9-28B5-CF46-BC8A-BE45E5161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5023" y="4096628"/>
              <a:ext cx="1636820" cy="908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34A267D-3E00-5E4C-B900-F97B77545B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9659" y="4090278"/>
              <a:ext cx="1455833" cy="31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64">
              <a:extLst>
                <a:ext uri="{FF2B5EF4-FFF2-40B4-BE49-F238E27FC236}">
                  <a16:creationId xmlns:a16="http://schemas.microsoft.com/office/drawing/2014/main" id="{9C37F659-5BAA-3C48-8444-E80F98854F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0130" y="4070165"/>
              <a:ext cx="62387" cy="53761"/>
              <a:chOff x="3504176" y="1110980"/>
              <a:chExt cx="215064" cy="193412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072D9985-C330-2446-BAE6-741D18ED75AE}"/>
                  </a:ext>
                </a:extLst>
              </p:cNvPr>
              <p:cNvSpPr/>
              <p:nvPr/>
            </p:nvSpPr>
            <p:spPr>
              <a:xfrm>
                <a:off x="3501983" y="1109084"/>
                <a:ext cx="218915" cy="1942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8CB4B3E7-D69E-6A46-9035-AC55BE29EA1A}"/>
                  </a:ext>
                </a:extLst>
              </p:cNvPr>
              <p:cNvCxnSpPr>
                <a:stCxn id="118" idx="1"/>
                <a:endCxn id="118" idx="5"/>
              </p:cNvCxnSpPr>
              <p:nvPr/>
            </p:nvCxnSpPr>
            <p:spPr>
              <a:xfrm>
                <a:off x="3534821" y="1137642"/>
                <a:ext cx="153240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787ADE2C-0703-8C4D-9D40-3E536D59FF43}"/>
                  </a:ext>
                </a:extLst>
              </p:cNvPr>
              <p:cNvCxnSpPr>
                <a:stCxn id="118" idx="3"/>
                <a:endCxn id="118" idx="7"/>
              </p:cNvCxnSpPr>
              <p:nvPr/>
            </p:nvCxnSpPr>
            <p:spPr>
              <a:xfrm flipV="1">
                <a:off x="3534821" y="1137642"/>
                <a:ext cx="153240" cy="1370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1CFDC26-8841-2C49-BEBB-9260EDBBD5C9}"/>
                </a:ext>
              </a:extLst>
            </p:cNvPr>
            <p:cNvCxnSpPr>
              <a:cxnSpLocks/>
            </p:cNvCxnSpPr>
            <p:nvPr/>
          </p:nvCxnSpPr>
          <p:spPr>
            <a:xfrm>
              <a:off x="6584258" y="4029945"/>
              <a:ext cx="0" cy="134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EFBD487-5E01-CE4B-A60F-A0FB0395D1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0134" y="4114094"/>
              <a:ext cx="147170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54554EC-EF7D-A946-9F85-A24B67BDB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6610" y="4112505"/>
              <a:ext cx="1639996" cy="9113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4FF53FB-9CAB-3949-9FC8-8B386F74DE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8198" y="5025429"/>
              <a:ext cx="77792" cy="920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C5060A56-F5E2-3143-B47C-4B5AFB972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0753" y="4260161"/>
              <a:ext cx="1674922" cy="85576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EB6FA7-FAD2-624D-BE5F-26DA5A5E66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71499" y="4261748"/>
              <a:ext cx="192417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B455EA1-8759-EF4C-8C28-BCDE406BAB16}"/>
                </a:ext>
              </a:extLst>
            </p:cNvPr>
            <p:cNvCxnSpPr>
              <a:cxnSpLocks/>
            </p:cNvCxnSpPr>
            <p:nvPr/>
          </p:nvCxnSpPr>
          <p:spPr>
            <a:xfrm>
              <a:off x="6150841" y="4168075"/>
              <a:ext cx="149235" cy="115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871D1A1-4A7E-2145-B7C0-125785FDE5F7}"/>
                </a:ext>
              </a:extLst>
            </p:cNvPr>
            <p:cNvCxnSpPr>
              <a:cxnSpLocks/>
            </p:cNvCxnSpPr>
            <p:nvPr/>
          </p:nvCxnSpPr>
          <p:spPr>
            <a:xfrm>
              <a:off x="6288963" y="3798142"/>
              <a:ext cx="0" cy="4604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6">
              <a:extLst>
                <a:ext uri="{FF2B5EF4-FFF2-40B4-BE49-F238E27FC236}">
                  <a16:creationId xmlns:a16="http://schemas.microsoft.com/office/drawing/2014/main" id="{9BF3FE4D-7569-C44D-B188-FC79140B7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1929" y="3744120"/>
              <a:ext cx="307797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5E78EBA-261F-474A-AE7F-5B0266E3F3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4193" y="5422352"/>
              <a:ext cx="379438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8">
              <a:extLst>
                <a:ext uri="{FF2B5EF4-FFF2-40B4-BE49-F238E27FC236}">
                  <a16:creationId xmlns:a16="http://schemas.microsoft.com/office/drawing/2014/main" id="{DAF5304E-1A6A-604E-945E-03B327AC9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1284" y="5346604"/>
              <a:ext cx="602053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Nd:YAG output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C74F343-EAF3-634D-B031-9DB5B5684DDB}"/>
                </a:ext>
              </a:extLst>
            </p:cNvPr>
            <p:cNvGrpSpPr/>
            <p:nvPr/>
          </p:nvGrpSpPr>
          <p:grpSpPr>
            <a:xfrm>
              <a:off x="5778086" y="5394765"/>
              <a:ext cx="62387" cy="53761"/>
              <a:chOff x="3504176" y="1110980"/>
              <a:chExt cx="215064" cy="193412"/>
            </a:xfrm>
            <a:solidFill>
              <a:srgbClr val="00B050"/>
            </a:solidFill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0C62DCB-5640-4948-9018-1E8D7A3AE052}"/>
                  </a:ext>
                </a:extLst>
              </p:cNvPr>
              <p:cNvSpPr/>
              <p:nvPr/>
            </p:nvSpPr>
            <p:spPr>
              <a:xfrm>
                <a:off x="3504176" y="1110980"/>
                <a:ext cx="215064" cy="19341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6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77EFA8D-5A57-8B43-A3B6-A8B3BF1F42BE}"/>
                  </a:ext>
                </a:extLst>
              </p:cNvPr>
              <p:cNvCxnSpPr>
                <a:stCxn id="115" idx="1"/>
                <a:endCxn id="115" idx="5"/>
              </p:cNvCxnSpPr>
              <p:nvPr/>
            </p:nvCxnSpPr>
            <p:spPr>
              <a:xfrm>
                <a:off x="3535671" y="1139305"/>
                <a:ext cx="152074" cy="136762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3C9C996-41D4-174A-B0D7-ECFF54B51B7A}"/>
                  </a:ext>
                </a:extLst>
              </p:cNvPr>
              <p:cNvCxnSpPr>
                <a:stCxn id="115" idx="3"/>
                <a:endCxn id="115" idx="7"/>
              </p:cNvCxnSpPr>
              <p:nvPr/>
            </p:nvCxnSpPr>
            <p:spPr>
              <a:xfrm flipV="1">
                <a:off x="3535671" y="1139305"/>
                <a:ext cx="152074" cy="136762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B0443-88C3-F84E-80CC-9F8249DFEF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07919" y="4792038"/>
              <a:ext cx="17464" cy="60649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2AF5B0C-28B9-A646-84DC-83E5AAFF409A}"/>
                </a:ext>
              </a:extLst>
            </p:cNvPr>
            <p:cNvCxnSpPr>
              <a:cxnSpLocks/>
            </p:cNvCxnSpPr>
            <p:nvPr/>
          </p:nvCxnSpPr>
          <p:spPr>
            <a:xfrm>
              <a:off x="5725363" y="5109576"/>
              <a:ext cx="196863" cy="12701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D2E8DCB-7E03-194C-8515-BBC9B7F39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1986" y="5173084"/>
              <a:ext cx="315933" cy="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CEA4CD-46F9-2649-9B81-8706ECC7EE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3883" y="5123866"/>
              <a:ext cx="76205" cy="714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6B27506-F43A-7D4A-8628-B6523D60F9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91986" y="5173084"/>
              <a:ext cx="133359" cy="63825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A76702B-B76C-764D-A949-E76618CF265B}"/>
                </a:ext>
              </a:extLst>
            </p:cNvPr>
            <p:cNvSpPr/>
            <p:nvPr/>
          </p:nvSpPr>
          <p:spPr>
            <a:xfrm rot="20965489">
              <a:off x="5588829" y="5809749"/>
              <a:ext cx="103195" cy="133366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/>
            </a:p>
          </p:txBody>
        </p:sp>
        <p:sp>
          <p:nvSpPr>
            <p:cNvPr id="81" name="TextBox 89">
              <a:extLst>
                <a:ext uri="{FF2B5EF4-FFF2-40B4-BE49-F238E27FC236}">
                  <a16:creationId xmlns:a16="http://schemas.microsoft.com/office/drawing/2014/main" id="{835AB77E-3BA0-D440-B78B-B648A6E9E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4389" y="5111024"/>
              <a:ext cx="227999" cy="36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Pol</a:t>
              </a:r>
            </a:p>
          </p:txBody>
        </p:sp>
        <p:sp>
          <p:nvSpPr>
            <p:cNvPr id="82" name="TextBox 90">
              <a:extLst>
                <a:ext uri="{FF2B5EF4-FFF2-40B4-BE49-F238E27FC236}">
                  <a16:creationId xmlns:a16="http://schemas.microsoft.com/office/drawing/2014/main" id="{8BA2DCA0-36F5-1E48-A7AD-2563DF0D3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2283" y="4824446"/>
              <a:ext cx="227999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BS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B9D4538-7BE9-1441-A81E-823981CB576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465" y="3280555"/>
              <a:ext cx="179399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92">
              <a:extLst>
                <a:ext uri="{FF2B5EF4-FFF2-40B4-BE49-F238E27FC236}">
                  <a16:creationId xmlns:a16="http://schemas.microsoft.com/office/drawing/2014/main" id="{F169667D-1D04-6349-9425-FF0DBA17B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1713" y="3211670"/>
              <a:ext cx="602053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/2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E10583E-7A50-DA4A-BE44-F9F69C7AB64A}"/>
                </a:ext>
              </a:extLst>
            </p:cNvPr>
            <p:cNvCxnSpPr>
              <a:cxnSpLocks/>
            </p:cNvCxnSpPr>
            <p:nvPr/>
          </p:nvCxnSpPr>
          <p:spPr>
            <a:xfrm>
              <a:off x="5715838" y="5339792"/>
              <a:ext cx="177812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94">
              <a:extLst>
                <a:ext uri="{FF2B5EF4-FFF2-40B4-BE49-F238E27FC236}">
                  <a16:creationId xmlns:a16="http://schemas.microsoft.com/office/drawing/2014/main" id="{4CAECCBD-ABA2-C648-B8A1-49681D935A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2779" y="5271968"/>
              <a:ext cx="602053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l-GR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/2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85C8B3C-6EBE-D34D-9ABF-7D68806B8ADE}"/>
                </a:ext>
              </a:extLst>
            </p:cNvPr>
            <p:cNvCxnSpPr>
              <a:cxnSpLocks/>
            </p:cNvCxnSpPr>
            <p:nvPr/>
          </p:nvCxnSpPr>
          <p:spPr>
            <a:xfrm>
              <a:off x="5804743" y="4920641"/>
              <a:ext cx="360387" cy="793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0C728FB-0981-5C43-8D83-3E0030BF7E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2904" y="4892063"/>
              <a:ext cx="74617" cy="730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E3CA9CB-7936-8747-9E3E-06DFE31C5B0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0367" y="4336370"/>
              <a:ext cx="15876" cy="58903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E2D1AB9-0FE9-2347-B531-087982D9B8F5}"/>
                </a:ext>
              </a:extLst>
            </p:cNvPr>
            <p:cNvCxnSpPr>
              <a:cxnSpLocks/>
            </p:cNvCxnSpPr>
            <p:nvPr/>
          </p:nvCxnSpPr>
          <p:spPr>
            <a:xfrm>
              <a:off x="6112739" y="4296678"/>
              <a:ext cx="95256" cy="936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E481879-23DD-E64A-87D4-E0CB35016BD6}"/>
                </a:ext>
              </a:extLst>
            </p:cNvPr>
            <p:cNvSpPr/>
            <p:nvPr/>
          </p:nvSpPr>
          <p:spPr>
            <a:xfrm rot="16200000" flipH="1">
              <a:off x="6146872" y="4565639"/>
              <a:ext cx="34634" cy="9765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7C5E156-AD85-6247-95D3-EBDCF790DD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3582" y="4350659"/>
              <a:ext cx="3940434" cy="57157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34E6FE-B111-AF4D-BDAC-882F83FCAA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0882" y="4109330"/>
              <a:ext cx="3614976" cy="682708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7B8E560-4C79-154F-A2FA-7A40B6A2DD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1192" y="4063287"/>
              <a:ext cx="111132" cy="873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7FDB87B-D6F7-E347-96E3-E24DF4264CF9}"/>
                </a:ext>
              </a:extLst>
            </p:cNvPr>
            <p:cNvCxnSpPr>
              <a:cxnSpLocks/>
            </p:cNvCxnSpPr>
            <p:nvPr/>
          </p:nvCxnSpPr>
          <p:spPr>
            <a:xfrm>
              <a:off x="2161192" y="4360185"/>
              <a:ext cx="90493" cy="103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BF12FE6-172F-894E-B193-90904EEBB15F}"/>
                </a:ext>
              </a:extLst>
            </p:cNvPr>
            <p:cNvSpPr/>
            <p:nvPr/>
          </p:nvSpPr>
          <p:spPr>
            <a:xfrm rot="668716" flipH="1">
              <a:off x="2499107" y="4125132"/>
              <a:ext cx="36935" cy="9157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9E1775D-4E2D-904D-A9FD-DD7FDC8F27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3582" y="4112505"/>
              <a:ext cx="0" cy="29848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275B4D0F-8B14-5E46-AC48-3DC36001B4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0572" y="4328431"/>
              <a:ext cx="3861054" cy="101612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15A4C47-41A1-BF45-A3E5-149BBCE5B0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0765" y="4731705"/>
              <a:ext cx="111132" cy="857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5C9F2A4-4275-4A4A-B45D-CBE0614F9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8064" y="4834906"/>
              <a:ext cx="171461" cy="1413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799E386-F51E-8E49-B2DD-A66B13A39CD8}"/>
                </a:ext>
              </a:extLst>
            </p:cNvPr>
            <p:cNvSpPr/>
            <p:nvPr/>
          </p:nvSpPr>
          <p:spPr>
            <a:xfrm>
              <a:off x="4055203" y="4304617"/>
              <a:ext cx="209564" cy="1254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600"/>
            </a:p>
          </p:txBody>
        </p:sp>
        <p:sp>
          <p:nvSpPr>
            <p:cNvPr id="102" name="TextBox 110">
              <a:extLst>
                <a:ext uri="{FF2B5EF4-FFF2-40B4-BE49-F238E27FC236}">
                  <a16:creationId xmlns:a16="http://schemas.microsoft.com/office/drawing/2014/main" id="{518C338E-B655-5A46-B032-C795A140D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0901" y="4556240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3" name="TextBox 111">
              <a:extLst>
                <a:ext uri="{FF2B5EF4-FFF2-40B4-BE49-F238E27FC236}">
                  <a16:creationId xmlns:a16="http://schemas.microsoft.com/office/drawing/2014/main" id="{91E6FC96-C2BA-0C4C-B11A-65FC487C0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2804" y="4019034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4" name="TextBox 112">
              <a:extLst>
                <a:ext uri="{FF2B5EF4-FFF2-40B4-BE49-F238E27FC236}">
                  <a16:creationId xmlns:a16="http://schemas.microsoft.com/office/drawing/2014/main" id="{3DC059EC-AB6F-E149-BD61-5D764BDACF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3993" y="3857741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5" name="TextBox 113">
              <a:extLst>
                <a:ext uri="{FF2B5EF4-FFF2-40B4-BE49-F238E27FC236}">
                  <a16:creationId xmlns:a16="http://schemas.microsoft.com/office/drawing/2014/main" id="{A5901C79-7923-B54C-95B2-719D7B959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2944" y="3984770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6" name="TextBox 114">
              <a:extLst>
                <a:ext uri="{FF2B5EF4-FFF2-40B4-BE49-F238E27FC236}">
                  <a16:creationId xmlns:a16="http://schemas.microsoft.com/office/drawing/2014/main" id="{F21042EE-DC42-AB4E-9188-BE8CC505A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535" y="4563517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7" name="TextBox 115">
              <a:extLst>
                <a:ext uri="{FF2B5EF4-FFF2-40B4-BE49-F238E27FC236}">
                  <a16:creationId xmlns:a16="http://schemas.microsoft.com/office/drawing/2014/main" id="{CC83CA18-BE49-E94C-8470-72810100B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9860" y="4554175"/>
              <a:ext cx="227999" cy="18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08" name="TextBox 116">
              <a:extLst>
                <a:ext uri="{FF2B5EF4-FFF2-40B4-BE49-F238E27FC236}">
                  <a16:creationId xmlns:a16="http://schemas.microsoft.com/office/drawing/2014/main" id="{A96906DA-41B0-4B45-BF08-A811F8FEE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0840" y="4192958"/>
              <a:ext cx="312234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Ti:Sa</a:t>
              </a:r>
            </a:p>
          </p:txBody>
        </p:sp>
        <p:sp>
          <p:nvSpPr>
            <p:cNvPr id="109" name="TextBox 117">
              <a:extLst>
                <a:ext uri="{FF2B5EF4-FFF2-40B4-BE49-F238E27FC236}">
                  <a16:creationId xmlns:a16="http://schemas.microsoft.com/office/drawing/2014/main" id="{AEEC0034-8390-A049-829F-EC7B3272A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164" y="4422846"/>
              <a:ext cx="353477" cy="277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Grating</a:t>
              </a:r>
            </a:p>
          </p:txBody>
        </p:sp>
        <p:grpSp>
          <p:nvGrpSpPr>
            <p:cNvPr id="110" name="Group 122">
              <a:extLst>
                <a:ext uri="{FF2B5EF4-FFF2-40B4-BE49-F238E27FC236}">
                  <a16:creationId xmlns:a16="http://schemas.microsoft.com/office/drawing/2014/main" id="{C37CE00C-ED2D-1B49-9B6A-B6D6FD64A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34283" y="4947181"/>
              <a:ext cx="188376" cy="174323"/>
              <a:chOff x="6771659" y="4087550"/>
              <a:chExt cx="233174" cy="230115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250D23D-45F7-424C-BEE1-8DF14A5EAA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2575" y="4318686"/>
                <a:ext cx="23188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2201DBB-03CA-534E-8188-298BBC7480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72575" y="4088144"/>
                <a:ext cx="0" cy="2305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F2B3510-E880-1D42-8A6C-62F64195E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397" y="4199829"/>
              <a:ext cx="3175" cy="2365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EB5A08B-8515-BE41-BBCB-1A590171810B}"/>
                </a:ext>
              </a:extLst>
            </p:cNvPr>
            <p:cNvCxnSpPr>
              <a:cxnSpLocks/>
            </p:cNvCxnSpPr>
            <p:nvPr/>
          </p:nvCxnSpPr>
          <p:spPr>
            <a:xfrm>
              <a:off x="2556505" y="3664776"/>
              <a:ext cx="31752" cy="10161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Content Placeholder 4">
            <a:extLst>
              <a:ext uri="{FF2B5EF4-FFF2-40B4-BE49-F238E27FC236}">
                <a16:creationId xmlns:a16="http://schemas.microsoft.com/office/drawing/2014/main" id="{7EC34E00-FFC3-4F45-9AB0-9BC68812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8681" r="27547"/>
          <a:stretch>
            <a:fillRect/>
          </a:stretch>
        </p:blipFill>
        <p:spPr bwMode="auto">
          <a:xfrm>
            <a:off x="5999997" y="2605089"/>
            <a:ext cx="1897062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134">
            <a:extLst>
              <a:ext uri="{FF2B5EF4-FFF2-40B4-BE49-F238E27FC236}">
                <a16:creationId xmlns:a16="http://schemas.microsoft.com/office/drawing/2014/main" id="{FB55BFCB-CB1C-9749-85B2-DFCF8D6FF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11160" r="4784"/>
          <a:stretch>
            <a:fillRect/>
          </a:stretch>
        </p:blipFill>
        <p:spPr bwMode="auto">
          <a:xfrm>
            <a:off x="9679823" y="3114676"/>
            <a:ext cx="2147887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6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2A2EF-383C-684C-8565-4D367C20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4743"/>
            <a:ext cx="11049000" cy="826677"/>
          </a:xfrm>
        </p:spPr>
        <p:txBody>
          <a:bodyPr/>
          <a:lstStyle/>
          <a:p>
            <a:r>
              <a:rPr lang="en-US" dirty="0"/>
              <a:t>Support for Tunable Pump Wavelength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DAE09-FE58-FD4E-958C-647B86999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14401"/>
            <a:ext cx="4514208" cy="511841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Booster amplifier assembled tested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Achieved over 20 </a:t>
            </a:r>
            <a:r>
              <a:rPr lang="en-US" dirty="0" err="1"/>
              <a:t>mJ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&lt;250 fs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close to anticipated specification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Further optimization of pulse duration may be possible (TBWP~0.6)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OPA installation and testing impacted significantly by COVID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Parallel optical trombones for synchronization and transport optics still to be installed 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Final commissioning targeted for late CY2021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9E1B8-2AB1-AE4E-BA69-F61E053F8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E0D6C4F2-C13A-8D4D-A229-3CDFA50F1297}"/>
              </a:ext>
            </a:extLst>
          </p:cNvPr>
          <p:cNvGrpSpPr>
            <a:grpSpLocks/>
          </p:cNvGrpSpPr>
          <p:nvPr/>
        </p:nvGrpSpPr>
        <p:grpSpPr bwMode="auto">
          <a:xfrm>
            <a:off x="9257015" y="873303"/>
            <a:ext cx="2463210" cy="5383659"/>
            <a:chOff x="3123446" y="1341874"/>
            <a:chExt cx="1801639" cy="4342948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E142B0F5-3B21-6342-9AE7-C6DBC1E79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2" t="11070" r="35396"/>
            <a:stretch>
              <a:fillRect/>
            </a:stretch>
          </p:blipFill>
          <p:spPr bwMode="auto">
            <a:xfrm>
              <a:off x="3207657" y="1341874"/>
              <a:ext cx="1632857" cy="4103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4DABDC4-FA3C-F946-9744-899DBE2E9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3446" y="5315490"/>
              <a:ext cx="18016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Autocorrelation</a:t>
              </a:r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E335F898-B427-B347-9C38-63B40A4967F0}"/>
              </a:ext>
            </a:extLst>
          </p:cNvPr>
          <p:cNvGrpSpPr>
            <a:grpSpLocks/>
          </p:cNvGrpSpPr>
          <p:nvPr/>
        </p:nvGrpSpPr>
        <p:grpSpPr bwMode="auto">
          <a:xfrm>
            <a:off x="4938551" y="2988853"/>
            <a:ext cx="4303713" cy="3521075"/>
            <a:chOff x="4818742" y="863577"/>
            <a:chExt cx="4303486" cy="352174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BE7FDAB9-7A6C-7346-98F3-9FF6AD2FC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8742" y="863577"/>
              <a:ext cx="4303486" cy="3226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4AB772F-9E20-2E4F-874B-B1E0F1DDC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4047" y="4015993"/>
              <a:ext cx="33769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Spectra Through MOPA Chain</a:t>
              </a:r>
            </a:p>
          </p:txBody>
        </p:sp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10F0F972-C8DE-F645-ADCA-33667B8DDAB3}"/>
              </a:ext>
            </a:extLst>
          </p:cNvPr>
          <p:cNvGrpSpPr>
            <a:grpSpLocks/>
          </p:cNvGrpSpPr>
          <p:nvPr/>
        </p:nvGrpSpPr>
        <p:grpSpPr bwMode="auto">
          <a:xfrm>
            <a:off x="5599416" y="899275"/>
            <a:ext cx="3059949" cy="2419278"/>
            <a:chOff x="5612181" y="4615340"/>
            <a:chExt cx="1801639" cy="16172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39CBEA-C4B9-504B-A83E-9C25E57FC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1" t="8418" r="21169" b="35983"/>
            <a:stretch>
              <a:fillRect/>
            </a:stretch>
          </p:blipFill>
          <p:spPr bwMode="auto">
            <a:xfrm>
              <a:off x="5687751" y="4615340"/>
              <a:ext cx="1604778" cy="112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6EDD52-8AF9-C747-B6D6-553DA0827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181" y="5710191"/>
              <a:ext cx="1801639" cy="52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Amplified Beam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3294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2974EE-0284-F149-A4F8-0D2E036D4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449" y="895340"/>
            <a:ext cx="6716962" cy="47451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20064-BBFB-0C4C-8964-C654C9207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63343F7-4483-EB46-B98E-14C9A05A3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3"/>
          <a:stretch/>
        </p:blipFill>
        <p:spPr>
          <a:xfrm>
            <a:off x="245015" y="1192355"/>
            <a:ext cx="3184236" cy="443138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951198C-8343-934A-98F5-C2333F4F4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17" r="13522"/>
          <a:stretch/>
        </p:blipFill>
        <p:spPr>
          <a:xfrm>
            <a:off x="3133620" y="1202629"/>
            <a:ext cx="1078787" cy="4431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6A7DB-3B1A-084F-8CA4-AE8EB183D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027" y="2977748"/>
            <a:ext cx="1703097" cy="3880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54AEA-9632-E149-BFB1-CCB743DA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26" y="0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Updated Collimator and In-Vacuum Mirror Hardware Installed Spring 2021</a:t>
            </a:r>
          </a:p>
        </p:txBody>
      </p:sp>
    </p:spTree>
    <p:extLst>
      <p:ext uri="{BB962C8B-B14F-4D97-AF65-F5344CB8AC3E}">
        <p14:creationId xmlns:p14="http://schemas.microsoft.com/office/powerpoint/2010/main" val="139683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45D0-A5A7-154D-BBD1-60F949EB3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1"/>
            <a:ext cx="11510909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 Flexible UED and UEM Studies (UE97)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A4962-B0BC-8A4A-8970-CED6ED86A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8B2364A-E913-8041-944B-B82A8988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64" y="1006331"/>
            <a:ext cx="8936760" cy="53778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90CF66-7409-F44A-BF08-18A3540E633A}"/>
              </a:ext>
            </a:extLst>
          </p:cNvPr>
          <p:cNvSpPr/>
          <p:nvPr/>
        </p:nvSpPr>
        <p:spPr>
          <a:xfrm>
            <a:off x="2631941" y="780119"/>
            <a:ext cx="7000339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Quick change design to switch between UEM and UED baseline drift tube configuration</a:t>
            </a:r>
          </a:p>
        </p:txBody>
      </p:sp>
    </p:spTree>
    <p:extLst>
      <p:ext uri="{BB962C8B-B14F-4D97-AF65-F5344CB8AC3E}">
        <p14:creationId xmlns:p14="http://schemas.microsoft.com/office/powerpoint/2010/main" val="60166059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6DDCAB-691B-E744-8E0A-81E3F32991FB}" vid="{F88E3977-3FFC-6D4C-A9CE-9E1E9B7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235</TotalTime>
  <Words>922</Words>
  <Application>Microsoft Macintosh PowerPoint</Application>
  <PresentationFormat>Widescreen</PresentationFormat>
  <Paragraphs>188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Wingdings 3</vt:lpstr>
      <vt:lpstr>BNL</vt:lpstr>
      <vt:lpstr>ATF UED Current Capabilities and Experimental Options</vt:lpstr>
      <vt:lpstr>Introduction</vt:lpstr>
      <vt:lpstr>ATF MeV UED Beam Parameters &amp; Comparison</vt:lpstr>
      <vt:lpstr>UED Facility at BNL B912</vt:lpstr>
      <vt:lpstr>Facility Updates  Currently in Progress</vt:lpstr>
      <vt:lpstr>Upgrade to New OPA Pump Laser with UE103/105</vt:lpstr>
      <vt:lpstr>Support for Tunable Pump Wavelength</vt:lpstr>
      <vt:lpstr>Updated Collimator and In-Vacuum Mirror Hardware Installed Spring 2021</vt:lpstr>
      <vt:lpstr>Support Flexible UED and UEM Studies (UE97)</vt:lpstr>
      <vt:lpstr>Real-Time Diagnostics with UE110/117</vt:lpstr>
      <vt:lpstr>Other Facility Improvement Efforts</vt:lpstr>
      <vt:lpstr>Summary List of Other Efforts</vt:lpstr>
      <vt:lpstr>Photoinjector Refurbishment</vt:lpstr>
      <vt:lpstr>Redundant Chiller System at B912</vt:lpstr>
      <vt:lpstr>LLRF Improvements</vt:lpstr>
      <vt:lpstr>RF Stability Study with UE81</vt:lpstr>
      <vt:lpstr>Drive Laser Pulse Shortening</vt:lpstr>
      <vt:lpstr>Bunch Length Diagnostic with UE81 Team</vt:lpstr>
      <vt:lpstr>Repetition Rate Increase</vt:lpstr>
      <vt:lpstr>Conclusions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 UED Current Capabilities and Experimental Options</dc:title>
  <dc:subject/>
  <dc:creator>Palmer, Mark</dc:creator>
  <cp:keywords/>
  <dc:description/>
  <cp:lastModifiedBy>Fedurin, Mikhail</cp:lastModifiedBy>
  <cp:revision>4</cp:revision>
  <dcterms:created xsi:type="dcterms:W3CDTF">2021-08-17T14:50:22Z</dcterms:created>
  <dcterms:modified xsi:type="dcterms:W3CDTF">2021-08-17T18:51:05Z</dcterms:modified>
  <cp:category/>
</cp:coreProperties>
</file>