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60" r:id="rId3"/>
    <p:sldId id="261" r:id="rId4"/>
    <p:sldId id="257" r:id="rId5"/>
    <p:sldId id="259" r:id="rId6"/>
    <p:sldId id="262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20"/>
    <p:restoredTop sz="94694"/>
  </p:normalViewPr>
  <p:slideViewPr>
    <p:cSldViewPr snapToGrid="0" snapToObjects="1">
      <p:cViewPr varScale="1">
        <p:scale>
          <a:sx n="124" d="100"/>
          <a:sy n="124" d="100"/>
        </p:scale>
        <p:origin x="7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8/17/21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Questions? </a:t>
            </a:r>
            <a:br>
              <a:rPr lang="en-US" dirty="0"/>
            </a:br>
            <a:r>
              <a:rPr lang="en-US" dirty="0"/>
              <a:t>Roundtable Discussion Intro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August 17, 2021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Mark Palmer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C69700-AE9C-7344-9969-2EDD560B5FF6}"/>
              </a:ext>
            </a:extLst>
          </p:cNvPr>
          <p:cNvSpPr txBox="1"/>
          <p:nvPr/>
        </p:nvSpPr>
        <p:spPr>
          <a:xfrm>
            <a:off x="5757803" y="6211669"/>
            <a:ext cx="6434197" cy="646331"/>
          </a:xfrm>
          <a:prstGeom prst="rect">
            <a:avLst/>
          </a:prstGeom>
          <a:noFill/>
          <a:ln w="19050">
            <a:solidFill>
              <a:schemeClr val="bg1">
                <a:lumMod val="95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b="1" i="1" cap="none" spc="0" dirty="0">
                <a:ln w="13462">
                  <a:solidFill>
                    <a:schemeClr val="bg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tx1">
                      <a:lumMod val="50000"/>
                      <a:lumOff val="50000"/>
                    </a:schemeClr>
                  </a:outerShdw>
                </a:effectLst>
                <a:latin typeface="+mn-lt"/>
              </a:rPr>
              <a:t>The Accelerator Test Facility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A1F0E-2762-0845-AA07-B4554347D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CA4E56-79C4-C640-9CB2-DE3FB2BF21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 for Mikhail and the ATF Team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79EBA3-D96D-1048-BEE8-3EAA51CE6E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05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C65C83-D048-5A48-B7D0-355DFC5A8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1ED74C-8103-8C48-A015-2075D184EE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the Roundtable Discussion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110B2-9493-6E45-BA9A-3C87A6088D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5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this Discussion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428109"/>
            <a:ext cx="11428716" cy="460470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We have specifically not asked for users to prepare presentations.</a:t>
            </a:r>
          </a:p>
          <a:p>
            <a:r>
              <a:rPr lang="en-US" dirty="0"/>
              <a:t>Our goals for the next hour are to:</a:t>
            </a:r>
          </a:p>
          <a:p>
            <a:pPr marL="457200" lvl="1" indent="0"/>
            <a:r>
              <a:rPr lang="en-US" dirty="0"/>
              <a:t> Review and discuss the most critical user needs for the facility</a:t>
            </a:r>
          </a:p>
          <a:p>
            <a:pPr marL="914400" lvl="2" indent="0"/>
            <a:r>
              <a:rPr lang="en-US" dirty="0"/>
              <a:t> Not necessarily aiming for detailed answers (yet)</a:t>
            </a:r>
          </a:p>
          <a:p>
            <a:pPr marL="914400" lvl="2" indent="0"/>
            <a:r>
              <a:rPr lang="en-US" dirty="0"/>
              <a:t> Rather identifying the most critical thrusts that need further development</a:t>
            </a:r>
          </a:p>
          <a:p>
            <a:pPr marL="914400" lvl="2" indent="0"/>
            <a:r>
              <a:rPr lang="en-US" dirty="0"/>
              <a:t> This discussion will set the stage for a follow-on discussion in </a:t>
            </a:r>
            <a:r>
              <a:rPr lang="en-US" b="1" dirty="0"/>
              <a:t>greater depth </a:t>
            </a:r>
          </a:p>
          <a:p>
            <a:pPr marL="1371600" lvl="3" indent="0"/>
            <a:r>
              <a:rPr lang="en-US" b="1" dirty="0"/>
              <a:t> Perhaps in conjunction with the Annual Users Meeting</a:t>
            </a:r>
          </a:p>
          <a:p>
            <a:pPr marL="1371600" lvl="3" indent="0"/>
            <a:r>
              <a:rPr lang="en-US" b="1" dirty="0"/>
              <a:t> Or as another standalone meeting</a:t>
            </a:r>
          </a:p>
          <a:p>
            <a:pPr marL="1371600" lvl="3" indent="0"/>
            <a:r>
              <a:rPr lang="en-US" b="1" dirty="0"/>
              <a:t> But definitely before the end of CY2021</a:t>
            </a:r>
          </a:p>
          <a:p>
            <a:pPr marL="460375" lvl="1" indent="174625"/>
            <a:r>
              <a:rPr lang="en-US" dirty="0"/>
              <a:t> To date, we have focused on providing relatively intense bunches for “single-shot” sampling</a:t>
            </a:r>
          </a:p>
          <a:p>
            <a:pPr marL="917575" lvl="2" indent="174625"/>
            <a:r>
              <a:rPr lang="en-US" dirty="0"/>
              <a:t>We aren’t (presently) set up for ultra-low emittance, ultra-high resolution (with corresponding sampling stability)</a:t>
            </a:r>
          </a:p>
          <a:p>
            <a:pPr marL="917575" lvl="2" indent="174625"/>
            <a:r>
              <a:rPr lang="en-US" dirty="0"/>
              <a:t>What is the proper compromise?</a:t>
            </a:r>
          </a:p>
          <a:p>
            <a:pPr marL="917575" lvl="2" indent="174625"/>
            <a:r>
              <a:rPr lang="en-US" dirty="0"/>
              <a:t>We cannot satisfy all potential criteria simultaneously</a:t>
            </a:r>
          </a:p>
          <a:p>
            <a:pPr marL="457200" lvl="1" indent="0"/>
            <a:r>
              <a:rPr lang="en-US" dirty="0"/>
              <a:t>We need your input, but also your active help in order to update and identify</a:t>
            </a:r>
          </a:p>
          <a:p>
            <a:pPr marL="914400" lvl="2" indent="0"/>
            <a:r>
              <a:rPr lang="en-US" dirty="0"/>
              <a:t> Operational </a:t>
            </a:r>
            <a:r>
              <a:rPr lang="en-US" i="1" dirty="0"/>
              <a:t>requirements</a:t>
            </a:r>
          </a:p>
          <a:p>
            <a:pPr marL="914400" lvl="2" indent="0"/>
            <a:r>
              <a:rPr lang="en-US" i="1" dirty="0"/>
              <a:t> </a:t>
            </a:r>
            <a:r>
              <a:rPr lang="en-US" dirty="0"/>
              <a:t>Detailed </a:t>
            </a:r>
            <a:r>
              <a:rPr lang="en-US" i="1" dirty="0"/>
              <a:t>specifications</a:t>
            </a:r>
          </a:p>
          <a:p>
            <a:pPr marL="914400" lvl="2" indent="0"/>
            <a:r>
              <a:rPr lang="en-US" i="1" dirty="0"/>
              <a:t> </a:t>
            </a:r>
            <a:r>
              <a:rPr lang="en-US" dirty="0"/>
              <a:t>Implementation options</a:t>
            </a:r>
          </a:p>
          <a:p>
            <a:pPr marL="914400" lvl="2" indent="0"/>
            <a:r>
              <a:rPr lang="en-US" dirty="0"/>
              <a:t> Potential collaboration options</a:t>
            </a:r>
          </a:p>
          <a:p>
            <a:pPr marL="460375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AE46-B3D2-054A-9F92-273948CEE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E1F496-02B3-1F47-A3E9-C93989201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9525" indent="-9525"/>
            <a:r>
              <a:rPr lang="en-US" dirty="0"/>
              <a:t>The December 2020 Users Meeting yielded a broad range of potential facility measurements</a:t>
            </a:r>
          </a:p>
          <a:p>
            <a:pPr lvl="1"/>
            <a:r>
              <a:rPr lang="en-US" dirty="0"/>
              <a:t>[Mat Sci] Time-resolved studies of lattice dynamics (ongoing)</a:t>
            </a:r>
          </a:p>
          <a:p>
            <a:pPr lvl="1"/>
            <a:r>
              <a:rPr lang="en-US" dirty="0"/>
              <a:t>[Acc Dev] Diagnostics and ML tools for optimizing UED performance</a:t>
            </a:r>
          </a:p>
          <a:p>
            <a:pPr lvl="1"/>
            <a:r>
              <a:rPr lang="en-US" dirty="0"/>
              <a:t>[Acc Dev] Non-destructive real-time diagnostics development</a:t>
            </a:r>
          </a:p>
          <a:p>
            <a:pPr lvl="1"/>
            <a:r>
              <a:rPr lang="en-US" dirty="0"/>
              <a:t>[UEM Dev]  UEM developmental studies [not the focus of today’s discussion]</a:t>
            </a:r>
          </a:p>
          <a:p>
            <a:pPr lvl="1"/>
            <a:r>
              <a:rPr lang="en-US" dirty="0"/>
              <a:t>[Bio Sci] Studies of biological materials</a:t>
            </a:r>
          </a:p>
          <a:p>
            <a:pPr lvl="1"/>
            <a:r>
              <a:rPr lang="en-US" dirty="0"/>
              <a:t>[Acc Mat] Photocathode material characterization</a:t>
            </a:r>
          </a:p>
          <a:p>
            <a:pPr marL="0" indent="0"/>
            <a:r>
              <a:rPr lang="en-US" dirty="0"/>
              <a:t>But there are needs/constraints that cannot be immediately addressed</a:t>
            </a:r>
          </a:p>
          <a:p>
            <a:pPr lvl="1"/>
            <a:r>
              <a:rPr lang="en-US" dirty="0"/>
              <a:t>Wet samples likely require differential pumping between our photocathode gun and the sample chamber</a:t>
            </a:r>
          </a:p>
          <a:p>
            <a:pPr lvl="2"/>
            <a:r>
              <a:rPr lang="en-US" dirty="0"/>
              <a:t>Recent experience with back-streaming conditions due to operational vacuum rise reinforce this concern</a:t>
            </a:r>
          </a:p>
          <a:p>
            <a:pPr lvl="1"/>
            <a:r>
              <a:rPr lang="en-US" dirty="0"/>
              <a:t>Fragile materials may require a load-lock chamber for safe sample transfers</a:t>
            </a:r>
          </a:p>
          <a:p>
            <a:pPr lvl="1"/>
            <a:r>
              <a:rPr lang="en-US" dirty="0"/>
              <a:t>Is the measurement resolution sufficient to achieve each of the studies proposed?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D2EBA-591D-0D41-9C46-2E17C492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87988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A6CC1-A7F0-4F46-818A-F1C3401B9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Your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FFAC9-D53B-BC46-AFFB-CFE06B49F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525" indent="-9525"/>
            <a:r>
              <a:rPr lang="en-US" dirty="0"/>
              <a:t>Round-table discussion has identified experimental PIs, key Program Advisory Committee members, along with some interested parties to drive the topics under consideration.</a:t>
            </a:r>
          </a:p>
          <a:p>
            <a:pPr marL="9525" indent="-9525"/>
            <a:endParaRPr lang="en-US" dirty="0"/>
          </a:p>
          <a:p>
            <a:pPr marL="9525" indent="-9525"/>
            <a:r>
              <a:rPr lang="en-US" dirty="0"/>
              <a:t>We are recording the session and will be taking notes on your input.</a:t>
            </a:r>
          </a:p>
          <a:p>
            <a:pPr marL="9525" indent="-9525"/>
            <a:r>
              <a:rPr lang="en-US" dirty="0"/>
              <a:t>These inputs will set much of the agenda for our future meeting.</a:t>
            </a:r>
          </a:p>
          <a:p>
            <a:pPr marL="9525" indent="-9525"/>
            <a:endParaRPr lang="en-US" dirty="0"/>
          </a:p>
          <a:p>
            <a:pPr marL="9525" indent="-9525"/>
            <a:r>
              <a:rPr lang="en-US" dirty="0"/>
              <a:t>For the purposes of the discussion, please use the </a:t>
            </a:r>
            <a:r>
              <a:rPr lang="en-US" i="1" dirty="0"/>
              <a:t>Raised Hand</a:t>
            </a:r>
            <a:r>
              <a:rPr lang="en-US" dirty="0"/>
              <a:t> feature in Zoom and I will moderate the order of individuals to speak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5DE01-B799-E34E-A684-BB0279821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37338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Break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D80E2-64A8-2746-84CE-DAC7C5339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1570984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66DDCAB-691B-E744-8E0A-81E3F32991FB}" vid="{F88E3977-3FFC-6D4C-A9CE-9E1E9B76A9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32</TotalTime>
  <Words>429</Words>
  <Application>Microsoft Macintosh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BNL</vt:lpstr>
      <vt:lpstr>Questions?  Roundtable Discussion Intro</vt:lpstr>
      <vt:lpstr>Questions for Mikhail and the ATF Team</vt:lpstr>
      <vt:lpstr>Introduction to the Roundtable Discussion</vt:lpstr>
      <vt:lpstr>Goals for this Discussion</vt:lpstr>
      <vt:lpstr>Some Examples</vt:lpstr>
      <vt:lpstr>We Need Your Input</vt:lpstr>
      <vt:lpstr>Section Break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Questions  Roundtable Discussion Intro</dc:title>
  <dc:subject/>
  <dc:creator>Palmer, Mark</dc:creator>
  <cp:keywords/>
  <dc:description/>
  <cp:lastModifiedBy>Palmer, Mark</cp:lastModifiedBy>
  <cp:revision>2</cp:revision>
  <dcterms:created xsi:type="dcterms:W3CDTF">2021-08-17T18:08:11Z</dcterms:created>
  <dcterms:modified xsi:type="dcterms:W3CDTF">2021-08-17T18:40:58Z</dcterms:modified>
  <cp:category/>
</cp:coreProperties>
</file>