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4"/>
    <p:sldMasterId id="2147483648" r:id="rId5"/>
  </p:sldMasterIdLst>
  <p:notesMasterIdLst>
    <p:notesMasterId r:id="rId22"/>
  </p:notesMasterIdLst>
  <p:sldIdLst>
    <p:sldId id="266" r:id="rId6"/>
    <p:sldId id="267" r:id="rId7"/>
    <p:sldId id="335" r:id="rId8"/>
    <p:sldId id="670" r:id="rId9"/>
    <p:sldId id="683" r:id="rId10"/>
    <p:sldId id="691" r:id="rId11"/>
    <p:sldId id="692" r:id="rId12"/>
    <p:sldId id="693" r:id="rId13"/>
    <p:sldId id="685" r:id="rId14"/>
    <p:sldId id="686" r:id="rId15"/>
    <p:sldId id="688" r:id="rId16"/>
    <p:sldId id="689" r:id="rId17"/>
    <p:sldId id="697" r:id="rId18"/>
    <p:sldId id="696" r:id="rId19"/>
    <p:sldId id="695" r:id="rId20"/>
    <p:sldId id="690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72CC1-DDC0-4E4A-9AA7-8D60D4773A51}" v="31" dt="2020-03-19T12:37:06.572"/>
    <p1510:client id="{C65F10C9-3DE0-2B72-99C5-E709D0CD999F}" v="2344" dt="2021-07-14T18:35:07.77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9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787400" y="8877300"/>
            <a:ext cx="11501291" cy="3557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Line"/>
          <p:cNvSpPr/>
          <p:nvPr/>
        </p:nvSpPr>
        <p:spPr>
          <a:xfrm flipV="1">
            <a:off x="749325" y="1396083"/>
            <a:ext cx="11506138" cy="3944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473324" y="9281561"/>
            <a:ext cx="2434423" cy="480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 baseline="0">
                <a:solidFill>
                  <a:schemeClr val="bg1"/>
                </a:solidFill>
              </a:defRPr>
            </a:lvl1pPr>
          </a:lstStyle>
          <a:p>
            <a:fld id="{1D5B6D65-F0B8-4AE6-9D5D-E2B61F4DF1CF}" type="datetime3">
              <a:rPr lang="en-US" smtClean="0"/>
              <a:pPr/>
              <a:t>14 July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021271" y="9272989"/>
            <a:ext cx="4118187" cy="480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author(s)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619759" y="9368639"/>
            <a:ext cx="385041" cy="289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6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20F3BCBB-5C80-4665-98A5-ABB2EF710288}" type="datetime3">
              <a:rPr lang="en-US" smtClean="0"/>
              <a:t>14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author(s)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65014" y="8660838"/>
            <a:ext cx="360675" cy="348813"/>
          </a:xfrm>
          <a:prstGeom prst="rect">
            <a:avLst/>
          </a:prstGeom>
        </p:spPr>
        <p:txBody>
          <a:bodyPr/>
          <a:lstStyle/>
          <a:p>
            <a:fld id="{649DB348-04FB-4554-AC30-06D226E0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CB75-51AC-4916-B1C2-7C3F63F2C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D159B-4750-4C5C-B292-13EF6A0C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600"/>
            </a:lvl1pPr>
            <a:lvl2pPr marL="487695" indent="0" algn="ctr">
              <a:buNone/>
              <a:defRPr sz="2100"/>
            </a:lvl2pPr>
            <a:lvl3pPr marL="975390" indent="0" algn="ctr">
              <a:buNone/>
              <a:defRPr sz="1900"/>
            </a:lvl3pPr>
            <a:lvl4pPr marL="1463086" indent="0" algn="ctr">
              <a:buNone/>
              <a:defRPr sz="1700"/>
            </a:lvl4pPr>
            <a:lvl5pPr marL="1950781" indent="0" algn="ctr">
              <a:buNone/>
              <a:defRPr sz="1700"/>
            </a:lvl5pPr>
            <a:lvl6pPr marL="2438476" indent="0" algn="ctr">
              <a:buNone/>
              <a:defRPr sz="1700"/>
            </a:lvl6pPr>
            <a:lvl7pPr marL="2926171" indent="0" algn="ctr">
              <a:buNone/>
              <a:defRPr sz="1700"/>
            </a:lvl7pPr>
            <a:lvl8pPr marL="3413867" indent="0" algn="ctr">
              <a:buNone/>
              <a:defRPr sz="1700"/>
            </a:lvl8pPr>
            <a:lvl9pPr marL="3901562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E104C-A3FE-4BA6-8F27-F1DB33FF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C4AC-F470-42CF-8007-1DA29018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1D28-9E46-41BE-B231-50E6B709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5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935C-E257-49F9-8CEE-4F6CE614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9A8D8-ECDF-45EB-ABF4-D009760CC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0680-2D90-49DB-B4A9-188A50BD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C833-87C4-4E6F-A8A8-E6DABFCD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576A-5DA7-4188-B177-F2C9EDA5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B3EA-83A1-4261-8859-BF5D205C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7CC0-A557-4101-A9CB-5D01B647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70560-7C2E-4AEC-96F8-BCBACEEE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8FDB0-E090-4169-8838-9BA02178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9E93-5B08-43F4-9EA9-35684A27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EFA7-B136-4D14-84B1-74F0379D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B616-17C5-418B-AE07-A9586F0D0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4EDD2-53E2-46A8-B366-EC77E84A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A38DB-CDF8-42FA-86E1-B558D546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418D-3A16-442A-A5DC-987CA56E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3DF82-F38A-4EA6-86AA-94CD04B9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077-9304-4E4D-897F-B67E4DD0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A99C3-354F-4F12-A80C-6E3CB09B4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95" indent="0">
              <a:buNone/>
              <a:defRPr sz="2100" b="1"/>
            </a:lvl2pPr>
            <a:lvl3pPr marL="975390" indent="0">
              <a:buNone/>
              <a:defRPr sz="1900" b="1"/>
            </a:lvl3pPr>
            <a:lvl4pPr marL="1463086" indent="0">
              <a:buNone/>
              <a:defRPr sz="1700" b="1"/>
            </a:lvl4pPr>
            <a:lvl5pPr marL="1950781" indent="0">
              <a:buNone/>
              <a:defRPr sz="1700" b="1"/>
            </a:lvl5pPr>
            <a:lvl6pPr marL="2438476" indent="0">
              <a:buNone/>
              <a:defRPr sz="1700" b="1"/>
            </a:lvl6pPr>
            <a:lvl7pPr marL="2926171" indent="0">
              <a:buNone/>
              <a:defRPr sz="1700" b="1"/>
            </a:lvl7pPr>
            <a:lvl8pPr marL="3413867" indent="0">
              <a:buNone/>
              <a:defRPr sz="1700" b="1"/>
            </a:lvl8pPr>
            <a:lvl9pPr marL="39015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33E2C-EFB0-4C13-B1A8-410FCE6E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2F0F1-8D79-4B0E-BC33-7AB369587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95" indent="0">
              <a:buNone/>
              <a:defRPr sz="2100" b="1"/>
            </a:lvl2pPr>
            <a:lvl3pPr marL="975390" indent="0">
              <a:buNone/>
              <a:defRPr sz="1900" b="1"/>
            </a:lvl3pPr>
            <a:lvl4pPr marL="1463086" indent="0">
              <a:buNone/>
              <a:defRPr sz="1700" b="1"/>
            </a:lvl4pPr>
            <a:lvl5pPr marL="1950781" indent="0">
              <a:buNone/>
              <a:defRPr sz="1700" b="1"/>
            </a:lvl5pPr>
            <a:lvl6pPr marL="2438476" indent="0">
              <a:buNone/>
              <a:defRPr sz="1700" b="1"/>
            </a:lvl6pPr>
            <a:lvl7pPr marL="2926171" indent="0">
              <a:buNone/>
              <a:defRPr sz="1700" b="1"/>
            </a:lvl7pPr>
            <a:lvl8pPr marL="3413867" indent="0">
              <a:buNone/>
              <a:defRPr sz="1700" b="1"/>
            </a:lvl8pPr>
            <a:lvl9pPr marL="39015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58A7B-E7E1-4524-B346-3D09825E7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835AF-4FEF-4DBB-B304-0256EE3C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0BF65-D7ED-4AB3-B552-CB142FE2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9F516-8BD9-4ACA-B007-0AB57F77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5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E2-FEAD-4A23-9037-FD192F88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80019-2158-4611-AAC8-2C0967C9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14DD5-8A64-4094-8193-4C7AD006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9B25-8674-4DA4-8344-E5DC8C9C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60817-E94D-463E-998E-31CC6091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F9476-DEC0-4D0B-BD00-0CCC9CAE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535F-F9F9-4A90-83B1-A87BC874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1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7E83-5F48-4E69-B195-EB4B0929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1355-FE06-44BB-B5D5-FAECC0DD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CB658-EB7A-4D3A-AF7B-29B19122A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0"/>
            </a:lvl1pPr>
            <a:lvl2pPr marL="487695" indent="0">
              <a:buNone/>
              <a:defRPr sz="1500"/>
            </a:lvl2pPr>
            <a:lvl3pPr marL="975390" indent="0">
              <a:buNone/>
              <a:defRPr sz="1300"/>
            </a:lvl3pPr>
            <a:lvl4pPr marL="1463086" indent="0">
              <a:buNone/>
              <a:defRPr sz="1100"/>
            </a:lvl4pPr>
            <a:lvl5pPr marL="1950781" indent="0">
              <a:buNone/>
              <a:defRPr sz="1100"/>
            </a:lvl5pPr>
            <a:lvl6pPr marL="2438476" indent="0">
              <a:buNone/>
              <a:defRPr sz="1100"/>
            </a:lvl6pPr>
            <a:lvl7pPr marL="2926171" indent="0">
              <a:buNone/>
              <a:defRPr sz="1100"/>
            </a:lvl7pPr>
            <a:lvl8pPr marL="3413867" indent="0">
              <a:buNone/>
              <a:defRPr sz="1100"/>
            </a:lvl8pPr>
            <a:lvl9pPr marL="39015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BC54E-1396-4551-978B-3A1E3D75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01793-C96D-42AF-A600-58F047C0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0AC1C-3204-4552-992E-E24854A8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12E7-CBCC-4E7B-913C-99BD51B4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BCB36-9398-4D7F-BC2E-1917474E9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00"/>
            </a:lvl1pPr>
            <a:lvl2pPr marL="487695" indent="0">
              <a:buNone/>
              <a:defRPr sz="3000"/>
            </a:lvl2pPr>
            <a:lvl3pPr marL="975390" indent="0">
              <a:buNone/>
              <a:defRPr sz="2600"/>
            </a:lvl3pPr>
            <a:lvl4pPr marL="1463086" indent="0">
              <a:buNone/>
              <a:defRPr sz="2100"/>
            </a:lvl4pPr>
            <a:lvl5pPr marL="1950781" indent="0">
              <a:buNone/>
              <a:defRPr sz="2100"/>
            </a:lvl5pPr>
            <a:lvl6pPr marL="2438476" indent="0">
              <a:buNone/>
              <a:defRPr sz="2100"/>
            </a:lvl6pPr>
            <a:lvl7pPr marL="2926171" indent="0">
              <a:buNone/>
              <a:defRPr sz="2100"/>
            </a:lvl7pPr>
            <a:lvl8pPr marL="3413867" indent="0">
              <a:buNone/>
              <a:defRPr sz="2100"/>
            </a:lvl8pPr>
            <a:lvl9pPr marL="3901562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50699-92CB-4B27-B140-507ED07E5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0"/>
            </a:lvl1pPr>
            <a:lvl2pPr marL="487695" indent="0">
              <a:buNone/>
              <a:defRPr sz="1500"/>
            </a:lvl2pPr>
            <a:lvl3pPr marL="975390" indent="0">
              <a:buNone/>
              <a:defRPr sz="1300"/>
            </a:lvl3pPr>
            <a:lvl4pPr marL="1463086" indent="0">
              <a:buNone/>
              <a:defRPr sz="1100"/>
            </a:lvl4pPr>
            <a:lvl5pPr marL="1950781" indent="0">
              <a:buNone/>
              <a:defRPr sz="1100"/>
            </a:lvl5pPr>
            <a:lvl6pPr marL="2438476" indent="0">
              <a:buNone/>
              <a:defRPr sz="1100"/>
            </a:lvl6pPr>
            <a:lvl7pPr marL="2926171" indent="0">
              <a:buNone/>
              <a:defRPr sz="1100"/>
            </a:lvl7pPr>
            <a:lvl8pPr marL="3413867" indent="0">
              <a:buNone/>
              <a:defRPr sz="1100"/>
            </a:lvl8pPr>
            <a:lvl9pPr marL="39015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0A06E-BF0F-44D7-BB9D-316F51E8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4B123-316A-41D4-8297-D5E84DAD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964C3-6F2B-487B-949F-96603759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4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8C24-A36B-4C8F-839C-44C2B78E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27DC4-B763-4223-B675-C38B3F20F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A1CA2-0CEB-4D44-85D7-C82C4924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F4481-903C-497C-B56F-FDDA0159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B58F-1FAE-451A-AFF8-8583DF8E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46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1FB50-E9C6-475B-B1FE-F8171BCCE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7A3C7-1274-497F-BC6E-2ABE79BA9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5D01-0E35-4D1E-B550-A523C901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B1B2-966E-4FD3-A09B-34D65BAC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7F86E-B394-40B4-86E5-BC979822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17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787400" y="8877301"/>
            <a:ext cx="11501291" cy="3557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342898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18" name="Line"/>
          <p:cNvSpPr/>
          <p:nvPr/>
        </p:nvSpPr>
        <p:spPr>
          <a:xfrm flipV="1">
            <a:off x="749325" y="1396084"/>
            <a:ext cx="11506138" cy="3944"/>
          </a:xfrm>
          <a:prstGeom prst="line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342898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1"/>
            <a:ext cx="10464800" cy="5714999"/>
          </a:xfrm>
          <a:prstGeom prst="rect">
            <a:avLst/>
          </a:prstGeom>
        </p:spPr>
        <p:txBody>
          <a:bodyPr>
            <a:noAutofit/>
          </a:bodyPr>
          <a:lstStyle>
            <a:lvl1pPr marL="666747" indent="-428624">
              <a:spcBef>
                <a:spcPts val="1800"/>
              </a:spcBef>
              <a:buSzPct val="171000"/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  <a:lvl2pPr marL="1000121" indent="-428624">
              <a:spcBef>
                <a:spcPts val="1800"/>
              </a:spcBef>
              <a:buSzPct val="171000"/>
              <a:defRPr sz="3100">
                <a:latin typeface="Gill Sans"/>
                <a:ea typeface="Gill Sans"/>
                <a:cs typeface="Gill Sans"/>
                <a:sym typeface="Gill Sans"/>
              </a:defRPr>
            </a:lvl2pPr>
            <a:lvl3pPr marL="1333494" indent="-428624">
              <a:spcBef>
                <a:spcPts val="1800"/>
              </a:spcBef>
              <a:buSzPct val="171000"/>
              <a:defRPr sz="3100">
                <a:latin typeface="Gill Sans"/>
                <a:ea typeface="Gill Sans"/>
                <a:cs typeface="Gill Sans"/>
                <a:sym typeface="Gill Sans"/>
              </a:defRPr>
            </a:lvl3pPr>
            <a:lvl4pPr marL="1666868" indent="-428624">
              <a:spcBef>
                <a:spcPts val="1800"/>
              </a:spcBef>
              <a:buSzPct val="171000"/>
              <a:defRPr sz="3100">
                <a:latin typeface="Gill Sans"/>
                <a:ea typeface="Gill Sans"/>
                <a:cs typeface="Gill Sans"/>
                <a:sym typeface="Gill Sans"/>
              </a:defRPr>
            </a:lvl4pPr>
            <a:lvl5pPr marL="2000242" indent="-428624">
              <a:spcBef>
                <a:spcPts val="1800"/>
              </a:spcBef>
              <a:buSzPct val="171000"/>
              <a:defRPr sz="31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320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DE351-A0DB-4A56-9293-E9F9B730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67B5-1C7E-4CD5-87F5-5DCDBBD78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EA02B-55B3-498A-98E0-CD5238159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D459-E8C3-4669-8CE4-202026CD07E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43A0-0661-451E-8A83-00FCF3FDB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A39CD-ACAB-497C-B566-37D030A55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AFA5-4A9C-4144-8816-B7E635A4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sciencedirect.com/science/article/pii/S0168900217304825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7EB6-281C-4008-AE92-2DC8AE6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Compton polarimeter possible FAC DAQ for EIC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AFA8-8B19-4423-BBFE-AEC940A10E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Alexandre </a:t>
            </a:r>
            <a:r>
              <a:rPr lang="en-US" sz="3200" dirty="0" err="1"/>
              <a:t>Camsonne</a:t>
            </a:r>
            <a:endParaRPr lang="en-US" sz="3200" dirty="0"/>
          </a:p>
          <a:p>
            <a:r>
              <a:rPr lang="en-US" sz="3200" dirty="0" err="1"/>
              <a:t>JLab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July 14th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11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F9EC-C557-44BC-B717-1279A671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Histogramming</a:t>
            </a:r>
            <a:r>
              <a:rPr lang="en-US" dirty="0"/>
              <a:t> proton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2CDE4-F737-4046-B891-E6D404EE0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Photon detector</a:t>
            </a:r>
          </a:p>
          <a:p>
            <a:pPr lvl="1"/>
            <a:r>
              <a:rPr lang="en-US" dirty="0"/>
              <a:t>1320 histograms x 2 ( laser polarization)</a:t>
            </a:r>
          </a:p>
          <a:p>
            <a:pPr lvl="1"/>
            <a:r>
              <a:rPr lang="en-US" dirty="0"/>
              <a:t>2 histograms saved and resets every 0.5 s when bunch replaced</a:t>
            </a:r>
          </a:p>
          <a:p>
            <a:pPr lvl="1"/>
            <a:endParaRPr lang="en-US" dirty="0"/>
          </a:p>
          <a:p>
            <a:r>
              <a:rPr lang="en-US" dirty="0"/>
              <a:t>Electron detector</a:t>
            </a:r>
          </a:p>
          <a:p>
            <a:pPr lvl="1"/>
            <a:r>
              <a:rPr lang="en-US" dirty="0"/>
              <a:t>1320 histograms x 2 ( laser polarization 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653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ABDE-AD12-4700-B3FC-59F48450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by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75CC6-9735-4817-BB9C-21BB507AD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1GHz x 10 bit = 10 Gbit /s per channel</a:t>
            </a:r>
          </a:p>
          <a:p>
            <a:r>
              <a:rPr lang="en-US" dirty="0"/>
              <a:t>Need to check rate after zero suppression</a:t>
            </a:r>
          </a:p>
          <a:p>
            <a:endParaRPr lang="en-US" dirty="0"/>
          </a:p>
          <a:p>
            <a:r>
              <a:rPr lang="en-US" dirty="0" err="1"/>
              <a:t>Prescale</a:t>
            </a:r>
            <a:r>
              <a:rPr lang="en-US" dirty="0"/>
              <a:t> for correction on </a:t>
            </a:r>
            <a:r>
              <a:rPr lang="en-US" dirty="0" err="1"/>
              <a:t>histogramming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219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BE46-1894-4999-8368-1669319A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monitor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1A736-6605-48EF-ACF9-901B9CDEB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Photon detector</a:t>
            </a:r>
          </a:p>
          <a:p>
            <a:pPr lvl="1"/>
            <a:r>
              <a:rPr lang="en-US" dirty="0"/>
              <a:t>1320 histograms</a:t>
            </a:r>
          </a:p>
          <a:p>
            <a:pPr lvl="1"/>
            <a:r>
              <a:rPr lang="en-US" dirty="0"/>
              <a:t>2 histograms saved and resets every 0.5 s when bunch replaced</a:t>
            </a:r>
          </a:p>
          <a:p>
            <a:pPr lvl="1"/>
            <a:r>
              <a:rPr lang="en-US" dirty="0"/>
              <a:t>1320 x 10 ns integral</a:t>
            </a:r>
          </a:p>
          <a:p>
            <a:pPr lvl="1"/>
            <a:r>
              <a:rPr lang="en-US" dirty="0"/>
              <a:t>Is signal DC or pulses 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66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90" y="3413004"/>
            <a:ext cx="3716557" cy="24902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18748" y="8173942"/>
            <a:ext cx="534852" cy="360458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87695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7695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918391-D411-FE40-AAD7-861AE5233E0E}" type="slidenum">
              <a:rPr lang="en-US" smtClean="0"/>
              <a:pPr algn="r"/>
              <a:t>13</a:t>
            </a:fld>
            <a:endParaRPr lang="it" sz="6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4290" y="1235252"/>
            <a:ext cx="8312574" cy="885614"/>
          </a:xfrm>
        </p:spPr>
        <p:txBody>
          <a:bodyPr/>
          <a:lstStyle/>
          <a:p>
            <a:r>
              <a:rPr lang="en-GB" dirty="0"/>
              <a:t>Electronics for very fast detectors</a:t>
            </a:r>
          </a:p>
        </p:txBody>
      </p:sp>
      <p:sp>
        <p:nvSpPr>
          <p:cNvPr id="5" name="Shape 95"/>
          <p:cNvSpPr txBox="1"/>
          <p:nvPr/>
        </p:nvSpPr>
        <p:spPr>
          <a:xfrm>
            <a:off x="1958080" y="2884705"/>
            <a:ext cx="7636868" cy="528300"/>
          </a:xfrm>
          <a:prstGeom prst="rect">
            <a:avLst/>
          </a:prstGeom>
          <a:noFill/>
          <a:ln>
            <a:noFill/>
          </a:ln>
        </p:spPr>
        <p:txBody>
          <a:bodyPr lIns="54855" tIns="54855" rIns="54855" bIns="54855" anchor="t" anchorCtr="0">
            <a:noAutofit/>
          </a:bodyPr>
          <a:lstStyle/>
          <a:p>
            <a:pPr lvl="0"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two channels board was designed and manufactured for the characterization of different solid state detectors.</a:t>
            </a:r>
            <a:endParaRPr lang="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83679" y="3304641"/>
            <a:ext cx="5395523" cy="2320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Sensors up to 16x13 mm</a:t>
            </a:r>
            <a:r>
              <a:rPr lang="en-US" sz="1400" baseline="300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be glued and bonded.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components can be easily adapted to accommodate:</a:t>
            </a:r>
          </a:p>
          <a:p>
            <a:pPr marL="228608" indent="-2286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Diamond sensors: ~1 </a:t>
            </a: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both polarities, small signal</a:t>
            </a:r>
          </a:p>
          <a:p>
            <a:pPr marL="228608" indent="-2286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Silicon sensors: ~100 </a:t>
            </a: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small signal</a:t>
            </a:r>
          </a:p>
          <a:p>
            <a:pPr marL="228608" indent="-2286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UFSD ~100 </a:t>
            </a: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~ larger signal</a:t>
            </a:r>
          </a:p>
          <a:p>
            <a:pPr marL="228608" indent="-2286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SiPM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 ~ 5 </a:t>
            </a: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uA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large signal</a:t>
            </a:r>
          </a:p>
        </p:txBody>
      </p:sp>
      <p:sp>
        <p:nvSpPr>
          <p:cNvPr id="9" name="Shape 95"/>
          <p:cNvSpPr txBox="1"/>
          <p:nvPr/>
        </p:nvSpPr>
        <p:spPr>
          <a:xfrm>
            <a:off x="2004290" y="6207205"/>
            <a:ext cx="3716557" cy="948060"/>
          </a:xfrm>
          <a:prstGeom prst="rect">
            <a:avLst/>
          </a:prstGeom>
          <a:noFill/>
          <a:ln>
            <a:noFill/>
          </a:ln>
        </p:spPr>
        <p:txBody>
          <a:bodyPr lIns="54855" tIns="54855" rIns="54855" bIns="54855" anchor="t" anchorCtr="0">
            <a:noAutofit/>
          </a:bodyPr>
          <a:lstStyle/>
          <a:p>
            <a:pPr lvl="0" algn="just"/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board was optimized to achieve a good time precision with different sensors, however it can be modified to have an output signal shorter (but less precise)</a:t>
            </a:r>
            <a:endParaRPr lang="it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35" y="5688679"/>
            <a:ext cx="3936516" cy="23465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69567" y="5238670"/>
            <a:ext cx="13292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3x3 mm</a:t>
            </a:r>
            <a:r>
              <a:rPr lang="en-US" sz="1400" baseline="300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UFSD</a:t>
            </a:r>
          </a:p>
          <a:p>
            <a:pPr algn="r"/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MIP beam test @ </a:t>
            </a: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Fermilab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39" y="6503909"/>
            <a:ext cx="1786049" cy="13395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41020" y="6681236"/>
            <a:ext cx="1329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~40 </a:t>
            </a: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ps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measured time precision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925369" y="7202944"/>
            <a:ext cx="3874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Test of Ultra Fast Silicon Detectors for Picosecond Time Measurements with a New Multipurpose Read-Out Board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D8648-BC56-49D2-944E-9E4601B38934}"/>
              </a:ext>
            </a:extLst>
          </p:cNvPr>
          <p:cNvSpPr txBox="1"/>
          <p:nvPr/>
        </p:nvSpPr>
        <p:spPr>
          <a:xfrm>
            <a:off x="2394258" y="2121044"/>
            <a:ext cx="6653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TOTEM electronics designed by Kansas University</a:t>
            </a:r>
          </a:p>
        </p:txBody>
      </p:sp>
    </p:spTree>
    <p:extLst>
      <p:ext uri="{BB962C8B-B14F-4D97-AF65-F5344CB8AC3E}">
        <p14:creationId xmlns:p14="http://schemas.microsoft.com/office/powerpoint/2010/main" val="37246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18748" y="8173942"/>
            <a:ext cx="534852" cy="360458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87695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7695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0282" y="1427482"/>
            <a:ext cx="9138919" cy="423333"/>
          </a:xfrm>
        </p:spPr>
        <p:txBody>
          <a:bodyPr>
            <a:normAutofit fontScale="90000"/>
          </a:bodyPr>
          <a:lstStyle/>
          <a:p>
            <a:r>
              <a:rPr lang="en-US" dirty="0"/>
              <a:t>Silicon pulsed with laser at 10 MHz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2091267"/>
            <a:ext cx="8273627" cy="48276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62" y="5493966"/>
            <a:ext cx="3983838" cy="23249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48782" y="6025324"/>
            <a:ext cx="8905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9681" y="5631370"/>
            <a:ext cx="792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6295" y="4852063"/>
            <a:ext cx="1583194" cy="282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3140" y="4486380"/>
            <a:ext cx="93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2500" y="5484696"/>
            <a:ext cx="4849478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Amplifier with silicon detector fast enough to separate successive sources for </a:t>
            </a:r>
            <a:r>
              <a:rPr lang="en-US" sz="2600" b="1" dirty="0" err="1"/>
              <a:t>eRHIC</a:t>
            </a:r>
            <a:r>
              <a:rPr lang="en-US" sz="2600" b="1" dirty="0"/>
              <a:t> </a:t>
            </a:r>
            <a:r>
              <a:rPr lang="en-US" sz="2600" b="1" dirty="0" err="1"/>
              <a:t>Linac</a:t>
            </a:r>
            <a:r>
              <a:rPr lang="en-US" sz="2600" b="1" dirty="0"/>
              <a:t> Ring at 10 MHz</a:t>
            </a:r>
          </a:p>
          <a:p>
            <a:pPr algn="ctr"/>
            <a:endParaRPr lang="en-US" sz="2600" b="1" dirty="0"/>
          </a:p>
          <a:p>
            <a:pPr algn="ctr"/>
            <a:r>
              <a:rPr lang="en-US" sz="2600" dirty="0"/>
              <a:t> (New proposal for up to 476 MHz )</a:t>
            </a:r>
          </a:p>
        </p:txBody>
      </p:sp>
    </p:spTree>
    <p:extLst>
      <p:ext uri="{BB962C8B-B14F-4D97-AF65-F5344CB8AC3E}">
        <p14:creationId xmlns:p14="http://schemas.microsoft.com/office/powerpoint/2010/main" val="82997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mf8tR7bNlv1hqZAPJwJeMOG-d75-qMmUC1o7Nl-OVRNCWUehMU4TqdDjfR25mkGEqkHySnuBtu_fNjiNIBp7TNvrFQzA-CaawADSP4yoilwQrroX8TMI6ZHmVXK3rz_-9HomGafwk5PfFlT6ruwM0JT2dHkzKP-qi_PSG3IZ3m8cstnoQsdwjuisPCGXWWnPVFnuDqgamKbKA_3mbof8TVPH8A_E-NwKNkQGFPrOMdlZzOneLfqvERU-N1mJBBQA_6fZNjjjwzIIBPk65BO2CwdzEnAo93qGu3LH8JN_AP0lmWbLBxKy4qlhP3mf1oyAl8dKRR4q6EVHCSDhejqWxPPwZvAKtOet6dI5rJzV53QO_619UgPTqczAfE2fnYSJmBrzpY0P5HLnxyRvQr-7FrKPzuqdNZbMzqiQ79QSY4dQVBRQXZ2nvT34ZWWipkZf0s91CWCWtAMLG7CvGnX9WwrgW5ttO_1Njs5pGnUdkhUftGUVefr2X0ZHmrW9rq9WfndOSjS0JfEDMfBCA56fp7Uuaqv0HMsj_947S81V9Qq54POQm3b5uId9M_wYyPaF9iNeDdunKXJmN6fBtnVOPlSdhV2eLwi6xG13CjLJ-CB15r7LCA=w570-h1012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b="2087"/>
          <a:stretch/>
        </p:blipFill>
        <p:spPr bwMode="auto">
          <a:xfrm>
            <a:off x="7436389" y="3290347"/>
            <a:ext cx="2448957" cy="39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18748" y="8173942"/>
            <a:ext cx="534852" cy="360458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87695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7695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algn="l" defTabSz="48769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918391-D411-FE40-AAD7-861AE5233E0E}" type="slidenum">
              <a:rPr lang="en-US" smtClean="0"/>
              <a:pPr algn="r"/>
              <a:t>15</a:t>
            </a:fld>
            <a:endParaRPr lang="it" sz="6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06212" y="1206731"/>
            <a:ext cx="8312574" cy="885614"/>
          </a:xfrm>
        </p:spPr>
        <p:txBody>
          <a:bodyPr/>
          <a:lstStyle/>
          <a:p>
            <a:r>
              <a:rPr lang="en-GB" dirty="0"/>
              <a:t>Electronics for very fast detectors</a:t>
            </a:r>
          </a:p>
        </p:txBody>
      </p:sp>
      <p:sp>
        <p:nvSpPr>
          <p:cNvPr id="5" name="Shape 95"/>
          <p:cNvSpPr txBox="1"/>
          <p:nvPr/>
        </p:nvSpPr>
        <p:spPr>
          <a:xfrm>
            <a:off x="1958080" y="2884705"/>
            <a:ext cx="7636868" cy="528300"/>
          </a:xfrm>
          <a:prstGeom prst="rect">
            <a:avLst/>
          </a:prstGeom>
          <a:noFill/>
          <a:ln>
            <a:noFill/>
          </a:ln>
        </p:spPr>
        <p:txBody>
          <a:bodyPr lIns="54855" tIns="54855" rIns="54855" bIns="54855" anchor="t" anchorCtr="0">
            <a:noAutofit/>
          </a:bodyPr>
          <a:lstStyle/>
          <a:p>
            <a:pPr lvl="0"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This board was also used to test the performance of a diamond sensor using a Sr</a:t>
            </a:r>
            <a:r>
              <a:rPr lang="en-GB" sz="1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90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β</a:t>
            </a:r>
            <a:r>
              <a:rPr lang="en-GB" sz="1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-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source.</a:t>
            </a:r>
            <a:endParaRPr lang="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160" y="3337588"/>
            <a:ext cx="4531705" cy="1916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159" y="5373584"/>
            <a:ext cx="4531705" cy="19161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1211" y="4682943"/>
            <a:ext cx="686272" cy="52322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8.55 ns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 flipV="1">
            <a:off x="4732676" y="4357738"/>
            <a:ext cx="188535" cy="58681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55603" y="4297993"/>
            <a:ext cx="761685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>
            <a:off x="4544141" y="4944553"/>
            <a:ext cx="377070" cy="24644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67067" y="5248614"/>
            <a:ext cx="761685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049394" y="5769848"/>
            <a:ext cx="11371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500 </a:t>
            </a:r>
            <a:r>
              <a:rPr lang="el-GR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μ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 </a:t>
            </a:r>
            <a:r>
              <a:rPr lang="en-US" sz="140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pcCVD</a:t>
            </a:r>
            <a:r>
              <a:rPr lang="en-US" sz="1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diamond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9519536" y="6139180"/>
            <a:ext cx="529858" cy="443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8724-C7CA-4A76-B2C3-67FE0272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2C378-EACC-480E-BF5F-E0E16F497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to 2 GHz FADC seems good to resolve 10 ns beam structure</a:t>
            </a:r>
          </a:p>
          <a:p>
            <a:r>
              <a:rPr lang="en-US" dirty="0" err="1"/>
              <a:t>Histogramming</a:t>
            </a:r>
            <a:r>
              <a:rPr lang="en-US" dirty="0"/>
              <a:t> reduces amount of data vastly, is it ok to average over several turns ?</a:t>
            </a:r>
          </a:p>
          <a:p>
            <a:r>
              <a:rPr lang="en-US" dirty="0"/>
              <a:t>How much event of event data needed</a:t>
            </a:r>
          </a:p>
          <a:p>
            <a:r>
              <a:rPr lang="en-US" dirty="0"/>
              <a:t>PbF2 seems to be fast enough for 10 ns bunch structure</a:t>
            </a:r>
          </a:p>
          <a:p>
            <a:r>
              <a:rPr lang="en-US" dirty="0"/>
              <a:t>Diamond or silicon with Kansas preamp might be fast enough for 10 ns beam structure ( Other detectors / preamps ? )</a:t>
            </a:r>
          </a:p>
        </p:txBody>
      </p:sp>
    </p:spTree>
    <p:extLst>
      <p:ext uri="{BB962C8B-B14F-4D97-AF65-F5344CB8AC3E}">
        <p14:creationId xmlns:p14="http://schemas.microsoft.com/office/powerpoint/2010/main" val="4104195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F8E3-F04F-41DF-8196-2401135E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-556228"/>
            <a:ext cx="10464800" cy="24384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A1779-3486-45FE-9195-21C8452682EA}"/>
              </a:ext>
            </a:extLst>
          </p:cNvPr>
          <p:cNvSpPr txBox="1"/>
          <p:nvPr/>
        </p:nvSpPr>
        <p:spPr>
          <a:xfrm>
            <a:off x="1851948" y="3939097"/>
            <a:ext cx="923659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eRHIC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beam parameters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Signals with FADC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err="1"/>
              <a:t>Histogramming</a:t>
            </a:r>
            <a:endParaRPr lang="en-US" sz="2400" b="1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Conclusion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585327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98" y="966656"/>
            <a:ext cx="6962171" cy="4409468"/>
          </a:xfrm>
        </p:spPr>
      </p:pic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1041721" y="0"/>
            <a:ext cx="11083432" cy="88730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eRHIC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5710" y="5630767"/>
            <a:ext cx="557627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luminosity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560 MHz RF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330 bunches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ns between bunches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 current up to 1.2A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 current up to 0.46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7698" y="5376124"/>
            <a:ext cx="311553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luminosity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560 MHz RF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1320 bunches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ns between bunches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 current up to 2.4 A</a:t>
            </a:r>
          </a:p>
          <a:p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 current up to 0.92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912" y="7825959"/>
            <a:ext cx="121338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luminosity polarized electrons on polarized and </a:t>
            </a:r>
            <a:r>
              <a:rPr lang="en-US" sz="192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unpolarized</a:t>
            </a:r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ions</a:t>
            </a:r>
          </a:p>
          <a:p>
            <a:pPr algn="ctr"/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electron beam asymmetry measurements polarization can be the dominating error.</a:t>
            </a:r>
          </a:p>
          <a:p>
            <a:pPr algn="ctr"/>
            <a:r>
              <a:rPr lang="en-US" sz="19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Aiming for 1% or better electron polarization accuracy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1801363" y="8085052"/>
            <a:ext cx="812156" cy="7338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/>
            <a:fld id="{BF01CAB8-F2EB-4ECA-A7F8-50FB6B22EBA9}" type="slidenum">
              <a:rPr lang="it" sz="80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 lang="it" sz="801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907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2811" y="885695"/>
            <a:ext cx="40023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</a:t>
            </a:r>
            <a:r>
              <a:rPr lang="en-US" sz="1920" baseline="-25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92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275 GeV, </a:t>
            </a:r>
            <a:r>
              <a:rPr lang="en-US" sz="192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920" baseline="-25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92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10 GeV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68" y="1180282"/>
            <a:ext cx="7757115" cy="5868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5954" y="7034928"/>
            <a:ext cx="10758970" cy="375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en-U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eRHIC</a:t>
            </a:r>
            <a:r>
              <a:rPr lang="en-U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ring </a:t>
            </a:r>
            <a:r>
              <a:rPr lang="en-U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ring</a:t>
            </a:r>
            <a:r>
              <a:rPr lang="en-U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: beam interaction frequency going from initial RHIC 10 MHz to  30 MHz with 330 bunches  and 100 MHz with 1320 bunches in a 3.8 km ring</a:t>
            </a:r>
          </a:p>
          <a:p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dirty="0">
                <a:latin typeface="Open Sans"/>
                <a:ea typeface="Open Sans"/>
                <a:cs typeface="Open Sans"/>
              </a:rPr>
              <a:t>Bunch replacement 2 Hz</a:t>
            </a:r>
          </a:p>
          <a:p>
            <a:endParaRPr lang="en-US" sz="1700" dirty="0">
              <a:latin typeface="Open Sans"/>
              <a:ea typeface="Open Sans"/>
              <a:cs typeface="Open Sans"/>
            </a:endParaRPr>
          </a:p>
          <a:p>
            <a:r>
              <a:rPr lang="en-US" sz="1700" dirty="0">
                <a:latin typeface="Open Sans"/>
                <a:ea typeface="Open Sans"/>
                <a:cs typeface="Open Sans"/>
              </a:rPr>
              <a:t>1 turn  = 3.8 km / c = 12.6 us or 13.2 us</a:t>
            </a:r>
          </a:p>
          <a:p>
            <a:endParaRPr lang="en-US" sz="1700" dirty="0">
              <a:latin typeface="Open Sans"/>
              <a:ea typeface="Open Sans"/>
              <a:cs typeface="Open Sans"/>
            </a:endParaRPr>
          </a:p>
          <a:p>
            <a:r>
              <a:rPr lang="en-US" sz="1700" dirty="0">
                <a:latin typeface="Open Sans"/>
                <a:ea typeface="Open Sans"/>
                <a:cs typeface="Open Sans"/>
              </a:rPr>
              <a:t>39682 revolutions / 0.5s</a:t>
            </a:r>
          </a:p>
          <a:p>
            <a:endParaRPr lang="en-US" sz="1700" dirty="0">
              <a:latin typeface="Open Sans"/>
              <a:ea typeface="Open Sans"/>
              <a:cs typeface="Open Sans"/>
            </a:endParaRPr>
          </a:p>
          <a:p>
            <a:r>
              <a:rPr lang="en-US" sz="1700" dirty="0">
                <a:latin typeface="Open Sans"/>
                <a:ea typeface="Open Sans"/>
                <a:cs typeface="Open Sans"/>
              </a:rPr>
              <a:t>Time to replace all bunches in ring : 660s = 11 mins</a:t>
            </a:r>
          </a:p>
          <a:p>
            <a:endParaRPr lang="en-US" sz="1700" dirty="0">
              <a:latin typeface="Open Sans"/>
              <a:ea typeface="Open Sans"/>
              <a:cs typeface="Open Sans"/>
            </a:endParaRPr>
          </a:p>
          <a:p>
            <a:endParaRPr lang="en-US" sz="1700" dirty="0">
              <a:latin typeface="Open Sans"/>
              <a:ea typeface="Open Sans"/>
              <a:cs typeface="Open Sans"/>
            </a:endParaRPr>
          </a:p>
          <a:p>
            <a:endParaRPr lang="en-US" sz="1700" dirty="0">
              <a:latin typeface="Open Sans"/>
              <a:ea typeface="Open Sans"/>
              <a:cs typeface="Open Sans"/>
            </a:endParaRPr>
          </a:p>
          <a:p>
            <a:endParaRPr lang="en-US" sz="17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1836828" y="7384613"/>
            <a:ext cx="780372" cy="5596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/>
            <a:fld id="{EB1D3660-D9FE-4B16-A3D8-DAE60CD707C8}" type="slidenum">
              <a:rPr lang="it" sz="80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lang="it" sz="801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4007253" cy="8873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1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Parameters </a:t>
            </a:r>
            <a:r>
              <a:rPr lang="en-US" sz="3413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eRHIC</a:t>
            </a:r>
            <a:r>
              <a:rPr lang="en-US" sz="341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ring-ring for Maximum Luminosity</a:t>
            </a:r>
            <a:endParaRPr lang="en-US" sz="3413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812594A-6E65-4F84-8C5E-4990C602A623}"/>
              </a:ext>
            </a:extLst>
          </p:cNvPr>
          <p:cNvSpPr/>
          <p:nvPr/>
        </p:nvSpPr>
        <p:spPr>
          <a:xfrm>
            <a:off x="6426450" y="2938925"/>
            <a:ext cx="1127593" cy="54131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182D1E-0BC3-453A-8A6E-0F416A00CA15}"/>
              </a:ext>
            </a:extLst>
          </p:cNvPr>
          <p:cNvSpPr/>
          <p:nvPr/>
        </p:nvSpPr>
        <p:spPr>
          <a:xfrm>
            <a:off x="8510162" y="2939054"/>
            <a:ext cx="1127593" cy="54131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563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BF2E-29F2-4629-8A98-4D05725F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A FADC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9D8349B-6C6B-452C-847F-ED4A5AA7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00" y="1881837"/>
            <a:ext cx="11039976" cy="7318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58E30-D2AF-476F-BEEF-E65BDA1B317F}"/>
              </a:ext>
            </a:extLst>
          </p:cNvPr>
          <p:cNvSpPr txBox="1"/>
          <p:nvPr/>
        </p:nvSpPr>
        <p:spPr>
          <a:xfrm>
            <a:off x="2196050" y="8463743"/>
            <a:ext cx="1057805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250 MHz 12 bit FADC</a:t>
            </a:r>
          </a:p>
          <a:p>
            <a:pPr algn="l"/>
            <a:r>
              <a:rPr lang="en-US" dirty="0"/>
              <a:t>Digital integration over time window , CAEN or </a:t>
            </a:r>
            <a:r>
              <a:rPr lang="en-US" dirty="0" err="1"/>
              <a:t>Alphacore</a:t>
            </a:r>
            <a:r>
              <a:rPr lang="en-US" dirty="0"/>
              <a:t> 1 GHz 10 bits</a:t>
            </a:r>
          </a:p>
        </p:txBody>
      </p:sp>
    </p:spTree>
    <p:extLst>
      <p:ext uri="{BB962C8B-B14F-4D97-AF65-F5344CB8AC3E}">
        <p14:creationId xmlns:p14="http://schemas.microsoft.com/office/powerpoint/2010/main" val="33082817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C549-2757-4316-9A8F-7BDF0E0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PbF2 pulses from DVCS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8BD9-6F62-48AC-BFE6-B14DD867D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3735744" cy="4643134"/>
          </a:xfrm>
        </p:spPr>
        <p:txBody>
          <a:bodyPr>
            <a:normAutofit/>
          </a:bodyPr>
          <a:lstStyle/>
          <a:p>
            <a:r>
              <a:rPr lang="en-US" dirty="0"/>
              <a:t>1 GHz sampling 128 ns</a:t>
            </a:r>
          </a:p>
          <a:p>
            <a:r>
              <a:rPr lang="en-US" dirty="0"/>
              <a:t>PbF2</a:t>
            </a:r>
          </a:p>
          <a:p>
            <a:r>
              <a:rPr lang="en-US" dirty="0"/>
              <a:t>Hamamatsu R5900 </a:t>
            </a:r>
          </a:p>
          <a:p>
            <a:r>
              <a:rPr lang="en-US" dirty="0"/>
              <a:t>Pure Cerenkov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1476DF-8A06-4D94-AC58-7B576859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476" y="5342749"/>
            <a:ext cx="6580681" cy="445418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03A6BC6-3A72-453E-8084-4BBD6F89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14" y="1618899"/>
            <a:ext cx="6536266" cy="4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782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90B0-D03B-4B5D-AC6C-A008C5B0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PbF2 pile-up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24E3-C629-490D-B962-D99CD6129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D13C7B-7217-4338-82CA-0021E246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15" y="2503701"/>
            <a:ext cx="10409280" cy="67404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CAAE38-EA15-4EB7-80DA-0A79C6C4BD3A}"/>
              </a:ext>
            </a:extLst>
          </p:cNvPr>
          <p:cNvCxnSpPr>
            <a:cxnSpLocks/>
          </p:cNvCxnSpPr>
          <p:nvPr/>
        </p:nvCxnSpPr>
        <p:spPr>
          <a:xfrm flipV="1">
            <a:off x="6497627" y="9232640"/>
            <a:ext cx="647909" cy="323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05211-77A3-4DF7-9160-E5C7AFEF7F30}"/>
              </a:ext>
            </a:extLst>
          </p:cNvPr>
          <p:cNvCxnSpPr>
            <a:cxnSpLocks/>
          </p:cNvCxnSpPr>
          <p:nvPr/>
        </p:nvCxnSpPr>
        <p:spPr>
          <a:xfrm flipV="1">
            <a:off x="5731709" y="9232659"/>
            <a:ext cx="647909" cy="323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FBDA52-65B1-4E86-B437-9777AE02310E}"/>
              </a:ext>
            </a:extLst>
          </p:cNvPr>
          <p:cNvCxnSpPr/>
          <p:nvPr/>
        </p:nvCxnSpPr>
        <p:spPr>
          <a:xfrm flipH="1">
            <a:off x="5662154" y="2593283"/>
            <a:ext cx="29320" cy="627124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8214C4-0B39-4932-A2F3-5B6599080DBC}"/>
              </a:ext>
            </a:extLst>
          </p:cNvPr>
          <p:cNvCxnSpPr>
            <a:cxnSpLocks/>
          </p:cNvCxnSpPr>
          <p:nvPr/>
        </p:nvCxnSpPr>
        <p:spPr>
          <a:xfrm flipH="1">
            <a:off x="6429952" y="2593638"/>
            <a:ext cx="29320" cy="627124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DD04E0-E050-4DC7-9E92-419E72BA926F}"/>
              </a:ext>
            </a:extLst>
          </p:cNvPr>
          <p:cNvCxnSpPr>
            <a:cxnSpLocks/>
          </p:cNvCxnSpPr>
          <p:nvPr/>
        </p:nvCxnSpPr>
        <p:spPr>
          <a:xfrm flipH="1">
            <a:off x="7132258" y="2686344"/>
            <a:ext cx="29320" cy="627124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5FA37A-55F5-4C5D-ACCD-51C47E7F5D18}"/>
              </a:ext>
            </a:extLst>
          </p:cNvPr>
          <p:cNvCxnSpPr>
            <a:cxnSpLocks/>
          </p:cNvCxnSpPr>
          <p:nvPr/>
        </p:nvCxnSpPr>
        <p:spPr>
          <a:xfrm flipH="1">
            <a:off x="4960203" y="2642446"/>
            <a:ext cx="29320" cy="627124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B5131F-51D5-41D4-A27D-64BFA857C043}"/>
              </a:ext>
            </a:extLst>
          </p:cNvPr>
          <p:cNvCxnSpPr>
            <a:cxnSpLocks/>
          </p:cNvCxnSpPr>
          <p:nvPr/>
        </p:nvCxnSpPr>
        <p:spPr>
          <a:xfrm flipH="1">
            <a:off x="7872309" y="2642624"/>
            <a:ext cx="29320" cy="627124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103861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8DE7DA4-0295-4378-BC92-6CE299CB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807" y="2151158"/>
            <a:ext cx="8555314" cy="62234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D0FA5F-6C9C-4DC7-9EBF-F56888AFEAA8}"/>
              </a:ext>
            </a:extLst>
          </p:cNvPr>
          <p:cNvSpPr txBox="1">
            <a:spLocks/>
          </p:cNvSpPr>
          <p:nvPr/>
        </p:nvSpPr>
        <p:spPr>
          <a:xfrm>
            <a:off x="1104900" y="4064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dirty="0"/>
              <a:t>Scintillator pile-up event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86C98E-7A9E-482A-8333-811042228133}"/>
              </a:ext>
            </a:extLst>
          </p:cNvPr>
          <p:cNvCxnSpPr/>
          <p:nvPr/>
        </p:nvCxnSpPr>
        <p:spPr>
          <a:xfrm flipV="1">
            <a:off x="4262828" y="2802803"/>
            <a:ext cx="8865" cy="49170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D40A8B-A71C-44A9-81EC-006EAD94AADD}"/>
              </a:ext>
            </a:extLst>
          </p:cNvPr>
          <p:cNvCxnSpPr>
            <a:cxnSpLocks/>
          </p:cNvCxnSpPr>
          <p:nvPr/>
        </p:nvCxnSpPr>
        <p:spPr>
          <a:xfrm flipV="1">
            <a:off x="3691505" y="2802981"/>
            <a:ext cx="8865" cy="49170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04647A-2438-4761-88C6-8FA5C6CA7C47}"/>
              </a:ext>
            </a:extLst>
          </p:cNvPr>
          <p:cNvCxnSpPr>
            <a:cxnSpLocks/>
          </p:cNvCxnSpPr>
          <p:nvPr/>
        </p:nvCxnSpPr>
        <p:spPr>
          <a:xfrm flipV="1">
            <a:off x="4796583" y="2803158"/>
            <a:ext cx="8865" cy="49170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D8C9D3-3685-4920-BAE3-44DFAB3385E2}"/>
              </a:ext>
            </a:extLst>
          </p:cNvPr>
          <p:cNvCxnSpPr>
            <a:cxnSpLocks/>
          </p:cNvCxnSpPr>
          <p:nvPr/>
        </p:nvCxnSpPr>
        <p:spPr>
          <a:xfrm flipV="1">
            <a:off x="5373705" y="2830551"/>
            <a:ext cx="8865" cy="49170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752976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F9EC-C557-44BC-B717-1279A671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Histogramming</a:t>
            </a:r>
            <a:r>
              <a:rPr lang="en-US" dirty="0"/>
              <a:t> electron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2CDE4-F737-4046-B891-E6D404EE0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Photon detector</a:t>
            </a:r>
          </a:p>
          <a:p>
            <a:pPr lvl="1"/>
            <a:r>
              <a:rPr lang="en-US" dirty="0"/>
              <a:t>1320 histograms (200 bins x32 bits) x 2 ( laser polarization ) fill with pulse amplitude </a:t>
            </a:r>
          </a:p>
          <a:p>
            <a:pPr lvl="1"/>
            <a:r>
              <a:rPr lang="en-US" dirty="0"/>
              <a:t>2 histograms saved and resets every 0.5 s when bunch replaced = 200 x 32 x 2 / 0.5 = 25.6 </a:t>
            </a:r>
            <a:r>
              <a:rPr lang="en-US" dirty="0" err="1"/>
              <a:t>kBytes</a:t>
            </a:r>
            <a:r>
              <a:rPr lang="en-US" dirty="0"/>
              <a:t>/s per channel</a:t>
            </a:r>
          </a:p>
          <a:p>
            <a:pPr lvl="1"/>
            <a:r>
              <a:rPr lang="en-US" dirty="0"/>
              <a:t>Could increase by factor 10 or 100 to monitor polarization during different time of fill</a:t>
            </a:r>
          </a:p>
          <a:p>
            <a:r>
              <a:rPr lang="en-US" dirty="0"/>
              <a:t>Electron detector</a:t>
            </a:r>
          </a:p>
          <a:p>
            <a:pPr lvl="1"/>
            <a:r>
              <a:rPr lang="en-US" dirty="0"/>
              <a:t>1320 histograms x 2 ( laser polarization 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312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24c95da83a4d3cbcab78d88f44ec1bbc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78db873198c7b2bb0f95f5631c97d043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A8B6F7-AC9A-46A8-9CC8-A648115E7DD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2DFE724-568F-4667-894A-CD33FC21DF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6EFDCF-CC78-43F4-AA64-92C1322EF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756</Words>
  <Application>Microsoft Office PowerPoint</Application>
  <PresentationFormat>Custom</PresentationFormat>
  <Paragraphs>205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White</vt:lpstr>
      <vt:lpstr>Office Theme</vt:lpstr>
      <vt:lpstr>Compton polarimeter possible FAC DAQ for EIC</vt:lpstr>
      <vt:lpstr>Outline</vt:lpstr>
      <vt:lpstr>eRHIC</vt:lpstr>
      <vt:lpstr> Main Parameters eRHIC ring-ring for Maximum Luminosity</vt:lpstr>
      <vt:lpstr>Hall A FADC</vt:lpstr>
      <vt:lpstr>PbF2 pulses from DVCS</vt:lpstr>
      <vt:lpstr>PbF2 pile-up event</vt:lpstr>
      <vt:lpstr>PowerPoint Presentation</vt:lpstr>
      <vt:lpstr>Histogramming electron</vt:lpstr>
      <vt:lpstr>Histogramming proton</vt:lpstr>
      <vt:lpstr>Event by event</vt:lpstr>
      <vt:lpstr>Luminosity monitor</vt:lpstr>
      <vt:lpstr>Electronics for very fast detectors</vt:lpstr>
      <vt:lpstr>Silicon pulsed with laser at 10 MHz</vt:lpstr>
      <vt:lpstr>Electronics for very fast detectors</vt:lpstr>
      <vt:lpstr>Conclusion/question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Camsonne</dc:creator>
  <cp:lastModifiedBy>Eun  Hee Alexandre</cp:lastModifiedBy>
  <cp:revision>316</cp:revision>
  <dcterms:modified xsi:type="dcterms:W3CDTF">2021-07-14T18:35:13Z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