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5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7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505248"/>
            <a:ext cx="8374549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2404" y="2048814"/>
            <a:ext cx="7639191" cy="1013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993" y="2413203"/>
            <a:ext cx="3895725" cy="198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6125" y="4778067"/>
            <a:ext cx="23050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12323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2800" y="2114550"/>
            <a:ext cx="3277235" cy="59734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1299"/>
              </a:lnSpc>
              <a:spcBef>
                <a:spcPts val="90"/>
              </a:spcBef>
            </a:pPr>
            <a:r>
              <a:rPr lang="en-US" sz="2350" b="1" spc="10" dirty="0" smtClean="0">
                <a:solidFill>
                  <a:srgbClr val="595959"/>
                </a:solidFill>
                <a:latin typeface="Arial"/>
                <a:cs typeface="Arial"/>
              </a:rPr>
              <a:t>Status of Athena SW</a:t>
            </a:r>
            <a:endParaRPr sz="2350" dirty="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80"/>
              </a:spcBef>
            </a:pPr>
            <a:r>
              <a:rPr lang="en-US" sz="1350" spc="10" dirty="0" smtClean="0">
                <a:solidFill>
                  <a:srgbClr val="595959"/>
                </a:solidFill>
                <a:latin typeface="Arial"/>
                <a:cs typeface="Arial"/>
              </a:rPr>
              <a:t>Wednesday </a:t>
            </a:r>
            <a:r>
              <a:rPr sz="1350" spc="-40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50" spc="10" dirty="0" smtClean="0">
                <a:solidFill>
                  <a:srgbClr val="595959"/>
                </a:solidFill>
                <a:latin typeface="Arial"/>
                <a:cs typeface="Arial"/>
              </a:rPr>
              <a:t>2021-07-0</a:t>
            </a:r>
            <a:r>
              <a:rPr lang="en-US" sz="1350" spc="10" dirty="0" smtClean="0">
                <a:solidFill>
                  <a:srgbClr val="595959"/>
                </a:solidFill>
                <a:latin typeface="Arial"/>
                <a:cs typeface="Arial"/>
              </a:rPr>
              <a:t>7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8125" y="3716387"/>
            <a:ext cx="3023235" cy="8972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100965">
              <a:lnSpc>
                <a:spcPts val="1120"/>
              </a:lnSpc>
              <a:spcBef>
                <a:spcPts val="240"/>
              </a:spcBef>
            </a:pP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Software </a:t>
            </a: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Computing </a:t>
            </a:r>
            <a:r>
              <a:rPr sz="1000" b="1" spc="30" dirty="0">
                <a:solidFill>
                  <a:srgbClr val="595959"/>
                </a:solidFill>
                <a:latin typeface="Arial"/>
                <a:cs typeface="Arial"/>
              </a:rPr>
              <a:t>WG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Conveners: </a:t>
            </a: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Andrea Bressan (University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of Trieste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and INFN)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, </a:t>
            </a:r>
            <a:r>
              <a:rPr sz="1000" spc="-2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Dmitry</a:t>
            </a:r>
            <a:r>
              <a:rPr sz="10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Romanov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(Jefferson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lab)</a:t>
            </a:r>
            <a:r>
              <a:rPr sz="10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20"/>
              </a:lnSpc>
              <a:spcBef>
                <a:spcPts val="10"/>
              </a:spcBef>
            </a:pP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Sylvester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Joosten (Argonne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National Laboratory) ,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 Whitney Armstrong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(Argonne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National Laboratory) , </a:t>
            </a:r>
            <a:r>
              <a:rPr sz="1000" spc="-2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Wouter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Deconinck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(The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University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Manitoba)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57200" y="241242"/>
            <a:ext cx="7639191" cy="492443"/>
          </a:xfrm>
        </p:spPr>
        <p:txBody>
          <a:bodyPr/>
          <a:lstStyle/>
          <a:p>
            <a:r>
              <a:rPr lang="en-US" spc="10" dirty="0" smtClean="0"/>
              <a:t>“baseline</a:t>
            </a:r>
            <a:r>
              <a:rPr lang="en-US" spc="10" dirty="0"/>
              <a:t>”</a:t>
            </a:r>
            <a:r>
              <a:rPr lang="en-US" spc="5" dirty="0"/>
              <a:t> </a:t>
            </a:r>
            <a:r>
              <a:rPr lang="en-US" spc="10" dirty="0" smtClean="0"/>
              <a:t>implementation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92387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Silicons</a:t>
            </a:r>
            <a:r>
              <a:rPr lang="en-US" dirty="0"/>
              <a:t> </a:t>
            </a:r>
            <a:r>
              <a:rPr lang="en-US" dirty="0" smtClean="0"/>
              <a:t>– working on material validation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Barrel MPDGs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GEMs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Geometries fully functional with 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updating algorithms </a:t>
            </a:r>
            <a:r>
              <a:rPr lang="en-US" dirty="0" smtClean="0"/>
              <a:t>for ACTS v8.3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Benchmarking ongoing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Content Placeholder 48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1393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Calorimetry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Ready to study the impact of the magnet on HCAL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ECAL system well developed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Geomety</a:t>
            </a:r>
            <a:r>
              <a:rPr lang="en-US" dirty="0" smtClean="0"/>
              <a:t> finalization for the “updated” baseline ongoing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dRICH</a:t>
            </a:r>
            <a:r>
              <a:rPr lang="en-US" dirty="0" smtClean="0"/>
              <a:t>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mRICH</a:t>
            </a:r>
            <a:r>
              <a:rPr lang="en-US" dirty="0" smtClean="0"/>
              <a:t> 80%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DIRC, simplified geo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TOF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601251" y="4328418"/>
            <a:ext cx="83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nice status: will be able to prepare the proposal with tools that will stay beyond the present phase (more info on </a:t>
            </a:r>
            <a:r>
              <a:rPr lang="en-US" dirty="0" smtClean="0">
                <a:hlinkClick r:id="rId2"/>
              </a:rPr>
              <a:t>software and computing bi-weekly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5248"/>
            <a:ext cx="484949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/>
              <a:t>Overview</a:t>
            </a:r>
            <a:r>
              <a:rPr sz="2500" spc="-10" dirty="0"/>
              <a:t> </a:t>
            </a:r>
            <a:r>
              <a:rPr sz="2500" spc="5" dirty="0"/>
              <a:t>of</a:t>
            </a:r>
            <a:r>
              <a:rPr sz="2500" spc="-140" dirty="0"/>
              <a:t> </a:t>
            </a:r>
            <a:r>
              <a:rPr sz="2500" dirty="0"/>
              <a:t>Available</a:t>
            </a:r>
            <a:r>
              <a:rPr sz="2500" spc="-5" dirty="0"/>
              <a:t> </a:t>
            </a:r>
            <a:r>
              <a:rPr sz="2500" dirty="0"/>
              <a:t>Productions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84725" y="1175208"/>
            <a:ext cx="8089900" cy="24212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69900" indent="-367030">
              <a:lnSpc>
                <a:spcPct val="100000"/>
              </a:lnSpc>
              <a:spcBef>
                <a:spcPts val="42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JETS: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{5x41,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18x275}</a:t>
            </a:r>
            <a:r>
              <a:rPr sz="1800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MS PGothic"/>
                <a:cs typeface="MS PGothic"/>
              </a:rPr>
              <a:t>⊗</a:t>
            </a:r>
            <a:r>
              <a:rPr sz="1800" spc="-50" dirty="0">
                <a:solidFill>
                  <a:srgbClr val="595959"/>
                </a:solidFill>
                <a:latin typeface="MS PGothic"/>
                <a:cs typeface="MS PGothic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{CC,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NC}</a:t>
            </a:r>
            <a:r>
              <a:rPr sz="1800" spc="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MS PGothic"/>
                <a:cs typeface="MS PGothic"/>
              </a:rPr>
              <a:t>⊗</a:t>
            </a:r>
            <a:r>
              <a:rPr sz="1800" spc="-55" dirty="0">
                <a:solidFill>
                  <a:srgbClr val="595959"/>
                </a:solidFill>
                <a:latin typeface="MS PGothic"/>
                <a:cs typeface="MS PGothic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{Q2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&gt;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10,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100, 1000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GeV}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(1M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each)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2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EXCLUSIVE:</a:t>
            </a:r>
            <a:endParaRPr sz="1800">
              <a:latin typeface="Arial"/>
              <a:cs typeface="Arial"/>
            </a:endParaRPr>
          </a:p>
          <a:p>
            <a:pPr marL="927100" lvl="1" indent="-336550">
              <a:lnSpc>
                <a:spcPct val="100000"/>
              </a:lnSpc>
              <a:spcBef>
                <a:spcPts val="340"/>
              </a:spcBef>
              <a:buChar char="○"/>
              <a:tabLst>
                <a:tab pos="926465" algn="l"/>
                <a:tab pos="9271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eslight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rho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test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production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progress</a:t>
            </a:r>
            <a:endParaRPr sz="1400">
              <a:latin typeface="Arial"/>
              <a:cs typeface="Arial"/>
            </a:endParaRPr>
          </a:p>
          <a:p>
            <a:pPr marL="927100" lvl="1" indent="-336550">
              <a:lnSpc>
                <a:spcPct val="100000"/>
              </a:lnSpc>
              <a:spcBef>
                <a:spcPts val="254"/>
              </a:spcBef>
              <a:buChar char="○"/>
              <a:tabLst>
                <a:tab pos="926465" algn="l"/>
                <a:tab pos="9271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pi-neutron,</a:t>
            </a:r>
            <a:r>
              <a:rPr sz="14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K-Lambda,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K-Sigma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progress</a:t>
            </a:r>
            <a:endParaRPr sz="14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3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SINGLES</a:t>
            </a:r>
            <a:endParaRPr sz="1800">
              <a:latin typeface="Arial"/>
              <a:cs typeface="Arial"/>
            </a:endParaRPr>
          </a:p>
          <a:p>
            <a:pPr marL="927100" marR="5080" lvl="1" indent="-336550">
              <a:lnSpc>
                <a:spcPct val="114999"/>
              </a:lnSpc>
              <a:spcBef>
                <a:spcPts val="90"/>
              </a:spcBef>
              <a:buChar char="○"/>
              <a:tabLst>
                <a:tab pos="926465" algn="l"/>
                <a:tab pos="9271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{3 to 50 deg, 45 to 135 deg, 130 to 177 deg} </a:t>
            </a:r>
            <a:r>
              <a:rPr sz="1400" dirty="0">
                <a:solidFill>
                  <a:srgbClr val="595959"/>
                </a:solidFill>
                <a:latin typeface="MS PGothic"/>
                <a:cs typeface="MS PGothic"/>
              </a:rPr>
              <a:t>⊗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{e-, pi+,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kaon0L,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neutron, gamma} </a:t>
            </a:r>
            <a:r>
              <a:rPr sz="1400" dirty="0">
                <a:solidFill>
                  <a:srgbClr val="595959"/>
                </a:solidFill>
                <a:latin typeface="MS PGothic"/>
                <a:cs typeface="MS PGothic"/>
              </a:rPr>
              <a:t>⊗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{1, 2, 5, </a:t>
            </a:r>
            <a:r>
              <a:rPr sz="1400" spc="-37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10,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20, 50 GeV}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(1M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 each)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Dashboards</a:t>
            </a:r>
            <a:r>
              <a:rPr sz="1800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in</a:t>
            </a:r>
            <a:r>
              <a:rPr sz="1800" spc="-3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progress...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7148" y="3268324"/>
            <a:ext cx="5172749" cy="13948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252</Words>
  <Application>Microsoft Office PowerPoint</Application>
  <PresentationFormat>On-screen Show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PGothic</vt:lpstr>
      <vt:lpstr>Arial</vt:lpstr>
      <vt:lpstr>Calibri</vt:lpstr>
      <vt:lpstr>Office Theme</vt:lpstr>
      <vt:lpstr>PowerPoint Presentation</vt:lpstr>
      <vt:lpstr>“baseline” implementation</vt:lpstr>
      <vt:lpstr>Overview of Available Productions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Bressan</dc:creator>
  <cp:lastModifiedBy>Andrea Bressan</cp:lastModifiedBy>
  <cp:revision>2</cp:revision>
  <dcterms:created xsi:type="dcterms:W3CDTF">2021-07-07T13:40:53Z</dcterms:created>
  <dcterms:modified xsi:type="dcterms:W3CDTF">2021-07-07T14:32:27Z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