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2.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3.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notesSlides/notesSlide4.xml" ContentType="application/vnd.openxmlformats-officedocument.presentationml.notesSlide+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648" r:id="rId2"/>
    <p:sldId id="1002" r:id="rId3"/>
    <p:sldId id="1022" r:id="rId4"/>
    <p:sldId id="431" r:id="rId5"/>
    <p:sldId id="1005" r:id="rId6"/>
    <p:sldId id="1006" r:id="rId7"/>
    <p:sldId id="624" r:id="rId8"/>
    <p:sldId id="433" r:id="rId9"/>
    <p:sldId id="428" r:id="rId10"/>
    <p:sldId id="427" r:id="rId11"/>
    <p:sldId id="994" r:id="rId12"/>
    <p:sldId id="1004" r:id="rId13"/>
    <p:sldId id="1014" r:id="rId14"/>
    <p:sldId id="1008" r:id="rId15"/>
    <p:sldId id="434" r:id="rId16"/>
    <p:sldId id="1023" r:id="rId17"/>
    <p:sldId id="283" r:id="rId18"/>
    <p:sldId id="1011" r:id="rId19"/>
    <p:sldId id="1024" r:id="rId20"/>
    <p:sldId id="1007" r:id="rId21"/>
    <p:sldId id="658" r:id="rId22"/>
    <p:sldId id="456" r:id="rId23"/>
    <p:sldId id="387" r:id="rId24"/>
    <p:sldId id="388" r:id="rId25"/>
    <p:sldId id="267" r:id="rId26"/>
    <p:sldId id="449" r:id="rId27"/>
    <p:sldId id="1025" r:id="rId28"/>
    <p:sldId id="1017" r:id="rId29"/>
    <p:sldId id="1021" r:id="rId30"/>
    <p:sldId id="1019" r:id="rId31"/>
    <p:sldId id="1028" r:id="rId32"/>
    <p:sldId id="1015" r:id="rId33"/>
    <p:sldId id="1020" r:id="rId34"/>
    <p:sldId id="1000" r:id="rId35"/>
    <p:sldId id="668" r:id="rId36"/>
    <p:sldId id="990" r:id="rId37"/>
    <p:sldId id="627" r:id="rId38"/>
    <p:sldId id="350" r:id="rId39"/>
    <p:sldId id="351" r:id="rId40"/>
    <p:sldId id="1026" r:id="rId41"/>
    <p:sldId id="999" r:id="rId42"/>
    <p:sldId id="657" r:id="rId43"/>
    <p:sldId id="438" r:id="rId44"/>
    <p:sldId id="667" r:id="rId45"/>
    <p:sldId id="396" r:id="rId46"/>
  </p:sldIdLst>
  <p:sldSz cx="9144000" cy="6858000" type="screen4x3"/>
  <p:notesSz cx="7099300" cy="102346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服部 恒一" initials="服部" lastIdx="1" clrIdx="0">
    <p:extLst>
      <p:ext uri="{19B8F6BF-5375-455C-9EA6-DF929625EA0E}">
        <p15:presenceInfo xmlns:p15="http://schemas.microsoft.com/office/powerpoint/2012/main" userId="服部 恒一"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B0F0"/>
    <a:srgbClr val="0E2EF0"/>
    <a:srgbClr val="33CC33"/>
    <a:srgbClr val="FF3300"/>
    <a:srgbClr val="9B85B5"/>
    <a:srgbClr val="0091FE"/>
    <a:srgbClr val="FF0000"/>
    <a:srgbClr val="006600"/>
    <a:srgbClr val="E8FEF8"/>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6" autoAdjust="0"/>
    <p:restoredTop sz="93761" autoAdjust="0"/>
  </p:normalViewPr>
  <p:slideViewPr>
    <p:cSldViewPr>
      <p:cViewPr varScale="1">
        <p:scale>
          <a:sx n="80" d="100"/>
          <a:sy n="80" d="100"/>
        </p:scale>
        <p:origin x="1375" y="55"/>
      </p:cViewPr>
      <p:guideLst>
        <p:guide orient="horz" pos="2160"/>
        <p:guide pos="2880"/>
      </p:guideLst>
    </p:cSldViewPr>
  </p:slideViewPr>
  <p:outlineViewPr>
    <p:cViewPr>
      <p:scale>
        <a:sx n="33" d="100"/>
        <a:sy n="33" d="100"/>
      </p:scale>
      <p:origin x="0" y="-8266"/>
    </p:cViewPr>
  </p:outlineViewPr>
  <p:notesTextViewPr>
    <p:cViewPr>
      <p:scale>
        <a:sx n="1" d="1"/>
        <a:sy n="1" d="1"/>
      </p:scale>
      <p:origin x="0" y="0"/>
    </p:cViewPr>
  </p:notesTextViewPr>
  <p:sorterViewPr>
    <p:cViewPr>
      <p:scale>
        <a:sx n="100" d="100"/>
        <a:sy n="100" d="100"/>
      </p:scale>
      <p:origin x="0" y="-1893"/>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kumimoji="1" lang="ja-JP" altLang="en-US"/>
          </a:p>
        </p:txBody>
      </p:sp>
      <p:sp>
        <p:nvSpPr>
          <p:cNvPr id="3" name="日付プレースホルダー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C0D7E4AD-F3CD-4CFD-AD1D-D256BB7CF45D}" type="datetimeFigureOut">
              <a:rPr kumimoji="1" lang="ja-JP" altLang="en-US" smtClean="0"/>
              <a:t>2021/8/3</a:t>
            </a:fld>
            <a:endParaRPr kumimoji="1" lang="ja-JP" altLang="en-US"/>
          </a:p>
        </p:txBody>
      </p:sp>
      <p:sp>
        <p:nvSpPr>
          <p:cNvPr id="4" name="スライド イメージ プレースホルダー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endParaRPr lang="ja-JP" altLang="en-US"/>
          </a:p>
        </p:txBody>
      </p:sp>
      <p:sp>
        <p:nvSpPr>
          <p:cNvPr id="5" name="ノート プレースホルダー 4"/>
          <p:cNvSpPr>
            <a:spLocks noGrp="1"/>
          </p:cNvSpPr>
          <p:nvPr>
            <p:ph type="body" sz="quarter" idx="3"/>
          </p:nvPr>
        </p:nvSpPr>
        <p:spPr>
          <a:xfrm>
            <a:off x="709930" y="4861441"/>
            <a:ext cx="5679440" cy="4605576"/>
          </a:xfrm>
          <a:prstGeom prst="rect">
            <a:avLst/>
          </a:prstGeom>
        </p:spPr>
        <p:txBody>
          <a:bodyPr vert="horz" lIns="99048" tIns="49524" rIns="99048" bIns="4952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F5CC45DD-6B87-4AB2-B576-3E66D5A3FB4B}" type="slidenum">
              <a:rPr kumimoji="1" lang="ja-JP" altLang="en-US" smtClean="0"/>
              <a:t>‹#›</a:t>
            </a:fld>
            <a:endParaRPr kumimoji="1" lang="ja-JP" altLang="en-US"/>
          </a:p>
        </p:txBody>
      </p:sp>
    </p:spTree>
    <p:extLst>
      <p:ext uri="{BB962C8B-B14F-4D97-AF65-F5344CB8AC3E}">
        <p14:creationId xmlns:p14="http://schemas.microsoft.com/office/powerpoint/2010/main" val="192951437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sz="1800" dirty="0">
                <a:solidFill>
                  <a:srgbClr val="0070C0"/>
                </a:solidFill>
                <a:effectLst/>
                <a:latin typeface="Calibri" panose="020F0502020204030204" pitchFamily="34" charset="0"/>
                <a:ea typeface="游ゴシック" panose="020B0400000000000000" pitchFamily="50" charset="-128"/>
                <a:cs typeface="Arial" panose="020B0604020202020204" pitchFamily="34" charset="0"/>
              </a:rPr>
              <a:t>Abstract: After some introduction to the strong-field QED, I discuss effects of strong magnetic fields on the photon refractive index in vacuum. Nontrivial modifications of the refractive index could only occur at the quantum level since photons are not directly coupled with each other. I elaborate on the mechanism that leads to the vacuum birefringence and the vacuum dichroism, putting an emphasis on the fermion spectrum in magnetic fields. I also mention potential experimental feasibility with the strong magnetic field induced by the ultraperipheral heavy-ion collisions. </a:t>
            </a:r>
            <a:endParaRPr lang="ja-JP" altLang="ja-JP" sz="1800" dirty="0">
              <a:effectLst/>
              <a:latin typeface="Calibri" panose="020F0502020204030204" pitchFamily="34" charset="0"/>
              <a:ea typeface="游ゴシック" panose="020B0400000000000000" pitchFamily="50" charset="-128"/>
            </a:endParaRPr>
          </a:p>
        </p:txBody>
      </p:sp>
      <p:sp>
        <p:nvSpPr>
          <p:cNvPr id="4" name="スライド番号プレースホルダー 3"/>
          <p:cNvSpPr>
            <a:spLocks noGrp="1"/>
          </p:cNvSpPr>
          <p:nvPr>
            <p:ph type="sldNum" sz="quarter" idx="10"/>
          </p:nvPr>
        </p:nvSpPr>
        <p:spPr/>
        <p:txBody>
          <a:bodyPr/>
          <a:lstStyle/>
          <a:p>
            <a:fld id="{F5CC45DD-6B87-4AB2-B576-3E66D5A3FB4B}" type="slidenum">
              <a:rPr kumimoji="1" lang="ja-JP" altLang="en-US" smtClean="0"/>
              <a:t>1</a:t>
            </a:fld>
            <a:endParaRPr kumimoji="1" lang="ja-JP" altLang="en-US"/>
          </a:p>
        </p:txBody>
      </p:sp>
    </p:spTree>
    <p:extLst>
      <p:ext uri="{BB962C8B-B14F-4D97-AF65-F5344CB8AC3E}">
        <p14:creationId xmlns:p14="http://schemas.microsoft.com/office/powerpoint/2010/main" val="19317489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5CC45DD-6B87-4AB2-B576-3E66D5A3FB4B}" type="slidenum">
              <a:rPr kumimoji="1" lang="ja-JP" altLang="en-US" smtClean="0"/>
              <a:t>9</a:t>
            </a:fld>
            <a:endParaRPr kumimoji="1" lang="ja-JP" altLang="en-US"/>
          </a:p>
        </p:txBody>
      </p:sp>
    </p:spTree>
    <p:extLst>
      <p:ext uri="{BB962C8B-B14F-4D97-AF65-F5344CB8AC3E}">
        <p14:creationId xmlns:p14="http://schemas.microsoft.com/office/powerpoint/2010/main" val="41275367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56315E7-C26C-42A5-92D6-679E2AB96F5C}" type="slidenum">
              <a:rPr kumimoji="1" lang="ja-JP" altLang="en-US" smtClean="0"/>
              <a:pPr/>
              <a:t>11</a:t>
            </a:fld>
            <a:endParaRPr kumimoji="1" lang="ja-JP" altLang="en-US"/>
          </a:p>
        </p:txBody>
      </p:sp>
    </p:spTree>
    <p:extLst>
      <p:ext uri="{BB962C8B-B14F-4D97-AF65-F5344CB8AC3E}">
        <p14:creationId xmlns:p14="http://schemas.microsoft.com/office/powerpoint/2010/main" val="26192877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56315E7-C26C-42A5-92D6-679E2AB96F5C}" type="slidenum">
              <a:rPr kumimoji="1" lang="ja-JP" altLang="en-US" smtClean="0"/>
              <a:pPr/>
              <a:t>24</a:t>
            </a:fld>
            <a:endParaRPr kumimoji="1" lang="ja-JP" altLang="en-US"/>
          </a:p>
        </p:txBody>
      </p:sp>
    </p:spTree>
    <p:extLst>
      <p:ext uri="{BB962C8B-B14F-4D97-AF65-F5344CB8AC3E}">
        <p14:creationId xmlns:p14="http://schemas.microsoft.com/office/powerpoint/2010/main" val="6659809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D3FF299A-DC6C-49DE-9B59-7A116A472A1D}" type="datetimeFigureOut">
              <a:rPr kumimoji="1" lang="ja-JP" altLang="en-US" smtClean="0"/>
              <a:t>2021/8/3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A75D150-C584-4668-9F85-B115A9F14DF3}" type="slidenum">
              <a:rPr kumimoji="1" lang="ja-JP" altLang="en-US" smtClean="0"/>
              <a:t>‹#›</a:t>
            </a:fld>
            <a:endParaRPr kumimoji="1" lang="ja-JP" altLang="en-US"/>
          </a:p>
        </p:txBody>
      </p:sp>
    </p:spTree>
    <p:extLst>
      <p:ext uri="{BB962C8B-B14F-4D97-AF65-F5344CB8AC3E}">
        <p14:creationId xmlns:p14="http://schemas.microsoft.com/office/powerpoint/2010/main" val="29750723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3FF299A-DC6C-49DE-9B59-7A116A472A1D}" type="datetimeFigureOut">
              <a:rPr kumimoji="1" lang="ja-JP" altLang="en-US" smtClean="0"/>
              <a:t>2021/8/3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A75D150-C584-4668-9F85-B115A9F14DF3}" type="slidenum">
              <a:rPr kumimoji="1" lang="ja-JP" altLang="en-US" smtClean="0"/>
              <a:t>‹#›</a:t>
            </a:fld>
            <a:endParaRPr kumimoji="1" lang="ja-JP" altLang="en-US"/>
          </a:p>
        </p:txBody>
      </p:sp>
    </p:spTree>
    <p:extLst>
      <p:ext uri="{BB962C8B-B14F-4D97-AF65-F5344CB8AC3E}">
        <p14:creationId xmlns:p14="http://schemas.microsoft.com/office/powerpoint/2010/main" val="20457468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3FF299A-DC6C-49DE-9B59-7A116A472A1D}" type="datetimeFigureOut">
              <a:rPr kumimoji="1" lang="ja-JP" altLang="en-US" smtClean="0"/>
              <a:t>2021/8/3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A75D150-C584-4668-9F85-B115A9F14DF3}" type="slidenum">
              <a:rPr kumimoji="1" lang="ja-JP" altLang="en-US" smtClean="0"/>
              <a:t>‹#›</a:t>
            </a:fld>
            <a:endParaRPr kumimoji="1" lang="ja-JP" altLang="en-US"/>
          </a:p>
        </p:txBody>
      </p:sp>
    </p:spTree>
    <p:extLst>
      <p:ext uri="{BB962C8B-B14F-4D97-AF65-F5344CB8AC3E}">
        <p14:creationId xmlns:p14="http://schemas.microsoft.com/office/powerpoint/2010/main" val="15017283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3FF299A-DC6C-49DE-9B59-7A116A472A1D}" type="datetimeFigureOut">
              <a:rPr kumimoji="1" lang="ja-JP" altLang="en-US" smtClean="0"/>
              <a:t>2021/8/3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A75D150-C584-4668-9F85-B115A9F14DF3}" type="slidenum">
              <a:rPr kumimoji="1" lang="ja-JP" altLang="en-US" smtClean="0"/>
              <a:t>‹#›</a:t>
            </a:fld>
            <a:endParaRPr kumimoji="1" lang="ja-JP" altLang="en-US"/>
          </a:p>
        </p:txBody>
      </p:sp>
    </p:spTree>
    <p:extLst>
      <p:ext uri="{BB962C8B-B14F-4D97-AF65-F5344CB8AC3E}">
        <p14:creationId xmlns:p14="http://schemas.microsoft.com/office/powerpoint/2010/main" val="8587299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D3FF299A-DC6C-49DE-9B59-7A116A472A1D}" type="datetimeFigureOut">
              <a:rPr kumimoji="1" lang="ja-JP" altLang="en-US" smtClean="0"/>
              <a:t>2021/8/3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A75D150-C584-4668-9F85-B115A9F14DF3}" type="slidenum">
              <a:rPr kumimoji="1" lang="ja-JP" altLang="en-US" smtClean="0"/>
              <a:t>‹#›</a:t>
            </a:fld>
            <a:endParaRPr kumimoji="1" lang="ja-JP" altLang="en-US"/>
          </a:p>
        </p:txBody>
      </p:sp>
    </p:spTree>
    <p:extLst>
      <p:ext uri="{BB962C8B-B14F-4D97-AF65-F5344CB8AC3E}">
        <p14:creationId xmlns:p14="http://schemas.microsoft.com/office/powerpoint/2010/main" val="16410816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D3FF299A-DC6C-49DE-9B59-7A116A472A1D}" type="datetimeFigureOut">
              <a:rPr kumimoji="1" lang="ja-JP" altLang="en-US" smtClean="0"/>
              <a:t>2021/8/3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A75D150-C584-4668-9F85-B115A9F14DF3}" type="slidenum">
              <a:rPr kumimoji="1" lang="ja-JP" altLang="en-US" smtClean="0"/>
              <a:t>‹#›</a:t>
            </a:fld>
            <a:endParaRPr kumimoji="1" lang="ja-JP" altLang="en-US"/>
          </a:p>
        </p:txBody>
      </p:sp>
    </p:spTree>
    <p:extLst>
      <p:ext uri="{BB962C8B-B14F-4D97-AF65-F5344CB8AC3E}">
        <p14:creationId xmlns:p14="http://schemas.microsoft.com/office/powerpoint/2010/main" val="12562010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D3FF299A-DC6C-49DE-9B59-7A116A472A1D}" type="datetimeFigureOut">
              <a:rPr kumimoji="1" lang="ja-JP" altLang="en-US" smtClean="0"/>
              <a:t>2021/8/3</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4A75D150-C584-4668-9F85-B115A9F14DF3}" type="slidenum">
              <a:rPr kumimoji="1" lang="ja-JP" altLang="en-US" smtClean="0"/>
              <a:t>‹#›</a:t>
            </a:fld>
            <a:endParaRPr kumimoji="1" lang="ja-JP" altLang="en-US"/>
          </a:p>
        </p:txBody>
      </p:sp>
    </p:spTree>
    <p:extLst>
      <p:ext uri="{BB962C8B-B14F-4D97-AF65-F5344CB8AC3E}">
        <p14:creationId xmlns:p14="http://schemas.microsoft.com/office/powerpoint/2010/main" val="10384403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D3FF299A-DC6C-49DE-9B59-7A116A472A1D}" type="datetimeFigureOut">
              <a:rPr kumimoji="1" lang="ja-JP" altLang="en-US" smtClean="0"/>
              <a:t>2021/8/3</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4A75D150-C584-4668-9F85-B115A9F14DF3}" type="slidenum">
              <a:rPr kumimoji="1" lang="ja-JP" altLang="en-US" smtClean="0"/>
              <a:t>‹#›</a:t>
            </a:fld>
            <a:endParaRPr kumimoji="1" lang="ja-JP" altLang="en-US"/>
          </a:p>
        </p:txBody>
      </p:sp>
    </p:spTree>
    <p:extLst>
      <p:ext uri="{BB962C8B-B14F-4D97-AF65-F5344CB8AC3E}">
        <p14:creationId xmlns:p14="http://schemas.microsoft.com/office/powerpoint/2010/main" val="20904594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D3FF299A-DC6C-49DE-9B59-7A116A472A1D}" type="datetimeFigureOut">
              <a:rPr kumimoji="1" lang="ja-JP" altLang="en-US" smtClean="0"/>
              <a:t>2021/8/3</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4A75D150-C584-4668-9F85-B115A9F14DF3}" type="slidenum">
              <a:rPr kumimoji="1" lang="ja-JP" altLang="en-US" smtClean="0"/>
              <a:t>‹#›</a:t>
            </a:fld>
            <a:endParaRPr kumimoji="1" lang="ja-JP" altLang="en-US"/>
          </a:p>
        </p:txBody>
      </p:sp>
    </p:spTree>
    <p:extLst>
      <p:ext uri="{BB962C8B-B14F-4D97-AF65-F5344CB8AC3E}">
        <p14:creationId xmlns:p14="http://schemas.microsoft.com/office/powerpoint/2010/main" val="10726348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D3FF299A-DC6C-49DE-9B59-7A116A472A1D}" type="datetimeFigureOut">
              <a:rPr kumimoji="1" lang="ja-JP" altLang="en-US" smtClean="0"/>
              <a:t>2021/8/3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A75D150-C584-4668-9F85-B115A9F14DF3}" type="slidenum">
              <a:rPr kumimoji="1" lang="ja-JP" altLang="en-US" smtClean="0"/>
              <a:t>‹#›</a:t>
            </a:fld>
            <a:endParaRPr kumimoji="1" lang="ja-JP" altLang="en-US"/>
          </a:p>
        </p:txBody>
      </p:sp>
    </p:spTree>
    <p:extLst>
      <p:ext uri="{BB962C8B-B14F-4D97-AF65-F5344CB8AC3E}">
        <p14:creationId xmlns:p14="http://schemas.microsoft.com/office/powerpoint/2010/main" val="22518166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D3FF299A-DC6C-49DE-9B59-7A116A472A1D}" type="datetimeFigureOut">
              <a:rPr kumimoji="1" lang="ja-JP" altLang="en-US" smtClean="0"/>
              <a:t>2021/8/3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A75D150-C584-4668-9F85-B115A9F14DF3}" type="slidenum">
              <a:rPr kumimoji="1" lang="ja-JP" altLang="en-US" smtClean="0"/>
              <a:t>‹#›</a:t>
            </a:fld>
            <a:endParaRPr kumimoji="1" lang="ja-JP" altLang="en-US"/>
          </a:p>
        </p:txBody>
      </p:sp>
    </p:spTree>
    <p:extLst>
      <p:ext uri="{BB962C8B-B14F-4D97-AF65-F5344CB8AC3E}">
        <p14:creationId xmlns:p14="http://schemas.microsoft.com/office/powerpoint/2010/main" val="35570423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FF299A-DC6C-49DE-9B59-7A116A472A1D}" type="datetimeFigureOut">
              <a:rPr kumimoji="1" lang="ja-JP" altLang="en-US" smtClean="0"/>
              <a:t>2021/8/3</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75D150-C584-4668-9F85-B115A9F14DF3}" type="slidenum">
              <a:rPr kumimoji="1" lang="ja-JP" altLang="en-US" smtClean="0"/>
              <a:t>‹#›</a:t>
            </a:fld>
            <a:endParaRPr kumimoji="1" lang="ja-JP" altLang="en-US"/>
          </a:p>
        </p:txBody>
      </p:sp>
    </p:spTree>
    <p:extLst>
      <p:ext uri="{BB962C8B-B14F-4D97-AF65-F5344CB8AC3E}">
        <p14:creationId xmlns:p14="http://schemas.microsoft.com/office/powerpoint/2010/main" val="29810100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koichi.hattori@yukawa.kyoto-u.ac.jp"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4.emf"/><Relationship Id="rId7" Type="http://schemas.openxmlformats.org/officeDocument/2006/relationships/image" Target="../media/image28.emf"/><Relationship Id="rId2" Type="http://schemas.openxmlformats.org/officeDocument/2006/relationships/image" Target="../media/image23.emf"/><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emf"/><Relationship Id="rId4" Type="http://schemas.openxmlformats.org/officeDocument/2006/relationships/image" Target="../media/image25.emf"/></Relationships>
</file>

<file path=ppt/slides/_rels/slide11.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slideLayout" Target="../slideLayouts/slideLayout7.xml"/><Relationship Id="rId7" Type="http://schemas.microsoft.com/office/2007/relationships/hdphoto" Target="../media/hdphoto1.wdp"/><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30.jpeg"/><Relationship Id="rId11" Type="http://schemas.openxmlformats.org/officeDocument/2006/relationships/image" Target="../media/image34.png"/><Relationship Id="rId5" Type="http://schemas.openxmlformats.org/officeDocument/2006/relationships/image" Target="../media/image29.jpeg"/><Relationship Id="rId10" Type="http://schemas.openxmlformats.org/officeDocument/2006/relationships/image" Target="../media/image33.png"/><Relationship Id="rId4" Type="http://schemas.openxmlformats.org/officeDocument/2006/relationships/notesSlide" Target="../notesSlides/notesSlide3.xml"/><Relationship Id="rId9" Type="http://schemas.openxmlformats.org/officeDocument/2006/relationships/image" Target="../media/image32.png"/></Relationships>
</file>

<file path=ppt/slides/_rels/slide1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slideLayout" Target="../slideLayouts/slideLayout7.xml"/><Relationship Id="rId13" Type="http://schemas.openxmlformats.org/officeDocument/2006/relationships/image" Target="../media/image40.emf"/><Relationship Id="rId18" Type="http://schemas.openxmlformats.org/officeDocument/2006/relationships/image" Target="../media/image45.png"/><Relationship Id="rId3" Type="http://schemas.openxmlformats.org/officeDocument/2006/relationships/tags" Target="../tags/tag12.xml"/><Relationship Id="rId7" Type="http://schemas.openxmlformats.org/officeDocument/2006/relationships/tags" Target="../tags/tag16.xml"/><Relationship Id="rId12" Type="http://schemas.openxmlformats.org/officeDocument/2006/relationships/image" Target="../media/image39.emf"/><Relationship Id="rId17" Type="http://schemas.openxmlformats.org/officeDocument/2006/relationships/image" Target="../media/image44.png"/><Relationship Id="rId2" Type="http://schemas.openxmlformats.org/officeDocument/2006/relationships/tags" Target="../tags/tag11.xml"/><Relationship Id="rId16" Type="http://schemas.openxmlformats.org/officeDocument/2006/relationships/image" Target="../media/image43.png"/><Relationship Id="rId20" Type="http://schemas.openxmlformats.org/officeDocument/2006/relationships/image" Target="../media/image47.png"/><Relationship Id="rId1" Type="http://schemas.openxmlformats.org/officeDocument/2006/relationships/tags" Target="../tags/tag10.xml"/><Relationship Id="rId6" Type="http://schemas.openxmlformats.org/officeDocument/2006/relationships/tags" Target="../tags/tag15.xml"/><Relationship Id="rId11" Type="http://schemas.openxmlformats.org/officeDocument/2006/relationships/image" Target="../media/image38.png"/><Relationship Id="rId5" Type="http://schemas.openxmlformats.org/officeDocument/2006/relationships/tags" Target="../tags/tag14.xml"/><Relationship Id="rId15" Type="http://schemas.openxmlformats.org/officeDocument/2006/relationships/image" Target="../media/image42.png"/><Relationship Id="rId10" Type="http://schemas.openxmlformats.org/officeDocument/2006/relationships/image" Target="../media/image37.png"/><Relationship Id="rId19" Type="http://schemas.openxmlformats.org/officeDocument/2006/relationships/image" Target="../media/image46.emf"/><Relationship Id="rId4" Type="http://schemas.openxmlformats.org/officeDocument/2006/relationships/tags" Target="../tags/tag13.xml"/><Relationship Id="rId9" Type="http://schemas.openxmlformats.org/officeDocument/2006/relationships/image" Target="../media/image36.emf"/><Relationship Id="rId14" Type="http://schemas.openxmlformats.org/officeDocument/2006/relationships/image" Target="../media/image41.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tags" Target="../tags/tag24.xml"/><Relationship Id="rId13" Type="http://schemas.openxmlformats.org/officeDocument/2006/relationships/image" Target="../media/image50.png"/><Relationship Id="rId18" Type="http://schemas.openxmlformats.org/officeDocument/2006/relationships/image" Target="../media/image55.png"/><Relationship Id="rId3" Type="http://schemas.openxmlformats.org/officeDocument/2006/relationships/tags" Target="../tags/tag19.xml"/><Relationship Id="rId7" Type="http://schemas.openxmlformats.org/officeDocument/2006/relationships/tags" Target="../tags/tag23.xml"/><Relationship Id="rId12" Type="http://schemas.openxmlformats.org/officeDocument/2006/relationships/image" Target="../media/image49.png"/><Relationship Id="rId17" Type="http://schemas.openxmlformats.org/officeDocument/2006/relationships/image" Target="../media/image54.png"/><Relationship Id="rId2" Type="http://schemas.openxmlformats.org/officeDocument/2006/relationships/tags" Target="../tags/tag18.xml"/><Relationship Id="rId16" Type="http://schemas.openxmlformats.org/officeDocument/2006/relationships/image" Target="../media/image53.png"/><Relationship Id="rId20" Type="http://schemas.openxmlformats.org/officeDocument/2006/relationships/image" Target="../media/image57.png"/><Relationship Id="rId1" Type="http://schemas.openxmlformats.org/officeDocument/2006/relationships/tags" Target="../tags/tag17.xml"/><Relationship Id="rId6" Type="http://schemas.openxmlformats.org/officeDocument/2006/relationships/tags" Target="../tags/tag22.xml"/><Relationship Id="rId11" Type="http://schemas.openxmlformats.org/officeDocument/2006/relationships/image" Target="../media/image48.png"/><Relationship Id="rId5" Type="http://schemas.openxmlformats.org/officeDocument/2006/relationships/tags" Target="../tags/tag21.xml"/><Relationship Id="rId15" Type="http://schemas.openxmlformats.org/officeDocument/2006/relationships/image" Target="../media/image52.png"/><Relationship Id="rId10" Type="http://schemas.openxmlformats.org/officeDocument/2006/relationships/slideLayout" Target="../slideLayouts/slideLayout7.xml"/><Relationship Id="rId19" Type="http://schemas.openxmlformats.org/officeDocument/2006/relationships/image" Target="../media/image56.png"/><Relationship Id="rId4" Type="http://schemas.openxmlformats.org/officeDocument/2006/relationships/tags" Target="../tags/tag20.xml"/><Relationship Id="rId9" Type="http://schemas.openxmlformats.org/officeDocument/2006/relationships/tags" Target="../tags/tag25.xml"/><Relationship Id="rId14" Type="http://schemas.openxmlformats.org/officeDocument/2006/relationships/image" Target="../media/image51.emf"/></Relationships>
</file>

<file path=ppt/slides/_rels/slide17.xml.rels><?xml version="1.0" encoding="UTF-8" standalone="yes"?>
<Relationships xmlns="http://schemas.openxmlformats.org/package/2006/relationships"><Relationship Id="rId3" Type="http://schemas.openxmlformats.org/officeDocument/2006/relationships/tags" Target="../tags/tag28.xml"/><Relationship Id="rId7" Type="http://schemas.openxmlformats.org/officeDocument/2006/relationships/image" Target="../media/image60.png"/><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61.png"/><Relationship Id="rId13" Type="http://schemas.openxmlformats.org/officeDocument/2006/relationships/image" Target="../media/image66.png"/><Relationship Id="rId3" Type="http://schemas.openxmlformats.org/officeDocument/2006/relationships/tags" Target="../tags/tag31.xml"/><Relationship Id="rId7" Type="http://schemas.openxmlformats.org/officeDocument/2006/relationships/slideLayout" Target="../slideLayouts/slideLayout7.xml"/><Relationship Id="rId12" Type="http://schemas.openxmlformats.org/officeDocument/2006/relationships/image" Target="../media/image65.png"/><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tags" Target="../tags/tag34.xml"/><Relationship Id="rId11" Type="http://schemas.openxmlformats.org/officeDocument/2006/relationships/image" Target="../media/image64.png"/><Relationship Id="rId5" Type="http://schemas.openxmlformats.org/officeDocument/2006/relationships/tags" Target="../tags/tag33.xml"/><Relationship Id="rId15" Type="http://schemas.openxmlformats.org/officeDocument/2006/relationships/image" Target="../media/image68.png"/><Relationship Id="rId10" Type="http://schemas.openxmlformats.org/officeDocument/2006/relationships/image" Target="../media/image63.png"/><Relationship Id="rId4" Type="http://schemas.openxmlformats.org/officeDocument/2006/relationships/tags" Target="../tags/tag32.xml"/><Relationship Id="rId9" Type="http://schemas.openxmlformats.org/officeDocument/2006/relationships/image" Target="../media/image62.emf"/><Relationship Id="rId14" Type="http://schemas.openxmlformats.org/officeDocument/2006/relationships/image" Target="../media/image67.png"/></Relationships>
</file>

<file path=ppt/slides/_rels/slide19.xml.rels><?xml version="1.0" encoding="UTF-8" standalone="yes"?>
<Relationships xmlns="http://schemas.openxmlformats.org/package/2006/relationships"><Relationship Id="rId8" Type="http://schemas.openxmlformats.org/officeDocument/2006/relationships/tags" Target="../tags/tag42.xml"/><Relationship Id="rId13" Type="http://schemas.microsoft.com/office/2007/relationships/hdphoto" Target="../media/hdphoto2.wdp"/><Relationship Id="rId18" Type="http://schemas.openxmlformats.org/officeDocument/2006/relationships/image" Target="../media/image57.png"/><Relationship Id="rId3" Type="http://schemas.openxmlformats.org/officeDocument/2006/relationships/tags" Target="../tags/tag37.xml"/><Relationship Id="rId7" Type="http://schemas.openxmlformats.org/officeDocument/2006/relationships/tags" Target="../tags/tag41.xml"/><Relationship Id="rId12" Type="http://schemas.openxmlformats.org/officeDocument/2006/relationships/image" Target="../media/image70.png"/><Relationship Id="rId17" Type="http://schemas.openxmlformats.org/officeDocument/2006/relationships/image" Target="../media/image73.png"/><Relationship Id="rId2" Type="http://schemas.openxmlformats.org/officeDocument/2006/relationships/tags" Target="../tags/tag36.xml"/><Relationship Id="rId16" Type="http://schemas.openxmlformats.org/officeDocument/2006/relationships/image" Target="../media/image63.png"/><Relationship Id="rId1" Type="http://schemas.openxmlformats.org/officeDocument/2006/relationships/tags" Target="../tags/tag35.xml"/><Relationship Id="rId6" Type="http://schemas.openxmlformats.org/officeDocument/2006/relationships/tags" Target="../tags/tag40.xml"/><Relationship Id="rId11" Type="http://schemas.openxmlformats.org/officeDocument/2006/relationships/image" Target="../media/image69.png"/><Relationship Id="rId5" Type="http://schemas.openxmlformats.org/officeDocument/2006/relationships/tags" Target="../tags/tag39.xml"/><Relationship Id="rId15" Type="http://schemas.openxmlformats.org/officeDocument/2006/relationships/image" Target="../media/image72.png"/><Relationship Id="rId10" Type="http://schemas.openxmlformats.org/officeDocument/2006/relationships/image" Target="../media/image60.png"/><Relationship Id="rId4" Type="http://schemas.openxmlformats.org/officeDocument/2006/relationships/tags" Target="../tags/tag38.xml"/><Relationship Id="rId9" Type="http://schemas.openxmlformats.org/officeDocument/2006/relationships/slideLayout" Target="../slideLayouts/slideLayout7.xml"/><Relationship Id="rId14" Type="http://schemas.openxmlformats.org/officeDocument/2006/relationships/image" Target="../media/image71.png"/></Relationships>
</file>

<file path=ppt/slides/_rels/slide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tags" Target="../tags/tag3.xml"/><Relationship Id="rId7" Type="http://schemas.openxmlformats.org/officeDocument/2006/relationships/slideLayout" Target="../slideLayouts/slideLayout2.xml"/><Relationship Id="rId12" Type="http://schemas.openxmlformats.org/officeDocument/2006/relationships/image" Target="../media/image5.emf"/><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image" Target="../media/image4.emf"/><Relationship Id="rId5" Type="http://schemas.openxmlformats.org/officeDocument/2006/relationships/tags" Target="../tags/tag5.xml"/><Relationship Id="rId10" Type="http://schemas.openxmlformats.org/officeDocument/2006/relationships/image" Target="../media/image3.png"/><Relationship Id="rId4" Type="http://schemas.openxmlformats.org/officeDocument/2006/relationships/tags" Target="../tags/tag4.xml"/><Relationship Id="rId9" Type="http://schemas.openxmlformats.org/officeDocument/2006/relationships/image" Target="../media/image2.png"/></Relationships>
</file>

<file path=ppt/slides/_rels/slide20.xml.rels><?xml version="1.0" encoding="UTF-8" standalone="yes"?>
<Relationships xmlns="http://schemas.openxmlformats.org/package/2006/relationships"><Relationship Id="rId8" Type="http://schemas.openxmlformats.org/officeDocument/2006/relationships/image" Target="../media/image74.png"/><Relationship Id="rId13" Type="http://schemas.openxmlformats.org/officeDocument/2006/relationships/hyperlink" Target="https://arxiv.org/abs/1212.1897" TargetMode="External"/><Relationship Id="rId3" Type="http://schemas.openxmlformats.org/officeDocument/2006/relationships/tags" Target="../tags/tag45.xml"/><Relationship Id="rId7" Type="http://schemas.openxmlformats.org/officeDocument/2006/relationships/slideLayout" Target="../slideLayouts/slideLayout7.xml"/><Relationship Id="rId12" Type="http://schemas.openxmlformats.org/officeDocument/2006/relationships/hyperlink" Target="https://arxiv.org/abs/1209.2663" TargetMode="External"/><Relationship Id="rId2" Type="http://schemas.openxmlformats.org/officeDocument/2006/relationships/tags" Target="../tags/tag44.xml"/><Relationship Id="rId16" Type="http://schemas.openxmlformats.org/officeDocument/2006/relationships/image" Target="../media/image79.png"/><Relationship Id="rId1" Type="http://schemas.openxmlformats.org/officeDocument/2006/relationships/tags" Target="../tags/tag43.xml"/><Relationship Id="rId6" Type="http://schemas.openxmlformats.org/officeDocument/2006/relationships/tags" Target="../tags/tag48.xml"/><Relationship Id="rId11" Type="http://schemas.openxmlformats.org/officeDocument/2006/relationships/hyperlink" Target="https://arxiv.org/abs/2001.06131" TargetMode="External"/><Relationship Id="rId5" Type="http://schemas.openxmlformats.org/officeDocument/2006/relationships/tags" Target="../tags/tag47.xml"/><Relationship Id="rId15" Type="http://schemas.openxmlformats.org/officeDocument/2006/relationships/image" Target="../media/image78.png"/><Relationship Id="rId10" Type="http://schemas.openxmlformats.org/officeDocument/2006/relationships/image" Target="../media/image76.png"/><Relationship Id="rId4" Type="http://schemas.openxmlformats.org/officeDocument/2006/relationships/tags" Target="../tags/tag46.xml"/><Relationship Id="rId9" Type="http://schemas.openxmlformats.org/officeDocument/2006/relationships/image" Target="../media/image75.png"/><Relationship Id="rId14" Type="http://schemas.openxmlformats.org/officeDocument/2006/relationships/image" Target="../media/image77.png"/></Relationships>
</file>

<file path=ppt/slides/_rels/slide21.xml.rels><?xml version="1.0" encoding="UTF-8" standalone="yes"?>
<Relationships xmlns="http://schemas.openxmlformats.org/package/2006/relationships"><Relationship Id="rId8" Type="http://schemas.openxmlformats.org/officeDocument/2006/relationships/image" Target="../media/image83.png"/><Relationship Id="rId3" Type="http://schemas.openxmlformats.org/officeDocument/2006/relationships/tags" Target="../tags/tag51.xml"/><Relationship Id="rId7" Type="http://schemas.openxmlformats.org/officeDocument/2006/relationships/image" Target="../media/image82.png"/><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image" Target="../media/image81.png"/><Relationship Id="rId11" Type="http://schemas.openxmlformats.org/officeDocument/2006/relationships/image" Target="../media/image86.emf"/><Relationship Id="rId5" Type="http://schemas.openxmlformats.org/officeDocument/2006/relationships/image" Target="../media/image80.png"/><Relationship Id="rId10" Type="http://schemas.openxmlformats.org/officeDocument/2006/relationships/image" Target="../media/image85.emf"/><Relationship Id="rId4" Type="http://schemas.openxmlformats.org/officeDocument/2006/relationships/slideLayout" Target="../slideLayouts/slideLayout7.xml"/><Relationship Id="rId9" Type="http://schemas.openxmlformats.org/officeDocument/2006/relationships/image" Target="../media/image84.emf"/></Relationships>
</file>

<file path=ppt/slides/_rels/slide22.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slideLayout" Target="../slideLayouts/slideLayout2.xml"/><Relationship Id="rId1" Type="http://schemas.openxmlformats.org/officeDocument/2006/relationships/tags" Target="../tags/tag52.xml"/></Relationships>
</file>

<file path=ppt/slides/_rels/slide23.xml.rels><?xml version="1.0" encoding="UTF-8" standalone="yes"?>
<Relationships xmlns="http://schemas.openxmlformats.org/package/2006/relationships"><Relationship Id="rId8" Type="http://schemas.openxmlformats.org/officeDocument/2006/relationships/image" Target="../media/image94.emf"/><Relationship Id="rId3" Type="http://schemas.openxmlformats.org/officeDocument/2006/relationships/image" Target="../media/image89.emf"/><Relationship Id="rId7" Type="http://schemas.openxmlformats.org/officeDocument/2006/relationships/image" Target="../media/image93.emf"/><Relationship Id="rId2" Type="http://schemas.openxmlformats.org/officeDocument/2006/relationships/image" Target="../media/image88.png"/><Relationship Id="rId1" Type="http://schemas.openxmlformats.org/officeDocument/2006/relationships/slideLayout" Target="../slideLayouts/slideLayout7.xml"/><Relationship Id="rId6" Type="http://schemas.openxmlformats.org/officeDocument/2006/relationships/image" Target="../media/image92.emf"/><Relationship Id="rId5" Type="http://schemas.openxmlformats.org/officeDocument/2006/relationships/image" Target="../media/image91.emf"/><Relationship Id="rId4" Type="http://schemas.openxmlformats.org/officeDocument/2006/relationships/image" Target="../media/image90.emf"/></Relationships>
</file>

<file path=ppt/slides/_rels/slide24.xml.rels><?xml version="1.0" encoding="UTF-8" standalone="yes"?>
<Relationships xmlns="http://schemas.openxmlformats.org/package/2006/relationships"><Relationship Id="rId13" Type="http://schemas.microsoft.com/office/2007/relationships/hdphoto" Target="../media/hdphoto1.wdp"/><Relationship Id="rId3" Type="http://schemas.openxmlformats.org/officeDocument/2006/relationships/image" Target="../media/image95.png"/><Relationship Id="rId12" Type="http://schemas.openxmlformats.org/officeDocument/2006/relationships/image" Target="../media/image30.jpeg"/><Relationship Id="rId2" Type="http://schemas.openxmlformats.org/officeDocument/2006/relationships/notesSlide" Target="../notesSlides/notesSlide4.xml"/><Relationship Id="rId1" Type="http://schemas.openxmlformats.org/officeDocument/2006/relationships/slideLayout" Target="../slideLayouts/slideLayout7.xml"/><Relationship Id="rId11" Type="http://schemas.openxmlformats.org/officeDocument/2006/relationships/image" Target="../media/image97.jpeg"/><Relationship Id="rId5" Type="http://schemas.openxmlformats.org/officeDocument/2006/relationships/image" Target="../media/image96.png"/><Relationship Id="rId10" Type="http://schemas.openxmlformats.org/officeDocument/2006/relationships/image" Target="../media/image880.png"/><Relationship Id="rId4" Type="http://schemas.openxmlformats.org/officeDocument/2006/relationships/image" Target="../media/image570.png"/></Relationships>
</file>

<file path=ppt/slides/_rels/slide25.xml.rels><?xml version="1.0" encoding="UTF-8" standalone="yes"?>
<Relationships xmlns="http://schemas.openxmlformats.org/package/2006/relationships"><Relationship Id="rId8" Type="http://schemas.openxmlformats.org/officeDocument/2006/relationships/image" Target="../media/image104.png"/><Relationship Id="rId3" Type="http://schemas.openxmlformats.org/officeDocument/2006/relationships/image" Target="../media/image99.png"/><Relationship Id="rId7" Type="http://schemas.openxmlformats.org/officeDocument/2006/relationships/image" Target="../media/image103.png"/><Relationship Id="rId2" Type="http://schemas.openxmlformats.org/officeDocument/2006/relationships/image" Target="../media/image98.png"/><Relationship Id="rId1" Type="http://schemas.openxmlformats.org/officeDocument/2006/relationships/slideLayout" Target="../slideLayouts/slideLayout7.xml"/><Relationship Id="rId6" Type="http://schemas.openxmlformats.org/officeDocument/2006/relationships/image" Target="../media/image102.png"/><Relationship Id="rId5" Type="http://schemas.openxmlformats.org/officeDocument/2006/relationships/image" Target="../media/image101.emf"/><Relationship Id="rId4" Type="http://schemas.openxmlformats.org/officeDocument/2006/relationships/image" Target="../media/image100.png"/><Relationship Id="rId9" Type="http://schemas.openxmlformats.org/officeDocument/2006/relationships/image" Target="../media/image105.emf"/></Relationships>
</file>

<file path=ppt/slides/_rels/slide26.xml.rels><?xml version="1.0" encoding="UTF-8" standalone="yes"?>
<Relationships xmlns="http://schemas.openxmlformats.org/package/2006/relationships"><Relationship Id="rId3" Type="http://schemas.openxmlformats.org/officeDocument/2006/relationships/image" Target="../media/image106.emf"/><Relationship Id="rId7" Type="http://schemas.openxmlformats.org/officeDocument/2006/relationships/image" Target="../media/image110.png"/><Relationship Id="rId2" Type="http://schemas.openxmlformats.org/officeDocument/2006/relationships/slideLayout" Target="../slideLayouts/slideLayout7.xml"/><Relationship Id="rId1" Type="http://schemas.openxmlformats.org/officeDocument/2006/relationships/tags" Target="../tags/tag53.xml"/><Relationship Id="rId6" Type="http://schemas.openxmlformats.org/officeDocument/2006/relationships/image" Target="../media/image109.emf"/><Relationship Id="rId5" Type="http://schemas.openxmlformats.org/officeDocument/2006/relationships/image" Target="../media/image108.png"/><Relationship Id="rId4" Type="http://schemas.openxmlformats.org/officeDocument/2006/relationships/image" Target="../media/image107.emf"/></Relationships>
</file>

<file path=ppt/slides/_rels/slide27.xml.rels><?xml version="1.0" encoding="UTF-8" standalone="yes"?>
<Relationships xmlns="http://schemas.openxmlformats.org/package/2006/relationships"><Relationship Id="rId2" Type="http://schemas.openxmlformats.org/officeDocument/2006/relationships/image" Target="../media/image111.e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hyperlink" Target="https://arxiv.org/abs/2010.13492"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tags" Target="../tags/tag56.xml"/><Relationship Id="rId7" Type="http://schemas.openxmlformats.org/officeDocument/2006/relationships/image" Target="../media/image114.png"/><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image" Target="../media/image113.png"/><Relationship Id="rId5" Type="http://schemas.openxmlformats.org/officeDocument/2006/relationships/image" Target="../media/image112.png"/><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hyperlink" Target="https://arxiv.org/abs/1609.00747" TargetMode="External"/><Relationship Id="rId4" Type="http://schemas.openxmlformats.org/officeDocument/2006/relationships/image" Target="../media/image8.emf"/></Relationships>
</file>

<file path=ppt/slides/_rels/slide30.xml.rels><?xml version="1.0" encoding="UTF-8" standalone="yes"?>
<Relationships xmlns="http://schemas.openxmlformats.org/package/2006/relationships"><Relationship Id="rId8" Type="http://schemas.openxmlformats.org/officeDocument/2006/relationships/image" Target="../media/image117.png"/><Relationship Id="rId13" Type="http://schemas.openxmlformats.org/officeDocument/2006/relationships/image" Target="../media/image121.emf"/><Relationship Id="rId3" Type="http://schemas.openxmlformats.org/officeDocument/2006/relationships/tags" Target="../tags/tag59.xml"/><Relationship Id="rId7" Type="http://schemas.openxmlformats.org/officeDocument/2006/relationships/image" Target="../media/image116.png"/><Relationship Id="rId12" Type="http://schemas.openxmlformats.org/officeDocument/2006/relationships/image" Target="../media/image120.png"/><Relationship Id="rId2" Type="http://schemas.openxmlformats.org/officeDocument/2006/relationships/tags" Target="../tags/tag58.xml"/><Relationship Id="rId1" Type="http://schemas.openxmlformats.org/officeDocument/2006/relationships/tags" Target="../tags/tag57.xml"/><Relationship Id="rId6" Type="http://schemas.openxmlformats.org/officeDocument/2006/relationships/image" Target="../media/image115.png"/><Relationship Id="rId11" Type="http://schemas.openxmlformats.org/officeDocument/2006/relationships/image" Target="../media/image119.emf"/><Relationship Id="rId5" Type="http://schemas.openxmlformats.org/officeDocument/2006/relationships/slideLayout" Target="../slideLayouts/slideLayout2.xml"/><Relationship Id="rId15" Type="http://schemas.openxmlformats.org/officeDocument/2006/relationships/image" Target="../media/image123.emf"/><Relationship Id="rId10" Type="http://schemas.openxmlformats.org/officeDocument/2006/relationships/image" Target="../media/image118.emf"/><Relationship Id="rId4" Type="http://schemas.openxmlformats.org/officeDocument/2006/relationships/tags" Target="../tags/tag60.xml"/><Relationship Id="rId9" Type="http://schemas.openxmlformats.org/officeDocument/2006/relationships/hyperlink" Target="https://arxiv.org/abs/2010.13492" TargetMode="External"/><Relationship Id="rId14" Type="http://schemas.openxmlformats.org/officeDocument/2006/relationships/image" Target="../media/image122.emf"/></Relationships>
</file>

<file path=ppt/slides/_rels/slide31.xml.rels><?xml version="1.0" encoding="UTF-8" standalone="yes"?>
<Relationships xmlns="http://schemas.openxmlformats.org/package/2006/relationships"><Relationship Id="rId3" Type="http://schemas.openxmlformats.org/officeDocument/2006/relationships/tags" Target="../tags/tag63.xml"/><Relationship Id="rId7" Type="http://schemas.openxmlformats.org/officeDocument/2006/relationships/image" Target="../media/image126.png"/><Relationship Id="rId2" Type="http://schemas.openxmlformats.org/officeDocument/2006/relationships/tags" Target="../tags/tag62.xml"/><Relationship Id="rId1" Type="http://schemas.openxmlformats.org/officeDocument/2006/relationships/tags" Target="../tags/tag61.xml"/><Relationship Id="rId6" Type="http://schemas.openxmlformats.org/officeDocument/2006/relationships/image" Target="../media/image125.png"/><Relationship Id="rId5" Type="http://schemas.openxmlformats.org/officeDocument/2006/relationships/image" Target="../media/image124.png"/><Relationship Id="rId4"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tags" Target="../tags/tag71.xml"/><Relationship Id="rId13" Type="http://schemas.openxmlformats.org/officeDocument/2006/relationships/tags" Target="../tags/tag76.xml"/><Relationship Id="rId18" Type="http://schemas.openxmlformats.org/officeDocument/2006/relationships/image" Target="../media/image127.png"/><Relationship Id="rId26" Type="http://schemas.openxmlformats.org/officeDocument/2006/relationships/image" Target="../media/image135.png"/><Relationship Id="rId3" Type="http://schemas.openxmlformats.org/officeDocument/2006/relationships/tags" Target="../tags/tag66.xml"/><Relationship Id="rId21" Type="http://schemas.openxmlformats.org/officeDocument/2006/relationships/image" Target="../media/image130.png"/><Relationship Id="rId34" Type="http://schemas.openxmlformats.org/officeDocument/2006/relationships/image" Target="../media/image142.png"/><Relationship Id="rId7" Type="http://schemas.openxmlformats.org/officeDocument/2006/relationships/tags" Target="../tags/tag70.xml"/><Relationship Id="rId12" Type="http://schemas.openxmlformats.org/officeDocument/2006/relationships/tags" Target="../tags/tag75.xml"/><Relationship Id="rId17" Type="http://schemas.openxmlformats.org/officeDocument/2006/relationships/slideLayout" Target="../slideLayouts/slideLayout7.xml"/><Relationship Id="rId25" Type="http://schemas.openxmlformats.org/officeDocument/2006/relationships/image" Target="../media/image134.png"/><Relationship Id="rId33" Type="http://schemas.openxmlformats.org/officeDocument/2006/relationships/hyperlink" Target="https://arxiv.org/abs/2010.13492" TargetMode="External"/><Relationship Id="rId2" Type="http://schemas.openxmlformats.org/officeDocument/2006/relationships/tags" Target="../tags/tag65.xml"/><Relationship Id="rId16" Type="http://schemas.openxmlformats.org/officeDocument/2006/relationships/tags" Target="../tags/tag79.xml"/><Relationship Id="rId20" Type="http://schemas.openxmlformats.org/officeDocument/2006/relationships/image" Target="../media/image129.png"/><Relationship Id="rId29" Type="http://schemas.openxmlformats.org/officeDocument/2006/relationships/image" Target="../media/image138.png"/><Relationship Id="rId1" Type="http://schemas.openxmlformats.org/officeDocument/2006/relationships/tags" Target="../tags/tag64.xml"/><Relationship Id="rId6" Type="http://schemas.openxmlformats.org/officeDocument/2006/relationships/tags" Target="../tags/tag69.xml"/><Relationship Id="rId11" Type="http://schemas.openxmlformats.org/officeDocument/2006/relationships/tags" Target="../tags/tag74.xml"/><Relationship Id="rId24" Type="http://schemas.openxmlformats.org/officeDocument/2006/relationships/image" Target="../media/image133.png"/><Relationship Id="rId32" Type="http://schemas.openxmlformats.org/officeDocument/2006/relationships/image" Target="../media/image141.png"/><Relationship Id="rId5" Type="http://schemas.openxmlformats.org/officeDocument/2006/relationships/tags" Target="../tags/tag68.xml"/><Relationship Id="rId15" Type="http://schemas.openxmlformats.org/officeDocument/2006/relationships/tags" Target="../tags/tag78.xml"/><Relationship Id="rId23" Type="http://schemas.openxmlformats.org/officeDocument/2006/relationships/image" Target="../media/image132.png"/><Relationship Id="rId28" Type="http://schemas.openxmlformats.org/officeDocument/2006/relationships/image" Target="../media/image137.png"/><Relationship Id="rId10" Type="http://schemas.openxmlformats.org/officeDocument/2006/relationships/tags" Target="../tags/tag73.xml"/><Relationship Id="rId19" Type="http://schemas.openxmlformats.org/officeDocument/2006/relationships/image" Target="../media/image128.png"/><Relationship Id="rId31" Type="http://schemas.openxmlformats.org/officeDocument/2006/relationships/image" Target="../media/image140.png"/><Relationship Id="rId4" Type="http://schemas.openxmlformats.org/officeDocument/2006/relationships/tags" Target="../tags/tag67.xml"/><Relationship Id="rId9" Type="http://schemas.openxmlformats.org/officeDocument/2006/relationships/tags" Target="../tags/tag72.xml"/><Relationship Id="rId14" Type="http://schemas.openxmlformats.org/officeDocument/2006/relationships/tags" Target="../tags/tag77.xml"/><Relationship Id="rId22" Type="http://schemas.openxmlformats.org/officeDocument/2006/relationships/image" Target="../media/image131.png"/><Relationship Id="rId27" Type="http://schemas.openxmlformats.org/officeDocument/2006/relationships/image" Target="../media/image136.png"/><Relationship Id="rId30" Type="http://schemas.openxmlformats.org/officeDocument/2006/relationships/image" Target="../media/image139.png"/><Relationship Id="rId35" Type="http://schemas.openxmlformats.org/officeDocument/2006/relationships/image" Target="../media/image143.png"/></Relationships>
</file>

<file path=ppt/slides/_rels/slide33.xml.rels><?xml version="1.0" encoding="UTF-8" standalone="yes"?>
<Relationships xmlns="http://schemas.openxmlformats.org/package/2006/relationships"><Relationship Id="rId2" Type="http://schemas.openxmlformats.org/officeDocument/2006/relationships/image" Target="../media/image144.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hyperlink" Target="https://arxiv.org/abs/1609.00747" TargetMode="External"/><Relationship Id="rId4" Type="http://schemas.openxmlformats.org/officeDocument/2006/relationships/image" Target="../media/image6.png"/></Relationships>
</file>

<file path=ppt/slides/_rels/slide37.xml.rels><?xml version="1.0" encoding="UTF-8" standalone="yes"?>
<Relationships xmlns="http://schemas.openxmlformats.org/package/2006/relationships"><Relationship Id="rId8" Type="http://schemas.openxmlformats.org/officeDocument/2006/relationships/image" Target="../media/image148.jpeg"/><Relationship Id="rId3" Type="http://schemas.openxmlformats.org/officeDocument/2006/relationships/tags" Target="../tags/tag82.xml"/><Relationship Id="rId7" Type="http://schemas.openxmlformats.org/officeDocument/2006/relationships/image" Target="../media/image147.png"/><Relationship Id="rId2" Type="http://schemas.openxmlformats.org/officeDocument/2006/relationships/tags" Target="../tags/tag81.xml"/><Relationship Id="rId1" Type="http://schemas.openxmlformats.org/officeDocument/2006/relationships/tags" Target="../tags/tag80.xml"/><Relationship Id="rId6" Type="http://schemas.openxmlformats.org/officeDocument/2006/relationships/image" Target="../media/image146.jpeg"/><Relationship Id="rId5" Type="http://schemas.openxmlformats.org/officeDocument/2006/relationships/image" Target="../media/image145.emf"/><Relationship Id="rId10" Type="http://schemas.openxmlformats.org/officeDocument/2006/relationships/image" Target="../media/image150.png"/><Relationship Id="rId4" Type="http://schemas.openxmlformats.org/officeDocument/2006/relationships/slideLayout" Target="../slideLayouts/slideLayout7.xml"/><Relationship Id="rId9" Type="http://schemas.openxmlformats.org/officeDocument/2006/relationships/image" Target="../media/image149.png"/></Relationships>
</file>

<file path=ppt/slides/_rels/slide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52.png"/><Relationship Id="rId2" Type="http://schemas.openxmlformats.org/officeDocument/2006/relationships/image" Target="../media/image15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tags" Target="../tags/tag90.xml"/><Relationship Id="rId13" Type="http://schemas.openxmlformats.org/officeDocument/2006/relationships/slideLayout" Target="../slideLayouts/slideLayout7.xml"/><Relationship Id="rId18" Type="http://schemas.openxmlformats.org/officeDocument/2006/relationships/image" Target="../media/image60.png"/><Relationship Id="rId26" Type="http://schemas.openxmlformats.org/officeDocument/2006/relationships/image" Target="../media/image162.png"/><Relationship Id="rId3" Type="http://schemas.openxmlformats.org/officeDocument/2006/relationships/tags" Target="../tags/tag85.xml"/><Relationship Id="rId21" Type="http://schemas.openxmlformats.org/officeDocument/2006/relationships/image" Target="../media/image157.png"/><Relationship Id="rId7" Type="http://schemas.openxmlformats.org/officeDocument/2006/relationships/tags" Target="../tags/tag89.xml"/><Relationship Id="rId12" Type="http://schemas.openxmlformats.org/officeDocument/2006/relationships/tags" Target="../tags/tag94.xml"/><Relationship Id="rId17" Type="http://schemas.openxmlformats.org/officeDocument/2006/relationships/image" Target="../media/image156.png"/><Relationship Id="rId25" Type="http://schemas.openxmlformats.org/officeDocument/2006/relationships/image" Target="../media/image161.png"/><Relationship Id="rId2" Type="http://schemas.openxmlformats.org/officeDocument/2006/relationships/tags" Target="../tags/tag84.xml"/><Relationship Id="rId16" Type="http://schemas.openxmlformats.org/officeDocument/2006/relationships/image" Target="../media/image155.png"/><Relationship Id="rId20" Type="http://schemas.openxmlformats.org/officeDocument/2006/relationships/image" Target="../media/image57.png"/><Relationship Id="rId1" Type="http://schemas.openxmlformats.org/officeDocument/2006/relationships/tags" Target="../tags/tag83.xml"/><Relationship Id="rId6" Type="http://schemas.openxmlformats.org/officeDocument/2006/relationships/tags" Target="../tags/tag88.xml"/><Relationship Id="rId11" Type="http://schemas.openxmlformats.org/officeDocument/2006/relationships/tags" Target="../tags/tag93.xml"/><Relationship Id="rId24" Type="http://schemas.openxmlformats.org/officeDocument/2006/relationships/image" Target="../media/image160.png"/><Relationship Id="rId5" Type="http://schemas.openxmlformats.org/officeDocument/2006/relationships/tags" Target="../tags/tag87.xml"/><Relationship Id="rId15" Type="http://schemas.openxmlformats.org/officeDocument/2006/relationships/image" Target="../media/image154.png"/><Relationship Id="rId23" Type="http://schemas.openxmlformats.org/officeDocument/2006/relationships/image" Target="../media/image159.png"/><Relationship Id="rId10" Type="http://schemas.openxmlformats.org/officeDocument/2006/relationships/tags" Target="../tags/tag92.xml"/><Relationship Id="rId19" Type="http://schemas.openxmlformats.org/officeDocument/2006/relationships/image" Target="../media/image73.png"/><Relationship Id="rId4" Type="http://schemas.openxmlformats.org/officeDocument/2006/relationships/tags" Target="../tags/tag86.xml"/><Relationship Id="rId9" Type="http://schemas.openxmlformats.org/officeDocument/2006/relationships/tags" Target="../tags/tag91.xml"/><Relationship Id="rId14" Type="http://schemas.openxmlformats.org/officeDocument/2006/relationships/image" Target="../media/image153.emf"/><Relationship Id="rId22" Type="http://schemas.openxmlformats.org/officeDocument/2006/relationships/image" Target="../media/image158.png"/></Relationships>
</file>

<file path=ppt/slides/_rels/slide41.xml.rels><?xml version="1.0" encoding="UTF-8" standalone="yes"?>
<Relationships xmlns="http://schemas.openxmlformats.org/package/2006/relationships"><Relationship Id="rId8" Type="http://schemas.openxmlformats.org/officeDocument/2006/relationships/tags" Target="../tags/tag102.xml"/><Relationship Id="rId13" Type="http://schemas.openxmlformats.org/officeDocument/2006/relationships/image" Target="../media/image166.png"/><Relationship Id="rId18" Type="http://schemas.openxmlformats.org/officeDocument/2006/relationships/image" Target="../media/image168.png"/><Relationship Id="rId3" Type="http://schemas.openxmlformats.org/officeDocument/2006/relationships/tags" Target="../tags/tag97.xml"/><Relationship Id="rId21" Type="http://schemas.openxmlformats.org/officeDocument/2006/relationships/hyperlink" Target="https://arxiv.org/abs/2010.13492" TargetMode="External"/><Relationship Id="rId7" Type="http://schemas.openxmlformats.org/officeDocument/2006/relationships/tags" Target="../tags/tag101.xml"/><Relationship Id="rId12" Type="http://schemas.openxmlformats.org/officeDocument/2006/relationships/image" Target="../media/image165.emf"/><Relationship Id="rId17" Type="http://schemas.openxmlformats.org/officeDocument/2006/relationships/image" Target="../media/image167.png"/><Relationship Id="rId2" Type="http://schemas.openxmlformats.org/officeDocument/2006/relationships/tags" Target="../tags/tag96.xml"/><Relationship Id="rId16" Type="http://schemas.openxmlformats.org/officeDocument/2006/relationships/image" Target="../media/image117.png"/><Relationship Id="rId20" Type="http://schemas.openxmlformats.org/officeDocument/2006/relationships/image" Target="../media/image170.png"/><Relationship Id="rId1" Type="http://schemas.openxmlformats.org/officeDocument/2006/relationships/tags" Target="../tags/tag95.xml"/><Relationship Id="rId6" Type="http://schemas.openxmlformats.org/officeDocument/2006/relationships/tags" Target="../tags/tag100.xml"/><Relationship Id="rId11" Type="http://schemas.openxmlformats.org/officeDocument/2006/relationships/image" Target="../media/image164.emf"/><Relationship Id="rId5" Type="http://schemas.openxmlformats.org/officeDocument/2006/relationships/tags" Target="../tags/tag99.xml"/><Relationship Id="rId15" Type="http://schemas.openxmlformats.org/officeDocument/2006/relationships/image" Target="../media/image116.png"/><Relationship Id="rId10" Type="http://schemas.openxmlformats.org/officeDocument/2006/relationships/image" Target="../media/image163.emf"/><Relationship Id="rId19" Type="http://schemas.openxmlformats.org/officeDocument/2006/relationships/image" Target="../media/image169.png"/><Relationship Id="rId4" Type="http://schemas.openxmlformats.org/officeDocument/2006/relationships/tags" Target="../tags/tag98.xml"/><Relationship Id="rId9" Type="http://schemas.openxmlformats.org/officeDocument/2006/relationships/slideLayout" Target="../slideLayouts/slideLayout7.xml"/><Relationship Id="rId14" Type="http://schemas.openxmlformats.org/officeDocument/2006/relationships/image" Target="../media/image115.png"/></Relationships>
</file>

<file path=ppt/slides/_rels/slide42.xml.rels><?xml version="1.0" encoding="UTF-8" standalone="yes"?>
<Relationships xmlns="http://schemas.openxmlformats.org/package/2006/relationships"><Relationship Id="rId8" Type="http://schemas.openxmlformats.org/officeDocument/2006/relationships/image" Target="../media/image39.emf"/><Relationship Id="rId13" Type="http://schemas.openxmlformats.org/officeDocument/2006/relationships/image" Target="../media/image174.png"/><Relationship Id="rId18" Type="http://schemas.openxmlformats.org/officeDocument/2006/relationships/image" Target="../media/image179.emf"/><Relationship Id="rId3" Type="http://schemas.openxmlformats.org/officeDocument/2006/relationships/tags" Target="../tags/tag105.xml"/><Relationship Id="rId21" Type="http://schemas.openxmlformats.org/officeDocument/2006/relationships/image" Target="../media/image36.emf"/><Relationship Id="rId7" Type="http://schemas.openxmlformats.org/officeDocument/2006/relationships/image" Target="../media/image171.emf"/><Relationship Id="rId12" Type="http://schemas.openxmlformats.org/officeDocument/2006/relationships/image" Target="../media/image173.png"/><Relationship Id="rId17" Type="http://schemas.openxmlformats.org/officeDocument/2006/relationships/image" Target="../media/image178.emf"/><Relationship Id="rId2" Type="http://schemas.openxmlformats.org/officeDocument/2006/relationships/tags" Target="../tags/tag104.xml"/><Relationship Id="rId16" Type="http://schemas.openxmlformats.org/officeDocument/2006/relationships/image" Target="../media/image177.emf"/><Relationship Id="rId20" Type="http://schemas.openxmlformats.org/officeDocument/2006/relationships/image" Target="../media/image181.emf"/><Relationship Id="rId1" Type="http://schemas.openxmlformats.org/officeDocument/2006/relationships/tags" Target="../tags/tag103.xml"/><Relationship Id="rId6" Type="http://schemas.openxmlformats.org/officeDocument/2006/relationships/slideLayout" Target="../slideLayouts/slideLayout7.xml"/><Relationship Id="rId11" Type="http://schemas.openxmlformats.org/officeDocument/2006/relationships/image" Target="../media/image172.png"/><Relationship Id="rId5" Type="http://schemas.openxmlformats.org/officeDocument/2006/relationships/tags" Target="../tags/tag107.xml"/><Relationship Id="rId15" Type="http://schemas.openxmlformats.org/officeDocument/2006/relationships/image" Target="../media/image176.png"/><Relationship Id="rId10" Type="http://schemas.openxmlformats.org/officeDocument/2006/relationships/image" Target="../media/image41.emf"/><Relationship Id="rId19" Type="http://schemas.openxmlformats.org/officeDocument/2006/relationships/image" Target="../media/image180.emf"/><Relationship Id="rId4" Type="http://schemas.openxmlformats.org/officeDocument/2006/relationships/tags" Target="../tags/tag106.xml"/><Relationship Id="rId9" Type="http://schemas.openxmlformats.org/officeDocument/2006/relationships/image" Target="../media/image40.emf"/><Relationship Id="rId14" Type="http://schemas.openxmlformats.org/officeDocument/2006/relationships/image" Target="../media/image175.png"/></Relationships>
</file>

<file path=ppt/slides/_rels/slide43.xml.rels><?xml version="1.0" encoding="UTF-8" standalone="yes"?>
<Relationships xmlns="http://schemas.openxmlformats.org/package/2006/relationships"><Relationship Id="rId3" Type="http://schemas.openxmlformats.org/officeDocument/2006/relationships/image" Target="../media/image182.emf"/><Relationship Id="rId7" Type="http://schemas.openxmlformats.org/officeDocument/2006/relationships/image" Target="../media/image186.png"/><Relationship Id="rId2" Type="http://schemas.openxmlformats.org/officeDocument/2006/relationships/slideLayout" Target="../slideLayouts/slideLayout7.xml"/><Relationship Id="rId1" Type="http://schemas.openxmlformats.org/officeDocument/2006/relationships/tags" Target="../tags/tag108.xml"/><Relationship Id="rId6" Type="http://schemas.openxmlformats.org/officeDocument/2006/relationships/image" Target="../media/image185.emf"/><Relationship Id="rId5" Type="http://schemas.openxmlformats.org/officeDocument/2006/relationships/image" Target="../media/image184.emf"/><Relationship Id="rId4" Type="http://schemas.openxmlformats.org/officeDocument/2006/relationships/image" Target="../media/image183.emf"/></Relationships>
</file>

<file path=ppt/slides/_rels/slide44.xml.rels><?xml version="1.0" encoding="UTF-8" standalone="yes"?>
<Relationships xmlns="http://schemas.openxmlformats.org/package/2006/relationships"><Relationship Id="rId8" Type="http://schemas.openxmlformats.org/officeDocument/2006/relationships/image" Target="../media/image189.png"/><Relationship Id="rId3" Type="http://schemas.openxmlformats.org/officeDocument/2006/relationships/tags" Target="../tags/tag111.xml"/><Relationship Id="rId7" Type="http://schemas.openxmlformats.org/officeDocument/2006/relationships/image" Target="../media/image188.emf"/><Relationship Id="rId2" Type="http://schemas.openxmlformats.org/officeDocument/2006/relationships/tags" Target="../tags/tag110.xml"/><Relationship Id="rId1" Type="http://schemas.openxmlformats.org/officeDocument/2006/relationships/tags" Target="../tags/tag109.xml"/><Relationship Id="rId6" Type="http://schemas.openxmlformats.org/officeDocument/2006/relationships/image" Target="../media/image187.emf"/><Relationship Id="rId11" Type="http://schemas.openxmlformats.org/officeDocument/2006/relationships/image" Target="../media/image191.png"/><Relationship Id="rId5" Type="http://schemas.openxmlformats.org/officeDocument/2006/relationships/slideLayout" Target="../slideLayouts/slideLayout7.xml"/><Relationship Id="rId10" Type="http://schemas.openxmlformats.org/officeDocument/2006/relationships/image" Target="../media/image57.png"/><Relationship Id="rId4" Type="http://schemas.openxmlformats.org/officeDocument/2006/relationships/tags" Target="../tags/tag112.xml"/><Relationship Id="rId9" Type="http://schemas.openxmlformats.org/officeDocument/2006/relationships/image" Target="../media/image190.png"/></Relationships>
</file>

<file path=ppt/slides/_rels/slide45.xml.rels><?xml version="1.0" encoding="UTF-8" standalone="yes"?>
<Relationships xmlns="http://schemas.openxmlformats.org/package/2006/relationships"><Relationship Id="rId8" Type="http://schemas.openxmlformats.org/officeDocument/2006/relationships/image" Target="../media/image198.png"/><Relationship Id="rId3" Type="http://schemas.openxmlformats.org/officeDocument/2006/relationships/image" Target="../media/image193.emf"/><Relationship Id="rId7" Type="http://schemas.openxmlformats.org/officeDocument/2006/relationships/image" Target="../media/image197.emf"/><Relationship Id="rId2" Type="http://schemas.openxmlformats.org/officeDocument/2006/relationships/image" Target="../media/image192.emf"/><Relationship Id="rId1" Type="http://schemas.openxmlformats.org/officeDocument/2006/relationships/slideLayout" Target="../slideLayouts/slideLayout7.xml"/><Relationship Id="rId6" Type="http://schemas.openxmlformats.org/officeDocument/2006/relationships/image" Target="../media/image196.emf"/><Relationship Id="rId5" Type="http://schemas.openxmlformats.org/officeDocument/2006/relationships/image" Target="../media/image195.emf"/><Relationship Id="rId10" Type="http://schemas.openxmlformats.org/officeDocument/2006/relationships/image" Target="../media/image200.emf"/><Relationship Id="rId4" Type="http://schemas.openxmlformats.org/officeDocument/2006/relationships/image" Target="../media/image194.emf"/><Relationship Id="rId9" Type="http://schemas.openxmlformats.org/officeDocument/2006/relationships/image" Target="../media/image199.png"/></Relationships>
</file>

<file path=ppt/slides/_rels/slide5.xml.rels><?xml version="1.0" encoding="UTF-8" standalone="yes"?>
<Relationships xmlns="http://schemas.openxmlformats.org/package/2006/relationships"><Relationship Id="rId8" Type="http://schemas.openxmlformats.org/officeDocument/2006/relationships/image" Target="../media/image17.emf"/><Relationship Id="rId3" Type="http://schemas.openxmlformats.org/officeDocument/2006/relationships/image" Target="../media/image12.png"/><Relationship Id="rId7" Type="http://schemas.openxmlformats.org/officeDocument/2006/relationships/image" Target="../media/image16.emf"/><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emf"/><Relationship Id="rId5" Type="http://schemas.openxmlformats.org/officeDocument/2006/relationships/image" Target="../media/image14.emf"/><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1.jpeg"/><Relationship Id="rId2" Type="http://schemas.openxmlformats.org/officeDocument/2006/relationships/slideLayout" Target="../slideLayouts/slideLayout7.xml"/><Relationship Id="rId1" Type="http://schemas.openxmlformats.org/officeDocument/2006/relationships/tags" Target="../tags/tag7.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hyperlink" Target="https://www.nobelprize.org/prizes/physics/2018/mourou/lecture/"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3065960" y="4581128"/>
            <a:ext cx="2724207" cy="646331"/>
          </a:xfrm>
          <a:prstGeom prst="rect">
            <a:avLst/>
          </a:prstGeom>
          <a:noFill/>
        </p:spPr>
        <p:txBody>
          <a:bodyPr wrap="none" rtlCol="0">
            <a:spAutoFit/>
          </a:bodyPr>
          <a:lstStyle/>
          <a:p>
            <a:pPr algn="ctr"/>
            <a:r>
              <a:rPr lang="en-US" altLang="ja-JP" sz="3600" dirty="0">
                <a:solidFill>
                  <a:srgbClr val="00B0F0"/>
                </a:solidFill>
              </a:rPr>
              <a:t>Koichi Hattori</a:t>
            </a:r>
            <a:endParaRPr kumimoji="1" lang="ja-JP" altLang="en-US" sz="3600" dirty="0">
              <a:solidFill>
                <a:srgbClr val="00B0F0"/>
              </a:solidFill>
            </a:endParaRPr>
          </a:p>
        </p:txBody>
      </p:sp>
      <p:sp>
        <p:nvSpPr>
          <p:cNvPr id="7" name="pptTeX_Preamble" descr="\documentclass[12pt]{jarticle}&#10;\pagestyle{empty}&#10;\usepackage{amsmath}&#10;\usepackage[dvips]{color}&#10;&#10;\usepackage{latexsym}&#10;\usepackage{amsfonts}&#10;\usepackage{amssymb}&#10;\usepackage{amsmath}&#10;\usepackage{bm}&#10;\usepackage{graphicx}&#10;\usepackage{mathrsfs} &#10;%\usepackage{wrapft}&#10;&#10;\usepackage{axodraw4j}&#10;\usepackage{pstricks}&#10;\usepackage{color}&#10;&#10;\usepackage{slashed}&#10;&#10;%%%%%%%%%%%%%%%%%%%%%%%%%%%%%%%%%%%%%%%%%%%%%%%%%%%%%%%%&#10;&#10;\newcommand{\tr}{ {\rm Tr} }&#10;\newcommand{\sgn}{ {\rm sgn} }&#10;\newcommand{\prj}{ {\mathcal P} }&#10;\newcommand{\mf}{ m_f }&#10;\newcommand{\gam}{ \gamma }&#10;\newcommand{\M}{ {\mathcal M} }&#10;\newcommand{\N}{ {\mathcal N} }&#10;&#10;&#10;\newcommand{\bx}{{\bm{x}}}&#10;\newcommand{\br}{{\bm{r}}}&#10;\newcommand{\bk}{{\bm{k}}}&#10;\newcommand{\bp}{{\bm{p}}}&#10;\newcommand{\bq}{{\bm{q}}}&#10;\newcommand{\integ}{\int\!\!}&#10;&#10;&#10;\newcommand{\F}{ {\mathscr{F}} }&#10;\newcommand{\G}{ {\mathscr{G}} }&#10;\newcommand{\bB}{{\bm{B}}}&#10;\newcommand{\bE}{{\bm{E}}}" hidden="1"/>
          <p:cNvSpPr txBox="1"/>
          <p:nvPr/>
        </p:nvSpPr>
        <p:spPr>
          <a:xfrm>
            <a:off x="-1651000" y="-635000"/>
            <a:ext cx="1651000" cy="635000"/>
          </a:xfrm>
          <a:prstGeom prst="rect">
            <a:avLst/>
          </a:prstGeom>
          <a:noFill/>
        </p:spPr>
        <p:txBody>
          <a:bodyPr vert="horz" rtlCol="0">
            <a:spAutoFit/>
          </a:bodyPr>
          <a:lstStyle/>
          <a:p>
            <a:endParaRPr kumimoji="1" lang="ja-JP" altLang="en-US"/>
          </a:p>
        </p:txBody>
      </p:sp>
      <p:sp>
        <p:nvSpPr>
          <p:cNvPr id="24" name="テキスト ボックス 3">
            <a:extLst>
              <a:ext uri="{FF2B5EF4-FFF2-40B4-BE49-F238E27FC236}">
                <a16:creationId xmlns:a16="http://schemas.microsoft.com/office/drawing/2014/main" id="{43A636AB-1595-4CC3-8C08-B50798CBE2A2}"/>
              </a:ext>
            </a:extLst>
          </p:cNvPr>
          <p:cNvSpPr txBox="1"/>
          <p:nvPr/>
        </p:nvSpPr>
        <p:spPr>
          <a:xfrm>
            <a:off x="899592" y="5788753"/>
            <a:ext cx="4015779" cy="400110"/>
          </a:xfrm>
          <a:prstGeom prst="rect">
            <a:avLst/>
          </a:prstGeom>
          <a:noFill/>
        </p:spPr>
        <p:txBody>
          <a:bodyPr wrap="none" rtlCol="0">
            <a:spAutoFit/>
          </a:bodyPr>
          <a:lstStyle/>
          <a:p>
            <a:r>
              <a:rPr lang="en-US" altLang="ja-JP" sz="2000" dirty="0"/>
              <a:t>Online seminar for BNL, Aug. 3, 2021</a:t>
            </a:r>
          </a:p>
        </p:txBody>
      </p:sp>
      <p:sp>
        <p:nvSpPr>
          <p:cNvPr id="2" name="Rectangle 1">
            <a:extLst>
              <a:ext uri="{FF2B5EF4-FFF2-40B4-BE49-F238E27FC236}">
                <a16:creationId xmlns:a16="http://schemas.microsoft.com/office/drawing/2014/main" id="{1E316AF9-90CC-4EC2-AA31-C8B3580B6E62}"/>
              </a:ext>
            </a:extLst>
          </p:cNvPr>
          <p:cNvSpPr/>
          <p:nvPr/>
        </p:nvSpPr>
        <p:spPr>
          <a:xfrm>
            <a:off x="467544" y="1484784"/>
            <a:ext cx="8352928" cy="646331"/>
          </a:xfrm>
          <a:prstGeom prst="rect">
            <a:avLst/>
          </a:prstGeom>
        </p:spPr>
        <p:txBody>
          <a:bodyPr wrap="square">
            <a:spAutoFit/>
          </a:bodyPr>
          <a:lstStyle/>
          <a:p>
            <a:r>
              <a:rPr lang="en-US" altLang="ja-JP" sz="3600" dirty="0">
                <a:solidFill>
                  <a:srgbClr val="00B0F0"/>
                </a:solidFill>
              </a:rPr>
              <a:t>Electromagnetic probes in strong-field QED</a:t>
            </a:r>
            <a:endParaRPr lang="ja-JP" altLang="en-US" sz="3600" dirty="0">
              <a:solidFill>
                <a:srgbClr val="00B0F0"/>
              </a:solidFill>
            </a:endParaRPr>
          </a:p>
        </p:txBody>
      </p:sp>
      <p:sp>
        <p:nvSpPr>
          <p:cNvPr id="6" name="TextBox 5">
            <a:extLst>
              <a:ext uri="{FF2B5EF4-FFF2-40B4-BE49-F238E27FC236}">
                <a16:creationId xmlns:a16="http://schemas.microsoft.com/office/drawing/2014/main" id="{FA7C0E7C-EFCA-4FDB-86A2-56CF8F5CCF0A}"/>
              </a:ext>
            </a:extLst>
          </p:cNvPr>
          <p:cNvSpPr txBox="1"/>
          <p:nvPr/>
        </p:nvSpPr>
        <p:spPr>
          <a:xfrm>
            <a:off x="5220072" y="5788753"/>
            <a:ext cx="3672408" cy="369332"/>
          </a:xfrm>
          <a:prstGeom prst="rect">
            <a:avLst/>
          </a:prstGeom>
          <a:noFill/>
        </p:spPr>
        <p:txBody>
          <a:bodyPr wrap="square">
            <a:spAutoFit/>
          </a:bodyPr>
          <a:lstStyle/>
          <a:p>
            <a:pPr algn="ctr"/>
            <a:r>
              <a:rPr kumimoji="1" lang="en-US" altLang="ja-JP" sz="1800" dirty="0">
                <a:solidFill>
                  <a:srgbClr val="00B0F0"/>
                </a:solidFill>
                <a:hlinkClick r:id="rId3"/>
              </a:rPr>
              <a:t>koichi.hattori@yukawa.kyoto-u.ac.jp</a:t>
            </a:r>
            <a:endParaRPr kumimoji="1" lang="ja-JP" altLang="en-US" sz="1800" dirty="0">
              <a:solidFill>
                <a:srgbClr val="00B0F0"/>
              </a:solidFill>
            </a:endParaRPr>
          </a:p>
        </p:txBody>
      </p:sp>
    </p:spTree>
    <p:extLst>
      <p:ext uri="{BB962C8B-B14F-4D97-AF65-F5344CB8AC3E}">
        <p14:creationId xmlns:p14="http://schemas.microsoft.com/office/powerpoint/2010/main" val="9272622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angle 66">
            <a:extLst>
              <a:ext uri="{FF2B5EF4-FFF2-40B4-BE49-F238E27FC236}">
                <a16:creationId xmlns:a16="http://schemas.microsoft.com/office/drawing/2014/main" id="{6BDF88B8-FBB9-4F7F-8860-4AA7A7998CF9}"/>
              </a:ext>
            </a:extLst>
          </p:cNvPr>
          <p:cNvSpPr/>
          <p:nvPr/>
        </p:nvSpPr>
        <p:spPr bwMode="auto">
          <a:xfrm>
            <a:off x="251520" y="3563444"/>
            <a:ext cx="8784976" cy="3249932"/>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ja-JP" altLang="en-US" dirty="0"/>
          </a:p>
        </p:txBody>
      </p:sp>
      <p:sp>
        <p:nvSpPr>
          <p:cNvPr id="2" name="テキスト ボックス 1"/>
          <p:cNvSpPr txBox="1"/>
          <p:nvPr/>
        </p:nvSpPr>
        <p:spPr>
          <a:xfrm>
            <a:off x="2497041" y="116632"/>
            <a:ext cx="4163191" cy="584775"/>
          </a:xfrm>
          <a:prstGeom prst="rect">
            <a:avLst/>
          </a:prstGeom>
          <a:noFill/>
        </p:spPr>
        <p:txBody>
          <a:bodyPr wrap="none" rtlCol="0">
            <a:spAutoFit/>
          </a:bodyPr>
          <a:lstStyle/>
          <a:p>
            <a:r>
              <a:rPr kumimoji="1" lang="en-US" altLang="ja-JP" sz="3200" dirty="0">
                <a:solidFill>
                  <a:srgbClr val="00B0F0"/>
                </a:solidFill>
              </a:rPr>
              <a:t>What is birefringence</a:t>
            </a:r>
            <a:r>
              <a:rPr lang="ja-JP" altLang="en-US" sz="3200" dirty="0">
                <a:solidFill>
                  <a:srgbClr val="00B0F0"/>
                </a:solidFill>
              </a:rPr>
              <a:t>？</a:t>
            </a:r>
            <a:endParaRPr kumimoji="1" lang="ja-JP" altLang="en-US" sz="3200" dirty="0">
              <a:solidFill>
                <a:srgbClr val="00B0F0"/>
              </a:solidFill>
            </a:endParaRPr>
          </a:p>
        </p:txBody>
      </p:sp>
      <p:grpSp>
        <p:nvGrpSpPr>
          <p:cNvPr id="3" name="グループ化 2"/>
          <p:cNvGrpSpPr/>
          <p:nvPr/>
        </p:nvGrpSpPr>
        <p:grpSpPr>
          <a:xfrm>
            <a:off x="369055" y="836712"/>
            <a:ext cx="4202945" cy="2262090"/>
            <a:chOff x="369055" y="836712"/>
            <a:chExt cx="4202945" cy="2262090"/>
          </a:xfrm>
        </p:grpSpPr>
        <p:sp>
          <p:nvSpPr>
            <p:cNvPr id="87" name="正方形/長方形 86"/>
            <p:cNvSpPr/>
            <p:nvPr/>
          </p:nvSpPr>
          <p:spPr bwMode="auto">
            <a:xfrm>
              <a:off x="1108770" y="1354909"/>
              <a:ext cx="2167086" cy="1743893"/>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pic>
          <p:nvPicPr>
            <p:cNvPr id="95" name="図 28" descr="\begin{document}&#10;\begin{picture}(434,16) (127,-216)&#10;    \SetWidth{1.0}&#10;    \SetColor{Black}&#10;    \Photon(-10,-208)(10,-208){4}{7}&#10;  \end{picture}&#10;\end{document}"/>
            <p:cNvPicPr>
              <a:picLocks/>
            </p:cNvPicPr>
            <p:nvPr/>
          </p:nvPicPr>
          <p:blipFill>
            <a:blip r:embed="rId2" cstate="print"/>
            <a:srcRect/>
            <a:stretch>
              <a:fillRect/>
            </a:stretch>
          </p:blipFill>
          <p:spPr bwMode="auto">
            <a:xfrm rot="19646041">
              <a:off x="369055" y="2270728"/>
              <a:ext cx="1114425" cy="128587"/>
            </a:xfrm>
            <a:prstGeom prst="rect">
              <a:avLst/>
            </a:prstGeom>
            <a:noFill/>
            <a:ln w="9525">
              <a:noFill/>
              <a:miter lim="800000"/>
              <a:headEnd/>
              <a:tailEnd/>
            </a:ln>
          </p:spPr>
        </p:pic>
        <p:grpSp>
          <p:nvGrpSpPr>
            <p:cNvPr id="12" name="グループ化 11"/>
            <p:cNvGrpSpPr>
              <a:grpSpLocks noChangeAspect="1"/>
            </p:cNvGrpSpPr>
            <p:nvPr/>
          </p:nvGrpSpPr>
          <p:grpSpPr>
            <a:xfrm>
              <a:off x="1435795" y="1446984"/>
              <a:ext cx="1386841" cy="1426049"/>
              <a:chOff x="1435795" y="1446984"/>
              <a:chExt cx="1066801" cy="1096961"/>
            </a:xfrm>
          </p:grpSpPr>
          <p:grpSp>
            <p:nvGrpSpPr>
              <p:cNvPr id="6" name="グループ化 5"/>
              <p:cNvGrpSpPr/>
              <p:nvPr/>
            </p:nvGrpSpPr>
            <p:grpSpPr>
              <a:xfrm>
                <a:off x="1665983" y="1734321"/>
                <a:ext cx="836613" cy="809624"/>
                <a:chOff x="1665983" y="1734321"/>
                <a:chExt cx="836613" cy="809624"/>
              </a:xfrm>
              <a:solidFill>
                <a:srgbClr val="00FF00"/>
              </a:solidFill>
            </p:grpSpPr>
            <p:sp>
              <p:nvSpPr>
                <p:cNvPr id="88" name="円/楕円 87"/>
                <p:cNvSpPr/>
                <p:nvPr/>
              </p:nvSpPr>
              <p:spPr bwMode="auto">
                <a:xfrm>
                  <a:off x="1665983" y="1734321"/>
                  <a:ext cx="277813" cy="2857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89" name="円/楕円 88"/>
                <p:cNvSpPr/>
                <p:nvPr/>
              </p:nvSpPr>
              <p:spPr bwMode="auto">
                <a:xfrm>
                  <a:off x="1665983" y="2259783"/>
                  <a:ext cx="277813" cy="28416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90" name="円/楕円 89"/>
                <p:cNvSpPr/>
                <p:nvPr/>
              </p:nvSpPr>
              <p:spPr bwMode="auto">
                <a:xfrm>
                  <a:off x="2223196" y="2259783"/>
                  <a:ext cx="279400" cy="28416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91" name="円/楕円 90"/>
                <p:cNvSpPr/>
                <p:nvPr/>
              </p:nvSpPr>
              <p:spPr bwMode="auto">
                <a:xfrm>
                  <a:off x="2223196" y="1734321"/>
                  <a:ext cx="279400" cy="2857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grpSp>
          <p:grpSp>
            <p:nvGrpSpPr>
              <p:cNvPr id="7" name="グループ化 6"/>
              <p:cNvGrpSpPr/>
              <p:nvPr/>
            </p:nvGrpSpPr>
            <p:grpSpPr>
              <a:xfrm>
                <a:off x="1435795" y="1446984"/>
                <a:ext cx="733426" cy="763586"/>
                <a:chOff x="1435795" y="1446984"/>
                <a:chExt cx="733426" cy="763586"/>
              </a:xfrm>
              <a:solidFill>
                <a:srgbClr val="00CCFF"/>
              </a:solidFill>
            </p:grpSpPr>
            <p:sp>
              <p:nvSpPr>
                <p:cNvPr id="92" name="円/楕円 91"/>
                <p:cNvSpPr/>
                <p:nvPr/>
              </p:nvSpPr>
              <p:spPr bwMode="auto">
                <a:xfrm>
                  <a:off x="1435795" y="1448571"/>
                  <a:ext cx="92075" cy="968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cxnSp>
              <p:nvCxnSpPr>
                <p:cNvPr id="94" name="直線矢印コネクタ 93"/>
                <p:cNvCxnSpPr/>
                <p:nvPr/>
              </p:nvCxnSpPr>
              <p:spPr bwMode="auto">
                <a:xfrm rot="16200000" flipH="1">
                  <a:off x="1404046" y="1670821"/>
                  <a:ext cx="571499" cy="508000"/>
                </a:xfrm>
                <a:prstGeom prst="straightConnector1">
                  <a:avLst/>
                </a:prstGeom>
                <a:grpFill/>
                <a:ln w="38100">
                  <a:no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96" name="円/楕円 95"/>
                <p:cNvSpPr/>
                <p:nvPr/>
              </p:nvSpPr>
              <p:spPr bwMode="auto">
                <a:xfrm>
                  <a:off x="2077146" y="1446984"/>
                  <a:ext cx="92075" cy="984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98" name="円/楕円 97"/>
                <p:cNvSpPr/>
                <p:nvPr/>
              </p:nvSpPr>
              <p:spPr bwMode="auto">
                <a:xfrm>
                  <a:off x="1461195" y="2015308"/>
                  <a:ext cx="95250" cy="9366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00" name="円/楕円 99"/>
                <p:cNvSpPr/>
                <p:nvPr/>
              </p:nvSpPr>
              <p:spPr bwMode="auto">
                <a:xfrm>
                  <a:off x="2077146" y="2015308"/>
                  <a:ext cx="92075" cy="9366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grpSp>
          <p:grpSp>
            <p:nvGrpSpPr>
              <p:cNvPr id="8" name="グループ化 7"/>
              <p:cNvGrpSpPr/>
              <p:nvPr/>
            </p:nvGrpSpPr>
            <p:grpSpPr>
              <a:xfrm>
                <a:off x="1459608" y="1620021"/>
                <a:ext cx="1000125" cy="757236"/>
                <a:chOff x="1459608" y="1620021"/>
                <a:chExt cx="1000125" cy="757236"/>
              </a:xfrm>
            </p:grpSpPr>
            <p:pic>
              <p:nvPicPr>
                <p:cNvPr id="93" name="図 34" descr="\begin{document}&#10;&#10;&#10;\begin{center}&#10;&#10;  \begin{picture}(98,43) (111,-154)&#10;    \SetWidth{1.0}&#10;    \SetColor{Black}&#10;    \Gluon(112,-117)(208,-149){7.5}{8}&#10;  \end{picture}&#10;&#10;\end{center}&#10;&#10;\end{document}"/>
                <p:cNvPicPr>
                  <a:picLocks/>
                </p:cNvPicPr>
                <p:nvPr/>
              </p:nvPicPr>
              <p:blipFill>
                <a:blip r:embed="rId3" cstate="print"/>
                <a:srcRect/>
                <a:stretch>
                  <a:fillRect/>
                </a:stretch>
              </p:blipFill>
              <p:spPr bwMode="auto">
                <a:xfrm rot="1769666">
                  <a:off x="1459608" y="1621609"/>
                  <a:ext cx="358775" cy="190500"/>
                </a:xfrm>
                <a:prstGeom prst="rect">
                  <a:avLst/>
                </a:prstGeom>
                <a:noFill/>
                <a:ln w="9525">
                  <a:noFill/>
                  <a:miter lim="800000"/>
                  <a:headEnd/>
                  <a:tailEnd/>
                </a:ln>
              </p:spPr>
            </p:pic>
            <p:pic>
              <p:nvPicPr>
                <p:cNvPr id="97" name="図 64" descr="\begin{document}&#10;&#10;&#10;\begin{center}&#10;&#10;  \begin{picture}(98,43) (111,-154)&#10;    \SetWidth{1.0}&#10;    \SetColor{Black}&#10;    \Gluon(112,-117)(208,-149){7.5}{8}&#10;  \end{picture}&#10;&#10;\end{center}&#10;&#10;\end{document}"/>
                <p:cNvPicPr>
                  <a:picLocks/>
                </p:cNvPicPr>
                <p:nvPr/>
              </p:nvPicPr>
              <p:blipFill>
                <a:blip r:embed="rId3" cstate="print"/>
                <a:srcRect/>
                <a:stretch>
                  <a:fillRect/>
                </a:stretch>
              </p:blipFill>
              <p:spPr bwMode="auto">
                <a:xfrm rot="1769666">
                  <a:off x="2100958" y="1620021"/>
                  <a:ext cx="358775" cy="190500"/>
                </a:xfrm>
                <a:prstGeom prst="rect">
                  <a:avLst/>
                </a:prstGeom>
                <a:noFill/>
                <a:ln w="9525">
                  <a:noFill/>
                  <a:miter lim="800000"/>
                  <a:headEnd/>
                  <a:tailEnd/>
                </a:ln>
              </p:spPr>
            </p:pic>
            <p:pic>
              <p:nvPicPr>
                <p:cNvPr id="99" name="図 66" descr="\begin{document}&#10;&#10;&#10;\begin{center}&#10;&#10;  \begin{picture}(98,43) (111,-154)&#10;    \SetWidth{1.0}&#10;    \SetColor{Black}&#10;    \Gluon(112,-117)(208,-149){7.5}{8}&#10;  \end{picture}&#10;&#10;\end{center}&#10;&#10;\end{document}"/>
                <p:cNvPicPr>
                  <a:picLocks/>
                </p:cNvPicPr>
                <p:nvPr/>
              </p:nvPicPr>
              <p:blipFill>
                <a:blip r:embed="rId3" cstate="print"/>
                <a:srcRect/>
                <a:stretch>
                  <a:fillRect/>
                </a:stretch>
              </p:blipFill>
              <p:spPr bwMode="auto">
                <a:xfrm rot="1769666">
                  <a:off x="1486595" y="2188345"/>
                  <a:ext cx="358775" cy="188912"/>
                </a:xfrm>
                <a:prstGeom prst="rect">
                  <a:avLst/>
                </a:prstGeom>
                <a:noFill/>
                <a:ln w="9525">
                  <a:noFill/>
                  <a:miter lim="800000"/>
                  <a:headEnd/>
                  <a:tailEnd/>
                </a:ln>
              </p:spPr>
            </p:pic>
            <p:pic>
              <p:nvPicPr>
                <p:cNvPr id="101" name="図 68" descr="\begin{document}&#10;&#10;&#10;\begin{center}&#10;&#10;  \begin{picture}(98,43) (111,-154)&#10;    \SetWidth{1.0}&#10;    \SetColor{Black}&#10;    \Gluon(112,-117)(208,-149){7.5}{8}&#10;  \end{picture}&#10;&#10;\end{center}&#10;&#10;\end{document}"/>
                <p:cNvPicPr>
                  <a:picLocks/>
                </p:cNvPicPr>
                <p:nvPr/>
              </p:nvPicPr>
              <p:blipFill>
                <a:blip r:embed="rId3" cstate="print"/>
                <a:srcRect/>
                <a:stretch>
                  <a:fillRect/>
                </a:stretch>
              </p:blipFill>
              <p:spPr bwMode="auto">
                <a:xfrm rot="1769666">
                  <a:off x="2100958" y="2188345"/>
                  <a:ext cx="358775" cy="188912"/>
                </a:xfrm>
                <a:prstGeom prst="rect">
                  <a:avLst/>
                </a:prstGeom>
                <a:noFill/>
                <a:ln w="9525">
                  <a:noFill/>
                  <a:miter lim="800000"/>
                  <a:headEnd/>
                  <a:tailEnd/>
                </a:ln>
              </p:spPr>
            </p:pic>
          </p:grpSp>
        </p:grpSp>
        <p:sp>
          <p:nvSpPr>
            <p:cNvPr id="102" name="Text Box 16"/>
            <p:cNvSpPr txBox="1">
              <a:spLocks noChangeArrowheads="1"/>
            </p:cNvSpPr>
            <p:nvPr/>
          </p:nvSpPr>
          <p:spPr bwMode="auto">
            <a:xfrm>
              <a:off x="661986" y="836712"/>
              <a:ext cx="3910014" cy="338137"/>
            </a:xfrm>
            <a:prstGeom prst="rect">
              <a:avLst/>
            </a:prstGeom>
            <a:noFill/>
            <a:ln w="9525">
              <a:noFill/>
              <a:miter lim="800000"/>
              <a:headEnd/>
              <a:tailEnd/>
            </a:ln>
          </p:spPr>
          <p:txBody>
            <a:bodyPr wrap="square">
              <a:spAutoFit/>
            </a:bodyPr>
            <a:lstStyle/>
            <a:p>
              <a:r>
                <a:rPr lang="en-US" altLang="ja-JP" sz="1600" dirty="0">
                  <a:latin typeface="Calibri" pitchFamily="34" charset="0"/>
                </a:rPr>
                <a:t>Response of electrons to incident lights</a:t>
              </a:r>
            </a:p>
          </p:txBody>
        </p:sp>
        <p:cxnSp>
          <p:nvCxnSpPr>
            <p:cNvPr id="118" name="直線矢印コネクタ 117"/>
            <p:cNvCxnSpPr/>
            <p:nvPr/>
          </p:nvCxnSpPr>
          <p:spPr bwMode="auto">
            <a:xfrm>
              <a:off x="1367125" y="1714301"/>
              <a:ext cx="398870" cy="512554"/>
            </a:xfrm>
            <a:prstGeom prst="straightConnector1">
              <a:avLst/>
            </a:prstGeom>
            <a:ln w="38100">
              <a:solidFill>
                <a:srgbClr val="00B05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grpSp>
      <p:grpSp>
        <p:nvGrpSpPr>
          <p:cNvPr id="14" name="グループ化 13"/>
          <p:cNvGrpSpPr/>
          <p:nvPr/>
        </p:nvGrpSpPr>
        <p:grpSpPr>
          <a:xfrm>
            <a:off x="3563888" y="826560"/>
            <a:ext cx="5504327" cy="2458424"/>
            <a:chOff x="3707904" y="980728"/>
            <a:chExt cx="5504327" cy="2458424"/>
          </a:xfrm>
        </p:grpSpPr>
        <p:grpSp>
          <p:nvGrpSpPr>
            <p:cNvPr id="9" name="グループ化 8"/>
            <p:cNvGrpSpPr/>
            <p:nvPr/>
          </p:nvGrpSpPr>
          <p:grpSpPr>
            <a:xfrm>
              <a:off x="5319438" y="980728"/>
              <a:ext cx="2780954" cy="1987993"/>
              <a:chOff x="5319438" y="980728"/>
              <a:chExt cx="2780954" cy="1987993"/>
            </a:xfrm>
          </p:grpSpPr>
          <p:sp>
            <p:nvSpPr>
              <p:cNvPr id="108" name="円/楕円 107"/>
              <p:cNvSpPr/>
              <p:nvPr/>
            </p:nvSpPr>
            <p:spPr bwMode="auto">
              <a:xfrm>
                <a:off x="5592333" y="1620891"/>
                <a:ext cx="1815337" cy="1295035"/>
              </a:xfrm>
              <a:prstGeom prst="ellipse">
                <a:avLst/>
              </a:prstGeom>
              <a:solidFill>
                <a:srgbClr val="FFFF00">
                  <a:alpha val="3294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05" name="円/楕円 104"/>
              <p:cNvSpPr/>
              <p:nvPr/>
            </p:nvSpPr>
            <p:spPr bwMode="auto">
              <a:xfrm>
                <a:off x="6370690" y="2168290"/>
                <a:ext cx="331869" cy="197378"/>
              </a:xfrm>
              <a:prstGeom prst="ellipse">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grpSp>
            <p:nvGrpSpPr>
              <p:cNvPr id="11" name="グループ化 10"/>
              <p:cNvGrpSpPr/>
              <p:nvPr/>
            </p:nvGrpSpPr>
            <p:grpSpPr>
              <a:xfrm>
                <a:off x="5847074" y="1803854"/>
                <a:ext cx="1338582" cy="926415"/>
                <a:chOff x="5315550" y="1595739"/>
                <a:chExt cx="1338582" cy="926415"/>
              </a:xfrm>
            </p:grpSpPr>
            <p:pic>
              <p:nvPicPr>
                <p:cNvPr id="104" name="図 103" descr="\begin{document}&#10;&#10;&#10;\begin{center}&#10;&#10;  \begin{picture}(98,43) (111,-154)&#10;    \SetWidth{1.0}&#10;    \SetColor{Black}&#10;    \Gluon(112,-117)(208,-149){7.5}{4}&#10;  \end{picture}&#10;&#10;\end{center}&#10;&#10;\end{document}"/>
                <p:cNvPicPr>
                  <a:picLocks/>
                </p:cNvPicPr>
                <p:nvPr/>
              </p:nvPicPr>
              <p:blipFill>
                <a:blip r:embed="rId4" cstate="print"/>
                <a:srcRect/>
                <a:stretch>
                  <a:fillRect/>
                </a:stretch>
              </p:blipFill>
              <p:spPr bwMode="auto">
                <a:xfrm rot="20096847">
                  <a:off x="5315550" y="1921668"/>
                  <a:ext cx="509864" cy="251485"/>
                </a:xfrm>
                <a:prstGeom prst="rect">
                  <a:avLst/>
                </a:prstGeom>
                <a:noFill/>
                <a:ln w="9525">
                  <a:noFill/>
                  <a:miter lim="800000"/>
                  <a:headEnd/>
                  <a:tailEnd/>
                </a:ln>
              </p:spPr>
            </p:pic>
            <p:pic>
              <p:nvPicPr>
                <p:cNvPr id="106" name="図 105" descr="\begin{document}&#10;&#10;&#10;\begin{center}&#10;&#10;  \begin{picture}(98,43) (111,-154)&#10;    \SetWidth{1.0}&#10;    \SetColor{Black}&#10;    \Gluon(112,-117)(208,-149){7.5}{4}&#10;  \end{picture}&#10;&#10;\end{center}&#10;&#10;\end{document}"/>
                <p:cNvPicPr>
                  <a:picLocks/>
                </p:cNvPicPr>
                <p:nvPr/>
              </p:nvPicPr>
              <p:blipFill>
                <a:blip r:embed="rId4" cstate="print"/>
                <a:srcRect/>
                <a:stretch>
                  <a:fillRect/>
                </a:stretch>
              </p:blipFill>
              <p:spPr bwMode="auto">
                <a:xfrm rot="20096847">
                  <a:off x="6199421" y="1946039"/>
                  <a:ext cx="454711" cy="235099"/>
                </a:xfrm>
                <a:prstGeom prst="rect">
                  <a:avLst/>
                </a:prstGeom>
                <a:noFill/>
                <a:ln w="9525">
                  <a:noFill/>
                  <a:miter lim="800000"/>
                  <a:headEnd/>
                  <a:tailEnd/>
                </a:ln>
              </p:spPr>
            </p:pic>
            <p:pic>
              <p:nvPicPr>
                <p:cNvPr id="109" name="図 55" descr="\begin{document}&#10;&#10;&#10;\begin{center}&#10;&#10;  \begin{picture}(98,43) (111,-154)&#10;    \SetWidth{1.0}&#10;    \SetColor{Black}&#10;    \Gluon(112,-117)(208,-149){7.5}{10}&#10;  \end{picture}&#10;&#10;\end{center}&#10;&#10;\end{document}"/>
                <p:cNvPicPr>
                  <a:picLocks/>
                </p:cNvPicPr>
                <p:nvPr/>
              </p:nvPicPr>
              <p:blipFill>
                <a:blip r:embed="rId5" cstate="print"/>
                <a:srcRect/>
                <a:stretch>
                  <a:fillRect/>
                </a:stretch>
              </p:blipFill>
              <p:spPr bwMode="auto">
                <a:xfrm rot="4081108">
                  <a:off x="5831256" y="2250569"/>
                  <a:ext cx="354491" cy="188680"/>
                </a:xfrm>
                <a:prstGeom prst="rect">
                  <a:avLst/>
                </a:prstGeom>
                <a:noFill/>
                <a:ln w="9525">
                  <a:noFill/>
                  <a:miter lim="800000"/>
                  <a:headEnd/>
                  <a:tailEnd/>
                </a:ln>
              </p:spPr>
            </p:pic>
            <p:pic>
              <p:nvPicPr>
                <p:cNvPr id="110" name="図 56" descr="\begin{document}&#10;&#10;&#10;\begin{center}&#10;&#10;  \begin{picture}(98,43) (111,-154)&#10;    \SetWidth{1.0}&#10;    \SetColor{Black}&#10;    \Gluon(112,-117)(208,-149){7.5}{10}&#10;  \end{picture}&#10;&#10;\end{center}&#10;&#10;\end{document}"/>
                <p:cNvPicPr>
                  <a:picLocks/>
                </p:cNvPicPr>
                <p:nvPr/>
              </p:nvPicPr>
              <p:blipFill>
                <a:blip r:embed="rId5" cstate="print"/>
                <a:srcRect/>
                <a:stretch>
                  <a:fillRect/>
                </a:stretch>
              </p:blipFill>
              <p:spPr bwMode="auto">
                <a:xfrm rot="4081108">
                  <a:off x="5815532" y="1678644"/>
                  <a:ext cx="353062" cy="187251"/>
                </a:xfrm>
                <a:prstGeom prst="rect">
                  <a:avLst/>
                </a:prstGeom>
                <a:noFill/>
                <a:ln w="9525">
                  <a:noFill/>
                  <a:miter lim="800000"/>
                  <a:headEnd/>
                  <a:tailEnd/>
                </a:ln>
              </p:spPr>
            </p:pic>
          </p:grpSp>
          <p:grpSp>
            <p:nvGrpSpPr>
              <p:cNvPr id="10" name="グループ化 9"/>
              <p:cNvGrpSpPr/>
              <p:nvPr/>
            </p:nvGrpSpPr>
            <p:grpSpPr>
              <a:xfrm>
                <a:off x="5656656" y="1644242"/>
                <a:ext cx="1693838" cy="1275627"/>
                <a:chOff x="5125132" y="1436127"/>
                <a:chExt cx="1693838" cy="1275627"/>
              </a:xfrm>
              <a:solidFill>
                <a:srgbClr val="00CCFF"/>
              </a:solidFill>
            </p:grpSpPr>
            <p:sp>
              <p:nvSpPr>
                <p:cNvPr id="107" name="円/楕円 106"/>
                <p:cNvSpPr>
                  <a:spLocks noChangeAspect="1"/>
                </p:cNvSpPr>
                <p:nvPr/>
              </p:nvSpPr>
              <p:spPr bwMode="auto">
                <a:xfrm>
                  <a:off x="5942748" y="1436127"/>
                  <a:ext cx="71470" cy="10034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11" name="円/楕円 110"/>
                <p:cNvSpPr>
                  <a:spLocks noChangeAspect="1"/>
                </p:cNvSpPr>
                <p:nvPr/>
              </p:nvSpPr>
              <p:spPr bwMode="auto">
                <a:xfrm>
                  <a:off x="6746071" y="1994541"/>
                  <a:ext cx="72899" cy="9848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12" name="円/楕円 111"/>
                <p:cNvSpPr>
                  <a:spLocks noChangeAspect="1"/>
                </p:cNvSpPr>
                <p:nvPr/>
              </p:nvSpPr>
              <p:spPr bwMode="auto">
                <a:xfrm>
                  <a:off x="5987060" y="2611411"/>
                  <a:ext cx="71470" cy="10034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13" name="円/楕円 112"/>
                <p:cNvSpPr>
                  <a:spLocks noChangeAspect="1"/>
                </p:cNvSpPr>
                <p:nvPr/>
              </p:nvSpPr>
              <p:spPr bwMode="auto">
                <a:xfrm>
                  <a:off x="5125132" y="2060294"/>
                  <a:ext cx="72899" cy="9848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grpSp>
          <p:cxnSp>
            <p:nvCxnSpPr>
              <p:cNvPr id="116" name="直線矢印コネクタ 115"/>
              <p:cNvCxnSpPr/>
              <p:nvPr/>
            </p:nvCxnSpPr>
            <p:spPr bwMode="auto">
              <a:xfrm>
                <a:off x="5463564" y="1931341"/>
                <a:ext cx="11170" cy="749276"/>
              </a:xfrm>
              <a:prstGeom prst="straightConnector1">
                <a:avLst/>
              </a:prstGeom>
              <a:ln w="38100">
                <a:solidFill>
                  <a:srgbClr val="00B05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17" name="直線矢印コネクタ 116"/>
              <p:cNvCxnSpPr/>
              <p:nvPr/>
            </p:nvCxnSpPr>
            <p:spPr bwMode="auto">
              <a:xfrm>
                <a:off x="5592333" y="2968721"/>
                <a:ext cx="1815337" cy="0"/>
              </a:xfrm>
              <a:prstGeom prst="straightConnector1">
                <a:avLst/>
              </a:prstGeom>
              <a:ln w="38100">
                <a:solidFill>
                  <a:srgbClr val="00B05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51" name="テキスト ボックス 50"/>
              <p:cNvSpPr txBox="1"/>
              <p:nvPr/>
            </p:nvSpPr>
            <p:spPr>
              <a:xfrm>
                <a:off x="5319438" y="980728"/>
                <a:ext cx="2780954" cy="584775"/>
              </a:xfrm>
              <a:prstGeom prst="rect">
                <a:avLst/>
              </a:prstGeom>
              <a:noFill/>
            </p:spPr>
            <p:txBody>
              <a:bodyPr wrap="none" rtlCol="0">
                <a:spAutoFit/>
              </a:bodyPr>
              <a:lstStyle/>
              <a:p>
                <a:r>
                  <a:rPr kumimoji="1" lang="en-US" altLang="ja-JP" sz="1600" dirty="0"/>
                  <a:t>Structured ions</a:t>
                </a:r>
              </a:p>
              <a:p>
                <a:r>
                  <a:rPr lang="en-US" altLang="ja-JP" sz="1600" dirty="0">
                    <a:sym typeface="Wingdings" panose="05000000000000000000" pitchFamily="2" charset="2"/>
                  </a:rPr>
                  <a:t> Anisotropic spring constants</a:t>
                </a:r>
                <a:endParaRPr kumimoji="1" lang="ja-JP" altLang="en-US" sz="1600" dirty="0"/>
              </a:p>
            </p:txBody>
          </p:sp>
        </p:grpSp>
        <p:sp>
          <p:nvSpPr>
            <p:cNvPr id="5" name="テキスト ボックス 4"/>
            <p:cNvSpPr txBox="1"/>
            <p:nvPr/>
          </p:nvSpPr>
          <p:spPr>
            <a:xfrm>
              <a:off x="3707904" y="3069820"/>
              <a:ext cx="5504327" cy="369332"/>
            </a:xfrm>
            <a:prstGeom prst="rect">
              <a:avLst/>
            </a:prstGeom>
            <a:solidFill>
              <a:schemeClr val="tx2">
                <a:lumMod val="75000"/>
              </a:schemeClr>
            </a:solidFill>
          </p:spPr>
          <p:txBody>
            <a:bodyPr wrap="none" rtlCol="0">
              <a:spAutoFit/>
            </a:bodyPr>
            <a:lstStyle/>
            <a:p>
              <a:r>
                <a:rPr kumimoji="1" lang="en-US" altLang="ja-JP" dirty="0">
                  <a:solidFill>
                    <a:schemeClr val="bg1"/>
                  </a:solidFill>
                </a:rPr>
                <a:t>Birefringenc</a:t>
              </a:r>
              <a:r>
                <a:rPr lang="en-US" altLang="ja-JP" dirty="0">
                  <a:solidFill>
                    <a:schemeClr val="bg1"/>
                  </a:solidFill>
                </a:rPr>
                <a:t>e = Polarization-dependent refractive indices</a:t>
              </a:r>
              <a:endParaRPr kumimoji="1" lang="ja-JP" altLang="en-US" dirty="0">
                <a:solidFill>
                  <a:schemeClr val="bg1"/>
                </a:solidFill>
              </a:endParaRPr>
            </a:p>
          </p:txBody>
        </p:sp>
      </p:grpSp>
      <p:sp>
        <p:nvSpPr>
          <p:cNvPr id="50" name="テキスト ボックス 49"/>
          <p:cNvSpPr txBox="1"/>
          <p:nvPr/>
        </p:nvSpPr>
        <p:spPr>
          <a:xfrm>
            <a:off x="339942" y="6351711"/>
            <a:ext cx="8604448" cy="461665"/>
          </a:xfrm>
          <a:prstGeom prst="rect">
            <a:avLst/>
          </a:prstGeom>
          <a:noFill/>
        </p:spPr>
        <p:txBody>
          <a:bodyPr wrap="square" rtlCol="0">
            <a:spAutoFit/>
          </a:bodyPr>
          <a:lstStyle/>
          <a:p>
            <a:r>
              <a:rPr kumimoji="1" lang="en-US" altLang="ja-JP" sz="2400" dirty="0">
                <a:solidFill>
                  <a:srgbClr val="FF0000"/>
                </a:solidFill>
              </a:rPr>
              <a:t>Lesson: The fermion spectrum is important for the photon spectrum.</a:t>
            </a:r>
            <a:endParaRPr kumimoji="1" lang="ja-JP" altLang="en-US" sz="2400" dirty="0">
              <a:solidFill>
                <a:srgbClr val="FF0000"/>
              </a:solidFill>
            </a:endParaRPr>
          </a:p>
        </p:txBody>
      </p:sp>
      <p:grpSp>
        <p:nvGrpSpPr>
          <p:cNvPr id="53" name="グループ化 52"/>
          <p:cNvGrpSpPr/>
          <p:nvPr/>
        </p:nvGrpSpPr>
        <p:grpSpPr>
          <a:xfrm>
            <a:off x="1043608" y="3573015"/>
            <a:ext cx="2700100" cy="2726697"/>
            <a:chOff x="2987824" y="548680"/>
            <a:chExt cx="3096344" cy="3126842"/>
          </a:xfrm>
        </p:grpSpPr>
        <p:sp>
          <p:nvSpPr>
            <p:cNvPr id="61" name="Line 9"/>
            <p:cNvSpPr>
              <a:spLocks noChangeShapeType="1"/>
            </p:cNvSpPr>
            <p:nvPr/>
          </p:nvSpPr>
          <p:spPr bwMode="auto">
            <a:xfrm flipV="1">
              <a:off x="3563888" y="3366656"/>
              <a:ext cx="180020" cy="308866"/>
            </a:xfrm>
            <a:prstGeom prst="line">
              <a:avLst/>
            </a:prstGeom>
            <a:noFill/>
            <a:ln w="38100">
              <a:solidFill>
                <a:schemeClr val="tx1"/>
              </a:solidFill>
              <a:round/>
              <a:headEnd type="none" w="med" len="med"/>
              <a:tailEnd type="none" w="med" len="med"/>
            </a:ln>
          </p:spPr>
          <p:txBody>
            <a:bodyPr/>
            <a:lstStyle/>
            <a:p>
              <a:endParaRPr lang="ja-JP" altLang="en-US"/>
            </a:p>
          </p:txBody>
        </p:sp>
        <p:sp>
          <p:nvSpPr>
            <p:cNvPr id="54" name="Text Box 14"/>
            <p:cNvSpPr txBox="1">
              <a:spLocks noChangeArrowheads="1"/>
            </p:cNvSpPr>
            <p:nvPr/>
          </p:nvSpPr>
          <p:spPr bwMode="auto">
            <a:xfrm>
              <a:off x="4254012" y="548680"/>
              <a:ext cx="1178421" cy="299152"/>
            </a:xfrm>
            <a:prstGeom prst="rect">
              <a:avLst/>
            </a:prstGeom>
            <a:noFill/>
            <a:ln w="9525">
              <a:noFill/>
              <a:miter lim="800000"/>
              <a:headEnd/>
              <a:tailEnd/>
            </a:ln>
          </p:spPr>
          <p:txBody>
            <a:bodyPr wrap="none">
              <a:spAutoFit/>
            </a:bodyPr>
            <a:lstStyle/>
            <a:p>
              <a:r>
                <a:rPr lang="en-US" altLang="ja-JP" dirty="0">
                  <a:latin typeface="Calibri" pitchFamily="34" charset="0"/>
                </a:rPr>
                <a:t>Polarization 1</a:t>
              </a:r>
            </a:p>
          </p:txBody>
        </p:sp>
        <p:sp>
          <p:nvSpPr>
            <p:cNvPr id="55" name="Text Box 15"/>
            <p:cNvSpPr txBox="1">
              <a:spLocks noChangeArrowheads="1"/>
            </p:cNvSpPr>
            <p:nvPr/>
          </p:nvSpPr>
          <p:spPr bwMode="auto">
            <a:xfrm>
              <a:off x="4905747" y="795202"/>
              <a:ext cx="1178421" cy="299152"/>
            </a:xfrm>
            <a:prstGeom prst="rect">
              <a:avLst/>
            </a:prstGeom>
            <a:noFill/>
            <a:ln w="9525">
              <a:noFill/>
              <a:miter lim="800000"/>
              <a:headEnd/>
              <a:tailEnd/>
            </a:ln>
          </p:spPr>
          <p:txBody>
            <a:bodyPr wrap="none">
              <a:spAutoFit/>
            </a:bodyPr>
            <a:lstStyle/>
            <a:p>
              <a:r>
                <a:rPr lang="en-US" altLang="ja-JP" dirty="0">
                  <a:latin typeface="Calibri" pitchFamily="34" charset="0"/>
                </a:rPr>
                <a:t>Polarization 2</a:t>
              </a:r>
            </a:p>
          </p:txBody>
        </p:sp>
        <p:grpSp>
          <p:nvGrpSpPr>
            <p:cNvPr id="56" name="グループ化 55"/>
            <p:cNvGrpSpPr/>
            <p:nvPr/>
          </p:nvGrpSpPr>
          <p:grpSpPr>
            <a:xfrm>
              <a:off x="3743908" y="1603630"/>
              <a:ext cx="954462" cy="1761745"/>
              <a:chOff x="3743908" y="1603630"/>
              <a:chExt cx="954462" cy="1761745"/>
            </a:xfrm>
          </p:grpSpPr>
          <p:sp>
            <p:nvSpPr>
              <p:cNvPr id="64" name="Line 9"/>
              <p:cNvSpPr>
                <a:spLocks noChangeShapeType="1"/>
              </p:cNvSpPr>
              <p:nvPr/>
            </p:nvSpPr>
            <p:spPr bwMode="auto">
              <a:xfrm flipV="1">
                <a:off x="3743908" y="3056509"/>
                <a:ext cx="180020" cy="308866"/>
              </a:xfrm>
              <a:prstGeom prst="line">
                <a:avLst/>
              </a:prstGeom>
              <a:noFill/>
              <a:ln w="38100">
                <a:solidFill>
                  <a:schemeClr val="bg1">
                    <a:lumMod val="65000"/>
                  </a:schemeClr>
                </a:solidFill>
                <a:round/>
                <a:headEnd/>
                <a:tailEnd type="triangle" w="med" len="med"/>
              </a:ln>
            </p:spPr>
            <p:txBody>
              <a:bodyPr/>
              <a:lstStyle/>
              <a:p>
                <a:endParaRPr lang="ja-JP" altLang="en-US"/>
              </a:p>
            </p:txBody>
          </p:sp>
          <p:sp>
            <p:nvSpPr>
              <p:cNvPr id="65" name="Line 10"/>
              <p:cNvSpPr>
                <a:spLocks noChangeShapeType="1"/>
              </p:cNvSpPr>
              <p:nvPr/>
            </p:nvSpPr>
            <p:spPr bwMode="auto">
              <a:xfrm flipV="1">
                <a:off x="3923928" y="1603630"/>
                <a:ext cx="774442" cy="1460122"/>
              </a:xfrm>
              <a:prstGeom prst="line">
                <a:avLst/>
              </a:prstGeom>
              <a:noFill/>
              <a:ln w="38100">
                <a:solidFill>
                  <a:schemeClr val="bg1">
                    <a:lumMod val="65000"/>
                  </a:schemeClr>
                </a:solidFill>
                <a:round/>
                <a:headEnd/>
                <a:tailEnd type="triangle" w="med" len="med"/>
              </a:ln>
            </p:spPr>
            <p:txBody>
              <a:bodyPr/>
              <a:lstStyle/>
              <a:p>
                <a:endParaRPr lang="ja-JP" altLang="en-US"/>
              </a:p>
            </p:txBody>
          </p:sp>
          <p:sp>
            <p:nvSpPr>
              <p:cNvPr id="66" name="Line 11"/>
              <p:cNvSpPr>
                <a:spLocks noChangeShapeType="1"/>
              </p:cNvSpPr>
              <p:nvPr/>
            </p:nvSpPr>
            <p:spPr bwMode="auto">
              <a:xfrm flipV="1">
                <a:off x="3923927" y="1603630"/>
                <a:ext cx="330085" cy="1465330"/>
              </a:xfrm>
              <a:prstGeom prst="line">
                <a:avLst/>
              </a:prstGeom>
              <a:noFill/>
              <a:ln w="38100">
                <a:solidFill>
                  <a:schemeClr val="bg1">
                    <a:lumMod val="65000"/>
                  </a:schemeClr>
                </a:solidFill>
                <a:round/>
                <a:headEnd/>
                <a:tailEnd type="triangle" w="med" len="med"/>
              </a:ln>
            </p:spPr>
            <p:txBody>
              <a:bodyPr/>
              <a:lstStyle/>
              <a:p>
                <a:endParaRPr lang="ja-JP" altLang="en-US"/>
              </a:p>
            </p:txBody>
          </p:sp>
        </p:grpSp>
        <p:cxnSp>
          <p:nvCxnSpPr>
            <p:cNvPr id="57" name="直線コネクタ 56"/>
            <p:cNvCxnSpPr/>
            <p:nvPr/>
          </p:nvCxnSpPr>
          <p:spPr>
            <a:xfrm>
              <a:off x="3563888" y="1349151"/>
              <a:ext cx="0" cy="1470232"/>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直線コネクタ 57"/>
            <p:cNvCxnSpPr/>
            <p:nvPr/>
          </p:nvCxnSpPr>
          <p:spPr>
            <a:xfrm flipV="1">
              <a:off x="2987824" y="2819383"/>
              <a:ext cx="576064" cy="531383"/>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直線コネクタ 58"/>
            <p:cNvCxnSpPr/>
            <p:nvPr/>
          </p:nvCxnSpPr>
          <p:spPr>
            <a:xfrm flipH="1">
              <a:off x="3563888" y="2819383"/>
              <a:ext cx="2016224" cy="0"/>
            </a:xfrm>
            <a:prstGeom prst="line">
              <a:avLst/>
            </a:prstGeom>
          </p:spPr>
          <p:style>
            <a:lnRef idx="1">
              <a:schemeClr val="accent1"/>
            </a:lnRef>
            <a:fillRef idx="0">
              <a:schemeClr val="accent1"/>
            </a:fillRef>
            <a:effectRef idx="0">
              <a:schemeClr val="accent1"/>
            </a:effectRef>
            <a:fontRef idx="minor">
              <a:schemeClr val="tx1"/>
            </a:fontRef>
          </p:style>
        </p:cxnSp>
        <p:sp>
          <p:nvSpPr>
            <p:cNvPr id="60" name="直方体 59"/>
            <p:cNvSpPr/>
            <p:nvPr/>
          </p:nvSpPr>
          <p:spPr>
            <a:xfrm>
              <a:off x="2987824" y="1349151"/>
              <a:ext cx="2592288" cy="2016224"/>
            </a:xfrm>
            <a:prstGeom prst="cube">
              <a:avLst/>
            </a:prstGeom>
            <a:solidFill>
              <a:srgbClr val="FFFF00">
                <a:alpha val="45098"/>
              </a:srgbClr>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Line 12"/>
            <p:cNvSpPr>
              <a:spLocks noChangeShapeType="1"/>
            </p:cNvSpPr>
            <p:nvPr/>
          </p:nvSpPr>
          <p:spPr bwMode="auto">
            <a:xfrm flipV="1">
              <a:off x="4254013" y="980728"/>
              <a:ext cx="317988" cy="622902"/>
            </a:xfrm>
            <a:prstGeom prst="line">
              <a:avLst/>
            </a:prstGeom>
            <a:noFill/>
            <a:ln w="38100">
              <a:solidFill>
                <a:schemeClr val="tx1"/>
              </a:solidFill>
              <a:round/>
              <a:headEnd/>
              <a:tailEnd type="triangle" w="med" len="med"/>
            </a:ln>
          </p:spPr>
          <p:txBody>
            <a:bodyPr/>
            <a:lstStyle/>
            <a:p>
              <a:endParaRPr lang="ja-JP" altLang="en-US"/>
            </a:p>
          </p:txBody>
        </p:sp>
        <p:sp>
          <p:nvSpPr>
            <p:cNvPr id="63" name="Line 13"/>
            <p:cNvSpPr>
              <a:spLocks noChangeShapeType="1"/>
            </p:cNvSpPr>
            <p:nvPr/>
          </p:nvSpPr>
          <p:spPr bwMode="auto">
            <a:xfrm flipV="1">
              <a:off x="4692937" y="1094353"/>
              <a:ext cx="421391" cy="522997"/>
            </a:xfrm>
            <a:prstGeom prst="line">
              <a:avLst/>
            </a:prstGeom>
            <a:noFill/>
            <a:ln w="38100">
              <a:solidFill>
                <a:schemeClr val="tx1"/>
              </a:solidFill>
              <a:round/>
              <a:headEnd/>
              <a:tailEnd type="triangle" w="med" len="med"/>
            </a:ln>
          </p:spPr>
          <p:txBody>
            <a:bodyPr/>
            <a:lstStyle/>
            <a:p>
              <a:endParaRPr lang="ja-JP" altLang="en-US"/>
            </a:p>
          </p:txBody>
        </p:sp>
      </p:grpSp>
      <p:grpSp>
        <p:nvGrpSpPr>
          <p:cNvPr id="13" name="Group 12">
            <a:extLst>
              <a:ext uri="{FF2B5EF4-FFF2-40B4-BE49-F238E27FC236}">
                <a16:creationId xmlns:a16="http://schemas.microsoft.com/office/drawing/2014/main" id="{3C69F066-C4F5-45B9-A2AF-4BC8B386B5E6}"/>
              </a:ext>
            </a:extLst>
          </p:cNvPr>
          <p:cNvGrpSpPr/>
          <p:nvPr/>
        </p:nvGrpSpPr>
        <p:grpSpPr>
          <a:xfrm>
            <a:off x="4211960" y="4148828"/>
            <a:ext cx="4573454" cy="2027509"/>
            <a:chOff x="4535050" y="4034118"/>
            <a:chExt cx="4573454" cy="2027509"/>
          </a:xfrm>
        </p:grpSpPr>
        <p:pic>
          <p:nvPicPr>
            <p:cNvPr id="76" name="Picture 18"/>
            <p:cNvPicPr>
              <a:picLocks noChangeAspect="1" noChangeArrowheads="1"/>
            </p:cNvPicPr>
            <p:nvPr/>
          </p:nvPicPr>
          <p:blipFill>
            <a:blip r:embed="rId6" cstate="print"/>
            <a:srcRect/>
            <a:stretch>
              <a:fillRect/>
            </a:stretch>
          </p:blipFill>
          <p:spPr bwMode="auto">
            <a:xfrm>
              <a:off x="4535050" y="4044079"/>
              <a:ext cx="2341207" cy="1621177"/>
            </a:xfrm>
            <a:prstGeom prst="rect">
              <a:avLst/>
            </a:prstGeom>
            <a:noFill/>
            <a:ln w="19050">
              <a:solidFill>
                <a:schemeClr val="tx1"/>
              </a:solidFill>
              <a:miter lim="800000"/>
              <a:headEnd/>
              <a:tailEnd/>
            </a:ln>
          </p:spPr>
        </p:pic>
        <p:sp>
          <p:nvSpPr>
            <p:cNvPr id="77" name="正方形/長方形 76"/>
            <p:cNvSpPr/>
            <p:nvPr/>
          </p:nvSpPr>
          <p:spPr>
            <a:xfrm>
              <a:off x="5383655" y="5692295"/>
              <a:ext cx="3255851" cy="369332"/>
            </a:xfrm>
            <a:prstGeom prst="rect">
              <a:avLst/>
            </a:prstGeom>
            <a:noFill/>
          </p:spPr>
          <p:txBody>
            <a:bodyPr wrap="square">
              <a:spAutoFit/>
            </a:bodyPr>
            <a:lstStyle/>
            <a:p>
              <a:r>
                <a:rPr lang="en-US" altLang="ja-JP" i="1" dirty="0">
                  <a:solidFill>
                    <a:srgbClr val="CC00CC"/>
                  </a:solidFill>
                  <a:latin typeface="Calibri" pitchFamily="34" charset="0"/>
                </a:rPr>
                <a:t>Birefringent substance “Calcite” </a:t>
              </a:r>
              <a:endParaRPr lang="ja-JP" altLang="en-US" dirty="0"/>
            </a:p>
          </p:txBody>
        </p:sp>
        <p:pic>
          <p:nvPicPr>
            <p:cNvPr id="4" name="Picture 3">
              <a:extLst>
                <a:ext uri="{FF2B5EF4-FFF2-40B4-BE49-F238E27FC236}">
                  <a16:creationId xmlns:a16="http://schemas.microsoft.com/office/drawing/2014/main" id="{FD2AB698-049D-4E19-8DB2-57D18E95B73F}"/>
                </a:ext>
              </a:extLst>
            </p:cNvPr>
            <p:cNvPicPr>
              <a:picLocks noChangeAspect="1"/>
            </p:cNvPicPr>
            <p:nvPr/>
          </p:nvPicPr>
          <p:blipFill>
            <a:blip r:embed="rId7"/>
            <a:stretch>
              <a:fillRect/>
            </a:stretch>
          </p:blipFill>
          <p:spPr>
            <a:xfrm>
              <a:off x="6928166" y="4034118"/>
              <a:ext cx="2180338" cy="1654715"/>
            </a:xfrm>
            <a:prstGeom prst="rect">
              <a:avLst/>
            </a:prstGeom>
          </p:spPr>
        </p:pic>
      </p:grpSp>
    </p:spTree>
    <p:extLst>
      <p:ext uri="{BB962C8B-B14F-4D97-AF65-F5344CB8AC3E}">
        <p14:creationId xmlns:p14="http://schemas.microsoft.com/office/powerpoint/2010/main" val="41019881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Rectangle 159">
            <a:extLst>
              <a:ext uri="{FF2B5EF4-FFF2-40B4-BE49-F238E27FC236}">
                <a16:creationId xmlns:a16="http://schemas.microsoft.com/office/drawing/2014/main" id="{EB97132A-BDF3-456F-9706-42D5962DE14D}"/>
              </a:ext>
            </a:extLst>
          </p:cNvPr>
          <p:cNvSpPr/>
          <p:nvPr/>
        </p:nvSpPr>
        <p:spPr bwMode="auto">
          <a:xfrm>
            <a:off x="4768101" y="680462"/>
            <a:ext cx="4268395" cy="5969312"/>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ja-JP" altLang="en-US" dirty="0"/>
          </a:p>
        </p:txBody>
      </p:sp>
      <p:sp>
        <p:nvSpPr>
          <p:cNvPr id="157" name="Rectangle 156">
            <a:extLst>
              <a:ext uri="{FF2B5EF4-FFF2-40B4-BE49-F238E27FC236}">
                <a16:creationId xmlns:a16="http://schemas.microsoft.com/office/drawing/2014/main" id="{F21BC186-6D11-4E91-8CDE-CFC1A3EAD8CA}"/>
              </a:ext>
            </a:extLst>
          </p:cNvPr>
          <p:cNvSpPr/>
          <p:nvPr/>
        </p:nvSpPr>
        <p:spPr bwMode="auto">
          <a:xfrm>
            <a:off x="131950" y="700048"/>
            <a:ext cx="4633037" cy="5969312"/>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ja-JP" altLang="en-US" dirty="0"/>
          </a:p>
        </p:txBody>
      </p:sp>
      <p:grpSp>
        <p:nvGrpSpPr>
          <p:cNvPr id="7" name="グループ化 6"/>
          <p:cNvGrpSpPr/>
          <p:nvPr/>
        </p:nvGrpSpPr>
        <p:grpSpPr>
          <a:xfrm>
            <a:off x="179512" y="3645024"/>
            <a:ext cx="8784976" cy="2915899"/>
            <a:chOff x="540291" y="3960935"/>
            <a:chExt cx="8784976" cy="2915899"/>
          </a:xfrm>
        </p:grpSpPr>
        <p:pic>
          <p:nvPicPr>
            <p:cNvPr id="23" name="Picture 2 1" descr="http://www.animations.physics.unsw.edu.au/jw/light/images/optics_of_wineglass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0291" y="3960935"/>
              <a:ext cx="3388550" cy="2420394"/>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2" descr="http://www.animations.physics.unsw.edu.au/jw/light/images/optics_of_wineglass2.jpg"/>
            <p:cNvPicPr>
              <a:picLocks noChangeAspect="1" noChangeArrowheads="1"/>
            </p:cNvPicPr>
            <p:nvPr/>
          </p:nvPicPr>
          <p:blipFill>
            <a:blip r:embed="rId6" cstate="print">
              <a:extLst>
                <a:ext uri="{BEBA8EAE-BF5A-486C-A8C5-ECC9F3942E4B}">
                  <a14:imgProps xmlns:a14="http://schemas.microsoft.com/office/drawing/2010/main">
                    <a14:imgLayer r:embed="rId7">
                      <a14:imgEffect>
                        <a14:artisticGlowEdges trans="0" smoothness="7"/>
                      </a14:imgEffect>
                    </a14:imgLayer>
                  </a14:imgProps>
                </a:ext>
                <a:ext uri="{28A0092B-C50C-407E-A947-70E740481C1C}">
                  <a14:useLocalDpi xmlns:a14="http://schemas.microsoft.com/office/drawing/2010/main" val="0"/>
                </a:ext>
              </a:extLst>
            </a:blip>
            <a:srcRect/>
            <a:stretch>
              <a:fillRect/>
            </a:stretch>
          </p:blipFill>
          <p:spPr bwMode="auto">
            <a:xfrm>
              <a:off x="5859684" y="3960935"/>
              <a:ext cx="3465583" cy="2475417"/>
            </a:xfrm>
            <a:prstGeom prst="rect">
              <a:avLst/>
            </a:prstGeom>
            <a:noFill/>
            <a:extLst>
              <a:ext uri="{909E8E84-426E-40DD-AFC4-6F175D3DCCD1}">
                <a14:hiddenFill xmlns:a14="http://schemas.microsoft.com/office/drawing/2010/main">
                  <a:solidFill>
                    <a:srgbClr val="FFFFFF"/>
                  </a:solidFill>
                </a14:hiddenFill>
              </a:ext>
            </a:extLst>
          </p:spPr>
        </p:pic>
        <p:sp>
          <p:nvSpPr>
            <p:cNvPr id="11" name="テキスト ボックス 10"/>
            <p:cNvSpPr txBox="1"/>
            <p:nvPr/>
          </p:nvSpPr>
          <p:spPr>
            <a:xfrm>
              <a:off x="1436394" y="6436708"/>
              <a:ext cx="2021131" cy="400110"/>
            </a:xfrm>
            <a:prstGeom prst="rect">
              <a:avLst/>
            </a:prstGeom>
            <a:noFill/>
          </p:spPr>
          <p:txBody>
            <a:bodyPr wrap="none" rtlCol="0">
              <a:spAutoFit/>
            </a:bodyPr>
            <a:lstStyle/>
            <a:p>
              <a:r>
                <a:rPr lang="en-US" altLang="ja-JP" sz="2000" dirty="0"/>
                <a:t>Photon refraction</a:t>
              </a:r>
              <a:endParaRPr kumimoji="1" lang="ja-JP" altLang="en-US" sz="2000" dirty="0"/>
            </a:p>
          </p:txBody>
        </p:sp>
        <p:sp>
          <p:nvSpPr>
            <p:cNvPr id="26" name="テキスト ボックス 25"/>
            <p:cNvSpPr txBox="1"/>
            <p:nvPr/>
          </p:nvSpPr>
          <p:spPr>
            <a:xfrm>
              <a:off x="6303829" y="6476724"/>
              <a:ext cx="2509726" cy="400110"/>
            </a:xfrm>
            <a:prstGeom prst="rect">
              <a:avLst/>
            </a:prstGeom>
            <a:noFill/>
          </p:spPr>
          <p:txBody>
            <a:bodyPr wrap="none" rtlCol="0">
              <a:spAutoFit/>
            </a:bodyPr>
            <a:lstStyle/>
            <a:p>
              <a:r>
                <a:rPr lang="en-US" altLang="ja-JP" sz="2000" dirty="0"/>
                <a:t>Di-fermion production</a:t>
              </a:r>
              <a:endParaRPr kumimoji="1" lang="ja-JP" altLang="en-US" sz="2000" dirty="0"/>
            </a:p>
          </p:txBody>
        </p:sp>
      </p:grpSp>
      <p:sp>
        <p:nvSpPr>
          <p:cNvPr id="18" name="テキスト ボックス 17"/>
          <p:cNvSpPr txBox="1"/>
          <p:nvPr/>
        </p:nvSpPr>
        <p:spPr>
          <a:xfrm>
            <a:off x="2665771" y="44624"/>
            <a:ext cx="4055534" cy="523220"/>
          </a:xfrm>
          <a:prstGeom prst="rect">
            <a:avLst/>
          </a:prstGeom>
          <a:noFill/>
        </p:spPr>
        <p:txBody>
          <a:bodyPr wrap="none" rtlCol="0">
            <a:spAutoFit/>
          </a:bodyPr>
          <a:lstStyle/>
          <a:p>
            <a:r>
              <a:rPr lang="en-US" altLang="ja-JP" sz="2800" dirty="0">
                <a:solidFill>
                  <a:srgbClr val="00B0F0"/>
                </a:solidFill>
              </a:rPr>
              <a:t>Complex refractive indices </a:t>
            </a:r>
          </a:p>
        </p:txBody>
      </p:sp>
      <p:grpSp>
        <p:nvGrpSpPr>
          <p:cNvPr id="163" name="Group 162">
            <a:extLst>
              <a:ext uri="{FF2B5EF4-FFF2-40B4-BE49-F238E27FC236}">
                <a16:creationId xmlns:a16="http://schemas.microsoft.com/office/drawing/2014/main" id="{5228FAE9-78CA-41BC-A7EE-A040D4E00E75}"/>
              </a:ext>
            </a:extLst>
          </p:cNvPr>
          <p:cNvGrpSpPr/>
          <p:nvPr/>
        </p:nvGrpSpPr>
        <p:grpSpPr>
          <a:xfrm>
            <a:off x="5364088" y="1261721"/>
            <a:ext cx="3456054" cy="1951255"/>
            <a:chOff x="5364088" y="1261721"/>
            <a:chExt cx="3456054" cy="1951255"/>
          </a:xfrm>
        </p:grpSpPr>
        <p:grpSp>
          <p:nvGrpSpPr>
            <p:cNvPr id="9" name="Group 8">
              <a:extLst>
                <a:ext uri="{FF2B5EF4-FFF2-40B4-BE49-F238E27FC236}">
                  <a16:creationId xmlns:a16="http://schemas.microsoft.com/office/drawing/2014/main" id="{FB53F71B-10AF-4F7D-9C0D-3C3CAF199EA5}"/>
                </a:ext>
              </a:extLst>
            </p:cNvPr>
            <p:cNvGrpSpPr/>
            <p:nvPr/>
          </p:nvGrpSpPr>
          <p:grpSpPr>
            <a:xfrm>
              <a:off x="5963953" y="1261721"/>
              <a:ext cx="1560373" cy="965529"/>
              <a:chOff x="4889392" y="1004978"/>
              <a:chExt cx="1998198" cy="1236447"/>
            </a:xfrm>
          </p:grpSpPr>
          <p:sp>
            <p:nvSpPr>
              <p:cNvPr id="15" name="円/楕円 51 2">
                <a:extLst>
                  <a:ext uri="{FF2B5EF4-FFF2-40B4-BE49-F238E27FC236}">
                    <a16:creationId xmlns:a16="http://schemas.microsoft.com/office/drawing/2014/main" id="{D02A92D4-F03D-420E-B6F8-CAEAC4503DFB}"/>
                  </a:ext>
                </a:extLst>
              </p:cNvPr>
              <p:cNvSpPr>
                <a:spLocks noChangeAspect="1"/>
              </p:cNvSpPr>
              <p:nvPr/>
            </p:nvSpPr>
            <p:spPr>
              <a:xfrm rot="10892241">
                <a:off x="5504279" y="1225606"/>
                <a:ext cx="795195" cy="795195"/>
              </a:xfrm>
              <a:prstGeom prst="ellipse">
                <a:avLst/>
              </a:prstGeom>
              <a:noFill/>
              <a:ln w="76200" cmpd="dbl">
                <a:solidFill>
                  <a:srgbClr val="00D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16" name="フリーフォーム 100 1 3">
                <a:extLst>
                  <a:ext uri="{FF2B5EF4-FFF2-40B4-BE49-F238E27FC236}">
                    <a16:creationId xmlns:a16="http://schemas.microsoft.com/office/drawing/2014/main" id="{2B5D385F-16E3-4802-9F5F-315F1264C013}"/>
                  </a:ext>
                </a:extLst>
              </p:cNvPr>
              <p:cNvSpPr/>
              <p:nvPr/>
            </p:nvSpPr>
            <p:spPr>
              <a:xfrm rot="10800000">
                <a:off x="4889392" y="1568564"/>
                <a:ext cx="577592" cy="109277"/>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7" name="フリーフォーム 100 1 4">
                <a:extLst>
                  <a:ext uri="{FF2B5EF4-FFF2-40B4-BE49-F238E27FC236}">
                    <a16:creationId xmlns:a16="http://schemas.microsoft.com/office/drawing/2014/main" id="{5A9F3776-D982-4548-B9F5-E463E4DC5B0B}"/>
                  </a:ext>
                </a:extLst>
              </p:cNvPr>
              <p:cNvSpPr/>
              <p:nvPr/>
            </p:nvSpPr>
            <p:spPr>
              <a:xfrm rot="10800000">
                <a:off x="6309998" y="1591046"/>
                <a:ext cx="577592" cy="109277"/>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grpSp>
            <p:nvGrpSpPr>
              <p:cNvPr id="8" name="Group 7">
                <a:extLst>
                  <a:ext uri="{FF2B5EF4-FFF2-40B4-BE49-F238E27FC236}">
                    <a16:creationId xmlns:a16="http://schemas.microsoft.com/office/drawing/2014/main" id="{B582137C-5CD8-4C83-A9AA-42471BD777AD}"/>
                  </a:ext>
                </a:extLst>
              </p:cNvPr>
              <p:cNvGrpSpPr/>
              <p:nvPr/>
            </p:nvGrpSpPr>
            <p:grpSpPr>
              <a:xfrm>
                <a:off x="5762605" y="1004978"/>
                <a:ext cx="278541" cy="1236447"/>
                <a:chOff x="5796136" y="1027009"/>
                <a:chExt cx="278541" cy="1236447"/>
              </a:xfrm>
            </p:grpSpPr>
            <p:cxnSp>
              <p:nvCxnSpPr>
                <p:cNvPr id="3" name="Straight Connector 2">
                  <a:extLst>
                    <a:ext uri="{FF2B5EF4-FFF2-40B4-BE49-F238E27FC236}">
                      <a16:creationId xmlns:a16="http://schemas.microsoft.com/office/drawing/2014/main" id="{8181427D-583D-40A0-AE32-9FB8D5F41FBD}"/>
                    </a:ext>
                  </a:extLst>
                </p:cNvPr>
                <p:cNvCxnSpPr/>
                <p:nvPr/>
              </p:nvCxnSpPr>
              <p:spPr>
                <a:xfrm>
                  <a:off x="5796136" y="1027009"/>
                  <a:ext cx="144016" cy="7200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E83B312E-93C3-4BC3-8897-2C2757DAEBFC}"/>
                    </a:ext>
                  </a:extLst>
                </p:cNvPr>
                <p:cNvCxnSpPr/>
                <p:nvPr/>
              </p:nvCxnSpPr>
              <p:spPr>
                <a:xfrm>
                  <a:off x="5940152" y="1088129"/>
                  <a:ext cx="0" cy="111673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E98A9E2-C6FD-45ED-B185-487E19BE1364}"/>
                    </a:ext>
                  </a:extLst>
                </p:cNvPr>
                <p:cNvCxnSpPr/>
                <p:nvPr/>
              </p:nvCxnSpPr>
              <p:spPr>
                <a:xfrm>
                  <a:off x="5930661" y="2191448"/>
                  <a:ext cx="144016" cy="7200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pic>
          <p:nvPicPr>
            <p:cNvPr id="27" name="Picture 26">
              <a:extLst>
                <a:ext uri="{FF2B5EF4-FFF2-40B4-BE49-F238E27FC236}">
                  <a16:creationId xmlns:a16="http://schemas.microsoft.com/office/drawing/2014/main" id="{5FA30ECE-37C9-4919-9E69-96B27694E881}"/>
                </a:ext>
              </a:extLst>
            </p:cNvPr>
            <p:cNvPicPr>
              <a:picLocks noChangeAspect="1"/>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a:xfrm>
              <a:off x="5364088" y="1689955"/>
              <a:ext cx="355589" cy="210375"/>
            </a:xfrm>
            <a:prstGeom prst="rect">
              <a:avLst/>
            </a:prstGeom>
          </p:spPr>
        </p:pic>
        <p:grpSp>
          <p:nvGrpSpPr>
            <p:cNvPr id="45" name="Group 44">
              <a:extLst>
                <a:ext uri="{FF2B5EF4-FFF2-40B4-BE49-F238E27FC236}">
                  <a16:creationId xmlns:a16="http://schemas.microsoft.com/office/drawing/2014/main" id="{EEFC6498-9BE9-4D0E-A246-5BE662EDC0E0}"/>
                </a:ext>
              </a:extLst>
            </p:cNvPr>
            <p:cNvGrpSpPr/>
            <p:nvPr/>
          </p:nvGrpSpPr>
          <p:grpSpPr>
            <a:xfrm>
              <a:off x="5910214" y="2208008"/>
              <a:ext cx="2909928" cy="1004968"/>
              <a:chOff x="6459311" y="819541"/>
              <a:chExt cx="2909928" cy="1004968"/>
            </a:xfrm>
          </p:grpSpPr>
          <p:grpSp>
            <p:nvGrpSpPr>
              <p:cNvPr id="39" name="Group 38">
                <a:extLst>
                  <a:ext uri="{FF2B5EF4-FFF2-40B4-BE49-F238E27FC236}">
                    <a16:creationId xmlns:a16="http://schemas.microsoft.com/office/drawing/2014/main" id="{3176FE60-2015-4BCE-AF1A-6370E88CC495}"/>
                  </a:ext>
                </a:extLst>
              </p:cNvPr>
              <p:cNvGrpSpPr/>
              <p:nvPr/>
            </p:nvGrpSpPr>
            <p:grpSpPr>
              <a:xfrm>
                <a:off x="7064989" y="819541"/>
                <a:ext cx="2304250" cy="1004968"/>
                <a:chOff x="7452320" y="192128"/>
                <a:chExt cx="2304250" cy="1004968"/>
              </a:xfrm>
            </p:grpSpPr>
            <p:sp>
              <p:nvSpPr>
                <p:cNvPr id="31" name="フリーフォーム 100 1 1">
                  <a:extLst>
                    <a:ext uri="{FF2B5EF4-FFF2-40B4-BE49-F238E27FC236}">
                      <a16:creationId xmlns:a16="http://schemas.microsoft.com/office/drawing/2014/main" id="{73A94BA6-810B-40B8-8CCE-DBAE737878C6}"/>
                    </a:ext>
                  </a:extLst>
                </p:cNvPr>
                <p:cNvSpPr/>
                <p:nvPr/>
              </p:nvSpPr>
              <p:spPr>
                <a:xfrm rot="10800000">
                  <a:off x="7586871" y="780234"/>
                  <a:ext cx="577592" cy="109277"/>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p>
              </p:txBody>
            </p:sp>
            <p:sp>
              <p:nvSpPr>
                <p:cNvPr id="33" name="Arc 32">
                  <a:extLst>
                    <a:ext uri="{FF2B5EF4-FFF2-40B4-BE49-F238E27FC236}">
                      <a16:creationId xmlns:a16="http://schemas.microsoft.com/office/drawing/2014/main" id="{F39AFD73-F10B-488B-97AE-8D926A1C1539}"/>
                    </a:ext>
                  </a:extLst>
                </p:cNvPr>
                <p:cNvSpPr/>
                <p:nvPr/>
              </p:nvSpPr>
              <p:spPr>
                <a:xfrm>
                  <a:off x="8166795" y="608034"/>
                  <a:ext cx="1589775" cy="467933"/>
                </a:xfrm>
                <a:prstGeom prst="arc">
                  <a:avLst>
                    <a:gd name="adj1" fmla="val 6543651"/>
                    <a:gd name="adj2" fmla="val 15306960"/>
                  </a:avLst>
                </a:prstGeom>
                <a:ln w="57150" cmpd="dbl">
                  <a:solidFill>
                    <a:srgbClr val="33CC3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35" name="Straight Connector 34">
                  <a:extLst>
                    <a:ext uri="{FF2B5EF4-FFF2-40B4-BE49-F238E27FC236}">
                      <a16:creationId xmlns:a16="http://schemas.microsoft.com/office/drawing/2014/main" id="{C638A1F6-5202-446B-825A-A79D253DEE74}"/>
                    </a:ext>
                  </a:extLst>
                </p:cNvPr>
                <p:cNvCxnSpPr/>
                <p:nvPr/>
              </p:nvCxnSpPr>
              <p:spPr>
                <a:xfrm>
                  <a:off x="7452320" y="486903"/>
                  <a:ext cx="0" cy="71019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FDDC56FF-91C8-4AE2-B954-42F3CE6D3416}"/>
                    </a:ext>
                  </a:extLst>
                </p:cNvPr>
                <p:cNvCxnSpPr/>
                <p:nvPr/>
              </p:nvCxnSpPr>
              <p:spPr>
                <a:xfrm>
                  <a:off x="9036496" y="446531"/>
                  <a:ext cx="0" cy="71019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38" name="Picture 37">
                  <a:extLst>
                    <a:ext uri="{FF2B5EF4-FFF2-40B4-BE49-F238E27FC236}">
                      <a16:creationId xmlns:a16="http://schemas.microsoft.com/office/drawing/2014/main" id="{ECA46A23-59C1-42A8-AA46-B2C0DE81E135}"/>
                    </a:ext>
                  </a:extLst>
                </p:cNvPr>
                <p:cNvPicPr>
                  <a:picLocks noChangeAspect="1"/>
                </p:cNvPicPr>
                <p:nvPr>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a:xfrm>
                  <a:off x="9255481" y="192128"/>
                  <a:ext cx="154954" cy="254403"/>
                </a:xfrm>
                <a:prstGeom prst="rect">
                  <a:avLst/>
                </a:prstGeom>
              </p:spPr>
            </p:pic>
          </p:grpSp>
          <p:sp>
            <p:nvSpPr>
              <p:cNvPr id="40" name="TextBox 39">
                <a:extLst>
                  <a:ext uri="{FF2B5EF4-FFF2-40B4-BE49-F238E27FC236}">
                    <a16:creationId xmlns:a16="http://schemas.microsoft.com/office/drawing/2014/main" id="{A65C2CA7-F0FB-4275-99D7-C1F0C6DA3A03}"/>
                  </a:ext>
                </a:extLst>
              </p:cNvPr>
              <p:cNvSpPr txBox="1"/>
              <p:nvPr/>
            </p:nvSpPr>
            <p:spPr>
              <a:xfrm>
                <a:off x="6459311" y="1167135"/>
                <a:ext cx="338554" cy="461665"/>
              </a:xfrm>
              <a:prstGeom prst="rect">
                <a:avLst/>
              </a:prstGeom>
              <a:noFill/>
            </p:spPr>
            <p:txBody>
              <a:bodyPr wrap="none" rtlCol="0">
                <a:spAutoFit/>
              </a:bodyPr>
              <a:lstStyle/>
              <a:p>
                <a:r>
                  <a:rPr kumimoji="1" lang="en-US" altLang="ja-JP" sz="2400" dirty="0"/>
                  <a:t>=</a:t>
                </a:r>
                <a:endParaRPr kumimoji="1" lang="ja-JP" altLang="en-US" sz="2400" dirty="0"/>
              </a:p>
            </p:txBody>
          </p:sp>
        </p:grpSp>
      </p:grpSp>
      <p:sp>
        <p:nvSpPr>
          <p:cNvPr id="41" name="TextBox 40">
            <a:extLst>
              <a:ext uri="{FF2B5EF4-FFF2-40B4-BE49-F238E27FC236}">
                <a16:creationId xmlns:a16="http://schemas.microsoft.com/office/drawing/2014/main" id="{C4E4196A-5F2F-46A6-B807-3F80C2C4D6C2}"/>
              </a:ext>
            </a:extLst>
          </p:cNvPr>
          <p:cNvSpPr txBox="1"/>
          <p:nvPr/>
        </p:nvSpPr>
        <p:spPr>
          <a:xfrm>
            <a:off x="176932" y="810189"/>
            <a:ext cx="4422158" cy="369332"/>
          </a:xfrm>
          <a:prstGeom prst="rect">
            <a:avLst/>
          </a:prstGeom>
          <a:noFill/>
        </p:spPr>
        <p:txBody>
          <a:bodyPr wrap="square" rtlCol="0">
            <a:spAutoFit/>
          </a:bodyPr>
          <a:lstStyle/>
          <a:p>
            <a:r>
              <a:rPr kumimoji="1" lang="en-US" altLang="ja-JP" dirty="0" err="1">
                <a:solidFill>
                  <a:srgbClr val="00B050"/>
                </a:solidFill>
              </a:rPr>
              <a:t>Resuumed</a:t>
            </a:r>
            <a:r>
              <a:rPr kumimoji="1" lang="en-US" altLang="ja-JP" dirty="0">
                <a:solidFill>
                  <a:srgbClr val="00B050"/>
                </a:solidFill>
              </a:rPr>
              <a:t> vacuum polarization diagram</a:t>
            </a:r>
            <a:endParaRPr kumimoji="1" lang="ja-JP" altLang="en-US" dirty="0">
              <a:solidFill>
                <a:srgbClr val="00B050"/>
              </a:solidFill>
            </a:endParaRPr>
          </a:p>
        </p:txBody>
      </p:sp>
      <p:pic>
        <p:nvPicPr>
          <p:cNvPr id="43" name="Picture 42">
            <a:extLst>
              <a:ext uri="{FF2B5EF4-FFF2-40B4-BE49-F238E27FC236}">
                <a16:creationId xmlns:a16="http://schemas.microsoft.com/office/drawing/2014/main" id="{557612A2-2CE3-4650-B2D4-9FD0421DA342}"/>
              </a:ext>
            </a:extLst>
          </p:cNvPr>
          <p:cNvPicPr>
            <a:picLocks noChangeAspect="1"/>
          </p:cNvPicPr>
          <p:nvPr/>
        </p:nvPicPr>
        <p:blipFill>
          <a:blip r:embed="rId10"/>
          <a:stretch>
            <a:fillRect/>
          </a:stretch>
        </p:blipFill>
        <p:spPr>
          <a:xfrm>
            <a:off x="4411252" y="3972280"/>
            <a:ext cx="474651" cy="1017109"/>
          </a:xfrm>
          <a:prstGeom prst="rect">
            <a:avLst/>
          </a:prstGeom>
        </p:spPr>
      </p:pic>
      <p:sp>
        <p:nvSpPr>
          <p:cNvPr id="44" name="Arrow: Left-Right 43">
            <a:extLst>
              <a:ext uri="{FF2B5EF4-FFF2-40B4-BE49-F238E27FC236}">
                <a16:creationId xmlns:a16="http://schemas.microsoft.com/office/drawing/2014/main" id="{F50ED5BF-84EF-401C-A19D-710FE9023B0D}"/>
              </a:ext>
            </a:extLst>
          </p:cNvPr>
          <p:cNvSpPr/>
          <p:nvPr/>
        </p:nvSpPr>
        <p:spPr bwMode="auto">
          <a:xfrm>
            <a:off x="3743293" y="3341394"/>
            <a:ext cx="1714827" cy="663670"/>
          </a:xfrm>
          <a:prstGeom prst="leftRightArrow">
            <a:avLst/>
          </a:prstGeom>
          <a:solidFill>
            <a:srgbClr val="CC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kumimoji="1" lang="en-US" altLang="ja-JP" dirty="0">
                <a:solidFill>
                  <a:schemeClr val="tx1"/>
                </a:solidFill>
              </a:rPr>
              <a:t>Both sides of a coin</a:t>
            </a:r>
            <a:endParaRPr kumimoji="1" lang="ja-JP" altLang="en-US" dirty="0">
              <a:solidFill>
                <a:schemeClr val="tx1"/>
              </a:solidFill>
            </a:endParaRPr>
          </a:p>
        </p:txBody>
      </p:sp>
      <p:grpSp>
        <p:nvGrpSpPr>
          <p:cNvPr id="155" name="Group 154">
            <a:extLst>
              <a:ext uri="{FF2B5EF4-FFF2-40B4-BE49-F238E27FC236}">
                <a16:creationId xmlns:a16="http://schemas.microsoft.com/office/drawing/2014/main" id="{6A944E81-D935-4AE4-BCFB-0EE0AB50D8FD}"/>
              </a:ext>
            </a:extLst>
          </p:cNvPr>
          <p:cNvGrpSpPr/>
          <p:nvPr/>
        </p:nvGrpSpPr>
        <p:grpSpPr>
          <a:xfrm>
            <a:off x="786147" y="2096034"/>
            <a:ext cx="4210402" cy="1187973"/>
            <a:chOff x="521648" y="2132856"/>
            <a:chExt cx="4950968" cy="1396925"/>
          </a:xfrm>
        </p:grpSpPr>
        <p:grpSp>
          <p:nvGrpSpPr>
            <p:cNvPr id="47" name="Group 46">
              <a:extLst>
                <a:ext uri="{FF2B5EF4-FFF2-40B4-BE49-F238E27FC236}">
                  <a16:creationId xmlns:a16="http://schemas.microsoft.com/office/drawing/2014/main" id="{94F354B0-0085-484F-88F8-76C97D59C5C1}"/>
                </a:ext>
              </a:extLst>
            </p:cNvPr>
            <p:cNvGrpSpPr/>
            <p:nvPr/>
          </p:nvGrpSpPr>
          <p:grpSpPr>
            <a:xfrm>
              <a:off x="2758549" y="2132856"/>
              <a:ext cx="1132027" cy="1396925"/>
              <a:chOff x="6089706" y="2242689"/>
              <a:chExt cx="2010686" cy="2481192"/>
            </a:xfrm>
          </p:grpSpPr>
          <p:sp>
            <p:nvSpPr>
              <p:cNvPr id="81" name="円/楕円 51">
                <a:extLst>
                  <a:ext uri="{FF2B5EF4-FFF2-40B4-BE49-F238E27FC236}">
                    <a16:creationId xmlns:a16="http://schemas.microsoft.com/office/drawing/2014/main" id="{CF57D27E-DFD4-46DA-A581-34B36499E6F9}"/>
                  </a:ext>
                </a:extLst>
              </p:cNvPr>
              <p:cNvSpPr>
                <a:spLocks noChangeAspect="1"/>
              </p:cNvSpPr>
              <p:nvPr/>
            </p:nvSpPr>
            <p:spPr>
              <a:xfrm rot="10892241">
                <a:off x="6633339" y="3019375"/>
                <a:ext cx="957070" cy="957070"/>
              </a:xfrm>
              <a:prstGeom prst="ellipse">
                <a:avLst/>
              </a:prstGeom>
              <a:noFill/>
              <a:ln w="28575" cmpd="sng">
                <a:solidFill>
                  <a:srgbClr val="00D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grpSp>
            <p:nvGrpSpPr>
              <p:cNvPr id="82" name="グループ化 4">
                <a:extLst>
                  <a:ext uri="{FF2B5EF4-FFF2-40B4-BE49-F238E27FC236}">
                    <a16:creationId xmlns:a16="http://schemas.microsoft.com/office/drawing/2014/main" id="{04885639-4668-4F39-A7F0-05635CD2744B}"/>
                  </a:ext>
                </a:extLst>
              </p:cNvPr>
              <p:cNvGrpSpPr>
                <a:grpSpLocks noChangeAspect="1"/>
              </p:cNvGrpSpPr>
              <p:nvPr/>
            </p:nvGrpSpPr>
            <p:grpSpPr>
              <a:xfrm>
                <a:off x="6089706" y="2760905"/>
                <a:ext cx="690375" cy="313296"/>
                <a:chOff x="5267450" y="3810639"/>
                <a:chExt cx="848735" cy="391695"/>
              </a:xfrm>
              <a:noFill/>
            </p:grpSpPr>
            <p:sp>
              <p:nvSpPr>
                <p:cNvPr id="118" name="フリーフォーム 45">
                  <a:extLst>
                    <a:ext uri="{FF2B5EF4-FFF2-40B4-BE49-F238E27FC236}">
                      <a16:creationId xmlns:a16="http://schemas.microsoft.com/office/drawing/2014/main" id="{7C3CB6B7-69E5-49B8-99A5-B7FDD6EDC63C}"/>
                    </a:ext>
                  </a:extLst>
                </p:cNvPr>
                <p:cNvSpPr/>
                <p:nvPr/>
              </p:nvSpPr>
              <p:spPr>
                <a:xfrm rot="2260291">
                  <a:off x="5351970" y="4104714"/>
                  <a:ext cx="764215" cy="97620"/>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grp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19" name="グループ化 46">
                  <a:extLst>
                    <a:ext uri="{FF2B5EF4-FFF2-40B4-BE49-F238E27FC236}">
                      <a16:creationId xmlns:a16="http://schemas.microsoft.com/office/drawing/2014/main" id="{42227CA6-BDA1-49C4-BA5C-4BF56DCD0EDA}"/>
                    </a:ext>
                  </a:extLst>
                </p:cNvPr>
                <p:cNvGrpSpPr/>
                <p:nvPr/>
              </p:nvGrpSpPr>
              <p:grpSpPr>
                <a:xfrm>
                  <a:off x="5267450" y="3810639"/>
                  <a:ext cx="141461" cy="141461"/>
                  <a:chOff x="7240824" y="2855449"/>
                  <a:chExt cx="141461" cy="141461"/>
                </a:xfrm>
                <a:grpFill/>
              </p:grpSpPr>
              <p:cxnSp>
                <p:nvCxnSpPr>
                  <p:cNvPr id="120" name="直線コネクタ 47">
                    <a:extLst>
                      <a:ext uri="{FF2B5EF4-FFF2-40B4-BE49-F238E27FC236}">
                        <a16:creationId xmlns:a16="http://schemas.microsoft.com/office/drawing/2014/main" id="{C876A82C-FFCA-4002-8476-BB1E9D7F72BA}"/>
                      </a:ext>
                    </a:extLst>
                  </p:cNvPr>
                  <p:cNvCxnSpPr/>
                  <p:nvPr/>
                </p:nvCxnSpPr>
                <p:spPr>
                  <a:xfrm>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21" name="直線コネクタ 48">
                    <a:extLst>
                      <a:ext uri="{FF2B5EF4-FFF2-40B4-BE49-F238E27FC236}">
                        <a16:creationId xmlns:a16="http://schemas.microsoft.com/office/drawing/2014/main" id="{3EF3C7BD-7320-46E2-84CD-1A1830E498A4}"/>
                      </a:ext>
                    </a:extLst>
                  </p:cNvPr>
                  <p:cNvCxnSpPr/>
                  <p:nvPr/>
                </p:nvCxnSpPr>
                <p:spPr>
                  <a:xfrm flipH="1">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22" name="直線コネクタ 49">
                    <a:extLst>
                      <a:ext uri="{FF2B5EF4-FFF2-40B4-BE49-F238E27FC236}">
                        <a16:creationId xmlns:a16="http://schemas.microsoft.com/office/drawing/2014/main" id="{A9A80993-3DEE-445A-881F-A01784B8F3AD}"/>
                      </a:ext>
                    </a:extLst>
                  </p:cNvPr>
                  <p:cNvCxnSpPr/>
                  <p:nvPr/>
                </p:nvCxnSpPr>
                <p:spPr>
                  <a:xfrm flipV="1">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23" name="直線コネクタ 50">
                    <a:extLst>
                      <a:ext uri="{FF2B5EF4-FFF2-40B4-BE49-F238E27FC236}">
                        <a16:creationId xmlns:a16="http://schemas.microsoft.com/office/drawing/2014/main" id="{A40EAE25-B496-4809-8BE8-81BB48081ECD}"/>
                      </a:ext>
                    </a:extLst>
                  </p:cNvPr>
                  <p:cNvCxnSpPr/>
                  <p:nvPr/>
                </p:nvCxnSpPr>
                <p:spPr>
                  <a:xfrm>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grpSp>
          </p:grpSp>
          <p:grpSp>
            <p:nvGrpSpPr>
              <p:cNvPr id="83" name="グループ化 5">
                <a:extLst>
                  <a:ext uri="{FF2B5EF4-FFF2-40B4-BE49-F238E27FC236}">
                    <a16:creationId xmlns:a16="http://schemas.microsoft.com/office/drawing/2014/main" id="{E0319931-3042-49BE-AA08-63E2AA651776}"/>
                  </a:ext>
                </a:extLst>
              </p:cNvPr>
              <p:cNvGrpSpPr>
                <a:grpSpLocks noChangeAspect="1"/>
              </p:cNvGrpSpPr>
              <p:nvPr/>
            </p:nvGrpSpPr>
            <p:grpSpPr>
              <a:xfrm rot="3091139">
                <a:off x="6831663" y="2431229"/>
                <a:ext cx="690375" cy="313296"/>
                <a:chOff x="5267450" y="3810639"/>
                <a:chExt cx="848735" cy="391695"/>
              </a:xfrm>
              <a:noFill/>
            </p:grpSpPr>
            <p:sp>
              <p:nvSpPr>
                <p:cNvPr id="112" name="フリーフォーム 39">
                  <a:extLst>
                    <a:ext uri="{FF2B5EF4-FFF2-40B4-BE49-F238E27FC236}">
                      <a16:creationId xmlns:a16="http://schemas.microsoft.com/office/drawing/2014/main" id="{F26757AE-E5BC-4872-8D94-CDBCB2AAB1F5}"/>
                    </a:ext>
                  </a:extLst>
                </p:cNvPr>
                <p:cNvSpPr/>
                <p:nvPr/>
              </p:nvSpPr>
              <p:spPr>
                <a:xfrm rot="2260291">
                  <a:off x="5351970" y="4104714"/>
                  <a:ext cx="764215" cy="97620"/>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grp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13" name="グループ化 40">
                  <a:extLst>
                    <a:ext uri="{FF2B5EF4-FFF2-40B4-BE49-F238E27FC236}">
                      <a16:creationId xmlns:a16="http://schemas.microsoft.com/office/drawing/2014/main" id="{D1AE8212-5C74-44E6-8554-D9909B5C0BCC}"/>
                    </a:ext>
                  </a:extLst>
                </p:cNvPr>
                <p:cNvGrpSpPr/>
                <p:nvPr/>
              </p:nvGrpSpPr>
              <p:grpSpPr>
                <a:xfrm>
                  <a:off x="5267450" y="3810639"/>
                  <a:ext cx="141461" cy="141461"/>
                  <a:chOff x="7240824" y="2855449"/>
                  <a:chExt cx="141461" cy="141461"/>
                </a:xfrm>
                <a:grpFill/>
              </p:grpSpPr>
              <p:cxnSp>
                <p:nvCxnSpPr>
                  <p:cNvPr id="114" name="直線コネクタ 41">
                    <a:extLst>
                      <a:ext uri="{FF2B5EF4-FFF2-40B4-BE49-F238E27FC236}">
                        <a16:creationId xmlns:a16="http://schemas.microsoft.com/office/drawing/2014/main" id="{DC052A7C-7A95-4A4C-AF06-B9C3179D4B23}"/>
                      </a:ext>
                    </a:extLst>
                  </p:cNvPr>
                  <p:cNvCxnSpPr/>
                  <p:nvPr/>
                </p:nvCxnSpPr>
                <p:spPr>
                  <a:xfrm>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15" name="直線コネクタ 42">
                    <a:extLst>
                      <a:ext uri="{FF2B5EF4-FFF2-40B4-BE49-F238E27FC236}">
                        <a16:creationId xmlns:a16="http://schemas.microsoft.com/office/drawing/2014/main" id="{16CC40A1-27F3-4870-8CD3-9D3048EA12C0}"/>
                      </a:ext>
                    </a:extLst>
                  </p:cNvPr>
                  <p:cNvCxnSpPr/>
                  <p:nvPr/>
                </p:nvCxnSpPr>
                <p:spPr>
                  <a:xfrm flipH="1">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16" name="直線コネクタ 43">
                    <a:extLst>
                      <a:ext uri="{FF2B5EF4-FFF2-40B4-BE49-F238E27FC236}">
                        <a16:creationId xmlns:a16="http://schemas.microsoft.com/office/drawing/2014/main" id="{2F67A3A2-9EFE-44ED-BF24-97EDE4FA94CE}"/>
                      </a:ext>
                    </a:extLst>
                  </p:cNvPr>
                  <p:cNvCxnSpPr/>
                  <p:nvPr/>
                </p:nvCxnSpPr>
                <p:spPr>
                  <a:xfrm flipV="1">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17" name="直線コネクタ 44">
                    <a:extLst>
                      <a:ext uri="{FF2B5EF4-FFF2-40B4-BE49-F238E27FC236}">
                        <a16:creationId xmlns:a16="http://schemas.microsoft.com/office/drawing/2014/main" id="{4148EAEC-C392-4A96-984C-4A79EF40D6F0}"/>
                      </a:ext>
                    </a:extLst>
                  </p:cNvPr>
                  <p:cNvCxnSpPr/>
                  <p:nvPr/>
                </p:nvCxnSpPr>
                <p:spPr>
                  <a:xfrm>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grpSp>
          </p:grpSp>
          <p:grpSp>
            <p:nvGrpSpPr>
              <p:cNvPr id="84" name="グループ化 6">
                <a:extLst>
                  <a:ext uri="{FF2B5EF4-FFF2-40B4-BE49-F238E27FC236}">
                    <a16:creationId xmlns:a16="http://schemas.microsoft.com/office/drawing/2014/main" id="{477ABFEF-29C3-4D9B-86D9-059F40417DE5}"/>
                  </a:ext>
                </a:extLst>
              </p:cNvPr>
              <p:cNvGrpSpPr>
                <a:grpSpLocks noChangeAspect="1"/>
              </p:cNvGrpSpPr>
              <p:nvPr/>
            </p:nvGrpSpPr>
            <p:grpSpPr>
              <a:xfrm rot="6080961">
                <a:off x="7540112" y="2878913"/>
                <a:ext cx="690375" cy="313296"/>
                <a:chOff x="5267450" y="3810639"/>
                <a:chExt cx="848735" cy="391695"/>
              </a:xfrm>
              <a:noFill/>
            </p:grpSpPr>
            <p:sp>
              <p:nvSpPr>
                <p:cNvPr id="106" name="フリーフォーム 33">
                  <a:extLst>
                    <a:ext uri="{FF2B5EF4-FFF2-40B4-BE49-F238E27FC236}">
                      <a16:creationId xmlns:a16="http://schemas.microsoft.com/office/drawing/2014/main" id="{59260345-172F-4171-901E-E448DF4FC26B}"/>
                    </a:ext>
                  </a:extLst>
                </p:cNvPr>
                <p:cNvSpPr/>
                <p:nvPr/>
              </p:nvSpPr>
              <p:spPr>
                <a:xfrm rot="2260291">
                  <a:off x="5351970" y="4104714"/>
                  <a:ext cx="764215" cy="97620"/>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grp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07" name="グループ化 34">
                  <a:extLst>
                    <a:ext uri="{FF2B5EF4-FFF2-40B4-BE49-F238E27FC236}">
                      <a16:creationId xmlns:a16="http://schemas.microsoft.com/office/drawing/2014/main" id="{AE6D55A6-F7EB-4A39-91FD-E38CB17ECBB3}"/>
                    </a:ext>
                  </a:extLst>
                </p:cNvPr>
                <p:cNvGrpSpPr/>
                <p:nvPr/>
              </p:nvGrpSpPr>
              <p:grpSpPr>
                <a:xfrm>
                  <a:off x="5267450" y="3810639"/>
                  <a:ext cx="141461" cy="141461"/>
                  <a:chOff x="7240824" y="2855449"/>
                  <a:chExt cx="141461" cy="141461"/>
                </a:xfrm>
                <a:grpFill/>
              </p:grpSpPr>
              <p:cxnSp>
                <p:nvCxnSpPr>
                  <p:cNvPr id="108" name="直線コネクタ 35">
                    <a:extLst>
                      <a:ext uri="{FF2B5EF4-FFF2-40B4-BE49-F238E27FC236}">
                        <a16:creationId xmlns:a16="http://schemas.microsoft.com/office/drawing/2014/main" id="{5690F80A-99AA-42CA-9F23-453174D0B1FF}"/>
                      </a:ext>
                    </a:extLst>
                  </p:cNvPr>
                  <p:cNvCxnSpPr/>
                  <p:nvPr/>
                </p:nvCxnSpPr>
                <p:spPr>
                  <a:xfrm>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09" name="直線コネクタ 36">
                    <a:extLst>
                      <a:ext uri="{FF2B5EF4-FFF2-40B4-BE49-F238E27FC236}">
                        <a16:creationId xmlns:a16="http://schemas.microsoft.com/office/drawing/2014/main" id="{4EC1790C-4E1D-43FB-B9D7-DDEF75AA090E}"/>
                      </a:ext>
                    </a:extLst>
                  </p:cNvPr>
                  <p:cNvCxnSpPr/>
                  <p:nvPr/>
                </p:nvCxnSpPr>
                <p:spPr>
                  <a:xfrm flipH="1">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10" name="直線コネクタ 37">
                    <a:extLst>
                      <a:ext uri="{FF2B5EF4-FFF2-40B4-BE49-F238E27FC236}">
                        <a16:creationId xmlns:a16="http://schemas.microsoft.com/office/drawing/2014/main" id="{E4F59D83-1085-4B98-AE0A-7EFB203DE577}"/>
                      </a:ext>
                    </a:extLst>
                  </p:cNvPr>
                  <p:cNvCxnSpPr/>
                  <p:nvPr/>
                </p:nvCxnSpPr>
                <p:spPr>
                  <a:xfrm flipV="1">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11" name="直線コネクタ 38">
                    <a:extLst>
                      <a:ext uri="{FF2B5EF4-FFF2-40B4-BE49-F238E27FC236}">
                        <a16:creationId xmlns:a16="http://schemas.microsoft.com/office/drawing/2014/main" id="{A5578AFE-25BE-4177-9195-C1E18B90C9C9}"/>
                      </a:ext>
                    </a:extLst>
                  </p:cNvPr>
                  <p:cNvCxnSpPr/>
                  <p:nvPr/>
                </p:nvCxnSpPr>
                <p:spPr>
                  <a:xfrm>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grpSp>
          </p:grpSp>
          <p:grpSp>
            <p:nvGrpSpPr>
              <p:cNvPr id="85" name="グループ化 8">
                <a:extLst>
                  <a:ext uri="{FF2B5EF4-FFF2-40B4-BE49-F238E27FC236}">
                    <a16:creationId xmlns:a16="http://schemas.microsoft.com/office/drawing/2014/main" id="{80F483EE-4F6B-4B9B-9C27-2DB64F16E0B1}"/>
                  </a:ext>
                </a:extLst>
              </p:cNvPr>
              <p:cNvGrpSpPr>
                <a:grpSpLocks noChangeAspect="1"/>
              </p:cNvGrpSpPr>
              <p:nvPr/>
            </p:nvGrpSpPr>
            <p:grpSpPr>
              <a:xfrm rot="17091119">
                <a:off x="5986579" y="3806302"/>
                <a:ext cx="690375" cy="313296"/>
                <a:chOff x="5267450" y="3810639"/>
                <a:chExt cx="848735" cy="391695"/>
              </a:xfrm>
              <a:noFill/>
            </p:grpSpPr>
            <p:sp>
              <p:nvSpPr>
                <p:cNvPr id="100" name="フリーフォーム 27">
                  <a:extLst>
                    <a:ext uri="{FF2B5EF4-FFF2-40B4-BE49-F238E27FC236}">
                      <a16:creationId xmlns:a16="http://schemas.microsoft.com/office/drawing/2014/main" id="{D4D9F7D1-386B-4E51-B9D9-83C14D5B078F}"/>
                    </a:ext>
                  </a:extLst>
                </p:cNvPr>
                <p:cNvSpPr/>
                <p:nvPr/>
              </p:nvSpPr>
              <p:spPr>
                <a:xfrm rot="2260291">
                  <a:off x="5351970" y="4104714"/>
                  <a:ext cx="764215" cy="97620"/>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grp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01" name="グループ化 28">
                  <a:extLst>
                    <a:ext uri="{FF2B5EF4-FFF2-40B4-BE49-F238E27FC236}">
                      <a16:creationId xmlns:a16="http://schemas.microsoft.com/office/drawing/2014/main" id="{4D1B6290-7FE9-43B6-BA39-1DD781E0D064}"/>
                    </a:ext>
                  </a:extLst>
                </p:cNvPr>
                <p:cNvGrpSpPr/>
                <p:nvPr/>
              </p:nvGrpSpPr>
              <p:grpSpPr>
                <a:xfrm>
                  <a:off x="5267450" y="3810639"/>
                  <a:ext cx="141461" cy="141461"/>
                  <a:chOff x="7240824" y="2855449"/>
                  <a:chExt cx="141461" cy="141461"/>
                </a:xfrm>
                <a:grpFill/>
              </p:grpSpPr>
              <p:cxnSp>
                <p:nvCxnSpPr>
                  <p:cNvPr id="102" name="直線コネクタ 29">
                    <a:extLst>
                      <a:ext uri="{FF2B5EF4-FFF2-40B4-BE49-F238E27FC236}">
                        <a16:creationId xmlns:a16="http://schemas.microsoft.com/office/drawing/2014/main" id="{77DB4830-DB88-4B91-8EE8-312B633C99DC}"/>
                      </a:ext>
                    </a:extLst>
                  </p:cNvPr>
                  <p:cNvCxnSpPr/>
                  <p:nvPr/>
                </p:nvCxnSpPr>
                <p:spPr>
                  <a:xfrm>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03" name="直線コネクタ 30">
                    <a:extLst>
                      <a:ext uri="{FF2B5EF4-FFF2-40B4-BE49-F238E27FC236}">
                        <a16:creationId xmlns:a16="http://schemas.microsoft.com/office/drawing/2014/main" id="{927A3C76-5F85-430B-91F2-125EA649BBB8}"/>
                      </a:ext>
                    </a:extLst>
                  </p:cNvPr>
                  <p:cNvCxnSpPr/>
                  <p:nvPr/>
                </p:nvCxnSpPr>
                <p:spPr>
                  <a:xfrm flipH="1">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04" name="直線コネクタ 31">
                    <a:extLst>
                      <a:ext uri="{FF2B5EF4-FFF2-40B4-BE49-F238E27FC236}">
                        <a16:creationId xmlns:a16="http://schemas.microsoft.com/office/drawing/2014/main" id="{3A1F5BD5-31EB-409C-BD61-26394EFA6C30}"/>
                      </a:ext>
                    </a:extLst>
                  </p:cNvPr>
                  <p:cNvCxnSpPr/>
                  <p:nvPr/>
                </p:nvCxnSpPr>
                <p:spPr>
                  <a:xfrm flipV="1">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05" name="直線コネクタ 32">
                    <a:extLst>
                      <a:ext uri="{FF2B5EF4-FFF2-40B4-BE49-F238E27FC236}">
                        <a16:creationId xmlns:a16="http://schemas.microsoft.com/office/drawing/2014/main" id="{16F07766-2309-4608-B9CB-FCA94588013D}"/>
                      </a:ext>
                    </a:extLst>
                  </p:cNvPr>
                  <p:cNvCxnSpPr/>
                  <p:nvPr/>
                </p:nvCxnSpPr>
                <p:spPr>
                  <a:xfrm>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grpSp>
          </p:grpSp>
          <p:grpSp>
            <p:nvGrpSpPr>
              <p:cNvPr id="86" name="グループ化 9">
                <a:extLst>
                  <a:ext uri="{FF2B5EF4-FFF2-40B4-BE49-F238E27FC236}">
                    <a16:creationId xmlns:a16="http://schemas.microsoft.com/office/drawing/2014/main" id="{7AD78699-8FC0-451F-BE04-056E77012600}"/>
                  </a:ext>
                </a:extLst>
              </p:cNvPr>
              <p:cNvGrpSpPr>
                <a:grpSpLocks noChangeAspect="1"/>
              </p:cNvGrpSpPr>
              <p:nvPr/>
            </p:nvGrpSpPr>
            <p:grpSpPr>
              <a:xfrm rot="10800000">
                <a:off x="7410017" y="3979800"/>
                <a:ext cx="690375" cy="313296"/>
                <a:chOff x="5267450" y="3810639"/>
                <a:chExt cx="848735" cy="391695"/>
              </a:xfrm>
              <a:noFill/>
            </p:grpSpPr>
            <p:sp>
              <p:nvSpPr>
                <p:cNvPr id="94" name="フリーフォーム 21">
                  <a:extLst>
                    <a:ext uri="{FF2B5EF4-FFF2-40B4-BE49-F238E27FC236}">
                      <a16:creationId xmlns:a16="http://schemas.microsoft.com/office/drawing/2014/main" id="{7911F7A9-1F32-4EE6-B9DD-00FB7CDB9EDF}"/>
                    </a:ext>
                  </a:extLst>
                </p:cNvPr>
                <p:cNvSpPr/>
                <p:nvPr/>
              </p:nvSpPr>
              <p:spPr>
                <a:xfrm rot="2260291">
                  <a:off x="5351970" y="4104714"/>
                  <a:ext cx="764215" cy="97620"/>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grp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95" name="グループ化 22">
                  <a:extLst>
                    <a:ext uri="{FF2B5EF4-FFF2-40B4-BE49-F238E27FC236}">
                      <a16:creationId xmlns:a16="http://schemas.microsoft.com/office/drawing/2014/main" id="{913ACA0F-C23A-4AF3-8A4F-49E5FF29A06D}"/>
                    </a:ext>
                  </a:extLst>
                </p:cNvPr>
                <p:cNvGrpSpPr/>
                <p:nvPr/>
              </p:nvGrpSpPr>
              <p:grpSpPr>
                <a:xfrm>
                  <a:off x="5267450" y="3810639"/>
                  <a:ext cx="141461" cy="141461"/>
                  <a:chOff x="7240824" y="2855449"/>
                  <a:chExt cx="141461" cy="141461"/>
                </a:xfrm>
                <a:grpFill/>
              </p:grpSpPr>
              <p:cxnSp>
                <p:nvCxnSpPr>
                  <p:cNvPr id="96" name="直線コネクタ 23">
                    <a:extLst>
                      <a:ext uri="{FF2B5EF4-FFF2-40B4-BE49-F238E27FC236}">
                        <a16:creationId xmlns:a16="http://schemas.microsoft.com/office/drawing/2014/main" id="{E4920159-3943-48E2-A616-504153D47AAF}"/>
                      </a:ext>
                    </a:extLst>
                  </p:cNvPr>
                  <p:cNvCxnSpPr/>
                  <p:nvPr/>
                </p:nvCxnSpPr>
                <p:spPr>
                  <a:xfrm>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97" name="直線コネクタ 24">
                    <a:extLst>
                      <a:ext uri="{FF2B5EF4-FFF2-40B4-BE49-F238E27FC236}">
                        <a16:creationId xmlns:a16="http://schemas.microsoft.com/office/drawing/2014/main" id="{8538A39D-0B66-4612-B183-8229ECA01CDB}"/>
                      </a:ext>
                    </a:extLst>
                  </p:cNvPr>
                  <p:cNvCxnSpPr/>
                  <p:nvPr/>
                </p:nvCxnSpPr>
                <p:spPr>
                  <a:xfrm flipH="1">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98" name="直線コネクタ 25">
                    <a:extLst>
                      <a:ext uri="{FF2B5EF4-FFF2-40B4-BE49-F238E27FC236}">
                        <a16:creationId xmlns:a16="http://schemas.microsoft.com/office/drawing/2014/main" id="{78ACFA57-C860-4F62-8DE8-184F0C4C9224}"/>
                      </a:ext>
                    </a:extLst>
                  </p:cNvPr>
                  <p:cNvCxnSpPr/>
                  <p:nvPr/>
                </p:nvCxnSpPr>
                <p:spPr>
                  <a:xfrm flipV="1">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99" name="直線コネクタ 26">
                    <a:extLst>
                      <a:ext uri="{FF2B5EF4-FFF2-40B4-BE49-F238E27FC236}">
                        <a16:creationId xmlns:a16="http://schemas.microsoft.com/office/drawing/2014/main" id="{8689F722-83DE-420F-AC7D-F2E0388AE42D}"/>
                      </a:ext>
                    </a:extLst>
                  </p:cNvPr>
                  <p:cNvCxnSpPr/>
                  <p:nvPr/>
                </p:nvCxnSpPr>
                <p:spPr>
                  <a:xfrm>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grpSp>
          </p:grpSp>
          <p:grpSp>
            <p:nvGrpSpPr>
              <p:cNvPr id="87" name="グループ化 10">
                <a:extLst>
                  <a:ext uri="{FF2B5EF4-FFF2-40B4-BE49-F238E27FC236}">
                    <a16:creationId xmlns:a16="http://schemas.microsoft.com/office/drawing/2014/main" id="{45636EA9-EE7A-411C-9262-ADA3EE0AB6F3}"/>
                  </a:ext>
                </a:extLst>
              </p:cNvPr>
              <p:cNvGrpSpPr>
                <a:grpSpLocks noChangeAspect="1"/>
              </p:cNvGrpSpPr>
              <p:nvPr/>
            </p:nvGrpSpPr>
            <p:grpSpPr>
              <a:xfrm rot="13922608">
                <a:off x="6698281" y="4222046"/>
                <a:ext cx="690375" cy="313296"/>
                <a:chOff x="5267450" y="3810639"/>
                <a:chExt cx="848735" cy="391695"/>
              </a:xfrm>
              <a:noFill/>
            </p:grpSpPr>
            <p:sp>
              <p:nvSpPr>
                <p:cNvPr id="88" name="フリーフォーム 15">
                  <a:extLst>
                    <a:ext uri="{FF2B5EF4-FFF2-40B4-BE49-F238E27FC236}">
                      <a16:creationId xmlns:a16="http://schemas.microsoft.com/office/drawing/2014/main" id="{18197793-31C8-40E5-9DA6-983688E83B21}"/>
                    </a:ext>
                  </a:extLst>
                </p:cNvPr>
                <p:cNvSpPr/>
                <p:nvPr/>
              </p:nvSpPr>
              <p:spPr>
                <a:xfrm rot="2260291">
                  <a:off x="5351970" y="4104714"/>
                  <a:ext cx="764215" cy="97620"/>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grp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89" name="グループ化 16">
                  <a:extLst>
                    <a:ext uri="{FF2B5EF4-FFF2-40B4-BE49-F238E27FC236}">
                      <a16:creationId xmlns:a16="http://schemas.microsoft.com/office/drawing/2014/main" id="{90D3A6BD-F4BF-47A5-8F1C-F7F06DA4E54E}"/>
                    </a:ext>
                  </a:extLst>
                </p:cNvPr>
                <p:cNvGrpSpPr/>
                <p:nvPr/>
              </p:nvGrpSpPr>
              <p:grpSpPr>
                <a:xfrm>
                  <a:off x="5267450" y="3810639"/>
                  <a:ext cx="141461" cy="141461"/>
                  <a:chOff x="7240824" y="2855449"/>
                  <a:chExt cx="141461" cy="141461"/>
                </a:xfrm>
                <a:grpFill/>
              </p:grpSpPr>
              <p:cxnSp>
                <p:nvCxnSpPr>
                  <p:cNvPr id="90" name="直線コネクタ 17">
                    <a:extLst>
                      <a:ext uri="{FF2B5EF4-FFF2-40B4-BE49-F238E27FC236}">
                        <a16:creationId xmlns:a16="http://schemas.microsoft.com/office/drawing/2014/main" id="{C2D16C15-822E-414D-9C22-29E42D6645DD}"/>
                      </a:ext>
                    </a:extLst>
                  </p:cNvPr>
                  <p:cNvCxnSpPr/>
                  <p:nvPr/>
                </p:nvCxnSpPr>
                <p:spPr>
                  <a:xfrm>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91" name="直線コネクタ 18">
                    <a:extLst>
                      <a:ext uri="{FF2B5EF4-FFF2-40B4-BE49-F238E27FC236}">
                        <a16:creationId xmlns:a16="http://schemas.microsoft.com/office/drawing/2014/main" id="{89259591-4BA3-4425-A815-5AC892FF7913}"/>
                      </a:ext>
                    </a:extLst>
                  </p:cNvPr>
                  <p:cNvCxnSpPr/>
                  <p:nvPr/>
                </p:nvCxnSpPr>
                <p:spPr>
                  <a:xfrm flipH="1">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92" name="直線コネクタ 19">
                    <a:extLst>
                      <a:ext uri="{FF2B5EF4-FFF2-40B4-BE49-F238E27FC236}">
                        <a16:creationId xmlns:a16="http://schemas.microsoft.com/office/drawing/2014/main" id="{5DDA0867-4F94-471B-BABF-8DAD72173655}"/>
                      </a:ext>
                    </a:extLst>
                  </p:cNvPr>
                  <p:cNvCxnSpPr/>
                  <p:nvPr/>
                </p:nvCxnSpPr>
                <p:spPr>
                  <a:xfrm flipV="1">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93" name="直線コネクタ 20">
                    <a:extLst>
                      <a:ext uri="{FF2B5EF4-FFF2-40B4-BE49-F238E27FC236}">
                        <a16:creationId xmlns:a16="http://schemas.microsoft.com/office/drawing/2014/main" id="{96C6AB32-5147-459E-ACAB-FD90D2C0DEED}"/>
                      </a:ext>
                    </a:extLst>
                  </p:cNvPr>
                  <p:cNvCxnSpPr/>
                  <p:nvPr/>
                </p:nvCxnSpPr>
                <p:spPr>
                  <a:xfrm>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grpSp>
          </p:grpSp>
        </p:grpSp>
        <p:grpSp>
          <p:nvGrpSpPr>
            <p:cNvPr id="48" name="Group 47">
              <a:extLst>
                <a:ext uri="{FF2B5EF4-FFF2-40B4-BE49-F238E27FC236}">
                  <a16:creationId xmlns:a16="http://schemas.microsoft.com/office/drawing/2014/main" id="{C0D41B79-A675-4767-BB2F-20DA40307576}"/>
                </a:ext>
              </a:extLst>
            </p:cNvPr>
            <p:cNvGrpSpPr/>
            <p:nvPr/>
          </p:nvGrpSpPr>
          <p:grpSpPr>
            <a:xfrm>
              <a:off x="996853" y="2359669"/>
              <a:ext cx="1105656" cy="939030"/>
              <a:chOff x="5202640" y="5199335"/>
              <a:chExt cx="1105656" cy="939030"/>
            </a:xfrm>
          </p:grpSpPr>
          <p:sp>
            <p:nvSpPr>
              <p:cNvPr id="52" name="円/楕円 51">
                <a:extLst>
                  <a:ext uri="{FF2B5EF4-FFF2-40B4-BE49-F238E27FC236}">
                    <a16:creationId xmlns:a16="http://schemas.microsoft.com/office/drawing/2014/main" id="{7E7C694F-2CE8-4111-8501-5C6D737E19FD}"/>
                  </a:ext>
                </a:extLst>
              </p:cNvPr>
              <p:cNvSpPr>
                <a:spLocks noChangeAspect="1"/>
              </p:cNvSpPr>
              <p:nvPr/>
            </p:nvSpPr>
            <p:spPr>
              <a:xfrm rot="10892241">
                <a:off x="5491706" y="5400809"/>
                <a:ext cx="538836" cy="538836"/>
              </a:xfrm>
              <a:prstGeom prst="ellipse">
                <a:avLst/>
              </a:prstGeom>
              <a:noFill/>
              <a:ln w="28575" cmpd="sng">
                <a:solidFill>
                  <a:srgbClr val="00D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p>
            </p:txBody>
          </p:sp>
          <p:grpSp>
            <p:nvGrpSpPr>
              <p:cNvPr id="53" name="グループ化 4">
                <a:extLst>
                  <a:ext uri="{FF2B5EF4-FFF2-40B4-BE49-F238E27FC236}">
                    <a16:creationId xmlns:a16="http://schemas.microsoft.com/office/drawing/2014/main" id="{2C253F06-2FC4-4A94-8362-340F2B16A77B}"/>
                  </a:ext>
                </a:extLst>
              </p:cNvPr>
              <p:cNvGrpSpPr>
                <a:grpSpLocks noChangeAspect="1"/>
              </p:cNvGrpSpPr>
              <p:nvPr/>
            </p:nvGrpSpPr>
            <p:grpSpPr>
              <a:xfrm rot="177466">
                <a:off x="5202640" y="5235758"/>
                <a:ext cx="388685" cy="176387"/>
                <a:chOff x="5267450" y="3810639"/>
                <a:chExt cx="848735" cy="391695"/>
              </a:xfrm>
              <a:noFill/>
            </p:grpSpPr>
            <p:sp>
              <p:nvSpPr>
                <p:cNvPr id="75" name="フリーフォーム 45">
                  <a:extLst>
                    <a:ext uri="{FF2B5EF4-FFF2-40B4-BE49-F238E27FC236}">
                      <a16:creationId xmlns:a16="http://schemas.microsoft.com/office/drawing/2014/main" id="{AABD6698-A9AE-4D11-AF9A-203DD98C51BC}"/>
                    </a:ext>
                  </a:extLst>
                </p:cNvPr>
                <p:cNvSpPr/>
                <p:nvPr/>
              </p:nvSpPr>
              <p:spPr>
                <a:xfrm rot="2260291">
                  <a:off x="5351970" y="4104714"/>
                  <a:ext cx="764215" cy="97620"/>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grp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6" name="グループ化 46">
                  <a:extLst>
                    <a:ext uri="{FF2B5EF4-FFF2-40B4-BE49-F238E27FC236}">
                      <a16:creationId xmlns:a16="http://schemas.microsoft.com/office/drawing/2014/main" id="{B3B23E00-3F78-4953-B0B0-A6F632AD84D3}"/>
                    </a:ext>
                  </a:extLst>
                </p:cNvPr>
                <p:cNvGrpSpPr/>
                <p:nvPr/>
              </p:nvGrpSpPr>
              <p:grpSpPr>
                <a:xfrm>
                  <a:off x="5267450" y="3810639"/>
                  <a:ext cx="141461" cy="141461"/>
                  <a:chOff x="7240824" y="2855449"/>
                  <a:chExt cx="141461" cy="141461"/>
                </a:xfrm>
                <a:grpFill/>
              </p:grpSpPr>
              <p:cxnSp>
                <p:nvCxnSpPr>
                  <p:cNvPr id="77" name="直線コネクタ 47">
                    <a:extLst>
                      <a:ext uri="{FF2B5EF4-FFF2-40B4-BE49-F238E27FC236}">
                        <a16:creationId xmlns:a16="http://schemas.microsoft.com/office/drawing/2014/main" id="{3118090B-A1CD-4E08-A3D8-C5B09D5972E2}"/>
                      </a:ext>
                    </a:extLst>
                  </p:cNvPr>
                  <p:cNvCxnSpPr/>
                  <p:nvPr/>
                </p:nvCxnSpPr>
                <p:spPr>
                  <a:xfrm>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78" name="直線コネクタ 48">
                    <a:extLst>
                      <a:ext uri="{FF2B5EF4-FFF2-40B4-BE49-F238E27FC236}">
                        <a16:creationId xmlns:a16="http://schemas.microsoft.com/office/drawing/2014/main" id="{751E2554-7D0E-46C8-8C46-0E9767AC6241}"/>
                      </a:ext>
                    </a:extLst>
                  </p:cNvPr>
                  <p:cNvCxnSpPr/>
                  <p:nvPr/>
                </p:nvCxnSpPr>
                <p:spPr>
                  <a:xfrm flipH="1">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79" name="直線コネクタ 49">
                    <a:extLst>
                      <a:ext uri="{FF2B5EF4-FFF2-40B4-BE49-F238E27FC236}">
                        <a16:creationId xmlns:a16="http://schemas.microsoft.com/office/drawing/2014/main" id="{C403EFAC-3E13-4693-9ABB-3C1C9E740079}"/>
                      </a:ext>
                    </a:extLst>
                  </p:cNvPr>
                  <p:cNvCxnSpPr/>
                  <p:nvPr/>
                </p:nvCxnSpPr>
                <p:spPr>
                  <a:xfrm flipV="1">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0" name="直線コネクタ 50">
                    <a:extLst>
                      <a:ext uri="{FF2B5EF4-FFF2-40B4-BE49-F238E27FC236}">
                        <a16:creationId xmlns:a16="http://schemas.microsoft.com/office/drawing/2014/main" id="{6390D404-4496-46B9-B681-76389E64A9F9}"/>
                      </a:ext>
                    </a:extLst>
                  </p:cNvPr>
                  <p:cNvCxnSpPr/>
                  <p:nvPr/>
                </p:nvCxnSpPr>
                <p:spPr>
                  <a:xfrm>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grpSp>
          </p:grpSp>
          <p:grpSp>
            <p:nvGrpSpPr>
              <p:cNvPr id="54" name="グループ化 6">
                <a:extLst>
                  <a:ext uri="{FF2B5EF4-FFF2-40B4-BE49-F238E27FC236}">
                    <a16:creationId xmlns:a16="http://schemas.microsoft.com/office/drawing/2014/main" id="{8BF68FF1-02F2-4C5E-84B1-F82D52C6C02F}"/>
                  </a:ext>
                </a:extLst>
              </p:cNvPr>
              <p:cNvGrpSpPr>
                <a:grpSpLocks noChangeAspect="1"/>
              </p:cNvGrpSpPr>
              <p:nvPr/>
            </p:nvGrpSpPr>
            <p:grpSpPr>
              <a:xfrm rot="6080961">
                <a:off x="5986741" y="5305484"/>
                <a:ext cx="388685" cy="176387"/>
                <a:chOff x="5267450" y="3810639"/>
                <a:chExt cx="848735" cy="391695"/>
              </a:xfrm>
              <a:noFill/>
            </p:grpSpPr>
            <p:sp>
              <p:nvSpPr>
                <p:cNvPr id="69" name="フリーフォーム 33">
                  <a:extLst>
                    <a:ext uri="{FF2B5EF4-FFF2-40B4-BE49-F238E27FC236}">
                      <a16:creationId xmlns:a16="http://schemas.microsoft.com/office/drawing/2014/main" id="{D61B4A6C-F6EE-48C7-8736-02C5E5724E9A}"/>
                    </a:ext>
                  </a:extLst>
                </p:cNvPr>
                <p:cNvSpPr/>
                <p:nvPr/>
              </p:nvSpPr>
              <p:spPr>
                <a:xfrm rot="2260291">
                  <a:off x="5351970" y="4104714"/>
                  <a:ext cx="764215" cy="97620"/>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grp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0" name="グループ化 34">
                  <a:extLst>
                    <a:ext uri="{FF2B5EF4-FFF2-40B4-BE49-F238E27FC236}">
                      <a16:creationId xmlns:a16="http://schemas.microsoft.com/office/drawing/2014/main" id="{758D1FC2-B4F2-4FDA-9BF3-504CE0184C3B}"/>
                    </a:ext>
                  </a:extLst>
                </p:cNvPr>
                <p:cNvGrpSpPr/>
                <p:nvPr/>
              </p:nvGrpSpPr>
              <p:grpSpPr>
                <a:xfrm>
                  <a:off x="5267450" y="3810639"/>
                  <a:ext cx="141461" cy="141461"/>
                  <a:chOff x="7240824" y="2855449"/>
                  <a:chExt cx="141461" cy="141461"/>
                </a:xfrm>
                <a:grpFill/>
              </p:grpSpPr>
              <p:cxnSp>
                <p:nvCxnSpPr>
                  <p:cNvPr id="71" name="直線コネクタ 35">
                    <a:extLst>
                      <a:ext uri="{FF2B5EF4-FFF2-40B4-BE49-F238E27FC236}">
                        <a16:creationId xmlns:a16="http://schemas.microsoft.com/office/drawing/2014/main" id="{2A10D7EA-7324-4F46-84D4-F152EDCB52BB}"/>
                      </a:ext>
                    </a:extLst>
                  </p:cNvPr>
                  <p:cNvCxnSpPr/>
                  <p:nvPr/>
                </p:nvCxnSpPr>
                <p:spPr>
                  <a:xfrm>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72" name="直線コネクタ 36">
                    <a:extLst>
                      <a:ext uri="{FF2B5EF4-FFF2-40B4-BE49-F238E27FC236}">
                        <a16:creationId xmlns:a16="http://schemas.microsoft.com/office/drawing/2014/main" id="{FB0FEC0E-6988-48FC-8729-512E05F11DF2}"/>
                      </a:ext>
                    </a:extLst>
                  </p:cNvPr>
                  <p:cNvCxnSpPr/>
                  <p:nvPr/>
                </p:nvCxnSpPr>
                <p:spPr>
                  <a:xfrm flipH="1">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73" name="直線コネクタ 37">
                    <a:extLst>
                      <a:ext uri="{FF2B5EF4-FFF2-40B4-BE49-F238E27FC236}">
                        <a16:creationId xmlns:a16="http://schemas.microsoft.com/office/drawing/2014/main" id="{6FEEE392-FFB6-456B-854D-DEB75FC8E18A}"/>
                      </a:ext>
                    </a:extLst>
                  </p:cNvPr>
                  <p:cNvCxnSpPr/>
                  <p:nvPr/>
                </p:nvCxnSpPr>
                <p:spPr>
                  <a:xfrm flipV="1">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74" name="直線コネクタ 38">
                    <a:extLst>
                      <a:ext uri="{FF2B5EF4-FFF2-40B4-BE49-F238E27FC236}">
                        <a16:creationId xmlns:a16="http://schemas.microsoft.com/office/drawing/2014/main" id="{8CAB1D97-AB35-48BE-B736-932D3F9F6FE3}"/>
                      </a:ext>
                    </a:extLst>
                  </p:cNvPr>
                  <p:cNvCxnSpPr/>
                  <p:nvPr/>
                </p:nvCxnSpPr>
                <p:spPr>
                  <a:xfrm>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grpSp>
          </p:grpSp>
          <p:grpSp>
            <p:nvGrpSpPr>
              <p:cNvPr id="55" name="グループ化 8">
                <a:extLst>
                  <a:ext uri="{FF2B5EF4-FFF2-40B4-BE49-F238E27FC236}">
                    <a16:creationId xmlns:a16="http://schemas.microsoft.com/office/drawing/2014/main" id="{CC8E4314-2FF3-45BE-9621-1CE9777C5544}"/>
                  </a:ext>
                </a:extLst>
              </p:cNvPr>
              <p:cNvGrpSpPr>
                <a:grpSpLocks noChangeAspect="1"/>
              </p:cNvGrpSpPr>
              <p:nvPr/>
            </p:nvGrpSpPr>
            <p:grpSpPr>
              <a:xfrm rot="17091119">
                <a:off x="5135517" y="5855829"/>
                <a:ext cx="388685" cy="176387"/>
                <a:chOff x="5267450" y="3810639"/>
                <a:chExt cx="848735" cy="391695"/>
              </a:xfrm>
              <a:noFill/>
            </p:grpSpPr>
            <p:sp>
              <p:nvSpPr>
                <p:cNvPr id="63" name="フリーフォーム 27">
                  <a:extLst>
                    <a:ext uri="{FF2B5EF4-FFF2-40B4-BE49-F238E27FC236}">
                      <a16:creationId xmlns:a16="http://schemas.microsoft.com/office/drawing/2014/main" id="{79DA97A7-DAEA-452C-AA18-0B8049880AEC}"/>
                    </a:ext>
                  </a:extLst>
                </p:cNvPr>
                <p:cNvSpPr/>
                <p:nvPr/>
              </p:nvSpPr>
              <p:spPr>
                <a:xfrm rot="2260291">
                  <a:off x="5351970" y="4104714"/>
                  <a:ext cx="764215" cy="97620"/>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grp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64" name="グループ化 28">
                  <a:extLst>
                    <a:ext uri="{FF2B5EF4-FFF2-40B4-BE49-F238E27FC236}">
                      <a16:creationId xmlns:a16="http://schemas.microsoft.com/office/drawing/2014/main" id="{62C423F4-C8BE-4B3C-BD72-F6B4828A15D7}"/>
                    </a:ext>
                  </a:extLst>
                </p:cNvPr>
                <p:cNvGrpSpPr/>
                <p:nvPr/>
              </p:nvGrpSpPr>
              <p:grpSpPr>
                <a:xfrm>
                  <a:off x="5267450" y="3810639"/>
                  <a:ext cx="141461" cy="141461"/>
                  <a:chOff x="7240824" y="2855449"/>
                  <a:chExt cx="141461" cy="141461"/>
                </a:xfrm>
                <a:grpFill/>
              </p:grpSpPr>
              <p:cxnSp>
                <p:nvCxnSpPr>
                  <p:cNvPr id="65" name="直線コネクタ 29">
                    <a:extLst>
                      <a:ext uri="{FF2B5EF4-FFF2-40B4-BE49-F238E27FC236}">
                        <a16:creationId xmlns:a16="http://schemas.microsoft.com/office/drawing/2014/main" id="{12722B7E-8C9C-4F45-99A9-625C2276F93A}"/>
                      </a:ext>
                    </a:extLst>
                  </p:cNvPr>
                  <p:cNvCxnSpPr/>
                  <p:nvPr/>
                </p:nvCxnSpPr>
                <p:spPr>
                  <a:xfrm>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66" name="直線コネクタ 30">
                    <a:extLst>
                      <a:ext uri="{FF2B5EF4-FFF2-40B4-BE49-F238E27FC236}">
                        <a16:creationId xmlns:a16="http://schemas.microsoft.com/office/drawing/2014/main" id="{BB81B08D-CD51-4769-A3DC-B1C1DFF4E31F}"/>
                      </a:ext>
                    </a:extLst>
                  </p:cNvPr>
                  <p:cNvCxnSpPr/>
                  <p:nvPr/>
                </p:nvCxnSpPr>
                <p:spPr>
                  <a:xfrm flipH="1">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67" name="直線コネクタ 31">
                    <a:extLst>
                      <a:ext uri="{FF2B5EF4-FFF2-40B4-BE49-F238E27FC236}">
                        <a16:creationId xmlns:a16="http://schemas.microsoft.com/office/drawing/2014/main" id="{8F8B0D5E-F253-4196-8433-EF6F1161807A}"/>
                      </a:ext>
                    </a:extLst>
                  </p:cNvPr>
                  <p:cNvCxnSpPr/>
                  <p:nvPr/>
                </p:nvCxnSpPr>
                <p:spPr>
                  <a:xfrm flipV="1">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68" name="直線コネクタ 32">
                    <a:extLst>
                      <a:ext uri="{FF2B5EF4-FFF2-40B4-BE49-F238E27FC236}">
                        <a16:creationId xmlns:a16="http://schemas.microsoft.com/office/drawing/2014/main" id="{06281533-E7AB-48C3-9651-5A2AEB757BD6}"/>
                      </a:ext>
                    </a:extLst>
                  </p:cNvPr>
                  <p:cNvCxnSpPr/>
                  <p:nvPr/>
                </p:nvCxnSpPr>
                <p:spPr>
                  <a:xfrm>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grpSp>
          </p:grpSp>
          <p:grpSp>
            <p:nvGrpSpPr>
              <p:cNvPr id="56" name="グループ化 9">
                <a:extLst>
                  <a:ext uri="{FF2B5EF4-FFF2-40B4-BE49-F238E27FC236}">
                    <a16:creationId xmlns:a16="http://schemas.microsoft.com/office/drawing/2014/main" id="{FCE590BD-B552-4A56-B9D3-00923AC12738}"/>
                  </a:ext>
                </a:extLst>
              </p:cNvPr>
              <p:cNvGrpSpPr>
                <a:grpSpLocks noChangeAspect="1"/>
              </p:cNvGrpSpPr>
              <p:nvPr/>
            </p:nvGrpSpPr>
            <p:grpSpPr>
              <a:xfrm rot="10800000">
                <a:off x="5919611" y="5950525"/>
                <a:ext cx="388685" cy="176387"/>
                <a:chOff x="5267450" y="3810639"/>
                <a:chExt cx="848735" cy="391695"/>
              </a:xfrm>
              <a:noFill/>
            </p:grpSpPr>
            <p:sp>
              <p:nvSpPr>
                <p:cNvPr id="57" name="フリーフォーム 21">
                  <a:extLst>
                    <a:ext uri="{FF2B5EF4-FFF2-40B4-BE49-F238E27FC236}">
                      <a16:creationId xmlns:a16="http://schemas.microsoft.com/office/drawing/2014/main" id="{19B81481-0767-4739-A28C-417B9B5AC90B}"/>
                    </a:ext>
                  </a:extLst>
                </p:cNvPr>
                <p:cNvSpPr/>
                <p:nvPr/>
              </p:nvSpPr>
              <p:spPr>
                <a:xfrm rot="2260291">
                  <a:off x="5351970" y="4104714"/>
                  <a:ext cx="764215" cy="97620"/>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grp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58" name="グループ化 22">
                  <a:extLst>
                    <a:ext uri="{FF2B5EF4-FFF2-40B4-BE49-F238E27FC236}">
                      <a16:creationId xmlns:a16="http://schemas.microsoft.com/office/drawing/2014/main" id="{C026456F-A8CC-423F-AB9D-1D386E271150}"/>
                    </a:ext>
                  </a:extLst>
                </p:cNvPr>
                <p:cNvGrpSpPr/>
                <p:nvPr/>
              </p:nvGrpSpPr>
              <p:grpSpPr>
                <a:xfrm>
                  <a:off x="5267450" y="3810639"/>
                  <a:ext cx="141461" cy="141461"/>
                  <a:chOff x="7240824" y="2855449"/>
                  <a:chExt cx="141461" cy="141461"/>
                </a:xfrm>
                <a:grpFill/>
              </p:grpSpPr>
              <p:cxnSp>
                <p:nvCxnSpPr>
                  <p:cNvPr id="59" name="直線コネクタ 23">
                    <a:extLst>
                      <a:ext uri="{FF2B5EF4-FFF2-40B4-BE49-F238E27FC236}">
                        <a16:creationId xmlns:a16="http://schemas.microsoft.com/office/drawing/2014/main" id="{F03E8DF4-AAFA-4687-A592-9B1CE4A3815B}"/>
                      </a:ext>
                    </a:extLst>
                  </p:cNvPr>
                  <p:cNvCxnSpPr/>
                  <p:nvPr/>
                </p:nvCxnSpPr>
                <p:spPr>
                  <a:xfrm>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60" name="直線コネクタ 24">
                    <a:extLst>
                      <a:ext uri="{FF2B5EF4-FFF2-40B4-BE49-F238E27FC236}">
                        <a16:creationId xmlns:a16="http://schemas.microsoft.com/office/drawing/2014/main" id="{5B4DF869-D374-4A96-8108-FE9AA2130046}"/>
                      </a:ext>
                    </a:extLst>
                  </p:cNvPr>
                  <p:cNvCxnSpPr/>
                  <p:nvPr/>
                </p:nvCxnSpPr>
                <p:spPr>
                  <a:xfrm flipH="1">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61" name="直線コネクタ 25">
                    <a:extLst>
                      <a:ext uri="{FF2B5EF4-FFF2-40B4-BE49-F238E27FC236}">
                        <a16:creationId xmlns:a16="http://schemas.microsoft.com/office/drawing/2014/main" id="{9CBF6588-4581-4500-A876-D57BBB127B4C}"/>
                      </a:ext>
                    </a:extLst>
                  </p:cNvPr>
                  <p:cNvCxnSpPr/>
                  <p:nvPr/>
                </p:nvCxnSpPr>
                <p:spPr>
                  <a:xfrm flipV="1">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62" name="直線コネクタ 26">
                    <a:extLst>
                      <a:ext uri="{FF2B5EF4-FFF2-40B4-BE49-F238E27FC236}">
                        <a16:creationId xmlns:a16="http://schemas.microsoft.com/office/drawing/2014/main" id="{E3391596-E845-4D65-9162-EA84083586D2}"/>
                      </a:ext>
                    </a:extLst>
                  </p:cNvPr>
                  <p:cNvCxnSpPr/>
                  <p:nvPr/>
                </p:nvCxnSpPr>
                <p:spPr>
                  <a:xfrm>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grpSp>
          </p:grpSp>
        </p:grpSp>
        <p:sp>
          <p:nvSpPr>
            <p:cNvPr id="49" name="TextBox 48">
              <a:extLst>
                <a:ext uri="{FF2B5EF4-FFF2-40B4-BE49-F238E27FC236}">
                  <a16:creationId xmlns:a16="http://schemas.microsoft.com/office/drawing/2014/main" id="{79B32C75-E444-4700-B22F-6D4F7C81F351}"/>
                </a:ext>
              </a:extLst>
            </p:cNvPr>
            <p:cNvSpPr txBox="1"/>
            <p:nvPr/>
          </p:nvSpPr>
          <p:spPr>
            <a:xfrm>
              <a:off x="3966613" y="2677566"/>
              <a:ext cx="1506003" cy="434294"/>
            </a:xfrm>
            <a:prstGeom prst="rect">
              <a:avLst/>
            </a:prstGeom>
            <a:noFill/>
          </p:spPr>
          <p:txBody>
            <a:bodyPr wrap="square" rtlCol="0">
              <a:spAutoFit/>
            </a:bodyPr>
            <a:lstStyle/>
            <a:p>
              <a:r>
                <a:rPr kumimoji="1" lang="ja-JP" altLang="en-US" dirty="0"/>
                <a:t>＋　・・・</a:t>
              </a:r>
            </a:p>
          </p:txBody>
        </p:sp>
        <p:sp>
          <p:nvSpPr>
            <p:cNvPr id="50" name="Rectangle 49">
              <a:extLst>
                <a:ext uri="{FF2B5EF4-FFF2-40B4-BE49-F238E27FC236}">
                  <a16:creationId xmlns:a16="http://schemas.microsoft.com/office/drawing/2014/main" id="{44F7E635-105A-4F68-BA4E-75F1DEF86FB7}"/>
                </a:ext>
              </a:extLst>
            </p:cNvPr>
            <p:cNvSpPr/>
            <p:nvPr/>
          </p:nvSpPr>
          <p:spPr>
            <a:xfrm>
              <a:off x="521648" y="2727351"/>
              <a:ext cx="233928" cy="207936"/>
            </a:xfrm>
            <a:prstGeom prst="rect">
              <a:avLst/>
            </a:prstGeom>
          </p:spPr>
          <p:txBody>
            <a:bodyPr wrap="none">
              <a:spAutoFit/>
            </a:bodyPr>
            <a:lstStyle/>
            <a:p>
              <a:r>
                <a:rPr lang="ja-JP" altLang="en-US" dirty="0"/>
                <a:t>＋</a:t>
              </a:r>
            </a:p>
          </p:txBody>
        </p:sp>
        <p:sp>
          <p:nvSpPr>
            <p:cNvPr id="51" name="Rectangle 50">
              <a:extLst>
                <a:ext uri="{FF2B5EF4-FFF2-40B4-BE49-F238E27FC236}">
                  <a16:creationId xmlns:a16="http://schemas.microsoft.com/office/drawing/2014/main" id="{BC5F6EA0-F3DF-4447-AEF8-CE908E54C192}"/>
                </a:ext>
              </a:extLst>
            </p:cNvPr>
            <p:cNvSpPr/>
            <p:nvPr/>
          </p:nvSpPr>
          <p:spPr>
            <a:xfrm>
              <a:off x="2310429" y="2677566"/>
              <a:ext cx="233928" cy="207936"/>
            </a:xfrm>
            <a:prstGeom prst="rect">
              <a:avLst/>
            </a:prstGeom>
          </p:spPr>
          <p:txBody>
            <a:bodyPr wrap="none">
              <a:spAutoFit/>
            </a:bodyPr>
            <a:lstStyle/>
            <a:p>
              <a:r>
                <a:rPr lang="ja-JP" altLang="en-US" dirty="0"/>
                <a:t>＋</a:t>
              </a:r>
            </a:p>
          </p:txBody>
        </p:sp>
        <p:sp>
          <p:nvSpPr>
            <p:cNvPr id="151" name="フリーフォーム 100 1 1">
              <a:extLst>
                <a:ext uri="{FF2B5EF4-FFF2-40B4-BE49-F238E27FC236}">
                  <a16:creationId xmlns:a16="http://schemas.microsoft.com/office/drawing/2014/main" id="{70CBFC4B-E2C5-4594-AD36-86520D13D4EE}"/>
                </a:ext>
              </a:extLst>
            </p:cNvPr>
            <p:cNvSpPr/>
            <p:nvPr/>
          </p:nvSpPr>
          <p:spPr>
            <a:xfrm rot="10800000">
              <a:off x="1024647" y="2810539"/>
              <a:ext cx="233928" cy="82693"/>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p>
          </p:txBody>
        </p:sp>
        <p:sp>
          <p:nvSpPr>
            <p:cNvPr id="152" name="フリーフォーム 100 1 1">
              <a:extLst>
                <a:ext uri="{FF2B5EF4-FFF2-40B4-BE49-F238E27FC236}">
                  <a16:creationId xmlns:a16="http://schemas.microsoft.com/office/drawing/2014/main" id="{B1E23B39-7DA5-45C0-B851-AA9881AB4548}"/>
                </a:ext>
              </a:extLst>
            </p:cNvPr>
            <p:cNvSpPr/>
            <p:nvPr/>
          </p:nvSpPr>
          <p:spPr>
            <a:xfrm rot="10800000">
              <a:off x="1831887" y="2815796"/>
              <a:ext cx="233928" cy="82693"/>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p>
          </p:txBody>
        </p:sp>
        <p:sp>
          <p:nvSpPr>
            <p:cNvPr id="153" name="フリーフォーム 100 1 1">
              <a:extLst>
                <a:ext uri="{FF2B5EF4-FFF2-40B4-BE49-F238E27FC236}">
                  <a16:creationId xmlns:a16="http://schemas.microsoft.com/office/drawing/2014/main" id="{79345D95-0190-4D69-9C3B-BC322AB4732D}"/>
                </a:ext>
              </a:extLst>
            </p:cNvPr>
            <p:cNvSpPr/>
            <p:nvPr/>
          </p:nvSpPr>
          <p:spPr>
            <a:xfrm rot="10800000">
              <a:off x="3619729" y="2835937"/>
              <a:ext cx="233928" cy="82693"/>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p>
          </p:txBody>
        </p:sp>
        <p:sp>
          <p:nvSpPr>
            <p:cNvPr id="154" name="フリーフォーム 100 1 1">
              <a:extLst>
                <a:ext uri="{FF2B5EF4-FFF2-40B4-BE49-F238E27FC236}">
                  <a16:creationId xmlns:a16="http://schemas.microsoft.com/office/drawing/2014/main" id="{9DDC8622-9C22-4951-B308-CE3AFB2C4B9B}"/>
                </a:ext>
              </a:extLst>
            </p:cNvPr>
            <p:cNvSpPr/>
            <p:nvPr/>
          </p:nvSpPr>
          <p:spPr>
            <a:xfrm rot="10800000">
              <a:off x="2819960" y="2804810"/>
              <a:ext cx="233928" cy="82693"/>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p>
          </p:txBody>
        </p:sp>
      </p:grpSp>
      <p:sp>
        <p:nvSpPr>
          <p:cNvPr id="156" name="TextBox 155">
            <a:extLst>
              <a:ext uri="{FF2B5EF4-FFF2-40B4-BE49-F238E27FC236}">
                <a16:creationId xmlns:a16="http://schemas.microsoft.com/office/drawing/2014/main" id="{0683FD3A-A6B3-4AA6-8C6A-644E60E154AA}"/>
              </a:ext>
            </a:extLst>
          </p:cNvPr>
          <p:cNvSpPr txBox="1"/>
          <p:nvPr/>
        </p:nvSpPr>
        <p:spPr>
          <a:xfrm>
            <a:off x="4932040" y="827420"/>
            <a:ext cx="4032445" cy="369332"/>
          </a:xfrm>
          <a:prstGeom prst="rect">
            <a:avLst/>
          </a:prstGeom>
          <a:noFill/>
        </p:spPr>
        <p:txBody>
          <a:bodyPr wrap="square" rtlCol="0">
            <a:spAutoFit/>
          </a:bodyPr>
          <a:lstStyle/>
          <a:p>
            <a:r>
              <a:rPr lang="en-US" altLang="ja-JP" dirty="0">
                <a:solidFill>
                  <a:srgbClr val="00B050"/>
                </a:solidFill>
              </a:rPr>
              <a:t>O</a:t>
            </a:r>
            <a:r>
              <a:rPr kumimoji="1" lang="en-US" altLang="ja-JP" dirty="0">
                <a:solidFill>
                  <a:srgbClr val="00B050"/>
                </a:solidFill>
              </a:rPr>
              <a:t>ptical theorem for the imaginary part </a:t>
            </a:r>
            <a:endParaRPr kumimoji="1" lang="ja-JP" altLang="en-US" dirty="0">
              <a:solidFill>
                <a:srgbClr val="00B050"/>
              </a:solidFill>
            </a:endParaRPr>
          </a:p>
        </p:txBody>
      </p:sp>
      <p:grpSp>
        <p:nvGrpSpPr>
          <p:cNvPr id="164" name="Group 163">
            <a:extLst>
              <a:ext uri="{FF2B5EF4-FFF2-40B4-BE49-F238E27FC236}">
                <a16:creationId xmlns:a16="http://schemas.microsoft.com/office/drawing/2014/main" id="{C570553D-EB68-49E5-8C7A-13E06B78C620}"/>
              </a:ext>
            </a:extLst>
          </p:cNvPr>
          <p:cNvGrpSpPr/>
          <p:nvPr/>
        </p:nvGrpSpPr>
        <p:grpSpPr>
          <a:xfrm>
            <a:off x="251520" y="1340768"/>
            <a:ext cx="4204681" cy="799595"/>
            <a:chOff x="299251" y="1413753"/>
            <a:chExt cx="4204681" cy="799595"/>
          </a:xfrm>
        </p:grpSpPr>
        <p:grpSp>
          <p:nvGrpSpPr>
            <p:cNvPr id="144" name="Group 143">
              <a:extLst>
                <a:ext uri="{FF2B5EF4-FFF2-40B4-BE49-F238E27FC236}">
                  <a16:creationId xmlns:a16="http://schemas.microsoft.com/office/drawing/2014/main" id="{056FB75D-DBFB-4744-A397-96A88530E0FA}"/>
                </a:ext>
              </a:extLst>
            </p:cNvPr>
            <p:cNvGrpSpPr/>
            <p:nvPr/>
          </p:nvGrpSpPr>
          <p:grpSpPr>
            <a:xfrm>
              <a:off x="3570183" y="1413753"/>
              <a:ext cx="878612" cy="755266"/>
              <a:chOff x="4450882" y="1231296"/>
              <a:chExt cx="919631" cy="790526"/>
            </a:xfrm>
          </p:grpSpPr>
          <p:sp>
            <p:nvSpPr>
              <p:cNvPr id="125" name="円/楕円 51">
                <a:extLst>
                  <a:ext uri="{FF2B5EF4-FFF2-40B4-BE49-F238E27FC236}">
                    <a16:creationId xmlns:a16="http://schemas.microsoft.com/office/drawing/2014/main" id="{7A3F73AF-396A-41C2-A8F2-F3C1506796F4}"/>
                  </a:ext>
                </a:extLst>
              </p:cNvPr>
              <p:cNvSpPr>
                <a:spLocks noChangeAspect="1"/>
              </p:cNvSpPr>
              <p:nvPr/>
            </p:nvSpPr>
            <p:spPr>
              <a:xfrm rot="10952241">
                <a:off x="4624793" y="1482986"/>
                <a:ext cx="538836" cy="538836"/>
              </a:xfrm>
              <a:prstGeom prst="ellipse">
                <a:avLst/>
              </a:prstGeom>
              <a:noFill/>
              <a:ln w="28575" cmpd="sng">
                <a:solidFill>
                  <a:srgbClr val="00D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grpSp>
            <p:nvGrpSpPr>
              <p:cNvPr id="126" name="グループ化 5">
                <a:extLst>
                  <a:ext uri="{FF2B5EF4-FFF2-40B4-BE49-F238E27FC236}">
                    <a16:creationId xmlns:a16="http://schemas.microsoft.com/office/drawing/2014/main" id="{DF9B7967-1205-49EE-B48E-D965C14B2B34}"/>
                  </a:ext>
                </a:extLst>
              </p:cNvPr>
              <p:cNvGrpSpPr>
                <a:grpSpLocks noChangeAspect="1"/>
              </p:cNvGrpSpPr>
              <p:nvPr/>
            </p:nvGrpSpPr>
            <p:grpSpPr>
              <a:xfrm rot="789182">
                <a:off x="4450882" y="1283638"/>
                <a:ext cx="351387" cy="159461"/>
                <a:chOff x="5267450" y="3810639"/>
                <a:chExt cx="848735" cy="391695"/>
              </a:xfrm>
              <a:noFill/>
            </p:grpSpPr>
            <p:sp>
              <p:nvSpPr>
                <p:cNvPr id="138" name="フリーフォーム 39">
                  <a:extLst>
                    <a:ext uri="{FF2B5EF4-FFF2-40B4-BE49-F238E27FC236}">
                      <a16:creationId xmlns:a16="http://schemas.microsoft.com/office/drawing/2014/main" id="{553EF2E2-CB61-43BD-A625-FD0A2583AB52}"/>
                    </a:ext>
                  </a:extLst>
                </p:cNvPr>
                <p:cNvSpPr/>
                <p:nvPr/>
              </p:nvSpPr>
              <p:spPr>
                <a:xfrm rot="2260291">
                  <a:off x="5351970" y="4104714"/>
                  <a:ext cx="764215" cy="97620"/>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grp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39" name="グループ化 40">
                  <a:extLst>
                    <a:ext uri="{FF2B5EF4-FFF2-40B4-BE49-F238E27FC236}">
                      <a16:creationId xmlns:a16="http://schemas.microsoft.com/office/drawing/2014/main" id="{B0A915A8-4E6A-4748-894A-AAFDAB55E908}"/>
                    </a:ext>
                  </a:extLst>
                </p:cNvPr>
                <p:cNvGrpSpPr/>
                <p:nvPr/>
              </p:nvGrpSpPr>
              <p:grpSpPr>
                <a:xfrm>
                  <a:off x="5267450" y="3810639"/>
                  <a:ext cx="141461" cy="141461"/>
                  <a:chOff x="7240824" y="2855449"/>
                  <a:chExt cx="141461" cy="141461"/>
                </a:xfrm>
                <a:grpFill/>
              </p:grpSpPr>
              <p:cxnSp>
                <p:nvCxnSpPr>
                  <p:cNvPr id="140" name="直線コネクタ 41">
                    <a:extLst>
                      <a:ext uri="{FF2B5EF4-FFF2-40B4-BE49-F238E27FC236}">
                        <a16:creationId xmlns:a16="http://schemas.microsoft.com/office/drawing/2014/main" id="{1650504A-031E-4478-9CF8-DE3529CB272C}"/>
                      </a:ext>
                    </a:extLst>
                  </p:cNvPr>
                  <p:cNvCxnSpPr/>
                  <p:nvPr/>
                </p:nvCxnSpPr>
                <p:spPr>
                  <a:xfrm>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41" name="直線コネクタ 42">
                    <a:extLst>
                      <a:ext uri="{FF2B5EF4-FFF2-40B4-BE49-F238E27FC236}">
                        <a16:creationId xmlns:a16="http://schemas.microsoft.com/office/drawing/2014/main" id="{E4D6B0BB-385B-4B92-818B-E60B894DBEC4}"/>
                      </a:ext>
                    </a:extLst>
                  </p:cNvPr>
                  <p:cNvCxnSpPr/>
                  <p:nvPr/>
                </p:nvCxnSpPr>
                <p:spPr>
                  <a:xfrm flipH="1">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42" name="直線コネクタ 43">
                    <a:extLst>
                      <a:ext uri="{FF2B5EF4-FFF2-40B4-BE49-F238E27FC236}">
                        <a16:creationId xmlns:a16="http://schemas.microsoft.com/office/drawing/2014/main" id="{F471E562-FD2A-4DFE-988E-C4D8841F7B9A}"/>
                      </a:ext>
                    </a:extLst>
                  </p:cNvPr>
                  <p:cNvCxnSpPr/>
                  <p:nvPr/>
                </p:nvCxnSpPr>
                <p:spPr>
                  <a:xfrm flipV="1">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43" name="直線コネクタ 44">
                    <a:extLst>
                      <a:ext uri="{FF2B5EF4-FFF2-40B4-BE49-F238E27FC236}">
                        <a16:creationId xmlns:a16="http://schemas.microsoft.com/office/drawing/2014/main" id="{C96FA129-D4B8-4637-9EDD-E84815112D59}"/>
                      </a:ext>
                    </a:extLst>
                  </p:cNvPr>
                  <p:cNvCxnSpPr/>
                  <p:nvPr/>
                </p:nvCxnSpPr>
                <p:spPr>
                  <a:xfrm>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grpSp>
          </p:grpSp>
          <p:grpSp>
            <p:nvGrpSpPr>
              <p:cNvPr id="127" name="グループ化 10">
                <a:extLst>
                  <a:ext uri="{FF2B5EF4-FFF2-40B4-BE49-F238E27FC236}">
                    <a16:creationId xmlns:a16="http://schemas.microsoft.com/office/drawing/2014/main" id="{FF1AF328-B945-4419-91F9-3C074D1F8BF8}"/>
                  </a:ext>
                </a:extLst>
              </p:cNvPr>
              <p:cNvGrpSpPr>
                <a:grpSpLocks noChangeAspect="1"/>
              </p:cNvGrpSpPr>
              <p:nvPr/>
            </p:nvGrpSpPr>
            <p:grpSpPr>
              <a:xfrm rot="5837639">
                <a:off x="5087977" y="1337445"/>
                <a:ext cx="388685" cy="176387"/>
                <a:chOff x="5267450" y="3810639"/>
                <a:chExt cx="848735" cy="391695"/>
              </a:xfrm>
              <a:noFill/>
            </p:grpSpPr>
            <p:sp>
              <p:nvSpPr>
                <p:cNvPr id="132" name="フリーフォーム 15">
                  <a:extLst>
                    <a:ext uri="{FF2B5EF4-FFF2-40B4-BE49-F238E27FC236}">
                      <a16:creationId xmlns:a16="http://schemas.microsoft.com/office/drawing/2014/main" id="{CA181CE0-F8E4-43B6-8BCC-62AB090F8903}"/>
                    </a:ext>
                  </a:extLst>
                </p:cNvPr>
                <p:cNvSpPr/>
                <p:nvPr/>
              </p:nvSpPr>
              <p:spPr>
                <a:xfrm rot="2260291">
                  <a:off x="5351970" y="4104714"/>
                  <a:ext cx="764215" cy="97620"/>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grp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33" name="グループ化 16">
                  <a:extLst>
                    <a:ext uri="{FF2B5EF4-FFF2-40B4-BE49-F238E27FC236}">
                      <a16:creationId xmlns:a16="http://schemas.microsoft.com/office/drawing/2014/main" id="{9CE1467A-BD47-4F1E-9D97-7AC3BD634380}"/>
                    </a:ext>
                  </a:extLst>
                </p:cNvPr>
                <p:cNvGrpSpPr/>
                <p:nvPr/>
              </p:nvGrpSpPr>
              <p:grpSpPr>
                <a:xfrm>
                  <a:off x="5267450" y="3810639"/>
                  <a:ext cx="141461" cy="141461"/>
                  <a:chOff x="7240824" y="2855449"/>
                  <a:chExt cx="141461" cy="141461"/>
                </a:xfrm>
                <a:grpFill/>
              </p:grpSpPr>
              <p:cxnSp>
                <p:nvCxnSpPr>
                  <p:cNvPr id="134" name="直線コネクタ 17">
                    <a:extLst>
                      <a:ext uri="{FF2B5EF4-FFF2-40B4-BE49-F238E27FC236}">
                        <a16:creationId xmlns:a16="http://schemas.microsoft.com/office/drawing/2014/main" id="{AD77A918-78D9-41CC-8DE9-C647980DA13D}"/>
                      </a:ext>
                    </a:extLst>
                  </p:cNvPr>
                  <p:cNvCxnSpPr/>
                  <p:nvPr/>
                </p:nvCxnSpPr>
                <p:spPr>
                  <a:xfrm>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35" name="直線コネクタ 18">
                    <a:extLst>
                      <a:ext uri="{FF2B5EF4-FFF2-40B4-BE49-F238E27FC236}">
                        <a16:creationId xmlns:a16="http://schemas.microsoft.com/office/drawing/2014/main" id="{14375CE1-36FF-4B18-B17D-3D9073D373AF}"/>
                      </a:ext>
                    </a:extLst>
                  </p:cNvPr>
                  <p:cNvCxnSpPr/>
                  <p:nvPr/>
                </p:nvCxnSpPr>
                <p:spPr>
                  <a:xfrm flipH="1">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36" name="直線コネクタ 19">
                    <a:extLst>
                      <a:ext uri="{FF2B5EF4-FFF2-40B4-BE49-F238E27FC236}">
                        <a16:creationId xmlns:a16="http://schemas.microsoft.com/office/drawing/2014/main" id="{0AD48EFE-9F22-413A-91F4-F5D6B65A6C36}"/>
                      </a:ext>
                    </a:extLst>
                  </p:cNvPr>
                  <p:cNvCxnSpPr/>
                  <p:nvPr/>
                </p:nvCxnSpPr>
                <p:spPr>
                  <a:xfrm flipV="1">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37" name="直線コネクタ 20">
                    <a:extLst>
                      <a:ext uri="{FF2B5EF4-FFF2-40B4-BE49-F238E27FC236}">
                        <a16:creationId xmlns:a16="http://schemas.microsoft.com/office/drawing/2014/main" id="{8A7358E9-7FCE-4CA9-A212-8D829351E560}"/>
                      </a:ext>
                    </a:extLst>
                  </p:cNvPr>
                  <p:cNvCxnSpPr/>
                  <p:nvPr/>
                </p:nvCxnSpPr>
                <p:spPr>
                  <a:xfrm>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grpSp>
          </p:grpSp>
        </p:grpSp>
        <p:sp>
          <p:nvSpPr>
            <p:cNvPr id="128" name="Rectangle 127">
              <a:extLst>
                <a:ext uri="{FF2B5EF4-FFF2-40B4-BE49-F238E27FC236}">
                  <a16:creationId xmlns:a16="http://schemas.microsoft.com/office/drawing/2014/main" id="{2E9BB78A-B4DC-462D-A413-18C4B2DF4F47}"/>
                </a:ext>
              </a:extLst>
            </p:cNvPr>
            <p:cNvSpPr/>
            <p:nvPr/>
          </p:nvSpPr>
          <p:spPr>
            <a:xfrm>
              <a:off x="3104877" y="1754404"/>
              <a:ext cx="223494" cy="369332"/>
            </a:xfrm>
            <a:prstGeom prst="rect">
              <a:avLst/>
            </a:prstGeom>
          </p:spPr>
          <p:txBody>
            <a:bodyPr wrap="square">
              <a:spAutoFit/>
            </a:bodyPr>
            <a:lstStyle/>
            <a:p>
              <a:r>
                <a:rPr lang="ja-JP" altLang="en-US" dirty="0"/>
                <a:t>＋</a:t>
              </a:r>
            </a:p>
          </p:txBody>
        </p:sp>
        <p:sp>
          <p:nvSpPr>
            <p:cNvPr id="129" name="円/楕円 51">
              <a:extLst>
                <a:ext uri="{FF2B5EF4-FFF2-40B4-BE49-F238E27FC236}">
                  <a16:creationId xmlns:a16="http://schemas.microsoft.com/office/drawing/2014/main" id="{80D60298-3ACB-4EDF-B4F5-AAF05DA0F4DA}"/>
                </a:ext>
              </a:extLst>
            </p:cNvPr>
            <p:cNvSpPr>
              <a:spLocks noChangeAspect="1"/>
            </p:cNvSpPr>
            <p:nvPr/>
          </p:nvSpPr>
          <p:spPr>
            <a:xfrm rot="10892241">
              <a:off x="2365871" y="1655666"/>
              <a:ext cx="514802" cy="514802"/>
            </a:xfrm>
            <a:prstGeom prst="ellipse">
              <a:avLst/>
            </a:prstGeom>
            <a:noFill/>
            <a:ln w="28575" cmpd="sng">
              <a:solidFill>
                <a:srgbClr val="00D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131" name="Rectangle 130">
              <a:extLst>
                <a:ext uri="{FF2B5EF4-FFF2-40B4-BE49-F238E27FC236}">
                  <a16:creationId xmlns:a16="http://schemas.microsoft.com/office/drawing/2014/main" id="{44327049-E6D7-4CAB-B7ED-DA04060801A2}"/>
                </a:ext>
              </a:extLst>
            </p:cNvPr>
            <p:cNvSpPr/>
            <p:nvPr/>
          </p:nvSpPr>
          <p:spPr>
            <a:xfrm>
              <a:off x="1684202" y="1629165"/>
              <a:ext cx="205048" cy="523220"/>
            </a:xfrm>
            <a:prstGeom prst="rect">
              <a:avLst/>
            </a:prstGeom>
          </p:spPr>
          <p:txBody>
            <a:bodyPr wrap="square">
              <a:spAutoFit/>
            </a:bodyPr>
            <a:lstStyle/>
            <a:p>
              <a:r>
                <a:rPr lang="en-US" altLang="ja-JP" sz="2800" dirty="0"/>
                <a:t>=</a:t>
              </a:r>
              <a:endParaRPr lang="ja-JP" altLang="en-US" sz="2800" dirty="0"/>
            </a:p>
          </p:txBody>
        </p:sp>
        <p:sp>
          <p:nvSpPr>
            <p:cNvPr id="145" name="フリーフォーム 100 1 1">
              <a:extLst>
                <a:ext uri="{FF2B5EF4-FFF2-40B4-BE49-F238E27FC236}">
                  <a16:creationId xmlns:a16="http://schemas.microsoft.com/office/drawing/2014/main" id="{AE6E6A65-63EA-46CF-A265-4E9B52BB8707}"/>
                </a:ext>
              </a:extLst>
            </p:cNvPr>
            <p:cNvSpPr/>
            <p:nvPr/>
          </p:nvSpPr>
          <p:spPr>
            <a:xfrm rot="10800000">
              <a:off x="2112578" y="1876324"/>
              <a:ext cx="223494" cy="79005"/>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p>
          </p:txBody>
        </p:sp>
        <p:sp>
          <p:nvSpPr>
            <p:cNvPr id="148" name="フリーフォーム 100 1 1">
              <a:extLst>
                <a:ext uri="{FF2B5EF4-FFF2-40B4-BE49-F238E27FC236}">
                  <a16:creationId xmlns:a16="http://schemas.microsoft.com/office/drawing/2014/main" id="{EAB0C79B-F05D-4283-B540-AD825A0C39E4}"/>
                </a:ext>
              </a:extLst>
            </p:cNvPr>
            <p:cNvSpPr/>
            <p:nvPr/>
          </p:nvSpPr>
          <p:spPr>
            <a:xfrm rot="10800000">
              <a:off x="2924166" y="1884938"/>
              <a:ext cx="223494" cy="79005"/>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p>
          </p:txBody>
        </p:sp>
        <p:sp>
          <p:nvSpPr>
            <p:cNvPr id="149" name="フリーフォーム 100 1 1">
              <a:extLst>
                <a:ext uri="{FF2B5EF4-FFF2-40B4-BE49-F238E27FC236}">
                  <a16:creationId xmlns:a16="http://schemas.microsoft.com/office/drawing/2014/main" id="{500935ED-F9BD-48CD-A88D-B9F1C5E72B1B}"/>
                </a:ext>
              </a:extLst>
            </p:cNvPr>
            <p:cNvSpPr/>
            <p:nvPr/>
          </p:nvSpPr>
          <p:spPr>
            <a:xfrm rot="10800000">
              <a:off x="4280438" y="1881496"/>
              <a:ext cx="223494" cy="79005"/>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p>
          </p:txBody>
        </p:sp>
        <p:sp>
          <p:nvSpPr>
            <p:cNvPr id="150" name="フリーフォーム 100 1 1">
              <a:extLst>
                <a:ext uri="{FF2B5EF4-FFF2-40B4-BE49-F238E27FC236}">
                  <a16:creationId xmlns:a16="http://schemas.microsoft.com/office/drawing/2014/main" id="{9AA6CF22-BAA3-443F-83F7-615F6D284848}"/>
                </a:ext>
              </a:extLst>
            </p:cNvPr>
            <p:cNvSpPr/>
            <p:nvPr/>
          </p:nvSpPr>
          <p:spPr>
            <a:xfrm rot="10800000">
              <a:off x="3501221" y="1863567"/>
              <a:ext cx="223494" cy="79005"/>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p>
          </p:txBody>
        </p:sp>
        <p:grpSp>
          <p:nvGrpSpPr>
            <p:cNvPr id="159" name="Group 158">
              <a:extLst>
                <a:ext uri="{FF2B5EF4-FFF2-40B4-BE49-F238E27FC236}">
                  <a16:creationId xmlns:a16="http://schemas.microsoft.com/office/drawing/2014/main" id="{D280E22F-34C0-435F-B3A2-40BFC3B6915B}"/>
                </a:ext>
              </a:extLst>
            </p:cNvPr>
            <p:cNvGrpSpPr/>
            <p:nvPr/>
          </p:nvGrpSpPr>
          <p:grpSpPr>
            <a:xfrm>
              <a:off x="299251" y="1582917"/>
              <a:ext cx="1357335" cy="630431"/>
              <a:chOff x="334345" y="1474746"/>
              <a:chExt cx="1357335" cy="630431"/>
            </a:xfrm>
          </p:grpSpPr>
          <p:sp>
            <p:nvSpPr>
              <p:cNvPr id="12" name="円/楕円 51 1">
                <a:extLst>
                  <a:ext uri="{FF2B5EF4-FFF2-40B4-BE49-F238E27FC236}">
                    <a16:creationId xmlns:a16="http://schemas.microsoft.com/office/drawing/2014/main" id="{A704C36E-709B-482C-AB04-55C04074E17F}"/>
                  </a:ext>
                </a:extLst>
              </p:cNvPr>
              <p:cNvSpPr>
                <a:spLocks noChangeAspect="1"/>
              </p:cNvSpPr>
              <p:nvPr/>
            </p:nvSpPr>
            <p:spPr>
              <a:xfrm rot="10892241">
                <a:off x="695474" y="1474746"/>
                <a:ext cx="630431" cy="630431"/>
              </a:xfrm>
              <a:prstGeom prst="ellipse">
                <a:avLst/>
              </a:prstGeom>
              <a:noFill/>
              <a:ln w="76200" cmpd="dbl">
                <a:solidFill>
                  <a:srgbClr val="00D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13" name="フリーフォーム 100 1 1">
                <a:extLst>
                  <a:ext uri="{FF2B5EF4-FFF2-40B4-BE49-F238E27FC236}">
                    <a16:creationId xmlns:a16="http://schemas.microsoft.com/office/drawing/2014/main" id="{861DC33E-B14F-4E8D-A6EC-A9815C8F2881}"/>
                  </a:ext>
                </a:extLst>
              </p:cNvPr>
              <p:cNvSpPr/>
              <p:nvPr/>
            </p:nvSpPr>
            <p:spPr>
              <a:xfrm rot="10800000">
                <a:off x="334345" y="1764466"/>
                <a:ext cx="331560" cy="68811"/>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p>
            </p:txBody>
          </p:sp>
          <p:sp>
            <p:nvSpPr>
              <p:cNvPr id="158" name="フリーフォーム 100 1 1">
                <a:extLst>
                  <a:ext uri="{FF2B5EF4-FFF2-40B4-BE49-F238E27FC236}">
                    <a16:creationId xmlns:a16="http://schemas.microsoft.com/office/drawing/2014/main" id="{921873EF-CCD4-46DD-AF53-AB8B68A09F1C}"/>
                  </a:ext>
                </a:extLst>
              </p:cNvPr>
              <p:cNvSpPr/>
              <p:nvPr/>
            </p:nvSpPr>
            <p:spPr>
              <a:xfrm rot="10800000">
                <a:off x="1360120" y="1782998"/>
                <a:ext cx="331560" cy="68811"/>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p>
            </p:txBody>
          </p:sp>
        </p:grpSp>
      </p:grpSp>
      <p:sp>
        <p:nvSpPr>
          <p:cNvPr id="4" name="TextBox 3">
            <a:extLst>
              <a:ext uri="{FF2B5EF4-FFF2-40B4-BE49-F238E27FC236}">
                <a16:creationId xmlns:a16="http://schemas.microsoft.com/office/drawing/2014/main" id="{720A2D60-7DCE-4256-86DB-FB7F1C5D7F61}"/>
              </a:ext>
            </a:extLst>
          </p:cNvPr>
          <p:cNvSpPr txBox="1"/>
          <p:nvPr/>
        </p:nvSpPr>
        <p:spPr>
          <a:xfrm>
            <a:off x="3632575" y="5219908"/>
            <a:ext cx="1933030" cy="369332"/>
          </a:xfrm>
          <a:prstGeom prst="rect">
            <a:avLst/>
          </a:prstGeom>
          <a:noFill/>
        </p:spPr>
        <p:txBody>
          <a:bodyPr wrap="square" rtlCol="0">
            <a:spAutoFit/>
          </a:bodyPr>
          <a:lstStyle/>
          <a:p>
            <a:r>
              <a:rPr kumimoji="1" lang="en-US" altLang="ja-JP" dirty="0">
                <a:solidFill>
                  <a:schemeClr val="bg2">
                    <a:lumMod val="50000"/>
                  </a:schemeClr>
                </a:solidFill>
              </a:rPr>
              <a:t>Dispersion integral</a:t>
            </a:r>
          </a:p>
        </p:txBody>
      </p:sp>
      <p:pic>
        <p:nvPicPr>
          <p:cNvPr id="173" name="Picture 172" descr="A picture containing bridge&#10;&#10;Description automatically generated">
            <a:extLst>
              <a:ext uri="{FF2B5EF4-FFF2-40B4-BE49-F238E27FC236}">
                <a16:creationId xmlns:a16="http://schemas.microsoft.com/office/drawing/2014/main" id="{0C8048F3-9DC8-47F2-94D4-3D632DD2FED4}"/>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482544" y="5222413"/>
            <a:ext cx="2046655" cy="1446947"/>
          </a:xfrm>
          <a:prstGeom prst="rect">
            <a:avLst/>
          </a:prstGeom>
        </p:spPr>
      </p:pic>
    </p:spTree>
    <p:extLst>
      <p:ext uri="{BB962C8B-B14F-4D97-AF65-F5344CB8AC3E}">
        <p14:creationId xmlns:p14="http://schemas.microsoft.com/office/powerpoint/2010/main" val="21544194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グループ化 66">
            <a:extLst>
              <a:ext uri="{FF2B5EF4-FFF2-40B4-BE49-F238E27FC236}">
                <a16:creationId xmlns:a16="http://schemas.microsoft.com/office/drawing/2014/main" id="{D008800C-45CD-4165-8FF5-8D923268F88C}"/>
              </a:ext>
            </a:extLst>
          </p:cNvPr>
          <p:cNvGrpSpPr/>
          <p:nvPr/>
        </p:nvGrpSpPr>
        <p:grpSpPr>
          <a:xfrm>
            <a:off x="4427984" y="1556792"/>
            <a:ext cx="3196141" cy="3656442"/>
            <a:chOff x="1825950" y="1844824"/>
            <a:chExt cx="2674042" cy="4680520"/>
          </a:xfrm>
        </p:grpSpPr>
        <p:sp>
          <p:nvSpPr>
            <p:cNvPr id="26" name="正方形/長方形 67">
              <a:extLst>
                <a:ext uri="{FF2B5EF4-FFF2-40B4-BE49-F238E27FC236}">
                  <a16:creationId xmlns:a16="http://schemas.microsoft.com/office/drawing/2014/main" id="{5B040083-9914-432A-A2D7-9C0D36681F52}"/>
                </a:ext>
              </a:extLst>
            </p:cNvPr>
            <p:cNvSpPr/>
            <p:nvPr/>
          </p:nvSpPr>
          <p:spPr>
            <a:xfrm>
              <a:off x="1825950" y="1844824"/>
              <a:ext cx="2674042" cy="46805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7" name="グループ化 69">
              <a:extLst>
                <a:ext uri="{FF2B5EF4-FFF2-40B4-BE49-F238E27FC236}">
                  <a16:creationId xmlns:a16="http://schemas.microsoft.com/office/drawing/2014/main" id="{A8DE206B-2AEA-44E6-BA62-3BD8D9DAEEE5}"/>
                </a:ext>
              </a:extLst>
            </p:cNvPr>
            <p:cNvGrpSpPr/>
            <p:nvPr/>
          </p:nvGrpSpPr>
          <p:grpSpPr>
            <a:xfrm>
              <a:off x="2238059" y="2024864"/>
              <a:ext cx="1925119" cy="4428472"/>
              <a:chOff x="-1457367" y="992746"/>
              <a:chExt cx="1925118" cy="4428472"/>
            </a:xfrm>
          </p:grpSpPr>
          <p:sp>
            <p:nvSpPr>
              <p:cNvPr id="28" name="円柱 79">
                <a:extLst>
                  <a:ext uri="{FF2B5EF4-FFF2-40B4-BE49-F238E27FC236}">
                    <a16:creationId xmlns:a16="http://schemas.microsoft.com/office/drawing/2014/main" id="{B1C9FD3B-7017-4C0D-B369-F7802138D40C}"/>
                  </a:ext>
                </a:extLst>
              </p:cNvPr>
              <p:cNvSpPr/>
              <p:nvPr/>
            </p:nvSpPr>
            <p:spPr>
              <a:xfrm>
                <a:off x="-591308" y="992746"/>
                <a:ext cx="173701" cy="3240360"/>
              </a:xfrm>
              <a:prstGeom prst="can">
                <a:avLst/>
              </a:prstGeom>
              <a:gradFill flip="none" rotWithShape="1">
                <a:gsLst>
                  <a:gs pos="0">
                    <a:srgbClr val="00B0F0">
                      <a:lumMod val="69000"/>
                    </a:srgbClr>
                  </a:gs>
                  <a:gs pos="50000">
                    <a:srgbClr val="00B0F0">
                      <a:lumMod val="93000"/>
                      <a:lumOff val="7000"/>
                    </a:srgbClr>
                  </a:gs>
                  <a:gs pos="100000">
                    <a:srgbClr val="00B0F0">
                      <a:lumMod val="69000"/>
                    </a:srgbClr>
                  </a:gs>
                </a:gsLst>
                <a:lin ang="0" scaled="1"/>
                <a:tileRect/>
              </a:gra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円柱 80">
                <a:extLst>
                  <a:ext uri="{FF2B5EF4-FFF2-40B4-BE49-F238E27FC236}">
                    <a16:creationId xmlns:a16="http://schemas.microsoft.com/office/drawing/2014/main" id="{2EA038AE-03A8-41BB-AD73-FA15C97321BA}"/>
                  </a:ext>
                </a:extLst>
              </p:cNvPr>
              <p:cNvSpPr/>
              <p:nvPr/>
            </p:nvSpPr>
            <p:spPr>
              <a:xfrm>
                <a:off x="-591309" y="1868820"/>
                <a:ext cx="173701" cy="3240360"/>
              </a:xfrm>
              <a:prstGeom prst="can">
                <a:avLst/>
              </a:prstGeom>
              <a:gradFill flip="none" rotWithShape="1">
                <a:gsLst>
                  <a:gs pos="0">
                    <a:srgbClr val="00B0F0">
                      <a:lumMod val="69000"/>
                    </a:srgbClr>
                  </a:gs>
                  <a:gs pos="50000">
                    <a:srgbClr val="00B0F0">
                      <a:lumMod val="93000"/>
                      <a:lumOff val="7000"/>
                    </a:srgbClr>
                  </a:gs>
                  <a:gs pos="100000">
                    <a:srgbClr val="00B0F0">
                      <a:lumMod val="69000"/>
                    </a:srgbClr>
                  </a:gs>
                </a:gsLst>
                <a:lin ang="0" scaled="1"/>
                <a:tileRect/>
              </a:gra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円柱 81">
                <a:extLst>
                  <a:ext uri="{FF2B5EF4-FFF2-40B4-BE49-F238E27FC236}">
                    <a16:creationId xmlns:a16="http://schemas.microsoft.com/office/drawing/2014/main" id="{891D953F-E90D-405D-86E3-F8D39A6B3A36}"/>
                  </a:ext>
                </a:extLst>
              </p:cNvPr>
              <p:cNvSpPr/>
              <p:nvPr/>
            </p:nvSpPr>
            <p:spPr>
              <a:xfrm>
                <a:off x="-881303" y="1076732"/>
                <a:ext cx="173701" cy="3240360"/>
              </a:xfrm>
              <a:prstGeom prst="can">
                <a:avLst/>
              </a:prstGeom>
              <a:gradFill flip="none" rotWithShape="1">
                <a:gsLst>
                  <a:gs pos="0">
                    <a:srgbClr val="00B0F0">
                      <a:lumMod val="69000"/>
                    </a:srgbClr>
                  </a:gs>
                  <a:gs pos="50000">
                    <a:srgbClr val="00B0F0">
                      <a:lumMod val="93000"/>
                      <a:lumOff val="7000"/>
                    </a:srgbClr>
                  </a:gs>
                  <a:gs pos="100000">
                    <a:srgbClr val="00B0F0">
                      <a:lumMod val="69000"/>
                    </a:srgbClr>
                  </a:gs>
                </a:gsLst>
                <a:lin ang="0" scaled="1"/>
                <a:tileRect/>
              </a:gra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円柱 82">
                <a:extLst>
                  <a:ext uri="{FF2B5EF4-FFF2-40B4-BE49-F238E27FC236}">
                    <a16:creationId xmlns:a16="http://schemas.microsoft.com/office/drawing/2014/main" id="{7E69A350-1BE0-4ADF-82E5-3A6EB52749EE}"/>
                  </a:ext>
                </a:extLst>
              </p:cNvPr>
              <p:cNvSpPr/>
              <p:nvPr/>
            </p:nvSpPr>
            <p:spPr>
              <a:xfrm>
                <a:off x="-1169335" y="1220748"/>
                <a:ext cx="173701" cy="3240360"/>
              </a:xfrm>
              <a:prstGeom prst="can">
                <a:avLst/>
              </a:prstGeom>
              <a:gradFill flip="none" rotWithShape="1">
                <a:gsLst>
                  <a:gs pos="0">
                    <a:srgbClr val="00B0F0">
                      <a:lumMod val="69000"/>
                    </a:srgbClr>
                  </a:gs>
                  <a:gs pos="50000">
                    <a:srgbClr val="00B0F0">
                      <a:lumMod val="93000"/>
                      <a:lumOff val="7000"/>
                    </a:srgbClr>
                  </a:gs>
                  <a:gs pos="100000">
                    <a:srgbClr val="00B0F0">
                      <a:lumMod val="69000"/>
                    </a:srgbClr>
                  </a:gs>
                </a:gsLst>
                <a:lin ang="0" scaled="1"/>
                <a:tileRect/>
              </a:gra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円柱 83">
                <a:extLst>
                  <a:ext uri="{FF2B5EF4-FFF2-40B4-BE49-F238E27FC236}">
                    <a16:creationId xmlns:a16="http://schemas.microsoft.com/office/drawing/2014/main" id="{5D4EB63E-0BBF-4F1E-BAD8-655DBB0B7F86}"/>
                  </a:ext>
                </a:extLst>
              </p:cNvPr>
              <p:cNvSpPr/>
              <p:nvPr/>
            </p:nvSpPr>
            <p:spPr>
              <a:xfrm>
                <a:off x="12478" y="1220748"/>
                <a:ext cx="173701" cy="3240360"/>
              </a:xfrm>
              <a:prstGeom prst="can">
                <a:avLst/>
              </a:prstGeom>
              <a:gradFill flip="none" rotWithShape="1">
                <a:gsLst>
                  <a:gs pos="0">
                    <a:srgbClr val="00B0F0">
                      <a:lumMod val="69000"/>
                    </a:srgbClr>
                  </a:gs>
                  <a:gs pos="50000">
                    <a:srgbClr val="00B0F0">
                      <a:lumMod val="93000"/>
                      <a:lumOff val="7000"/>
                    </a:srgbClr>
                  </a:gs>
                  <a:gs pos="100000">
                    <a:srgbClr val="00B0F0">
                      <a:lumMod val="69000"/>
                    </a:srgbClr>
                  </a:gs>
                </a:gsLst>
                <a:lin ang="0" scaled="1"/>
                <a:tileRect/>
              </a:gra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円柱 84">
                <a:extLst>
                  <a:ext uri="{FF2B5EF4-FFF2-40B4-BE49-F238E27FC236}">
                    <a16:creationId xmlns:a16="http://schemas.microsoft.com/office/drawing/2014/main" id="{301698E2-5211-46A5-911C-1C09785A72CF}"/>
                  </a:ext>
                </a:extLst>
              </p:cNvPr>
              <p:cNvSpPr/>
              <p:nvPr/>
            </p:nvSpPr>
            <p:spPr>
              <a:xfrm>
                <a:off x="-275554" y="1076732"/>
                <a:ext cx="173701" cy="3240360"/>
              </a:xfrm>
              <a:prstGeom prst="can">
                <a:avLst/>
              </a:prstGeom>
              <a:gradFill flip="none" rotWithShape="1">
                <a:gsLst>
                  <a:gs pos="0">
                    <a:srgbClr val="00B0F0">
                      <a:lumMod val="69000"/>
                    </a:srgbClr>
                  </a:gs>
                  <a:gs pos="50000">
                    <a:srgbClr val="00B0F0">
                      <a:lumMod val="93000"/>
                      <a:lumOff val="7000"/>
                    </a:srgbClr>
                  </a:gs>
                  <a:gs pos="100000">
                    <a:srgbClr val="00B0F0">
                      <a:lumMod val="69000"/>
                    </a:srgbClr>
                  </a:gs>
                </a:gsLst>
                <a:lin ang="0" scaled="1"/>
                <a:tileRect/>
              </a:gra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円柱 85">
                <a:extLst>
                  <a:ext uri="{FF2B5EF4-FFF2-40B4-BE49-F238E27FC236}">
                    <a16:creationId xmlns:a16="http://schemas.microsoft.com/office/drawing/2014/main" id="{3CA0050C-AEA9-40CA-88A0-9585CB4437A8}"/>
                  </a:ext>
                </a:extLst>
              </p:cNvPr>
              <p:cNvSpPr/>
              <p:nvPr/>
            </p:nvSpPr>
            <p:spPr>
              <a:xfrm>
                <a:off x="-582440" y="1360352"/>
                <a:ext cx="173701" cy="3240360"/>
              </a:xfrm>
              <a:prstGeom prst="can">
                <a:avLst/>
              </a:prstGeom>
              <a:gradFill flip="none" rotWithShape="1">
                <a:gsLst>
                  <a:gs pos="0">
                    <a:srgbClr val="00B0F0">
                      <a:lumMod val="69000"/>
                    </a:srgbClr>
                  </a:gs>
                  <a:gs pos="50000">
                    <a:srgbClr val="00B0F0">
                      <a:lumMod val="93000"/>
                      <a:lumOff val="7000"/>
                    </a:srgbClr>
                  </a:gs>
                  <a:gs pos="100000">
                    <a:srgbClr val="00B0F0">
                      <a:lumMod val="69000"/>
                    </a:srgbClr>
                  </a:gs>
                </a:gsLst>
                <a:lin ang="0" scaled="1"/>
                <a:tileRect/>
              </a:gra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円柱 86">
                <a:extLst>
                  <a:ext uri="{FF2B5EF4-FFF2-40B4-BE49-F238E27FC236}">
                    <a16:creationId xmlns:a16="http://schemas.microsoft.com/office/drawing/2014/main" id="{3CDF1B13-1DF9-485F-98EF-E0443CE84C7B}"/>
                  </a:ext>
                </a:extLst>
              </p:cNvPr>
              <p:cNvSpPr/>
              <p:nvPr/>
            </p:nvSpPr>
            <p:spPr>
              <a:xfrm>
                <a:off x="-275554" y="1508780"/>
                <a:ext cx="173701" cy="3240360"/>
              </a:xfrm>
              <a:prstGeom prst="can">
                <a:avLst/>
              </a:prstGeom>
              <a:gradFill flip="none" rotWithShape="1">
                <a:gsLst>
                  <a:gs pos="0">
                    <a:srgbClr val="00B0F0">
                      <a:lumMod val="69000"/>
                    </a:srgbClr>
                  </a:gs>
                  <a:gs pos="50000">
                    <a:srgbClr val="00B0F0">
                      <a:lumMod val="93000"/>
                      <a:lumOff val="7000"/>
                    </a:srgbClr>
                  </a:gs>
                  <a:gs pos="100000">
                    <a:srgbClr val="00B0F0">
                      <a:lumMod val="69000"/>
                    </a:srgbClr>
                  </a:gs>
                </a:gsLst>
                <a:lin ang="0" scaled="1"/>
                <a:tileRect/>
              </a:gra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円柱 87">
                <a:extLst>
                  <a:ext uri="{FF2B5EF4-FFF2-40B4-BE49-F238E27FC236}">
                    <a16:creationId xmlns:a16="http://schemas.microsoft.com/office/drawing/2014/main" id="{D8E61B47-E393-413F-AC2D-054AD843DDCC}"/>
                  </a:ext>
                </a:extLst>
              </p:cNvPr>
              <p:cNvSpPr/>
              <p:nvPr/>
            </p:nvSpPr>
            <p:spPr>
              <a:xfrm>
                <a:off x="288802" y="1360352"/>
                <a:ext cx="173701" cy="3240360"/>
              </a:xfrm>
              <a:prstGeom prst="can">
                <a:avLst/>
              </a:prstGeom>
              <a:gradFill flip="none" rotWithShape="1">
                <a:gsLst>
                  <a:gs pos="0">
                    <a:srgbClr val="00B0F0">
                      <a:lumMod val="69000"/>
                    </a:srgbClr>
                  </a:gs>
                  <a:gs pos="50000">
                    <a:srgbClr val="00B0F0">
                      <a:lumMod val="93000"/>
                      <a:lumOff val="7000"/>
                    </a:srgbClr>
                  </a:gs>
                  <a:gs pos="100000">
                    <a:srgbClr val="00B0F0">
                      <a:lumMod val="69000"/>
                    </a:srgbClr>
                  </a:gs>
                </a:gsLst>
                <a:lin ang="0" scaled="1"/>
                <a:tileRect/>
              </a:gra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円柱 88">
                <a:extLst>
                  <a:ext uri="{FF2B5EF4-FFF2-40B4-BE49-F238E27FC236}">
                    <a16:creationId xmlns:a16="http://schemas.microsoft.com/office/drawing/2014/main" id="{1BD89162-EB26-4B1C-8B8B-9C80ED1428C8}"/>
                  </a:ext>
                </a:extLst>
              </p:cNvPr>
              <p:cNvSpPr/>
              <p:nvPr/>
            </p:nvSpPr>
            <p:spPr>
              <a:xfrm>
                <a:off x="-1457367" y="1364764"/>
                <a:ext cx="173701" cy="3240360"/>
              </a:xfrm>
              <a:prstGeom prst="can">
                <a:avLst/>
              </a:prstGeom>
              <a:gradFill flip="none" rotWithShape="1">
                <a:gsLst>
                  <a:gs pos="0">
                    <a:srgbClr val="00B0F0">
                      <a:lumMod val="69000"/>
                    </a:srgbClr>
                  </a:gs>
                  <a:gs pos="50000">
                    <a:srgbClr val="00B0F0">
                      <a:lumMod val="93000"/>
                      <a:lumOff val="7000"/>
                    </a:srgbClr>
                  </a:gs>
                  <a:gs pos="100000">
                    <a:srgbClr val="00B0F0">
                      <a:lumMod val="69000"/>
                    </a:srgbClr>
                  </a:gs>
                </a:gsLst>
                <a:lin ang="0" scaled="1"/>
                <a:tileRect/>
              </a:gra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円柱 89">
                <a:extLst>
                  <a:ext uri="{FF2B5EF4-FFF2-40B4-BE49-F238E27FC236}">
                    <a16:creationId xmlns:a16="http://schemas.microsoft.com/office/drawing/2014/main" id="{DF850323-0DA6-4587-9E5A-084989A7D0FE}"/>
                  </a:ext>
                </a:extLst>
              </p:cNvPr>
              <p:cNvSpPr/>
              <p:nvPr/>
            </p:nvSpPr>
            <p:spPr>
              <a:xfrm>
                <a:off x="-881303" y="1436772"/>
                <a:ext cx="173701" cy="3240360"/>
              </a:xfrm>
              <a:prstGeom prst="can">
                <a:avLst/>
              </a:prstGeom>
              <a:gradFill flip="none" rotWithShape="1">
                <a:gsLst>
                  <a:gs pos="0">
                    <a:srgbClr val="00B0F0">
                      <a:lumMod val="69000"/>
                    </a:srgbClr>
                  </a:gs>
                  <a:gs pos="50000">
                    <a:srgbClr val="00B0F0">
                      <a:lumMod val="93000"/>
                      <a:lumOff val="7000"/>
                    </a:srgbClr>
                  </a:gs>
                  <a:gs pos="100000">
                    <a:srgbClr val="00B0F0">
                      <a:lumMod val="69000"/>
                    </a:srgbClr>
                  </a:gs>
                </a:gsLst>
                <a:lin ang="0" scaled="1"/>
                <a:tileRect/>
              </a:gra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円柱 90">
                <a:extLst>
                  <a:ext uri="{FF2B5EF4-FFF2-40B4-BE49-F238E27FC236}">
                    <a16:creationId xmlns:a16="http://schemas.microsoft.com/office/drawing/2014/main" id="{532F8B55-B31E-4D42-96B4-E8E69964B220}"/>
                  </a:ext>
                </a:extLst>
              </p:cNvPr>
              <p:cNvSpPr/>
              <p:nvPr/>
            </p:nvSpPr>
            <p:spPr>
              <a:xfrm>
                <a:off x="-582440" y="1770035"/>
                <a:ext cx="173701" cy="3240360"/>
              </a:xfrm>
              <a:prstGeom prst="can">
                <a:avLst/>
              </a:prstGeom>
              <a:gradFill flip="none" rotWithShape="1">
                <a:gsLst>
                  <a:gs pos="0">
                    <a:srgbClr val="00B0F0">
                      <a:lumMod val="69000"/>
                    </a:srgbClr>
                  </a:gs>
                  <a:gs pos="50000">
                    <a:srgbClr val="00B0F0">
                      <a:lumMod val="93000"/>
                      <a:lumOff val="7000"/>
                    </a:srgbClr>
                  </a:gs>
                  <a:gs pos="100000">
                    <a:srgbClr val="00B0F0">
                      <a:lumMod val="69000"/>
                    </a:srgbClr>
                  </a:gs>
                </a:gsLst>
                <a:lin ang="0" scaled="1"/>
                <a:tileRect/>
              </a:gra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円柱 91">
                <a:extLst>
                  <a:ext uri="{FF2B5EF4-FFF2-40B4-BE49-F238E27FC236}">
                    <a16:creationId xmlns:a16="http://schemas.microsoft.com/office/drawing/2014/main" id="{1385AD9B-E11E-411F-86DD-64F3245BFBE9}"/>
                  </a:ext>
                </a:extLst>
              </p:cNvPr>
              <p:cNvSpPr/>
              <p:nvPr/>
            </p:nvSpPr>
            <p:spPr>
              <a:xfrm>
                <a:off x="54801" y="1580788"/>
                <a:ext cx="173701" cy="3240360"/>
              </a:xfrm>
              <a:prstGeom prst="can">
                <a:avLst/>
              </a:prstGeom>
              <a:gradFill flip="none" rotWithShape="1">
                <a:gsLst>
                  <a:gs pos="0">
                    <a:srgbClr val="00B0F0">
                      <a:lumMod val="69000"/>
                    </a:srgbClr>
                  </a:gs>
                  <a:gs pos="50000">
                    <a:srgbClr val="00B0F0">
                      <a:lumMod val="93000"/>
                      <a:lumOff val="7000"/>
                    </a:srgbClr>
                  </a:gs>
                  <a:gs pos="100000">
                    <a:srgbClr val="00B0F0">
                      <a:lumMod val="69000"/>
                    </a:srgbClr>
                  </a:gs>
                </a:gsLst>
                <a:lin ang="0" scaled="1"/>
                <a:tileRect/>
              </a:gra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円柱 92">
                <a:extLst>
                  <a:ext uri="{FF2B5EF4-FFF2-40B4-BE49-F238E27FC236}">
                    <a16:creationId xmlns:a16="http://schemas.microsoft.com/office/drawing/2014/main" id="{8094C9A1-E858-4DC2-BC15-E17BEC7B0ACB}"/>
                  </a:ext>
                </a:extLst>
              </p:cNvPr>
              <p:cNvSpPr/>
              <p:nvPr/>
            </p:nvSpPr>
            <p:spPr>
              <a:xfrm>
                <a:off x="-1169336" y="1508780"/>
                <a:ext cx="173701" cy="3240360"/>
              </a:xfrm>
              <a:prstGeom prst="can">
                <a:avLst/>
              </a:prstGeom>
              <a:gradFill flip="none" rotWithShape="1">
                <a:gsLst>
                  <a:gs pos="0">
                    <a:srgbClr val="00B0F0">
                      <a:lumMod val="69000"/>
                    </a:srgbClr>
                  </a:gs>
                  <a:gs pos="50000">
                    <a:srgbClr val="00B0F0">
                      <a:lumMod val="93000"/>
                      <a:lumOff val="7000"/>
                    </a:srgbClr>
                  </a:gs>
                  <a:gs pos="100000">
                    <a:srgbClr val="00B0F0">
                      <a:lumMod val="69000"/>
                    </a:srgbClr>
                  </a:gs>
                </a:gsLst>
                <a:lin ang="0" scaled="1"/>
                <a:tileRect/>
              </a:gra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円柱 93">
                <a:extLst>
                  <a:ext uri="{FF2B5EF4-FFF2-40B4-BE49-F238E27FC236}">
                    <a16:creationId xmlns:a16="http://schemas.microsoft.com/office/drawing/2014/main" id="{EED5632B-6500-4D1C-AC0E-EEEB1931CCA1}"/>
                  </a:ext>
                </a:extLst>
              </p:cNvPr>
              <p:cNvSpPr/>
              <p:nvPr/>
            </p:nvSpPr>
            <p:spPr>
              <a:xfrm>
                <a:off x="-1165767" y="1813580"/>
                <a:ext cx="173701" cy="3240360"/>
              </a:xfrm>
              <a:prstGeom prst="can">
                <a:avLst/>
              </a:prstGeom>
              <a:gradFill flip="none" rotWithShape="1">
                <a:gsLst>
                  <a:gs pos="0">
                    <a:srgbClr val="00B0F0">
                      <a:lumMod val="69000"/>
                    </a:srgbClr>
                  </a:gs>
                  <a:gs pos="50000">
                    <a:srgbClr val="00B0F0">
                      <a:lumMod val="93000"/>
                      <a:lumOff val="7000"/>
                    </a:srgbClr>
                  </a:gs>
                  <a:gs pos="100000">
                    <a:srgbClr val="00B0F0">
                      <a:lumMod val="69000"/>
                    </a:srgbClr>
                  </a:gs>
                </a:gsLst>
                <a:lin ang="0" scaled="1"/>
                <a:tileRect/>
              </a:gra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円柱 94">
                <a:extLst>
                  <a:ext uri="{FF2B5EF4-FFF2-40B4-BE49-F238E27FC236}">
                    <a16:creationId xmlns:a16="http://schemas.microsoft.com/office/drawing/2014/main" id="{2996925C-959B-41A3-8E1B-5D9B114DDBC9}"/>
                  </a:ext>
                </a:extLst>
              </p:cNvPr>
              <p:cNvSpPr/>
              <p:nvPr/>
            </p:nvSpPr>
            <p:spPr>
              <a:xfrm>
                <a:off x="-881303" y="1813580"/>
                <a:ext cx="173701" cy="3240360"/>
              </a:xfrm>
              <a:prstGeom prst="can">
                <a:avLst/>
              </a:prstGeom>
              <a:gradFill flip="none" rotWithShape="1">
                <a:gsLst>
                  <a:gs pos="0">
                    <a:srgbClr val="00B0F0">
                      <a:lumMod val="69000"/>
                    </a:srgbClr>
                  </a:gs>
                  <a:gs pos="50000">
                    <a:srgbClr val="00B0F0">
                      <a:lumMod val="93000"/>
                      <a:lumOff val="7000"/>
                    </a:srgbClr>
                  </a:gs>
                  <a:gs pos="100000">
                    <a:srgbClr val="00B0F0">
                      <a:lumMod val="69000"/>
                    </a:srgbClr>
                  </a:gs>
                </a:gsLst>
                <a:lin ang="0" scaled="1"/>
                <a:tileRect/>
              </a:gra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円柱 95">
                <a:extLst>
                  <a:ext uri="{FF2B5EF4-FFF2-40B4-BE49-F238E27FC236}">
                    <a16:creationId xmlns:a16="http://schemas.microsoft.com/office/drawing/2014/main" id="{6BBC83C2-4C10-45EC-B6C8-1BF4F83C1655}"/>
                  </a:ext>
                </a:extLst>
              </p:cNvPr>
              <p:cNvSpPr/>
              <p:nvPr/>
            </p:nvSpPr>
            <p:spPr>
              <a:xfrm>
                <a:off x="-591310" y="2156852"/>
                <a:ext cx="173701" cy="3240360"/>
              </a:xfrm>
              <a:prstGeom prst="can">
                <a:avLst/>
              </a:prstGeom>
              <a:gradFill flip="none" rotWithShape="1">
                <a:gsLst>
                  <a:gs pos="0">
                    <a:srgbClr val="00B0F0">
                      <a:lumMod val="69000"/>
                    </a:srgbClr>
                  </a:gs>
                  <a:gs pos="50000">
                    <a:srgbClr val="00B0F0">
                      <a:lumMod val="93000"/>
                      <a:lumOff val="7000"/>
                    </a:srgbClr>
                  </a:gs>
                  <a:gs pos="100000">
                    <a:srgbClr val="00B0F0">
                      <a:lumMod val="69000"/>
                    </a:srgbClr>
                  </a:gs>
                </a:gsLst>
                <a:lin ang="0" scaled="1"/>
                <a:tileRect/>
              </a:gra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円柱 96">
                <a:extLst>
                  <a:ext uri="{FF2B5EF4-FFF2-40B4-BE49-F238E27FC236}">
                    <a16:creationId xmlns:a16="http://schemas.microsoft.com/office/drawing/2014/main" id="{473F6499-CE73-4EB5-A22A-745D249B810F}"/>
                  </a:ext>
                </a:extLst>
              </p:cNvPr>
              <p:cNvSpPr/>
              <p:nvPr/>
            </p:nvSpPr>
            <p:spPr>
              <a:xfrm>
                <a:off x="-270500" y="1849863"/>
                <a:ext cx="173701" cy="3240360"/>
              </a:xfrm>
              <a:prstGeom prst="can">
                <a:avLst/>
              </a:prstGeom>
              <a:gradFill flip="none" rotWithShape="1">
                <a:gsLst>
                  <a:gs pos="0">
                    <a:srgbClr val="00B0F0">
                      <a:lumMod val="69000"/>
                    </a:srgbClr>
                  </a:gs>
                  <a:gs pos="50000">
                    <a:srgbClr val="00B0F0">
                      <a:lumMod val="93000"/>
                      <a:lumOff val="7000"/>
                    </a:srgbClr>
                  </a:gs>
                  <a:gs pos="100000">
                    <a:srgbClr val="00B0F0">
                      <a:lumMod val="69000"/>
                    </a:srgbClr>
                  </a:gs>
                </a:gsLst>
                <a:lin ang="0" scaled="1"/>
                <a:tileRect/>
              </a:gra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円柱 97">
                <a:extLst>
                  <a:ext uri="{FF2B5EF4-FFF2-40B4-BE49-F238E27FC236}">
                    <a16:creationId xmlns:a16="http://schemas.microsoft.com/office/drawing/2014/main" id="{DCC77486-5790-4337-BA35-7266FFD0AAE5}"/>
                  </a:ext>
                </a:extLst>
              </p:cNvPr>
              <p:cNvSpPr/>
              <p:nvPr/>
            </p:nvSpPr>
            <p:spPr>
              <a:xfrm>
                <a:off x="-1177208" y="2052151"/>
                <a:ext cx="173701" cy="3240360"/>
              </a:xfrm>
              <a:prstGeom prst="can">
                <a:avLst/>
              </a:prstGeom>
              <a:gradFill flip="none" rotWithShape="1">
                <a:gsLst>
                  <a:gs pos="0">
                    <a:srgbClr val="00B0F0">
                      <a:lumMod val="69000"/>
                    </a:srgbClr>
                  </a:gs>
                  <a:gs pos="50000">
                    <a:srgbClr val="00B0F0">
                      <a:lumMod val="93000"/>
                      <a:lumOff val="7000"/>
                    </a:srgbClr>
                  </a:gs>
                  <a:gs pos="100000">
                    <a:srgbClr val="00B0F0">
                      <a:lumMod val="69000"/>
                    </a:srgbClr>
                  </a:gs>
                </a:gsLst>
                <a:lin ang="0" scaled="1"/>
                <a:tileRect/>
              </a:gra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円柱 98">
                <a:extLst>
                  <a:ext uri="{FF2B5EF4-FFF2-40B4-BE49-F238E27FC236}">
                    <a16:creationId xmlns:a16="http://schemas.microsoft.com/office/drawing/2014/main" id="{6E1A61AD-E301-4091-983F-F9984B622891}"/>
                  </a:ext>
                </a:extLst>
              </p:cNvPr>
              <p:cNvSpPr/>
              <p:nvPr/>
            </p:nvSpPr>
            <p:spPr>
              <a:xfrm>
                <a:off x="-1452313" y="1765744"/>
                <a:ext cx="173701" cy="3240360"/>
              </a:xfrm>
              <a:prstGeom prst="can">
                <a:avLst/>
              </a:prstGeom>
              <a:gradFill flip="none" rotWithShape="1">
                <a:gsLst>
                  <a:gs pos="0">
                    <a:srgbClr val="00B0F0">
                      <a:lumMod val="69000"/>
                    </a:srgbClr>
                  </a:gs>
                  <a:gs pos="50000">
                    <a:srgbClr val="00B0F0">
                      <a:lumMod val="93000"/>
                      <a:lumOff val="7000"/>
                    </a:srgbClr>
                  </a:gs>
                  <a:gs pos="100000">
                    <a:srgbClr val="00B0F0">
                      <a:lumMod val="69000"/>
                    </a:srgbClr>
                  </a:gs>
                </a:gsLst>
                <a:lin ang="0" scaled="1"/>
                <a:tileRect/>
              </a:gra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円柱 99">
                <a:extLst>
                  <a:ext uri="{FF2B5EF4-FFF2-40B4-BE49-F238E27FC236}">
                    <a16:creationId xmlns:a16="http://schemas.microsoft.com/office/drawing/2014/main" id="{36E8B4A5-E04E-4844-88CC-8F136107ED46}"/>
                  </a:ext>
                </a:extLst>
              </p:cNvPr>
              <p:cNvSpPr/>
              <p:nvPr/>
            </p:nvSpPr>
            <p:spPr>
              <a:xfrm>
                <a:off x="-881303" y="2180858"/>
                <a:ext cx="173701" cy="3240360"/>
              </a:xfrm>
              <a:prstGeom prst="can">
                <a:avLst/>
              </a:prstGeom>
              <a:gradFill flip="none" rotWithShape="1">
                <a:gsLst>
                  <a:gs pos="0">
                    <a:srgbClr val="00B0F0">
                      <a:lumMod val="69000"/>
                    </a:srgbClr>
                  </a:gs>
                  <a:gs pos="50000">
                    <a:srgbClr val="00B0F0">
                      <a:lumMod val="93000"/>
                      <a:lumOff val="7000"/>
                    </a:srgbClr>
                  </a:gs>
                  <a:gs pos="100000">
                    <a:srgbClr val="00B0F0">
                      <a:lumMod val="69000"/>
                    </a:srgbClr>
                  </a:gs>
                </a:gsLst>
                <a:lin ang="0" scaled="1"/>
                <a:tileRect/>
              </a:gra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円柱 100">
                <a:extLst>
                  <a:ext uri="{FF2B5EF4-FFF2-40B4-BE49-F238E27FC236}">
                    <a16:creationId xmlns:a16="http://schemas.microsoft.com/office/drawing/2014/main" id="{222ABB09-2C83-4F3D-8461-8FF5C2F50F37}"/>
                  </a:ext>
                </a:extLst>
              </p:cNvPr>
              <p:cNvSpPr/>
              <p:nvPr/>
            </p:nvSpPr>
            <p:spPr>
              <a:xfrm>
                <a:off x="-265209" y="2156852"/>
                <a:ext cx="173701" cy="3240360"/>
              </a:xfrm>
              <a:prstGeom prst="can">
                <a:avLst/>
              </a:prstGeom>
              <a:gradFill flip="none" rotWithShape="1">
                <a:gsLst>
                  <a:gs pos="0">
                    <a:srgbClr val="00B0F0">
                      <a:lumMod val="69000"/>
                    </a:srgbClr>
                  </a:gs>
                  <a:gs pos="50000">
                    <a:srgbClr val="00B0F0">
                      <a:lumMod val="93000"/>
                      <a:lumOff val="7000"/>
                    </a:srgbClr>
                  </a:gs>
                  <a:gs pos="100000">
                    <a:srgbClr val="00B0F0">
                      <a:lumMod val="69000"/>
                    </a:srgbClr>
                  </a:gs>
                </a:gsLst>
                <a:lin ang="0" scaled="1"/>
                <a:tileRect/>
              </a:gra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円柱 101">
                <a:extLst>
                  <a:ext uri="{FF2B5EF4-FFF2-40B4-BE49-F238E27FC236}">
                    <a16:creationId xmlns:a16="http://schemas.microsoft.com/office/drawing/2014/main" id="{BAEB9553-97F6-48F1-8D67-09F4BCC5E872}"/>
                  </a:ext>
                </a:extLst>
              </p:cNvPr>
              <p:cNvSpPr/>
              <p:nvPr/>
            </p:nvSpPr>
            <p:spPr>
              <a:xfrm>
                <a:off x="54800" y="1911763"/>
                <a:ext cx="173701" cy="3240360"/>
              </a:xfrm>
              <a:prstGeom prst="can">
                <a:avLst/>
              </a:prstGeom>
              <a:gradFill flip="none" rotWithShape="1">
                <a:gsLst>
                  <a:gs pos="0">
                    <a:srgbClr val="00B0F0">
                      <a:lumMod val="69000"/>
                    </a:srgbClr>
                  </a:gs>
                  <a:gs pos="50000">
                    <a:srgbClr val="00B0F0">
                      <a:lumMod val="93000"/>
                      <a:lumOff val="7000"/>
                    </a:srgbClr>
                  </a:gs>
                  <a:gs pos="100000">
                    <a:srgbClr val="00B0F0">
                      <a:lumMod val="69000"/>
                    </a:srgbClr>
                  </a:gs>
                </a:gsLst>
                <a:lin ang="0" scaled="1"/>
                <a:tileRect/>
              </a:gra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円柱 102">
                <a:extLst>
                  <a:ext uri="{FF2B5EF4-FFF2-40B4-BE49-F238E27FC236}">
                    <a16:creationId xmlns:a16="http://schemas.microsoft.com/office/drawing/2014/main" id="{41C2F8A7-55BD-4503-AFD3-62BFBD011F8D}"/>
                  </a:ext>
                </a:extLst>
              </p:cNvPr>
              <p:cNvSpPr/>
              <p:nvPr/>
            </p:nvSpPr>
            <p:spPr>
              <a:xfrm>
                <a:off x="294050" y="1770035"/>
                <a:ext cx="173701" cy="3240360"/>
              </a:xfrm>
              <a:prstGeom prst="can">
                <a:avLst/>
              </a:prstGeom>
              <a:gradFill flip="none" rotWithShape="1">
                <a:gsLst>
                  <a:gs pos="0">
                    <a:srgbClr val="00B0F0">
                      <a:lumMod val="69000"/>
                    </a:srgbClr>
                  </a:gs>
                  <a:gs pos="50000">
                    <a:srgbClr val="00B0F0">
                      <a:lumMod val="93000"/>
                      <a:lumOff val="7000"/>
                    </a:srgbClr>
                  </a:gs>
                  <a:gs pos="100000">
                    <a:srgbClr val="00B0F0">
                      <a:lumMod val="69000"/>
                    </a:srgbClr>
                  </a:gs>
                </a:gsLst>
                <a:lin ang="0" scaled="1"/>
                <a:tileRect/>
              </a:gra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2" name="TextBox 1">
            <a:extLst>
              <a:ext uri="{FF2B5EF4-FFF2-40B4-BE49-F238E27FC236}">
                <a16:creationId xmlns:a16="http://schemas.microsoft.com/office/drawing/2014/main" id="{1FDD960D-3284-4DB7-AB35-1D5A5948BE41}"/>
              </a:ext>
            </a:extLst>
          </p:cNvPr>
          <p:cNvSpPr txBox="1"/>
          <p:nvPr/>
        </p:nvSpPr>
        <p:spPr>
          <a:xfrm>
            <a:off x="1581289" y="292996"/>
            <a:ext cx="6181471" cy="523220"/>
          </a:xfrm>
          <a:prstGeom prst="rect">
            <a:avLst/>
          </a:prstGeom>
          <a:noFill/>
        </p:spPr>
        <p:txBody>
          <a:bodyPr wrap="square" rtlCol="0">
            <a:spAutoFit/>
          </a:bodyPr>
          <a:lstStyle/>
          <a:p>
            <a:r>
              <a:rPr kumimoji="1" lang="en-US" altLang="ja-JP" sz="2800" dirty="0">
                <a:solidFill>
                  <a:srgbClr val="00B0F0"/>
                </a:solidFill>
              </a:rPr>
              <a:t>Rotating polarizations of transmitted ray</a:t>
            </a:r>
            <a:endParaRPr kumimoji="1" lang="ja-JP" altLang="en-US" sz="2800" dirty="0">
              <a:solidFill>
                <a:srgbClr val="00B0F0"/>
              </a:solidFill>
            </a:endParaRPr>
          </a:p>
        </p:txBody>
      </p:sp>
      <p:sp>
        <p:nvSpPr>
          <p:cNvPr id="5" name="TextBox 4">
            <a:extLst>
              <a:ext uri="{FF2B5EF4-FFF2-40B4-BE49-F238E27FC236}">
                <a16:creationId xmlns:a16="http://schemas.microsoft.com/office/drawing/2014/main" id="{91A8A7DC-16E1-46B4-ABB0-BD5B617C6C88}"/>
              </a:ext>
            </a:extLst>
          </p:cNvPr>
          <p:cNvSpPr txBox="1"/>
          <p:nvPr/>
        </p:nvSpPr>
        <p:spPr>
          <a:xfrm>
            <a:off x="3538315" y="5377740"/>
            <a:ext cx="5301918" cy="707886"/>
          </a:xfrm>
          <a:prstGeom prst="rect">
            <a:avLst/>
          </a:prstGeom>
          <a:noFill/>
        </p:spPr>
        <p:txBody>
          <a:bodyPr wrap="square">
            <a:spAutoFit/>
          </a:bodyPr>
          <a:lstStyle/>
          <a:p>
            <a:pPr marL="342900" indent="-342900">
              <a:buFont typeface="Arial" panose="020B0604020202020204" pitchFamily="34" charset="0"/>
              <a:buChar char="•"/>
            </a:pPr>
            <a:r>
              <a:rPr lang="en-US" altLang="ja-JP" sz="2000" dirty="0"/>
              <a:t>Acquired polarization due to the birefringence</a:t>
            </a:r>
          </a:p>
          <a:p>
            <a:pPr marL="342900" indent="-342900">
              <a:buFont typeface="Arial" panose="020B0604020202020204" pitchFamily="34" charset="0"/>
              <a:buChar char="•"/>
            </a:pPr>
            <a:r>
              <a:rPr lang="en-US" altLang="ja-JP" sz="2000" dirty="0"/>
              <a:t>Some of photons decay into fermion pairs</a:t>
            </a:r>
          </a:p>
        </p:txBody>
      </p:sp>
      <p:sp>
        <p:nvSpPr>
          <p:cNvPr id="6" name="TextBox 5">
            <a:extLst>
              <a:ext uri="{FF2B5EF4-FFF2-40B4-BE49-F238E27FC236}">
                <a16:creationId xmlns:a16="http://schemas.microsoft.com/office/drawing/2014/main" id="{543319AE-E295-4789-95AA-B390FB7FE3AB}"/>
              </a:ext>
            </a:extLst>
          </p:cNvPr>
          <p:cNvSpPr txBox="1"/>
          <p:nvPr/>
        </p:nvSpPr>
        <p:spPr>
          <a:xfrm>
            <a:off x="1484400" y="6341258"/>
            <a:ext cx="5751896" cy="400110"/>
          </a:xfrm>
          <a:prstGeom prst="rect">
            <a:avLst/>
          </a:prstGeom>
          <a:noFill/>
        </p:spPr>
        <p:txBody>
          <a:bodyPr wrap="none" rtlCol="0">
            <a:spAutoFit/>
          </a:bodyPr>
          <a:lstStyle/>
          <a:p>
            <a:r>
              <a:rPr kumimoji="1" lang="en-US" altLang="ja-JP" sz="2000" dirty="0"/>
              <a:t>Cf. Cotton-Mouton effect, Faraday effect, </a:t>
            </a:r>
            <a:r>
              <a:rPr kumimoji="1" lang="en-US" altLang="ja-JP" sz="2000" dirty="0" err="1"/>
              <a:t>etc</a:t>
            </a:r>
            <a:r>
              <a:rPr kumimoji="1" lang="en-US" altLang="ja-JP" sz="2000" dirty="0"/>
              <a:t> in optics</a:t>
            </a:r>
            <a:endParaRPr kumimoji="1" lang="ja-JP" altLang="en-US" sz="2000" dirty="0"/>
          </a:p>
        </p:txBody>
      </p:sp>
      <p:grpSp>
        <p:nvGrpSpPr>
          <p:cNvPr id="54" name="Group 53">
            <a:extLst>
              <a:ext uri="{FF2B5EF4-FFF2-40B4-BE49-F238E27FC236}">
                <a16:creationId xmlns:a16="http://schemas.microsoft.com/office/drawing/2014/main" id="{C3EA8374-4B57-448A-84FB-4DE66C0D8F1F}"/>
              </a:ext>
            </a:extLst>
          </p:cNvPr>
          <p:cNvGrpSpPr/>
          <p:nvPr/>
        </p:nvGrpSpPr>
        <p:grpSpPr>
          <a:xfrm>
            <a:off x="2319614" y="2660391"/>
            <a:ext cx="5924794" cy="1888478"/>
            <a:chOff x="2223880" y="1913521"/>
            <a:chExt cx="5467417" cy="1776721"/>
          </a:xfrm>
          <a:solidFill>
            <a:srgbClr val="33CC33">
              <a:alpha val="43137"/>
            </a:srgbClr>
          </a:solidFill>
        </p:grpSpPr>
        <p:sp>
          <p:nvSpPr>
            <p:cNvPr id="8" name="フリーフォーム 100 1">
              <a:extLst>
                <a:ext uri="{FF2B5EF4-FFF2-40B4-BE49-F238E27FC236}">
                  <a16:creationId xmlns:a16="http://schemas.microsoft.com/office/drawing/2014/main" id="{A5510618-29BD-4634-B8C6-B1D9C242C7C9}"/>
                </a:ext>
              </a:extLst>
            </p:cNvPr>
            <p:cNvSpPr/>
            <p:nvPr/>
          </p:nvSpPr>
          <p:spPr>
            <a:xfrm rot="11602814">
              <a:off x="2223880" y="1913521"/>
              <a:ext cx="2437403" cy="1039207"/>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solidFill>
              <a:schemeClr val="accent6">
                <a:lumMod val="20000"/>
                <a:lumOff val="80000"/>
              </a:schemeClr>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9" name="フリーフォーム 100 1">
              <a:extLst>
                <a:ext uri="{FF2B5EF4-FFF2-40B4-BE49-F238E27FC236}">
                  <a16:creationId xmlns:a16="http://schemas.microsoft.com/office/drawing/2014/main" id="{D4B0B474-FAA1-49E1-96F8-79D435D1B655}"/>
                </a:ext>
              </a:extLst>
            </p:cNvPr>
            <p:cNvSpPr/>
            <p:nvPr/>
          </p:nvSpPr>
          <p:spPr>
            <a:xfrm rot="11602814">
              <a:off x="4500816" y="2373604"/>
              <a:ext cx="3190481" cy="1316638"/>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grpFill/>
            <a:ln w="28575">
              <a:solidFill>
                <a:srgbClr val="00B050"/>
              </a:solidFill>
            </a:ln>
            <a:scene3d>
              <a:camera prst="isometricOffAxis2Top">
                <a:rot lat="18448669" lon="2370242" rev="1973442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grpSp>
      <p:pic>
        <p:nvPicPr>
          <p:cNvPr id="11" name="Picture 10" descr="A picture containing looking, black, dark&#10;&#10;Description automatically generated">
            <a:extLst>
              <a:ext uri="{FF2B5EF4-FFF2-40B4-BE49-F238E27FC236}">
                <a16:creationId xmlns:a16="http://schemas.microsoft.com/office/drawing/2014/main" id="{1836A26E-84E4-45F3-A602-D60E8540C2E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25796" y="4668689"/>
            <a:ext cx="988431" cy="516861"/>
          </a:xfrm>
          <a:prstGeom prst="rect">
            <a:avLst/>
          </a:prstGeom>
        </p:spPr>
      </p:pic>
      <p:sp>
        <p:nvSpPr>
          <p:cNvPr id="12" name="TextBox 11">
            <a:extLst>
              <a:ext uri="{FF2B5EF4-FFF2-40B4-BE49-F238E27FC236}">
                <a16:creationId xmlns:a16="http://schemas.microsoft.com/office/drawing/2014/main" id="{28041651-F09B-4841-8B6C-D0AE9F09CF19}"/>
              </a:ext>
            </a:extLst>
          </p:cNvPr>
          <p:cNvSpPr txBox="1"/>
          <p:nvPr/>
        </p:nvSpPr>
        <p:spPr>
          <a:xfrm>
            <a:off x="333556" y="3385013"/>
            <a:ext cx="3110042" cy="923330"/>
          </a:xfrm>
          <a:prstGeom prst="rect">
            <a:avLst/>
          </a:prstGeom>
          <a:noFill/>
        </p:spPr>
        <p:txBody>
          <a:bodyPr wrap="square">
            <a:spAutoFit/>
          </a:bodyPr>
          <a:lstStyle/>
          <a:p>
            <a:r>
              <a:rPr lang="en-US" altLang="ja-JP" dirty="0"/>
              <a:t>Inborn polarization </a:t>
            </a:r>
          </a:p>
          <a:p>
            <a:r>
              <a:rPr lang="en-US" altLang="ja-JP" dirty="0"/>
              <a:t>in photon sources</a:t>
            </a:r>
          </a:p>
          <a:p>
            <a:r>
              <a:rPr lang="en-US" altLang="ja-JP" dirty="0"/>
              <a:t>(Possibly unpolarized as well)</a:t>
            </a:r>
            <a:endParaRPr lang="ja-JP" altLang="en-US" dirty="0"/>
          </a:p>
        </p:txBody>
      </p:sp>
      <p:sp>
        <p:nvSpPr>
          <p:cNvPr id="14" name="Rectangle: Rounded Corners 13">
            <a:extLst>
              <a:ext uri="{FF2B5EF4-FFF2-40B4-BE49-F238E27FC236}">
                <a16:creationId xmlns:a16="http://schemas.microsoft.com/office/drawing/2014/main" id="{209CADAB-EFEE-429E-BCBB-7D0FC3F43391}"/>
              </a:ext>
            </a:extLst>
          </p:cNvPr>
          <p:cNvSpPr/>
          <p:nvPr/>
        </p:nvSpPr>
        <p:spPr bwMode="auto">
          <a:xfrm>
            <a:off x="446708" y="1840788"/>
            <a:ext cx="1092642" cy="1265550"/>
          </a:xfrm>
          <a:prstGeom prst="roundRect">
            <a:avLst/>
          </a:prstGeom>
          <a:gradFill flip="none" rotWithShape="1">
            <a:gsLst>
              <a:gs pos="0">
                <a:srgbClr val="00B0F0">
                  <a:lumMod val="49000"/>
                  <a:lumOff val="51000"/>
                </a:srgbClr>
              </a:gs>
              <a:gs pos="75000">
                <a:srgbClr val="CCFF66">
                  <a:shade val="100000"/>
                  <a:satMod val="115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p>
        </p:txBody>
      </p:sp>
      <p:sp>
        <p:nvSpPr>
          <p:cNvPr id="7" name="フリーフォーム 100 1">
            <a:extLst>
              <a:ext uri="{FF2B5EF4-FFF2-40B4-BE49-F238E27FC236}">
                <a16:creationId xmlns:a16="http://schemas.microsoft.com/office/drawing/2014/main" id="{5F4C4449-9D2D-45EC-BC28-83FB78519E9F}"/>
              </a:ext>
            </a:extLst>
          </p:cNvPr>
          <p:cNvSpPr/>
          <p:nvPr/>
        </p:nvSpPr>
        <p:spPr>
          <a:xfrm rot="11197777">
            <a:off x="1261349" y="2218041"/>
            <a:ext cx="748718" cy="141653"/>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5" name="フリーフォーム 100 1">
            <a:extLst>
              <a:ext uri="{FF2B5EF4-FFF2-40B4-BE49-F238E27FC236}">
                <a16:creationId xmlns:a16="http://schemas.microsoft.com/office/drawing/2014/main" id="{BACBA967-E7AC-435C-977E-E25AD787C82F}"/>
              </a:ext>
            </a:extLst>
          </p:cNvPr>
          <p:cNvSpPr/>
          <p:nvPr/>
        </p:nvSpPr>
        <p:spPr>
          <a:xfrm rot="11894836">
            <a:off x="1105440" y="2869089"/>
            <a:ext cx="748718" cy="141653"/>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6" name="フリーフォーム 100 1">
            <a:extLst>
              <a:ext uri="{FF2B5EF4-FFF2-40B4-BE49-F238E27FC236}">
                <a16:creationId xmlns:a16="http://schemas.microsoft.com/office/drawing/2014/main" id="{675DFFD3-FA0D-46D5-8F51-CBA84ABB6544}"/>
              </a:ext>
            </a:extLst>
          </p:cNvPr>
          <p:cNvSpPr/>
          <p:nvPr/>
        </p:nvSpPr>
        <p:spPr>
          <a:xfrm rot="11894836">
            <a:off x="1274202" y="2577010"/>
            <a:ext cx="748718" cy="141653"/>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55" name="Arc 54">
            <a:extLst>
              <a:ext uri="{FF2B5EF4-FFF2-40B4-BE49-F238E27FC236}">
                <a16:creationId xmlns:a16="http://schemas.microsoft.com/office/drawing/2014/main" id="{4B7CF162-6560-42AE-8F6E-E156236FE2CA}"/>
              </a:ext>
            </a:extLst>
          </p:cNvPr>
          <p:cNvSpPr/>
          <p:nvPr/>
        </p:nvSpPr>
        <p:spPr>
          <a:xfrm rot="1203300">
            <a:off x="6463952" y="4586115"/>
            <a:ext cx="2454201" cy="675224"/>
          </a:xfrm>
          <a:prstGeom prst="arc">
            <a:avLst>
              <a:gd name="adj1" fmla="val 6543651"/>
              <a:gd name="adj2" fmla="val 15306960"/>
            </a:avLst>
          </a:prstGeom>
          <a:ln w="57150" cmpd="dbl">
            <a:solidFill>
              <a:srgbClr val="33CC3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56" name="フリーフォーム 100 1">
            <a:extLst>
              <a:ext uri="{FF2B5EF4-FFF2-40B4-BE49-F238E27FC236}">
                <a16:creationId xmlns:a16="http://schemas.microsoft.com/office/drawing/2014/main" id="{C1C43DAE-DBE6-4859-83E1-FD928BC95DE8}"/>
              </a:ext>
            </a:extLst>
          </p:cNvPr>
          <p:cNvSpPr/>
          <p:nvPr/>
        </p:nvSpPr>
        <p:spPr>
          <a:xfrm rot="1598369">
            <a:off x="5623393" y="4193896"/>
            <a:ext cx="927646" cy="151176"/>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noFill/>
          <a:ln w="38100">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Tree>
    <p:extLst>
      <p:ext uri="{BB962C8B-B14F-4D97-AF65-F5344CB8AC3E}">
        <p14:creationId xmlns:p14="http://schemas.microsoft.com/office/powerpoint/2010/main" val="40428267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611560" y="1916832"/>
            <a:ext cx="8112477" cy="1077218"/>
          </a:xfrm>
          <a:prstGeom prst="rect">
            <a:avLst/>
          </a:prstGeom>
          <a:noFill/>
        </p:spPr>
        <p:txBody>
          <a:bodyPr wrap="none" rtlCol="0">
            <a:spAutoFit/>
          </a:bodyPr>
          <a:lstStyle/>
          <a:p>
            <a:r>
              <a:rPr kumimoji="1" lang="en-US" altLang="ja-JP" sz="3200" i="1" dirty="0"/>
              <a:t>Vacuum birefringence </a:t>
            </a:r>
          </a:p>
          <a:p>
            <a:r>
              <a:rPr kumimoji="1" lang="en-US" altLang="ja-JP" sz="3200" i="1" dirty="0"/>
              <a:t>from the </a:t>
            </a:r>
            <a:r>
              <a:rPr kumimoji="1" lang="en-US" altLang="ja-JP" sz="3200" i="1" dirty="0" err="1"/>
              <a:t>resummed</a:t>
            </a:r>
            <a:r>
              <a:rPr kumimoji="1" lang="en-US" altLang="ja-JP" sz="3200" i="1" dirty="0"/>
              <a:t> vacuum polarization tensor</a:t>
            </a:r>
            <a:endParaRPr kumimoji="1" lang="ja-JP" altLang="en-US" sz="3200" i="1" dirty="0"/>
          </a:p>
        </p:txBody>
      </p:sp>
    </p:spTree>
    <p:extLst>
      <p:ext uri="{BB962C8B-B14F-4D97-AF65-F5344CB8AC3E}">
        <p14:creationId xmlns:p14="http://schemas.microsoft.com/office/powerpoint/2010/main" val="23848052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Rectangle 77">
            <a:extLst>
              <a:ext uri="{FF2B5EF4-FFF2-40B4-BE49-F238E27FC236}">
                <a16:creationId xmlns:a16="http://schemas.microsoft.com/office/drawing/2014/main" id="{93C946C1-2C00-4DC6-B015-5E1768A77111}"/>
              </a:ext>
            </a:extLst>
          </p:cNvPr>
          <p:cNvSpPr/>
          <p:nvPr/>
        </p:nvSpPr>
        <p:spPr bwMode="auto">
          <a:xfrm>
            <a:off x="179511" y="3939633"/>
            <a:ext cx="8812903" cy="280173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ja-JP" altLang="en-US" dirty="0"/>
          </a:p>
        </p:txBody>
      </p:sp>
      <p:sp>
        <p:nvSpPr>
          <p:cNvPr id="73" name="Rectangle 72">
            <a:extLst>
              <a:ext uri="{FF2B5EF4-FFF2-40B4-BE49-F238E27FC236}">
                <a16:creationId xmlns:a16="http://schemas.microsoft.com/office/drawing/2014/main" id="{8CAD5C6A-2B84-4BBC-929B-3427D0FDA24B}"/>
              </a:ext>
            </a:extLst>
          </p:cNvPr>
          <p:cNvSpPr/>
          <p:nvPr/>
        </p:nvSpPr>
        <p:spPr bwMode="auto">
          <a:xfrm>
            <a:off x="179511" y="980728"/>
            <a:ext cx="8812903" cy="2801735"/>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ja-JP" altLang="en-US" dirty="0"/>
          </a:p>
        </p:txBody>
      </p:sp>
      <p:sp>
        <p:nvSpPr>
          <p:cNvPr id="72" name="Rectangle 71">
            <a:extLst>
              <a:ext uri="{FF2B5EF4-FFF2-40B4-BE49-F238E27FC236}">
                <a16:creationId xmlns:a16="http://schemas.microsoft.com/office/drawing/2014/main" id="{818F4515-CAD9-4913-B1ED-676317BE2FAD}"/>
              </a:ext>
            </a:extLst>
          </p:cNvPr>
          <p:cNvSpPr/>
          <p:nvPr/>
        </p:nvSpPr>
        <p:spPr bwMode="auto">
          <a:xfrm>
            <a:off x="179512" y="188640"/>
            <a:ext cx="8784976" cy="70185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ja-JP" altLang="en-US"/>
          </a:p>
        </p:txBody>
      </p:sp>
      <p:sp>
        <p:nvSpPr>
          <p:cNvPr id="60" name="テキスト ボックス 1 1"/>
          <p:cNvSpPr txBox="1">
            <a:spLocks noChangeArrowheads="1"/>
          </p:cNvSpPr>
          <p:nvPr/>
        </p:nvSpPr>
        <p:spPr bwMode="auto">
          <a:xfrm>
            <a:off x="179512" y="334315"/>
            <a:ext cx="4094711" cy="400110"/>
          </a:xfrm>
          <a:prstGeom prst="rect">
            <a:avLst/>
          </a:prstGeom>
          <a:noFill/>
          <a:ln w="9525">
            <a:noFill/>
            <a:miter lim="800000"/>
            <a:headEnd/>
            <a:tailEnd/>
          </a:ln>
        </p:spPr>
        <p:txBody>
          <a:bodyPr wrap="none">
            <a:spAutoFit/>
          </a:bodyPr>
          <a:lstStyle/>
          <a:p>
            <a:r>
              <a:rPr lang="en-US" altLang="ja-JP" sz="2000" dirty="0">
                <a:solidFill>
                  <a:srgbClr val="00B0F0"/>
                </a:solidFill>
                <a:latin typeface="Calibri" pitchFamily="34" charset="0"/>
              </a:rPr>
              <a:t>Maxwell eq. w/ quantum corrections:</a:t>
            </a:r>
            <a:endParaRPr lang="ja-JP" altLang="en-US" sz="2000" dirty="0">
              <a:solidFill>
                <a:srgbClr val="00B0F0"/>
              </a:solidFill>
              <a:latin typeface="Calibri" pitchFamily="34" charset="0"/>
            </a:endParaRPr>
          </a:p>
        </p:txBody>
      </p:sp>
      <p:grpSp>
        <p:nvGrpSpPr>
          <p:cNvPr id="10" name="グループ化 18">
            <a:extLst>
              <a:ext uri="{FF2B5EF4-FFF2-40B4-BE49-F238E27FC236}">
                <a16:creationId xmlns:a16="http://schemas.microsoft.com/office/drawing/2014/main" id="{9BCE781B-7B4D-4463-AAF3-4D2C4D209578}"/>
              </a:ext>
            </a:extLst>
          </p:cNvPr>
          <p:cNvGrpSpPr/>
          <p:nvPr/>
        </p:nvGrpSpPr>
        <p:grpSpPr>
          <a:xfrm>
            <a:off x="3456463" y="6154219"/>
            <a:ext cx="5080077" cy="509282"/>
            <a:chOff x="500035" y="2487670"/>
            <a:chExt cx="5080077" cy="509282"/>
          </a:xfrm>
        </p:grpSpPr>
        <p:pic>
          <p:nvPicPr>
            <p:cNvPr id="11" name="図 4" descr="\begin{document}&#10;\begin{align*}&#10;\chi_0 \rightarrow \Pi_{\rm vac} \, , \ &#10;\chi_{1,2} \rightarrow 0&#10;\end{align*}&#10;\end{document}">
              <a:extLst>
                <a:ext uri="{FF2B5EF4-FFF2-40B4-BE49-F238E27FC236}">
                  <a16:creationId xmlns:a16="http://schemas.microsoft.com/office/drawing/2014/main" id="{96921F90-B15F-4866-8C8A-2F7CC0424706}"/>
                </a:ext>
              </a:extLst>
            </p:cNvPr>
            <p:cNvPicPr>
              <a:picLocks/>
            </p:cNvPicPr>
            <p:nvPr/>
          </p:nvPicPr>
          <p:blipFill>
            <a:blip r:embed="rId9" cstate="print">
              <a:extLst>
                <a:ext uri="{28A0092B-C50C-407E-A947-70E740481C1C}">
                  <a14:useLocalDpi xmlns:a14="http://schemas.microsoft.com/office/drawing/2010/main" val="0"/>
                </a:ext>
              </a:extLst>
            </a:blip>
            <a:stretch>
              <a:fillRect/>
            </a:stretch>
          </p:blipFill>
          <p:spPr>
            <a:xfrm>
              <a:off x="2334121" y="2561468"/>
              <a:ext cx="3101975" cy="339951"/>
            </a:xfrm>
            <a:prstGeom prst="rect">
              <a:avLst/>
            </a:prstGeom>
          </p:spPr>
        </p:pic>
        <p:sp>
          <p:nvSpPr>
            <p:cNvPr id="12" name="テキスト ボックス 9">
              <a:extLst>
                <a:ext uri="{FF2B5EF4-FFF2-40B4-BE49-F238E27FC236}">
                  <a16:creationId xmlns:a16="http://schemas.microsoft.com/office/drawing/2014/main" id="{4511426C-AAE5-4999-9864-5962B55B0B20}"/>
                </a:ext>
              </a:extLst>
            </p:cNvPr>
            <p:cNvSpPr txBox="1"/>
            <p:nvPr/>
          </p:nvSpPr>
          <p:spPr>
            <a:xfrm>
              <a:off x="561574" y="2564904"/>
              <a:ext cx="1850186" cy="369332"/>
            </a:xfrm>
            <a:prstGeom prst="rect">
              <a:avLst/>
            </a:prstGeom>
            <a:noFill/>
          </p:spPr>
          <p:txBody>
            <a:bodyPr wrap="none" rtlCol="0">
              <a:spAutoFit/>
            </a:bodyPr>
            <a:lstStyle/>
            <a:p>
              <a:r>
                <a:rPr kumimoji="1" lang="en-US" altLang="ja-JP" dirty="0"/>
                <a:t>Vanishing B limit: </a:t>
              </a:r>
              <a:endParaRPr kumimoji="1" lang="ja-JP" altLang="en-US" dirty="0"/>
            </a:p>
          </p:txBody>
        </p:sp>
        <p:sp>
          <p:nvSpPr>
            <p:cNvPr id="13" name="正方形/長方形 15">
              <a:extLst>
                <a:ext uri="{FF2B5EF4-FFF2-40B4-BE49-F238E27FC236}">
                  <a16:creationId xmlns:a16="http://schemas.microsoft.com/office/drawing/2014/main" id="{9052E37E-0DA3-4110-83AA-1F7757B72C43}"/>
                </a:ext>
              </a:extLst>
            </p:cNvPr>
            <p:cNvSpPr/>
            <p:nvPr/>
          </p:nvSpPr>
          <p:spPr>
            <a:xfrm>
              <a:off x="500035" y="2487670"/>
              <a:ext cx="5080077" cy="509282"/>
            </a:xfrm>
            <a:prstGeom prst="rect">
              <a:avLst/>
            </a:prstGeom>
            <a:noFill/>
            <a:ln>
              <a:solidFill>
                <a:srgbClr val="0594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3" name="テキスト ボックス 24">
            <a:extLst>
              <a:ext uri="{FF2B5EF4-FFF2-40B4-BE49-F238E27FC236}">
                <a16:creationId xmlns:a16="http://schemas.microsoft.com/office/drawing/2014/main" id="{A24E13E7-3809-4B80-9515-A0DC7BEEA19B}"/>
              </a:ext>
            </a:extLst>
          </p:cNvPr>
          <p:cNvSpPr txBox="1">
            <a:spLocks noChangeArrowheads="1"/>
          </p:cNvSpPr>
          <p:nvPr/>
        </p:nvSpPr>
        <p:spPr bwMode="auto">
          <a:xfrm>
            <a:off x="151585" y="1003160"/>
            <a:ext cx="3593291" cy="707886"/>
          </a:xfrm>
          <a:prstGeom prst="rect">
            <a:avLst/>
          </a:prstGeom>
          <a:noFill/>
          <a:ln w="9525">
            <a:noFill/>
            <a:miter lim="800000"/>
            <a:headEnd/>
            <a:tailEnd/>
          </a:ln>
        </p:spPr>
        <p:txBody>
          <a:bodyPr wrap="none">
            <a:spAutoFit/>
          </a:bodyPr>
          <a:lstStyle/>
          <a:p>
            <a:r>
              <a:rPr lang="en-US" altLang="ja-JP" sz="2000" dirty="0">
                <a:solidFill>
                  <a:srgbClr val="00B0F0"/>
                </a:solidFill>
                <a:latin typeface="Calibri" pitchFamily="34" charset="0"/>
              </a:rPr>
              <a:t>U(1) gauge symmetry constrains </a:t>
            </a:r>
          </a:p>
          <a:p>
            <a:r>
              <a:rPr lang="en-US" altLang="ja-JP" sz="2000" dirty="0">
                <a:solidFill>
                  <a:srgbClr val="00B0F0"/>
                </a:solidFill>
                <a:latin typeface="Calibri" pitchFamily="34" charset="0"/>
              </a:rPr>
              <a:t>possible tensor structures</a:t>
            </a:r>
            <a:endParaRPr lang="ja-JP" altLang="en-US" sz="2000" dirty="0">
              <a:solidFill>
                <a:srgbClr val="00B0F0"/>
              </a:solidFill>
              <a:latin typeface="Calibri" pitchFamily="34" charset="0"/>
            </a:endParaRPr>
          </a:p>
        </p:txBody>
      </p:sp>
      <p:sp>
        <p:nvSpPr>
          <p:cNvPr id="48" name="TextBox 47">
            <a:extLst>
              <a:ext uri="{FF2B5EF4-FFF2-40B4-BE49-F238E27FC236}">
                <a16:creationId xmlns:a16="http://schemas.microsoft.com/office/drawing/2014/main" id="{C10C3BB4-8393-4099-9157-FDCEFFD889D8}"/>
              </a:ext>
            </a:extLst>
          </p:cNvPr>
          <p:cNvSpPr txBox="1"/>
          <p:nvPr/>
        </p:nvSpPr>
        <p:spPr>
          <a:xfrm>
            <a:off x="3722216" y="4283804"/>
            <a:ext cx="5026248" cy="369332"/>
          </a:xfrm>
          <a:prstGeom prst="rect">
            <a:avLst/>
          </a:prstGeom>
          <a:noFill/>
        </p:spPr>
        <p:txBody>
          <a:bodyPr wrap="none" rtlCol="0">
            <a:spAutoFit/>
          </a:bodyPr>
          <a:lstStyle/>
          <a:p>
            <a:r>
              <a:rPr kumimoji="1" lang="en-US" altLang="ja-JP" dirty="0"/>
              <a:t>Two (physical) polarization modes in || and </a:t>
            </a:r>
            <a:r>
              <a:rPr kumimoji="1" lang="ja-JP" altLang="en-US" dirty="0"/>
              <a:t>⊥ </a:t>
            </a:r>
            <a:r>
              <a:rPr kumimoji="1" lang="en-US" altLang="ja-JP" dirty="0"/>
              <a:t>to B.</a:t>
            </a:r>
            <a:endParaRPr kumimoji="1" lang="ja-JP" altLang="en-US" dirty="0"/>
          </a:p>
        </p:txBody>
      </p:sp>
      <p:pic>
        <p:nvPicPr>
          <p:cNvPr id="49" name="Picture 48">
            <a:extLst>
              <a:ext uri="{FF2B5EF4-FFF2-40B4-BE49-F238E27FC236}">
                <a16:creationId xmlns:a16="http://schemas.microsoft.com/office/drawing/2014/main" id="{BC0CFF55-9445-4AA1-9264-6B3762FFC20B}"/>
              </a:ext>
            </a:extLst>
          </p:cNvPr>
          <p:cNvPicPr>
            <a:picLocks noChangeAspect="1"/>
          </p:cNvPicPr>
          <p:nvPr>
            <p:custDataLst>
              <p:tags r:id="rId1"/>
            </p:custDataLst>
          </p:nvPr>
        </p:nvPicPr>
        <p:blipFill>
          <a:blip r:embed="rId10" cstate="print">
            <a:extLst>
              <a:ext uri="{28A0092B-C50C-407E-A947-70E740481C1C}">
                <a14:useLocalDpi xmlns:a14="http://schemas.microsoft.com/office/drawing/2010/main" val="0"/>
              </a:ext>
            </a:extLst>
          </a:blip>
          <a:stretch>
            <a:fillRect/>
          </a:stretch>
        </p:blipFill>
        <p:spPr>
          <a:xfrm>
            <a:off x="4067944" y="4627766"/>
            <a:ext cx="3600400" cy="1177498"/>
          </a:xfrm>
          <a:prstGeom prst="rect">
            <a:avLst/>
          </a:prstGeom>
        </p:spPr>
      </p:pic>
      <p:sp>
        <p:nvSpPr>
          <p:cNvPr id="50" name="Arrow: Up 49">
            <a:extLst>
              <a:ext uri="{FF2B5EF4-FFF2-40B4-BE49-F238E27FC236}">
                <a16:creationId xmlns:a16="http://schemas.microsoft.com/office/drawing/2014/main" id="{435D0894-1D15-434C-8A56-5A2DD1D6C588}"/>
              </a:ext>
            </a:extLst>
          </p:cNvPr>
          <p:cNvSpPr/>
          <p:nvPr/>
        </p:nvSpPr>
        <p:spPr bwMode="auto">
          <a:xfrm>
            <a:off x="7092280" y="5651956"/>
            <a:ext cx="448399" cy="369332"/>
          </a:xfrm>
          <a:prstGeom prst="upArrow">
            <a:avLst/>
          </a:prstGeom>
          <a:solidFill>
            <a:srgbClr val="CCFF66"/>
          </a:solidFill>
          <a:ln>
            <a:solidFill>
              <a:srgbClr val="0594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ja-JP" altLang="en-US"/>
          </a:p>
        </p:txBody>
      </p:sp>
      <p:pic>
        <p:nvPicPr>
          <p:cNvPr id="3" name="Picture 2">
            <a:extLst>
              <a:ext uri="{FF2B5EF4-FFF2-40B4-BE49-F238E27FC236}">
                <a16:creationId xmlns:a16="http://schemas.microsoft.com/office/drawing/2014/main" id="{44C24627-38FC-47F3-AC81-3E5362DD0AF3}"/>
              </a:ext>
            </a:extLst>
          </p:cNvPr>
          <p:cNvPicPr>
            <a:picLocks noChangeAspect="1"/>
          </p:cNvPicPr>
          <p:nvPr>
            <p:custDataLst>
              <p:tags r:id="rId2"/>
            </p:custDataLst>
          </p:nvPr>
        </p:nvPicPr>
        <p:blipFill>
          <a:blip r:embed="rId11" cstate="print">
            <a:extLst>
              <a:ext uri="{28A0092B-C50C-407E-A947-70E740481C1C}">
                <a14:useLocalDpi xmlns:a14="http://schemas.microsoft.com/office/drawing/2010/main" val="0"/>
              </a:ext>
            </a:extLst>
          </a:blip>
          <a:stretch>
            <a:fillRect/>
          </a:stretch>
        </p:blipFill>
        <p:spPr>
          <a:xfrm>
            <a:off x="4211961" y="332656"/>
            <a:ext cx="4680522" cy="397084"/>
          </a:xfrm>
          <a:prstGeom prst="rect">
            <a:avLst/>
          </a:prstGeom>
        </p:spPr>
      </p:pic>
      <p:grpSp>
        <p:nvGrpSpPr>
          <p:cNvPr id="71" name="Group 70">
            <a:extLst>
              <a:ext uri="{FF2B5EF4-FFF2-40B4-BE49-F238E27FC236}">
                <a16:creationId xmlns:a16="http://schemas.microsoft.com/office/drawing/2014/main" id="{BE10E840-6A05-425F-8526-53C19402AD03}"/>
              </a:ext>
            </a:extLst>
          </p:cNvPr>
          <p:cNvGrpSpPr/>
          <p:nvPr/>
        </p:nvGrpSpPr>
        <p:grpSpPr>
          <a:xfrm>
            <a:off x="323528" y="1850280"/>
            <a:ext cx="4731487" cy="1375948"/>
            <a:chOff x="923234" y="1988653"/>
            <a:chExt cx="4731487" cy="1375948"/>
          </a:xfrm>
        </p:grpSpPr>
        <p:sp>
          <p:nvSpPr>
            <p:cNvPr id="69" name="Rectangle 68">
              <a:extLst>
                <a:ext uri="{FF2B5EF4-FFF2-40B4-BE49-F238E27FC236}">
                  <a16:creationId xmlns:a16="http://schemas.microsoft.com/office/drawing/2014/main" id="{5CD4E883-0890-4219-9984-06CCA91CAB6F}"/>
                </a:ext>
              </a:extLst>
            </p:cNvPr>
            <p:cNvSpPr/>
            <p:nvPr/>
          </p:nvSpPr>
          <p:spPr bwMode="auto">
            <a:xfrm>
              <a:off x="3635896" y="2615556"/>
              <a:ext cx="2018825" cy="74904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ja-JP" altLang="en-US"/>
            </a:p>
          </p:txBody>
        </p:sp>
        <p:sp>
          <p:nvSpPr>
            <p:cNvPr id="70" name="Rectangle 69">
              <a:extLst>
                <a:ext uri="{FF2B5EF4-FFF2-40B4-BE49-F238E27FC236}">
                  <a16:creationId xmlns:a16="http://schemas.microsoft.com/office/drawing/2014/main" id="{68A2C846-2245-4C75-9D92-CF1C416CB964}"/>
                </a:ext>
              </a:extLst>
            </p:cNvPr>
            <p:cNvSpPr/>
            <p:nvPr/>
          </p:nvSpPr>
          <p:spPr bwMode="auto">
            <a:xfrm>
              <a:off x="1517922" y="2619749"/>
              <a:ext cx="2018825" cy="3962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ja-JP" altLang="en-US"/>
            </a:p>
          </p:txBody>
        </p:sp>
        <p:grpSp>
          <p:nvGrpSpPr>
            <p:cNvPr id="34" name="グループ化 65">
              <a:extLst>
                <a:ext uri="{FF2B5EF4-FFF2-40B4-BE49-F238E27FC236}">
                  <a16:creationId xmlns:a16="http://schemas.microsoft.com/office/drawing/2014/main" id="{BCD3AA56-8DEB-4049-8387-4E18E38D73FF}"/>
                </a:ext>
              </a:extLst>
            </p:cNvPr>
            <p:cNvGrpSpPr/>
            <p:nvPr/>
          </p:nvGrpSpPr>
          <p:grpSpPr>
            <a:xfrm>
              <a:off x="2483768" y="1988653"/>
              <a:ext cx="3012926" cy="517586"/>
              <a:chOff x="2455079" y="1484783"/>
              <a:chExt cx="3413065" cy="586325"/>
            </a:xfrm>
          </p:grpSpPr>
          <p:sp>
            <p:nvSpPr>
              <p:cNvPr id="42" name="円/楕円 73">
                <a:extLst>
                  <a:ext uri="{FF2B5EF4-FFF2-40B4-BE49-F238E27FC236}">
                    <a16:creationId xmlns:a16="http://schemas.microsoft.com/office/drawing/2014/main" id="{1BAE2888-0F2C-482C-9E96-56A25811A15B}"/>
                  </a:ext>
                </a:extLst>
              </p:cNvPr>
              <p:cNvSpPr/>
              <p:nvPr/>
            </p:nvSpPr>
            <p:spPr>
              <a:xfrm>
                <a:off x="3923360" y="1484784"/>
                <a:ext cx="576064" cy="576064"/>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円/楕円 74">
                <a:extLst>
                  <a:ext uri="{FF2B5EF4-FFF2-40B4-BE49-F238E27FC236}">
                    <a16:creationId xmlns:a16="http://schemas.microsoft.com/office/drawing/2014/main" id="{AB5C1C5A-7966-4388-B339-37C1CE67E0EE}"/>
                  </a:ext>
                </a:extLst>
              </p:cNvPr>
              <p:cNvSpPr/>
              <p:nvPr/>
            </p:nvSpPr>
            <p:spPr>
              <a:xfrm>
                <a:off x="5292080" y="1495044"/>
                <a:ext cx="576064" cy="576064"/>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円/楕円 75">
                <a:extLst>
                  <a:ext uri="{FF2B5EF4-FFF2-40B4-BE49-F238E27FC236}">
                    <a16:creationId xmlns:a16="http://schemas.microsoft.com/office/drawing/2014/main" id="{CB868562-CCC0-442E-BE40-2C5E77EEA1ED}"/>
                  </a:ext>
                </a:extLst>
              </p:cNvPr>
              <p:cNvSpPr/>
              <p:nvPr/>
            </p:nvSpPr>
            <p:spPr>
              <a:xfrm>
                <a:off x="2455079" y="1484783"/>
                <a:ext cx="576064" cy="57606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pic>
          <p:nvPicPr>
            <p:cNvPr id="41" name="図 72" descr="\begin{document}&#10;\begin{align*}&#10;P^{\mu\nu}_0 = q^2 \eta^{\mu\nu}  - q^\mu q^\nu &#10;\end{align*}&#10;\end{document}">
              <a:extLst>
                <a:ext uri="{FF2B5EF4-FFF2-40B4-BE49-F238E27FC236}">
                  <a16:creationId xmlns:a16="http://schemas.microsoft.com/office/drawing/2014/main" id="{2437942D-2A7D-4C7E-B124-7732FC4D5463}"/>
                </a:ext>
              </a:extLst>
            </p:cNvPr>
            <p:cNvPicPr>
              <a:picLocks noChangeAspect="1"/>
            </p:cNvPicPr>
            <p:nvPr/>
          </p:nvPicPr>
          <p:blipFill>
            <a:blip r:embed="rId12" cstate="print"/>
            <a:stretch>
              <a:fillRect/>
            </a:stretch>
          </p:blipFill>
          <p:spPr>
            <a:xfrm>
              <a:off x="1640026" y="2692908"/>
              <a:ext cx="1746387" cy="240478"/>
            </a:xfrm>
            <a:prstGeom prst="rect">
              <a:avLst/>
            </a:prstGeom>
          </p:spPr>
        </p:pic>
        <p:pic>
          <p:nvPicPr>
            <p:cNvPr id="38" name="図 69" descr="\begin{document}&#10;\begin{align*}&#10;P^{\mu\nu}_1 = q^2_\parallel  \eta^{\mu\nu}_\parallel  - q^\mu_\parallel  q^\nu_ \parallel &#10;\end{align*}&#10;\end{document}">
              <a:extLst>
                <a:ext uri="{FF2B5EF4-FFF2-40B4-BE49-F238E27FC236}">
                  <a16:creationId xmlns:a16="http://schemas.microsoft.com/office/drawing/2014/main" id="{C31EFF6C-7122-467D-B70B-60751B3583AD}"/>
                </a:ext>
              </a:extLst>
            </p:cNvPr>
            <p:cNvPicPr>
              <a:picLocks noChangeAspect="1"/>
            </p:cNvPicPr>
            <p:nvPr/>
          </p:nvPicPr>
          <p:blipFill>
            <a:blip r:embed="rId13" cstate="print"/>
            <a:stretch>
              <a:fillRect/>
            </a:stretch>
          </p:blipFill>
          <p:spPr>
            <a:xfrm>
              <a:off x="3736700" y="2666208"/>
              <a:ext cx="1746387" cy="287564"/>
            </a:xfrm>
            <a:prstGeom prst="rect">
              <a:avLst/>
            </a:prstGeom>
          </p:spPr>
        </p:pic>
        <p:pic>
          <p:nvPicPr>
            <p:cNvPr id="39" name="図 70" descr="\begin{document}&#10;\begin{align*}&#10;P^{\mu\nu}_2 = q^2_\perp \eta^{\mu\nu}_\perp - q^\mu_\perp q^\nu_\perp&#10;\end{align*}&#10;\end{document}">
              <a:extLst>
                <a:ext uri="{FF2B5EF4-FFF2-40B4-BE49-F238E27FC236}">
                  <a16:creationId xmlns:a16="http://schemas.microsoft.com/office/drawing/2014/main" id="{13B4488B-C617-430C-8E08-DE080F3D0CB8}"/>
                </a:ext>
              </a:extLst>
            </p:cNvPr>
            <p:cNvPicPr>
              <a:picLocks noChangeAspect="1"/>
            </p:cNvPicPr>
            <p:nvPr/>
          </p:nvPicPr>
          <p:blipFill>
            <a:blip r:embed="rId14" cstate="print"/>
            <a:stretch>
              <a:fillRect/>
            </a:stretch>
          </p:blipFill>
          <p:spPr>
            <a:xfrm>
              <a:off x="3736700" y="3047604"/>
              <a:ext cx="1822025" cy="243841"/>
            </a:xfrm>
            <a:prstGeom prst="rect">
              <a:avLst/>
            </a:prstGeom>
          </p:spPr>
        </p:pic>
        <p:pic>
          <p:nvPicPr>
            <p:cNvPr id="68" name="Picture 67">
              <a:extLst>
                <a:ext uri="{FF2B5EF4-FFF2-40B4-BE49-F238E27FC236}">
                  <a16:creationId xmlns:a16="http://schemas.microsoft.com/office/drawing/2014/main" id="{9DF22CDB-E09B-4E55-9421-57B4A651EEF0}"/>
                </a:ext>
              </a:extLst>
            </p:cNvPr>
            <p:cNvPicPr>
              <a:picLocks noChangeAspect="1"/>
            </p:cNvPicPr>
            <p:nvPr>
              <p:custDataLst>
                <p:tags r:id="rId7"/>
              </p:custDataLst>
            </p:nvPr>
          </p:nvPicPr>
          <p:blipFill>
            <a:blip r:embed="rId15" cstate="print">
              <a:extLst>
                <a:ext uri="{28A0092B-C50C-407E-A947-70E740481C1C}">
                  <a14:useLocalDpi xmlns:a14="http://schemas.microsoft.com/office/drawing/2010/main" val="0"/>
                </a:ext>
              </a:extLst>
            </a:blip>
            <a:stretch>
              <a:fillRect/>
            </a:stretch>
          </p:blipFill>
          <p:spPr>
            <a:xfrm>
              <a:off x="923234" y="2052198"/>
              <a:ext cx="4646243" cy="325568"/>
            </a:xfrm>
            <a:prstGeom prst="rect">
              <a:avLst/>
            </a:prstGeom>
          </p:spPr>
        </p:pic>
      </p:grpSp>
      <p:grpSp>
        <p:nvGrpSpPr>
          <p:cNvPr id="76" name="Group 75">
            <a:extLst>
              <a:ext uri="{FF2B5EF4-FFF2-40B4-BE49-F238E27FC236}">
                <a16:creationId xmlns:a16="http://schemas.microsoft.com/office/drawing/2014/main" id="{ABC71341-DA30-4894-916C-9AA2D072D96B}"/>
              </a:ext>
            </a:extLst>
          </p:cNvPr>
          <p:cNvGrpSpPr/>
          <p:nvPr/>
        </p:nvGrpSpPr>
        <p:grpSpPr>
          <a:xfrm>
            <a:off x="5796136" y="1124743"/>
            <a:ext cx="2838863" cy="2520987"/>
            <a:chOff x="5724128" y="1403483"/>
            <a:chExt cx="2838863" cy="2520987"/>
          </a:xfrm>
        </p:grpSpPr>
        <p:sp>
          <p:nvSpPr>
            <p:cNvPr id="75" name="Rectangle 74">
              <a:extLst>
                <a:ext uri="{FF2B5EF4-FFF2-40B4-BE49-F238E27FC236}">
                  <a16:creationId xmlns:a16="http://schemas.microsoft.com/office/drawing/2014/main" id="{04E2B9C7-4D99-4F90-BD5E-335A97C0C406}"/>
                </a:ext>
              </a:extLst>
            </p:cNvPr>
            <p:cNvSpPr/>
            <p:nvPr/>
          </p:nvSpPr>
          <p:spPr bwMode="auto">
            <a:xfrm>
              <a:off x="5724128" y="1403483"/>
              <a:ext cx="2838863" cy="2520987"/>
            </a:xfrm>
            <a:prstGeom prst="rect">
              <a:avLst/>
            </a:prstGeom>
            <a:solidFill>
              <a:schemeClr val="bg1"/>
            </a:solidFill>
            <a:ln>
              <a:solidFill>
                <a:srgbClr val="ED9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ja-JP" altLang="en-US"/>
            </a:p>
          </p:txBody>
        </p:sp>
        <p:pic>
          <p:nvPicPr>
            <p:cNvPr id="8" name="Picture 7">
              <a:extLst>
                <a:ext uri="{FF2B5EF4-FFF2-40B4-BE49-F238E27FC236}">
                  <a16:creationId xmlns:a16="http://schemas.microsoft.com/office/drawing/2014/main" id="{3A02DB77-5A9F-4964-8FB4-AA89FC38953F}"/>
                </a:ext>
              </a:extLst>
            </p:cNvPr>
            <p:cNvPicPr>
              <a:picLocks noChangeAspect="1"/>
            </p:cNvPicPr>
            <p:nvPr>
              <p:custDataLst>
                <p:tags r:id="rId4"/>
              </p:custDataLst>
            </p:nvPr>
          </p:nvPicPr>
          <p:blipFill>
            <a:blip r:embed="rId16" cstate="print">
              <a:extLst>
                <a:ext uri="{28A0092B-C50C-407E-A947-70E740481C1C}">
                  <a14:useLocalDpi xmlns:a14="http://schemas.microsoft.com/office/drawing/2010/main" val="0"/>
                </a:ext>
              </a:extLst>
            </a:blip>
            <a:stretch>
              <a:fillRect/>
            </a:stretch>
          </p:blipFill>
          <p:spPr>
            <a:xfrm>
              <a:off x="6042168" y="2908912"/>
              <a:ext cx="1437425" cy="582804"/>
            </a:xfrm>
            <a:prstGeom prst="rect">
              <a:avLst/>
            </a:prstGeom>
          </p:spPr>
        </p:pic>
        <p:pic>
          <p:nvPicPr>
            <p:cNvPr id="53" name="Picture 52">
              <a:extLst>
                <a:ext uri="{FF2B5EF4-FFF2-40B4-BE49-F238E27FC236}">
                  <a16:creationId xmlns:a16="http://schemas.microsoft.com/office/drawing/2014/main" id="{792E0F16-F4E6-43C1-9F5F-1B00BE6CEC2B}"/>
                </a:ext>
              </a:extLst>
            </p:cNvPr>
            <p:cNvPicPr>
              <a:picLocks noChangeAspect="1"/>
            </p:cNvPicPr>
            <p:nvPr>
              <p:custDataLst>
                <p:tags r:id="rId5"/>
              </p:custDataLst>
            </p:nvPr>
          </p:nvPicPr>
          <p:blipFill>
            <a:blip r:embed="rId17" cstate="print">
              <a:extLst>
                <a:ext uri="{28A0092B-C50C-407E-A947-70E740481C1C}">
                  <a14:useLocalDpi xmlns:a14="http://schemas.microsoft.com/office/drawing/2010/main" val="0"/>
                </a:ext>
              </a:extLst>
            </a:blip>
            <a:stretch>
              <a:fillRect/>
            </a:stretch>
          </p:blipFill>
          <p:spPr>
            <a:xfrm>
              <a:off x="6033499" y="2195572"/>
              <a:ext cx="2162622" cy="588997"/>
            </a:xfrm>
            <a:prstGeom prst="rect">
              <a:avLst/>
            </a:prstGeom>
          </p:spPr>
        </p:pic>
        <p:pic>
          <p:nvPicPr>
            <p:cNvPr id="64" name="Picture 63">
              <a:extLst>
                <a:ext uri="{FF2B5EF4-FFF2-40B4-BE49-F238E27FC236}">
                  <a16:creationId xmlns:a16="http://schemas.microsoft.com/office/drawing/2014/main" id="{C87CB9E9-7765-4712-878B-1B6F100CE17F}"/>
                </a:ext>
              </a:extLst>
            </p:cNvPr>
            <p:cNvPicPr>
              <a:picLocks noChangeAspect="1"/>
            </p:cNvPicPr>
            <p:nvPr>
              <p:custDataLst>
                <p:tags r:id="rId6"/>
              </p:custDataLst>
            </p:nvPr>
          </p:nvPicPr>
          <p:blipFill>
            <a:blip r:embed="rId18" cstate="print">
              <a:extLst>
                <a:ext uri="{28A0092B-C50C-407E-A947-70E740481C1C}">
                  <a14:useLocalDpi xmlns:a14="http://schemas.microsoft.com/office/drawing/2010/main" val="0"/>
                </a:ext>
              </a:extLst>
            </a:blip>
            <a:stretch>
              <a:fillRect/>
            </a:stretch>
          </p:blipFill>
          <p:spPr>
            <a:xfrm>
              <a:off x="6151472" y="1793806"/>
              <a:ext cx="1773896" cy="325539"/>
            </a:xfrm>
            <a:prstGeom prst="rect">
              <a:avLst/>
            </a:prstGeom>
          </p:spPr>
        </p:pic>
        <p:sp>
          <p:nvSpPr>
            <p:cNvPr id="74" name="TextBox 73">
              <a:extLst>
                <a:ext uri="{FF2B5EF4-FFF2-40B4-BE49-F238E27FC236}">
                  <a16:creationId xmlns:a16="http://schemas.microsoft.com/office/drawing/2014/main" id="{DC101200-D4A0-4924-9647-88EC2C952827}"/>
                </a:ext>
              </a:extLst>
            </p:cNvPr>
            <p:cNvSpPr txBox="1"/>
            <p:nvPr/>
          </p:nvSpPr>
          <p:spPr>
            <a:xfrm>
              <a:off x="5796136" y="1403484"/>
              <a:ext cx="2573077" cy="369332"/>
            </a:xfrm>
            <a:prstGeom prst="rect">
              <a:avLst/>
            </a:prstGeom>
            <a:noFill/>
          </p:spPr>
          <p:txBody>
            <a:bodyPr wrap="none" rtlCol="0">
              <a:spAutoFit/>
            </a:bodyPr>
            <a:lstStyle/>
            <a:p>
              <a:r>
                <a:rPr kumimoji="1" lang="en-US" altLang="ja-JP" dirty="0">
                  <a:solidFill>
                    <a:srgbClr val="DF4521"/>
                  </a:solidFill>
                </a:rPr>
                <a:t>Preferred orientation in B</a:t>
              </a:r>
              <a:endParaRPr kumimoji="1" lang="ja-JP" altLang="en-US" dirty="0">
                <a:solidFill>
                  <a:srgbClr val="DF4521"/>
                </a:solidFill>
              </a:endParaRPr>
            </a:p>
          </p:txBody>
        </p:sp>
      </p:grpSp>
      <p:sp>
        <p:nvSpPr>
          <p:cNvPr id="77" name="TextBox 76">
            <a:extLst>
              <a:ext uri="{FF2B5EF4-FFF2-40B4-BE49-F238E27FC236}">
                <a16:creationId xmlns:a16="http://schemas.microsoft.com/office/drawing/2014/main" id="{BE32D268-3107-49B2-845D-B6ADBC0D8ACC}"/>
              </a:ext>
            </a:extLst>
          </p:cNvPr>
          <p:cNvSpPr txBox="1"/>
          <p:nvPr/>
        </p:nvSpPr>
        <p:spPr>
          <a:xfrm>
            <a:off x="2987824" y="3235607"/>
            <a:ext cx="2131546" cy="369332"/>
          </a:xfrm>
          <a:prstGeom prst="rect">
            <a:avLst/>
          </a:prstGeom>
          <a:noFill/>
        </p:spPr>
        <p:txBody>
          <a:bodyPr wrap="none" rtlCol="0">
            <a:spAutoFit/>
          </a:bodyPr>
          <a:lstStyle/>
          <a:p>
            <a:r>
              <a:rPr kumimoji="1" lang="en-US" altLang="ja-JP" dirty="0">
                <a:solidFill>
                  <a:srgbClr val="DF4521"/>
                </a:solidFill>
              </a:rPr>
              <a:t>B-induced structures</a:t>
            </a:r>
            <a:endParaRPr kumimoji="1" lang="ja-JP" altLang="en-US" dirty="0">
              <a:solidFill>
                <a:srgbClr val="DF4521"/>
              </a:solidFill>
            </a:endParaRPr>
          </a:p>
        </p:txBody>
      </p:sp>
      <p:pic>
        <p:nvPicPr>
          <p:cNvPr id="79" name="図 7" descr="\begin{document}&#10;\begin{align*}&#10;n = \frac{ \vert \bq \vert }{ \omega }&#10;\end{align*}&#10;\end{document}">
            <a:extLst>
              <a:ext uri="{FF2B5EF4-FFF2-40B4-BE49-F238E27FC236}">
                <a16:creationId xmlns:a16="http://schemas.microsoft.com/office/drawing/2014/main" id="{60567473-F63D-4EA8-B786-2C4BA80984C4}"/>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272693" y="4464678"/>
            <a:ext cx="936104" cy="641261"/>
          </a:xfrm>
          <a:prstGeom prst="rect">
            <a:avLst/>
          </a:prstGeom>
        </p:spPr>
      </p:pic>
      <p:sp>
        <p:nvSpPr>
          <p:cNvPr id="80" name="TextBox 79">
            <a:extLst>
              <a:ext uri="{FF2B5EF4-FFF2-40B4-BE49-F238E27FC236}">
                <a16:creationId xmlns:a16="http://schemas.microsoft.com/office/drawing/2014/main" id="{B3E19DCD-DF4D-4822-868B-F63660D8F925}"/>
              </a:ext>
            </a:extLst>
          </p:cNvPr>
          <p:cNvSpPr txBox="1"/>
          <p:nvPr/>
        </p:nvSpPr>
        <p:spPr>
          <a:xfrm>
            <a:off x="197176" y="3933056"/>
            <a:ext cx="4446832" cy="400110"/>
          </a:xfrm>
          <a:prstGeom prst="rect">
            <a:avLst/>
          </a:prstGeom>
          <a:noFill/>
        </p:spPr>
        <p:txBody>
          <a:bodyPr wrap="square" rtlCol="0">
            <a:spAutoFit/>
          </a:bodyPr>
          <a:lstStyle/>
          <a:p>
            <a:r>
              <a:rPr kumimoji="1" lang="en-US" altLang="ja-JP" sz="2000" dirty="0">
                <a:solidFill>
                  <a:srgbClr val="00B0F0"/>
                </a:solidFill>
              </a:rPr>
              <a:t>Refractive indices from the Maxwell eq.</a:t>
            </a:r>
            <a:endParaRPr kumimoji="1" lang="ja-JP" altLang="en-US" sz="2000" dirty="0">
              <a:solidFill>
                <a:srgbClr val="00B0F0"/>
              </a:solidFill>
            </a:endParaRPr>
          </a:p>
        </p:txBody>
      </p:sp>
      <p:sp>
        <p:nvSpPr>
          <p:cNvPr id="81" name="TextBox 80">
            <a:extLst>
              <a:ext uri="{FF2B5EF4-FFF2-40B4-BE49-F238E27FC236}">
                <a16:creationId xmlns:a16="http://schemas.microsoft.com/office/drawing/2014/main" id="{87CCADB3-6F5D-41AA-8A39-B365701E8F49}"/>
              </a:ext>
            </a:extLst>
          </p:cNvPr>
          <p:cNvSpPr txBox="1"/>
          <p:nvPr/>
        </p:nvSpPr>
        <p:spPr>
          <a:xfrm>
            <a:off x="5940152" y="3275692"/>
            <a:ext cx="2619435" cy="369332"/>
          </a:xfrm>
          <a:prstGeom prst="rect">
            <a:avLst/>
          </a:prstGeom>
          <a:noFill/>
        </p:spPr>
        <p:txBody>
          <a:bodyPr wrap="square" rtlCol="0">
            <a:spAutoFit/>
          </a:bodyPr>
          <a:lstStyle/>
          <a:p>
            <a:r>
              <a:rPr kumimoji="1" lang="en-US" altLang="ja-JP" dirty="0">
                <a:solidFill>
                  <a:srgbClr val="DF4521"/>
                </a:solidFill>
              </a:rPr>
              <a:t>(Boost invariance along B)</a:t>
            </a:r>
            <a:endParaRPr kumimoji="1" lang="ja-JP" altLang="en-US" dirty="0">
              <a:solidFill>
                <a:srgbClr val="DF4521"/>
              </a:solidFill>
            </a:endParaRPr>
          </a:p>
        </p:txBody>
      </p:sp>
      <p:pic>
        <p:nvPicPr>
          <p:cNvPr id="87" name="Picture 86">
            <a:extLst>
              <a:ext uri="{FF2B5EF4-FFF2-40B4-BE49-F238E27FC236}">
                <a16:creationId xmlns:a16="http://schemas.microsoft.com/office/drawing/2014/main" id="{3E5B5384-FB57-49CC-8224-9BC2B86FBE3D}"/>
              </a:ext>
            </a:extLst>
          </p:cNvPr>
          <p:cNvPicPr>
            <a:picLocks noChangeAspect="1"/>
          </p:cNvPicPr>
          <p:nvPr>
            <p:custDataLst>
              <p:tags r:id="rId3"/>
            </p:custDataLst>
          </p:nvPr>
        </p:nvPicPr>
        <p:blipFill>
          <a:blip r:embed="rId20" cstate="print">
            <a:extLst>
              <a:ext uri="{28A0092B-C50C-407E-A947-70E740481C1C}">
                <a14:useLocalDpi xmlns:a14="http://schemas.microsoft.com/office/drawing/2010/main" val="0"/>
              </a:ext>
            </a:extLst>
          </a:blip>
          <a:stretch>
            <a:fillRect/>
          </a:stretch>
        </p:blipFill>
        <p:spPr>
          <a:xfrm>
            <a:off x="3890627" y="1124743"/>
            <a:ext cx="1455935" cy="333121"/>
          </a:xfrm>
          <a:prstGeom prst="rect">
            <a:avLst/>
          </a:prstGeom>
        </p:spPr>
      </p:pic>
      <p:sp>
        <p:nvSpPr>
          <p:cNvPr id="88" name="TextBox 87">
            <a:extLst>
              <a:ext uri="{FF2B5EF4-FFF2-40B4-BE49-F238E27FC236}">
                <a16:creationId xmlns:a16="http://schemas.microsoft.com/office/drawing/2014/main" id="{A7A5B01D-A43C-49C1-BC6D-24375D742B4F}"/>
              </a:ext>
            </a:extLst>
          </p:cNvPr>
          <p:cNvSpPr txBox="1"/>
          <p:nvPr/>
        </p:nvSpPr>
        <p:spPr>
          <a:xfrm>
            <a:off x="239366" y="5326417"/>
            <a:ext cx="3760767" cy="1015663"/>
          </a:xfrm>
          <a:prstGeom prst="rect">
            <a:avLst/>
          </a:prstGeom>
          <a:noFill/>
        </p:spPr>
        <p:txBody>
          <a:bodyPr wrap="square" rtlCol="0">
            <a:spAutoFit/>
          </a:bodyPr>
          <a:lstStyle/>
          <a:p>
            <a:r>
              <a:rPr kumimoji="1" lang="en-US" altLang="ja-JP" sz="2000" dirty="0"/>
              <a:t>Direct consequence of t</a:t>
            </a:r>
            <a:r>
              <a:rPr lang="en-US" altLang="ja-JP" sz="2000" dirty="0"/>
              <a:t>he </a:t>
            </a:r>
            <a:r>
              <a:rPr lang="en-US" altLang="ja-JP" sz="2000" u="sng" dirty="0">
                <a:solidFill>
                  <a:srgbClr val="FF0000"/>
                </a:solidFill>
              </a:rPr>
              <a:t>gauge symmetry</a:t>
            </a:r>
            <a:r>
              <a:rPr lang="en-US" altLang="ja-JP" sz="2000" dirty="0"/>
              <a:t> and the </a:t>
            </a:r>
            <a:r>
              <a:rPr lang="en-US" altLang="ja-JP" sz="2000" u="sng" dirty="0">
                <a:solidFill>
                  <a:srgbClr val="FF0000"/>
                </a:solidFill>
              </a:rPr>
              <a:t>breaking</a:t>
            </a:r>
            <a:r>
              <a:rPr lang="en-US" altLang="ja-JP" sz="2000" u="sng" dirty="0"/>
              <a:t> </a:t>
            </a:r>
            <a:r>
              <a:rPr lang="en-US" altLang="ja-JP" sz="2000" dirty="0"/>
              <a:t>of one  spatial rotational symmetry.</a:t>
            </a:r>
            <a:endParaRPr kumimoji="1" lang="ja-JP" altLang="en-US" sz="2000" dirty="0"/>
          </a:p>
        </p:txBody>
      </p:sp>
    </p:spTree>
    <p:extLst>
      <p:ext uri="{BB962C8B-B14F-4D97-AF65-F5344CB8AC3E}">
        <p14:creationId xmlns:p14="http://schemas.microsoft.com/office/powerpoint/2010/main" val="8614830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489676" y="100118"/>
            <a:ext cx="6319529" cy="523220"/>
          </a:xfrm>
          <a:prstGeom prst="rect">
            <a:avLst/>
          </a:prstGeom>
          <a:noFill/>
        </p:spPr>
        <p:txBody>
          <a:bodyPr wrap="square" rtlCol="0">
            <a:spAutoFit/>
          </a:bodyPr>
          <a:lstStyle/>
          <a:p>
            <a:r>
              <a:rPr lang="en-US" altLang="ja-JP" sz="2800" dirty="0" err="1">
                <a:solidFill>
                  <a:srgbClr val="00B0F0"/>
                </a:solidFill>
              </a:rPr>
              <a:t>Resummation</a:t>
            </a:r>
            <a:r>
              <a:rPr lang="en-US" altLang="ja-JP" sz="2800" dirty="0">
                <a:solidFill>
                  <a:srgbClr val="00B0F0"/>
                </a:solidFill>
              </a:rPr>
              <a:t> for external-field insertions</a:t>
            </a:r>
            <a:endParaRPr kumimoji="1" lang="ja-JP" altLang="en-US" sz="2800" dirty="0">
              <a:solidFill>
                <a:srgbClr val="00B0F0"/>
              </a:solidFill>
            </a:endParaRPr>
          </a:p>
        </p:txBody>
      </p:sp>
      <p:grpSp>
        <p:nvGrpSpPr>
          <p:cNvPr id="97" name="Group 96">
            <a:extLst>
              <a:ext uri="{FF2B5EF4-FFF2-40B4-BE49-F238E27FC236}">
                <a16:creationId xmlns:a16="http://schemas.microsoft.com/office/drawing/2014/main" id="{3E831148-E633-4178-B276-8D2E88B09BFF}"/>
              </a:ext>
            </a:extLst>
          </p:cNvPr>
          <p:cNvGrpSpPr/>
          <p:nvPr/>
        </p:nvGrpSpPr>
        <p:grpSpPr>
          <a:xfrm>
            <a:off x="144016" y="908720"/>
            <a:ext cx="9324528" cy="1307508"/>
            <a:chOff x="0" y="1065887"/>
            <a:chExt cx="9324528" cy="1307508"/>
          </a:xfrm>
        </p:grpSpPr>
        <p:sp>
          <p:nvSpPr>
            <p:cNvPr id="96" name="Rectangle 95">
              <a:extLst>
                <a:ext uri="{FF2B5EF4-FFF2-40B4-BE49-F238E27FC236}">
                  <a16:creationId xmlns:a16="http://schemas.microsoft.com/office/drawing/2014/main" id="{1C87B8A2-7166-45C9-8376-D7C1B9F341D9}"/>
                </a:ext>
              </a:extLst>
            </p:cNvPr>
            <p:cNvSpPr/>
            <p:nvPr/>
          </p:nvSpPr>
          <p:spPr bwMode="auto">
            <a:xfrm>
              <a:off x="0" y="1065887"/>
              <a:ext cx="8922901" cy="1307508"/>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ja-JP" altLang="en-US"/>
            </a:p>
          </p:txBody>
        </p:sp>
        <p:grpSp>
          <p:nvGrpSpPr>
            <p:cNvPr id="27" name="Group 26">
              <a:extLst>
                <a:ext uri="{FF2B5EF4-FFF2-40B4-BE49-F238E27FC236}">
                  <a16:creationId xmlns:a16="http://schemas.microsoft.com/office/drawing/2014/main" id="{F125DBE4-F915-46E8-8926-F1D3D4C26CCB}"/>
                </a:ext>
              </a:extLst>
            </p:cNvPr>
            <p:cNvGrpSpPr/>
            <p:nvPr/>
          </p:nvGrpSpPr>
          <p:grpSpPr>
            <a:xfrm>
              <a:off x="141235" y="1196752"/>
              <a:ext cx="9183293" cy="946001"/>
              <a:chOff x="141235" y="1196752"/>
              <a:chExt cx="9183293" cy="946001"/>
            </a:xfrm>
          </p:grpSpPr>
          <p:grpSp>
            <p:nvGrpSpPr>
              <p:cNvPr id="18" name="Group 17">
                <a:extLst>
                  <a:ext uri="{FF2B5EF4-FFF2-40B4-BE49-F238E27FC236}">
                    <a16:creationId xmlns:a16="http://schemas.microsoft.com/office/drawing/2014/main" id="{48298C54-1568-420B-BED6-4C65462481EC}"/>
                  </a:ext>
                </a:extLst>
              </p:cNvPr>
              <p:cNvGrpSpPr/>
              <p:nvPr/>
            </p:nvGrpSpPr>
            <p:grpSpPr>
              <a:xfrm>
                <a:off x="2401379" y="1230955"/>
                <a:ext cx="628191" cy="877594"/>
                <a:chOff x="2539222" y="1556792"/>
                <a:chExt cx="628191" cy="877594"/>
              </a:xfrm>
            </p:grpSpPr>
            <p:sp>
              <p:nvSpPr>
                <p:cNvPr id="202" name="テキスト ボックス 131 1">
                  <a:extLst>
                    <a:ext uri="{FF2B5EF4-FFF2-40B4-BE49-F238E27FC236}">
                      <a16:creationId xmlns:a16="http://schemas.microsoft.com/office/drawing/2014/main" id="{8F2F585C-9506-4F32-9FA6-AA7712D29EED}"/>
                    </a:ext>
                  </a:extLst>
                </p:cNvPr>
                <p:cNvSpPr txBox="1"/>
                <p:nvPr/>
              </p:nvSpPr>
              <p:spPr>
                <a:xfrm>
                  <a:off x="2673241" y="1556792"/>
                  <a:ext cx="324317" cy="286852"/>
                </a:xfrm>
                <a:prstGeom prst="rect">
                  <a:avLst/>
                </a:prstGeom>
                <a:noFill/>
              </p:spPr>
              <p:txBody>
                <a:bodyPr wrap="none" rtlCol="0">
                  <a:spAutoFit/>
                </a:bodyPr>
                <a:lstStyle/>
                <a:p>
                  <a:r>
                    <a:rPr kumimoji="1" lang="en-US" altLang="ja-JP" sz="2000" dirty="0" err="1">
                      <a:solidFill>
                        <a:srgbClr val="0070C0"/>
                      </a:solidFill>
                    </a:rPr>
                    <a:t>eB</a:t>
                  </a:r>
                  <a:endParaRPr kumimoji="1" lang="ja-JP" altLang="en-US" sz="2000" dirty="0">
                    <a:solidFill>
                      <a:srgbClr val="0070C0"/>
                    </a:solidFill>
                  </a:endParaRPr>
                </a:p>
              </p:txBody>
            </p:sp>
            <p:cxnSp>
              <p:nvCxnSpPr>
                <p:cNvPr id="203" name="Straight Connector 202">
                  <a:extLst>
                    <a:ext uri="{FF2B5EF4-FFF2-40B4-BE49-F238E27FC236}">
                      <a16:creationId xmlns:a16="http://schemas.microsoft.com/office/drawing/2014/main" id="{B12972FA-7C7F-4EFB-8AF8-7021E819DB0C}"/>
                    </a:ext>
                  </a:extLst>
                </p:cNvPr>
                <p:cNvCxnSpPr>
                  <a:cxnSpLocks/>
                </p:cNvCxnSpPr>
                <p:nvPr/>
              </p:nvCxnSpPr>
              <p:spPr>
                <a:xfrm>
                  <a:off x="2539222" y="2434386"/>
                  <a:ext cx="628191" cy="0"/>
                </a:xfrm>
                <a:prstGeom prst="line">
                  <a:avLst/>
                </a:prstGeom>
                <a:ln w="19050">
                  <a:solidFill>
                    <a:srgbClr val="33CC33"/>
                  </a:solidFill>
                </a:ln>
              </p:spPr>
              <p:style>
                <a:lnRef idx="1">
                  <a:schemeClr val="accent1"/>
                </a:lnRef>
                <a:fillRef idx="0">
                  <a:schemeClr val="accent1"/>
                </a:fillRef>
                <a:effectRef idx="0">
                  <a:schemeClr val="accent1"/>
                </a:effectRef>
                <a:fontRef idx="minor">
                  <a:schemeClr val="tx1"/>
                </a:fontRef>
              </p:style>
            </p:cxnSp>
            <p:grpSp>
              <p:nvGrpSpPr>
                <p:cNvPr id="204" name="グループ化 99">
                  <a:extLst>
                    <a:ext uri="{FF2B5EF4-FFF2-40B4-BE49-F238E27FC236}">
                      <a16:creationId xmlns:a16="http://schemas.microsoft.com/office/drawing/2014/main" id="{82B5ED6F-B4D7-47FA-9A35-0D8DFE498F95}"/>
                    </a:ext>
                  </a:extLst>
                </p:cNvPr>
                <p:cNvGrpSpPr/>
                <p:nvPr/>
              </p:nvGrpSpPr>
              <p:grpSpPr>
                <a:xfrm rot="3036739">
                  <a:off x="2659127" y="2015962"/>
                  <a:ext cx="507068" cy="230110"/>
                  <a:chOff x="5267450" y="3810639"/>
                  <a:chExt cx="848735" cy="391695"/>
                </a:xfrm>
              </p:grpSpPr>
              <p:sp>
                <p:nvSpPr>
                  <p:cNvPr id="214" name="フリーフォーム 100 1">
                    <a:extLst>
                      <a:ext uri="{FF2B5EF4-FFF2-40B4-BE49-F238E27FC236}">
                        <a16:creationId xmlns:a16="http://schemas.microsoft.com/office/drawing/2014/main" id="{A0E72C28-DB38-4F3E-B2A6-1C13A50B67BA}"/>
                      </a:ext>
                    </a:extLst>
                  </p:cNvPr>
                  <p:cNvSpPr/>
                  <p:nvPr/>
                </p:nvSpPr>
                <p:spPr>
                  <a:xfrm rot="2260291">
                    <a:off x="5351970" y="4104714"/>
                    <a:ext cx="764215" cy="97620"/>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15" name="グループ化 101">
                    <a:extLst>
                      <a:ext uri="{FF2B5EF4-FFF2-40B4-BE49-F238E27FC236}">
                        <a16:creationId xmlns:a16="http://schemas.microsoft.com/office/drawing/2014/main" id="{8D6D2D45-5CD4-447D-947F-13E841EF1433}"/>
                      </a:ext>
                    </a:extLst>
                  </p:cNvPr>
                  <p:cNvGrpSpPr/>
                  <p:nvPr/>
                </p:nvGrpSpPr>
                <p:grpSpPr>
                  <a:xfrm>
                    <a:off x="5267450" y="3810639"/>
                    <a:ext cx="141461" cy="141461"/>
                    <a:chOff x="7240824" y="2855449"/>
                    <a:chExt cx="141461" cy="141461"/>
                  </a:xfrm>
                </p:grpSpPr>
                <p:cxnSp>
                  <p:nvCxnSpPr>
                    <p:cNvPr id="216" name="直線コネクタ 102 1">
                      <a:extLst>
                        <a:ext uri="{FF2B5EF4-FFF2-40B4-BE49-F238E27FC236}">
                          <a16:creationId xmlns:a16="http://schemas.microsoft.com/office/drawing/2014/main" id="{B935944D-D8CF-4C16-A0A2-5CD7EBEEF770}"/>
                        </a:ext>
                      </a:extLst>
                    </p:cNvPr>
                    <p:cNvCxnSpPr/>
                    <p:nvPr/>
                  </p:nvCxnSpPr>
                  <p:spPr>
                    <a:xfrm>
                      <a:off x="7240824" y="2855449"/>
                      <a:ext cx="141461" cy="141461"/>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17" name="直線コネクタ 103 1">
                      <a:extLst>
                        <a:ext uri="{FF2B5EF4-FFF2-40B4-BE49-F238E27FC236}">
                          <a16:creationId xmlns:a16="http://schemas.microsoft.com/office/drawing/2014/main" id="{F9669CE3-10F6-4F1C-BDA6-4FDF2E672DF0}"/>
                        </a:ext>
                      </a:extLst>
                    </p:cNvPr>
                    <p:cNvCxnSpPr/>
                    <p:nvPr/>
                  </p:nvCxnSpPr>
                  <p:spPr>
                    <a:xfrm flipH="1">
                      <a:off x="7240824" y="2855449"/>
                      <a:ext cx="141461" cy="141461"/>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18" name="直線コネクタ 104 1">
                      <a:extLst>
                        <a:ext uri="{FF2B5EF4-FFF2-40B4-BE49-F238E27FC236}">
                          <a16:creationId xmlns:a16="http://schemas.microsoft.com/office/drawing/2014/main" id="{1E211A37-7913-4C06-A9BF-C2E34C91B60C}"/>
                        </a:ext>
                      </a:extLst>
                    </p:cNvPr>
                    <p:cNvCxnSpPr/>
                    <p:nvPr/>
                  </p:nvCxnSpPr>
                  <p:spPr>
                    <a:xfrm flipV="1">
                      <a:off x="7240824" y="2855449"/>
                      <a:ext cx="141461" cy="141461"/>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19" name="直線コネクタ 105 1">
                      <a:extLst>
                        <a:ext uri="{FF2B5EF4-FFF2-40B4-BE49-F238E27FC236}">
                          <a16:creationId xmlns:a16="http://schemas.microsoft.com/office/drawing/2014/main" id="{B46CF070-6C1A-41FD-B843-987F059AC94C}"/>
                        </a:ext>
                      </a:extLst>
                    </p:cNvPr>
                    <p:cNvCxnSpPr/>
                    <p:nvPr/>
                  </p:nvCxnSpPr>
                  <p:spPr>
                    <a:xfrm>
                      <a:off x="7240824" y="2855449"/>
                      <a:ext cx="141461" cy="141461"/>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grpSp>
            </p:grpSp>
          </p:grpSp>
          <p:grpSp>
            <p:nvGrpSpPr>
              <p:cNvPr id="14" name="Group 13">
                <a:extLst>
                  <a:ext uri="{FF2B5EF4-FFF2-40B4-BE49-F238E27FC236}">
                    <a16:creationId xmlns:a16="http://schemas.microsoft.com/office/drawing/2014/main" id="{BA4FF256-F699-4189-AF62-B1BE10D60F1C}"/>
                  </a:ext>
                </a:extLst>
              </p:cNvPr>
              <p:cNvGrpSpPr/>
              <p:nvPr/>
            </p:nvGrpSpPr>
            <p:grpSpPr>
              <a:xfrm>
                <a:off x="5652120" y="1222348"/>
                <a:ext cx="2426068" cy="894808"/>
                <a:chOff x="5866800" y="1556792"/>
                <a:chExt cx="2426068" cy="894808"/>
              </a:xfrm>
            </p:grpSpPr>
            <p:sp>
              <p:nvSpPr>
                <p:cNvPr id="103" name="テキスト ボックス 131 1">
                  <a:extLst>
                    <a:ext uri="{FF2B5EF4-FFF2-40B4-BE49-F238E27FC236}">
                      <a16:creationId xmlns:a16="http://schemas.microsoft.com/office/drawing/2014/main" id="{B565E6CF-0CE2-43BF-8BB6-2CEB82979768}"/>
                    </a:ext>
                  </a:extLst>
                </p:cNvPr>
                <p:cNvSpPr txBox="1"/>
                <p:nvPr/>
              </p:nvSpPr>
              <p:spPr>
                <a:xfrm>
                  <a:off x="5928811" y="1574006"/>
                  <a:ext cx="324317" cy="286852"/>
                </a:xfrm>
                <a:prstGeom prst="rect">
                  <a:avLst/>
                </a:prstGeom>
                <a:noFill/>
              </p:spPr>
              <p:txBody>
                <a:bodyPr wrap="none" rtlCol="0">
                  <a:spAutoFit/>
                </a:bodyPr>
                <a:lstStyle/>
                <a:p>
                  <a:r>
                    <a:rPr kumimoji="1" lang="en-US" altLang="ja-JP" sz="2000" dirty="0" err="1">
                      <a:solidFill>
                        <a:srgbClr val="0070C0"/>
                      </a:solidFill>
                    </a:rPr>
                    <a:t>eB</a:t>
                  </a:r>
                  <a:endParaRPr kumimoji="1" lang="ja-JP" altLang="en-US" sz="2000" dirty="0">
                    <a:solidFill>
                      <a:srgbClr val="0070C0"/>
                    </a:solidFill>
                  </a:endParaRPr>
                </a:p>
              </p:txBody>
            </p:sp>
            <p:cxnSp>
              <p:nvCxnSpPr>
                <p:cNvPr id="104" name="Straight Connector 103">
                  <a:extLst>
                    <a:ext uri="{FF2B5EF4-FFF2-40B4-BE49-F238E27FC236}">
                      <a16:creationId xmlns:a16="http://schemas.microsoft.com/office/drawing/2014/main" id="{484DE894-69B3-4767-ABB8-DC7AB77A0AC1}"/>
                    </a:ext>
                  </a:extLst>
                </p:cNvPr>
                <p:cNvCxnSpPr>
                  <a:cxnSpLocks/>
                </p:cNvCxnSpPr>
                <p:nvPr/>
              </p:nvCxnSpPr>
              <p:spPr>
                <a:xfrm>
                  <a:off x="5866800" y="2451600"/>
                  <a:ext cx="825998" cy="0"/>
                </a:xfrm>
                <a:prstGeom prst="line">
                  <a:avLst/>
                </a:prstGeom>
                <a:ln w="19050">
                  <a:solidFill>
                    <a:srgbClr val="33CC33"/>
                  </a:solidFill>
                </a:ln>
              </p:spPr>
              <p:style>
                <a:lnRef idx="1">
                  <a:schemeClr val="accent1"/>
                </a:lnRef>
                <a:fillRef idx="0">
                  <a:schemeClr val="accent1"/>
                </a:fillRef>
                <a:effectRef idx="0">
                  <a:schemeClr val="accent1"/>
                </a:effectRef>
                <a:fontRef idx="minor">
                  <a:schemeClr val="tx1"/>
                </a:fontRef>
              </p:style>
            </p:cxnSp>
            <p:grpSp>
              <p:nvGrpSpPr>
                <p:cNvPr id="105" name="グループ化 99">
                  <a:extLst>
                    <a:ext uri="{FF2B5EF4-FFF2-40B4-BE49-F238E27FC236}">
                      <a16:creationId xmlns:a16="http://schemas.microsoft.com/office/drawing/2014/main" id="{8CA3EFEF-98F4-4DA0-A46E-A8E92AEE2FB8}"/>
                    </a:ext>
                  </a:extLst>
                </p:cNvPr>
                <p:cNvGrpSpPr/>
                <p:nvPr/>
              </p:nvGrpSpPr>
              <p:grpSpPr>
                <a:xfrm rot="3036739">
                  <a:off x="5914697" y="2033176"/>
                  <a:ext cx="507068" cy="230110"/>
                  <a:chOff x="5267450" y="3810639"/>
                  <a:chExt cx="848735" cy="391695"/>
                </a:xfrm>
              </p:grpSpPr>
              <p:sp>
                <p:nvSpPr>
                  <p:cNvPr id="115" name="フリーフォーム 100 1">
                    <a:extLst>
                      <a:ext uri="{FF2B5EF4-FFF2-40B4-BE49-F238E27FC236}">
                        <a16:creationId xmlns:a16="http://schemas.microsoft.com/office/drawing/2014/main" id="{2F522C31-98BB-4085-9208-553AE178BC06}"/>
                      </a:ext>
                    </a:extLst>
                  </p:cNvPr>
                  <p:cNvSpPr/>
                  <p:nvPr/>
                </p:nvSpPr>
                <p:spPr>
                  <a:xfrm rot="2260291">
                    <a:off x="5351970" y="4104714"/>
                    <a:ext cx="764215" cy="97620"/>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16" name="グループ化 101">
                    <a:extLst>
                      <a:ext uri="{FF2B5EF4-FFF2-40B4-BE49-F238E27FC236}">
                        <a16:creationId xmlns:a16="http://schemas.microsoft.com/office/drawing/2014/main" id="{691CA547-1AA9-45FB-A1B6-0EE728F4BF7B}"/>
                      </a:ext>
                    </a:extLst>
                  </p:cNvPr>
                  <p:cNvGrpSpPr/>
                  <p:nvPr/>
                </p:nvGrpSpPr>
                <p:grpSpPr>
                  <a:xfrm>
                    <a:off x="5267450" y="3810639"/>
                    <a:ext cx="141461" cy="141461"/>
                    <a:chOff x="7240824" y="2855449"/>
                    <a:chExt cx="141461" cy="141461"/>
                  </a:xfrm>
                </p:grpSpPr>
                <p:cxnSp>
                  <p:nvCxnSpPr>
                    <p:cNvPr id="117" name="直線コネクタ 102 1">
                      <a:extLst>
                        <a:ext uri="{FF2B5EF4-FFF2-40B4-BE49-F238E27FC236}">
                          <a16:creationId xmlns:a16="http://schemas.microsoft.com/office/drawing/2014/main" id="{5B7735AD-D28D-43E7-A006-5A5DF3DFCD70}"/>
                        </a:ext>
                      </a:extLst>
                    </p:cNvPr>
                    <p:cNvCxnSpPr/>
                    <p:nvPr/>
                  </p:nvCxnSpPr>
                  <p:spPr>
                    <a:xfrm>
                      <a:off x="7240824" y="2855449"/>
                      <a:ext cx="141461" cy="141461"/>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18" name="直線コネクタ 103 1">
                      <a:extLst>
                        <a:ext uri="{FF2B5EF4-FFF2-40B4-BE49-F238E27FC236}">
                          <a16:creationId xmlns:a16="http://schemas.microsoft.com/office/drawing/2014/main" id="{9D3E988B-A82A-4B76-B9CE-7FA9A8516BC7}"/>
                        </a:ext>
                      </a:extLst>
                    </p:cNvPr>
                    <p:cNvCxnSpPr/>
                    <p:nvPr/>
                  </p:nvCxnSpPr>
                  <p:spPr>
                    <a:xfrm flipH="1">
                      <a:off x="7240824" y="2855449"/>
                      <a:ext cx="141461" cy="141461"/>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19" name="直線コネクタ 104 1">
                      <a:extLst>
                        <a:ext uri="{FF2B5EF4-FFF2-40B4-BE49-F238E27FC236}">
                          <a16:creationId xmlns:a16="http://schemas.microsoft.com/office/drawing/2014/main" id="{2CFD2BB9-5CA4-4CD7-AC86-F6A63D7D15FE}"/>
                        </a:ext>
                      </a:extLst>
                    </p:cNvPr>
                    <p:cNvCxnSpPr/>
                    <p:nvPr/>
                  </p:nvCxnSpPr>
                  <p:spPr>
                    <a:xfrm flipV="1">
                      <a:off x="7240824" y="2855449"/>
                      <a:ext cx="141461" cy="141461"/>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20" name="直線コネクタ 105 1">
                      <a:extLst>
                        <a:ext uri="{FF2B5EF4-FFF2-40B4-BE49-F238E27FC236}">
                          <a16:creationId xmlns:a16="http://schemas.microsoft.com/office/drawing/2014/main" id="{658F9FC5-83E5-4311-8CED-88CED20D11BA}"/>
                        </a:ext>
                      </a:extLst>
                    </p:cNvPr>
                    <p:cNvCxnSpPr/>
                    <p:nvPr/>
                  </p:nvCxnSpPr>
                  <p:spPr>
                    <a:xfrm>
                      <a:off x="7240824" y="2855449"/>
                      <a:ext cx="141461" cy="141461"/>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grpSp>
            </p:grpSp>
            <p:sp>
              <p:nvSpPr>
                <p:cNvPr id="106" name="テキスト ボックス 131 2">
                  <a:extLst>
                    <a:ext uri="{FF2B5EF4-FFF2-40B4-BE49-F238E27FC236}">
                      <a16:creationId xmlns:a16="http://schemas.microsoft.com/office/drawing/2014/main" id="{6E6925B7-D9C5-4574-ADC9-65B443D33078}"/>
                    </a:ext>
                  </a:extLst>
                </p:cNvPr>
                <p:cNvSpPr txBox="1"/>
                <p:nvPr/>
              </p:nvSpPr>
              <p:spPr>
                <a:xfrm>
                  <a:off x="5928812" y="1574007"/>
                  <a:ext cx="324317" cy="286852"/>
                </a:xfrm>
                <a:prstGeom prst="rect">
                  <a:avLst/>
                </a:prstGeom>
                <a:noFill/>
              </p:spPr>
              <p:txBody>
                <a:bodyPr wrap="none" rtlCol="0">
                  <a:spAutoFit/>
                </a:bodyPr>
                <a:lstStyle/>
                <a:p>
                  <a:r>
                    <a:rPr kumimoji="1" lang="en-US" altLang="ja-JP" sz="2000" dirty="0" err="1">
                      <a:solidFill>
                        <a:srgbClr val="0070C0"/>
                      </a:solidFill>
                    </a:rPr>
                    <a:t>eB</a:t>
                  </a:r>
                  <a:endParaRPr kumimoji="1" lang="ja-JP" altLang="en-US" sz="2000" dirty="0">
                    <a:solidFill>
                      <a:srgbClr val="0070C0"/>
                    </a:solidFill>
                  </a:endParaRPr>
                </a:p>
              </p:txBody>
            </p:sp>
            <p:grpSp>
              <p:nvGrpSpPr>
                <p:cNvPr id="107" name="グループ化 99">
                  <a:extLst>
                    <a:ext uri="{FF2B5EF4-FFF2-40B4-BE49-F238E27FC236}">
                      <a16:creationId xmlns:a16="http://schemas.microsoft.com/office/drawing/2014/main" id="{331A5450-556E-4BCD-B1AA-3FB07D954767}"/>
                    </a:ext>
                  </a:extLst>
                </p:cNvPr>
                <p:cNvGrpSpPr/>
                <p:nvPr/>
              </p:nvGrpSpPr>
              <p:grpSpPr>
                <a:xfrm rot="3036739">
                  <a:off x="6292707" y="2015961"/>
                  <a:ext cx="507068" cy="230110"/>
                  <a:chOff x="5267450" y="3810639"/>
                  <a:chExt cx="848735" cy="391695"/>
                </a:xfrm>
              </p:grpSpPr>
              <p:sp>
                <p:nvSpPr>
                  <p:cNvPr id="109" name="フリーフォーム 100 2">
                    <a:extLst>
                      <a:ext uri="{FF2B5EF4-FFF2-40B4-BE49-F238E27FC236}">
                        <a16:creationId xmlns:a16="http://schemas.microsoft.com/office/drawing/2014/main" id="{89C4FE64-F17E-4EBB-A4B1-C31B90A9584D}"/>
                      </a:ext>
                    </a:extLst>
                  </p:cNvPr>
                  <p:cNvSpPr/>
                  <p:nvPr/>
                </p:nvSpPr>
                <p:spPr>
                  <a:xfrm rot="2260291">
                    <a:off x="5351970" y="4104714"/>
                    <a:ext cx="764215" cy="97620"/>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10" name="グループ化 101">
                    <a:extLst>
                      <a:ext uri="{FF2B5EF4-FFF2-40B4-BE49-F238E27FC236}">
                        <a16:creationId xmlns:a16="http://schemas.microsoft.com/office/drawing/2014/main" id="{337E5DCE-C2B7-4811-89BC-68D19D13BF3A}"/>
                      </a:ext>
                    </a:extLst>
                  </p:cNvPr>
                  <p:cNvGrpSpPr/>
                  <p:nvPr/>
                </p:nvGrpSpPr>
                <p:grpSpPr>
                  <a:xfrm>
                    <a:off x="5267450" y="3810639"/>
                    <a:ext cx="141461" cy="141461"/>
                    <a:chOff x="7240824" y="2855449"/>
                    <a:chExt cx="141461" cy="141461"/>
                  </a:xfrm>
                </p:grpSpPr>
                <p:cxnSp>
                  <p:nvCxnSpPr>
                    <p:cNvPr id="111" name="直線コネクタ 102 2">
                      <a:extLst>
                        <a:ext uri="{FF2B5EF4-FFF2-40B4-BE49-F238E27FC236}">
                          <a16:creationId xmlns:a16="http://schemas.microsoft.com/office/drawing/2014/main" id="{C84D555F-FB4E-4448-9F0F-CF2A51AFA852}"/>
                        </a:ext>
                      </a:extLst>
                    </p:cNvPr>
                    <p:cNvCxnSpPr/>
                    <p:nvPr/>
                  </p:nvCxnSpPr>
                  <p:spPr>
                    <a:xfrm>
                      <a:off x="7240824" y="2855449"/>
                      <a:ext cx="141461" cy="141461"/>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12" name="直線コネクタ 103 2">
                      <a:extLst>
                        <a:ext uri="{FF2B5EF4-FFF2-40B4-BE49-F238E27FC236}">
                          <a16:creationId xmlns:a16="http://schemas.microsoft.com/office/drawing/2014/main" id="{D10C387F-CE30-44D5-8DAE-E1F2F8703C9A}"/>
                        </a:ext>
                      </a:extLst>
                    </p:cNvPr>
                    <p:cNvCxnSpPr/>
                    <p:nvPr/>
                  </p:nvCxnSpPr>
                  <p:spPr>
                    <a:xfrm flipH="1">
                      <a:off x="7240824" y="2855449"/>
                      <a:ext cx="141461" cy="141461"/>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13" name="直線コネクタ 104 2">
                      <a:extLst>
                        <a:ext uri="{FF2B5EF4-FFF2-40B4-BE49-F238E27FC236}">
                          <a16:creationId xmlns:a16="http://schemas.microsoft.com/office/drawing/2014/main" id="{B79C2E3A-1438-4967-803B-291056C1C3C4}"/>
                        </a:ext>
                      </a:extLst>
                    </p:cNvPr>
                    <p:cNvCxnSpPr/>
                    <p:nvPr/>
                  </p:nvCxnSpPr>
                  <p:spPr>
                    <a:xfrm flipV="1">
                      <a:off x="7240824" y="2855449"/>
                      <a:ext cx="141461" cy="141461"/>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14" name="直線コネクタ 105 2">
                      <a:extLst>
                        <a:ext uri="{FF2B5EF4-FFF2-40B4-BE49-F238E27FC236}">
                          <a16:creationId xmlns:a16="http://schemas.microsoft.com/office/drawing/2014/main" id="{EAC6E7B4-376C-43D7-84E7-A80577F2B9BE}"/>
                        </a:ext>
                      </a:extLst>
                    </p:cNvPr>
                    <p:cNvCxnSpPr/>
                    <p:nvPr/>
                  </p:nvCxnSpPr>
                  <p:spPr>
                    <a:xfrm>
                      <a:off x="7240824" y="2855449"/>
                      <a:ext cx="141461" cy="141461"/>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grpSp>
            </p:grpSp>
            <p:sp>
              <p:nvSpPr>
                <p:cNvPr id="108" name="テキスト ボックス 131 3">
                  <a:extLst>
                    <a:ext uri="{FF2B5EF4-FFF2-40B4-BE49-F238E27FC236}">
                      <a16:creationId xmlns:a16="http://schemas.microsoft.com/office/drawing/2014/main" id="{94CE81B6-FB04-4A46-8873-4E0605CA3916}"/>
                    </a:ext>
                  </a:extLst>
                </p:cNvPr>
                <p:cNvSpPr txBox="1"/>
                <p:nvPr/>
              </p:nvSpPr>
              <p:spPr>
                <a:xfrm>
                  <a:off x="6306822" y="1556792"/>
                  <a:ext cx="324317" cy="286852"/>
                </a:xfrm>
                <a:prstGeom prst="rect">
                  <a:avLst/>
                </a:prstGeom>
                <a:noFill/>
              </p:spPr>
              <p:txBody>
                <a:bodyPr wrap="none" rtlCol="0">
                  <a:spAutoFit/>
                </a:bodyPr>
                <a:lstStyle/>
                <a:p>
                  <a:r>
                    <a:rPr kumimoji="1" lang="en-US" altLang="ja-JP" sz="2000" dirty="0" err="1">
                      <a:solidFill>
                        <a:srgbClr val="0070C0"/>
                      </a:solidFill>
                    </a:rPr>
                    <a:t>eB</a:t>
                  </a:r>
                  <a:endParaRPr kumimoji="1" lang="ja-JP" altLang="en-US" sz="2000" dirty="0">
                    <a:solidFill>
                      <a:srgbClr val="0070C0"/>
                    </a:solidFill>
                  </a:endParaRPr>
                </a:p>
              </p:txBody>
            </p:sp>
            <p:sp>
              <p:nvSpPr>
                <p:cNvPr id="122" name="テキスト ボックス 131 4">
                  <a:extLst>
                    <a:ext uri="{FF2B5EF4-FFF2-40B4-BE49-F238E27FC236}">
                      <a16:creationId xmlns:a16="http://schemas.microsoft.com/office/drawing/2014/main" id="{4E238D72-5FF6-4E8A-B74B-0CD5D56C517B}"/>
                    </a:ext>
                  </a:extLst>
                </p:cNvPr>
                <p:cNvSpPr txBox="1"/>
                <p:nvPr/>
              </p:nvSpPr>
              <p:spPr>
                <a:xfrm>
                  <a:off x="6743102" y="1574006"/>
                  <a:ext cx="324317" cy="286852"/>
                </a:xfrm>
                <a:prstGeom prst="rect">
                  <a:avLst/>
                </a:prstGeom>
                <a:noFill/>
              </p:spPr>
              <p:txBody>
                <a:bodyPr wrap="none" rtlCol="0">
                  <a:spAutoFit/>
                </a:bodyPr>
                <a:lstStyle/>
                <a:p>
                  <a:r>
                    <a:rPr kumimoji="1" lang="en-US" altLang="ja-JP" sz="2000" dirty="0" err="1">
                      <a:solidFill>
                        <a:srgbClr val="0070C0"/>
                      </a:solidFill>
                    </a:rPr>
                    <a:t>eB</a:t>
                  </a:r>
                  <a:endParaRPr kumimoji="1" lang="ja-JP" altLang="en-US" sz="2000" dirty="0">
                    <a:solidFill>
                      <a:srgbClr val="0070C0"/>
                    </a:solidFill>
                  </a:endParaRPr>
                </a:p>
              </p:txBody>
            </p:sp>
            <p:cxnSp>
              <p:nvCxnSpPr>
                <p:cNvPr id="123" name="Straight Connector 122">
                  <a:extLst>
                    <a:ext uri="{FF2B5EF4-FFF2-40B4-BE49-F238E27FC236}">
                      <a16:creationId xmlns:a16="http://schemas.microsoft.com/office/drawing/2014/main" id="{284688C7-3B23-4074-8078-E7D7676B077A}"/>
                    </a:ext>
                  </a:extLst>
                </p:cNvPr>
                <p:cNvCxnSpPr>
                  <a:cxnSpLocks/>
                </p:cNvCxnSpPr>
                <p:nvPr/>
              </p:nvCxnSpPr>
              <p:spPr>
                <a:xfrm>
                  <a:off x="6681091" y="2451600"/>
                  <a:ext cx="825998" cy="0"/>
                </a:xfrm>
                <a:prstGeom prst="line">
                  <a:avLst/>
                </a:prstGeom>
                <a:ln w="19050">
                  <a:solidFill>
                    <a:srgbClr val="33CC33"/>
                  </a:solidFill>
                </a:ln>
              </p:spPr>
              <p:style>
                <a:lnRef idx="1">
                  <a:schemeClr val="accent1"/>
                </a:lnRef>
                <a:fillRef idx="0">
                  <a:schemeClr val="accent1"/>
                </a:fillRef>
                <a:effectRef idx="0">
                  <a:schemeClr val="accent1"/>
                </a:effectRef>
                <a:fontRef idx="minor">
                  <a:schemeClr val="tx1"/>
                </a:fontRef>
              </p:style>
            </p:cxnSp>
            <p:grpSp>
              <p:nvGrpSpPr>
                <p:cNvPr id="124" name="グループ化 99">
                  <a:extLst>
                    <a:ext uri="{FF2B5EF4-FFF2-40B4-BE49-F238E27FC236}">
                      <a16:creationId xmlns:a16="http://schemas.microsoft.com/office/drawing/2014/main" id="{E7CA7528-5FD4-49E6-AC63-04C0F6D9E11D}"/>
                    </a:ext>
                  </a:extLst>
                </p:cNvPr>
                <p:cNvGrpSpPr/>
                <p:nvPr/>
              </p:nvGrpSpPr>
              <p:grpSpPr>
                <a:xfrm rot="3036739">
                  <a:off x="6728988" y="2033176"/>
                  <a:ext cx="507068" cy="230110"/>
                  <a:chOff x="5267450" y="3810639"/>
                  <a:chExt cx="848735" cy="391695"/>
                </a:xfrm>
              </p:grpSpPr>
              <p:sp>
                <p:nvSpPr>
                  <p:cNvPr id="225" name="フリーフォーム 100 3">
                    <a:extLst>
                      <a:ext uri="{FF2B5EF4-FFF2-40B4-BE49-F238E27FC236}">
                        <a16:creationId xmlns:a16="http://schemas.microsoft.com/office/drawing/2014/main" id="{77A105FD-82A9-4566-AA33-1F9ED066358C}"/>
                      </a:ext>
                    </a:extLst>
                  </p:cNvPr>
                  <p:cNvSpPr/>
                  <p:nvPr/>
                </p:nvSpPr>
                <p:spPr>
                  <a:xfrm rot="2260291">
                    <a:off x="5351970" y="4104714"/>
                    <a:ext cx="764215" cy="97620"/>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26" name="グループ化 101">
                    <a:extLst>
                      <a:ext uri="{FF2B5EF4-FFF2-40B4-BE49-F238E27FC236}">
                        <a16:creationId xmlns:a16="http://schemas.microsoft.com/office/drawing/2014/main" id="{2A4AAB65-27E6-4365-A6D9-422E73939F49}"/>
                      </a:ext>
                    </a:extLst>
                  </p:cNvPr>
                  <p:cNvGrpSpPr/>
                  <p:nvPr/>
                </p:nvGrpSpPr>
                <p:grpSpPr>
                  <a:xfrm>
                    <a:off x="5267450" y="3810639"/>
                    <a:ext cx="141461" cy="141461"/>
                    <a:chOff x="7240824" y="2855449"/>
                    <a:chExt cx="141461" cy="141461"/>
                  </a:xfrm>
                </p:grpSpPr>
                <p:cxnSp>
                  <p:nvCxnSpPr>
                    <p:cNvPr id="227" name="直線コネクタ 102 3">
                      <a:extLst>
                        <a:ext uri="{FF2B5EF4-FFF2-40B4-BE49-F238E27FC236}">
                          <a16:creationId xmlns:a16="http://schemas.microsoft.com/office/drawing/2014/main" id="{E3057349-7D8B-4FB3-AA59-9195D0C43630}"/>
                        </a:ext>
                      </a:extLst>
                    </p:cNvPr>
                    <p:cNvCxnSpPr/>
                    <p:nvPr/>
                  </p:nvCxnSpPr>
                  <p:spPr>
                    <a:xfrm>
                      <a:off x="7240824" y="2855449"/>
                      <a:ext cx="141461" cy="141461"/>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28" name="直線コネクタ 103 3">
                      <a:extLst>
                        <a:ext uri="{FF2B5EF4-FFF2-40B4-BE49-F238E27FC236}">
                          <a16:creationId xmlns:a16="http://schemas.microsoft.com/office/drawing/2014/main" id="{10107235-03C9-414A-BCDA-F9D2114C6A50}"/>
                        </a:ext>
                      </a:extLst>
                    </p:cNvPr>
                    <p:cNvCxnSpPr/>
                    <p:nvPr/>
                  </p:nvCxnSpPr>
                  <p:spPr>
                    <a:xfrm flipH="1">
                      <a:off x="7240824" y="2855449"/>
                      <a:ext cx="141461" cy="141461"/>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29" name="直線コネクタ 104 3">
                      <a:extLst>
                        <a:ext uri="{FF2B5EF4-FFF2-40B4-BE49-F238E27FC236}">
                          <a16:creationId xmlns:a16="http://schemas.microsoft.com/office/drawing/2014/main" id="{86D1CA9D-A795-47BE-B951-B0EC4FEB759F}"/>
                        </a:ext>
                      </a:extLst>
                    </p:cNvPr>
                    <p:cNvCxnSpPr/>
                    <p:nvPr/>
                  </p:nvCxnSpPr>
                  <p:spPr>
                    <a:xfrm flipV="1">
                      <a:off x="7240824" y="2855449"/>
                      <a:ext cx="141461" cy="141461"/>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30" name="直線コネクタ 105 3">
                      <a:extLst>
                        <a:ext uri="{FF2B5EF4-FFF2-40B4-BE49-F238E27FC236}">
                          <a16:creationId xmlns:a16="http://schemas.microsoft.com/office/drawing/2014/main" id="{3FA2BEE7-EA35-4DEA-9379-FEDB4A9A3665}"/>
                        </a:ext>
                      </a:extLst>
                    </p:cNvPr>
                    <p:cNvCxnSpPr/>
                    <p:nvPr/>
                  </p:nvCxnSpPr>
                  <p:spPr>
                    <a:xfrm>
                      <a:off x="7240824" y="2855449"/>
                      <a:ext cx="141461" cy="141461"/>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grpSp>
            </p:grpSp>
            <p:sp>
              <p:nvSpPr>
                <p:cNvPr id="125" name="テキスト ボックス 131 5">
                  <a:extLst>
                    <a:ext uri="{FF2B5EF4-FFF2-40B4-BE49-F238E27FC236}">
                      <a16:creationId xmlns:a16="http://schemas.microsoft.com/office/drawing/2014/main" id="{9ACA47A5-B7AE-45E5-8CBB-A32DA8CA7A94}"/>
                    </a:ext>
                  </a:extLst>
                </p:cNvPr>
                <p:cNvSpPr txBox="1"/>
                <p:nvPr/>
              </p:nvSpPr>
              <p:spPr>
                <a:xfrm>
                  <a:off x="6743103" y="1574007"/>
                  <a:ext cx="324317" cy="286852"/>
                </a:xfrm>
                <a:prstGeom prst="rect">
                  <a:avLst/>
                </a:prstGeom>
                <a:noFill/>
              </p:spPr>
              <p:txBody>
                <a:bodyPr wrap="none" rtlCol="0">
                  <a:spAutoFit/>
                </a:bodyPr>
                <a:lstStyle/>
                <a:p>
                  <a:r>
                    <a:rPr kumimoji="1" lang="en-US" altLang="ja-JP" sz="2000" dirty="0" err="1">
                      <a:solidFill>
                        <a:srgbClr val="0070C0"/>
                      </a:solidFill>
                    </a:rPr>
                    <a:t>eB</a:t>
                  </a:r>
                  <a:endParaRPr kumimoji="1" lang="ja-JP" altLang="en-US" sz="2000" dirty="0">
                    <a:solidFill>
                      <a:srgbClr val="0070C0"/>
                    </a:solidFill>
                  </a:endParaRPr>
                </a:p>
              </p:txBody>
            </p:sp>
            <p:grpSp>
              <p:nvGrpSpPr>
                <p:cNvPr id="126" name="グループ化 99">
                  <a:extLst>
                    <a:ext uri="{FF2B5EF4-FFF2-40B4-BE49-F238E27FC236}">
                      <a16:creationId xmlns:a16="http://schemas.microsoft.com/office/drawing/2014/main" id="{BACB9667-A42F-416A-97B6-A89575E77A83}"/>
                    </a:ext>
                  </a:extLst>
                </p:cNvPr>
                <p:cNvGrpSpPr/>
                <p:nvPr/>
              </p:nvGrpSpPr>
              <p:grpSpPr>
                <a:xfrm rot="3036739">
                  <a:off x="7106998" y="2015961"/>
                  <a:ext cx="507068" cy="230110"/>
                  <a:chOff x="5267450" y="3810639"/>
                  <a:chExt cx="848735" cy="391695"/>
                </a:xfrm>
              </p:grpSpPr>
              <p:sp>
                <p:nvSpPr>
                  <p:cNvPr id="128" name="フリーフォーム 100 4">
                    <a:extLst>
                      <a:ext uri="{FF2B5EF4-FFF2-40B4-BE49-F238E27FC236}">
                        <a16:creationId xmlns:a16="http://schemas.microsoft.com/office/drawing/2014/main" id="{BFAA2C05-8BDC-4297-B5AE-598426AA5273}"/>
                      </a:ext>
                    </a:extLst>
                  </p:cNvPr>
                  <p:cNvSpPr/>
                  <p:nvPr/>
                </p:nvSpPr>
                <p:spPr>
                  <a:xfrm rot="2260291">
                    <a:off x="5351970" y="4104714"/>
                    <a:ext cx="764215" cy="97620"/>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29" name="グループ化 101">
                    <a:extLst>
                      <a:ext uri="{FF2B5EF4-FFF2-40B4-BE49-F238E27FC236}">
                        <a16:creationId xmlns:a16="http://schemas.microsoft.com/office/drawing/2014/main" id="{415DA30D-6DE9-402A-B20C-E48AEDAD2862}"/>
                      </a:ext>
                    </a:extLst>
                  </p:cNvPr>
                  <p:cNvGrpSpPr/>
                  <p:nvPr/>
                </p:nvGrpSpPr>
                <p:grpSpPr>
                  <a:xfrm>
                    <a:off x="5267450" y="3810639"/>
                    <a:ext cx="141461" cy="141461"/>
                    <a:chOff x="7240824" y="2855449"/>
                    <a:chExt cx="141461" cy="141461"/>
                  </a:xfrm>
                </p:grpSpPr>
                <p:cxnSp>
                  <p:nvCxnSpPr>
                    <p:cNvPr id="130" name="直線コネクタ 102 4">
                      <a:extLst>
                        <a:ext uri="{FF2B5EF4-FFF2-40B4-BE49-F238E27FC236}">
                          <a16:creationId xmlns:a16="http://schemas.microsoft.com/office/drawing/2014/main" id="{53E38F65-519C-40B9-BCF6-FEE07B89EE2E}"/>
                        </a:ext>
                      </a:extLst>
                    </p:cNvPr>
                    <p:cNvCxnSpPr/>
                    <p:nvPr/>
                  </p:nvCxnSpPr>
                  <p:spPr>
                    <a:xfrm>
                      <a:off x="7240824" y="2855449"/>
                      <a:ext cx="141461" cy="141461"/>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31" name="直線コネクタ 103 4">
                      <a:extLst>
                        <a:ext uri="{FF2B5EF4-FFF2-40B4-BE49-F238E27FC236}">
                          <a16:creationId xmlns:a16="http://schemas.microsoft.com/office/drawing/2014/main" id="{19668139-E380-428C-83AB-ECF350097958}"/>
                        </a:ext>
                      </a:extLst>
                    </p:cNvPr>
                    <p:cNvCxnSpPr/>
                    <p:nvPr/>
                  </p:nvCxnSpPr>
                  <p:spPr>
                    <a:xfrm flipH="1">
                      <a:off x="7240824" y="2855449"/>
                      <a:ext cx="141461" cy="141461"/>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32" name="直線コネクタ 104 4">
                      <a:extLst>
                        <a:ext uri="{FF2B5EF4-FFF2-40B4-BE49-F238E27FC236}">
                          <a16:creationId xmlns:a16="http://schemas.microsoft.com/office/drawing/2014/main" id="{DAF98532-1E63-4D76-B0CB-B2963714D04B}"/>
                        </a:ext>
                      </a:extLst>
                    </p:cNvPr>
                    <p:cNvCxnSpPr/>
                    <p:nvPr/>
                  </p:nvCxnSpPr>
                  <p:spPr>
                    <a:xfrm flipV="1">
                      <a:off x="7240824" y="2855449"/>
                      <a:ext cx="141461" cy="141461"/>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33" name="直線コネクタ 105 4">
                      <a:extLst>
                        <a:ext uri="{FF2B5EF4-FFF2-40B4-BE49-F238E27FC236}">
                          <a16:creationId xmlns:a16="http://schemas.microsoft.com/office/drawing/2014/main" id="{D4E4F25D-B081-4B0C-B5DD-8BB460DDC411}"/>
                        </a:ext>
                      </a:extLst>
                    </p:cNvPr>
                    <p:cNvCxnSpPr/>
                    <p:nvPr/>
                  </p:nvCxnSpPr>
                  <p:spPr>
                    <a:xfrm>
                      <a:off x="7240824" y="2855449"/>
                      <a:ext cx="141461" cy="141461"/>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grpSp>
            </p:grpSp>
            <p:sp>
              <p:nvSpPr>
                <p:cNvPr id="127" name="テキスト ボックス 131 6">
                  <a:extLst>
                    <a:ext uri="{FF2B5EF4-FFF2-40B4-BE49-F238E27FC236}">
                      <a16:creationId xmlns:a16="http://schemas.microsoft.com/office/drawing/2014/main" id="{FF7B3B16-9C2E-4616-A027-9CF4B536F539}"/>
                    </a:ext>
                  </a:extLst>
                </p:cNvPr>
                <p:cNvSpPr txBox="1"/>
                <p:nvPr/>
              </p:nvSpPr>
              <p:spPr>
                <a:xfrm>
                  <a:off x="7121113" y="1556792"/>
                  <a:ext cx="324317" cy="286852"/>
                </a:xfrm>
                <a:prstGeom prst="rect">
                  <a:avLst/>
                </a:prstGeom>
                <a:noFill/>
              </p:spPr>
              <p:txBody>
                <a:bodyPr wrap="none" rtlCol="0">
                  <a:spAutoFit/>
                </a:bodyPr>
                <a:lstStyle/>
                <a:p>
                  <a:r>
                    <a:rPr kumimoji="1" lang="en-US" altLang="ja-JP" sz="2000" dirty="0" err="1">
                      <a:solidFill>
                        <a:srgbClr val="0070C0"/>
                      </a:solidFill>
                    </a:rPr>
                    <a:t>eB</a:t>
                  </a:r>
                  <a:endParaRPr kumimoji="1" lang="ja-JP" altLang="en-US" sz="2000" dirty="0">
                    <a:solidFill>
                      <a:srgbClr val="0070C0"/>
                    </a:solidFill>
                  </a:endParaRPr>
                </a:p>
              </p:txBody>
            </p:sp>
            <p:sp>
              <p:nvSpPr>
                <p:cNvPr id="232" name="テキスト ボックス 131 7">
                  <a:extLst>
                    <a:ext uri="{FF2B5EF4-FFF2-40B4-BE49-F238E27FC236}">
                      <a16:creationId xmlns:a16="http://schemas.microsoft.com/office/drawing/2014/main" id="{C7449325-4F40-46C6-9969-E05030AA57E0}"/>
                    </a:ext>
                  </a:extLst>
                </p:cNvPr>
                <p:cNvSpPr txBox="1"/>
                <p:nvPr/>
              </p:nvSpPr>
              <p:spPr>
                <a:xfrm>
                  <a:off x="7528881" y="1574006"/>
                  <a:ext cx="324317" cy="286852"/>
                </a:xfrm>
                <a:prstGeom prst="rect">
                  <a:avLst/>
                </a:prstGeom>
                <a:noFill/>
              </p:spPr>
              <p:txBody>
                <a:bodyPr wrap="none" rtlCol="0">
                  <a:spAutoFit/>
                </a:bodyPr>
                <a:lstStyle/>
                <a:p>
                  <a:r>
                    <a:rPr kumimoji="1" lang="en-US" altLang="ja-JP" sz="2000" dirty="0" err="1">
                      <a:solidFill>
                        <a:srgbClr val="0070C0"/>
                      </a:solidFill>
                    </a:rPr>
                    <a:t>eB</a:t>
                  </a:r>
                  <a:endParaRPr kumimoji="1" lang="ja-JP" altLang="en-US" sz="2000" dirty="0">
                    <a:solidFill>
                      <a:srgbClr val="0070C0"/>
                    </a:solidFill>
                  </a:endParaRPr>
                </a:p>
              </p:txBody>
            </p:sp>
            <p:cxnSp>
              <p:nvCxnSpPr>
                <p:cNvPr id="233" name="Straight Connector 232">
                  <a:extLst>
                    <a:ext uri="{FF2B5EF4-FFF2-40B4-BE49-F238E27FC236}">
                      <a16:creationId xmlns:a16="http://schemas.microsoft.com/office/drawing/2014/main" id="{AD292710-6C19-4159-9260-2569E173D520}"/>
                    </a:ext>
                  </a:extLst>
                </p:cNvPr>
                <p:cNvCxnSpPr>
                  <a:cxnSpLocks/>
                </p:cNvCxnSpPr>
                <p:nvPr/>
              </p:nvCxnSpPr>
              <p:spPr>
                <a:xfrm>
                  <a:off x="7466870" y="2451600"/>
                  <a:ext cx="825998" cy="0"/>
                </a:xfrm>
                <a:prstGeom prst="line">
                  <a:avLst/>
                </a:prstGeom>
                <a:ln w="19050">
                  <a:solidFill>
                    <a:srgbClr val="33CC33"/>
                  </a:solidFill>
                </a:ln>
              </p:spPr>
              <p:style>
                <a:lnRef idx="1">
                  <a:schemeClr val="accent1"/>
                </a:lnRef>
                <a:fillRef idx="0">
                  <a:schemeClr val="accent1"/>
                </a:fillRef>
                <a:effectRef idx="0">
                  <a:schemeClr val="accent1"/>
                </a:effectRef>
                <a:fontRef idx="minor">
                  <a:schemeClr val="tx1"/>
                </a:fontRef>
              </p:style>
            </p:cxnSp>
            <p:grpSp>
              <p:nvGrpSpPr>
                <p:cNvPr id="234" name="グループ化 99">
                  <a:extLst>
                    <a:ext uri="{FF2B5EF4-FFF2-40B4-BE49-F238E27FC236}">
                      <a16:creationId xmlns:a16="http://schemas.microsoft.com/office/drawing/2014/main" id="{4D6B0646-A5D2-4B27-9492-06CCCFC3CC5C}"/>
                    </a:ext>
                  </a:extLst>
                </p:cNvPr>
                <p:cNvGrpSpPr/>
                <p:nvPr/>
              </p:nvGrpSpPr>
              <p:grpSpPr>
                <a:xfrm rot="3036739">
                  <a:off x="7514767" y="2033176"/>
                  <a:ext cx="507068" cy="230110"/>
                  <a:chOff x="5267450" y="3810639"/>
                  <a:chExt cx="848735" cy="391695"/>
                </a:xfrm>
              </p:grpSpPr>
              <p:sp>
                <p:nvSpPr>
                  <p:cNvPr id="244" name="フリーフォーム 100 5">
                    <a:extLst>
                      <a:ext uri="{FF2B5EF4-FFF2-40B4-BE49-F238E27FC236}">
                        <a16:creationId xmlns:a16="http://schemas.microsoft.com/office/drawing/2014/main" id="{A7E1F769-9597-41C2-92D3-E16744458C6B}"/>
                      </a:ext>
                    </a:extLst>
                  </p:cNvPr>
                  <p:cNvSpPr/>
                  <p:nvPr/>
                </p:nvSpPr>
                <p:spPr>
                  <a:xfrm rot="2260291">
                    <a:off x="5351970" y="4104714"/>
                    <a:ext cx="764215" cy="97620"/>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45" name="グループ化 101">
                    <a:extLst>
                      <a:ext uri="{FF2B5EF4-FFF2-40B4-BE49-F238E27FC236}">
                        <a16:creationId xmlns:a16="http://schemas.microsoft.com/office/drawing/2014/main" id="{7F5A323E-1A5E-4D8A-BB55-F61E09A8B266}"/>
                      </a:ext>
                    </a:extLst>
                  </p:cNvPr>
                  <p:cNvGrpSpPr/>
                  <p:nvPr/>
                </p:nvGrpSpPr>
                <p:grpSpPr>
                  <a:xfrm>
                    <a:off x="5267450" y="3810639"/>
                    <a:ext cx="141461" cy="141461"/>
                    <a:chOff x="7240824" y="2855449"/>
                    <a:chExt cx="141461" cy="141461"/>
                  </a:xfrm>
                </p:grpSpPr>
                <p:cxnSp>
                  <p:nvCxnSpPr>
                    <p:cNvPr id="246" name="直線コネクタ 102 5">
                      <a:extLst>
                        <a:ext uri="{FF2B5EF4-FFF2-40B4-BE49-F238E27FC236}">
                          <a16:creationId xmlns:a16="http://schemas.microsoft.com/office/drawing/2014/main" id="{78242003-775E-4DC4-95C5-0092111325C4}"/>
                        </a:ext>
                      </a:extLst>
                    </p:cNvPr>
                    <p:cNvCxnSpPr/>
                    <p:nvPr/>
                  </p:nvCxnSpPr>
                  <p:spPr>
                    <a:xfrm>
                      <a:off x="7240824" y="2855449"/>
                      <a:ext cx="141461" cy="141461"/>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47" name="直線コネクタ 103 5">
                      <a:extLst>
                        <a:ext uri="{FF2B5EF4-FFF2-40B4-BE49-F238E27FC236}">
                          <a16:creationId xmlns:a16="http://schemas.microsoft.com/office/drawing/2014/main" id="{1F853591-DD5E-481A-9EA6-63E97A0659A6}"/>
                        </a:ext>
                      </a:extLst>
                    </p:cNvPr>
                    <p:cNvCxnSpPr/>
                    <p:nvPr/>
                  </p:nvCxnSpPr>
                  <p:spPr>
                    <a:xfrm flipH="1">
                      <a:off x="7240824" y="2855449"/>
                      <a:ext cx="141461" cy="141461"/>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48" name="直線コネクタ 104 5">
                      <a:extLst>
                        <a:ext uri="{FF2B5EF4-FFF2-40B4-BE49-F238E27FC236}">
                          <a16:creationId xmlns:a16="http://schemas.microsoft.com/office/drawing/2014/main" id="{7021F065-0F74-40C0-BA1E-2493D15A0DA2}"/>
                        </a:ext>
                      </a:extLst>
                    </p:cNvPr>
                    <p:cNvCxnSpPr/>
                    <p:nvPr/>
                  </p:nvCxnSpPr>
                  <p:spPr>
                    <a:xfrm flipV="1">
                      <a:off x="7240824" y="2855449"/>
                      <a:ext cx="141461" cy="141461"/>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49" name="直線コネクタ 105 5">
                      <a:extLst>
                        <a:ext uri="{FF2B5EF4-FFF2-40B4-BE49-F238E27FC236}">
                          <a16:creationId xmlns:a16="http://schemas.microsoft.com/office/drawing/2014/main" id="{19FB9EEF-68EF-48A6-9C57-B306ED17AE25}"/>
                        </a:ext>
                      </a:extLst>
                    </p:cNvPr>
                    <p:cNvCxnSpPr/>
                    <p:nvPr/>
                  </p:nvCxnSpPr>
                  <p:spPr>
                    <a:xfrm>
                      <a:off x="7240824" y="2855449"/>
                      <a:ext cx="141461" cy="141461"/>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grpSp>
            </p:grpSp>
            <p:sp>
              <p:nvSpPr>
                <p:cNvPr id="235" name="テキスト ボックス 131 8">
                  <a:extLst>
                    <a:ext uri="{FF2B5EF4-FFF2-40B4-BE49-F238E27FC236}">
                      <a16:creationId xmlns:a16="http://schemas.microsoft.com/office/drawing/2014/main" id="{BF8B890C-2358-4998-8C9F-80D77B4739E9}"/>
                    </a:ext>
                  </a:extLst>
                </p:cNvPr>
                <p:cNvSpPr txBox="1"/>
                <p:nvPr/>
              </p:nvSpPr>
              <p:spPr>
                <a:xfrm>
                  <a:off x="7528882" y="1574007"/>
                  <a:ext cx="324317" cy="286852"/>
                </a:xfrm>
                <a:prstGeom prst="rect">
                  <a:avLst/>
                </a:prstGeom>
                <a:noFill/>
              </p:spPr>
              <p:txBody>
                <a:bodyPr wrap="none" rtlCol="0">
                  <a:spAutoFit/>
                </a:bodyPr>
                <a:lstStyle/>
                <a:p>
                  <a:r>
                    <a:rPr kumimoji="1" lang="en-US" altLang="ja-JP" sz="2000" dirty="0" err="1">
                      <a:solidFill>
                        <a:srgbClr val="0070C0"/>
                      </a:solidFill>
                    </a:rPr>
                    <a:t>eB</a:t>
                  </a:r>
                  <a:endParaRPr kumimoji="1" lang="ja-JP" altLang="en-US" sz="2000" dirty="0">
                    <a:solidFill>
                      <a:srgbClr val="0070C0"/>
                    </a:solidFill>
                  </a:endParaRPr>
                </a:p>
              </p:txBody>
            </p:sp>
            <p:grpSp>
              <p:nvGrpSpPr>
                <p:cNvPr id="236" name="グループ化 99">
                  <a:extLst>
                    <a:ext uri="{FF2B5EF4-FFF2-40B4-BE49-F238E27FC236}">
                      <a16:creationId xmlns:a16="http://schemas.microsoft.com/office/drawing/2014/main" id="{97CBFF2E-047F-4A09-9A4F-FB65CAB95C7B}"/>
                    </a:ext>
                  </a:extLst>
                </p:cNvPr>
                <p:cNvGrpSpPr/>
                <p:nvPr/>
              </p:nvGrpSpPr>
              <p:grpSpPr>
                <a:xfrm rot="3036739">
                  <a:off x="7892777" y="2015961"/>
                  <a:ext cx="507068" cy="230110"/>
                  <a:chOff x="5267450" y="3810639"/>
                  <a:chExt cx="848735" cy="391695"/>
                </a:xfrm>
              </p:grpSpPr>
              <p:sp>
                <p:nvSpPr>
                  <p:cNvPr id="238" name="フリーフォーム 100 6">
                    <a:extLst>
                      <a:ext uri="{FF2B5EF4-FFF2-40B4-BE49-F238E27FC236}">
                        <a16:creationId xmlns:a16="http://schemas.microsoft.com/office/drawing/2014/main" id="{0AAA9FFE-A098-4079-A8AE-42E408F9A9CE}"/>
                      </a:ext>
                    </a:extLst>
                  </p:cNvPr>
                  <p:cNvSpPr/>
                  <p:nvPr/>
                </p:nvSpPr>
                <p:spPr>
                  <a:xfrm rot="2260291">
                    <a:off x="5351970" y="4104714"/>
                    <a:ext cx="764215" cy="97620"/>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39" name="グループ化 101">
                    <a:extLst>
                      <a:ext uri="{FF2B5EF4-FFF2-40B4-BE49-F238E27FC236}">
                        <a16:creationId xmlns:a16="http://schemas.microsoft.com/office/drawing/2014/main" id="{563B1F93-8F89-45D9-8118-BC80BBF7BE80}"/>
                      </a:ext>
                    </a:extLst>
                  </p:cNvPr>
                  <p:cNvGrpSpPr/>
                  <p:nvPr/>
                </p:nvGrpSpPr>
                <p:grpSpPr>
                  <a:xfrm>
                    <a:off x="5267450" y="3810639"/>
                    <a:ext cx="141461" cy="141461"/>
                    <a:chOff x="7240824" y="2855449"/>
                    <a:chExt cx="141461" cy="141461"/>
                  </a:xfrm>
                </p:grpSpPr>
                <p:cxnSp>
                  <p:nvCxnSpPr>
                    <p:cNvPr id="240" name="直線コネクタ 102 6">
                      <a:extLst>
                        <a:ext uri="{FF2B5EF4-FFF2-40B4-BE49-F238E27FC236}">
                          <a16:creationId xmlns:a16="http://schemas.microsoft.com/office/drawing/2014/main" id="{2CCF244F-E4F7-4418-AF3D-F3AC50AB23DA}"/>
                        </a:ext>
                      </a:extLst>
                    </p:cNvPr>
                    <p:cNvCxnSpPr/>
                    <p:nvPr/>
                  </p:nvCxnSpPr>
                  <p:spPr>
                    <a:xfrm>
                      <a:off x="7240824" y="2855449"/>
                      <a:ext cx="141461" cy="141461"/>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41" name="直線コネクタ 103 6">
                      <a:extLst>
                        <a:ext uri="{FF2B5EF4-FFF2-40B4-BE49-F238E27FC236}">
                          <a16:creationId xmlns:a16="http://schemas.microsoft.com/office/drawing/2014/main" id="{5CBF9EFA-8F1C-4930-AA57-86E535B718E5}"/>
                        </a:ext>
                      </a:extLst>
                    </p:cNvPr>
                    <p:cNvCxnSpPr/>
                    <p:nvPr/>
                  </p:nvCxnSpPr>
                  <p:spPr>
                    <a:xfrm flipH="1">
                      <a:off x="7240824" y="2855449"/>
                      <a:ext cx="141461" cy="141461"/>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42" name="直線コネクタ 104 6">
                      <a:extLst>
                        <a:ext uri="{FF2B5EF4-FFF2-40B4-BE49-F238E27FC236}">
                          <a16:creationId xmlns:a16="http://schemas.microsoft.com/office/drawing/2014/main" id="{2FA0ECD4-EE5B-400A-8A53-04FB67F7A934}"/>
                        </a:ext>
                      </a:extLst>
                    </p:cNvPr>
                    <p:cNvCxnSpPr/>
                    <p:nvPr/>
                  </p:nvCxnSpPr>
                  <p:spPr>
                    <a:xfrm flipV="1">
                      <a:off x="7240824" y="2855449"/>
                      <a:ext cx="141461" cy="141461"/>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43" name="直線コネクタ 105 6">
                      <a:extLst>
                        <a:ext uri="{FF2B5EF4-FFF2-40B4-BE49-F238E27FC236}">
                          <a16:creationId xmlns:a16="http://schemas.microsoft.com/office/drawing/2014/main" id="{F061A116-92FF-47F5-9E4B-036B15DAFC98}"/>
                        </a:ext>
                      </a:extLst>
                    </p:cNvPr>
                    <p:cNvCxnSpPr/>
                    <p:nvPr/>
                  </p:nvCxnSpPr>
                  <p:spPr>
                    <a:xfrm>
                      <a:off x="7240824" y="2855449"/>
                      <a:ext cx="141461" cy="141461"/>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grpSp>
            </p:grpSp>
            <p:sp>
              <p:nvSpPr>
                <p:cNvPr id="237" name="テキスト ボックス 131 9">
                  <a:extLst>
                    <a:ext uri="{FF2B5EF4-FFF2-40B4-BE49-F238E27FC236}">
                      <a16:creationId xmlns:a16="http://schemas.microsoft.com/office/drawing/2014/main" id="{1040F194-462B-4E05-81A7-20B3A2BE05CC}"/>
                    </a:ext>
                  </a:extLst>
                </p:cNvPr>
                <p:cNvSpPr txBox="1"/>
                <p:nvPr/>
              </p:nvSpPr>
              <p:spPr>
                <a:xfrm>
                  <a:off x="7906892" y="1556792"/>
                  <a:ext cx="324317" cy="286852"/>
                </a:xfrm>
                <a:prstGeom prst="rect">
                  <a:avLst/>
                </a:prstGeom>
                <a:noFill/>
              </p:spPr>
              <p:txBody>
                <a:bodyPr wrap="none" rtlCol="0">
                  <a:spAutoFit/>
                </a:bodyPr>
                <a:lstStyle/>
                <a:p>
                  <a:r>
                    <a:rPr kumimoji="1" lang="en-US" altLang="ja-JP" sz="2000" dirty="0" err="1">
                      <a:solidFill>
                        <a:srgbClr val="0070C0"/>
                      </a:solidFill>
                    </a:rPr>
                    <a:t>eB</a:t>
                  </a:r>
                  <a:endParaRPr kumimoji="1" lang="ja-JP" altLang="en-US" sz="2000" dirty="0">
                    <a:solidFill>
                      <a:srgbClr val="0070C0"/>
                    </a:solidFill>
                  </a:endParaRPr>
                </a:p>
              </p:txBody>
            </p:sp>
          </p:grpSp>
          <p:cxnSp>
            <p:nvCxnSpPr>
              <p:cNvPr id="269" name="Straight Connector 268">
                <a:extLst>
                  <a:ext uri="{FF2B5EF4-FFF2-40B4-BE49-F238E27FC236}">
                    <a16:creationId xmlns:a16="http://schemas.microsoft.com/office/drawing/2014/main" id="{7FA32D1A-44B4-4A44-8AD0-D970DCD75256}"/>
                  </a:ext>
                </a:extLst>
              </p:cNvPr>
              <p:cNvCxnSpPr>
                <a:cxnSpLocks/>
              </p:cNvCxnSpPr>
              <p:nvPr/>
            </p:nvCxnSpPr>
            <p:spPr>
              <a:xfrm>
                <a:off x="1326248" y="1844650"/>
                <a:ext cx="628191" cy="0"/>
              </a:xfrm>
              <a:prstGeom prst="line">
                <a:avLst/>
              </a:prstGeom>
              <a:ln w="19050">
                <a:solidFill>
                  <a:srgbClr val="33CC33"/>
                </a:solidFill>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4212676A-625E-4D98-AA0A-01CF8BD03396}"/>
                  </a:ext>
                </a:extLst>
              </p:cNvPr>
              <p:cNvGrpSpPr/>
              <p:nvPr/>
            </p:nvGrpSpPr>
            <p:grpSpPr>
              <a:xfrm>
                <a:off x="3527451" y="1196752"/>
                <a:ext cx="825998" cy="946001"/>
                <a:chOff x="3665294" y="1412776"/>
                <a:chExt cx="825998" cy="946001"/>
              </a:xfrm>
            </p:grpSpPr>
            <p:sp>
              <p:nvSpPr>
                <p:cNvPr id="271" name="テキスト ボックス 131 1">
                  <a:extLst>
                    <a:ext uri="{FF2B5EF4-FFF2-40B4-BE49-F238E27FC236}">
                      <a16:creationId xmlns:a16="http://schemas.microsoft.com/office/drawing/2014/main" id="{5A047AC5-34E7-43A1-BDD9-23EA7A5CDCD0}"/>
                    </a:ext>
                  </a:extLst>
                </p:cNvPr>
                <p:cNvSpPr txBox="1"/>
                <p:nvPr/>
              </p:nvSpPr>
              <p:spPr>
                <a:xfrm>
                  <a:off x="3727305" y="1429990"/>
                  <a:ext cx="324317" cy="286852"/>
                </a:xfrm>
                <a:prstGeom prst="rect">
                  <a:avLst/>
                </a:prstGeom>
                <a:noFill/>
              </p:spPr>
              <p:txBody>
                <a:bodyPr wrap="none" rtlCol="0">
                  <a:spAutoFit/>
                </a:bodyPr>
                <a:lstStyle/>
                <a:p>
                  <a:r>
                    <a:rPr kumimoji="1" lang="en-US" altLang="ja-JP" sz="2000" dirty="0" err="1">
                      <a:solidFill>
                        <a:srgbClr val="0070C0"/>
                      </a:solidFill>
                    </a:rPr>
                    <a:t>eB</a:t>
                  </a:r>
                  <a:endParaRPr kumimoji="1" lang="ja-JP" altLang="en-US" sz="2000" dirty="0">
                    <a:solidFill>
                      <a:srgbClr val="0070C0"/>
                    </a:solidFill>
                  </a:endParaRPr>
                </a:p>
              </p:txBody>
            </p:sp>
            <p:cxnSp>
              <p:nvCxnSpPr>
                <p:cNvPr id="272" name="Straight Connector 271">
                  <a:extLst>
                    <a:ext uri="{FF2B5EF4-FFF2-40B4-BE49-F238E27FC236}">
                      <a16:creationId xmlns:a16="http://schemas.microsoft.com/office/drawing/2014/main" id="{745D051B-5E83-4D0A-B94E-A143D69AF9BE}"/>
                    </a:ext>
                  </a:extLst>
                </p:cNvPr>
                <p:cNvCxnSpPr>
                  <a:cxnSpLocks/>
                </p:cNvCxnSpPr>
                <p:nvPr/>
              </p:nvCxnSpPr>
              <p:spPr>
                <a:xfrm>
                  <a:off x="3665294" y="2358777"/>
                  <a:ext cx="825998" cy="0"/>
                </a:xfrm>
                <a:prstGeom prst="line">
                  <a:avLst/>
                </a:prstGeom>
                <a:ln w="19050">
                  <a:solidFill>
                    <a:srgbClr val="33CC33"/>
                  </a:solidFill>
                </a:ln>
              </p:spPr>
              <p:style>
                <a:lnRef idx="1">
                  <a:schemeClr val="accent1"/>
                </a:lnRef>
                <a:fillRef idx="0">
                  <a:schemeClr val="accent1"/>
                </a:fillRef>
                <a:effectRef idx="0">
                  <a:schemeClr val="accent1"/>
                </a:effectRef>
                <a:fontRef idx="minor">
                  <a:schemeClr val="tx1"/>
                </a:fontRef>
              </p:style>
            </p:cxnSp>
            <p:grpSp>
              <p:nvGrpSpPr>
                <p:cNvPr id="273" name="グループ化 99">
                  <a:extLst>
                    <a:ext uri="{FF2B5EF4-FFF2-40B4-BE49-F238E27FC236}">
                      <a16:creationId xmlns:a16="http://schemas.microsoft.com/office/drawing/2014/main" id="{E526CB34-B965-4364-820B-826326F61D35}"/>
                    </a:ext>
                  </a:extLst>
                </p:cNvPr>
                <p:cNvGrpSpPr/>
                <p:nvPr/>
              </p:nvGrpSpPr>
              <p:grpSpPr>
                <a:xfrm rot="3036739">
                  <a:off x="3713191" y="1940353"/>
                  <a:ext cx="507068" cy="230110"/>
                  <a:chOff x="5267450" y="3810639"/>
                  <a:chExt cx="848735" cy="391695"/>
                </a:xfrm>
              </p:grpSpPr>
              <p:sp>
                <p:nvSpPr>
                  <p:cNvPr id="283" name="フリーフォーム 100 1">
                    <a:extLst>
                      <a:ext uri="{FF2B5EF4-FFF2-40B4-BE49-F238E27FC236}">
                        <a16:creationId xmlns:a16="http://schemas.microsoft.com/office/drawing/2014/main" id="{29DC2747-EDDD-43C4-BC41-A43D013CF610}"/>
                      </a:ext>
                    </a:extLst>
                  </p:cNvPr>
                  <p:cNvSpPr/>
                  <p:nvPr/>
                </p:nvSpPr>
                <p:spPr>
                  <a:xfrm rot="2260291">
                    <a:off x="5351970" y="4104714"/>
                    <a:ext cx="764215" cy="97620"/>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84" name="グループ化 101">
                    <a:extLst>
                      <a:ext uri="{FF2B5EF4-FFF2-40B4-BE49-F238E27FC236}">
                        <a16:creationId xmlns:a16="http://schemas.microsoft.com/office/drawing/2014/main" id="{E9320C40-E024-4471-82DE-4C12F2AB721C}"/>
                      </a:ext>
                    </a:extLst>
                  </p:cNvPr>
                  <p:cNvGrpSpPr/>
                  <p:nvPr/>
                </p:nvGrpSpPr>
                <p:grpSpPr>
                  <a:xfrm>
                    <a:off x="5267450" y="3810639"/>
                    <a:ext cx="141461" cy="141461"/>
                    <a:chOff x="7240824" y="2855449"/>
                    <a:chExt cx="141461" cy="141461"/>
                  </a:xfrm>
                </p:grpSpPr>
                <p:cxnSp>
                  <p:nvCxnSpPr>
                    <p:cNvPr id="285" name="直線コネクタ 102 1">
                      <a:extLst>
                        <a:ext uri="{FF2B5EF4-FFF2-40B4-BE49-F238E27FC236}">
                          <a16:creationId xmlns:a16="http://schemas.microsoft.com/office/drawing/2014/main" id="{EC78C899-864A-4E33-B38D-4C820E629901}"/>
                        </a:ext>
                      </a:extLst>
                    </p:cNvPr>
                    <p:cNvCxnSpPr/>
                    <p:nvPr/>
                  </p:nvCxnSpPr>
                  <p:spPr>
                    <a:xfrm>
                      <a:off x="7240824" y="2855449"/>
                      <a:ext cx="141461" cy="141461"/>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86" name="直線コネクタ 103 1">
                      <a:extLst>
                        <a:ext uri="{FF2B5EF4-FFF2-40B4-BE49-F238E27FC236}">
                          <a16:creationId xmlns:a16="http://schemas.microsoft.com/office/drawing/2014/main" id="{841A4C45-27CC-45BE-9E7A-700B26C3AABA}"/>
                        </a:ext>
                      </a:extLst>
                    </p:cNvPr>
                    <p:cNvCxnSpPr/>
                    <p:nvPr/>
                  </p:nvCxnSpPr>
                  <p:spPr>
                    <a:xfrm flipH="1">
                      <a:off x="7240824" y="2855449"/>
                      <a:ext cx="141461" cy="141461"/>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87" name="直線コネクタ 104 1">
                      <a:extLst>
                        <a:ext uri="{FF2B5EF4-FFF2-40B4-BE49-F238E27FC236}">
                          <a16:creationId xmlns:a16="http://schemas.microsoft.com/office/drawing/2014/main" id="{F164F84C-7F0B-44BE-93D6-4853104F6134}"/>
                        </a:ext>
                      </a:extLst>
                    </p:cNvPr>
                    <p:cNvCxnSpPr/>
                    <p:nvPr/>
                  </p:nvCxnSpPr>
                  <p:spPr>
                    <a:xfrm flipV="1">
                      <a:off x="7240824" y="2855449"/>
                      <a:ext cx="141461" cy="141461"/>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88" name="直線コネクタ 105 1">
                      <a:extLst>
                        <a:ext uri="{FF2B5EF4-FFF2-40B4-BE49-F238E27FC236}">
                          <a16:creationId xmlns:a16="http://schemas.microsoft.com/office/drawing/2014/main" id="{1F333D18-B542-4AED-B3A6-E5AF71AE04BE}"/>
                        </a:ext>
                      </a:extLst>
                    </p:cNvPr>
                    <p:cNvCxnSpPr/>
                    <p:nvPr/>
                  </p:nvCxnSpPr>
                  <p:spPr>
                    <a:xfrm>
                      <a:off x="7240824" y="2855449"/>
                      <a:ext cx="141461" cy="141461"/>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grpSp>
            </p:grpSp>
            <p:sp>
              <p:nvSpPr>
                <p:cNvPr id="274" name="テキスト ボックス 131 2">
                  <a:extLst>
                    <a:ext uri="{FF2B5EF4-FFF2-40B4-BE49-F238E27FC236}">
                      <a16:creationId xmlns:a16="http://schemas.microsoft.com/office/drawing/2014/main" id="{D1518189-547A-442A-B317-2B103C8B59CA}"/>
                    </a:ext>
                  </a:extLst>
                </p:cNvPr>
                <p:cNvSpPr txBox="1"/>
                <p:nvPr/>
              </p:nvSpPr>
              <p:spPr>
                <a:xfrm>
                  <a:off x="3727306" y="1429991"/>
                  <a:ext cx="324317" cy="286852"/>
                </a:xfrm>
                <a:prstGeom prst="rect">
                  <a:avLst/>
                </a:prstGeom>
                <a:noFill/>
              </p:spPr>
              <p:txBody>
                <a:bodyPr wrap="none" rtlCol="0">
                  <a:spAutoFit/>
                </a:bodyPr>
                <a:lstStyle/>
                <a:p>
                  <a:r>
                    <a:rPr kumimoji="1" lang="en-US" altLang="ja-JP" sz="2000" dirty="0" err="1">
                      <a:solidFill>
                        <a:srgbClr val="0070C0"/>
                      </a:solidFill>
                    </a:rPr>
                    <a:t>eB</a:t>
                  </a:r>
                  <a:endParaRPr kumimoji="1" lang="ja-JP" altLang="en-US" sz="2000" dirty="0">
                    <a:solidFill>
                      <a:srgbClr val="0070C0"/>
                    </a:solidFill>
                  </a:endParaRPr>
                </a:p>
              </p:txBody>
            </p:sp>
            <p:grpSp>
              <p:nvGrpSpPr>
                <p:cNvPr id="275" name="グループ化 99">
                  <a:extLst>
                    <a:ext uri="{FF2B5EF4-FFF2-40B4-BE49-F238E27FC236}">
                      <a16:creationId xmlns:a16="http://schemas.microsoft.com/office/drawing/2014/main" id="{725A902A-3680-4699-A88A-563640C5FDB8}"/>
                    </a:ext>
                  </a:extLst>
                </p:cNvPr>
                <p:cNvGrpSpPr/>
                <p:nvPr/>
              </p:nvGrpSpPr>
              <p:grpSpPr>
                <a:xfrm rot="3036739">
                  <a:off x="4091201" y="1923138"/>
                  <a:ext cx="507068" cy="230110"/>
                  <a:chOff x="5267450" y="3810639"/>
                  <a:chExt cx="848735" cy="391695"/>
                </a:xfrm>
              </p:grpSpPr>
              <p:sp>
                <p:nvSpPr>
                  <p:cNvPr id="277" name="フリーフォーム 100 2">
                    <a:extLst>
                      <a:ext uri="{FF2B5EF4-FFF2-40B4-BE49-F238E27FC236}">
                        <a16:creationId xmlns:a16="http://schemas.microsoft.com/office/drawing/2014/main" id="{C23BB279-612A-43DC-BC2F-0874CD5469CC}"/>
                      </a:ext>
                    </a:extLst>
                  </p:cNvPr>
                  <p:cNvSpPr/>
                  <p:nvPr/>
                </p:nvSpPr>
                <p:spPr>
                  <a:xfrm rot="2260291">
                    <a:off x="5351970" y="4104714"/>
                    <a:ext cx="764215" cy="97620"/>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78" name="グループ化 101">
                    <a:extLst>
                      <a:ext uri="{FF2B5EF4-FFF2-40B4-BE49-F238E27FC236}">
                        <a16:creationId xmlns:a16="http://schemas.microsoft.com/office/drawing/2014/main" id="{290BEFF5-E702-4296-97A9-5FD508FEC8EF}"/>
                      </a:ext>
                    </a:extLst>
                  </p:cNvPr>
                  <p:cNvGrpSpPr/>
                  <p:nvPr/>
                </p:nvGrpSpPr>
                <p:grpSpPr>
                  <a:xfrm>
                    <a:off x="5267450" y="3810639"/>
                    <a:ext cx="141461" cy="141461"/>
                    <a:chOff x="7240824" y="2855449"/>
                    <a:chExt cx="141461" cy="141461"/>
                  </a:xfrm>
                </p:grpSpPr>
                <p:cxnSp>
                  <p:nvCxnSpPr>
                    <p:cNvPr id="279" name="直線コネクタ 102 2">
                      <a:extLst>
                        <a:ext uri="{FF2B5EF4-FFF2-40B4-BE49-F238E27FC236}">
                          <a16:creationId xmlns:a16="http://schemas.microsoft.com/office/drawing/2014/main" id="{24FB240A-D147-43D5-A8CE-F523CDF2E3F1}"/>
                        </a:ext>
                      </a:extLst>
                    </p:cNvPr>
                    <p:cNvCxnSpPr/>
                    <p:nvPr/>
                  </p:nvCxnSpPr>
                  <p:spPr>
                    <a:xfrm>
                      <a:off x="7240824" y="2855449"/>
                      <a:ext cx="141461" cy="141461"/>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80" name="直線コネクタ 103 2">
                      <a:extLst>
                        <a:ext uri="{FF2B5EF4-FFF2-40B4-BE49-F238E27FC236}">
                          <a16:creationId xmlns:a16="http://schemas.microsoft.com/office/drawing/2014/main" id="{733A930A-47CC-489D-91D6-D69AA4694288}"/>
                        </a:ext>
                      </a:extLst>
                    </p:cNvPr>
                    <p:cNvCxnSpPr/>
                    <p:nvPr/>
                  </p:nvCxnSpPr>
                  <p:spPr>
                    <a:xfrm flipH="1">
                      <a:off x="7240824" y="2855449"/>
                      <a:ext cx="141461" cy="141461"/>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81" name="直線コネクタ 104 2">
                      <a:extLst>
                        <a:ext uri="{FF2B5EF4-FFF2-40B4-BE49-F238E27FC236}">
                          <a16:creationId xmlns:a16="http://schemas.microsoft.com/office/drawing/2014/main" id="{BD6508E7-8FB8-402B-A7D6-CE90240BD83F}"/>
                        </a:ext>
                      </a:extLst>
                    </p:cNvPr>
                    <p:cNvCxnSpPr/>
                    <p:nvPr/>
                  </p:nvCxnSpPr>
                  <p:spPr>
                    <a:xfrm flipV="1">
                      <a:off x="7240824" y="2855449"/>
                      <a:ext cx="141461" cy="141461"/>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82" name="直線コネクタ 105 2">
                      <a:extLst>
                        <a:ext uri="{FF2B5EF4-FFF2-40B4-BE49-F238E27FC236}">
                          <a16:creationId xmlns:a16="http://schemas.microsoft.com/office/drawing/2014/main" id="{D1F707FB-8B51-4B28-82FD-EC8B14F21229}"/>
                        </a:ext>
                      </a:extLst>
                    </p:cNvPr>
                    <p:cNvCxnSpPr/>
                    <p:nvPr/>
                  </p:nvCxnSpPr>
                  <p:spPr>
                    <a:xfrm>
                      <a:off x="7240824" y="2855449"/>
                      <a:ext cx="141461" cy="141461"/>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grpSp>
            </p:grpSp>
            <p:sp>
              <p:nvSpPr>
                <p:cNvPr id="276" name="テキスト ボックス 131 3">
                  <a:extLst>
                    <a:ext uri="{FF2B5EF4-FFF2-40B4-BE49-F238E27FC236}">
                      <a16:creationId xmlns:a16="http://schemas.microsoft.com/office/drawing/2014/main" id="{3AC2FE9E-0754-4F08-B64C-FAB819B8E8DF}"/>
                    </a:ext>
                  </a:extLst>
                </p:cNvPr>
                <p:cNvSpPr txBox="1"/>
                <p:nvPr/>
              </p:nvSpPr>
              <p:spPr>
                <a:xfrm>
                  <a:off x="4105316" y="1412776"/>
                  <a:ext cx="324317" cy="286852"/>
                </a:xfrm>
                <a:prstGeom prst="rect">
                  <a:avLst/>
                </a:prstGeom>
                <a:noFill/>
              </p:spPr>
              <p:txBody>
                <a:bodyPr wrap="none" rtlCol="0">
                  <a:spAutoFit/>
                </a:bodyPr>
                <a:lstStyle/>
                <a:p>
                  <a:r>
                    <a:rPr kumimoji="1" lang="en-US" altLang="ja-JP" sz="2000" dirty="0" err="1">
                      <a:solidFill>
                        <a:srgbClr val="0070C0"/>
                      </a:solidFill>
                    </a:rPr>
                    <a:t>eB</a:t>
                  </a:r>
                  <a:endParaRPr kumimoji="1" lang="ja-JP" altLang="en-US" sz="2000" dirty="0">
                    <a:solidFill>
                      <a:srgbClr val="0070C0"/>
                    </a:solidFill>
                  </a:endParaRPr>
                </a:p>
              </p:txBody>
            </p:sp>
          </p:grpSp>
          <p:sp>
            <p:nvSpPr>
              <p:cNvPr id="440" name="TextBox 439">
                <a:extLst>
                  <a:ext uri="{FF2B5EF4-FFF2-40B4-BE49-F238E27FC236}">
                    <a16:creationId xmlns:a16="http://schemas.microsoft.com/office/drawing/2014/main" id="{B9C9C316-6F5F-42AD-B13D-830AA464E493}"/>
                  </a:ext>
                </a:extLst>
              </p:cNvPr>
              <p:cNvSpPr txBox="1"/>
              <p:nvPr/>
            </p:nvSpPr>
            <p:spPr>
              <a:xfrm>
                <a:off x="4572000" y="1659984"/>
                <a:ext cx="1280735" cy="369332"/>
              </a:xfrm>
              <a:prstGeom prst="rect">
                <a:avLst/>
              </a:prstGeom>
              <a:noFill/>
            </p:spPr>
            <p:txBody>
              <a:bodyPr wrap="square" rtlCol="0">
                <a:spAutoFit/>
              </a:bodyPr>
              <a:lstStyle/>
              <a:p>
                <a:r>
                  <a:rPr kumimoji="1" lang="ja-JP" altLang="en-US" dirty="0"/>
                  <a:t>＋　・・・</a:t>
                </a:r>
              </a:p>
            </p:txBody>
          </p:sp>
          <p:sp>
            <p:nvSpPr>
              <p:cNvPr id="441" name="TextBox 440">
                <a:extLst>
                  <a:ext uri="{FF2B5EF4-FFF2-40B4-BE49-F238E27FC236}">
                    <a16:creationId xmlns:a16="http://schemas.microsoft.com/office/drawing/2014/main" id="{F5CADA56-FEB6-4FD8-8BF0-D9E92121C99C}"/>
                  </a:ext>
                </a:extLst>
              </p:cNvPr>
              <p:cNvSpPr txBox="1"/>
              <p:nvPr/>
            </p:nvSpPr>
            <p:spPr>
              <a:xfrm>
                <a:off x="8043793" y="1659984"/>
                <a:ext cx="1280735" cy="369332"/>
              </a:xfrm>
              <a:prstGeom prst="rect">
                <a:avLst/>
              </a:prstGeom>
              <a:noFill/>
            </p:spPr>
            <p:txBody>
              <a:bodyPr wrap="square" rtlCol="0">
                <a:spAutoFit/>
              </a:bodyPr>
              <a:lstStyle/>
              <a:p>
                <a:r>
                  <a:rPr kumimoji="1" lang="ja-JP" altLang="en-US" dirty="0"/>
                  <a:t>＋　・・・</a:t>
                </a:r>
              </a:p>
            </p:txBody>
          </p:sp>
          <p:sp>
            <p:nvSpPr>
              <p:cNvPr id="442" name="Rectangle 441">
                <a:extLst>
                  <a:ext uri="{FF2B5EF4-FFF2-40B4-BE49-F238E27FC236}">
                    <a16:creationId xmlns:a16="http://schemas.microsoft.com/office/drawing/2014/main" id="{6248EAED-6A43-42AB-AA03-6ACA1318E7E0}"/>
                  </a:ext>
                </a:extLst>
              </p:cNvPr>
              <p:cNvSpPr/>
              <p:nvPr/>
            </p:nvSpPr>
            <p:spPr>
              <a:xfrm>
                <a:off x="3041136" y="1659984"/>
                <a:ext cx="223494" cy="369332"/>
              </a:xfrm>
              <a:prstGeom prst="rect">
                <a:avLst/>
              </a:prstGeom>
            </p:spPr>
            <p:txBody>
              <a:bodyPr wrap="square">
                <a:spAutoFit/>
              </a:bodyPr>
              <a:lstStyle/>
              <a:p>
                <a:r>
                  <a:rPr lang="ja-JP" altLang="en-US" dirty="0"/>
                  <a:t>＋</a:t>
                </a:r>
              </a:p>
            </p:txBody>
          </p:sp>
          <p:sp>
            <p:nvSpPr>
              <p:cNvPr id="443" name="Rectangle 442">
                <a:extLst>
                  <a:ext uri="{FF2B5EF4-FFF2-40B4-BE49-F238E27FC236}">
                    <a16:creationId xmlns:a16="http://schemas.microsoft.com/office/drawing/2014/main" id="{8111F788-0CDC-4FEC-B431-284A7F20C2D7}"/>
                  </a:ext>
                </a:extLst>
              </p:cNvPr>
              <p:cNvSpPr/>
              <p:nvPr/>
            </p:nvSpPr>
            <p:spPr>
              <a:xfrm>
                <a:off x="2043234" y="1659984"/>
                <a:ext cx="223494" cy="369332"/>
              </a:xfrm>
              <a:prstGeom prst="rect">
                <a:avLst/>
              </a:prstGeom>
            </p:spPr>
            <p:txBody>
              <a:bodyPr wrap="square">
                <a:spAutoFit/>
              </a:bodyPr>
              <a:lstStyle/>
              <a:p>
                <a:r>
                  <a:rPr lang="ja-JP" altLang="en-US" dirty="0"/>
                  <a:t>＋</a:t>
                </a:r>
              </a:p>
            </p:txBody>
          </p:sp>
          <p:sp>
            <p:nvSpPr>
              <p:cNvPr id="444" name="Rectangle 443">
                <a:extLst>
                  <a:ext uri="{FF2B5EF4-FFF2-40B4-BE49-F238E27FC236}">
                    <a16:creationId xmlns:a16="http://schemas.microsoft.com/office/drawing/2014/main" id="{0CCF0D2C-82E1-45E9-B1B2-BA7EAC99FCBD}"/>
                  </a:ext>
                </a:extLst>
              </p:cNvPr>
              <p:cNvSpPr/>
              <p:nvPr/>
            </p:nvSpPr>
            <p:spPr>
              <a:xfrm>
                <a:off x="899592" y="1583040"/>
                <a:ext cx="205048" cy="523220"/>
              </a:xfrm>
              <a:prstGeom prst="rect">
                <a:avLst/>
              </a:prstGeom>
            </p:spPr>
            <p:txBody>
              <a:bodyPr wrap="square">
                <a:spAutoFit/>
              </a:bodyPr>
              <a:lstStyle/>
              <a:p>
                <a:r>
                  <a:rPr lang="en-US" altLang="ja-JP" sz="2800" dirty="0"/>
                  <a:t>=</a:t>
                </a:r>
                <a:endParaRPr lang="ja-JP" altLang="en-US" sz="2800" dirty="0"/>
              </a:p>
            </p:txBody>
          </p:sp>
          <p:cxnSp>
            <p:nvCxnSpPr>
              <p:cNvPr id="445" name="Straight Connector 444">
                <a:extLst>
                  <a:ext uri="{FF2B5EF4-FFF2-40B4-BE49-F238E27FC236}">
                    <a16:creationId xmlns:a16="http://schemas.microsoft.com/office/drawing/2014/main" id="{D90B6AC0-541F-41B1-85E1-AC081BAEA701}"/>
                  </a:ext>
                </a:extLst>
              </p:cNvPr>
              <p:cNvCxnSpPr>
                <a:cxnSpLocks/>
              </p:cNvCxnSpPr>
              <p:nvPr/>
            </p:nvCxnSpPr>
            <p:spPr>
              <a:xfrm>
                <a:off x="141235" y="1844650"/>
                <a:ext cx="628191" cy="0"/>
              </a:xfrm>
              <a:prstGeom prst="line">
                <a:avLst/>
              </a:prstGeom>
              <a:ln w="76200" cmpd="dbl">
                <a:solidFill>
                  <a:srgbClr val="33CC33"/>
                </a:solidFill>
              </a:ln>
            </p:spPr>
            <p:style>
              <a:lnRef idx="1">
                <a:schemeClr val="accent1"/>
              </a:lnRef>
              <a:fillRef idx="0">
                <a:schemeClr val="accent1"/>
              </a:fillRef>
              <a:effectRef idx="0">
                <a:schemeClr val="accent1"/>
              </a:effectRef>
              <a:fontRef idx="minor">
                <a:schemeClr val="tx1"/>
              </a:fontRef>
            </p:style>
          </p:cxnSp>
        </p:grpSp>
      </p:grpSp>
      <p:grpSp>
        <p:nvGrpSpPr>
          <p:cNvPr id="98" name="Group 97">
            <a:extLst>
              <a:ext uri="{FF2B5EF4-FFF2-40B4-BE49-F238E27FC236}">
                <a16:creationId xmlns:a16="http://schemas.microsoft.com/office/drawing/2014/main" id="{3406A61C-ECC0-4BFE-8E6B-8F854B96871D}"/>
              </a:ext>
            </a:extLst>
          </p:cNvPr>
          <p:cNvGrpSpPr/>
          <p:nvPr/>
        </p:nvGrpSpPr>
        <p:grpSpPr>
          <a:xfrm>
            <a:off x="144016" y="3212976"/>
            <a:ext cx="9324528" cy="1319598"/>
            <a:chOff x="-1" y="3316638"/>
            <a:chExt cx="9324528" cy="1319598"/>
          </a:xfrm>
        </p:grpSpPr>
        <p:sp>
          <p:nvSpPr>
            <p:cNvPr id="481" name="Rectangle 480">
              <a:extLst>
                <a:ext uri="{FF2B5EF4-FFF2-40B4-BE49-F238E27FC236}">
                  <a16:creationId xmlns:a16="http://schemas.microsoft.com/office/drawing/2014/main" id="{9D07F7AE-01A8-4673-A63C-E2D5EB35552E}"/>
                </a:ext>
              </a:extLst>
            </p:cNvPr>
            <p:cNvSpPr/>
            <p:nvPr/>
          </p:nvSpPr>
          <p:spPr bwMode="auto">
            <a:xfrm>
              <a:off x="-1" y="3316638"/>
              <a:ext cx="8922901" cy="1319598"/>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ja-JP" altLang="en-US"/>
            </a:p>
          </p:txBody>
        </p:sp>
        <p:grpSp>
          <p:nvGrpSpPr>
            <p:cNvPr id="28" name="Group 27">
              <a:extLst>
                <a:ext uri="{FF2B5EF4-FFF2-40B4-BE49-F238E27FC236}">
                  <a16:creationId xmlns:a16="http://schemas.microsoft.com/office/drawing/2014/main" id="{91292FED-8C87-4D99-89AE-940390A8F6EB}"/>
                </a:ext>
              </a:extLst>
            </p:cNvPr>
            <p:cNvGrpSpPr/>
            <p:nvPr/>
          </p:nvGrpSpPr>
          <p:grpSpPr>
            <a:xfrm>
              <a:off x="118321" y="3394478"/>
              <a:ext cx="9206206" cy="1187973"/>
              <a:chOff x="118321" y="3356992"/>
              <a:chExt cx="9206206" cy="1187973"/>
            </a:xfrm>
          </p:grpSpPr>
          <p:sp>
            <p:nvSpPr>
              <p:cNvPr id="331" name="TextBox 330">
                <a:extLst>
                  <a:ext uri="{FF2B5EF4-FFF2-40B4-BE49-F238E27FC236}">
                    <a16:creationId xmlns:a16="http://schemas.microsoft.com/office/drawing/2014/main" id="{8BD985D8-F969-4E17-9892-2A7C3472D0A5}"/>
                  </a:ext>
                </a:extLst>
              </p:cNvPr>
              <p:cNvSpPr txBox="1"/>
              <p:nvPr/>
            </p:nvSpPr>
            <p:spPr>
              <a:xfrm>
                <a:off x="8043792" y="3796623"/>
                <a:ext cx="1280735" cy="369332"/>
              </a:xfrm>
              <a:prstGeom prst="rect">
                <a:avLst/>
              </a:prstGeom>
              <a:noFill/>
            </p:spPr>
            <p:txBody>
              <a:bodyPr wrap="square" rtlCol="0">
                <a:spAutoFit/>
              </a:bodyPr>
              <a:lstStyle/>
              <a:p>
                <a:r>
                  <a:rPr kumimoji="1" lang="ja-JP" altLang="en-US" dirty="0"/>
                  <a:t>＋　・・・</a:t>
                </a:r>
              </a:p>
            </p:txBody>
          </p:sp>
          <p:grpSp>
            <p:nvGrpSpPr>
              <p:cNvPr id="12" name="Group 11">
                <a:extLst>
                  <a:ext uri="{FF2B5EF4-FFF2-40B4-BE49-F238E27FC236}">
                    <a16:creationId xmlns:a16="http://schemas.microsoft.com/office/drawing/2014/main" id="{01DD94D1-8FAA-4567-B195-61989E827C14}"/>
                  </a:ext>
                </a:extLst>
              </p:cNvPr>
              <p:cNvGrpSpPr/>
              <p:nvPr/>
            </p:nvGrpSpPr>
            <p:grpSpPr>
              <a:xfrm>
                <a:off x="6329711" y="3356992"/>
                <a:ext cx="962698" cy="1187973"/>
                <a:chOff x="6440367" y="3645024"/>
                <a:chExt cx="962698" cy="1187973"/>
              </a:xfrm>
            </p:grpSpPr>
            <p:grpSp>
              <p:nvGrpSpPr>
                <p:cNvPr id="329" name="Group 328">
                  <a:extLst>
                    <a:ext uri="{FF2B5EF4-FFF2-40B4-BE49-F238E27FC236}">
                      <a16:creationId xmlns:a16="http://schemas.microsoft.com/office/drawing/2014/main" id="{D5866664-9778-490E-B57C-73FE91C27027}"/>
                    </a:ext>
                  </a:extLst>
                </p:cNvPr>
                <p:cNvGrpSpPr/>
                <p:nvPr/>
              </p:nvGrpSpPr>
              <p:grpSpPr>
                <a:xfrm>
                  <a:off x="6440367" y="3645024"/>
                  <a:ext cx="962698" cy="1187973"/>
                  <a:chOff x="6089706" y="2242689"/>
                  <a:chExt cx="2010686" cy="2481192"/>
                </a:xfrm>
              </p:grpSpPr>
              <p:sp>
                <p:nvSpPr>
                  <p:cNvPr id="367" name="円/楕円 51">
                    <a:extLst>
                      <a:ext uri="{FF2B5EF4-FFF2-40B4-BE49-F238E27FC236}">
                        <a16:creationId xmlns:a16="http://schemas.microsoft.com/office/drawing/2014/main" id="{A53AEE8C-FA48-4AD0-9F1B-814AEEE937F8}"/>
                      </a:ext>
                    </a:extLst>
                  </p:cNvPr>
                  <p:cNvSpPr>
                    <a:spLocks noChangeAspect="1"/>
                  </p:cNvSpPr>
                  <p:nvPr/>
                </p:nvSpPr>
                <p:spPr>
                  <a:xfrm rot="10892241">
                    <a:off x="6633339" y="3019375"/>
                    <a:ext cx="957070" cy="957070"/>
                  </a:xfrm>
                  <a:prstGeom prst="ellipse">
                    <a:avLst/>
                  </a:prstGeom>
                  <a:noFill/>
                  <a:ln w="28575" cmpd="sng">
                    <a:solidFill>
                      <a:srgbClr val="00D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grpSp>
                <p:nvGrpSpPr>
                  <p:cNvPr id="368" name="グループ化 4">
                    <a:extLst>
                      <a:ext uri="{FF2B5EF4-FFF2-40B4-BE49-F238E27FC236}">
                        <a16:creationId xmlns:a16="http://schemas.microsoft.com/office/drawing/2014/main" id="{A018A2D0-4A06-41FB-994B-C41FA33911DD}"/>
                      </a:ext>
                    </a:extLst>
                  </p:cNvPr>
                  <p:cNvGrpSpPr>
                    <a:grpSpLocks noChangeAspect="1"/>
                  </p:cNvGrpSpPr>
                  <p:nvPr/>
                </p:nvGrpSpPr>
                <p:grpSpPr>
                  <a:xfrm>
                    <a:off x="6089706" y="2760905"/>
                    <a:ext cx="690375" cy="313296"/>
                    <a:chOff x="5267450" y="3810639"/>
                    <a:chExt cx="848735" cy="391695"/>
                  </a:xfrm>
                  <a:noFill/>
                </p:grpSpPr>
                <p:sp>
                  <p:nvSpPr>
                    <p:cNvPr id="404" name="フリーフォーム 45">
                      <a:extLst>
                        <a:ext uri="{FF2B5EF4-FFF2-40B4-BE49-F238E27FC236}">
                          <a16:creationId xmlns:a16="http://schemas.microsoft.com/office/drawing/2014/main" id="{678186B8-C01D-4788-9F1D-2928B6BEF29F}"/>
                        </a:ext>
                      </a:extLst>
                    </p:cNvPr>
                    <p:cNvSpPr/>
                    <p:nvPr/>
                  </p:nvSpPr>
                  <p:spPr>
                    <a:xfrm rot="2260291">
                      <a:off x="5351970" y="4104714"/>
                      <a:ext cx="764215" cy="97620"/>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grp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05" name="グループ化 46">
                      <a:extLst>
                        <a:ext uri="{FF2B5EF4-FFF2-40B4-BE49-F238E27FC236}">
                          <a16:creationId xmlns:a16="http://schemas.microsoft.com/office/drawing/2014/main" id="{317ED964-8EA3-48F9-9BC7-251E58C878DA}"/>
                        </a:ext>
                      </a:extLst>
                    </p:cNvPr>
                    <p:cNvGrpSpPr/>
                    <p:nvPr/>
                  </p:nvGrpSpPr>
                  <p:grpSpPr>
                    <a:xfrm>
                      <a:off x="5267450" y="3810639"/>
                      <a:ext cx="141461" cy="141461"/>
                      <a:chOff x="7240824" y="2855449"/>
                      <a:chExt cx="141461" cy="141461"/>
                    </a:xfrm>
                    <a:grpFill/>
                  </p:grpSpPr>
                  <p:cxnSp>
                    <p:nvCxnSpPr>
                      <p:cNvPr id="406" name="直線コネクタ 47">
                        <a:extLst>
                          <a:ext uri="{FF2B5EF4-FFF2-40B4-BE49-F238E27FC236}">
                            <a16:creationId xmlns:a16="http://schemas.microsoft.com/office/drawing/2014/main" id="{2888C751-A59A-4F8F-A886-FB04A14B661B}"/>
                          </a:ext>
                        </a:extLst>
                      </p:cNvPr>
                      <p:cNvCxnSpPr/>
                      <p:nvPr/>
                    </p:nvCxnSpPr>
                    <p:spPr>
                      <a:xfrm>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07" name="直線コネクタ 48">
                        <a:extLst>
                          <a:ext uri="{FF2B5EF4-FFF2-40B4-BE49-F238E27FC236}">
                            <a16:creationId xmlns:a16="http://schemas.microsoft.com/office/drawing/2014/main" id="{BCF28602-FA86-491B-8FE3-F37DDF06C1FC}"/>
                          </a:ext>
                        </a:extLst>
                      </p:cNvPr>
                      <p:cNvCxnSpPr/>
                      <p:nvPr/>
                    </p:nvCxnSpPr>
                    <p:spPr>
                      <a:xfrm flipH="1">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08" name="直線コネクタ 49">
                        <a:extLst>
                          <a:ext uri="{FF2B5EF4-FFF2-40B4-BE49-F238E27FC236}">
                            <a16:creationId xmlns:a16="http://schemas.microsoft.com/office/drawing/2014/main" id="{87C0D81A-8134-428C-A6E1-8117155895EE}"/>
                          </a:ext>
                        </a:extLst>
                      </p:cNvPr>
                      <p:cNvCxnSpPr/>
                      <p:nvPr/>
                    </p:nvCxnSpPr>
                    <p:spPr>
                      <a:xfrm flipV="1">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09" name="直線コネクタ 50">
                        <a:extLst>
                          <a:ext uri="{FF2B5EF4-FFF2-40B4-BE49-F238E27FC236}">
                            <a16:creationId xmlns:a16="http://schemas.microsoft.com/office/drawing/2014/main" id="{576464A8-BDC9-42AF-A4F9-086898E3D5D3}"/>
                          </a:ext>
                        </a:extLst>
                      </p:cNvPr>
                      <p:cNvCxnSpPr/>
                      <p:nvPr/>
                    </p:nvCxnSpPr>
                    <p:spPr>
                      <a:xfrm>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grpSp>
              </p:grpSp>
              <p:grpSp>
                <p:nvGrpSpPr>
                  <p:cNvPr id="369" name="グループ化 5">
                    <a:extLst>
                      <a:ext uri="{FF2B5EF4-FFF2-40B4-BE49-F238E27FC236}">
                        <a16:creationId xmlns:a16="http://schemas.microsoft.com/office/drawing/2014/main" id="{2BACB5B6-1205-470C-B8C5-D329BF5F5D0C}"/>
                      </a:ext>
                    </a:extLst>
                  </p:cNvPr>
                  <p:cNvGrpSpPr>
                    <a:grpSpLocks noChangeAspect="1"/>
                  </p:cNvGrpSpPr>
                  <p:nvPr/>
                </p:nvGrpSpPr>
                <p:grpSpPr>
                  <a:xfrm rot="3091139">
                    <a:off x="6831663" y="2431229"/>
                    <a:ext cx="690375" cy="313296"/>
                    <a:chOff x="5267450" y="3810639"/>
                    <a:chExt cx="848735" cy="391695"/>
                  </a:xfrm>
                  <a:noFill/>
                </p:grpSpPr>
                <p:sp>
                  <p:nvSpPr>
                    <p:cNvPr id="398" name="フリーフォーム 39">
                      <a:extLst>
                        <a:ext uri="{FF2B5EF4-FFF2-40B4-BE49-F238E27FC236}">
                          <a16:creationId xmlns:a16="http://schemas.microsoft.com/office/drawing/2014/main" id="{2E0CA3F6-D0DF-4A1E-AC55-7087F9C3DD26}"/>
                        </a:ext>
                      </a:extLst>
                    </p:cNvPr>
                    <p:cNvSpPr/>
                    <p:nvPr/>
                  </p:nvSpPr>
                  <p:spPr>
                    <a:xfrm rot="2260291">
                      <a:off x="5351970" y="4104714"/>
                      <a:ext cx="764215" cy="97620"/>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grp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99" name="グループ化 40">
                      <a:extLst>
                        <a:ext uri="{FF2B5EF4-FFF2-40B4-BE49-F238E27FC236}">
                          <a16:creationId xmlns:a16="http://schemas.microsoft.com/office/drawing/2014/main" id="{3D622080-4881-45AD-8165-CA04EBBF8837}"/>
                        </a:ext>
                      </a:extLst>
                    </p:cNvPr>
                    <p:cNvGrpSpPr/>
                    <p:nvPr/>
                  </p:nvGrpSpPr>
                  <p:grpSpPr>
                    <a:xfrm>
                      <a:off x="5267450" y="3810639"/>
                      <a:ext cx="141461" cy="141461"/>
                      <a:chOff x="7240824" y="2855449"/>
                      <a:chExt cx="141461" cy="141461"/>
                    </a:xfrm>
                    <a:grpFill/>
                  </p:grpSpPr>
                  <p:cxnSp>
                    <p:nvCxnSpPr>
                      <p:cNvPr id="400" name="直線コネクタ 41">
                        <a:extLst>
                          <a:ext uri="{FF2B5EF4-FFF2-40B4-BE49-F238E27FC236}">
                            <a16:creationId xmlns:a16="http://schemas.microsoft.com/office/drawing/2014/main" id="{5A1BA05B-D756-440E-B120-75D7E094C909}"/>
                          </a:ext>
                        </a:extLst>
                      </p:cNvPr>
                      <p:cNvCxnSpPr/>
                      <p:nvPr/>
                    </p:nvCxnSpPr>
                    <p:spPr>
                      <a:xfrm>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01" name="直線コネクタ 42">
                        <a:extLst>
                          <a:ext uri="{FF2B5EF4-FFF2-40B4-BE49-F238E27FC236}">
                            <a16:creationId xmlns:a16="http://schemas.microsoft.com/office/drawing/2014/main" id="{C7B38ACA-3E6B-4071-A135-4C4EB03D6D00}"/>
                          </a:ext>
                        </a:extLst>
                      </p:cNvPr>
                      <p:cNvCxnSpPr/>
                      <p:nvPr/>
                    </p:nvCxnSpPr>
                    <p:spPr>
                      <a:xfrm flipH="1">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02" name="直線コネクタ 43">
                        <a:extLst>
                          <a:ext uri="{FF2B5EF4-FFF2-40B4-BE49-F238E27FC236}">
                            <a16:creationId xmlns:a16="http://schemas.microsoft.com/office/drawing/2014/main" id="{EA57068F-E7EB-40C1-B513-884417BDA180}"/>
                          </a:ext>
                        </a:extLst>
                      </p:cNvPr>
                      <p:cNvCxnSpPr/>
                      <p:nvPr/>
                    </p:nvCxnSpPr>
                    <p:spPr>
                      <a:xfrm flipV="1">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03" name="直線コネクタ 44">
                        <a:extLst>
                          <a:ext uri="{FF2B5EF4-FFF2-40B4-BE49-F238E27FC236}">
                            <a16:creationId xmlns:a16="http://schemas.microsoft.com/office/drawing/2014/main" id="{13CA43FD-3EDE-4BE9-B258-2BCC741CFFF8}"/>
                          </a:ext>
                        </a:extLst>
                      </p:cNvPr>
                      <p:cNvCxnSpPr/>
                      <p:nvPr/>
                    </p:nvCxnSpPr>
                    <p:spPr>
                      <a:xfrm>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grpSp>
              </p:grpSp>
              <p:grpSp>
                <p:nvGrpSpPr>
                  <p:cNvPr id="370" name="グループ化 6">
                    <a:extLst>
                      <a:ext uri="{FF2B5EF4-FFF2-40B4-BE49-F238E27FC236}">
                        <a16:creationId xmlns:a16="http://schemas.microsoft.com/office/drawing/2014/main" id="{E4E427E7-6927-4BF3-8358-2351A8171E7F}"/>
                      </a:ext>
                    </a:extLst>
                  </p:cNvPr>
                  <p:cNvGrpSpPr>
                    <a:grpSpLocks noChangeAspect="1"/>
                  </p:cNvGrpSpPr>
                  <p:nvPr/>
                </p:nvGrpSpPr>
                <p:grpSpPr>
                  <a:xfrm rot="6080961">
                    <a:off x="7540112" y="2878913"/>
                    <a:ext cx="690375" cy="313296"/>
                    <a:chOff x="5267450" y="3810639"/>
                    <a:chExt cx="848735" cy="391695"/>
                  </a:xfrm>
                  <a:noFill/>
                </p:grpSpPr>
                <p:sp>
                  <p:nvSpPr>
                    <p:cNvPr id="392" name="フリーフォーム 33">
                      <a:extLst>
                        <a:ext uri="{FF2B5EF4-FFF2-40B4-BE49-F238E27FC236}">
                          <a16:creationId xmlns:a16="http://schemas.microsoft.com/office/drawing/2014/main" id="{C18FF96C-4914-429C-AE52-741110D15CCB}"/>
                        </a:ext>
                      </a:extLst>
                    </p:cNvPr>
                    <p:cNvSpPr/>
                    <p:nvPr/>
                  </p:nvSpPr>
                  <p:spPr>
                    <a:xfrm rot="2260291">
                      <a:off x="5351970" y="4104714"/>
                      <a:ext cx="764215" cy="97620"/>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grp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93" name="グループ化 34">
                      <a:extLst>
                        <a:ext uri="{FF2B5EF4-FFF2-40B4-BE49-F238E27FC236}">
                          <a16:creationId xmlns:a16="http://schemas.microsoft.com/office/drawing/2014/main" id="{8205BD5E-2063-40A7-9AF3-098A6BBAEA0F}"/>
                        </a:ext>
                      </a:extLst>
                    </p:cNvPr>
                    <p:cNvGrpSpPr/>
                    <p:nvPr/>
                  </p:nvGrpSpPr>
                  <p:grpSpPr>
                    <a:xfrm>
                      <a:off x="5267450" y="3810639"/>
                      <a:ext cx="141461" cy="141461"/>
                      <a:chOff x="7240824" y="2855449"/>
                      <a:chExt cx="141461" cy="141461"/>
                    </a:xfrm>
                    <a:grpFill/>
                  </p:grpSpPr>
                  <p:cxnSp>
                    <p:nvCxnSpPr>
                      <p:cNvPr id="394" name="直線コネクタ 35">
                        <a:extLst>
                          <a:ext uri="{FF2B5EF4-FFF2-40B4-BE49-F238E27FC236}">
                            <a16:creationId xmlns:a16="http://schemas.microsoft.com/office/drawing/2014/main" id="{54152309-227E-473D-9D8F-2C4E68520BD9}"/>
                          </a:ext>
                        </a:extLst>
                      </p:cNvPr>
                      <p:cNvCxnSpPr/>
                      <p:nvPr/>
                    </p:nvCxnSpPr>
                    <p:spPr>
                      <a:xfrm>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95" name="直線コネクタ 36">
                        <a:extLst>
                          <a:ext uri="{FF2B5EF4-FFF2-40B4-BE49-F238E27FC236}">
                            <a16:creationId xmlns:a16="http://schemas.microsoft.com/office/drawing/2014/main" id="{455A64BB-C227-4A8C-9293-21115BF752C5}"/>
                          </a:ext>
                        </a:extLst>
                      </p:cNvPr>
                      <p:cNvCxnSpPr/>
                      <p:nvPr/>
                    </p:nvCxnSpPr>
                    <p:spPr>
                      <a:xfrm flipH="1">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96" name="直線コネクタ 37">
                        <a:extLst>
                          <a:ext uri="{FF2B5EF4-FFF2-40B4-BE49-F238E27FC236}">
                            <a16:creationId xmlns:a16="http://schemas.microsoft.com/office/drawing/2014/main" id="{2BE824DC-9A7B-4426-AB9B-3CE24CF2DE5E}"/>
                          </a:ext>
                        </a:extLst>
                      </p:cNvPr>
                      <p:cNvCxnSpPr/>
                      <p:nvPr/>
                    </p:nvCxnSpPr>
                    <p:spPr>
                      <a:xfrm flipV="1">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97" name="直線コネクタ 38">
                        <a:extLst>
                          <a:ext uri="{FF2B5EF4-FFF2-40B4-BE49-F238E27FC236}">
                            <a16:creationId xmlns:a16="http://schemas.microsoft.com/office/drawing/2014/main" id="{283ECBD5-C5DC-4CBD-9FE3-D5ABB1DF9D9B}"/>
                          </a:ext>
                        </a:extLst>
                      </p:cNvPr>
                      <p:cNvCxnSpPr/>
                      <p:nvPr/>
                    </p:nvCxnSpPr>
                    <p:spPr>
                      <a:xfrm>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grpSp>
              </p:grpSp>
              <p:grpSp>
                <p:nvGrpSpPr>
                  <p:cNvPr id="371" name="グループ化 8">
                    <a:extLst>
                      <a:ext uri="{FF2B5EF4-FFF2-40B4-BE49-F238E27FC236}">
                        <a16:creationId xmlns:a16="http://schemas.microsoft.com/office/drawing/2014/main" id="{C833934C-19F0-4AB8-A24B-8258F3F3D314}"/>
                      </a:ext>
                    </a:extLst>
                  </p:cNvPr>
                  <p:cNvGrpSpPr>
                    <a:grpSpLocks noChangeAspect="1"/>
                  </p:cNvGrpSpPr>
                  <p:nvPr/>
                </p:nvGrpSpPr>
                <p:grpSpPr>
                  <a:xfrm rot="17091119">
                    <a:off x="5986579" y="3806302"/>
                    <a:ext cx="690375" cy="313296"/>
                    <a:chOff x="5267450" y="3810639"/>
                    <a:chExt cx="848735" cy="391695"/>
                  </a:xfrm>
                  <a:noFill/>
                </p:grpSpPr>
                <p:sp>
                  <p:nvSpPr>
                    <p:cNvPr id="386" name="フリーフォーム 27">
                      <a:extLst>
                        <a:ext uri="{FF2B5EF4-FFF2-40B4-BE49-F238E27FC236}">
                          <a16:creationId xmlns:a16="http://schemas.microsoft.com/office/drawing/2014/main" id="{2AEC5DA5-F433-42A1-BEBC-FAA8290E12AD}"/>
                        </a:ext>
                      </a:extLst>
                    </p:cNvPr>
                    <p:cNvSpPr/>
                    <p:nvPr/>
                  </p:nvSpPr>
                  <p:spPr>
                    <a:xfrm rot="2260291">
                      <a:off x="5351970" y="4104714"/>
                      <a:ext cx="764215" cy="97620"/>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grp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87" name="グループ化 28">
                      <a:extLst>
                        <a:ext uri="{FF2B5EF4-FFF2-40B4-BE49-F238E27FC236}">
                          <a16:creationId xmlns:a16="http://schemas.microsoft.com/office/drawing/2014/main" id="{7BD4C0EB-CCAB-46A5-BFFA-E6903FC79121}"/>
                        </a:ext>
                      </a:extLst>
                    </p:cNvPr>
                    <p:cNvGrpSpPr/>
                    <p:nvPr/>
                  </p:nvGrpSpPr>
                  <p:grpSpPr>
                    <a:xfrm>
                      <a:off x="5267450" y="3810639"/>
                      <a:ext cx="141461" cy="141461"/>
                      <a:chOff x="7240824" y="2855449"/>
                      <a:chExt cx="141461" cy="141461"/>
                    </a:xfrm>
                    <a:grpFill/>
                  </p:grpSpPr>
                  <p:cxnSp>
                    <p:nvCxnSpPr>
                      <p:cNvPr id="388" name="直線コネクタ 29">
                        <a:extLst>
                          <a:ext uri="{FF2B5EF4-FFF2-40B4-BE49-F238E27FC236}">
                            <a16:creationId xmlns:a16="http://schemas.microsoft.com/office/drawing/2014/main" id="{8B1DEFF6-C459-4B71-B101-3CE3912D916F}"/>
                          </a:ext>
                        </a:extLst>
                      </p:cNvPr>
                      <p:cNvCxnSpPr/>
                      <p:nvPr/>
                    </p:nvCxnSpPr>
                    <p:spPr>
                      <a:xfrm>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89" name="直線コネクタ 30">
                        <a:extLst>
                          <a:ext uri="{FF2B5EF4-FFF2-40B4-BE49-F238E27FC236}">
                            <a16:creationId xmlns:a16="http://schemas.microsoft.com/office/drawing/2014/main" id="{8433E2F6-E918-49F8-9B17-EF8CFEA75673}"/>
                          </a:ext>
                        </a:extLst>
                      </p:cNvPr>
                      <p:cNvCxnSpPr/>
                      <p:nvPr/>
                    </p:nvCxnSpPr>
                    <p:spPr>
                      <a:xfrm flipH="1">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90" name="直線コネクタ 31">
                        <a:extLst>
                          <a:ext uri="{FF2B5EF4-FFF2-40B4-BE49-F238E27FC236}">
                            <a16:creationId xmlns:a16="http://schemas.microsoft.com/office/drawing/2014/main" id="{34E3EE9A-3E78-4DB4-8E3C-C3BB507C46B7}"/>
                          </a:ext>
                        </a:extLst>
                      </p:cNvPr>
                      <p:cNvCxnSpPr/>
                      <p:nvPr/>
                    </p:nvCxnSpPr>
                    <p:spPr>
                      <a:xfrm flipV="1">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91" name="直線コネクタ 32">
                        <a:extLst>
                          <a:ext uri="{FF2B5EF4-FFF2-40B4-BE49-F238E27FC236}">
                            <a16:creationId xmlns:a16="http://schemas.microsoft.com/office/drawing/2014/main" id="{8F4B6EE0-9160-44E3-8CF5-9543241B2EFE}"/>
                          </a:ext>
                        </a:extLst>
                      </p:cNvPr>
                      <p:cNvCxnSpPr/>
                      <p:nvPr/>
                    </p:nvCxnSpPr>
                    <p:spPr>
                      <a:xfrm>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grpSp>
              </p:grpSp>
              <p:grpSp>
                <p:nvGrpSpPr>
                  <p:cNvPr id="372" name="グループ化 9">
                    <a:extLst>
                      <a:ext uri="{FF2B5EF4-FFF2-40B4-BE49-F238E27FC236}">
                        <a16:creationId xmlns:a16="http://schemas.microsoft.com/office/drawing/2014/main" id="{AA7D6DA1-118F-456F-86F0-769CB7F00610}"/>
                      </a:ext>
                    </a:extLst>
                  </p:cNvPr>
                  <p:cNvGrpSpPr>
                    <a:grpSpLocks noChangeAspect="1"/>
                  </p:cNvGrpSpPr>
                  <p:nvPr/>
                </p:nvGrpSpPr>
                <p:grpSpPr>
                  <a:xfrm rot="10800000">
                    <a:off x="7410017" y="3979800"/>
                    <a:ext cx="690375" cy="313296"/>
                    <a:chOff x="5267450" y="3810639"/>
                    <a:chExt cx="848735" cy="391695"/>
                  </a:xfrm>
                  <a:noFill/>
                </p:grpSpPr>
                <p:sp>
                  <p:nvSpPr>
                    <p:cNvPr id="380" name="フリーフォーム 21">
                      <a:extLst>
                        <a:ext uri="{FF2B5EF4-FFF2-40B4-BE49-F238E27FC236}">
                          <a16:creationId xmlns:a16="http://schemas.microsoft.com/office/drawing/2014/main" id="{F7B5C60B-D085-48C2-87E0-80C68D4205B4}"/>
                        </a:ext>
                      </a:extLst>
                    </p:cNvPr>
                    <p:cNvSpPr/>
                    <p:nvPr/>
                  </p:nvSpPr>
                  <p:spPr>
                    <a:xfrm rot="2260291">
                      <a:off x="5351970" y="4104714"/>
                      <a:ext cx="764215" cy="97620"/>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grp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81" name="グループ化 22">
                      <a:extLst>
                        <a:ext uri="{FF2B5EF4-FFF2-40B4-BE49-F238E27FC236}">
                          <a16:creationId xmlns:a16="http://schemas.microsoft.com/office/drawing/2014/main" id="{E889833F-7962-4DE8-A534-FDCB32721740}"/>
                        </a:ext>
                      </a:extLst>
                    </p:cNvPr>
                    <p:cNvGrpSpPr/>
                    <p:nvPr/>
                  </p:nvGrpSpPr>
                  <p:grpSpPr>
                    <a:xfrm>
                      <a:off x="5267450" y="3810639"/>
                      <a:ext cx="141461" cy="141461"/>
                      <a:chOff x="7240824" y="2855449"/>
                      <a:chExt cx="141461" cy="141461"/>
                    </a:xfrm>
                    <a:grpFill/>
                  </p:grpSpPr>
                  <p:cxnSp>
                    <p:nvCxnSpPr>
                      <p:cNvPr id="382" name="直線コネクタ 23">
                        <a:extLst>
                          <a:ext uri="{FF2B5EF4-FFF2-40B4-BE49-F238E27FC236}">
                            <a16:creationId xmlns:a16="http://schemas.microsoft.com/office/drawing/2014/main" id="{F9EDD2B5-DFF4-477F-B7A5-30D50CBE8B99}"/>
                          </a:ext>
                        </a:extLst>
                      </p:cNvPr>
                      <p:cNvCxnSpPr/>
                      <p:nvPr/>
                    </p:nvCxnSpPr>
                    <p:spPr>
                      <a:xfrm>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83" name="直線コネクタ 24">
                        <a:extLst>
                          <a:ext uri="{FF2B5EF4-FFF2-40B4-BE49-F238E27FC236}">
                            <a16:creationId xmlns:a16="http://schemas.microsoft.com/office/drawing/2014/main" id="{325618E8-FED3-456F-A85B-050CC97252A7}"/>
                          </a:ext>
                        </a:extLst>
                      </p:cNvPr>
                      <p:cNvCxnSpPr/>
                      <p:nvPr/>
                    </p:nvCxnSpPr>
                    <p:spPr>
                      <a:xfrm flipH="1">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84" name="直線コネクタ 25">
                        <a:extLst>
                          <a:ext uri="{FF2B5EF4-FFF2-40B4-BE49-F238E27FC236}">
                            <a16:creationId xmlns:a16="http://schemas.microsoft.com/office/drawing/2014/main" id="{E95EEEC0-55E1-4C2C-A98D-48252C5C5824}"/>
                          </a:ext>
                        </a:extLst>
                      </p:cNvPr>
                      <p:cNvCxnSpPr/>
                      <p:nvPr/>
                    </p:nvCxnSpPr>
                    <p:spPr>
                      <a:xfrm flipV="1">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85" name="直線コネクタ 26">
                        <a:extLst>
                          <a:ext uri="{FF2B5EF4-FFF2-40B4-BE49-F238E27FC236}">
                            <a16:creationId xmlns:a16="http://schemas.microsoft.com/office/drawing/2014/main" id="{71F76AF1-E5DA-43AB-9077-8DE41418D000}"/>
                          </a:ext>
                        </a:extLst>
                      </p:cNvPr>
                      <p:cNvCxnSpPr/>
                      <p:nvPr/>
                    </p:nvCxnSpPr>
                    <p:spPr>
                      <a:xfrm>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grpSp>
              </p:grpSp>
              <p:grpSp>
                <p:nvGrpSpPr>
                  <p:cNvPr id="373" name="グループ化 10">
                    <a:extLst>
                      <a:ext uri="{FF2B5EF4-FFF2-40B4-BE49-F238E27FC236}">
                        <a16:creationId xmlns:a16="http://schemas.microsoft.com/office/drawing/2014/main" id="{25CD73D5-B11C-40F4-A406-7961672F3651}"/>
                      </a:ext>
                    </a:extLst>
                  </p:cNvPr>
                  <p:cNvGrpSpPr>
                    <a:grpSpLocks noChangeAspect="1"/>
                  </p:cNvGrpSpPr>
                  <p:nvPr/>
                </p:nvGrpSpPr>
                <p:grpSpPr>
                  <a:xfrm rot="13922608">
                    <a:off x="6698281" y="4222046"/>
                    <a:ext cx="690375" cy="313296"/>
                    <a:chOff x="5267450" y="3810639"/>
                    <a:chExt cx="848735" cy="391695"/>
                  </a:xfrm>
                  <a:noFill/>
                </p:grpSpPr>
                <p:sp>
                  <p:nvSpPr>
                    <p:cNvPr id="374" name="フリーフォーム 15">
                      <a:extLst>
                        <a:ext uri="{FF2B5EF4-FFF2-40B4-BE49-F238E27FC236}">
                          <a16:creationId xmlns:a16="http://schemas.microsoft.com/office/drawing/2014/main" id="{6F056035-9A9A-456C-93C4-7E26A05D5A8D}"/>
                        </a:ext>
                      </a:extLst>
                    </p:cNvPr>
                    <p:cNvSpPr/>
                    <p:nvPr/>
                  </p:nvSpPr>
                  <p:spPr>
                    <a:xfrm rot="2260291">
                      <a:off x="5351970" y="4104714"/>
                      <a:ext cx="764215" cy="97620"/>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grp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75" name="グループ化 16">
                      <a:extLst>
                        <a:ext uri="{FF2B5EF4-FFF2-40B4-BE49-F238E27FC236}">
                          <a16:creationId xmlns:a16="http://schemas.microsoft.com/office/drawing/2014/main" id="{FCA8E4FE-81DA-4ED6-9137-26B3C7448FCD}"/>
                        </a:ext>
                      </a:extLst>
                    </p:cNvPr>
                    <p:cNvGrpSpPr/>
                    <p:nvPr/>
                  </p:nvGrpSpPr>
                  <p:grpSpPr>
                    <a:xfrm>
                      <a:off x="5267450" y="3810639"/>
                      <a:ext cx="141461" cy="141461"/>
                      <a:chOff x="7240824" y="2855449"/>
                      <a:chExt cx="141461" cy="141461"/>
                    </a:xfrm>
                    <a:grpFill/>
                  </p:grpSpPr>
                  <p:cxnSp>
                    <p:nvCxnSpPr>
                      <p:cNvPr id="376" name="直線コネクタ 17">
                        <a:extLst>
                          <a:ext uri="{FF2B5EF4-FFF2-40B4-BE49-F238E27FC236}">
                            <a16:creationId xmlns:a16="http://schemas.microsoft.com/office/drawing/2014/main" id="{4FB37073-040B-46E4-A052-7B9311E54E7D}"/>
                          </a:ext>
                        </a:extLst>
                      </p:cNvPr>
                      <p:cNvCxnSpPr/>
                      <p:nvPr/>
                    </p:nvCxnSpPr>
                    <p:spPr>
                      <a:xfrm>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77" name="直線コネクタ 18">
                        <a:extLst>
                          <a:ext uri="{FF2B5EF4-FFF2-40B4-BE49-F238E27FC236}">
                            <a16:creationId xmlns:a16="http://schemas.microsoft.com/office/drawing/2014/main" id="{B8152FAC-9E55-44DA-8612-A2DE755BEDFC}"/>
                          </a:ext>
                        </a:extLst>
                      </p:cNvPr>
                      <p:cNvCxnSpPr/>
                      <p:nvPr/>
                    </p:nvCxnSpPr>
                    <p:spPr>
                      <a:xfrm flipH="1">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78" name="直線コネクタ 19">
                        <a:extLst>
                          <a:ext uri="{FF2B5EF4-FFF2-40B4-BE49-F238E27FC236}">
                            <a16:creationId xmlns:a16="http://schemas.microsoft.com/office/drawing/2014/main" id="{DCC4B0C7-04B1-451D-BA34-07C53EB35EE2}"/>
                          </a:ext>
                        </a:extLst>
                      </p:cNvPr>
                      <p:cNvCxnSpPr/>
                      <p:nvPr/>
                    </p:nvCxnSpPr>
                    <p:spPr>
                      <a:xfrm flipV="1">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79" name="直線コネクタ 20">
                        <a:extLst>
                          <a:ext uri="{FF2B5EF4-FFF2-40B4-BE49-F238E27FC236}">
                            <a16:creationId xmlns:a16="http://schemas.microsoft.com/office/drawing/2014/main" id="{C3E37497-8576-48E7-81DD-7650F0A5887F}"/>
                          </a:ext>
                        </a:extLst>
                      </p:cNvPr>
                      <p:cNvCxnSpPr/>
                      <p:nvPr/>
                    </p:nvCxnSpPr>
                    <p:spPr>
                      <a:xfrm>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grpSp>
              </p:grpSp>
            </p:grpSp>
            <p:sp>
              <p:nvSpPr>
                <p:cNvPr id="336" name="フリーフォーム 100 1 1">
                  <a:extLst>
                    <a:ext uri="{FF2B5EF4-FFF2-40B4-BE49-F238E27FC236}">
                      <a16:creationId xmlns:a16="http://schemas.microsoft.com/office/drawing/2014/main" id="{BE2741C5-39C9-486F-82AC-BDDB7D4F70D6}"/>
                    </a:ext>
                  </a:extLst>
                </p:cNvPr>
                <p:cNvSpPr/>
                <p:nvPr/>
              </p:nvSpPr>
              <p:spPr>
                <a:xfrm rot="10800000">
                  <a:off x="7172732" y="4242938"/>
                  <a:ext cx="198937" cy="70324"/>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p>
              </p:txBody>
            </p:sp>
            <p:sp>
              <p:nvSpPr>
                <p:cNvPr id="337" name="フリーフォーム 100 1 1">
                  <a:extLst>
                    <a:ext uri="{FF2B5EF4-FFF2-40B4-BE49-F238E27FC236}">
                      <a16:creationId xmlns:a16="http://schemas.microsoft.com/office/drawing/2014/main" id="{8B9F0FA0-CF4A-4805-A8E5-25BA8A742C6E}"/>
                    </a:ext>
                  </a:extLst>
                </p:cNvPr>
                <p:cNvSpPr/>
                <p:nvPr/>
              </p:nvSpPr>
              <p:spPr>
                <a:xfrm rot="10800000">
                  <a:off x="6492592" y="4216467"/>
                  <a:ext cx="198937" cy="70324"/>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p>
              </p:txBody>
            </p:sp>
          </p:grpSp>
          <p:sp>
            <p:nvSpPr>
              <p:cNvPr id="414" name="Rectangle 413">
                <a:extLst>
                  <a:ext uri="{FF2B5EF4-FFF2-40B4-BE49-F238E27FC236}">
                    <a16:creationId xmlns:a16="http://schemas.microsoft.com/office/drawing/2014/main" id="{F4C4E4B7-0521-4ED0-B872-ED7F2CFEC5CB}"/>
                  </a:ext>
                </a:extLst>
              </p:cNvPr>
              <p:cNvSpPr/>
              <p:nvPr/>
            </p:nvSpPr>
            <p:spPr>
              <a:xfrm>
                <a:off x="1638080" y="3751133"/>
                <a:ext cx="205048" cy="523220"/>
              </a:xfrm>
              <a:prstGeom prst="rect">
                <a:avLst/>
              </a:prstGeom>
            </p:spPr>
            <p:txBody>
              <a:bodyPr wrap="square">
                <a:spAutoFit/>
              </a:bodyPr>
              <a:lstStyle/>
              <a:p>
                <a:r>
                  <a:rPr lang="en-US" altLang="ja-JP" sz="2800" dirty="0"/>
                  <a:t>=</a:t>
                </a:r>
                <a:endParaRPr lang="ja-JP" altLang="en-US" sz="2800" dirty="0"/>
              </a:p>
            </p:txBody>
          </p:sp>
          <p:grpSp>
            <p:nvGrpSpPr>
              <p:cNvPr id="19" name="Group 18">
                <a:extLst>
                  <a:ext uri="{FF2B5EF4-FFF2-40B4-BE49-F238E27FC236}">
                    <a16:creationId xmlns:a16="http://schemas.microsoft.com/office/drawing/2014/main" id="{8DCB472D-C682-480E-B032-9356D312E99F}"/>
                  </a:ext>
                </a:extLst>
              </p:cNvPr>
              <p:cNvGrpSpPr/>
              <p:nvPr/>
            </p:nvGrpSpPr>
            <p:grpSpPr>
              <a:xfrm>
                <a:off x="2005552" y="3777634"/>
                <a:ext cx="1035082" cy="514802"/>
                <a:chOff x="1976040" y="4726554"/>
                <a:chExt cx="1035082" cy="514802"/>
              </a:xfrm>
            </p:grpSpPr>
            <p:sp>
              <p:nvSpPr>
                <p:cNvPr id="413" name="円/楕円 51">
                  <a:extLst>
                    <a:ext uri="{FF2B5EF4-FFF2-40B4-BE49-F238E27FC236}">
                      <a16:creationId xmlns:a16="http://schemas.microsoft.com/office/drawing/2014/main" id="{E90F1204-8162-49E0-8B7E-671EC6F9BB48}"/>
                    </a:ext>
                  </a:extLst>
                </p:cNvPr>
                <p:cNvSpPr>
                  <a:spLocks noChangeAspect="1"/>
                </p:cNvSpPr>
                <p:nvPr/>
              </p:nvSpPr>
              <p:spPr>
                <a:xfrm rot="10892241">
                  <a:off x="2229333" y="4726554"/>
                  <a:ext cx="514802" cy="514802"/>
                </a:xfrm>
                <a:prstGeom prst="ellipse">
                  <a:avLst/>
                </a:prstGeom>
                <a:noFill/>
                <a:ln w="28575" cmpd="sng">
                  <a:solidFill>
                    <a:srgbClr val="00D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415" name="フリーフォーム 100 1 1">
                  <a:extLst>
                    <a:ext uri="{FF2B5EF4-FFF2-40B4-BE49-F238E27FC236}">
                      <a16:creationId xmlns:a16="http://schemas.microsoft.com/office/drawing/2014/main" id="{5C94C0B1-DAAB-4C88-B354-BD4D22BAED53}"/>
                    </a:ext>
                  </a:extLst>
                </p:cNvPr>
                <p:cNvSpPr/>
                <p:nvPr/>
              </p:nvSpPr>
              <p:spPr>
                <a:xfrm rot="10800000">
                  <a:off x="1976040" y="4947212"/>
                  <a:ext cx="223494" cy="79005"/>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p>
              </p:txBody>
            </p:sp>
            <p:sp>
              <p:nvSpPr>
                <p:cNvPr id="416" name="フリーフォーム 100 1 1">
                  <a:extLst>
                    <a:ext uri="{FF2B5EF4-FFF2-40B4-BE49-F238E27FC236}">
                      <a16:creationId xmlns:a16="http://schemas.microsoft.com/office/drawing/2014/main" id="{E8A3CFA2-B2E3-49A4-B4D3-A8B2573D2334}"/>
                    </a:ext>
                  </a:extLst>
                </p:cNvPr>
                <p:cNvSpPr/>
                <p:nvPr/>
              </p:nvSpPr>
              <p:spPr>
                <a:xfrm rot="10800000">
                  <a:off x="2787628" y="4955826"/>
                  <a:ext cx="223494" cy="79005"/>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p>
              </p:txBody>
            </p:sp>
          </p:grpSp>
          <p:grpSp>
            <p:nvGrpSpPr>
              <p:cNvPr id="11" name="Group 10">
                <a:extLst>
                  <a:ext uri="{FF2B5EF4-FFF2-40B4-BE49-F238E27FC236}">
                    <a16:creationId xmlns:a16="http://schemas.microsoft.com/office/drawing/2014/main" id="{9E5C9E79-E2B2-47A6-AB98-8737B83CE04A}"/>
                  </a:ext>
                </a:extLst>
              </p:cNvPr>
              <p:cNvGrpSpPr/>
              <p:nvPr/>
            </p:nvGrpSpPr>
            <p:grpSpPr>
              <a:xfrm>
                <a:off x="3588976" y="3535992"/>
                <a:ext cx="1002711" cy="755266"/>
                <a:chOff x="3364683" y="3798432"/>
                <a:chExt cx="1002711" cy="755266"/>
              </a:xfrm>
            </p:grpSpPr>
            <p:grpSp>
              <p:nvGrpSpPr>
                <p:cNvPr id="411" name="Group 410">
                  <a:extLst>
                    <a:ext uri="{FF2B5EF4-FFF2-40B4-BE49-F238E27FC236}">
                      <a16:creationId xmlns:a16="http://schemas.microsoft.com/office/drawing/2014/main" id="{4142AB9E-8796-479A-8AAC-0D4AAA6DC473}"/>
                    </a:ext>
                  </a:extLst>
                </p:cNvPr>
                <p:cNvGrpSpPr/>
                <p:nvPr/>
              </p:nvGrpSpPr>
              <p:grpSpPr>
                <a:xfrm>
                  <a:off x="3433645" y="3798432"/>
                  <a:ext cx="878612" cy="755266"/>
                  <a:chOff x="4450882" y="1231296"/>
                  <a:chExt cx="919631" cy="790526"/>
                </a:xfrm>
              </p:grpSpPr>
              <p:sp>
                <p:nvSpPr>
                  <p:cNvPr id="423" name="円/楕円 51">
                    <a:extLst>
                      <a:ext uri="{FF2B5EF4-FFF2-40B4-BE49-F238E27FC236}">
                        <a16:creationId xmlns:a16="http://schemas.microsoft.com/office/drawing/2014/main" id="{1A5B261F-1D7E-4526-8211-6A35D9B8562B}"/>
                      </a:ext>
                    </a:extLst>
                  </p:cNvPr>
                  <p:cNvSpPr>
                    <a:spLocks noChangeAspect="1"/>
                  </p:cNvSpPr>
                  <p:nvPr/>
                </p:nvSpPr>
                <p:spPr>
                  <a:xfrm rot="10952241">
                    <a:off x="4624793" y="1482986"/>
                    <a:ext cx="538836" cy="538836"/>
                  </a:xfrm>
                  <a:prstGeom prst="ellipse">
                    <a:avLst/>
                  </a:prstGeom>
                  <a:noFill/>
                  <a:ln w="28575" cmpd="sng">
                    <a:solidFill>
                      <a:srgbClr val="00D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grpSp>
                <p:nvGrpSpPr>
                  <p:cNvPr id="424" name="グループ化 5">
                    <a:extLst>
                      <a:ext uri="{FF2B5EF4-FFF2-40B4-BE49-F238E27FC236}">
                        <a16:creationId xmlns:a16="http://schemas.microsoft.com/office/drawing/2014/main" id="{E59BD7B0-9058-46AE-BA71-87ECF7C5E7AC}"/>
                      </a:ext>
                    </a:extLst>
                  </p:cNvPr>
                  <p:cNvGrpSpPr>
                    <a:grpSpLocks noChangeAspect="1"/>
                  </p:cNvGrpSpPr>
                  <p:nvPr/>
                </p:nvGrpSpPr>
                <p:grpSpPr>
                  <a:xfrm rot="789182">
                    <a:off x="4450882" y="1283638"/>
                    <a:ext cx="351387" cy="159461"/>
                    <a:chOff x="5267450" y="3810639"/>
                    <a:chExt cx="848735" cy="391695"/>
                  </a:xfrm>
                  <a:noFill/>
                </p:grpSpPr>
                <p:sp>
                  <p:nvSpPr>
                    <p:cNvPr id="432" name="フリーフォーム 39">
                      <a:extLst>
                        <a:ext uri="{FF2B5EF4-FFF2-40B4-BE49-F238E27FC236}">
                          <a16:creationId xmlns:a16="http://schemas.microsoft.com/office/drawing/2014/main" id="{AA6DAC4D-1101-4D31-858A-47D2A34B8ED8}"/>
                        </a:ext>
                      </a:extLst>
                    </p:cNvPr>
                    <p:cNvSpPr/>
                    <p:nvPr/>
                  </p:nvSpPr>
                  <p:spPr>
                    <a:xfrm rot="2260291">
                      <a:off x="5351970" y="4104714"/>
                      <a:ext cx="764215" cy="97620"/>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grp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33" name="グループ化 40">
                      <a:extLst>
                        <a:ext uri="{FF2B5EF4-FFF2-40B4-BE49-F238E27FC236}">
                          <a16:creationId xmlns:a16="http://schemas.microsoft.com/office/drawing/2014/main" id="{2C82856F-308D-413B-B5CE-D0292B09AFB7}"/>
                        </a:ext>
                      </a:extLst>
                    </p:cNvPr>
                    <p:cNvGrpSpPr/>
                    <p:nvPr/>
                  </p:nvGrpSpPr>
                  <p:grpSpPr>
                    <a:xfrm>
                      <a:off x="5267450" y="3810639"/>
                      <a:ext cx="141461" cy="141461"/>
                      <a:chOff x="7240824" y="2855449"/>
                      <a:chExt cx="141461" cy="141461"/>
                    </a:xfrm>
                    <a:grpFill/>
                  </p:grpSpPr>
                  <p:cxnSp>
                    <p:nvCxnSpPr>
                      <p:cNvPr id="434" name="直線コネクタ 41">
                        <a:extLst>
                          <a:ext uri="{FF2B5EF4-FFF2-40B4-BE49-F238E27FC236}">
                            <a16:creationId xmlns:a16="http://schemas.microsoft.com/office/drawing/2014/main" id="{720C8123-4882-4D4D-966E-3DBBF190AC79}"/>
                          </a:ext>
                        </a:extLst>
                      </p:cNvPr>
                      <p:cNvCxnSpPr/>
                      <p:nvPr/>
                    </p:nvCxnSpPr>
                    <p:spPr>
                      <a:xfrm>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35" name="直線コネクタ 42">
                        <a:extLst>
                          <a:ext uri="{FF2B5EF4-FFF2-40B4-BE49-F238E27FC236}">
                            <a16:creationId xmlns:a16="http://schemas.microsoft.com/office/drawing/2014/main" id="{C6D0D7CE-392E-4858-A23E-0DA266366E30}"/>
                          </a:ext>
                        </a:extLst>
                      </p:cNvPr>
                      <p:cNvCxnSpPr/>
                      <p:nvPr/>
                    </p:nvCxnSpPr>
                    <p:spPr>
                      <a:xfrm flipH="1">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36" name="直線コネクタ 43">
                        <a:extLst>
                          <a:ext uri="{FF2B5EF4-FFF2-40B4-BE49-F238E27FC236}">
                            <a16:creationId xmlns:a16="http://schemas.microsoft.com/office/drawing/2014/main" id="{DF99422E-4F85-4FF8-8A3E-6CC89F8EBEB1}"/>
                          </a:ext>
                        </a:extLst>
                      </p:cNvPr>
                      <p:cNvCxnSpPr/>
                      <p:nvPr/>
                    </p:nvCxnSpPr>
                    <p:spPr>
                      <a:xfrm flipV="1">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37" name="直線コネクタ 44">
                        <a:extLst>
                          <a:ext uri="{FF2B5EF4-FFF2-40B4-BE49-F238E27FC236}">
                            <a16:creationId xmlns:a16="http://schemas.microsoft.com/office/drawing/2014/main" id="{6F583C67-4E33-4696-B4D6-BEBB6746F719}"/>
                          </a:ext>
                        </a:extLst>
                      </p:cNvPr>
                      <p:cNvCxnSpPr/>
                      <p:nvPr/>
                    </p:nvCxnSpPr>
                    <p:spPr>
                      <a:xfrm>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grpSp>
              </p:grpSp>
              <p:grpSp>
                <p:nvGrpSpPr>
                  <p:cNvPr id="425" name="グループ化 10">
                    <a:extLst>
                      <a:ext uri="{FF2B5EF4-FFF2-40B4-BE49-F238E27FC236}">
                        <a16:creationId xmlns:a16="http://schemas.microsoft.com/office/drawing/2014/main" id="{25477796-EDD0-4303-B13F-6BD8DCB63625}"/>
                      </a:ext>
                    </a:extLst>
                  </p:cNvPr>
                  <p:cNvGrpSpPr>
                    <a:grpSpLocks noChangeAspect="1"/>
                  </p:cNvGrpSpPr>
                  <p:nvPr/>
                </p:nvGrpSpPr>
                <p:grpSpPr>
                  <a:xfrm rot="5837639">
                    <a:off x="5087977" y="1337445"/>
                    <a:ext cx="388685" cy="176387"/>
                    <a:chOff x="5267450" y="3810639"/>
                    <a:chExt cx="848735" cy="391695"/>
                  </a:xfrm>
                  <a:noFill/>
                </p:grpSpPr>
                <p:sp>
                  <p:nvSpPr>
                    <p:cNvPr id="426" name="フリーフォーム 15">
                      <a:extLst>
                        <a:ext uri="{FF2B5EF4-FFF2-40B4-BE49-F238E27FC236}">
                          <a16:creationId xmlns:a16="http://schemas.microsoft.com/office/drawing/2014/main" id="{D22B411D-216D-43FD-96CD-FC70201E1D8E}"/>
                        </a:ext>
                      </a:extLst>
                    </p:cNvPr>
                    <p:cNvSpPr/>
                    <p:nvPr/>
                  </p:nvSpPr>
                  <p:spPr>
                    <a:xfrm rot="2260291">
                      <a:off x="5351970" y="4104714"/>
                      <a:ext cx="764215" cy="97620"/>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grp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27" name="グループ化 16">
                      <a:extLst>
                        <a:ext uri="{FF2B5EF4-FFF2-40B4-BE49-F238E27FC236}">
                          <a16:creationId xmlns:a16="http://schemas.microsoft.com/office/drawing/2014/main" id="{BA232B0A-16BE-4FD5-9A97-837A9CB664E0}"/>
                        </a:ext>
                      </a:extLst>
                    </p:cNvPr>
                    <p:cNvGrpSpPr/>
                    <p:nvPr/>
                  </p:nvGrpSpPr>
                  <p:grpSpPr>
                    <a:xfrm>
                      <a:off x="5267450" y="3810639"/>
                      <a:ext cx="141461" cy="141461"/>
                      <a:chOff x="7240824" y="2855449"/>
                      <a:chExt cx="141461" cy="141461"/>
                    </a:xfrm>
                    <a:grpFill/>
                  </p:grpSpPr>
                  <p:cxnSp>
                    <p:nvCxnSpPr>
                      <p:cNvPr id="428" name="直線コネクタ 17">
                        <a:extLst>
                          <a:ext uri="{FF2B5EF4-FFF2-40B4-BE49-F238E27FC236}">
                            <a16:creationId xmlns:a16="http://schemas.microsoft.com/office/drawing/2014/main" id="{B032639D-1968-49CF-BB9D-23EA5FC831A0}"/>
                          </a:ext>
                        </a:extLst>
                      </p:cNvPr>
                      <p:cNvCxnSpPr/>
                      <p:nvPr/>
                    </p:nvCxnSpPr>
                    <p:spPr>
                      <a:xfrm>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29" name="直線コネクタ 18">
                        <a:extLst>
                          <a:ext uri="{FF2B5EF4-FFF2-40B4-BE49-F238E27FC236}">
                            <a16:creationId xmlns:a16="http://schemas.microsoft.com/office/drawing/2014/main" id="{80D6F6D1-4215-4F9E-8CE9-D1610696F400}"/>
                          </a:ext>
                        </a:extLst>
                      </p:cNvPr>
                      <p:cNvCxnSpPr/>
                      <p:nvPr/>
                    </p:nvCxnSpPr>
                    <p:spPr>
                      <a:xfrm flipH="1">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30" name="直線コネクタ 19">
                        <a:extLst>
                          <a:ext uri="{FF2B5EF4-FFF2-40B4-BE49-F238E27FC236}">
                            <a16:creationId xmlns:a16="http://schemas.microsoft.com/office/drawing/2014/main" id="{E7127DD2-28DE-4124-B279-5184C8AE637E}"/>
                          </a:ext>
                        </a:extLst>
                      </p:cNvPr>
                      <p:cNvCxnSpPr/>
                      <p:nvPr/>
                    </p:nvCxnSpPr>
                    <p:spPr>
                      <a:xfrm flipV="1">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31" name="直線コネクタ 20">
                        <a:extLst>
                          <a:ext uri="{FF2B5EF4-FFF2-40B4-BE49-F238E27FC236}">
                            <a16:creationId xmlns:a16="http://schemas.microsoft.com/office/drawing/2014/main" id="{E476E4A4-E69E-4D0A-998D-FAD319F16C14}"/>
                          </a:ext>
                        </a:extLst>
                      </p:cNvPr>
                      <p:cNvCxnSpPr/>
                      <p:nvPr/>
                    </p:nvCxnSpPr>
                    <p:spPr>
                      <a:xfrm>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grpSp>
              </p:grpSp>
            </p:grpSp>
            <p:sp>
              <p:nvSpPr>
                <p:cNvPr id="417" name="フリーフォーム 100 1 1">
                  <a:extLst>
                    <a:ext uri="{FF2B5EF4-FFF2-40B4-BE49-F238E27FC236}">
                      <a16:creationId xmlns:a16="http://schemas.microsoft.com/office/drawing/2014/main" id="{E83AF1BA-A6FC-44CB-973C-829272B5CE51}"/>
                    </a:ext>
                  </a:extLst>
                </p:cNvPr>
                <p:cNvSpPr/>
                <p:nvPr/>
              </p:nvSpPr>
              <p:spPr>
                <a:xfrm rot="10800000">
                  <a:off x="4143900" y="4266175"/>
                  <a:ext cx="223494" cy="79005"/>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p>
              </p:txBody>
            </p:sp>
            <p:sp>
              <p:nvSpPr>
                <p:cNvPr id="418" name="フリーフォーム 100 1 1">
                  <a:extLst>
                    <a:ext uri="{FF2B5EF4-FFF2-40B4-BE49-F238E27FC236}">
                      <a16:creationId xmlns:a16="http://schemas.microsoft.com/office/drawing/2014/main" id="{A476FDD8-B61B-4677-A3D8-03E61F13DF23}"/>
                    </a:ext>
                  </a:extLst>
                </p:cNvPr>
                <p:cNvSpPr/>
                <p:nvPr/>
              </p:nvSpPr>
              <p:spPr>
                <a:xfrm rot="10800000">
                  <a:off x="3364683" y="4248246"/>
                  <a:ext cx="223494" cy="79005"/>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p>
              </p:txBody>
            </p:sp>
          </p:grpSp>
          <p:grpSp>
            <p:nvGrpSpPr>
              <p:cNvPr id="419" name="Group 418">
                <a:extLst>
                  <a:ext uri="{FF2B5EF4-FFF2-40B4-BE49-F238E27FC236}">
                    <a16:creationId xmlns:a16="http://schemas.microsoft.com/office/drawing/2014/main" id="{435D240F-5A0E-400F-9DDB-780FDB2D7A6F}"/>
                  </a:ext>
                </a:extLst>
              </p:cNvPr>
              <p:cNvGrpSpPr/>
              <p:nvPr/>
            </p:nvGrpSpPr>
            <p:grpSpPr>
              <a:xfrm>
                <a:off x="118321" y="3666074"/>
                <a:ext cx="1357335" cy="630431"/>
                <a:chOff x="334345" y="1474746"/>
                <a:chExt cx="1357335" cy="630431"/>
              </a:xfrm>
            </p:grpSpPr>
            <p:sp>
              <p:nvSpPr>
                <p:cNvPr id="420" name="円/楕円 51 1">
                  <a:extLst>
                    <a:ext uri="{FF2B5EF4-FFF2-40B4-BE49-F238E27FC236}">
                      <a16:creationId xmlns:a16="http://schemas.microsoft.com/office/drawing/2014/main" id="{4110AD24-7A3E-4B30-89B9-CA37187884E0}"/>
                    </a:ext>
                  </a:extLst>
                </p:cNvPr>
                <p:cNvSpPr>
                  <a:spLocks noChangeAspect="1"/>
                </p:cNvSpPr>
                <p:nvPr/>
              </p:nvSpPr>
              <p:spPr>
                <a:xfrm rot="10892241">
                  <a:off x="695474" y="1474746"/>
                  <a:ext cx="630431" cy="630431"/>
                </a:xfrm>
                <a:prstGeom prst="ellipse">
                  <a:avLst/>
                </a:prstGeom>
                <a:noFill/>
                <a:ln w="76200" cmpd="dbl">
                  <a:solidFill>
                    <a:srgbClr val="00D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421" name="フリーフォーム 100 1 1">
                  <a:extLst>
                    <a:ext uri="{FF2B5EF4-FFF2-40B4-BE49-F238E27FC236}">
                      <a16:creationId xmlns:a16="http://schemas.microsoft.com/office/drawing/2014/main" id="{93F32A52-F666-4A66-AEAB-5921BBA44265}"/>
                    </a:ext>
                  </a:extLst>
                </p:cNvPr>
                <p:cNvSpPr/>
                <p:nvPr/>
              </p:nvSpPr>
              <p:spPr>
                <a:xfrm rot="10800000">
                  <a:off x="334345" y="1764466"/>
                  <a:ext cx="331560" cy="68811"/>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p>
              </p:txBody>
            </p:sp>
            <p:sp>
              <p:nvSpPr>
                <p:cNvPr id="422" name="フリーフォーム 100 1 1">
                  <a:extLst>
                    <a:ext uri="{FF2B5EF4-FFF2-40B4-BE49-F238E27FC236}">
                      <a16:creationId xmlns:a16="http://schemas.microsoft.com/office/drawing/2014/main" id="{83E93BF7-A330-48E0-8E48-EC37C85E7663}"/>
                    </a:ext>
                  </a:extLst>
                </p:cNvPr>
                <p:cNvSpPr/>
                <p:nvPr/>
              </p:nvSpPr>
              <p:spPr>
                <a:xfrm rot="10800000">
                  <a:off x="1360120" y="1782998"/>
                  <a:ext cx="331560" cy="68811"/>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p>
              </p:txBody>
            </p:sp>
          </p:grpSp>
          <p:sp>
            <p:nvSpPr>
              <p:cNvPr id="439" name="TextBox 438">
                <a:extLst>
                  <a:ext uri="{FF2B5EF4-FFF2-40B4-BE49-F238E27FC236}">
                    <a16:creationId xmlns:a16="http://schemas.microsoft.com/office/drawing/2014/main" id="{081C917A-5CFF-4723-872E-C9B1C47FC7FC}"/>
                  </a:ext>
                </a:extLst>
              </p:cNvPr>
              <p:cNvSpPr txBox="1"/>
              <p:nvPr/>
            </p:nvSpPr>
            <p:spPr>
              <a:xfrm>
                <a:off x="4754111" y="3828077"/>
                <a:ext cx="1280735" cy="369332"/>
              </a:xfrm>
              <a:prstGeom prst="rect">
                <a:avLst/>
              </a:prstGeom>
              <a:noFill/>
            </p:spPr>
            <p:txBody>
              <a:bodyPr wrap="square" rtlCol="0">
                <a:spAutoFit/>
              </a:bodyPr>
              <a:lstStyle/>
              <a:p>
                <a:r>
                  <a:rPr kumimoji="1" lang="ja-JP" altLang="en-US" dirty="0"/>
                  <a:t>＋　・・・</a:t>
                </a:r>
              </a:p>
            </p:txBody>
          </p:sp>
          <p:sp>
            <p:nvSpPr>
              <p:cNvPr id="477" name="Rectangle 476">
                <a:extLst>
                  <a:ext uri="{FF2B5EF4-FFF2-40B4-BE49-F238E27FC236}">
                    <a16:creationId xmlns:a16="http://schemas.microsoft.com/office/drawing/2014/main" id="{E156228B-C968-4195-95DF-8B7D2524821E}"/>
                  </a:ext>
                </a:extLst>
              </p:cNvPr>
              <p:cNvSpPr/>
              <p:nvPr/>
            </p:nvSpPr>
            <p:spPr>
              <a:xfrm>
                <a:off x="3131840" y="3875103"/>
                <a:ext cx="223494" cy="369332"/>
              </a:xfrm>
              <a:prstGeom prst="rect">
                <a:avLst/>
              </a:prstGeom>
            </p:spPr>
            <p:txBody>
              <a:bodyPr wrap="square">
                <a:spAutoFit/>
              </a:bodyPr>
              <a:lstStyle/>
              <a:p>
                <a:r>
                  <a:rPr lang="ja-JP" altLang="en-US" dirty="0"/>
                  <a:t>＋</a:t>
                </a:r>
              </a:p>
            </p:txBody>
          </p:sp>
        </p:grpSp>
      </p:grpSp>
      <p:sp>
        <p:nvSpPr>
          <p:cNvPr id="29" name="Arrow: Down 28">
            <a:extLst>
              <a:ext uri="{FF2B5EF4-FFF2-40B4-BE49-F238E27FC236}">
                <a16:creationId xmlns:a16="http://schemas.microsoft.com/office/drawing/2014/main" id="{FF6B20A9-BC17-48A1-918C-F58600F78F19}"/>
              </a:ext>
            </a:extLst>
          </p:cNvPr>
          <p:cNvSpPr/>
          <p:nvPr/>
        </p:nvSpPr>
        <p:spPr bwMode="auto">
          <a:xfrm>
            <a:off x="1973958" y="2348880"/>
            <a:ext cx="648296" cy="752805"/>
          </a:xfrm>
          <a:prstGeom prst="downArrow">
            <a:avLst/>
          </a:prstGeom>
          <a:solidFill>
            <a:srgbClr val="CC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ja-JP" altLang="en-US"/>
          </a:p>
        </p:txBody>
      </p:sp>
      <p:grpSp>
        <p:nvGrpSpPr>
          <p:cNvPr id="31" name="Group 30">
            <a:extLst>
              <a:ext uri="{FF2B5EF4-FFF2-40B4-BE49-F238E27FC236}">
                <a16:creationId xmlns:a16="http://schemas.microsoft.com/office/drawing/2014/main" id="{3A1743F5-64AE-4CF3-A2DE-2B77C55705EB}"/>
              </a:ext>
            </a:extLst>
          </p:cNvPr>
          <p:cNvGrpSpPr/>
          <p:nvPr/>
        </p:nvGrpSpPr>
        <p:grpSpPr>
          <a:xfrm>
            <a:off x="1143154" y="4762630"/>
            <a:ext cx="7389286" cy="1978738"/>
            <a:chOff x="1143154" y="4762630"/>
            <a:chExt cx="7389286" cy="1978738"/>
          </a:xfrm>
        </p:grpSpPr>
        <p:sp>
          <p:nvSpPr>
            <p:cNvPr id="480" name="Rectangle 479">
              <a:extLst>
                <a:ext uri="{FF2B5EF4-FFF2-40B4-BE49-F238E27FC236}">
                  <a16:creationId xmlns:a16="http://schemas.microsoft.com/office/drawing/2014/main" id="{C6DFC76F-ED39-4AF0-9CE9-111C58A5F195}"/>
                </a:ext>
              </a:extLst>
            </p:cNvPr>
            <p:cNvSpPr/>
            <p:nvPr/>
          </p:nvSpPr>
          <p:spPr bwMode="auto">
            <a:xfrm>
              <a:off x="1143154" y="4762630"/>
              <a:ext cx="7173261" cy="190673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ja-JP" altLang="en-US"/>
            </a:p>
          </p:txBody>
        </p:sp>
        <p:sp>
          <p:nvSpPr>
            <p:cNvPr id="412" name="Rectangle 411">
              <a:extLst>
                <a:ext uri="{FF2B5EF4-FFF2-40B4-BE49-F238E27FC236}">
                  <a16:creationId xmlns:a16="http://schemas.microsoft.com/office/drawing/2014/main" id="{5A30935E-8D7B-4DD9-ABEC-029CA782AEC8}"/>
                </a:ext>
              </a:extLst>
            </p:cNvPr>
            <p:cNvSpPr/>
            <p:nvPr/>
          </p:nvSpPr>
          <p:spPr>
            <a:xfrm>
              <a:off x="4135936" y="5726824"/>
              <a:ext cx="477916" cy="369332"/>
            </a:xfrm>
            <a:prstGeom prst="rect">
              <a:avLst/>
            </a:prstGeom>
          </p:spPr>
          <p:txBody>
            <a:bodyPr wrap="square">
              <a:spAutoFit/>
            </a:bodyPr>
            <a:lstStyle/>
            <a:p>
              <a:r>
                <a:rPr lang="ja-JP" altLang="en-US" dirty="0"/>
                <a:t>＋</a:t>
              </a:r>
            </a:p>
          </p:txBody>
        </p:sp>
        <p:sp>
          <p:nvSpPr>
            <p:cNvPr id="446" name="TextBox 445">
              <a:extLst>
                <a:ext uri="{FF2B5EF4-FFF2-40B4-BE49-F238E27FC236}">
                  <a16:creationId xmlns:a16="http://schemas.microsoft.com/office/drawing/2014/main" id="{336E771E-2A83-4F87-946A-5B08B1FA6C22}"/>
                </a:ext>
              </a:extLst>
            </p:cNvPr>
            <p:cNvSpPr txBox="1"/>
            <p:nvPr/>
          </p:nvSpPr>
          <p:spPr>
            <a:xfrm>
              <a:off x="1315906" y="4935788"/>
              <a:ext cx="7216534" cy="369332"/>
            </a:xfrm>
            <a:prstGeom prst="rect">
              <a:avLst/>
            </a:prstGeom>
            <a:noFill/>
          </p:spPr>
          <p:txBody>
            <a:bodyPr wrap="square">
              <a:spAutoFit/>
            </a:bodyPr>
            <a:lstStyle/>
            <a:p>
              <a:r>
                <a:rPr lang="en-US" altLang="ja-JP" sz="1800" dirty="0" err="1"/>
                <a:t>Furry’s</a:t>
              </a:r>
              <a:r>
                <a:rPr lang="en-US" altLang="ja-JP" sz="1800" dirty="0"/>
                <a:t> theorem: </a:t>
              </a:r>
              <a:r>
                <a:rPr lang="en-US" altLang="ja-JP" sz="1800" dirty="0">
                  <a:solidFill>
                    <a:srgbClr val="FF0000"/>
                  </a:solidFill>
                </a:rPr>
                <a:t>The odd-order diagrams </a:t>
              </a:r>
              <a:r>
                <a:rPr lang="en-US" altLang="ja-JP" sz="1800" dirty="0"/>
                <a:t>cancel in the C-even systems.</a:t>
              </a:r>
              <a:endParaRPr kumimoji="1" lang="ja-JP" altLang="en-US" sz="1800" dirty="0"/>
            </a:p>
          </p:txBody>
        </p:sp>
        <p:grpSp>
          <p:nvGrpSpPr>
            <p:cNvPr id="24" name="Group 23">
              <a:extLst>
                <a:ext uri="{FF2B5EF4-FFF2-40B4-BE49-F238E27FC236}">
                  <a16:creationId xmlns:a16="http://schemas.microsoft.com/office/drawing/2014/main" id="{100ED02F-36EE-479C-9BB5-984F6255B596}"/>
                </a:ext>
              </a:extLst>
            </p:cNvPr>
            <p:cNvGrpSpPr/>
            <p:nvPr/>
          </p:nvGrpSpPr>
          <p:grpSpPr>
            <a:xfrm>
              <a:off x="2915816" y="5392062"/>
              <a:ext cx="1002711" cy="1038857"/>
              <a:chOff x="2690477" y="5452413"/>
              <a:chExt cx="1002711" cy="1038857"/>
            </a:xfrm>
          </p:grpSpPr>
          <p:grpSp>
            <p:nvGrpSpPr>
              <p:cNvPr id="21" name="Group 20">
                <a:extLst>
                  <a:ext uri="{FF2B5EF4-FFF2-40B4-BE49-F238E27FC236}">
                    <a16:creationId xmlns:a16="http://schemas.microsoft.com/office/drawing/2014/main" id="{36650348-C4F6-497D-B880-8DE9734FE69A}"/>
                  </a:ext>
                </a:extLst>
              </p:cNvPr>
              <p:cNvGrpSpPr/>
              <p:nvPr/>
            </p:nvGrpSpPr>
            <p:grpSpPr>
              <a:xfrm>
                <a:off x="2690477" y="5452413"/>
                <a:ext cx="1002711" cy="874856"/>
                <a:chOff x="2563650" y="5601761"/>
                <a:chExt cx="1002711" cy="874856"/>
              </a:xfrm>
            </p:grpSpPr>
            <p:sp>
              <p:nvSpPr>
                <p:cNvPr id="451" name="円/楕円 51">
                  <a:extLst>
                    <a:ext uri="{FF2B5EF4-FFF2-40B4-BE49-F238E27FC236}">
                      <a16:creationId xmlns:a16="http://schemas.microsoft.com/office/drawing/2014/main" id="{2040EF2F-181E-4506-BFD4-6BBB19C4A8D3}"/>
                    </a:ext>
                  </a:extLst>
                </p:cNvPr>
                <p:cNvSpPr>
                  <a:spLocks noChangeAspect="1"/>
                </p:cNvSpPr>
                <p:nvPr/>
              </p:nvSpPr>
              <p:spPr>
                <a:xfrm rot="10952241">
                  <a:off x="2798766" y="5961815"/>
                  <a:ext cx="514802" cy="514802"/>
                </a:xfrm>
                <a:prstGeom prst="ellipse">
                  <a:avLst/>
                </a:prstGeom>
                <a:noFill/>
                <a:ln w="28575" cmpd="sng">
                  <a:solidFill>
                    <a:srgbClr val="00D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grpSp>
              <p:nvGrpSpPr>
                <p:cNvPr id="452" name="グループ化 5">
                  <a:extLst>
                    <a:ext uri="{FF2B5EF4-FFF2-40B4-BE49-F238E27FC236}">
                      <a16:creationId xmlns:a16="http://schemas.microsoft.com/office/drawing/2014/main" id="{DDDEBC75-1A98-4B3B-AB76-1BD5DBCAD58A}"/>
                    </a:ext>
                  </a:extLst>
                </p:cNvPr>
                <p:cNvGrpSpPr>
                  <a:grpSpLocks noChangeAspect="1"/>
                </p:cNvGrpSpPr>
                <p:nvPr/>
              </p:nvGrpSpPr>
              <p:grpSpPr>
                <a:xfrm rot="3137298">
                  <a:off x="2933835" y="5693443"/>
                  <a:ext cx="335714" cy="152349"/>
                  <a:chOff x="5267450" y="3810639"/>
                  <a:chExt cx="848735" cy="391695"/>
                </a:xfrm>
                <a:noFill/>
              </p:grpSpPr>
              <p:sp>
                <p:nvSpPr>
                  <p:cNvPr id="460" name="フリーフォーム 39">
                    <a:extLst>
                      <a:ext uri="{FF2B5EF4-FFF2-40B4-BE49-F238E27FC236}">
                        <a16:creationId xmlns:a16="http://schemas.microsoft.com/office/drawing/2014/main" id="{53F2D1A7-7511-45DD-9344-4776752FB3FA}"/>
                      </a:ext>
                    </a:extLst>
                  </p:cNvPr>
                  <p:cNvSpPr/>
                  <p:nvPr/>
                </p:nvSpPr>
                <p:spPr>
                  <a:xfrm rot="2260291">
                    <a:off x="5351970" y="4104714"/>
                    <a:ext cx="764215" cy="97620"/>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grp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61" name="グループ化 40">
                    <a:extLst>
                      <a:ext uri="{FF2B5EF4-FFF2-40B4-BE49-F238E27FC236}">
                        <a16:creationId xmlns:a16="http://schemas.microsoft.com/office/drawing/2014/main" id="{C5E1A76B-A264-4B93-A4CC-053838AA1558}"/>
                      </a:ext>
                    </a:extLst>
                  </p:cNvPr>
                  <p:cNvGrpSpPr/>
                  <p:nvPr/>
                </p:nvGrpSpPr>
                <p:grpSpPr>
                  <a:xfrm>
                    <a:off x="5267450" y="3810639"/>
                    <a:ext cx="141461" cy="141461"/>
                    <a:chOff x="7240824" y="2855449"/>
                    <a:chExt cx="141461" cy="141461"/>
                  </a:xfrm>
                  <a:grpFill/>
                </p:grpSpPr>
                <p:cxnSp>
                  <p:nvCxnSpPr>
                    <p:cNvPr id="462" name="直線コネクタ 41">
                      <a:extLst>
                        <a:ext uri="{FF2B5EF4-FFF2-40B4-BE49-F238E27FC236}">
                          <a16:creationId xmlns:a16="http://schemas.microsoft.com/office/drawing/2014/main" id="{396A925C-03C4-4DE0-92C0-949F62A9021E}"/>
                        </a:ext>
                      </a:extLst>
                    </p:cNvPr>
                    <p:cNvCxnSpPr/>
                    <p:nvPr/>
                  </p:nvCxnSpPr>
                  <p:spPr>
                    <a:xfrm>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63" name="直線コネクタ 42">
                      <a:extLst>
                        <a:ext uri="{FF2B5EF4-FFF2-40B4-BE49-F238E27FC236}">
                          <a16:creationId xmlns:a16="http://schemas.microsoft.com/office/drawing/2014/main" id="{12C00967-2FEF-4C28-A9FC-109CB475AB59}"/>
                        </a:ext>
                      </a:extLst>
                    </p:cNvPr>
                    <p:cNvCxnSpPr/>
                    <p:nvPr/>
                  </p:nvCxnSpPr>
                  <p:spPr>
                    <a:xfrm flipH="1">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64" name="直線コネクタ 43">
                      <a:extLst>
                        <a:ext uri="{FF2B5EF4-FFF2-40B4-BE49-F238E27FC236}">
                          <a16:creationId xmlns:a16="http://schemas.microsoft.com/office/drawing/2014/main" id="{D8FCFE81-B9C2-47C3-A527-AEE96990CA1B}"/>
                        </a:ext>
                      </a:extLst>
                    </p:cNvPr>
                    <p:cNvCxnSpPr/>
                    <p:nvPr/>
                  </p:nvCxnSpPr>
                  <p:spPr>
                    <a:xfrm flipV="1">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65" name="直線コネクタ 44">
                      <a:extLst>
                        <a:ext uri="{FF2B5EF4-FFF2-40B4-BE49-F238E27FC236}">
                          <a16:creationId xmlns:a16="http://schemas.microsoft.com/office/drawing/2014/main" id="{47266BB5-AC6B-44D2-8955-377638177C85}"/>
                        </a:ext>
                      </a:extLst>
                    </p:cNvPr>
                    <p:cNvCxnSpPr/>
                    <p:nvPr/>
                  </p:nvCxnSpPr>
                  <p:spPr>
                    <a:xfrm>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grpSp>
            </p:grpSp>
            <p:sp>
              <p:nvSpPr>
                <p:cNvPr id="449" name="フリーフォーム 100 1 1">
                  <a:extLst>
                    <a:ext uri="{FF2B5EF4-FFF2-40B4-BE49-F238E27FC236}">
                      <a16:creationId xmlns:a16="http://schemas.microsoft.com/office/drawing/2014/main" id="{8C38631D-72E3-4C8B-9BE9-9D3F232495FA}"/>
                    </a:ext>
                  </a:extLst>
                </p:cNvPr>
                <p:cNvSpPr/>
                <p:nvPr/>
              </p:nvSpPr>
              <p:spPr>
                <a:xfrm rot="10800000">
                  <a:off x="3342867" y="6189094"/>
                  <a:ext cx="223494" cy="79005"/>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p>
              </p:txBody>
            </p:sp>
            <p:sp>
              <p:nvSpPr>
                <p:cNvPr id="450" name="フリーフォーム 100 1 1">
                  <a:extLst>
                    <a:ext uri="{FF2B5EF4-FFF2-40B4-BE49-F238E27FC236}">
                      <a16:creationId xmlns:a16="http://schemas.microsoft.com/office/drawing/2014/main" id="{C22BC76A-2030-4F61-BA9F-39153BA895F9}"/>
                    </a:ext>
                  </a:extLst>
                </p:cNvPr>
                <p:cNvSpPr/>
                <p:nvPr/>
              </p:nvSpPr>
              <p:spPr>
                <a:xfrm rot="10800000">
                  <a:off x="2563650" y="6171165"/>
                  <a:ext cx="223494" cy="79005"/>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p>
              </p:txBody>
            </p:sp>
          </p:grpSp>
          <p:sp>
            <p:nvSpPr>
              <p:cNvPr id="23" name="Arc 22">
                <a:extLst>
                  <a:ext uri="{FF2B5EF4-FFF2-40B4-BE49-F238E27FC236}">
                    <a16:creationId xmlns:a16="http://schemas.microsoft.com/office/drawing/2014/main" id="{4C5CD170-C427-43B2-BE05-C4E4DE9612FA}"/>
                  </a:ext>
                </a:extLst>
              </p:cNvPr>
              <p:cNvSpPr/>
              <p:nvPr/>
            </p:nvSpPr>
            <p:spPr>
              <a:xfrm rot="9620984">
                <a:off x="2840784" y="6188961"/>
                <a:ext cx="718745" cy="302309"/>
              </a:xfrm>
              <a:prstGeom prst="arc">
                <a:avLst>
                  <a:gd name="adj1" fmla="val 12118156"/>
                  <a:gd name="adj2" fmla="val 20085454"/>
                </a:avLst>
              </a:prstGeom>
              <a:ln w="28575">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pSp>
          <p:nvGrpSpPr>
            <p:cNvPr id="25" name="Group 24">
              <a:extLst>
                <a:ext uri="{FF2B5EF4-FFF2-40B4-BE49-F238E27FC236}">
                  <a16:creationId xmlns:a16="http://schemas.microsoft.com/office/drawing/2014/main" id="{9BD5BE76-CCD3-403E-995E-84980997BDE2}"/>
                </a:ext>
              </a:extLst>
            </p:cNvPr>
            <p:cNvGrpSpPr/>
            <p:nvPr/>
          </p:nvGrpSpPr>
          <p:grpSpPr>
            <a:xfrm>
              <a:off x="4831261" y="5404391"/>
              <a:ext cx="1002711" cy="1014198"/>
              <a:chOff x="4353449" y="5511145"/>
              <a:chExt cx="1002711" cy="1014198"/>
            </a:xfrm>
          </p:grpSpPr>
          <p:grpSp>
            <p:nvGrpSpPr>
              <p:cNvPr id="466" name="Group 465">
                <a:extLst>
                  <a:ext uri="{FF2B5EF4-FFF2-40B4-BE49-F238E27FC236}">
                    <a16:creationId xmlns:a16="http://schemas.microsoft.com/office/drawing/2014/main" id="{864330CE-3A07-4A5D-A4FE-89F999A2A64C}"/>
                  </a:ext>
                </a:extLst>
              </p:cNvPr>
              <p:cNvGrpSpPr/>
              <p:nvPr/>
            </p:nvGrpSpPr>
            <p:grpSpPr>
              <a:xfrm>
                <a:off x="4353449" y="5511145"/>
                <a:ext cx="1002711" cy="874856"/>
                <a:chOff x="2563650" y="5601761"/>
                <a:chExt cx="1002711" cy="874856"/>
              </a:xfrm>
            </p:grpSpPr>
            <p:sp>
              <p:nvSpPr>
                <p:cNvPr id="467" name="円/楕円 51">
                  <a:extLst>
                    <a:ext uri="{FF2B5EF4-FFF2-40B4-BE49-F238E27FC236}">
                      <a16:creationId xmlns:a16="http://schemas.microsoft.com/office/drawing/2014/main" id="{8B69BC7E-C376-4708-A0A0-316519B9974E}"/>
                    </a:ext>
                  </a:extLst>
                </p:cNvPr>
                <p:cNvSpPr>
                  <a:spLocks noChangeAspect="1"/>
                </p:cNvSpPr>
                <p:nvPr/>
              </p:nvSpPr>
              <p:spPr>
                <a:xfrm rot="10952241">
                  <a:off x="2798766" y="5961815"/>
                  <a:ext cx="514802" cy="514802"/>
                </a:xfrm>
                <a:prstGeom prst="ellipse">
                  <a:avLst/>
                </a:prstGeom>
                <a:noFill/>
                <a:ln w="28575" cmpd="sng">
                  <a:solidFill>
                    <a:srgbClr val="00D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grpSp>
              <p:nvGrpSpPr>
                <p:cNvPr id="468" name="グループ化 5">
                  <a:extLst>
                    <a:ext uri="{FF2B5EF4-FFF2-40B4-BE49-F238E27FC236}">
                      <a16:creationId xmlns:a16="http://schemas.microsoft.com/office/drawing/2014/main" id="{224A9499-6802-4C59-9955-2D19E167696A}"/>
                    </a:ext>
                  </a:extLst>
                </p:cNvPr>
                <p:cNvGrpSpPr>
                  <a:grpSpLocks noChangeAspect="1"/>
                </p:cNvGrpSpPr>
                <p:nvPr/>
              </p:nvGrpSpPr>
              <p:grpSpPr>
                <a:xfrm rot="3137298">
                  <a:off x="2933835" y="5693443"/>
                  <a:ext cx="335714" cy="152349"/>
                  <a:chOff x="5267450" y="3810639"/>
                  <a:chExt cx="848735" cy="391695"/>
                </a:xfrm>
                <a:noFill/>
              </p:grpSpPr>
              <p:sp>
                <p:nvSpPr>
                  <p:cNvPr id="471" name="フリーフォーム 39">
                    <a:extLst>
                      <a:ext uri="{FF2B5EF4-FFF2-40B4-BE49-F238E27FC236}">
                        <a16:creationId xmlns:a16="http://schemas.microsoft.com/office/drawing/2014/main" id="{32847E4D-1014-44A9-9A74-8BA9893E495B}"/>
                      </a:ext>
                    </a:extLst>
                  </p:cNvPr>
                  <p:cNvSpPr/>
                  <p:nvPr/>
                </p:nvSpPr>
                <p:spPr>
                  <a:xfrm rot="2260291">
                    <a:off x="5351970" y="4104714"/>
                    <a:ext cx="764215" cy="97620"/>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grp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72" name="グループ化 40">
                    <a:extLst>
                      <a:ext uri="{FF2B5EF4-FFF2-40B4-BE49-F238E27FC236}">
                        <a16:creationId xmlns:a16="http://schemas.microsoft.com/office/drawing/2014/main" id="{B963AB0A-9E0C-4FDA-A363-516CDE2AEAD7}"/>
                      </a:ext>
                    </a:extLst>
                  </p:cNvPr>
                  <p:cNvGrpSpPr/>
                  <p:nvPr/>
                </p:nvGrpSpPr>
                <p:grpSpPr>
                  <a:xfrm>
                    <a:off x="5267450" y="3810639"/>
                    <a:ext cx="141461" cy="141461"/>
                    <a:chOff x="7240824" y="2855449"/>
                    <a:chExt cx="141461" cy="141461"/>
                  </a:xfrm>
                  <a:grpFill/>
                </p:grpSpPr>
                <p:cxnSp>
                  <p:nvCxnSpPr>
                    <p:cNvPr id="473" name="直線コネクタ 41">
                      <a:extLst>
                        <a:ext uri="{FF2B5EF4-FFF2-40B4-BE49-F238E27FC236}">
                          <a16:creationId xmlns:a16="http://schemas.microsoft.com/office/drawing/2014/main" id="{5B11BEB8-9B18-4817-A3C9-F591182661CF}"/>
                        </a:ext>
                      </a:extLst>
                    </p:cNvPr>
                    <p:cNvCxnSpPr/>
                    <p:nvPr/>
                  </p:nvCxnSpPr>
                  <p:spPr>
                    <a:xfrm>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74" name="直線コネクタ 42">
                      <a:extLst>
                        <a:ext uri="{FF2B5EF4-FFF2-40B4-BE49-F238E27FC236}">
                          <a16:creationId xmlns:a16="http://schemas.microsoft.com/office/drawing/2014/main" id="{0BB69B16-3733-4FC3-B4E0-ACB9DDD788A5}"/>
                        </a:ext>
                      </a:extLst>
                    </p:cNvPr>
                    <p:cNvCxnSpPr/>
                    <p:nvPr/>
                  </p:nvCxnSpPr>
                  <p:spPr>
                    <a:xfrm flipH="1">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75" name="直線コネクタ 43">
                      <a:extLst>
                        <a:ext uri="{FF2B5EF4-FFF2-40B4-BE49-F238E27FC236}">
                          <a16:creationId xmlns:a16="http://schemas.microsoft.com/office/drawing/2014/main" id="{0726D4BE-2D6F-475E-8DB8-04E1272162E3}"/>
                        </a:ext>
                      </a:extLst>
                    </p:cNvPr>
                    <p:cNvCxnSpPr/>
                    <p:nvPr/>
                  </p:nvCxnSpPr>
                  <p:spPr>
                    <a:xfrm flipV="1">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76" name="直線コネクタ 44">
                      <a:extLst>
                        <a:ext uri="{FF2B5EF4-FFF2-40B4-BE49-F238E27FC236}">
                          <a16:creationId xmlns:a16="http://schemas.microsoft.com/office/drawing/2014/main" id="{FCE69E26-A0DC-42B4-ABA5-4F914132A746}"/>
                        </a:ext>
                      </a:extLst>
                    </p:cNvPr>
                    <p:cNvCxnSpPr/>
                    <p:nvPr/>
                  </p:nvCxnSpPr>
                  <p:spPr>
                    <a:xfrm>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grpSp>
            </p:grpSp>
            <p:sp>
              <p:nvSpPr>
                <p:cNvPr id="469" name="フリーフォーム 100 1 1">
                  <a:extLst>
                    <a:ext uri="{FF2B5EF4-FFF2-40B4-BE49-F238E27FC236}">
                      <a16:creationId xmlns:a16="http://schemas.microsoft.com/office/drawing/2014/main" id="{B1CF4F02-8C69-4C6A-ADEE-388B39C4C7CB}"/>
                    </a:ext>
                  </a:extLst>
                </p:cNvPr>
                <p:cNvSpPr/>
                <p:nvPr/>
              </p:nvSpPr>
              <p:spPr>
                <a:xfrm rot="10800000">
                  <a:off x="3342867" y="6189094"/>
                  <a:ext cx="223494" cy="79005"/>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p>
              </p:txBody>
            </p:sp>
            <p:sp>
              <p:nvSpPr>
                <p:cNvPr id="470" name="フリーフォーム 100 1 1">
                  <a:extLst>
                    <a:ext uri="{FF2B5EF4-FFF2-40B4-BE49-F238E27FC236}">
                      <a16:creationId xmlns:a16="http://schemas.microsoft.com/office/drawing/2014/main" id="{7DD4AB8A-74EA-4572-ABFD-97338ABF7E08}"/>
                    </a:ext>
                  </a:extLst>
                </p:cNvPr>
                <p:cNvSpPr/>
                <p:nvPr/>
              </p:nvSpPr>
              <p:spPr>
                <a:xfrm rot="10800000">
                  <a:off x="2563650" y="6171165"/>
                  <a:ext cx="223494" cy="79005"/>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p>
              </p:txBody>
            </p:sp>
          </p:grpSp>
          <p:sp>
            <p:nvSpPr>
              <p:cNvPr id="478" name="Arc 477">
                <a:extLst>
                  <a:ext uri="{FF2B5EF4-FFF2-40B4-BE49-F238E27FC236}">
                    <a16:creationId xmlns:a16="http://schemas.microsoft.com/office/drawing/2014/main" id="{345F6B87-3569-4BA5-9414-13C507DAC3D5}"/>
                  </a:ext>
                </a:extLst>
              </p:cNvPr>
              <p:cNvSpPr/>
              <p:nvPr/>
            </p:nvSpPr>
            <p:spPr>
              <a:xfrm rot="11895697">
                <a:off x="4478009" y="6223034"/>
                <a:ext cx="718745" cy="302309"/>
              </a:xfrm>
              <a:prstGeom prst="arc">
                <a:avLst>
                  <a:gd name="adj1" fmla="val 12118156"/>
                  <a:gd name="adj2" fmla="val 20085454"/>
                </a:avLst>
              </a:prstGeom>
              <a:ln w="28575">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sp>
          <p:nvSpPr>
            <p:cNvPr id="479" name="TextBox 478">
              <a:extLst>
                <a:ext uri="{FF2B5EF4-FFF2-40B4-BE49-F238E27FC236}">
                  <a16:creationId xmlns:a16="http://schemas.microsoft.com/office/drawing/2014/main" id="{F8483232-82B8-4FA3-8509-7ED0FB68A9D8}"/>
                </a:ext>
              </a:extLst>
            </p:cNvPr>
            <p:cNvSpPr txBox="1"/>
            <p:nvPr/>
          </p:nvSpPr>
          <p:spPr>
            <a:xfrm>
              <a:off x="6051382" y="5726824"/>
              <a:ext cx="1280735" cy="369332"/>
            </a:xfrm>
            <a:prstGeom prst="rect">
              <a:avLst/>
            </a:prstGeom>
            <a:noFill/>
          </p:spPr>
          <p:txBody>
            <a:bodyPr wrap="square" rtlCol="0">
              <a:spAutoFit/>
            </a:bodyPr>
            <a:lstStyle/>
            <a:p>
              <a:r>
                <a:rPr lang="ja-JP" altLang="en-US" dirty="0"/>
                <a:t>＝ ０</a:t>
              </a:r>
              <a:endParaRPr kumimoji="1" lang="ja-JP" altLang="en-US" dirty="0"/>
            </a:p>
          </p:txBody>
        </p:sp>
        <p:sp>
          <p:nvSpPr>
            <p:cNvPr id="30" name="TextBox 29">
              <a:extLst>
                <a:ext uri="{FF2B5EF4-FFF2-40B4-BE49-F238E27FC236}">
                  <a16:creationId xmlns:a16="http://schemas.microsoft.com/office/drawing/2014/main" id="{B7C81605-8C1F-4F02-8D91-F931B2ABF03F}"/>
                </a:ext>
              </a:extLst>
            </p:cNvPr>
            <p:cNvSpPr txBox="1"/>
            <p:nvPr/>
          </p:nvSpPr>
          <p:spPr>
            <a:xfrm>
              <a:off x="3692133" y="6372036"/>
              <a:ext cx="1390124" cy="369332"/>
            </a:xfrm>
            <a:prstGeom prst="rect">
              <a:avLst/>
            </a:prstGeom>
            <a:noFill/>
          </p:spPr>
          <p:txBody>
            <a:bodyPr wrap="none" rtlCol="0">
              <a:spAutoFit/>
            </a:bodyPr>
            <a:lstStyle/>
            <a:p>
              <a:r>
                <a:rPr kumimoji="1" lang="en-US" altLang="ja-JP" dirty="0">
                  <a:solidFill>
                    <a:srgbClr val="FF0000"/>
                  </a:solidFill>
                </a:rPr>
                <a:t>Charge flows</a:t>
              </a:r>
              <a:endParaRPr kumimoji="1" lang="ja-JP" altLang="en-US" dirty="0">
                <a:solidFill>
                  <a:srgbClr val="FF0000"/>
                </a:solidFill>
              </a:endParaRPr>
            </a:p>
          </p:txBody>
        </p:sp>
      </p:grpSp>
      <p:sp>
        <p:nvSpPr>
          <p:cNvPr id="99" name="TextBox 98">
            <a:extLst>
              <a:ext uri="{FF2B5EF4-FFF2-40B4-BE49-F238E27FC236}">
                <a16:creationId xmlns:a16="http://schemas.microsoft.com/office/drawing/2014/main" id="{68248C34-4BB4-44DA-96D1-2B3939A42563}"/>
              </a:ext>
            </a:extLst>
          </p:cNvPr>
          <p:cNvSpPr txBox="1"/>
          <p:nvPr/>
        </p:nvSpPr>
        <p:spPr>
          <a:xfrm>
            <a:off x="128368" y="926894"/>
            <a:ext cx="2333909" cy="369332"/>
          </a:xfrm>
          <a:prstGeom prst="rect">
            <a:avLst/>
          </a:prstGeom>
          <a:noFill/>
        </p:spPr>
        <p:txBody>
          <a:bodyPr wrap="none" rtlCol="0">
            <a:spAutoFit/>
          </a:bodyPr>
          <a:lstStyle/>
          <a:p>
            <a:r>
              <a:rPr kumimoji="1" lang="en-US" altLang="ja-JP" dirty="0" err="1"/>
              <a:t>Resummed</a:t>
            </a:r>
            <a:r>
              <a:rPr kumimoji="1" lang="en-US" altLang="ja-JP" dirty="0"/>
              <a:t> propagator</a:t>
            </a:r>
            <a:endParaRPr kumimoji="1" lang="ja-JP" altLang="en-US" dirty="0"/>
          </a:p>
        </p:txBody>
      </p:sp>
      <p:sp>
        <p:nvSpPr>
          <p:cNvPr id="482" name="TextBox 481">
            <a:extLst>
              <a:ext uri="{FF2B5EF4-FFF2-40B4-BE49-F238E27FC236}">
                <a16:creationId xmlns:a16="http://schemas.microsoft.com/office/drawing/2014/main" id="{B9AB12C9-16B1-41F6-85EB-5DD643C82F0A}"/>
              </a:ext>
            </a:extLst>
          </p:cNvPr>
          <p:cNvSpPr txBox="1"/>
          <p:nvPr/>
        </p:nvSpPr>
        <p:spPr>
          <a:xfrm>
            <a:off x="148951" y="3196707"/>
            <a:ext cx="3057568" cy="369332"/>
          </a:xfrm>
          <a:prstGeom prst="rect">
            <a:avLst/>
          </a:prstGeom>
          <a:noFill/>
        </p:spPr>
        <p:txBody>
          <a:bodyPr wrap="none" rtlCol="0">
            <a:spAutoFit/>
          </a:bodyPr>
          <a:lstStyle/>
          <a:p>
            <a:r>
              <a:rPr kumimoji="1" lang="en-US" altLang="ja-JP" dirty="0" err="1"/>
              <a:t>Resummed</a:t>
            </a:r>
            <a:r>
              <a:rPr kumimoji="1" lang="en-US" altLang="ja-JP" dirty="0"/>
              <a:t> polarization tensor</a:t>
            </a:r>
            <a:endParaRPr kumimoji="1" lang="ja-JP" altLang="en-US" dirty="0"/>
          </a:p>
        </p:txBody>
      </p:sp>
    </p:spTree>
    <p:extLst>
      <p:ext uri="{BB962C8B-B14F-4D97-AF65-F5344CB8AC3E}">
        <p14:creationId xmlns:p14="http://schemas.microsoft.com/office/powerpoint/2010/main" val="11722521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052210" y="15121"/>
            <a:ext cx="3224269" cy="523220"/>
          </a:xfrm>
          <a:prstGeom prst="rect">
            <a:avLst/>
          </a:prstGeom>
          <a:noFill/>
        </p:spPr>
        <p:txBody>
          <a:bodyPr wrap="square" rtlCol="0">
            <a:spAutoFit/>
          </a:bodyPr>
          <a:lstStyle/>
          <a:p>
            <a:r>
              <a:rPr lang="en-US" altLang="ja-JP" sz="2800" dirty="0">
                <a:solidFill>
                  <a:srgbClr val="00B0F0"/>
                </a:solidFill>
              </a:rPr>
              <a:t>Proper-time method</a:t>
            </a:r>
            <a:endParaRPr kumimoji="1" lang="ja-JP" altLang="en-US" sz="2800" dirty="0">
              <a:solidFill>
                <a:srgbClr val="00B0F0"/>
              </a:solidFill>
            </a:endParaRPr>
          </a:p>
        </p:txBody>
      </p:sp>
      <p:grpSp>
        <p:nvGrpSpPr>
          <p:cNvPr id="135" name="Group 134">
            <a:extLst>
              <a:ext uri="{FF2B5EF4-FFF2-40B4-BE49-F238E27FC236}">
                <a16:creationId xmlns:a16="http://schemas.microsoft.com/office/drawing/2014/main" id="{AD5A60E1-7671-4AC2-AE26-25564AB03497}"/>
              </a:ext>
            </a:extLst>
          </p:cNvPr>
          <p:cNvGrpSpPr/>
          <p:nvPr/>
        </p:nvGrpSpPr>
        <p:grpSpPr>
          <a:xfrm>
            <a:off x="251520" y="5219908"/>
            <a:ext cx="8823575" cy="1521460"/>
            <a:chOff x="251520" y="1916832"/>
            <a:chExt cx="8823575" cy="1521460"/>
          </a:xfrm>
        </p:grpSpPr>
        <p:grpSp>
          <p:nvGrpSpPr>
            <p:cNvPr id="136" name="Group 135">
              <a:extLst>
                <a:ext uri="{FF2B5EF4-FFF2-40B4-BE49-F238E27FC236}">
                  <a16:creationId xmlns:a16="http://schemas.microsoft.com/office/drawing/2014/main" id="{18309365-1FCD-41FB-97D9-641DDDE22829}"/>
                </a:ext>
              </a:extLst>
            </p:cNvPr>
            <p:cNvGrpSpPr/>
            <p:nvPr/>
          </p:nvGrpSpPr>
          <p:grpSpPr>
            <a:xfrm>
              <a:off x="251520" y="1916832"/>
              <a:ext cx="3240360" cy="1224893"/>
              <a:chOff x="2483768" y="1568853"/>
              <a:chExt cx="4519755" cy="1708518"/>
            </a:xfrm>
          </p:grpSpPr>
          <p:grpSp>
            <p:nvGrpSpPr>
              <p:cNvPr id="139" name="Group 138">
                <a:extLst>
                  <a:ext uri="{FF2B5EF4-FFF2-40B4-BE49-F238E27FC236}">
                    <a16:creationId xmlns:a16="http://schemas.microsoft.com/office/drawing/2014/main" id="{CF2FC797-DAD0-4320-8B39-6DDA32D38672}"/>
                  </a:ext>
                </a:extLst>
              </p:cNvPr>
              <p:cNvGrpSpPr/>
              <p:nvPr/>
            </p:nvGrpSpPr>
            <p:grpSpPr>
              <a:xfrm>
                <a:off x="2483768" y="1568853"/>
                <a:ext cx="4519755" cy="1214061"/>
                <a:chOff x="5212667" y="2038098"/>
                <a:chExt cx="4519755" cy="1214061"/>
              </a:xfrm>
            </p:grpSpPr>
            <p:grpSp>
              <p:nvGrpSpPr>
                <p:cNvPr id="144" name="Group 143">
                  <a:extLst>
                    <a:ext uri="{FF2B5EF4-FFF2-40B4-BE49-F238E27FC236}">
                      <a16:creationId xmlns:a16="http://schemas.microsoft.com/office/drawing/2014/main" id="{3BD67119-B0A9-4111-A860-F0AEBB3AFFEA}"/>
                    </a:ext>
                  </a:extLst>
                </p:cNvPr>
                <p:cNvGrpSpPr/>
                <p:nvPr/>
              </p:nvGrpSpPr>
              <p:grpSpPr>
                <a:xfrm>
                  <a:off x="5212667" y="2038098"/>
                  <a:ext cx="1152128" cy="1214061"/>
                  <a:chOff x="5212667" y="2038098"/>
                  <a:chExt cx="1152128" cy="1214061"/>
                </a:xfrm>
              </p:grpSpPr>
              <p:sp>
                <p:nvSpPr>
                  <p:cNvPr id="202" name="テキスト ボックス 131 1">
                    <a:extLst>
                      <a:ext uri="{FF2B5EF4-FFF2-40B4-BE49-F238E27FC236}">
                        <a16:creationId xmlns:a16="http://schemas.microsoft.com/office/drawing/2014/main" id="{8F2F585C-9506-4F32-9FA6-AA7712D29EED}"/>
                      </a:ext>
                    </a:extLst>
                  </p:cNvPr>
                  <p:cNvSpPr txBox="1"/>
                  <p:nvPr/>
                </p:nvSpPr>
                <p:spPr>
                  <a:xfrm>
                    <a:off x="5299162" y="2062109"/>
                    <a:ext cx="452368" cy="400110"/>
                  </a:xfrm>
                  <a:prstGeom prst="rect">
                    <a:avLst/>
                  </a:prstGeom>
                  <a:noFill/>
                </p:spPr>
                <p:txBody>
                  <a:bodyPr wrap="none" rtlCol="0">
                    <a:spAutoFit/>
                  </a:bodyPr>
                  <a:lstStyle/>
                  <a:p>
                    <a:r>
                      <a:rPr kumimoji="1" lang="en-US" altLang="ja-JP" sz="2000" dirty="0" err="1">
                        <a:solidFill>
                          <a:srgbClr val="0070C0"/>
                        </a:solidFill>
                      </a:rPr>
                      <a:t>eB</a:t>
                    </a:r>
                    <a:endParaRPr kumimoji="1" lang="ja-JP" altLang="en-US" sz="2000" dirty="0">
                      <a:solidFill>
                        <a:srgbClr val="0070C0"/>
                      </a:solidFill>
                    </a:endParaRPr>
                  </a:p>
                </p:txBody>
              </p:sp>
              <p:cxnSp>
                <p:nvCxnSpPr>
                  <p:cNvPr id="203" name="Straight Connector 202">
                    <a:extLst>
                      <a:ext uri="{FF2B5EF4-FFF2-40B4-BE49-F238E27FC236}">
                        <a16:creationId xmlns:a16="http://schemas.microsoft.com/office/drawing/2014/main" id="{B12972FA-7C7F-4EFB-8AF8-7021E819DB0C}"/>
                      </a:ext>
                    </a:extLst>
                  </p:cNvPr>
                  <p:cNvCxnSpPr>
                    <a:cxnSpLocks/>
                  </p:cNvCxnSpPr>
                  <p:nvPr/>
                </p:nvCxnSpPr>
                <p:spPr>
                  <a:xfrm>
                    <a:off x="5212667" y="3252159"/>
                    <a:ext cx="1152128"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204" name="グループ化 99">
                    <a:extLst>
                      <a:ext uri="{FF2B5EF4-FFF2-40B4-BE49-F238E27FC236}">
                        <a16:creationId xmlns:a16="http://schemas.microsoft.com/office/drawing/2014/main" id="{82B5ED6F-B4D7-47FA-9A35-0D8DFE498F95}"/>
                      </a:ext>
                    </a:extLst>
                  </p:cNvPr>
                  <p:cNvGrpSpPr/>
                  <p:nvPr/>
                </p:nvGrpSpPr>
                <p:grpSpPr>
                  <a:xfrm rot="3036739">
                    <a:off x="5279476" y="2668528"/>
                    <a:ext cx="707274" cy="320965"/>
                    <a:chOff x="5267450" y="3810639"/>
                    <a:chExt cx="848735" cy="391695"/>
                  </a:xfrm>
                </p:grpSpPr>
                <p:sp>
                  <p:nvSpPr>
                    <p:cNvPr id="214" name="フリーフォーム 100 1">
                      <a:extLst>
                        <a:ext uri="{FF2B5EF4-FFF2-40B4-BE49-F238E27FC236}">
                          <a16:creationId xmlns:a16="http://schemas.microsoft.com/office/drawing/2014/main" id="{A0E72C28-DB38-4F3E-B2A6-1C13A50B67BA}"/>
                        </a:ext>
                      </a:extLst>
                    </p:cNvPr>
                    <p:cNvSpPr/>
                    <p:nvPr/>
                  </p:nvSpPr>
                  <p:spPr>
                    <a:xfrm rot="2260291">
                      <a:off x="5351970" y="4104714"/>
                      <a:ext cx="764215" cy="97620"/>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15" name="グループ化 101">
                      <a:extLst>
                        <a:ext uri="{FF2B5EF4-FFF2-40B4-BE49-F238E27FC236}">
                          <a16:creationId xmlns:a16="http://schemas.microsoft.com/office/drawing/2014/main" id="{8D6D2D45-5CD4-447D-947F-13E841EF1433}"/>
                        </a:ext>
                      </a:extLst>
                    </p:cNvPr>
                    <p:cNvGrpSpPr/>
                    <p:nvPr/>
                  </p:nvGrpSpPr>
                  <p:grpSpPr>
                    <a:xfrm>
                      <a:off x="5267450" y="3810639"/>
                      <a:ext cx="141461" cy="141461"/>
                      <a:chOff x="7240824" y="2855449"/>
                      <a:chExt cx="141461" cy="141461"/>
                    </a:xfrm>
                  </p:grpSpPr>
                  <p:cxnSp>
                    <p:nvCxnSpPr>
                      <p:cNvPr id="216" name="直線コネクタ 102 1">
                        <a:extLst>
                          <a:ext uri="{FF2B5EF4-FFF2-40B4-BE49-F238E27FC236}">
                            <a16:creationId xmlns:a16="http://schemas.microsoft.com/office/drawing/2014/main" id="{B935944D-D8CF-4C16-A0A2-5CD7EBEEF770}"/>
                          </a:ext>
                        </a:extLst>
                      </p:cNvPr>
                      <p:cNvCxnSpPr/>
                      <p:nvPr/>
                    </p:nvCxnSpPr>
                    <p:spPr>
                      <a:xfrm>
                        <a:off x="7240824" y="2855449"/>
                        <a:ext cx="141461" cy="141461"/>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17" name="直線コネクタ 103 1">
                        <a:extLst>
                          <a:ext uri="{FF2B5EF4-FFF2-40B4-BE49-F238E27FC236}">
                            <a16:creationId xmlns:a16="http://schemas.microsoft.com/office/drawing/2014/main" id="{F9669CE3-10F6-4F1C-BDA6-4FDF2E672DF0}"/>
                          </a:ext>
                        </a:extLst>
                      </p:cNvPr>
                      <p:cNvCxnSpPr/>
                      <p:nvPr/>
                    </p:nvCxnSpPr>
                    <p:spPr>
                      <a:xfrm flipH="1">
                        <a:off x="7240824" y="2855449"/>
                        <a:ext cx="141461" cy="141461"/>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18" name="直線コネクタ 104 1">
                        <a:extLst>
                          <a:ext uri="{FF2B5EF4-FFF2-40B4-BE49-F238E27FC236}">
                            <a16:creationId xmlns:a16="http://schemas.microsoft.com/office/drawing/2014/main" id="{1E211A37-7913-4C06-A9BF-C2E34C91B60C}"/>
                          </a:ext>
                        </a:extLst>
                      </p:cNvPr>
                      <p:cNvCxnSpPr/>
                      <p:nvPr/>
                    </p:nvCxnSpPr>
                    <p:spPr>
                      <a:xfrm flipV="1">
                        <a:off x="7240824" y="2855449"/>
                        <a:ext cx="141461" cy="141461"/>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19" name="直線コネクタ 105 1">
                        <a:extLst>
                          <a:ext uri="{FF2B5EF4-FFF2-40B4-BE49-F238E27FC236}">
                            <a16:creationId xmlns:a16="http://schemas.microsoft.com/office/drawing/2014/main" id="{B46CF070-6C1A-41FD-B843-987F059AC94C}"/>
                          </a:ext>
                        </a:extLst>
                      </p:cNvPr>
                      <p:cNvCxnSpPr/>
                      <p:nvPr/>
                    </p:nvCxnSpPr>
                    <p:spPr>
                      <a:xfrm>
                        <a:off x="7240824" y="2855449"/>
                        <a:ext cx="141461" cy="141461"/>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grpSp>
              <p:sp>
                <p:nvSpPr>
                  <p:cNvPr id="205" name="テキスト ボックス 131 2">
                    <a:extLst>
                      <a:ext uri="{FF2B5EF4-FFF2-40B4-BE49-F238E27FC236}">
                        <a16:creationId xmlns:a16="http://schemas.microsoft.com/office/drawing/2014/main" id="{0452A2B3-8FC6-4042-93B2-2CFD209578DF}"/>
                      </a:ext>
                    </a:extLst>
                  </p:cNvPr>
                  <p:cNvSpPr txBox="1"/>
                  <p:nvPr/>
                </p:nvSpPr>
                <p:spPr>
                  <a:xfrm>
                    <a:off x="5299163" y="2062110"/>
                    <a:ext cx="452368" cy="400110"/>
                  </a:xfrm>
                  <a:prstGeom prst="rect">
                    <a:avLst/>
                  </a:prstGeom>
                  <a:noFill/>
                </p:spPr>
                <p:txBody>
                  <a:bodyPr wrap="none" rtlCol="0">
                    <a:spAutoFit/>
                  </a:bodyPr>
                  <a:lstStyle/>
                  <a:p>
                    <a:r>
                      <a:rPr kumimoji="1" lang="en-US" altLang="ja-JP" sz="2000" dirty="0" err="1">
                        <a:solidFill>
                          <a:srgbClr val="0070C0"/>
                        </a:solidFill>
                      </a:rPr>
                      <a:t>eB</a:t>
                    </a:r>
                    <a:endParaRPr kumimoji="1" lang="ja-JP" altLang="en-US" sz="2000" dirty="0">
                      <a:solidFill>
                        <a:srgbClr val="0070C0"/>
                      </a:solidFill>
                    </a:endParaRPr>
                  </a:p>
                </p:txBody>
              </p:sp>
              <p:grpSp>
                <p:nvGrpSpPr>
                  <p:cNvPr id="206" name="グループ化 99">
                    <a:extLst>
                      <a:ext uri="{FF2B5EF4-FFF2-40B4-BE49-F238E27FC236}">
                        <a16:creationId xmlns:a16="http://schemas.microsoft.com/office/drawing/2014/main" id="{EE34048A-9414-42C3-BF46-919ABC7C67EE}"/>
                      </a:ext>
                    </a:extLst>
                  </p:cNvPr>
                  <p:cNvGrpSpPr/>
                  <p:nvPr/>
                </p:nvGrpSpPr>
                <p:grpSpPr>
                  <a:xfrm rot="3036739">
                    <a:off x="5806736" y="2644516"/>
                    <a:ext cx="707274" cy="320965"/>
                    <a:chOff x="5267450" y="3810639"/>
                    <a:chExt cx="848735" cy="391695"/>
                  </a:xfrm>
                </p:grpSpPr>
                <p:sp>
                  <p:nvSpPr>
                    <p:cNvPr id="208" name="フリーフォーム 100 2">
                      <a:extLst>
                        <a:ext uri="{FF2B5EF4-FFF2-40B4-BE49-F238E27FC236}">
                          <a16:creationId xmlns:a16="http://schemas.microsoft.com/office/drawing/2014/main" id="{246A28C1-BCE8-4733-8426-CD0E316FD7C0}"/>
                        </a:ext>
                      </a:extLst>
                    </p:cNvPr>
                    <p:cNvSpPr/>
                    <p:nvPr/>
                  </p:nvSpPr>
                  <p:spPr>
                    <a:xfrm rot="2260291">
                      <a:off x="5351970" y="4104714"/>
                      <a:ext cx="764215" cy="97620"/>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09" name="グループ化 101">
                      <a:extLst>
                        <a:ext uri="{FF2B5EF4-FFF2-40B4-BE49-F238E27FC236}">
                          <a16:creationId xmlns:a16="http://schemas.microsoft.com/office/drawing/2014/main" id="{7434B02B-F56D-4F51-A906-5E65DC2DA715}"/>
                        </a:ext>
                      </a:extLst>
                    </p:cNvPr>
                    <p:cNvGrpSpPr/>
                    <p:nvPr/>
                  </p:nvGrpSpPr>
                  <p:grpSpPr>
                    <a:xfrm>
                      <a:off x="5267450" y="3810639"/>
                      <a:ext cx="141461" cy="141461"/>
                      <a:chOff x="7240824" y="2855449"/>
                      <a:chExt cx="141461" cy="141461"/>
                    </a:xfrm>
                  </p:grpSpPr>
                  <p:cxnSp>
                    <p:nvCxnSpPr>
                      <p:cNvPr id="210" name="直線コネクタ 102 2">
                        <a:extLst>
                          <a:ext uri="{FF2B5EF4-FFF2-40B4-BE49-F238E27FC236}">
                            <a16:creationId xmlns:a16="http://schemas.microsoft.com/office/drawing/2014/main" id="{F4B97D63-A368-40A5-B5A1-D610269CDA45}"/>
                          </a:ext>
                        </a:extLst>
                      </p:cNvPr>
                      <p:cNvCxnSpPr/>
                      <p:nvPr/>
                    </p:nvCxnSpPr>
                    <p:spPr>
                      <a:xfrm>
                        <a:off x="7240824" y="2855449"/>
                        <a:ext cx="141461" cy="141461"/>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11" name="直線コネクタ 103 2">
                        <a:extLst>
                          <a:ext uri="{FF2B5EF4-FFF2-40B4-BE49-F238E27FC236}">
                            <a16:creationId xmlns:a16="http://schemas.microsoft.com/office/drawing/2014/main" id="{698ACC5B-56C7-4B92-B30B-5A6D85964134}"/>
                          </a:ext>
                        </a:extLst>
                      </p:cNvPr>
                      <p:cNvCxnSpPr/>
                      <p:nvPr/>
                    </p:nvCxnSpPr>
                    <p:spPr>
                      <a:xfrm flipH="1">
                        <a:off x="7240824" y="2855449"/>
                        <a:ext cx="141461" cy="141461"/>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12" name="直線コネクタ 104 2">
                        <a:extLst>
                          <a:ext uri="{FF2B5EF4-FFF2-40B4-BE49-F238E27FC236}">
                            <a16:creationId xmlns:a16="http://schemas.microsoft.com/office/drawing/2014/main" id="{A44D450F-C347-4947-8A4C-5C7B7CB13BAF}"/>
                          </a:ext>
                        </a:extLst>
                      </p:cNvPr>
                      <p:cNvCxnSpPr/>
                      <p:nvPr/>
                    </p:nvCxnSpPr>
                    <p:spPr>
                      <a:xfrm flipV="1">
                        <a:off x="7240824" y="2855449"/>
                        <a:ext cx="141461" cy="141461"/>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13" name="直線コネクタ 105 2">
                        <a:extLst>
                          <a:ext uri="{FF2B5EF4-FFF2-40B4-BE49-F238E27FC236}">
                            <a16:creationId xmlns:a16="http://schemas.microsoft.com/office/drawing/2014/main" id="{A3EEF03D-CC0E-4D28-96EC-8197388F63F6}"/>
                          </a:ext>
                        </a:extLst>
                      </p:cNvPr>
                      <p:cNvCxnSpPr/>
                      <p:nvPr/>
                    </p:nvCxnSpPr>
                    <p:spPr>
                      <a:xfrm>
                        <a:off x="7240824" y="2855449"/>
                        <a:ext cx="141461" cy="141461"/>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grpSp>
              <p:sp>
                <p:nvSpPr>
                  <p:cNvPr id="207" name="テキスト ボックス 131 3">
                    <a:extLst>
                      <a:ext uri="{FF2B5EF4-FFF2-40B4-BE49-F238E27FC236}">
                        <a16:creationId xmlns:a16="http://schemas.microsoft.com/office/drawing/2014/main" id="{8333AC33-0926-44E1-9919-FAE5DD274F77}"/>
                      </a:ext>
                    </a:extLst>
                  </p:cNvPr>
                  <p:cNvSpPr txBox="1"/>
                  <p:nvPr/>
                </p:nvSpPr>
                <p:spPr>
                  <a:xfrm>
                    <a:off x="5826423" y="2038098"/>
                    <a:ext cx="452368" cy="400110"/>
                  </a:xfrm>
                  <a:prstGeom prst="rect">
                    <a:avLst/>
                  </a:prstGeom>
                  <a:noFill/>
                </p:spPr>
                <p:txBody>
                  <a:bodyPr wrap="none" rtlCol="0">
                    <a:spAutoFit/>
                  </a:bodyPr>
                  <a:lstStyle/>
                  <a:p>
                    <a:r>
                      <a:rPr kumimoji="1" lang="en-US" altLang="ja-JP" sz="2000" dirty="0" err="1">
                        <a:solidFill>
                          <a:srgbClr val="0070C0"/>
                        </a:solidFill>
                      </a:rPr>
                      <a:t>eB</a:t>
                    </a:r>
                    <a:endParaRPr kumimoji="1" lang="ja-JP" altLang="en-US" sz="2000" dirty="0">
                      <a:solidFill>
                        <a:srgbClr val="0070C0"/>
                      </a:solidFill>
                    </a:endParaRPr>
                  </a:p>
                </p:txBody>
              </p:sp>
            </p:grpSp>
            <p:grpSp>
              <p:nvGrpSpPr>
                <p:cNvPr id="145" name="Group 144">
                  <a:extLst>
                    <a:ext uri="{FF2B5EF4-FFF2-40B4-BE49-F238E27FC236}">
                      <a16:creationId xmlns:a16="http://schemas.microsoft.com/office/drawing/2014/main" id="{F3DEE8AC-1A82-483D-B719-ED529E6EB472}"/>
                    </a:ext>
                  </a:extLst>
                </p:cNvPr>
                <p:cNvGrpSpPr/>
                <p:nvPr/>
              </p:nvGrpSpPr>
              <p:grpSpPr>
                <a:xfrm>
                  <a:off x="6348466" y="2038098"/>
                  <a:ext cx="1152128" cy="1214061"/>
                  <a:chOff x="5212667" y="2038098"/>
                  <a:chExt cx="1152128" cy="1214061"/>
                </a:xfrm>
              </p:grpSpPr>
              <p:sp>
                <p:nvSpPr>
                  <p:cNvPr id="184" name="テキスト ボックス 131 4">
                    <a:extLst>
                      <a:ext uri="{FF2B5EF4-FFF2-40B4-BE49-F238E27FC236}">
                        <a16:creationId xmlns:a16="http://schemas.microsoft.com/office/drawing/2014/main" id="{214BC0F6-6323-4D84-9F12-1FDEF2389907}"/>
                      </a:ext>
                    </a:extLst>
                  </p:cNvPr>
                  <p:cNvSpPr txBox="1"/>
                  <p:nvPr/>
                </p:nvSpPr>
                <p:spPr>
                  <a:xfrm>
                    <a:off x="5299162" y="2062109"/>
                    <a:ext cx="452368" cy="400110"/>
                  </a:xfrm>
                  <a:prstGeom prst="rect">
                    <a:avLst/>
                  </a:prstGeom>
                  <a:noFill/>
                </p:spPr>
                <p:txBody>
                  <a:bodyPr wrap="none" rtlCol="0">
                    <a:spAutoFit/>
                  </a:bodyPr>
                  <a:lstStyle/>
                  <a:p>
                    <a:r>
                      <a:rPr kumimoji="1" lang="en-US" altLang="ja-JP" sz="2000" dirty="0" err="1">
                        <a:solidFill>
                          <a:srgbClr val="0070C0"/>
                        </a:solidFill>
                      </a:rPr>
                      <a:t>eB</a:t>
                    </a:r>
                    <a:endParaRPr kumimoji="1" lang="ja-JP" altLang="en-US" sz="2000" dirty="0">
                      <a:solidFill>
                        <a:srgbClr val="0070C0"/>
                      </a:solidFill>
                    </a:endParaRPr>
                  </a:p>
                </p:txBody>
              </p:sp>
              <p:cxnSp>
                <p:nvCxnSpPr>
                  <p:cNvPr id="185" name="Straight Connector 184">
                    <a:extLst>
                      <a:ext uri="{FF2B5EF4-FFF2-40B4-BE49-F238E27FC236}">
                        <a16:creationId xmlns:a16="http://schemas.microsoft.com/office/drawing/2014/main" id="{DB94D659-C875-490B-9FA5-DEFA7D17FF78}"/>
                      </a:ext>
                    </a:extLst>
                  </p:cNvPr>
                  <p:cNvCxnSpPr>
                    <a:cxnSpLocks/>
                  </p:cNvCxnSpPr>
                  <p:nvPr/>
                </p:nvCxnSpPr>
                <p:spPr>
                  <a:xfrm>
                    <a:off x="5212667" y="3252159"/>
                    <a:ext cx="1152128"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186" name="グループ化 99">
                    <a:extLst>
                      <a:ext uri="{FF2B5EF4-FFF2-40B4-BE49-F238E27FC236}">
                        <a16:creationId xmlns:a16="http://schemas.microsoft.com/office/drawing/2014/main" id="{2CB189EC-33CC-45E8-8474-87090BA26D29}"/>
                      </a:ext>
                    </a:extLst>
                  </p:cNvPr>
                  <p:cNvGrpSpPr/>
                  <p:nvPr/>
                </p:nvGrpSpPr>
                <p:grpSpPr>
                  <a:xfrm rot="3036739">
                    <a:off x="5279476" y="2668528"/>
                    <a:ext cx="707274" cy="320965"/>
                    <a:chOff x="5267450" y="3810639"/>
                    <a:chExt cx="848735" cy="391695"/>
                  </a:xfrm>
                </p:grpSpPr>
                <p:sp>
                  <p:nvSpPr>
                    <p:cNvPr id="196" name="フリーフォーム 100 3">
                      <a:extLst>
                        <a:ext uri="{FF2B5EF4-FFF2-40B4-BE49-F238E27FC236}">
                          <a16:creationId xmlns:a16="http://schemas.microsoft.com/office/drawing/2014/main" id="{84E2FA7A-BBEF-4FB8-BE3E-3CCEC2BE0A46}"/>
                        </a:ext>
                      </a:extLst>
                    </p:cNvPr>
                    <p:cNvSpPr/>
                    <p:nvPr/>
                  </p:nvSpPr>
                  <p:spPr>
                    <a:xfrm rot="2260291">
                      <a:off x="5351970" y="4104714"/>
                      <a:ext cx="764215" cy="97620"/>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97" name="グループ化 101">
                      <a:extLst>
                        <a:ext uri="{FF2B5EF4-FFF2-40B4-BE49-F238E27FC236}">
                          <a16:creationId xmlns:a16="http://schemas.microsoft.com/office/drawing/2014/main" id="{EBCC6640-5583-43CA-84E4-760FA92C4B04}"/>
                        </a:ext>
                      </a:extLst>
                    </p:cNvPr>
                    <p:cNvGrpSpPr/>
                    <p:nvPr/>
                  </p:nvGrpSpPr>
                  <p:grpSpPr>
                    <a:xfrm>
                      <a:off x="5267450" y="3810639"/>
                      <a:ext cx="141461" cy="141461"/>
                      <a:chOff x="7240824" y="2855449"/>
                      <a:chExt cx="141461" cy="141461"/>
                    </a:xfrm>
                  </p:grpSpPr>
                  <p:cxnSp>
                    <p:nvCxnSpPr>
                      <p:cNvPr id="198" name="直線コネクタ 102 3">
                        <a:extLst>
                          <a:ext uri="{FF2B5EF4-FFF2-40B4-BE49-F238E27FC236}">
                            <a16:creationId xmlns:a16="http://schemas.microsoft.com/office/drawing/2014/main" id="{B87B91A3-F894-4CA8-ABF0-D38E4D948CB1}"/>
                          </a:ext>
                        </a:extLst>
                      </p:cNvPr>
                      <p:cNvCxnSpPr/>
                      <p:nvPr/>
                    </p:nvCxnSpPr>
                    <p:spPr>
                      <a:xfrm>
                        <a:off x="7240824" y="2855449"/>
                        <a:ext cx="141461" cy="141461"/>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99" name="直線コネクタ 103 3">
                        <a:extLst>
                          <a:ext uri="{FF2B5EF4-FFF2-40B4-BE49-F238E27FC236}">
                            <a16:creationId xmlns:a16="http://schemas.microsoft.com/office/drawing/2014/main" id="{35B6D0EA-6248-4752-B26D-C953AEB1980F}"/>
                          </a:ext>
                        </a:extLst>
                      </p:cNvPr>
                      <p:cNvCxnSpPr/>
                      <p:nvPr/>
                    </p:nvCxnSpPr>
                    <p:spPr>
                      <a:xfrm flipH="1">
                        <a:off x="7240824" y="2855449"/>
                        <a:ext cx="141461" cy="141461"/>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00" name="直線コネクタ 104 3">
                        <a:extLst>
                          <a:ext uri="{FF2B5EF4-FFF2-40B4-BE49-F238E27FC236}">
                            <a16:creationId xmlns:a16="http://schemas.microsoft.com/office/drawing/2014/main" id="{EB4C436A-926F-4B0C-BB55-255B364E7CFE}"/>
                          </a:ext>
                        </a:extLst>
                      </p:cNvPr>
                      <p:cNvCxnSpPr/>
                      <p:nvPr/>
                    </p:nvCxnSpPr>
                    <p:spPr>
                      <a:xfrm flipV="1">
                        <a:off x="7240824" y="2855449"/>
                        <a:ext cx="141461" cy="141461"/>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01" name="直線コネクタ 105 3">
                        <a:extLst>
                          <a:ext uri="{FF2B5EF4-FFF2-40B4-BE49-F238E27FC236}">
                            <a16:creationId xmlns:a16="http://schemas.microsoft.com/office/drawing/2014/main" id="{2E8C122E-5998-4EAD-B2B1-659482EBCD03}"/>
                          </a:ext>
                        </a:extLst>
                      </p:cNvPr>
                      <p:cNvCxnSpPr/>
                      <p:nvPr/>
                    </p:nvCxnSpPr>
                    <p:spPr>
                      <a:xfrm>
                        <a:off x="7240824" y="2855449"/>
                        <a:ext cx="141461" cy="141461"/>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grpSp>
              <p:sp>
                <p:nvSpPr>
                  <p:cNvPr id="187" name="テキスト ボックス 131 5">
                    <a:extLst>
                      <a:ext uri="{FF2B5EF4-FFF2-40B4-BE49-F238E27FC236}">
                        <a16:creationId xmlns:a16="http://schemas.microsoft.com/office/drawing/2014/main" id="{EDFB4CC5-3943-4AA6-AA72-498F470E2D30}"/>
                      </a:ext>
                    </a:extLst>
                  </p:cNvPr>
                  <p:cNvSpPr txBox="1"/>
                  <p:nvPr/>
                </p:nvSpPr>
                <p:spPr>
                  <a:xfrm>
                    <a:off x="5299163" y="2062110"/>
                    <a:ext cx="452368" cy="400110"/>
                  </a:xfrm>
                  <a:prstGeom prst="rect">
                    <a:avLst/>
                  </a:prstGeom>
                  <a:noFill/>
                </p:spPr>
                <p:txBody>
                  <a:bodyPr wrap="none" rtlCol="0">
                    <a:spAutoFit/>
                  </a:bodyPr>
                  <a:lstStyle/>
                  <a:p>
                    <a:r>
                      <a:rPr kumimoji="1" lang="en-US" altLang="ja-JP" sz="2000" dirty="0" err="1">
                        <a:solidFill>
                          <a:srgbClr val="0070C0"/>
                        </a:solidFill>
                      </a:rPr>
                      <a:t>eB</a:t>
                    </a:r>
                    <a:endParaRPr kumimoji="1" lang="ja-JP" altLang="en-US" sz="2000" dirty="0">
                      <a:solidFill>
                        <a:srgbClr val="0070C0"/>
                      </a:solidFill>
                    </a:endParaRPr>
                  </a:p>
                </p:txBody>
              </p:sp>
              <p:grpSp>
                <p:nvGrpSpPr>
                  <p:cNvPr id="188" name="グループ化 99">
                    <a:extLst>
                      <a:ext uri="{FF2B5EF4-FFF2-40B4-BE49-F238E27FC236}">
                        <a16:creationId xmlns:a16="http://schemas.microsoft.com/office/drawing/2014/main" id="{E61208F5-CE88-40D6-8AEB-67A8A9072BDD}"/>
                      </a:ext>
                    </a:extLst>
                  </p:cNvPr>
                  <p:cNvGrpSpPr/>
                  <p:nvPr/>
                </p:nvGrpSpPr>
                <p:grpSpPr>
                  <a:xfrm rot="3036739">
                    <a:off x="5806736" y="2644516"/>
                    <a:ext cx="707274" cy="320965"/>
                    <a:chOff x="5267450" y="3810639"/>
                    <a:chExt cx="848735" cy="391695"/>
                  </a:xfrm>
                </p:grpSpPr>
                <p:sp>
                  <p:nvSpPr>
                    <p:cNvPr id="190" name="フリーフォーム 100 4">
                      <a:extLst>
                        <a:ext uri="{FF2B5EF4-FFF2-40B4-BE49-F238E27FC236}">
                          <a16:creationId xmlns:a16="http://schemas.microsoft.com/office/drawing/2014/main" id="{C583616C-412D-4A5C-ACCF-530505963331}"/>
                        </a:ext>
                      </a:extLst>
                    </p:cNvPr>
                    <p:cNvSpPr/>
                    <p:nvPr/>
                  </p:nvSpPr>
                  <p:spPr>
                    <a:xfrm rot="2260291">
                      <a:off x="5351970" y="4104714"/>
                      <a:ext cx="764215" cy="97620"/>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91" name="グループ化 101">
                      <a:extLst>
                        <a:ext uri="{FF2B5EF4-FFF2-40B4-BE49-F238E27FC236}">
                          <a16:creationId xmlns:a16="http://schemas.microsoft.com/office/drawing/2014/main" id="{3165190D-656F-487A-B1AF-D32AA694DFAD}"/>
                        </a:ext>
                      </a:extLst>
                    </p:cNvPr>
                    <p:cNvGrpSpPr/>
                    <p:nvPr/>
                  </p:nvGrpSpPr>
                  <p:grpSpPr>
                    <a:xfrm>
                      <a:off x="5267450" y="3810639"/>
                      <a:ext cx="141461" cy="141461"/>
                      <a:chOff x="7240824" y="2855449"/>
                      <a:chExt cx="141461" cy="141461"/>
                    </a:xfrm>
                  </p:grpSpPr>
                  <p:cxnSp>
                    <p:nvCxnSpPr>
                      <p:cNvPr id="192" name="直線コネクタ 102 4">
                        <a:extLst>
                          <a:ext uri="{FF2B5EF4-FFF2-40B4-BE49-F238E27FC236}">
                            <a16:creationId xmlns:a16="http://schemas.microsoft.com/office/drawing/2014/main" id="{62443E84-0473-42CD-9EA6-7B834193A276}"/>
                          </a:ext>
                        </a:extLst>
                      </p:cNvPr>
                      <p:cNvCxnSpPr/>
                      <p:nvPr/>
                    </p:nvCxnSpPr>
                    <p:spPr>
                      <a:xfrm>
                        <a:off x="7240824" y="2855449"/>
                        <a:ext cx="141461" cy="141461"/>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93" name="直線コネクタ 103 4">
                        <a:extLst>
                          <a:ext uri="{FF2B5EF4-FFF2-40B4-BE49-F238E27FC236}">
                            <a16:creationId xmlns:a16="http://schemas.microsoft.com/office/drawing/2014/main" id="{C5D37613-B8CF-48C3-8B57-2ED549CD99D1}"/>
                          </a:ext>
                        </a:extLst>
                      </p:cNvPr>
                      <p:cNvCxnSpPr/>
                      <p:nvPr/>
                    </p:nvCxnSpPr>
                    <p:spPr>
                      <a:xfrm flipH="1">
                        <a:off x="7240824" y="2855449"/>
                        <a:ext cx="141461" cy="141461"/>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94" name="直線コネクタ 104 4">
                        <a:extLst>
                          <a:ext uri="{FF2B5EF4-FFF2-40B4-BE49-F238E27FC236}">
                            <a16:creationId xmlns:a16="http://schemas.microsoft.com/office/drawing/2014/main" id="{97750BA7-2DED-44B2-9329-5D23CECB9F28}"/>
                          </a:ext>
                        </a:extLst>
                      </p:cNvPr>
                      <p:cNvCxnSpPr/>
                      <p:nvPr/>
                    </p:nvCxnSpPr>
                    <p:spPr>
                      <a:xfrm flipV="1">
                        <a:off x="7240824" y="2855449"/>
                        <a:ext cx="141461" cy="141461"/>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95" name="直線コネクタ 105 4">
                        <a:extLst>
                          <a:ext uri="{FF2B5EF4-FFF2-40B4-BE49-F238E27FC236}">
                            <a16:creationId xmlns:a16="http://schemas.microsoft.com/office/drawing/2014/main" id="{22E56BE8-7D32-4153-9C86-2926C3236ECB}"/>
                          </a:ext>
                        </a:extLst>
                      </p:cNvPr>
                      <p:cNvCxnSpPr/>
                      <p:nvPr/>
                    </p:nvCxnSpPr>
                    <p:spPr>
                      <a:xfrm>
                        <a:off x="7240824" y="2855449"/>
                        <a:ext cx="141461" cy="141461"/>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grpSp>
              <p:sp>
                <p:nvSpPr>
                  <p:cNvPr id="189" name="テキスト ボックス 131 6">
                    <a:extLst>
                      <a:ext uri="{FF2B5EF4-FFF2-40B4-BE49-F238E27FC236}">
                        <a16:creationId xmlns:a16="http://schemas.microsoft.com/office/drawing/2014/main" id="{1759A8D1-0EDD-487C-91BA-CE1E7315A6AC}"/>
                      </a:ext>
                    </a:extLst>
                  </p:cNvPr>
                  <p:cNvSpPr txBox="1"/>
                  <p:nvPr/>
                </p:nvSpPr>
                <p:spPr>
                  <a:xfrm>
                    <a:off x="5826423" y="2038098"/>
                    <a:ext cx="452368" cy="400110"/>
                  </a:xfrm>
                  <a:prstGeom prst="rect">
                    <a:avLst/>
                  </a:prstGeom>
                  <a:noFill/>
                </p:spPr>
                <p:txBody>
                  <a:bodyPr wrap="none" rtlCol="0">
                    <a:spAutoFit/>
                  </a:bodyPr>
                  <a:lstStyle/>
                  <a:p>
                    <a:r>
                      <a:rPr kumimoji="1" lang="en-US" altLang="ja-JP" sz="2000" dirty="0" err="1">
                        <a:solidFill>
                          <a:srgbClr val="0070C0"/>
                        </a:solidFill>
                      </a:rPr>
                      <a:t>eB</a:t>
                    </a:r>
                    <a:endParaRPr kumimoji="1" lang="ja-JP" altLang="en-US" sz="2000" dirty="0">
                      <a:solidFill>
                        <a:srgbClr val="0070C0"/>
                      </a:solidFill>
                    </a:endParaRPr>
                  </a:p>
                </p:txBody>
              </p:sp>
            </p:grpSp>
            <p:grpSp>
              <p:nvGrpSpPr>
                <p:cNvPr id="146" name="Group 145">
                  <a:extLst>
                    <a:ext uri="{FF2B5EF4-FFF2-40B4-BE49-F238E27FC236}">
                      <a16:creationId xmlns:a16="http://schemas.microsoft.com/office/drawing/2014/main" id="{76247C8A-E627-4AF5-942C-BBA472F70E40}"/>
                    </a:ext>
                  </a:extLst>
                </p:cNvPr>
                <p:cNvGrpSpPr/>
                <p:nvPr/>
              </p:nvGrpSpPr>
              <p:grpSpPr>
                <a:xfrm>
                  <a:off x="7444495" y="2038098"/>
                  <a:ext cx="1152128" cy="1214061"/>
                  <a:chOff x="5212667" y="2038098"/>
                  <a:chExt cx="1152128" cy="1214061"/>
                </a:xfrm>
              </p:grpSpPr>
              <p:sp>
                <p:nvSpPr>
                  <p:cNvPr id="166" name="テキスト ボックス 131 7">
                    <a:extLst>
                      <a:ext uri="{FF2B5EF4-FFF2-40B4-BE49-F238E27FC236}">
                        <a16:creationId xmlns:a16="http://schemas.microsoft.com/office/drawing/2014/main" id="{CF23B9C1-A970-4F89-B768-A1910D372C72}"/>
                      </a:ext>
                    </a:extLst>
                  </p:cNvPr>
                  <p:cNvSpPr txBox="1"/>
                  <p:nvPr/>
                </p:nvSpPr>
                <p:spPr>
                  <a:xfrm>
                    <a:off x="5299162" y="2062109"/>
                    <a:ext cx="452368" cy="400110"/>
                  </a:xfrm>
                  <a:prstGeom prst="rect">
                    <a:avLst/>
                  </a:prstGeom>
                  <a:noFill/>
                </p:spPr>
                <p:txBody>
                  <a:bodyPr wrap="none" rtlCol="0">
                    <a:spAutoFit/>
                  </a:bodyPr>
                  <a:lstStyle/>
                  <a:p>
                    <a:r>
                      <a:rPr kumimoji="1" lang="en-US" altLang="ja-JP" sz="2000" dirty="0" err="1">
                        <a:solidFill>
                          <a:srgbClr val="0070C0"/>
                        </a:solidFill>
                      </a:rPr>
                      <a:t>eB</a:t>
                    </a:r>
                    <a:endParaRPr kumimoji="1" lang="ja-JP" altLang="en-US" sz="2000" dirty="0">
                      <a:solidFill>
                        <a:srgbClr val="0070C0"/>
                      </a:solidFill>
                    </a:endParaRPr>
                  </a:p>
                </p:txBody>
              </p:sp>
              <p:cxnSp>
                <p:nvCxnSpPr>
                  <p:cNvPr id="167" name="Straight Connector 166">
                    <a:extLst>
                      <a:ext uri="{FF2B5EF4-FFF2-40B4-BE49-F238E27FC236}">
                        <a16:creationId xmlns:a16="http://schemas.microsoft.com/office/drawing/2014/main" id="{58B28616-AC9B-4815-B5BD-998184DABEB7}"/>
                      </a:ext>
                    </a:extLst>
                  </p:cNvPr>
                  <p:cNvCxnSpPr>
                    <a:cxnSpLocks/>
                  </p:cNvCxnSpPr>
                  <p:nvPr/>
                </p:nvCxnSpPr>
                <p:spPr>
                  <a:xfrm>
                    <a:off x="5212667" y="3252159"/>
                    <a:ext cx="1152128"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168" name="グループ化 99">
                    <a:extLst>
                      <a:ext uri="{FF2B5EF4-FFF2-40B4-BE49-F238E27FC236}">
                        <a16:creationId xmlns:a16="http://schemas.microsoft.com/office/drawing/2014/main" id="{2CC26D90-0AE9-43F2-9E24-9E665818DA7B}"/>
                      </a:ext>
                    </a:extLst>
                  </p:cNvPr>
                  <p:cNvGrpSpPr/>
                  <p:nvPr/>
                </p:nvGrpSpPr>
                <p:grpSpPr>
                  <a:xfrm rot="3036739">
                    <a:off x="5279476" y="2668528"/>
                    <a:ext cx="707274" cy="320965"/>
                    <a:chOff x="5267450" y="3810639"/>
                    <a:chExt cx="848735" cy="391695"/>
                  </a:xfrm>
                </p:grpSpPr>
                <p:sp>
                  <p:nvSpPr>
                    <p:cNvPr id="178" name="フリーフォーム 100 5">
                      <a:extLst>
                        <a:ext uri="{FF2B5EF4-FFF2-40B4-BE49-F238E27FC236}">
                          <a16:creationId xmlns:a16="http://schemas.microsoft.com/office/drawing/2014/main" id="{67CC68BE-8EC5-4AFD-9BE1-484B30E7F1AC}"/>
                        </a:ext>
                      </a:extLst>
                    </p:cNvPr>
                    <p:cNvSpPr/>
                    <p:nvPr/>
                  </p:nvSpPr>
                  <p:spPr>
                    <a:xfrm rot="2260291">
                      <a:off x="5351970" y="4104714"/>
                      <a:ext cx="764215" cy="97620"/>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79" name="グループ化 101">
                      <a:extLst>
                        <a:ext uri="{FF2B5EF4-FFF2-40B4-BE49-F238E27FC236}">
                          <a16:creationId xmlns:a16="http://schemas.microsoft.com/office/drawing/2014/main" id="{15245795-5B11-43C7-9BA0-0E4285DB96F0}"/>
                        </a:ext>
                      </a:extLst>
                    </p:cNvPr>
                    <p:cNvGrpSpPr/>
                    <p:nvPr/>
                  </p:nvGrpSpPr>
                  <p:grpSpPr>
                    <a:xfrm>
                      <a:off x="5267450" y="3810639"/>
                      <a:ext cx="141461" cy="141461"/>
                      <a:chOff x="7240824" y="2855449"/>
                      <a:chExt cx="141461" cy="141461"/>
                    </a:xfrm>
                  </p:grpSpPr>
                  <p:cxnSp>
                    <p:nvCxnSpPr>
                      <p:cNvPr id="180" name="直線コネクタ 102 5">
                        <a:extLst>
                          <a:ext uri="{FF2B5EF4-FFF2-40B4-BE49-F238E27FC236}">
                            <a16:creationId xmlns:a16="http://schemas.microsoft.com/office/drawing/2014/main" id="{7F8114A2-FD63-445C-B2B8-801DF543186F}"/>
                          </a:ext>
                        </a:extLst>
                      </p:cNvPr>
                      <p:cNvCxnSpPr/>
                      <p:nvPr/>
                    </p:nvCxnSpPr>
                    <p:spPr>
                      <a:xfrm>
                        <a:off x="7240824" y="2855449"/>
                        <a:ext cx="141461" cy="141461"/>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81" name="直線コネクタ 103 5">
                        <a:extLst>
                          <a:ext uri="{FF2B5EF4-FFF2-40B4-BE49-F238E27FC236}">
                            <a16:creationId xmlns:a16="http://schemas.microsoft.com/office/drawing/2014/main" id="{337EC63B-307D-4EF8-8AF0-D3FBA91FFB82}"/>
                          </a:ext>
                        </a:extLst>
                      </p:cNvPr>
                      <p:cNvCxnSpPr/>
                      <p:nvPr/>
                    </p:nvCxnSpPr>
                    <p:spPr>
                      <a:xfrm flipH="1">
                        <a:off x="7240824" y="2855449"/>
                        <a:ext cx="141461" cy="141461"/>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82" name="直線コネクタ 104 5">
                        <a:extLst>
                          <a:ext uri="{FF2B5EF4-FFF2-40B4-BE49-F238E27FC236}">
                            <a16:creationId xmlns:a16="http://schemas.microsoft.com/office/drawing/2014/main" id="{C89A1B17-4818-4D2D-967A-69EAE9BC1AEC}"/>
                          </a:ext>
                        </a:extLst>
                      </p:cNvPr>
                      <p:cNvCxnSpPr/>
                      <p:nvPr/>
                    </p:nvCxnSpPr>
                    <p:spPr>
                      <a:xfrm flipV="1">
                        <a:off x="7240824" y="2855449"/>
                        <a:ext cx="141461" cy="141461"/>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83" name="直線コネクタ 105 5">
                        <a:extLst>
                          <a:ext uri="{FF2B5EF4-FFF2-40B4-BE49-F238E27FC236}">
                            <a16:creationId xmlns:a16="http://schemas.microsoft.com/office/drawing/2014/main" id="{FDFFA712-6212-4F9A-9D89-0251D1C9AADA}"/>
                          </a:ext>
                        </a:extLst>
                      </p:cNvPr>
                      <p:cNvCxnSpPr/>
                      <p:nvPr/>
                    </p:nvCxnSpPr>
                    <p:spPr>
                      <a:xfrm>
                        <a:off x="7240824" y="2855449"/>
                        <a:ext cx="141461" cy="141461"/>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grpSp>
              <p:sp>
                <p:nvSpPr>
                  <p:cNvPr id="169" name="テキスト ボックス 131 8">
                    <a:extLst>
                      <a:ext uri="{FF2B5EF4-FFF2-40B4-BE49-F238E27FC236}">
                        <a16:creationId xmlns:a16="http://schemas.microsoft.com/office/drawing/2014/main" id="{DFB5E2EE-28DA-47B1-A014-4EFA228319EB}"/>
                      </a:ext>
                    </a:extLst>
                  </p:cNvPr>
                  <p:cNvSpPr txBox="1"/>
                  <p:nvPr/>
                </p:nvSpPr>
                <p:spPr>
                  <a:xfrm>
                    <a:off x="5299163" y="2062110"/>
                    <a:ext cx="452368" cy="400110"/>
                  </a:xfrm>
                  <a:prstGeom prst="rect">
                    <a:avLst/>
                  </a:prstGeom>
                  <a:noFill/>
                </p:spPr>
                <p:txBody>
                  <a:bodyPr wrap="none" rtlCol="0">
                    <a:spAutoFit/>
                  </a:bodyPr>
                  <a:lstStyle/>
                  <a:p>
                    <a:r>
                      <a:rPr kumimoji="1" lang="en-US" altLang="ja-JP" sz="2000" dirty="0" err="1">
                        <a:solidFill>
                          <a:srgbClr val="0070C0"/>
                        </a:solidFill>
                      </a:rPr>
                      <a:t>eB</a:t>
                    </a:r>
                    <a:endParaRPr kumimoji="1" lang="ja-JP" altLang="en-US" sz="2000" dirty="0">
                      <a:solidFill>
                        <a:srgbClr val="0070C0"/>
                      </a:solidFill>
                    </a:endParaRPr>
                  </a:p>
                </p:txBody>
              </p:sp>
              <p:grpSp>
                <p:nvGrpSpPr>
                  <p:cNvPr id="170" name="グループ化 99">
                    <a:extLst>
                      <a:ext uri="{FF2B5EF4-FFF2-40B4-BE49-F238E27FC236}">
                        <a16:creationId xmlns:a16="http://schemas.microsoft.com/office/drawing/2014/main" id="{C4C3FC04-D959-42F5-8C2F-DCCCF7B7B0B9}"/>
                      </a:ext>
                    </a:extLst>
                  </p:cNvPr>
                  <p:cNvGrpSpPr/>
                  <p:nvPr/>
                </p:nvGrpSpPr>
                <p:grpSpPr>
                  <a:xfrm rot="3036739">
                    <a:off x="5806736" y="2644516"/>
                    <a:ext cx="707274" cy="320965"/>
                    <a:chOff x="5267450" y="3810639"/>
                    <a:chExt cx="848735" cy="391695"/>
                  </a:xfrm>
                </p:grpSpPr>
                <p:sp>
                  <p:nvSpPr>
                    <p:cNvPr id="172" name="フリーフォーム 100 6">
                      <a:extLst>
                        <a:ext uri="{FF2B5EF4-FFF2-40B4-BE49-F238E27FC236}">
                          <a16:creationId xmlns:a16="http://schemas.microsoft.com/office/drawing/2014/main" id="{29E7B5FC-B5AF-4A69-BD89-0FA2663DFCE9}"/>
                        </a:ext>
                      </a:extLst>
                    </p:cNvPr>
                    <p:cNvSpPr/>
                    <p:nvPr/>
                  </p:nvSpPr>
                  <p:spPr>
                    <a:xfrm rot="2260291">
                      <a:off x="5351970" y="4104714"/>
                      <a:ext cx="764215" cy="97620"/>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73" name="グループ化 101">
                      <a:extLst>
                        <a:ext uri="{FF2B5EF4-FFF2-40B4-BE49-F238E27FC236}">
                          <a16:creationId xmlns:a16="http://schemas.microsoft.com/office/drawing/2014/main" id="{3ACAD428-9247-4788-B453-7370393A1EC5}"/>
                        </a:ext>
                      </a:extLst>
                    </p:cNvPr>
                    <p:cNvGrpSpPr/>
                    <p:nvPr/>
                  </p:nvGrpSpPr>
                  <p:grpSpPr>
                    <a:xfrm>
                      <a:off x="5267450" y="3810639"/>
                      <a:ext cx="141461" cy="141461"/>
                      <a:chOff x="7240824" y="2855449"/>
                      <a:chExt cx="141461" cy="141461"/>
                    </a:xfrm>
                  </p:grpSpPr>
                  <p:cxnSp>
                    <p:nvCxnSpPr>
                      <p:cNvPr id="174" name="直線コネクタ 102 6">
                        <a:extLst>
                          <a:ext uri="{FF2B5EF4-FFF2-40B4-BE49-F238E27FC236}">
                            <a16:creationId xmlns:a16="http://schemas.microsoft.com/office/drawing/2014/main" id="{4C018E76-48CD-4F18-8421-E2DE8A8D84C7}"/>
                          </a:ext>
                        </a:extLst>
                      </p:cNvPr>
                      <p:cNvCxnSpPr/>
                      <p:nvPr/>
                    </p:nvCxnSpPr>
                    <p:spPr>
                      <a:xfrm>
                        <a:off x="7240824" y="2855449"/>
                        <a:ext cx="141461" cy="141461"/>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75" name="直線コネクタ 103 6">
                        <a:extLst>
                          <a:ext uri="{FF2B5EF4-FFF2-40B4-BE49-F238E27FC236}">
                            <a16:creationId xmlns:a16="http://schemas.microsoft.com/office/drawing/2014/main" id="{F29E1134-7B52-461B-B75D-F19A06808563}"/>
                          </a:ext>
                        </a:extLst>
                      </p:cNvPr>
                      <p:cNvCxnSpPr/>
                      <p:nvPr/>
                    </p:nvCxnSpPr>
                    <p:spPr>
                      <a:xfrm flipH="1">
                        <a:off x="7240824" y="2855449"/>
                        <a:ext cx="141461" cy="141461"/>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76" name="直線コネクタ 104 6">
                        <a:extLst>
                          <a:ext uri="{FF2B5EF4-FFF2-40B4-BE49-F238E27FC236}">
                            <a16:creationId xmlns:a16="http://schemas.microsoft.com/office/drawing/2014/main" id="{09D7C62B-C66E-4784-A71D-DE26075F6308}"/>
                          </a:ext>
                        </a:extLst>
                      </p:cNvPr>
                      <p:cNvCxnSpPr/>
                      <p:nvPr/>
                    </p:nvCxnSpPr>
                    <p:spPr>
                      <a:xfrm flipV="1">
                        <a:off x="7240824" y="2855449"/>
                        <a:ext cx="141461" cy="141461"/>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77" name="直線コネクタ 105 6">
                        <a:extLst>
                          <a:ext uri="{FF2B5EF4-FFF2-40B4-BE49-F238E27FC236}">
                            <a16:creationId xmlns:a16="http://schemas.microsoft.com/office/drawing/2014/main" id="{1289333E-650A-4A33-877A-B75C559865CE}"/>
                          </a:ext>
                        </a:extLst>
                      </p:cNvPr>
                      <p:cNvCxnSpPr/>
                      <p:nvPr/>
                    </p:nvCxnSpPr>
                    <p:spPr>
                      <a:xfrm>
                        <a:off x="7240824" y="2855449"/>
                        <a:ext cx="141461" cy="141461"/>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grpSp>
              <p:sp>
                <p:nvSpPr>
                  <p:cNvPr id="171" name="テキスト ボックス 131 9">
                    <a:extLst>
                      <a:ext uri="{FF2B5EF4-FFF2-40B4-BE49-F238E27FC236}">
                        <a16:creationId xmlns:a16="http://schemas.microsoft.com/office/drawing/2014/main" id="{5027CC57-9B10-4BDE-AA1D-3E6B8755111E}"/>
                      </a:ext>
                    </a:extLst>
                  </p:cNvPr>
                  <p:cNvSpPr txBox="1"/>
                  <p:nvPr/>
                </p:nvSpPr>
                <p:spPr>
                  <a:xfrm>
                    <a:off x="5826423" y="2038098"/>
                    <a:ext cx="452368" cy="400110"/>
                  </a:xfrm>
                  <a:prstGeom prst="rect">
                    <a:avLst/>
                  </a:prstGeom>
                  <a:noFill/>
                </p:spPr>
                <p:txBody>
                  <a:bodyPr wrap="none" rtlCol="0">
                    <a:spAutoFit/>
                  </a:bodyPr>
                  <a:lstStyle/>
                  <a:p>
                    <a:r>
                      <a:rPr kumimoji="1" lang="en-US" altLang="ja-JP" sz="2000" dirty="0" err="1">
                        <a:solidFill>
                          <a:srgbClr val="0070C0"/>
                        </a:solidFill>
                      </a:rPr>
                      <a:t>eB</a:t>
                    </a:r>
                    <a:endParaRPr kumimoji="1" lang="ja-JP" altLang="en-US" sz="2000" dirty="0">
                      <a:solidFill>
                        <a:srgbClr val="0070C0"/>
                      </a:solidFill>
                    </a:endParaRPr>
                  </a:p>
                </p:txBody>
              </p:sp>
            </p:grpSp>
            <p:grpSp>
              <p:nvGrpSpPr>
                <p:cNvPr id="147" name="Group 146">
                  <a:extLst>
                    <a:ext uri="{FF2B5EF4-FFF2-40B4-BE49-F238E27FC236}">
                      <a16:creationId xmlns:a16="http://schemas.microsoft.com/office/drawing/2014/main" id="{2F4CF613-27B3-4220-98F9-2606032634F9}"/>
                    </a:ext>
                  </a:extLst>
                </p:cNvPr>
                <p:cNvGrpSpPr/>
                <p:nvPr/>
              </p:nvGrpSpPr>
              <p:grpSpPr>
                <a:xfrm>
                  <a:off x="8580294" y="2038098"/>
                  <a:ext cx="1152128" cy="1214061"/>
                  <a:chOff x="5212667" y="2038098"/>
                  <a:chExt cx="1152128" cy="1214061"/>
                </a:xfrm>
              </p:grpSpPr>
              <p:sp>
                <p:nvSpPr>
                  <p:cNvPr id="148" name="テキスト ボックス 131 10">
                    <a:extLst>
                      <a:ext uri="{FF2B5EF4-FFF2-40B4-BE49-F238E27FC236}">
                        <a16:creationId xmlns:a16="http://schemas.microsoft.com/office/drawing/2014/main" id="{784996EF-37BC-486A-A546-C673823FA4C4}"/>
                      </a:ext>
                    </a:extLst>
                  </p:cNvPr>
                  <p:cNvSpPr txBox="1"/>
                  <p:nvPr/>
                </p:nvSpPr>
                <p:spPr>
                  <a:xfrm>
                    <a:off x="5299162" y="2062109"/>
                    <a:ext cx="452368" cy="400110"/>
                  </a:xfrm>
                  <a:prstGeom prst="rect">
                    <a:avLst/>
                  </a:prstGeom>
                  <a:noFill/>
                </p:spPr>
                <p:txBody>
                  <a:bodyPr wrap="none" rtlCol="0">
                    <a:spAutoFit/>
                  </a:bodyPr>
                  <a:lstStyle/>
                  <a:p>
                    <a:r>
                      <a:rPr kumimoji="1" lang="en-US" altLang="ja-JP" sz="2000" dirty="0" err="1">
                        <a:solidFill>
                          <a:srgbClr val="0070C0"/>
                        </a:solidFill>
                      </a:rPr>
                      <a:t>eB</a:t>
                    </a:r>
                    <a:endParaRPr kumimoji="1" lang="ja-JP" altLang="en-US" sz="2000" dirty="0">
                      <a:solidFill>
                        <a:srgbClr val="0070C0"/>
                      </a:solidFill>
                    </a:endParaRPr>
                  </a:p>
                </p:txBody>
              </p:sp>
              <p:cxnSp>
                <p:nvCxnSpPr>
                  <p:cNvPr id="149" name="Straight Connector 148">
                    <a:extLst>
                      <a:ext uri="{FF2B5EF4-FFF2-40B4-BE49-F238E27FC236}">
                        <a16:creationId xmlns:a16="http://schemas.microsoft.com/office/drawing/2014/main" id="{70987289-DC98-4223-A41F-D40919E4F96D}"/>
                      </a:ext>
                    </a:extLst>
                  </p:cNvPr>
                  <p:cNvCxnSpPr>
                    <a:cxnSpLocks/>
                  </p:cNvCxnSpPr>
                  <p:nvPr/>
                </p:nvCxnSpPr>
                <p:spPr>
                  <a:xfrm>
                    <a:off x="5212667" y="3252159"/>
                    <a:ext cx="1152128"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150" name="グループ化 99">
                    <a:extLst>
                      <a:ext uri="{FF2B5EF4-FFF2-40B4-BE49-F238E27FC236}">
                        <a16:creationId xmlns:a16="http://schemas.microsoft.com/office/drawing/2014/main" id="{0EB60813-51C8-4056-885F-5383622C8F91}"/>
                      </a:ext>
                    </a:extLst>
                  </p:cNvPr>
                  <p:cNvGrpSpPr/>
                  <p:nvPr/>
                </p:nvGrpSpPr>
                <p:grpSpPr>
                  <a:xfrm rot="3036739">
                    <a:off x="5279476" y="2668528"/>
                    <a:ext cx="707274" cy="320965"/>
                    <a:chOff x="5267450" y="3810639"/>
                    <a:chExt cx="848735" cy="391695"/>
                  </a:xfrm>
                </p:grpSpPr>
                <p:sp>
                  <p:nvSpPr>
                    <p:cNvPr id="160" name="フリーフォーム 100 7">
                      <a:extLst>
                        <a:ext uri="{FF2B5EF4-FFF2-40B4-BE49-F238E27FC236}">
                          <a16:creationId xmlns:a16="http://schemas.microsoft.com/office/drawing/2014/main" id="{9EE23372-4F80-4DD7-BAA4-0ECEE607A3DD}"/>
                        </a:ext>
                      </a:extLst>
                    </p:cNvPr>
                    <p:cNvSpPr/>
                    <p:nvPr/>
                  </p:nvSpPr>
                  <p:spPr>
                    <a:xfrm rot="2260291">
                      <a:off x="5351970" y="4104714"/>
                      <a:ext cx="764215" cy="97620"/>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61" name="グループ化 101">
                      <a:extLst>
                        <a:ext uri="{FF2B5EF4-FFF2-40B4-BE49-F238E27FC236}">
                          <a16:creationId xmlns:a16="http://schemas.microsoft.com/office/drawing/2014/main" id="{8F134A06-103A-4A0D-968D-8172E86B6B9C}"/>
                        </a:ext>
                      </a:extLst>
                    </p:cNvPr>
                    <p:cNvGrpSpPr/>
                    <p:nvPr/>
                  </p:nvGrpSpPr>
                  <p:grpSpPr>
                    <a:xfrm>
                      <a:off x="5267450" y="3810639"/>
                      <a:ext cx="141461" cy="141461"/>
                      <a:chOff x="7240824" y="2855449"/>
                      <a:chExt cx="141461" cy="141461"/>
                    </a:xfrm>
                  </p:grpSpPr>
                  <p:cxnSp>
                    <p:nvCxnSpPr>
                      <p:cNvPr id="162" name="直線コネクタ 102 7">
                        <a:extLst>
                          <a:ext uri="{FF2B5EF4-FFF2-40B4-BE49-F238E27FC236}">
                            <a16:creationId xmlns:a16="http://schemas.microsoft.com/office/drawing/2014/main" id="{96220AD7-CC21-4B91-AEA5-2DBCFCFD40AA}"/>
                          </a:ext>
                        </a:extLst>
                      </p:cNvPr>
                      <p:cNvCxnSpPr/>
                      <p:nvPr/>
                    </p:nvCxnSpPr>
                    <p:spPr>
                      <a:xfrm>
                        <a:off x="7240824" y="2855449"/>
                        <a:ext cx="141461" cy="141461"/>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3" name="直線コネクタ 103 7">
                        <a:extLst>
                          <a:ext uri="{FF2B5EF4-FFF2-40B4-BE49-F238E27FC236}">
                            <a16:creationId xmlns:a16="http://schemas.microsoft.com/office/drawing/2014/main" id="{EBA7377D-1F9A-444B-9E7D-199A991C4316}"/>
                          </a:ext>
                        </a:extLst>
                      </p:cNvPr>
                      <p:cNvCxnSpPr/>
                      <p:nvPr/>
                    </p:nvCxnSpPr>
                    <p:spPr>
                      <a:xfrm flipH="1">
                        <a:off x="7240824" y="2855449"/>
                        <a:ext cx="141461" cy="141461"/>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4" name="直線コネクタ 104 7">
                        <a:extLst>
                          <a:ext uri="{FF2B5EF4-FFF2-40B4-BE49-F238E27FC236}">
                            <a16:creationId xmlns:a16="http://schemas.microsoft.com/office/drawing/2014/main" id="{0E5F17D6-01F6-4627-8372-B7FAFD2D76D5}"/>
                          </a:ext>
                        </a:extLst>
                      </p:cNvPr>
                      <p:cNvCxnSpPr/>
                      <p:nvPr/>
                    </p:nvCxnSpPr>
                    <p:spPr>
                      <a:xfrm flipV="1">
                        <a:off x="7240824" y="2855449"/>
                        <a:ext cx="141461" cy="141461"/>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5" name="直線コネクタ 105 7">
                        <a:extLst>
                          <a:ext uri="{FF2B5EF4-FFF2-40B4-BE49-F238E27FC236}">
                            <a16:creationId xmlns:a16="http://schemas.microsoft.com/office/drawing/2014/main" id="{CA0C6666-E423-481D-945D-60B1D2E58E53}"/>
                          </a:ext>
                        </a:extLst>
                      </p:cNvPr>
                      <p:cNvCxnSpPr/>
                      <p:nvPr/>
                    </p:nvCxnSpPr>
                    <p:spPr>
                      <a:xfrm>
                        <a:off x="7240824" y="2855449"/>
                        <a:ext cx="141461" cy="141461"/>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grpSp>
              <p:sp>
                <p:nvSpPr>
                  <p:cNvPr id="151" name="テキスト ボックス 131 11">
                    <a:extLst>
                      <a:ext uri="{FF2B5EF4-FFF2-40B4-BE49-F238E27FC236}">
                        <a16:creationId xmlns:a16="http://schemas.microsoft.com/office/drawing/2014/main" id="{1D6D7B7B-5F22-4A61-B7E8-A540AE5D6239}"/>
                      </a:ext>
                    </a:extLst>
                  </p:cNvPr>
                  <p:cNvSpPr txBox="1"/>
                  <p:nvPr/>
                </p:nvSpPr>
                <p:spPr>
                  <a:xfrm>
                    <a:off x="5299163" y="2062110"/>
                    <a:ext cx="452368" cy="400110"/>
                  </a:xfrm>
                  <a:prstGeom prst="rect">
                    <a:avLst/>
                  </a:prstGeom>
                  <a:noFill/>
                </p:spPr>
                <p:txBody>
                  <a:bodyPr wrap="none" rtlCol="0">
                    <a:spAutoFit/>
                  </a:bodyPr>
                  <a:lstStyle/>
                  <a:p>
                    <a:r>
                      <a:rPr kumimoji="1" lang="en-US" altLang="ja-JP" sz="2000" dirty="0" err="1">
                        <a:solidFill>
                          <a:srgbClr val="0070C0"/>
                        </a:solidFill>
                      </a:rPr>
                      <a:t>eB</a:t>
                    </a:r>
                    <a:endParaRPr kumimoji="1" lang="ja-JP" altLang="en-US" sz="2000" dirty="0">
                      <a:solidFill>
                        <a:srgbClr val="0070C0"/>
                      </a:solidFill>
                    </a:endParaRPr>
                  </a:p>
                </p:txBody>
              </p:sp>
              <p:grpSp>
                <p:nvGrpSpPr>
                  <p:cNvPr id="152" name="グループ化 99">
                    <a:extLst>
                      <a:ext uri="{FF2B5EF4-FFF2-40B4-BE49-F238E27FC236}">
                        <a16:creationId xmlns:a16="http://schemas.microsoft.com/office/drawing/2014/main" id="{26E63FD4-0416-4943-8F1F-895433EB702A}"/>
                      </a:ext>
                    </a:extLst>
                  </p:cNvPr>
                  <p:cNvGrpSpPr/>
                  <p:nvPr/>
                </p:nvGrpSpPr>
                <p:grpSpPr>
                  <a:xfrm rot="3036739">
                    <a:off x="5806736" y="2644516"/>
                    <a:ext cx="707274" cy="320965"/>
                    <a:chOff x="5267450" y="3810639"/>
                    <a:chExt cx="848735" cy="391695"/>
                  </a:xfrm>
                </p:grpSpPr>
                <p:sp>
                  <p:nvSpPr>
                    <p:cNvPr id="154" name="フリーフォーム 100 8">
                      <a:extLst>
                        <a:ext uri="{FF2B5EF4-FFF2-40B4-BE49-F238E27FC236}">
                          <a16:creationId xmlns:a16="http://schemas.microsoft.com/office/drawing/2014/main" id="{4FA79039-6E3B-4BBB-8921-5480FF5F0623}"/>
                        </a:ext>
                      </a:extLst>
                    </p:cNvPr>
                    <p:cNvSpPr/>
                    <p:nvPr/>
                  </p:nvSpPr>
                  <p:spPr>
                    <a:xfrm rot="2260291">
                      <a:off x="5351970" y="4104714"/>
                      <a:ext cx="764215" cy="97620"/>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55" name="グループ化 101">
                      <a:extLst>
                        <a:ext uri="{FF2B5EF4-FFF2-40B4-BE49-F238E27FC236}">
                          <a16:creationId xmlns:a16="http://schemas.microsoft.com/office/drawing/2014/main" id="{107014F7-9264-4786-A309-C396049AC42D}"/>
                        </a:ext>
                      </a:extLst>
                    </p:cNvPr>
                    <p:cNvGrpSpPr/>
                    <p:nvPr/>
                  </p:nvGrpSpPr>
                  <p:grpSpPr>
                    <a:xfrm>
                      <a:off x="5267450" y="3810639"/>
                      <a:ext cx="141461" cy="141461"/>
                      <a:chOff x="7240824" y="2855449"/>
                      <a:chExt cx="141461" cy="141461"/>
                    </a:xfrm>
                  </p:grpSpPr>
                  <p:cxnSp>
                    <p:nvCxnSpPr>
                      <p:cNvPr id="156" name="直線コネクタ 102 8">
                        <a:extLst>
                          <a:ext uri="{FF2B5EF4-FFF2-40B4-BE49-F238E27FC236}">
                            <a16:creationId xmlns:a16="http://schemas.microsoft.com/office/drawing/2014/main" id="{D7DA01A7-834A-4EDB-88B7-298359DE9D4E}"/>
                          </a:ext>
                        </a:extLst>
                      </p:cNvPr>
                      <p:cNvCxnSpPr/>
                      <p:nvPr/>
                    </p:nvCxnSpPr>
                    <p:spPr>
                      <a:xfrm>
                        <a:off x="7240824" y="2855449"/>
                        <a:ext cx="141461" cy="141461"/>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57" name="直線コネクタ 103 8">
                        <a:extLst>
                          <a:ext uri="{FF2B5EF4-FFF2-40B4-BE49-F238E27FC236}">
                            <a16:creationId xmlns:a16="http://schemas.microsoft.com/office/drawing/2014/main" id="{E868B415-7400-460C-97C7-29932858C968}"/>
                          </a:ext>
                        </a:extLst>
                      </p:cNvPr>
                      <p:cNvCxnSpPr/>
                      <p:nvPr/>
                    </p:nvCxnSpPr>
                    <p:spPr>
                      <a:xfrm flipH="1">
                        <a:off x="7240824" y="2855449"/>
                        <a:ext cx="141461" cy="141461"/>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58" name="直線コネクタ 104 8">
                        <a:extLst>
                          <a:ext uri="{FF2B5EF4-FFF2-40B4-BE49-F238E27FC236}">
                            <a16:creationId xmlns:a16="http://schemas.microsoft.com/office/drawing/2014/main" id="{452931DB-27D0-4D90-ADE2-60D8A87629D2}"/>
                          </a:ext>
                        </a:extLst>
                      </p:cNvPr>
                      <p:cNvCxnSpPr/>
                      <p:nvPr/>
                    </p:nvCxnSpPr>
                    <p:spPr>
                      <a:xfrm flipV="1">
                        <a:off x="7240824" y="2855449"/>
                        <a:ext cx="141461" cy="141461"/>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59" name="直線コネクタ 105 8">
                        <a:extLst>
                          <a:ext uri="{FF2B5EF4-FFF2-40B4-BE49-F238E27FC236}">
                            <a16:creationId xmlns:a16="http://schemas.microsoft.com/office/drawing/2014/main" id="{2AB627A1-F64E-4BAD-BF08-18BD7CDB8176}"/>
                          </a:ext>
                        </a:extLst>
                      </p:cNvPr>
                      <p:cNvCxnSpPr/>
                      <p:nvPr/>
                    </p:nvCxnSpPr>
                    <p:spPr>
                      <a:xfrm>
                        <a:off x="7240824" y="2855449"/>
                        <a:ext cx="141461" cy="141461"/>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grpSp>
              <p:sp>
                <p:nvSpPr>
                  <p:cNvPr id="153" name="テキスト ボックス 131 12">
                    <a:extLst>
                      <a:ext uri="{FF2B5EF4-FFF2-40B4-BE49-F238E27FC236}">
                        <a16:creationId xmlns:a16="http://schemas.microsoft.com/office/drawing/2014/main" id="{E2B4A196-936C-4735-81CF-8D251C7640F8}"/>
                      </a:ext>
                    </a:extLst>
                  </p:cNvPr>
                  <p:cNvSpPr txBox="1"/>
                  <p:nvPr/>
                </p:nvSpPr>
                <p:spPr>
                  <a:xfrm>
                    <a:off x="5826423" y="2038098"/>
                    <a:ext cx="452368" cy="400110"/>
                  </a:xfrm>
                  <a:prstGeom prst="rect">
                    <a:avLst/>
                  </a:prstGeom>
                  <a:noFill/>
                </p:spPr>
                <p:txBody>
                  <a:bodyPr wrap="none" rtlCol="0">
                    <a:spAutoFit/>
                  </a:bodyPr>
                  <a:lstStyle/>
                  <a:p>
                    <a:r>
                      <a:rPr kumimoji="1" lang="en-US" altLang="ja-JP" sz="2000" dirty="0" err="1">
                        <a:solidFill>
                          <a:srgbClr val="0070C0"/>
                        </a:solidFill>
                      </a:rPr>
                      <a:t>eB</a:t>
                    </a:r>
                    <a:endParaRPr kumimoji="1" lang="ja-JP" altLang="en-US" sz="2000" dirty="0">
                      <a:solidFill>
                        <a:srgbClr val="0070C0"/>
                      </a:solidFill>
                    </a:endParaRPr>
                  </a:p>
                </p:txBody>
              </p:sp>
            </p:grpSp>
          </p:grpSp>
          <p:pic>
            <p:nvPicPr>
              <p:cNvPr id="140" name="Picture 139">
                <a:extLst>
                  <a:ext uri="{FF2B5EF4-FFF2-40B4-BE49-F238E27FC236}">
                    <a16:creationId xmlns:a16="http://schemas.microsoft.com/office/drawing/2014/main" id="{ED5EC811-BAFB-46A8-9E2B-21A524CF15DA}"/>
                  </a:ext>
                </a:extLst>
              </p:cNvPr>
              <p:cNvPicPr>
                <a:picLocks noChangeAspect="1"/>
              </p:cNvPicPr>
              <p:nvPr>
                <p:custDataLst>
                  <p:tags r:id="rId7"/>
                </p:custDataLst>
              </p:nvPr>
            </p:nvPicPr>
            <p:blipFill>
              <a:blip r:embed="rId11" cstate="print">
                <a:extLst>
                  <a:ext uri="{28A0092B-C50C-407E-A947-70E740481C1C}">
                    <a14:useLocalDpi xmlns:a14="http://schemas.microsoft.com/office/drawing/2010/main" val="0"/>
                  </a:ext>
                </a:extLst>
              </a:blip>
              <a:stretch>
                <a:fillRect/>
              </a:stretch>
            </p:blipFill>
            <p:spPr>
              <a:xfrm>
                <a:off x="2627784" y="2911073"/>
                <a:ext cx="419048" cy="297143"/>
              </a:xfrm>
              <a:prstGeom prst="rect">
                <a:avLst/>
              </a:prstGeom>
            </p:spPr>
          </p:pic>
          <p:pic>
            <p:nvPicPr>
              <p:cNvPr id="141" name="Picture 140">
                <a:extLst>
                  <a:ext uri="{FF2B5EF4-FFF2-40B4-BE49-F238E27FC236}">
                    <a16:creationId xmlns:a16="http://schemas.microsoft.com/office/drawing/2014/main" id="{30A5B165-5384-4F13-A597-086586DBE882}"/>
                  </a:ext>
                </a:extLst>
              </p:cNvPr>
              <p:cNvPicPr>
                <a:picLocks noChangeAspect="1"/>
              </p:cNvPicPr>
              <p:nvPr>
                <p:custDataLst>
                  <p:tags r:id="rId8"/>
                </p:custDataLst>
              </p:nvPr>
            </p:nvPicPr>
            <p:blipFill>
              <a:blip r:embed="rId12" cstate="print">
                <a:extLst>
                  <a:ext uri="{28A0092B-C50C-407E-A947-70E740481C1C}">
                    <a14:useLocalDpi xmlns:a14="http://schemas.microsoft.com/office/drawing/2010/main" val="0"/>
                  </a:ext>
                </a:extLst>
              </a:blip>
              <a:stretch>
                <a:fillRect/>
              </a:stretch>
            </p:blipFill>
            <p:spPr>
              <a:xfrm>
                <a:off x="3217935" y="2911073"/>
                <a:ext cx="424762" cy="297143"/>
              </a:xfrm>
              <a:prstGeom prst="rect">
                <a:avLst/>
              </a:prstGeom>
            </p:spPr>
          </p:pic>
          <p:pic>
            <p:nvPicPr>
              <p:cNvPr id="142" name="Picture 141">
                <a:extLst>
                  <a:ext uri="{FF2B5EF4-FFF2-40B4-BE49-F238E27FC236}">
                    <a16:creationId xmlns:a16="http://schemas.microsoft.com/office/drawing/2014/main" id="{7363DC5D-720D-4DB4-B747-527A6A61BBBC}"/>
                  </a:ext>
                </a:extLst>
              </p:cNvPr>
              <p:cNvPicPr>
                <a:picLocks noChangeAspect="1"/>
              </p:cNvPicPr>
              <p:nvPr>
                <p:custDataLst>
                  <p:tags r:id="rId9"/>
                </p:custDataLst>
              </p:nvPr>
            </p:nvPicPr>
            <p:blipFill>
              <a:blip r:embed="rId13" cstate="print">
                <a:extLst>
                  <a:ext uri="{28A0092B-C50C-407E-A947-70E740481C1C}">
                    <a14:useLocalDpi xmlns:a14="http://schemas.microsoft.com/office/drawing/2010/main" val="0"/>
                  </a:ext>
                </a:extLst>
              </a:blip>
              <a:stretch>
                <a:fillRect/>
              </a:stretch>
            </p:blipFill>
            <p:spPr>
              <a:xfrm>
                <a:off x="3796162" y="2911073"/>
                <a:ext cx="426667" cy="297143"/>
              </a:xfrm>
              <a:prstGeom prst="rect">
                <a:avLst/>
              </a:prstGeom>
            </p:spPr>
          </p:pic>
          <p:sp>
            <p:nvSpPr>
              <p:cNvPr id="143" name="TextBox 142">
                <a:extLst>
                  <a:ext uri="{FF2B5EF4-FFF2-40B4-BE49-F238E27FC236}">
                    <a16:creationId xmlns:a16="http://schemas.microsoft.com/office/drawing/2014/main" id="{33E7D313-01AA-4EC2-B279-735A824F9163}"/>
                  </a:ext>
                </a:extLst>
              </p:cNvPr>
              <p:cNvSpPr txBox="1"/>
              <p:nvPr/>
            </p:nvSpPr>
            <p:spPr>
              <a:xfrm>
                <a:off x="4325150" y="2908040"/>
                <a:ext cx="877163" cy="369331"/>
              </a:xfrm>
              <a:prstGeom prst="rect">
                <a:avLst/>
              </a:prstGeom>
              <a:noFill/>
            </p:spPr>
            <p:txBody>
              <a:bodyPr wrap="none" rtlCol="0">
                <a:spAutoFit/>
              </a:bodyPr>
              <a:lstStyle/>
              <a:p>
                <a:r>
                  <a:rPr kumimoji="1" lang="ja-JP" altLang="en-US" dirty="0"/>
                  <a:t>・・・・・・</a:t>
                </a:r>
              </a:p>
            </p:txBody>
          </p:sp>
        </p:grpSp>
        <p:sp>
          <p:nvSpPr>
            <p:cNvPr id="137" name="TextBox 136">
              <a:extLst>
                <a:ext uri="{FF2B5EF4-FFF2-40B4-BE49-F238E27FC236}">
                  <a16:creationId xmlns:a16="http://schemas.microsoft.com/office/drawing/2014/main" id="{88437DC5-9ECF-48C0-A58E-BCE55E345015}"/>
                </a:ext>
              </a:extLst>
            </p:cNvPr>
            <p:cNvSpPr txBox="1"/>
            <p:nvPr/>
          </p:nvSpPr>
          <p:spPr>
            <a:xfrm>
              <a:off x="3634005" y="1928536"/>
              <a:ext cx="5330484" cy="1015663"/>
            </a:xfrm>
            <a:prstGeom prst="rect">
              <a:avLst/>
            </a:prstGeom>
            <a:noFill/>
          </p:spPr>
          <p:txBody>
            <a:bodyPr wrap="square" rtlCol="0">
              <a:spAutoFit/>
            </a:bodyPr>
            <a:lstStyle/>
            <a:p>
              <a:r>
                <a:rPr kumimoji="1" lang="en-US" altLang="ja-JP" sz="2000" dirty="0"/>
                <a:t>Technically demanding. </a:t>
              </a:r>
            </a:p>
            <a:p>
              <a:r>
                <a:rPr kumimoji="1" lang="en-US" altLang="ja-JP" sz="2000" dirty="0"/>
                <a:t>Ex) One needs to perform the Dirac trace with an “infinite” number of gamma matrices. </a:t>
              </a:r>
            </a:p>
          </p:txBody>
        </p:sp>
        <p:sp>
          <p:nvSpPr>
            <p:cNvPr id="138" name="Rectangle 137">
              <a:extLst>
                <a:ext uri="{FF2B5EF4-FFF2-40B4-BE49-F238E27FC236}">
                  <a16:creationId xmlns:a16="http://schemas.microsoft.com/office/drawing/2014/main" id="{C6FC24B9-0CA5-490B-A240-16BFB1978044}"/>
                </a:ext>
              </a:extLst>
            </p:cNvPr>
            <p:cNvSpPr/>
            <p:nvPr/>
          </p:nvSpPr>
          <p:spPr>
            <a:xfrm>
              <a:off x="3609111" y="3068960"/>
              <a:ext cx="5465984" cy="369332"/>
            </a:xfrm>
            <a:prstGeom prst="rect">
              <a:avLst/>
            </a:prstGeom>
          </p:spPr>
          <p:txBody>
            <a:bodyPr wrap="none">
              <a:spAutoFit/>
            </a:bodyPr>
            <a:lstStyle/>
            <a:p>
              <a:r>
                <a:rPr lang="en-US" altLang="ja-JP" dirty="0" err="1"/>
                <a:t>Peskin</a:t>
              </a:r>
              <a:r>
                <a:rPr lang="en-US" altLang="ja-JP" dirty="0"/>
                <a:t> &amp; </a:t>
              </a:r>
              <a:r>
                <a:rPr lang="en-US" altLang="ja-JP" dirty="0" err="1"/>
                <a:t>Schoeder</a:t>
              </a:r>
              <a:r>
                <a:rPr lang="en-US" altLang="ja-JP" dirty="0"/>
                <a:t> tell us only tr[γ </a:t>
              </a:r>
              <a:r>
                <a:rPr lang="en-US" altLang="ja-JP" dirty="0" err="1"/>
                <a:t>γ</a:t>
              </a:r>
              <a:r>
                <a:rPr lang="en-US" altLang="ja-JP" dirty="0"/>
                <a:t> </a:t>
              </a:r>
              <a:r>
                <a:rPr lang="en-US" altLang="ja-JP" dirty="0" err="1"/>
                <a:t>γ</a:t>
              </a:r>
              <a:r>
                <a:rPr lang="en-US" altLang="ja-JP" dirty="0"/>
                <a:t> γ] or a little more…</a:t>
              </a:r>
              <a:endParaRPr lang="ja-JP" altLang="en-US" dirty="0"/>
            </a:p>
          </p:txBody>
        </p:sp>
      </p:grpSp>
      <p:grpSp>
        <p:nvGrpSpPr>
          <p:cNvPr id="31" name="Group 30">
            <a:extLst>
              <a:ext uri="{FF2B5EF4-FFF2-40B4-BE49-F238E27FC236}">
                <a16:creationId xmlns:a16="http://schemas.microsoft.com/office/drawing/2014/main" id="{70E9AADB-9ECA-4A0B-8B3C-6E09ABD948EB}"/>
              </a:ext>
            </a:extLst>
          </p:cNvPr>
          <p:cNvGrpSpPr/>
          <p:nvPr/>
        </p:nvGrpSpPr>
        <p:grpSpPr>
          <a:xfrm>
            <a:off x="399057" y="620688"/>
            <a:ext cx="8415808" cy="2543339"/>
            <a:chOff x="601563" y="730683"/>
            <a:chExt cx="8415808" cy="2543339"/>
          </a:xfrm>
        </p:grpSpPr>
        <p:sp>
          <p:nvSpPr>
            <p:cNvPr id="13" name="Rectangle 12">
              <a:extLst>
                <a:ext uri="{FF2B5EF4-FFF2-40B4-BE49-F238E27FC236}">
                  <a16:creationId xmlns:a16="http://schemas.microsoft.com/office/drawing/2014/main" id="{25A72320-4D67-4D49-99BD-71DE01C981E9}"/>
                </a:ext>
              </a:extLst>
            </p:cNvPr>
            <p:cNvSpPr/>
            <p:nvPr/>
          </p:nvSpPr>
          <p:spPr bwMode="auto">
            <a:xfrm>
              <a:off x="601563" y="730683"/>
              <a:ext cx="8415808" cy="2543339"/>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ja-JP" altLang="en-US"/>
            </a:p>
          </p:txBody>
        </p:sp>
        <p:sp>
          <p:nvSpPr>
            <p:cNvPr id="6" name="角丸四角形 5"/>
            <p:cNvSpPr/>
            <p:nvPr/>
          </p:nvSpPr>
          <p:spPr bwMode="auto">
            <a:xfrm>
              <a:off x="5388579" y="2132856"/>
              <a:ext cx="407557" cy="377188"/>
            </a:xfrm>
            <a:prstGeom prst="roundRect">
              <a:avLst/>
            </a:prstGeom>
            <a:solidFill>
              <a:srgbClr val="00B0F0">
                <a:alpha val="6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ja-JP" altLang="en-US"/>
            </a:p>
          </p:txBody>
        </p:sp>
        <p:sp>
          <p:nvSpPr>
            <p:cNvPr id="22" name="テキスト ボックス 21"/>
            <p:cNvSpPr txBox="1"/>
            <p:nvPr/>
          </p:nvSpPr>
          <p:spPr>
            <a:xfrm>
              <a:off x="5352469" y="730683"/>
              <a:ext cx="3323987" cy="400110"/>
            </a:xfrm>
            <a:prstGeom prst="rect">
              <a:avLst/>
            </a:prstGeom>
            <a:noFill/>
          </p:spPr>
          <p:txBody>
            <a:bodyPr wrap="none" rtlCol="0">
              <a:spAutoFit/>
            </a:bodyPr>
            <a:lstStyle/>
            <a:p>
              <a:r>
                <a:rPr lang="en-US" altLang="ja-JP" sz="2000" dirty="0" err="1">
                  <a:solidFill>
                    <a:srgbClr val="00B050"/>
                  </a:solidFill>
                </a:rPr>
                <a:t>Fock</a:t>
              </a:r>
              <a:r>
                <a:rPr lang="en-US" altLang="ja-JP" sz="2000" dirty="0">
                  <a:solidFill>
                    <a:srgbClr val="00B050"/>
                  </a:solidFill>
                </a:rPr>
                <a:t> (1937), Schwinger (1951)</a:t>
              </a:r>
              <a:endParaRPr kumimoji="1" lang="ja-JP" altLang="en-US" sz="2000" dirty="0">
                <a:solidFill>
                  <a:srgbClr val="00B050"/>
                </a:solidFill>
              </a:endParaRPr>
            </a:p>
          </p:txBody>
        </p:sp>
        <p:pic>
          <p:nvPicPr>
            <p:cNvPr id="5" name="図 4" descr="\begin{document}&#10;{\blue $\tau$ : proper-time}&#10;\end{document}"/>
            <p:cNvPicPr>
              <a:picLocks/>
            </p:cNvPicPr>
            <p:nvPr/>
          </p:nvPicPr>
          <p:blipFill>
            <a:blip r:embed="rId14" cstate="print">
              <a:extLst>
                <a:ext uri="{28A0092B-C50C-407E-A947-70E740481C1C}">
                  <a14:useLocalDpi xmlns:a14="http://schemas.microsoft.com/office/drawing/2010/main" val="0"/>
                </a:ext>
              </a:extLst>
            </a:blip>
            <a:stretch>
              <a:fillRect/>
            </a:stretch>
          </p:blipFill>
          <p:spPr>
            <a:xfrm>
              <a:off x="5894751" y="2665359"/>
              <a:ext cx="2338840" cy="311274"/>
            </a:xfrm>
            <a:prstGeom prst="rect">
              <a:avLst/>
            </a:prstGeom>
          </p:spPr>
        </p:pic>
        <p:sp>
          <p:nvSpPr>
            <p:cNvPr id="3" name="TextBox 2">
              <a:extLst>
                <a:ext uri="{FF2B5EF4-FFF2-40B4-BE49-F238E27FC236}">
                  <a16:creationId xmlns:a16="http://schemas.microsoft.com/office/drawing/2014/main" id="{F78E0D9A-3F39-4B3B-970A-6F77BCF5CEDC}"/>
                </a:ext>
              </a:extLst>
            </p:cNvPr>
            <p:cNvSpPr txBox="1"/>
            <p:nvPr/>
          </p:nvSpPr>
          <p:spPr>
            <a:xfrm>
              <a:off x="755576" y="2788979"/>
              <a:ext cx="5270062" cy="369332"/>
            </a:xfrm>
            <a:prstGeom prst="rect">
              <a:avLst/>
            </a:prstGeom>
            <a:noFill/>
          </p:spPr>
          <p:txBody>
            <a:bodyPr wrap="square" rtlCol="0">
              <a:spAutoFit/>
            </a:bodyPr>
            <a:lstStyle/>
            <a:p>
              <a:r>
                <a:rPr kumimoji="1" lang="en-US" altLang="ja-JP" dirty="0"/>
                <a:t>No p and A in the denominator </a:t>
              </a:r>
              <a:r>
                <a:rPr kumimoji="1" lang="en-US" altLang="ja-JP" dirty="0">
                  <a:sym typeface="Wingdings" panose="05000000000000000000" pitchFamily="2" charset="2"/>
                </a:rPr>
                <a:t> Gaussian form </a:t>
              </a:r>
              <a:endParaRPr kumimoji="1" lang="ja-JP" altLang="en-US" dirty="0"/>
            </a:p>
          </p:txBody>
        </p:sp>
        <p:pic>
          <p:nvPicPr>
            <p:cNvPr id="10" name="Picture 9">
              <a:extLst>
                <a:ext uri="{FF2B5EF4-FFF2-40B4-BE49-F238E27FC236}">
                  <a16:creationId xmlns:a16="http://schemas.microsoft.com/office/drawing/2014/main" id="{ADEA3B86-5E20-463E-9047-5CFC4B8314C8}"/>
                </a:ext>
              </a:extLst>
            </p:cNvPr>
            <p:cNvPicPr>
              <a:picLocks noChangeAspect="1"/>
            </p:cNvPicPr>
            <p:nvPr>
              <p:custDataLst>
                <p:tags r:id="rId5"/>
              </p:custDataLst>
            </p:nvPr>
          </p:nvPicPr>
          <p:blipFill>
            <a:blip r:embed="rId15" cstate="print">
              <a:extLst>
                <a:ext uri="{28A0092B-C50C-407E-A947-70E740481C1C}">
                  <a14:useLocalDpi xmlns:a14="http://schemas.microsoft.com/office/drawing/2010/main" val="0"/>
                </a:ext>
              </a:extLst>
            </a:blip>
            <a:stretch>
              <a:fillRect/>
            </a:stretch>
          </p:blipFill>
          <p:spPr>
            <a:xfrm>
              <a:off x="5396333" y="1405726"/>
              <a:ext cx="3064099" cy="220372"/>
            </a:xfrm>
            <a:prstGeom prst="rect">
              <a:avLst/>
            </a:prstGeom>
          </p:spPr>
        </p:pic>
        <p:pic>
          <p:nvPicPr>
            <p:cNvPr id="17" name="Picture 16">
              <a:extLst>
                <a:ext uri="{FF2B5EF4-FFF2-40B4-BE49-F238E27FC236}">
                  <a16:creationId xmlns:a16="http://schemas.microsoft.com/office/drawing/2014/main" id="{2D0A0F0D-19F0-4527-94CF-B850FD7A5382}"/>
                </a:ext>
              </a:extLst>
            </p:cNvPr>
            <p:cNvPicPr>
              <a:picLocks noChangeAspect="1"/>
            </p:cNvPicPr>
            <p:nvPr>
              <p:custDataLst>
                <p:tags r:id="rId6"/>
              </p:custDataLst>
            </p:nvPr>
          </p:nvPicPr>
          <p:blipFill>
            <a:blip r:embed="rId16" cstate="print">
              <a:extLst>
                <a:ext uri="{28A0092B-C50C-407E-A947-70E740481C1C}">
                  <a14:useLocalDpi xmlns:a14="http://schemas.microsoft.com/office/drawing/2010/main" val="0"/>
                </a:ext>
              </a:extLst>
            </a:blip>
            <a:stretch>
              <a:fillRect/>
            </a:stretch>
          </p:blipFill>
          <p:spPr>
            <a:xfrm>
              <a:off x="771583" y="1078890"/>
              <a:ext cx="7015269" cy="1633258"/>
            </a:xfrm>
            <a:prstGeom prst="rect">
              <a:avLst/>
            </a:prstGeom>
          </p:spPr>
        </p:pic>
      </p:grpSp>
      <p:grpSp>
        <p:nvGrpSpPr>
          <p:cNvPr id="227" name="Group 226">
            <a:extLst>
              <a:ext uri="{FF2B5EF4-FFF2-40B4-BE49-F238E27FC236}">
                <a16:creationId xmlns:a16="http://schemas.microsoft.com/office/drawing/2014/main" id="{B2C46423-60AF-4E32-A5FF-66B27FE66DD8}"/>
              </a:ext>
            </a:extLst>
          </p:cNvPr>
          <p:cNvGrpSpPr/>
          <p:nvPr/>
        </p:nvGrpSpPr>
        <p:grpSpPr>
          <a:xfrm>
            <a:off x="418182" y="3319005"/>
            <a:ext cx="8415808" cy="1362192"/>
            <a:chOff x="418182" y="3319005"/>
            <a:chExt cx="8415808" cy="1362192"/>
          </a:xfrm>
        </p:grpSpPr>
        <p:sp>
          <p:nvSpPr>
            <p:cNvPr id="127" name="Rectangle 126">
              <a:extLst>
                <a:ext uri="{FF2B5EF4-FFF2-40B4-BE49-F238E27FC236}">
                  <a16:creationId xmlns:a16="http://schemas.microsoft.com/office/drawing/2014/main" id="{D5A85D4C-0B72-4D55-8222-BC391F4545CF}"/>
                </a:ext>
              </a:extLst>
            </p:cNvPr>
            <p:cNvSpPr/>
            <p:nvPr/>
          </p:nvSpPr>
          <p:spPr bwMode="auto">
            <a:xfrm>
              <a:off x="418182" y="3319005"/>
              <a:ext cx="8415808" cy="1362192"/>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ja-JP" altLang="en-US"/>
            </a:p>
          </p:txBody>
        </p:sp>
        <p:pic>
          <p:nvPicPr>
            <p:cNvPr id="29" name="Picture 28">
              <a:extLst>
                <a:ext uri="{FF2B5EF4-FFF2-40B4-BE49-F238E27FC236}">
                  <a16:creationId xmlns:a16="http://schemas.microsoft.com/office/drawing/2014/main" id="{2407165E-428F-486D-B824-D47FB64B6E43}"/>
                </a:ext>
              </a:extLst>
            </p:cNvPr>
            <p:cNvPicPr>
              <a:picLocks noChangeAspect="1"/>
            </p:cNvPicPr>
            <p:nvPr>
              <p:custDataLst>
                <p:tags r:id="rId1"/>
              </p:custDataLst>
            </p:nvPr>
          </p:nvPicPr>
          <p:blipFill>
            <a:blip r:embed="rId17" cstate="print">
              <a:extLst>
                <a:ext uri="{28A0092B-C50C-407E-A947-70E740481C1C}">
                  <a14:useLocalDpi xmlns:a14="http://schemas.microsoft.com/office/drawing/2010/main" val="0"/>
                </a:ext>
              </a:extLst>
            </a:blip>
            <a:stretch>
              <a:fillRect/>
            </a:stretch>
          </p:blipFill>
          <p:spPr>
            <a:xfrm>
              <a:off x="550751" y="3573016"/>
              <a:ext cx="5546935" cy="738986"/>
            </a:xfrm>
            <a:prstGeom prst="rect">
              <a:avLst/>
            </a:prstGeom>
          </p:spPr>
        </p:pic>
        <p:grpSp>
          <p:nvGrpSpPr>
            <p:cNvPr id="225" name="Group 224">
              <a:extLst>
                <a:ext uri="{FF2B5EF4-FFF2-40B4-BE49-F238E27FC236}">
                  <a16:creationId xmlns:a16="http://schemas.microsoft.com/office/drawing/2014/main" id="{124E184A-DD30-4774-8986-047816D316FB}"/>
                </a:ext>
              </a:extLst>
            </p:cNvPr>
            <p:cNvGrpSpPr/>
            <p:nvPr/>
          </p:nvGrpSpPr>
          <p:grpSpPr>
            <a:xfrm>
              <a:off x="6779795" y="3373170"/>
              <a:ext cx="1910179" cy="1241979"/>
              <a:chOff x="6948264" y="3483165"/>
              <a:chExt cx="1910179" cy="1241979"/>
            </a:xfrm>
          </p:grpSpPr>
          <p:grpSp>
            <p:nvGrpSpPr>
              <p:cNvPr id="220" name="Group 219">
                <a:extLst>
                  <a:ext uri="{FF2B5EF4-FFF2-40B4-BE49-F238E27FC236}">
                    <a16:creationId xmlns:a16="http://schemas.microsoft.com/office/drawing/2014/main" id="{A52F5B64-11E8-440C-AFB8-45913BBCA733}"/>
                  </a:ext>
                </a:extLst>
              </p:cNvPr>
              <p:cNvGrpSpPr/>
              <p:nvPr/>
            </p:nvGrpSpPr>
            <p:grpSpPr>
              <a:xfrm>
                <a:off x="7092280" y="3782768"/>
                <a:ext cx="1357335" cy="630431"/>
                <a:chOff x="334345" y="1474746"/>
                <a:chExt cx="1357335" cy="630431"/>
              </a:xfrm>
            </p:grpSpPr>
            <p:sp>
              <p:nvSpPr>
                <p:cNvPr id="221" name="円/楕円 51 1">
                  <a:extLst>
                    <a:ext uri="{FF2B5EF4-FFF2-40B4-BE49-F238E27FC236}">
                      <a16:creationId xmlns:a16="http://schemas.microsoft.com/office/drawing/2014/main" id="{E140CE55-1328-4E6C-82DA-F95D8009B7C0}"/>
                    </a:ext>
                  </a:extLst>
                </p:cNvPr>
                <p:cNvSpPr>
                  <a:spLocks noChangeAspect="1"/>
                </p:cNvSpPr>
                <p:nvPr/>
              </p:nvSpPr>
              <p:spPr>
                <a:xfrm rot="10892241">
                  <a:off x="695474" y="1474746"/>
                  <a:ext cx="630431" cy="630431"/>
                </a:xfrm>
                <a:prstGeom prst="ellipse">
                  <a:avLst/>
                </a:prstGeom>
                <a:noFill/>
                <a:ln w="76200" cmpd="dbl">
                  <a:solidFill>
                    <a:srgbClr val="00D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222" name="フリーフォーム 100 1 1 9">
                  <a:extLst>
                    <a:ext uri="{FF2B5EF4-FFF2-40B4-BE49-F238E27FC236}">
                      <a16:creationId xmlns:a16="http://schemas.microsoft.com/office/drawing/2014/main" id="{1B40C644-A4F1-4729-8800-DF2F6AAC5492}"/>
                    </a:ext>
                  </a:extLst>
                </p:cNvPr>
                <p:cNvSpPr/>
                <p:nvPr/>
              </p:nvSpPr>
              <p:spPr>
                <a:xfrm rot="10800000">
                  <a:off x="334345" y="1764466"/>
                  <a:ext cx="331560" cy="68811"/>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p>
              </p:txBody>
            </p:sp>
            <p:sp>
              <p:nvSpPr>
                <p:cNvPr id="223" name="フリーフォーム 100 1 1 10">
                  <a:extLst>
                    <a:ext uri="{FF2B5EF4-FFF2-40B4-BE49-F238E27FC236}">
                      <a16:creationId xmlns:a16="http://schemas.microsoft.com/office/drawing/2014/main" id="{CFA32DEA-CB87-476C-9951-1923C6C861A1}"/>
                    </a:ext>
                  </a:extLst>
                </p:cNvPr>
                <p:cNvSpPr/>
                <p:nvPr/>
              </p:nvSpPr>
              <p:spPr>
                <a:xfrm rot="10800000">
                  <a:off x="1360120" y="1782998"/>
                  <a:ext cx="331560" cy="68811"/>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p>
              </p:txBody>
            </p:sp>
          </p:grpSp>
          <p:cxnSp>
            <p:nvCxnSpPr>
              <p:cNvPr id="19" name="Straight Arrow Connector 18">
                <a:extLst>
                  <a:ext uri="{FF2B5EF4-FFF2-40B4-BE49-F238E27FC236}">
                    <a16:creationId xmlns:a16="http://schemas.microsoft.com/office/drawing/2014/main" id="{CB2007DE-B8A2-450E-8BFD-CFE9FD57AC2B}"/>
                  </a:ext>
                </a:extLst>
              </p:cNvPr>
              <p:cNvCxnSpPr/>
              <p:nvPr/>
            </p:nvCxnSpPr>
            <p:spPr>
              <a:xfrm>
                <a:off x="6948264" y="4246627"/>
                <a:ext cx="36004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Arc 19">
                <a:extLst>
                  <a:ext uri="{FF2B5EF4-FFF2-40B4-BE49-F238E27FC236}">
                    <a16:creationId xmlns:a16="http://schemas.microsoft.com/office/drawing/2014/main" id="{EA09F0EC-478B-4DFD-8C90-4AF844D334B4}"/>
                  </a:ext>
                </a:extLst>
              </p:cNvPr>
              <p:cNvSpPr/>
              <p:nvPr/>
            </p:nvSpPr>
            <p:spPr>
              <a:xfrm>
                <a:off x="7452320" y="3596905"/>
                <a:ext cx="601572" cy="225469"/>
              </a:xfrm>
              <a:prstGeom prst="arc">
                <a:avLst>
                  <a:gd name="adj1" fmla="val 12442530"/>
                  <a:gd name="adj2" fmla="val 20285105"/>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13" name="Arc 112">
                <a:extLst>
                  <a:ext uri="{FF2B5EF4-FFF2-40B4-BE49-F238E27FC236}">
                    <a16:creationId xmlns:a16="http://schemas.microsoft.com/office/drawing/2014/main" id="{928E6178-CC78-49B0-BE93-18BD27CBD7D3}"/>
                  </a:ext>
                </a:extLst>
              </p:cNvPr>
              <p:cNvSpPr/>
              <p:nvPr/>
            </p:nvSpPr>
            <p:spPr>
              <a:xfrm rot="10800000">
                <a:off x="7486367" y="4377221"/>
                <a:ext cx="601572" cy="225469"/>
              </a:xfrm>
              <a:prstGeom prst="arc">
                <a:avLst>
                  <a:gd name="adj1" fmla="val 12442530"/>
                  <a:gd name="adj2" fmla="val 20285105"/>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pic>
            <p:nvPicPr>
              <p:cNvPr id="23" name="Picture 22">
                <a:extLst>
                  <a:ext uri="{FF2B5EF4-FFF2-40B4-BE49-F238E27FC236}">
                    <a16:creationId xmlns:a16="http://schemas.microsoft.com/office/drawing/2014/main" id="{61EEE405-7369-4323-B659-D237334391D1}"/>
                  </a:ext>
                </a:extLst>
              </p:cNvPr>
              <p:cNvPicPr>
                <a:picLocks noChangeAspect="1"/>
              </p:cNvPicPr>
              <p:nvPr>
                <p:custDataLst>
                  <p:tags r:id="rId2"/>
                </p:custDataLst>
              </p:nvPr>
            </p:nvPicPr>
            <p:blipFill>
              <a:blip r:embed="rId18" cstate="print">
                <a:extLst>
                  <a:ext uri="{28A0092B-C50C-407E-A947-70E740481C1C}">
                    <a14:useLocalDpi xmlns:a14="http://schemas.microsoft.com/office/drawing/2010/main" val="0"/>
                  </a:ext>
                </a:extLst>
              </a:blip>
              <a:stretch>
                <a:fillRect/>
              </a:stretch>
            </p:blipFill>
            <p:spPr>
              <a:xfrm>
                <a:off x="8150530" y="3483165"/>
                <a:ext cx="191844" cy="228905"/>
              </a:xfrm>
              <a:prstGeom prst="rect">
                <a:avLst/>
              </a:prstGeom>
            </p:spPr>
          </p:pic>
          <p:pic>
            <p:nvPicPr>
              <p:cNvPr id="27" name="Picture 26">
                <a:extLst>
                  <a:ext uri="{FF2B5EF4-FFF2-40B4-BE49-F238E27FC236}">
                    <a16:creationId xmlns:a16="http://schemas.microsoft.com/office/drawing/2014/main" id="{5E8B9EC4-2685-43FB-9E6E-384B6B9BA35A}"/>
                  </a:ext>
                </a:extLst>
              </p:cNvPr>
              <p:cNvPicPr>
                <a:picLocks noChangeAspect="1"/>
              </p:cNvPicPr>
              <p:nvPr>
                <p:custDataLst>
                  <p:tags r:id="rId3"/>
                </p:custDataLst>
              </p:nvPr>
            </p:nvPicPr>
            <p:blipFill>
              <a:blip r:embed="rId19" cstate="print">
                <a:extLst>
                  <a:ext uri="{28A0092B-C50C-407E-A947-70E740481C1C}">
                    <a14:useLocalDpi xmlns:a14="http://schemas.microsoft.com/office/drawing/2010/main" val="0"/>
                  </a:ext>
                </a:extLst>
              </a:blip>
              <a:stretch>
                <a:fillRect/>
              </a:stretch>
            </p:blipFill>
            <p:spPr>
              <a:xfrm>
                <a:off x="8116485" y="4513444"/>
                <a:ext cx="741958" cy="211700"/>
              </a:xfrm>
              <a:prstGeom prst="rect">
                <a:avLst/>
              </a:prstGeom>
            </p:spPr>
          </p:pic>
          <p:pic>
            <p:nvPicPr>
              <p:cNvPr id="25" name="Picture 24">
                <a:extLst>
                  <a:ext uri="{FF2B5EF4-FFF2-40B4-BE49-F238E27FC236}">
                    <a16:creationId xmlns:a16="http://schemas.microsoft.com/office/drawing/2014/main" id="{06E1335A-2EF2-49B3-AE3F-C757A193EEA8}"/>
                  </a:ext>
                </a:extLst>
              </p:cNvPr>
              <p:cNvPicPr>
                <a:picLocks noChangeAspect="1"/>
              </p:cNvPicPr>
              <p:nvPr>
                <p:custDataLst>
                  <p:tags r:id="rId4"/>
                </p:custDataLst>
              </p:nvPr>
            </p:nvPicPr>
            <p:blipFill>
              <a:blip r:embed="rId20" cstate="print">
                <a:extLst>
                  <a:ext uri="{28A0092B-C50C-407E-A947-70E740481C1C}">
                    <a14:useLocalDpi xmlns:a14="http://schemas.microsoft.com/office/drawing/2010/main" val="0"/>
                  </a:ext>
                </a:extLst>
              </a:blip>
              <a:stretch>
                <a:fillRect/>
              </a:stretch>
            </p:blipFill>
            <p:spPr>
              <a:xfrm>
                <a:off x="7064896" y="4376198"/>
                <a:ext cx="150423" cy="228905"/>
              </a:xfrm>
              <a:prstGeom prst="rect">
                <a:avLst/>
              </a:prstGeom>
            </p:spPr>
          </p:pic>
        </p:grpSp>
      </p:grpSp>
      <p:sp>
        <p:nvSpPr>
          <p:cNvPr id="16" name="テキスト ボックス 15"/>
          <p:cNvSpPr txBox="1"/>
          <p:nvPr/>
        </p:nvSpPr>
        <p:spPr>
          <a:xfrm>
            <a:off x="282801" y="4829090"/>
            <a:ext cx="3569119" cy="400110"/>
          </a:xfrm>
          <a:prstGeom prst="rect">
            <a:avLst/>
          </a:prstGeom>
          <a:noFill/>
        </p:spPr>
        <p:txBody>
          <a:bodyPr wrap="none" rtlCol="0">
            <a:spAutoFit/>
          </a:bodyPr>
          <a:lstStyle/>
          <a:p>
            <a:r>
              <a:rPr kumimoji="1" lang="en-US" altLang="ja-JP" sz="2000" dirty="0">
                <a:solidFill>
                  <a:srgbClr val="0070C0"/>
                </a:solidFill>
              </a:rPr>
              <a:t>Nonlinear </a:t>
            </a:r>
            <a:r>
              <a:rPr lang="en-US" altLang="ja-JP" sz="2000" dirty="0" err="1">
                <a:solidFill>
                  <a:srgbClr val="0070C0"/>
                </a:solidFill>
              </a:rPr>
              <a:t>wrt</a:t>
            </a:r>
            <a:r>
              <a:rPr kumimoji="1" lang="en-US" altLang="ja-JP" sz="2000" dirty="0">
                <a:solidFill>
                  <a:srgbClr val="0070C0"/>
                </a:solidFill>
              </a:rPr>
              <a:t> </a:t>
            </a:r>
            <a:r>
              <a:rPr lang="en-US" altLang="ja-JP" sz="2000" dirty="0">
                <a:solidFill>
                  <a:srgbClr val="0070C0"/>
                </a:solidFill>
              </a:rPr>
              <a:t>the</a:t>
            </a:r>
            <a:r>
              <a:rPr kumimoji="1" lang="en-US" altLang="ja-JP" sz="2000" dirty="0">
                <a:solidFill>
                  <a:srgbClr val="0070C0"/>
                </a:solidFill>
              </a:rPr>
              <a:t> external fields</a:t>
            </a:r>
            <a:endParaRPr kumimoji="1" lang="ja-JP" altLang="en-US" sz="2000" dirty="0">
              <a:solidFill>
                <a:srgbClr val="0070C0"/>
              </a:solidFill>
            </a:endParaRPr>
          </a:p>
        </p:txBody>
      </p:sp>
    </p:spTree>
    <p:extLst>
      <p:ext uri="{BB962C8B-B14F-4D97-AF65-F5344CB8AC3E}">
        <p14:creationId xmlns:p14="http://schemas.microsoft.com/office/powerpoint/2010/main" val="18363235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Rectangle 142">
            <a:extLst>
              <a:ext uri="{FF2B5EF4-FFF2-40B4-BE49-F238E27FC236}">
                <a16:creationId xmlns:a16="http://schemas.microsoft.com/office/drawing/2014/main" id="{7EAF705A-E9D4-44EF-A516-61F445E8EF76}"/>
              </a:ext>
            </a:extLst>
          </p:cNvPr>
          <p:cNvSpPr/>
          <p:nvPr/>
        </p:nvSpPr>
        <p:spPr bwMode="auto">
          <a:xfrm>
            <a:off x="4788024" y="1340768"/>
            <a:ext cx="4179058" cy="5351502"/>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ja-JP" altLang="en-US" dirty="0"/>
          </a:p>
        </p:txBody>
      </p:sp>
      <p:sp>
        <p:nvSpPr>
          <p:cNvPr id="140" name="Rectangle 139">
            <a:extLst>
              <a:ext uri="{FF2B5EF4-FFF2-40B4-BE49-F238E27FC236}">
                <a16:creationId xmlns:a16="http://schemas.microsoft.com/office/drawing/2014/main" id="{F4E17936-BFC9-44C1-8125-2FBDC3D18CF7}"/>
              </a:ext>
            </a:extLst>
          </p:cNvPr>
          <p:cNvSpPr/>
          <p:nvPr/>
        </p:nvSpPr>
        <p:spPr bwMode="auto">
          <a:xfrm>
            <a:off x="179512" y="1340768"/>
            <a:ext cx="4490028" cy="5351502"/>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ja-JP" altLang="en-US" dirty="0"/>
          </a:p>
        </p:txBody>
      </p:sp>
      <p:sp>
        <p:nvSpPr>
          <p:cNvPr id="34" name="上矢印 2">
            <a:extLst>
              <a:ext uri="{FF2B5EF4-FFF2-40B4-BE49-F238E27FC236}">
                <a16:creationId xmlns:a16="http://schemas.microsoft.com/office/drawing/2014/main" id="{46D1804C-BB11-4FFB-806F-D70367EACE7F}"/>
              </a:ext>
            </a:extLst>
          </p:cNvPr>
          <p:cNvSpPr/>
          <p:nvPr/>
        </p:nvSpPr>
        <p:spPr>
          <a:xfrm>
            <a:off x="5004833" y="2420888"/>
            <a:ext cx="658330" cy="971865"/>
          </a:xfrm>
          <a:prstGeom prst="up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dirty="0" err="1"/>
              <a:t>B</a:t>
            </a:r>
            <a:r>
              <a:rPr lang="en-US" altLang="ja-JP" sz="1400" baseline="-25000" dirty="0" err="1"/>
              <a:t>z</a:t>
            </a:r>
            <a:endParaRPr lang="ja-JP" altLang="en-US" sz="1400" dirty="0"/>
          </a:p>
        </p:txBody>
      </p:sp>
      <p:grpSp>
        <p:nvGrpSpPr>
          <p:cNvPr id="35" name="Group 34">
            <a:extLst>
              <a:ext uri="{FF2B5EF4-FFF2-40B4-BE49-F238E27FC236}">
                <a16:creationId xmlns:a16="http://schemas.microsoft.com/office/drawing/2014/main" id="{97648E27-4786-4752-A9DD-3E36F0C03CC8}"/>
              </a:ext>
            </a:extLst>
          </p:cNvPr>
          <p:cNvGrpSpPr/>
          <p:nvPr/>
        </p:nvGrpSpPr>
        <p:grpSpPr>
          <a:xfrm>
            <a:off x="5184019" y="2483987"/>
            <a:ext cx="3706369" cy="2376270"/>
            <a:chOff x="3061895" y="2397403"/>
            <a:chExt cx="5686253" cy="4488089"/>
          </a:xfrm>
        </p:grpSpPr>
        <p:cxnSp>
          <p:nvCxnSpPr>
            <p:cNvPr id="36" name="Straight Connector 35">
              <a:extLst>
                <a:ext uri="{FF2B5EF4-FFF2-40B4-BE49-F238E27FC236}">
                  <a16:creationId xmlns:a16="http://schemas.microsoft.com/office/drawing/2014/main" id="{3213048E-F58E-4662-8531-CF34A491671F}"/>
                </a:ext>
              </a:extLst>
            </p:cNvPr>
            <p:cNvCxnSpPr>
              <a:cxnSpLocks/>
            </p:cNvCxnSpPr>
            <p:nvPr/>
          </p:nvCxnSpPr>
          <p:spPr>
            <a:xfrm>
              <a:off x="4491287" y="3280300"/>
              <a:ext cx="425686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62A34F33-7CD3-4D71-9AD9-F248C946741A}"/>
                </a:ext>
              </a:extLst>
            </p:cNvPr>
            <p:cNvCxnSpPr>
              <a:cxnSpLocks/>
            </p:cNvCxnSpPr>
            <p:nvPr/>
          </p:nvCxnSpPr>
          <p:spPr>
            <a:xfrm flipH="1">
              <a:off x="5190326" y="3280300"/>
              <a:ext cx="1429392" cy="2923589"/>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DF25795D-A33A-45DF-927F-EC0B848D2768}"/>
                </a:ext>
              </a:extLst>
            </p:cNvPr>
            <p:cNvCxnSpPr>
              <a:cxnSpLocks/>
            </p:cNvCxnSpPr>
            <p:nvPr/>
          </p:nvCxnSpPr>
          <p:spPr>
            <a:xfrm flipH="1">
              <a:off x="6254542" y="3280300"/>
              <a:ext cx="1429392" cy="2923589"/>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8F4F9ECE-FD81-4A96-8A70-96986360BC1E}"/>
                </a:ext>
              </a:extLst>
            </p:cNvPr>
            <p:cNvCxnSpPr>
              <a:cxnSpLocks/>
            </p:cNvCxnSpPr>
            <p:nvPr/>
          </p:nvCxnSpPr>
          <p:spPr>
            <a:xfrm flipH="1">
              <a:off x="4126111" y="3280300"/>
              <a:ext cx="1429392" cy="2923589"/>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nvGrpSpPr>
            <p:cNvPr id="40" name="Group 39">
              <a:extLst>
                <a:ext uri="{FF2B5EF4-FFF2-40B4-BE49-F238E27FC236}">
                  <a16:creationId xmlns:a16="http://schemas.microsoft.com/office/drawing/2014/main" id="{687CD62A-7018-4472-A18F-4C5881C47A13}"/>
                </a:ext>
              </a:extLst>
            </p:cNvPr>
            <p:cNvGrpSpPr/>
            <p:nvPr/>
          </p:nvGrpSpPr>
          <p:grpSpPr>
            <a:xfrm>
              <a:off x="4654651" y="2397403"/>
              <a:ext cx="3482900" cy="2089907"/>
              <a:chOff x="2771800" y="-127393"/>
              <a:chExt cx="3958604" cy="2476273"/>
            </a:xfrm>
          </p:grpSpPr>
          <p:sp>
            <p:nvSpPr>
              <p:cNvPr id="114" name="円柱 123 1">
                <a:extLst>
                  <a:ext uri="{FF2B5EF4-FFF2-40B4-BE49-F238E27FC236}">
                    <a16:creationId xmlns:a16="http://schemas.microsoft.com/office/drawing/2014/main" id="{461C53E7-1FDF-4959-BD68-7918EA41C48D}"/>
                  </a:ext>
                </a:extLst>
              </p:cNvPr>
              <p:cNvSpPr/>
              <p:nvPr/>
            </p:nvSpPr>
            <p:spPr>
              <a:xfrm>
                <a:off x="4035791" y="-127393"/>
                <a:ext cx="166630" cy="2476273"/>
              </a:xfrm>
              <a:prstGeom prst="can">
                <a:avLst/>
              </a:prstGeom>
              <a:gradFill flip="none" rotWithShape="1">
                <a:gsLst>
                  <a:gs pos="0">
                    <a:srgbClr val="00B0F0">
                      <a:lumMod val="69000"/>
                    </a:srgbClr>
                  </a:gs>
                  <a:gs pos="50000">
                    <a:srgbClr val="00B0F0">
                      <a:lumMod val="93000"/>
                      <a:lumOff val="7000"/>
                    </a:srgbClr>
                  </a:gs>
                  <a:gs pos="100000">
                    <a:srgbClr val="00B0F0">
                      <a:lumMod val="69000"/>
                    </a:srgbClr>
                  </a:gs>
                </a:gsLst>
                <a:lin ang="0" scaled="1"/>
                <a:tileRect/>
              </a:gra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a:p>
            </p:txBody>
          </p:sp>
          <p:sp>
            <p:nvSpPr>
              <p:cNvPr id="115" name="円柱 130 1">
                <a:extLst>
                  <a:ext uri="{FF2B5EF4-FFF2-40B4-BE49-F238E27FC236}">
                    <a16:creationId xmlns:a16="http://schemas.microsoft.com/office/drawing/2014/main" id="{FB6163F6-436D-44F5-A9F1-8C6E96A36823}"/>
                  </a:ext>
                </a:extLst>
              </p:cNvPr>
              <p:cNvSpPr/>
              <p:nvPr/>
            </p:nvSpPr>
            <p:spPr>
              <a:xfrm>
                <a:off x="6563774" y="-127393"/>
                <a:ext cx="166630" cy="2476273"/>
              </a:xfrm>
              <a:prstGeom prst="can">
                <a:avLst/>
              </a:prstGeom>
              <a:gradFill flip="none" rotWithShape="1">
                <a:gsLst>
                  <a:gs pos="0">
                    <a:srgbClr val="00B0F0">
                      <a:lumMod val="69000"/>
                    </a:srgbClr>
                  </a:gs>
                  <a:gs pos="50000">
                    <a:srgbClr val="00B0F0">
                      <a:lumMod val="93000"/>
                      <a:lumOff val="7000"/>
                    </a:srgbClr>
                  </a:gs>
                  <a:gs pos="100000">
                    <a:srgbClr val="00B0F0">
                      <a:lumMod val="69000"/>
                    </a:srgbClr>
                  </a:gs>
                </a:gsLst>
                <a:lin ang="0" scaled="1"/>
                <a:tileRect/>
              </a:gra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a:p>
            </p:txBody>
          </p:sp>
          <p:sp>
            <p:nvSpPr>
              <p:cNvPr id="116" name="円柱 140 1">
                <a:extLst>
                  <a:ext uri="{FF2B5EF4-FFF2-40B4-BE49-F238E27FC236}">
                    <a16:creationId xmlns:a16="http://schemas.microsoft.com/office/drawing/2014/main" id="{03F85491-0E8A-4837-868F-C2F0CF3D1004}"/>
                  </a:ext>
                </a:extLst>
              </p:cNvPr>
              <p:cNvSpPr/>
              <p:nvPr/>
            </p:nvSpPr>
            <p:spPr>
              <a:xfrm>
                <a:off x="5299782" y="-127393"/>
                <a:ext cx="166630" cy="2476273"/>
              </a:xfrm>
              <a:prstGeom prst="can">
                <a:avLst/>
              </a:prstGeom>
              <a:gradFill flip="none" rotWithShape="1">
                <a:gsLst>
                  <a:gs pos="0">
                    <a:srgbClr val="00B0F0">
                      <a:lumMod val="69000"/>
                    </a:srgbClr>
                  </a:gs>
                  <a:gs pos="50000">
                    <a:srgbClr val="00B0F0">
                      <a:lumMod val="93000"/>
                      <a:lumOff val="7000"/>
                    </a:srgbClr>
                  </a:gs>
                  <a:gs pos="100000">
                    <a:srgbClr val="00B0F0">
                      <a:lumMod val="69000"/>
                    </a:srgbClr>
                  </a:gs>
                </a:gsLst>
                <a:lin ang="0" scaled="1"/>
                <a:tileRect/>
              </a:gra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a:p>
            </p:txBody>
          </p:sp>
          <p:sp>
            <p:nvSpPr>
              <p:cNvPr id="117" name="円柱 141 1">
                <a:extLst>
                  <a:ext uri="{FF2B5EF4-FFF2-40B4-BE49-F238E27FC236}">
                    <a16:creationId xmlns:a16="http://schemas.microsoft.com/office/drawing/2014/main" id="{A788AA00-77EC-45F1-B53C-429BA402FA32}"/>
                  </a:ext>
                </a:extLst>
              </p:cNvPr>
              <p:cNvSpPr/>
              <p:nvPr/>
            </p:nvSpPr>
            <p:spPr>
              <a:xfrm>
                <a:off x="2771800" y="-127393"/>
                <a:ext cx="166630" cy="2476273"/>
              </a:xfrm>
              <a:prstGeom prst="can">
                <a:avLst/>
              </a:prstGeom>
              <a:gradFill flip="none" rotWithShape="1">
                <a:gsLst>
                  <a:gs pos="0">
                    <a:srgbClr val="00B0F0">
                      <a:lumMod val="69000"/>
                    </a:srgbClr>
                  </a:gs>
                  <a:gs pos="50000">
                    <a:srgbClr val="00B0F0">
                      <a:lumMod val="93000"/>
                      <a:lumOff val="7000"/>
                    </a:srgbClr>
                  </a:gs>
                  <a:gs pos="100000">
                    <a:srgbClr val="00B0F0">
                      <a:lumMod val="69000"/>
                    </a:srgbClr>
                  </a:gs>
                </a:gsLst>
                <a:lin ang="0" scaled="1"/>
                <a:tileRect/>
              </a:gra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a:p>
            </p:txBody>
          </p:sp>
        </p:grpSp>
        <p:cxnSp>
          <p:nvCxnSpPr>
            <p:cNvPr id="41" name="Straight Connector 40">
              <a:extLst>
                <a:ext uri="{FF2B5EF4-FFF2-40B4-BE49-F238E27FC236}">
                  <a16:creationId xmlns:a16="http://schemas.microsoft.com/office/drawing/2014/main" id="{B54148B3-0D88-41EA-AC7C-90F3B880613D}"/>
                </a:ext>
              </a:extLst>
            </p:cNvPr>
            <p:cNvCxnSpPr>
              <a:cxnSpLocks/>
            </p:cNvCxnSpPr>
            <p:nvPr/>
          </p:nvCxnSpPr>
          <p:spPr>
            <a:xfrm flipH="1">
              <a:off x="4139016" y="3941756"/>
              <a:ext cx="4235287" cy="0"/>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nvGrpSpPr>
            <p:cNvPr id="42" name="Group 41">
              <a:extLst>
                <a:ext uri="{FF2B5EF4-FFF2-40B4-BE49-F238E27FC236}">
                  <a16:creationId xmlns:a16="http://schemas.microsoft.com/office/drawing/2014/main" id="{002C56FB-6F85-4037-ADFC-6C2D3A1C35DA}"/>
                </a:ext>
              </a:extLst>
            </p:cNvPr>
            <p:cNvGrpSpPr/>
            <p:nvPr/>
          </p:nvGrpSpPr>
          <p:grpSpPr>
            <a:xfrm>
              <a:off x="4204129" y="3103044"/>
              <a:ext cx="3482900" cy="2089907"/>
              <a:chOff x="2483768" y="908720"/>
              <a:chExt cx="3958604" cy="2476273"/>
            </a:xfrm>
          </p:grpSpPr>
          <p:sp>
            <p:nvSpPr>
              <p:cNvPr id="110" name="円柱 123 2">
                <a:extLst>
                  <a:ext uri="{FF2B5EF4-FFF2-40B4-BE49-F238E27FC236}">
                    <a16:creationId xmlns:a16="http://schemas.microsoft.com/office/drawing/2014/main" id="{005CF529-AE07-4B77-B6F1-B6CC8C45552A}"/>
                  </a:ext>
                </a:extLst>
              </p:cNvPr>
              <p:cNvSpPr/>
              <p:nvPr/>
            </p:nvSpPr>
            <p:spPr>
              <a:xfrm>
                <a:off x="3747759" y="908720"/>
                <a:ext cx="166630" cy="2476273"/>
              </a:xfrm>
              <a:prstGeom prst="can">
                <a:avLst/>
              </a:prstGeom>
              <a:gradFill flip="none" rotWithShape="1">
                <a:gsLst>
                  <a:gs pos="0">
                    <a:srgbClr val="00B0F0">
                      <a:lumMod val="69000"/>
                    </a:srgbClr>
                  </a:gs>
                  <a:gs pos="50000">
                    <a:srgbClr val="00B0F0">
                      <a:lumMod val="93000"/>
                      <a:lumOff val="7000"/>
                    </a:srgbClr>
                  </a:gs>
                  <a:gs pos="100000">
                    <a:srgbClr val="00B0F0">
                      <a:lumMod val="69000"/>
                    </a:srgbClr>
                  </a:gs>
                </a:gsLst>
                <a:lin ang="0" scaled="1"/>
                <a:tileRect/>
              </a:gra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a:p>
            </p:txBody>
          </p:sp>
          <p:sp>
            <p:nvSpPr>
              <p:cNvPr id="111" name="円柱 130 2">
                <a:extLst>
                  <a:ext uri="{FF2B5EF4-FFF2-40B4-BE49-F238E27FC236}">
                    <a16:creationId xmlns:a16="http://schemas.microsoft.com/office/drawing/2014/main" id="{CE49F410-4EF2-4AE4-B652-84248998279C}"/>
                  </a:ext>
                </a:extLst>
              </p:cNvPr>
              <p:cNvSpPr/>
              <p:nvPr/>
            </p:nvSpPr>
            <p:spPr>
              <a:xfrm>
                <a:off x="6275742" y="908720"/>
                <a:ext cx="166630" cy="2476273"/>
              </a:xfrm>
              <a:prstGeom prst="can">
                <a:avLst/>
              </a:prstGeom>
              <a:gradFill flip="none" rotWithShape="1">
                <a:gsLst>
                  <a:gs pos="0">
                    <a:srgbClr val="00B0F0">
                      <a:lumMod val="69000"/>
                    </a:srgbClr>
                  </a:gs>
                  <a:gs pos="50000">
                    <a:srgbClr val="00B0F0">
                      <a:lumMod val="93000"/>
                      <a:lumOff val="7000"/>
                    </a:srgbClr>
                  </a:gs>
                  <a:gs pos="100000">
                    <a:srgbClr val="00B0F0">
                      <a:lumMod val="69000"/>
                    </a:srgbClr>
                  </a:gs>
                </a:gsLst>
                <a:lin ang="0" scaled="1"/>
                <a:tileRect/>
              </a:gra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a:p>
            </p:txBody>
          </p:sp>
          <p:sp>
            <p:nvSpPr>
              <p:cNvPr id="112" name="円柱 140 2">
                <a:extLst>
                  <a:ext uri="{FF2B5EF4-FFF2-40B4-BE49-F238E27FC236}">
                    <a16:creationId xmlns:a16="http://schemas.microsoft.com/office/drawing/2014/main" id="{DEA34167-871B-48A2-A596-F7CC563ACC33}"/>
                  </a:ext>
                </a:extLst>
              </p:cNvPr>
              <p:cNvSpPr/>
              <p:nvPr/>
            </p:nvSpPr>
            <p:spPr>
              <a:xfrm>
                <a:off x="5011750" y="908720"/>
                <a:ext cx="166630" cy="2476273"/>
              </a:xfrm>
              <a:prstGeom prst="can">
                <a:avLst/>
              </a:prstGeom>
              <a:gradFill flip="none" rotWithShape="1">
                <a:gsLst>
                  <a:gs pos="0">
                    <a:srgbClr val="00B0F0">
                      <a:lumMod val="69000"/>
                    </a:srgbClr>
                  </a:gs>
                  <a:gs pos="50000">
                    <a:srgbClr val="00B0F0">
                      <a:lumMod val="93000"/>
                      <a:lumOff val="7000"/>
                    </a:srgbClr>
                  </a:gs>
                  <a:gs pos="100000">
                    <a:srgbClr val="00B0F0">
                      <a:lumMod val="69000"/>
                    </a:srgbClr>
                  </a:gs>
                </a:gsLst>
                <a:lin ang="0" scaled="1"/>
                <a:tileRect/>
              </a:gra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a:p>
            </p:txBody>
          </p:sp>
          <p:sp>
            <p:nvSpPr>
              <p:cNvPr id="113" name="円柱 141 2">
                <a:extLst>
                  <a:ext uri="{FF2B5EF4-FFF2-40B4-BE49-F238E27FC236}">
                    <a16:creationId xmlns:a16="http://schemas.microsoft.com/office/drawing/2014/main" id="{72FCAA5B-1F56-406D-96E0-341A73B179C7}"/>
                  </a:ext>
                </a:extLst>
              </p:cNvPr>
              <p:cNvSpPr/>
              <p:nvPr/>
            </p:nvSpPr>
            <p:spPr>
              <a:xfrm>
                <a:off x="2483768" y="908720"/>
                <a:ext cx="166630" cy="2476273"/>
              </a:xfrm>
              <a:prstGeom prst="can">
                <a:avLst/>
              </a:prstGeom>
              <a:gradFill flip="none" rotWithShape="1">
                <a:gsLst>
                  <a:gs pos="0">
                    <a:srgbClr val="00B0F0">
                      <a:lumMod val="69000"/>
                    </a:srgbClr>
                  </a:gs>
                  <a:gs pos="50000">
                    <a:srgbClr val="00B0F0">
                      <a:lumMod val="93000"/>
                      <a:lumOff val="7000"/>
                    </a:srgbClr>
                  </a:gs>
                  <a:gs pos="100000">
                    <a:srgbClr val="00B0F0">
                      <a:lumMod val="69000"/>
                    </a:srgbClr>
                  </a:gs>
                </a:gsLst>
                <a:lin ang="0" scaled="1"/>
                <a:tileRect/>
              </a:gra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a:p>
            </p:txBody>
          </p:sp>
        </p:grpSp>
        <p:cxnSp>
          <p:nvCxnSpPr>
            <p:cNvPr id="43" name="Straight Connector 42">
              <a:extLst>
                <a:ext uri="{FF2B5EF4-FFF2-40B4-BE49-F238E27FC236}">
                  <a16:creationId xmlns:a16="http://schemas.microsoft.com/office/drawing/2014/main" id="{14EA2BE9-5A81-439C-9396-45795078B72A}"/>
                </a:ext>
              </a:extLst>
            </p:cNvPr>
            <p:cNvCxnSpPr>
              <a:cxnSpLocks/>
            </p:cNvCxnSpPr>
            <p:nvPr/>
          </p:nvCxnSpPr>
          <p:spPr>
            <a:xfrm flipH="1">
              <a:off x="3061895" y="3280300"/>
              <a:ext cx="1429392" cy="294578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7EDF2CEA-9415-45E1-9105-8B68033F411C}"/>
                </a:ext>
              </a:extLst>
            </p:cNvPr>
            <p:cNvCxnSpPr>
              <a:cxnSpLocks/>
            </p:cNvCxnSpPr>
            <p:nvPr/>
          </p:nvCxnSpPr>
          <p:spPr>
            <a:xfrm flipH="1" flipV="1">
              <a:off x="3757122" y="4737383"/>
              <a:ext cx="4217390" cy="24577"/>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nvGrpSpPr>
            <p:cNvPr id="45" name="Group 44">
              <a:extLst>
                <a:ext uri="{FF2B5EF4-FFF2-40B4-BE49-F238E27FC236}">
                  <a16:creationId xmlns:a16="http://schemas.microsoft.com/office/drawing/2014/main" id="{9B3E04F4-5FB0-402C-8C68-CA92583D9ADD}"/>
                </a:ext>
              </a:extLst>
            </p:cNvPr>
            <p:cNvGrpSpPr/>
            <p:nvPr/>
          </p:nvGrpSpPr>
          <p:grpSpPr>
            <a:xfrm>
              <a:off x="3897412" y="3832318"/>
              <a:ext cx="3482900" cy="2089907"/>
              <a:chOff x="1960703" y="1672655"/>
              <a:chExt cx="3958604" cy="2476273"/>
            </a:xfrm>
          </p:grpSpPr>
          <p:sp>
            <p:nvSpPr>
              <p:cNvPr id="106" name="円柱 123 3">
                <a:extLst>
                  <a:ext uri="{FF2B5EF4-FFF2-40B4-BE49-F238E27FC236}">
                    <a16:creationId xmlns:a16="http://schemas.microsoft.com/office/drawing/2014/main" id="{E9F22E71-3CE4-4D5E-9B4F-A0F504734E63}"/>
                  </a:ext>
                </a:extLst>
              </p:cNvPr>
              <p:cNvSpPr/>
              <p:nvPr/>
            </p:nvSpPr>
            <p:spPr>
              <a:xfrm>
                <a:off x="3224694" y="1672655"/>
                <a:ext cx="166630" cy="2476273"/>
              </a:xfrm>
              <a:prstGeom prst="can">
                <a:avLst/>
              </a:prstGeom>
              <a:gradFill flip="none" rotWithShape="1">
                <a:gsLst>
                  <a:gs pos="0">
                    <a:srgbClr val="00B0F0">
                      <a:lumMod val="69000"/>
                    </a:srgbClr>
                  </a:gs>
                  <a:gs pos="50000">
                    <a:srgbClr val="00B0F0">
                      <a:lumMod val="93000"/>
                      <a:lumOff val="7000"/>
                    </a:srgbClr>
                  </a:gs>
                  <a:gs pos="100000">
                    <a:srgbClr val="00B0F0">
                      <a:lumMod val="69000"/>
                    </a:srgbClr>
                  </a:gs>
                </a:gsLst>
                <a:lin ang="0" scaled="1"/>
                <a:tileRect/>
              </a:gra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a:p>
            </p:txBody>
          </p:sp>
          <p:sp>
            <p:nvSpPr>
              <p:cNvPr id="107" name="円柱 130 3">
                <a:extLst>
                  <a:ext uri="{FF2B5EF4-FFF2-40B4-BE49-F238E27FC236}">
                    <a16:creationId xmlns:a16="http://schemas.microsoft.com/office/drawing/2014/main" id="{DBCE62AE-7412-4986-831E-64076F63B98F}"/>
                  </a:ext>
                </a:extLst>
              </p:cNvPr>
              <p:cNvSpPr/>
              <p:nvPr/>
            </p:nvSpPr>
            <p:spPr>
              <a:xfrm>
                <a:off x="5752677" y="1672655"/>
                <a:ext cx="166630" cy="2476273"/>
              </a:xfrm>
              <a:prstGeom prst="can">
                <a:avLst/>
              </a:prstGeom>
              <a:gradFill flip="none" rotWithShape="1">
                <a:gsLst>
                  <a:gs pos="0">
                    <a:srgbClr val="00B0F0">
                      <a:lumMod val="69000"/>
                    </a:srgbClr>
                  </a:gs>
                  <a:gs pos="50000">
                    <a:srgbClr val="00B0F0">
                      <a:lumMod val="93000"/>
                      <a:lumOff val="7000"/>
                    </a:srgbClr>
                  </a:gs>
                  <a:gs pos="100000">
                    <a:srgbClr val="00B0F0">
                      <a:lumMod val="69000"/>
                    </a:srgbClr>
                  </a:gs>
                </a:gsLst>
                <a:lin ang="0" scaled="1"/>
                <a:tileRect/>
              </a:gra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a:p>
            </p:txBody>
          </p:sp>
          <p:sp>
            <p:nvSpPr>
              <p:cNvPr id="108" name="円柱 140 3">
                <a:extLst>
                  <a:ext uri="{FF2B5EF4-FFF2-40B4-BE49-F238E27FC236}">
                    <a16:creationId xmlns:a16="http://schemas.microsoft.com/office/drawing/2014/main" id="{C2BCAE3E-63E4-4DA5-A3F3-FEF7903227C2}"/>
                  </a:ext>
                </a:extLst>
              </p:cNvPr>
              <p:cNvSpPr/>
              <p:nvPr/>
            </p:nvSpPr>
            <p:spPr>
              <a:xfrm>
                <a:off x="4488685" y="1672655"/>
                <a:ext cx="166630" cy="2476273"/>
              </a:xfrm>
              <a:prstGeom prst="can">
                <a:avLst/>
              </a:prstGeom>
              <a:gradFill flip="none" rotWithShape="1">
                <a:gsLst>
                  <a:gs pos="0">
                    <a:srgbClr val="00B0F0">
                      <a:lumMod val="69000"/>
                    </a:srgbClr>
                  </a:gs>
                  <a:gs pos="50000">
                    <a:srgbClr val="00B0F0">
                      <a:lumMod val="93000"/>
                      <a:lumOff val="7000"/>
                    </a:srgbClr>
                  </a:gs>
                  <a:gs pos="100000">
                    <a:srgbClr val="00B0F0">
                      <a:lumMod val="69000"/>
                    </a:srgbClr>
                  </a:gs>
                </a:gsLst>
                <a:lin ang="0" scaled="1"/>
                <a:tileRect/>
              </a:gra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a:p>
            </p:txBody>
          </p:sp>
          <p:sp>
            <p:nvSpPr>
              <p:cNvPr id="109" name="円柱 141 3">
                <a:extLst>
                  <a:ext uri="{FF2B5EF4-FFF2-40B4-BE49-F238E27FC236}">
                    <a16:creationId xmlns:a16="http://schemas.microsoft.com/office/drawing/2014/main" id="{9BFB64EE-79A5-4FDE-A846-9A8F5A6F9877}"/>
                  </a:ext>
                </a:extLst>
              </p:cNvPr>
              <p:cNvSpPr/>
              <p:nvPr/>
            </p:nvSpPr>
            <p:spPr>
              <a:xfrm>
                <a:off x="1960703" y="1672655"/>
                <a:ext cx="166630" cy="2476273"/>
              </a:xfrm>
              <a:prstGeom prst="can">
                <a:avLst/>
              </a:prstGeom>
              <a:gradFill flip="none" rotWithShape="1">
                <a:gsLst>
                  <a:gs pos="0">
                    <a:srgbClr val="00B0F0">
                      <a:lumMod val="69000"/>
                    </a:srgbClr>
                  </a:gs>
                  <a:gs pos="50000">
                    <a:srgbClr val="00B0F0">
                      <a:lumMod val="93000"/>
                      <a:lumOff val="7000"/>
                    </a:srgbClr>
                  </a:gs>
                  <a:gs pos="100000">
                    <a:srgbClr val="00B0F0">
                      <a:lumMod val="69000"/>
                    </a:srgbClr>
                  </a:gs>
                </a:gsLst>
                <a:lin ang="0" scaled="1"/>
                <a:tileRect/>
              </a:gra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a:p>
            </p:txBody>
          </p:sp>
        </p:grpSp>
        <p:cxnSp>
          <p:nvCxnSpPr>
            <p:cNvPr id="46" name="Straight Connector 45">
              <a:extLst>
                <a:ext uri="{FF2B5EF4-FFF2-40B4-BE49-F238E27FC236}">
                  <a16:creationId xmlns:a16="http://schemas.microsoft.com/office/drawing/2014/main" id="{E5668ED8-5922-4393-9898-77A067C4B95B}"/>
                </a:ext>
              </a:extLst>
            </p:cNvPr>
            <p:cNvCxnSpPr>
              <a:cxnSpLocks/>
            </p:cNvCxnSpPr>
            <p:nvPr/>
          </p:nvCxnSpPr>
          <p:spPr>
            <a:xfrm flipH="1">
              <a:off x="3369989" y="5557588"/>
              <a:ext cx="4224984" cy="1"/>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nvGrpSpPr>
            <p:cNvPr id="47" name="Group 46">
              <a:extLst>
                <a:ext uri="{FF2B5EF4-FFF2-40B4-BE49-F238E27FC236}">
                  <a16:creationId xmlns:a16="http://schemas.microsoft.com/office/drawing/2014/main" id="{211E0C72-0E0D-49AA-BDA7-42DC8027BE73}"/>
                </a:ext>
              </a:extLst>
            </p:cNvPr>
            <p:cNvGrpSpPr/>
            <p:nvPr/>
          </p:nvGrpSpPr>
          <p:grpSpPr>
            <a:xfrm>
              <a:off x="3537372" y="4795585"/>
              <a:ext cx="3482900" cy="2089907"/>
              <a:chOff x="1420117" y="2670139"/>
              <a:chExt cx="3958604" cy="2476273"/>
            </a:xfrm>
          </p:grpSpPr>
          <p:sp>
            <p:nvSpPr>
              <p:cNvPr id="102" name="円柱 123 4">
                <a:extLst>
                  <a:ext uri="{FF2B5EF4-FFF2-40B4-BE49-F238E27FC236}">
                    <a16:creationId xmlns:a16="http://schemas.microsoft.com/office/drawing/2014/main" id="{48B09552-93F2-4842-B615-BC70EF44499C}"/>
                  </a:ext>
                </a:extLst>
              </p:cNvPr>
              <p:cNvSpPr/>
              <p:nvPr/>
            </p:nvSpPr>
            <p:spPr>
              <a:xfrm>
                <a:off x="2684108" y="2670139"/>
                <a:ext cx="166630" cy="2476273"/>
              </a:xfrm>
              <a:prstGeom prst="can">
                <a:avLst/>
              </a:prstGeom>
              <a:gradFill flip="none" rotWithShape="1">
                <a:gsLst>
                  <a:gs pos="0">
                    <a:srgbClr val="00B0F0">
                      <a:lumMod val="69000"/>
                    </a:srgbClr>
                  </a:gs>
                  <a:gs pos="50000">
                    <a:srgbClr val="00B0F0">
                      <a:lumMod val="93000"/>
                      <a:lumOff val="7000"/>
                    </a:srgbClr>
                  </a:gs>
                  <a:gs pos="100000">
                    <a:srgbClr val="00B0F0">
                      <a:lumMod val="69000"/>
                    </a:srgbClr>
                  </a:gs>
                </a:gsLst>
                <a:lin ang="0" scaled="1"/>
                <a:tileRect/>
              </a:gra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a:p>
            </p:txBody>
          </p:sp>
          <p:sp>
            <p:nvSpPr>
              <p:cNvPr id="103" name="円柱 130 4">
                <a:extLst>
                  <a:ext uri="{FF2B5EF4-FFF2-40B4-BE49-F238E27FC236}">
                    <a16:creationId xmlns:a16="http://schemas.microsoft.com/office/drawing/2014/main" id="{DB4C99FD-2DF3-4156-B969-6FEDF7747788}"/>
                  </a:ext>
                </a:extLst>
              </p:cNvPr>
              <p:cNvSpPr/>
              <p:nvPr/>
            </p:nvSpPr>
            <p:spPr>
              <a:xfrm>
                <a:off x="5212091" y="2670139"/>
                <a:ext cx="166630" cy="2476273"/>
              </a:xfrm>
              <a:prstGeom prst="can">
                <a:avLst/>
              </a:prstGeom>
              <a:gradFill flip="none" rotWithShape="1">
                <a:gsLst>
                  <a:gs pos="0">
                    <a:srgbClr val="00B0F0">
                      <a:lumMod val="69000"/>
                    </a:srgbClr>
                  </a:gs>
                  <a:gs pos="50000">
                    <a:srgbClr val="00B0F0">
                      <a:lumMod val="93000"/>
                      <a:lumOff val="7000"/>
                    </a:srgbClr>
                  </a:gs>
                  <a:gs pos="100000">
                    <a:srgbClr val="00B0F0">
                      <a:lumMod val="69000"/>
                    </a:srgbClr>
                  </a:gs>
                </a:gsLst>
                <a:lin ang="0" scaled="1"/>
                <a:tileRect/>
              </a:gra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a:p>
            </p:txBody>
          </p:sp>
          <p:sp>
            <p:nvSpPr>
              <p:cNvPr id="104" name="円柱 140 4">
                <a:extLst>
                  <a:ext uri="{FF2B5EF4-FFF2-40B4-BE49-F238E27FC236}">
                    <a16:creationId xmlns:a16="http://schemas.microsoft.com/office/drawing/2014/main" id="{1A9BB75D-D868-4980-BF83-5ED99EDF19C0}"/>
                  </a:ext>
                </a:extLst>
              </p:cNvPr>
              <p:cNvSpPr/>
              <p:nvPr/>
            </p:nvSpPr>
            <p:spPr>
              <a:xfrm>
                <a:off x="3948099" y="2670139"/>
                <a:ext cx="166630" cy="2476273"/>
              </a:xfrm>
              <a:prstGeom prst="can">
                <a:avLst/>
              </a:prstGeom>
              <a:gradFill flip="none" rotWithShape="1">
                <a:gsLst>
                  <a:gs pos="0">
                    <a:srgbClr val="00B0F0">
                      <a:lumMod val="69000"/>
                    </a:srgbClr>
                  </a:gs>
                  <a:gs pos="50000">
                    <a:srgbClr val="00B0F0">
                      <a:lumMod val="93000"/>
                      <a:lumOff val="7000"/>
                    </a:srgbClr>
                  </a:gs>
                  <a:gs pos="100000">
                    <a:srgbClr val="00B0F0">
                      <a:lumMod val="69000"/>
                    </a:srgbClr>
                  </a:gs>
                </a:gsLst>
                <a:lin ang="0" scaled="1"/>
                <a:tileRect/>
              </a:gra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a:p>
            </p:txBody>
          </p:sp>
          <p:sp>
            <p:nvSpPr>
              <p:cNvPr id="105" name="円柱 141 4">
                <a:extLst>
                  <a:ext uri="{FF2B5EF4-FFF2-40B4-BE49-F238E27FC236}">
                    <a16:creationId xmlns:a16="http://schemas.microsoft.com/office/drawing/2014/main" id="{E168BE89-3A0F-4BB6-BECF-CC79BC2C661F}"/>
                  </a:ext>
                </a:extLst>
              </p:cNvPr>
              <p:cNvSpPr/>
              <p:nvPr/>
            </p:nvSpPr>
            <p:spPr>
              <a:xfrm>
                <a:off x="1420117" y="2670139"/>
                <a:ext cx="166630" cy="2476273"/>
              </a:xfrm>
              <a:prstGeom prst="can">
                <a:avLst/>
              </a:prstGeom>
              <a:gradFill flip="none" rotWithShape="1">
                <a:gsLst>
                  <a:gs pos="0">
                    <a:srgbClr val="00B0F0">
                      <a:lumMod val="69000"/>
                    </a:srgbClr>
                  </a:gs>
                  <a:gs pos="50000">
                    <a:srgbClr val="00B0F0">
                      <a:lumMod val="93000"/>
                      <a:lumOff val="7000"/>
                    </a:srgbClr>
                  </a:gs>
                  <a:gs pos="100000">
                    <a:srgbClr val="00B0F0">
                      <a:lumMod val="69000"/>
                    </a:srgbClr>
                  </a:gs>
                </a:gsLst>
                <a:lin ang="0" scaled="1"/>
                <a:tileRect/>
              </a:gra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a:p>
            </p:txBody>
          </p:sp>
        </p:grpSp>
        <p:cxnSp>
          <p:nvCxnSpPr>
            <p:cNvPr id="48" name="Straight Connector 47">
              <a:extLst>
                <a:ext uri="{FF2B5EF4-FFF2-40B4-BE49-F238E27FC236}">
                  <a16:creationId xmlns:a16="http://schemas.microsoft.com/office/drawing/2014/main" id="{AF6AB79C-F46D-4CDD-B6C0-4F53F197EDAA}"/>
                </a:ext>
              </a:extLst>
            </p:cNvPr>
            <p:cNvCxnSpPr>
              <a:cxnSpLocks/>
            </p:cNvCxnSpPr>
            <p:nvPr/>
          </p:nvCxnSpPr>
          <p:spPr>
            <a:xfrm flipH="1">
              <a:off x="7318756" y="3280300"/>
              <a:ext cx="1429392" cy="292358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FE4CD8E6-8DF9-463E-B338-AA11ECA7C87A}"/>
                </a:ext>
              </a:extLst>
            </p:cNvPr>
            <p:cNvCxnSpPr>
              <a:cxnSpLocks/>
            </p:cNvCxnSpPr>
            <p:nvPr/>
          </p:nvCxnSpPr>
          <p:spPr>
            <a:xfrm>
              <a:off x="3061895" y="6187951"/>
              <a:ext cx="425686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0" name="Group 49">
              <a:extLst>
                <a:ext uri="{FF2B5EF4-FFF2-40B4-BE49-F238E27FC236}">
                  <a16:creationId xmlns:a16="http://schemas.microsoft.com/office/drawing/2014/main" id="{1D9D74A6-D036-4D85-A00B-DAD539198333}"/>
                </a:ext>
              </a:extLst>
            </p:cNvPr>
            <p:cNvGrpSpPr/>
            <p:nvPr/>
          </p:nvGrpSpPr>
          <p:grpSpPr>
            <a:xfrm>
              <a:off x="4427984" y="3385873"/>
              <a:ext cx="4086260" cy="349764"/>
              <a:chOff x="4399124" y="3385873"/>
              <a:chExt cx="4086260" cy="349764"/>
            </a:xfrm>
          </p:grpSpPr>
          <p:grpSp>
            <p:nvGrpSpPr>
              <p:cNvPr id="90" name="Group 89">
                <a:extLst>
                  <a:ext uri="{FF2B5EF4-FFF2-40B4-BE49-F238E27FC236}">
                    <a16:creationId xmlns:a16="http://schemas.microsoft.com/office/drawing/2014/main" id="{38AB3AE0-D952-4E49-9DA2-15863A5BAB49}"/>
                  </a:ext>
                </a:extLst>
              </p:cNvPr>
              <p:cNvGrpSpPr/>
              <p:nvPr/>
            </p:nvGrpSpPr>
            <p:grpSpPr>
              <a:xfrm>
                <a:off x="4399124" y="3385873"/>
                <a:ext cx="842273" cy="349764"/>
                <a:chOff x="107504" y="3730129"/>
                <a:chExt cx="2448272" cy="812937"/>
              </a:xfrm>
            </p:grpSpPr>
            <p:sp>
              <p:nvSpPr>
                <p:cNvPr id="100" name="Arc 99">
                  <a:extLst>
                    <a:ext uri="{FF2B5EF4-FFF2-40B4-BE49-F238E27FC236}">
                      <a16:creationId xmlns:a16="http://schemas.microsoft.com/office/drawing/2014/main" id="{52394955-48A3-4345-9595-882570361DBF}"/>
                    </a:ext>
                  </a:extLst>
                </p:cNvPr>
                <p:cNvSpPr/>
                <p:nvPr/>
              </p:nvSpPr>
              <p:spPr>
                <a:xfrm>
                  <a:off x="107504" y="3730129"/>
                  <a:ext cx="2448272" cy="811205"/>
                </a:xfrm>
                <a:prstGeom prst="arc">
                  <a:avLst>
                    <a:gd name="adj1" fmla="val 17439965"/>
                    <a:gd name="adj2" fmla="val 8757765"/>
                  </a:avLst>
                </a:prstGeom>
                <a:ln w="57150">
                  <a:solidFill>
                    <a:srgbClr val="0088EE"/>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1013"/>
                </a:p>
              </p:txBody>
            </p:sp>
            <p:sp>
              <p:nvSpPr>
                <p:cNvPr id="101" name="Arc 100">
                  <a:extLst>
                    <a:ext uri="{FF2B5EF4-FFF2-40B4-BE49-F238E27FC236}">
                      <a16:creationId xmlns:a16="http://schemas.microsoft.com/office/drawing/2014/main" id="{7405CE5C-1095-496C-B840-0E3FFA192B42}"/>
                    </a:ext>
                  </a:extLst>
                </p:cNvPr>
                <p:cNvSpPr/>
                <p:nvPr/>
              </p:nvSpPr>
              <p:spPr>
                <a:xfrm>
                  <a:off x="107504" y="3731861"/>
                  <a:ext cx="2448272" cy="811205"/>
                </a:xfrm>
                <a:prstGeom prst="arc">
                  <a:avLst>
                    <a:gd name="adj1" fmla="val 9199856"/>
                    <a:gd name="adj2" fmla="val 17810312"/>
                  </a:avLst>
                </a:prstGeom>
                <a:ln w="57150">
                  <a:solidFill>
                    <a:srgbClr val="0088E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1013"/>
                </a:p>
              </p:txBody>
            </p:sp>
          </p:grpSp>
          <p:grpSp>
            <p:nvGrpSpPr>
              <p:cNvPr id="91" name="Group 90">
                <a:extLst>
                  <a:ext uri="{FF2B5EF4-FFF2-40B4-BE49-F238E27FC236}">
                    <a16:creationId xmlns:a16="http://schemas.microsoft.com/office/drawing/2014/main" id="{5F373AAC-1394-4EB9-9E6E-2625253FC345}"/>
                  </a:ext>
                </a:extLst>
              </p:cNvPr>
              <p:cNvGrpSpPr/>
              <p:nvPr/>
            </p:nvGrpSpPr>
            <p:grpSpPr>
              <a:xfrm>
                <a:off x="5480453" y="3385873"/>
                <a:ext cx="842273" cy="349764"/>
                <a:chOff x="107504" y="3730129"/>
                <a:chExt cx="2448272" cy="812937"/>
              </a:xfrm>
            </p:grpSpPr>
            <p:sp>
              <p:nvSpPr>
                <p:cNvPr id="98" name="Arc 97">
                  <a:extLst>
                    <a:ext uri="{FF2B5EF4-FFF2-40B4-BE49-F238E27FC236}">
                      <a16:creationId xmlns:a16="http://schemas.microsoft.com/office/drawing/2014/main" id="{7AE72F63-32EA-4F5F-8488-9C8B2E4A3475}"/>
                    </a:ext>
                  </a:extLst>
                </p:cNvPr>
                <p:cNvSpPr/>
                <p:nvPr/>
              </p:nvSpPr>
              <p:spPr>
                <a:xfrm>
                  <a:off x="107504" y="3730129"/>
                  <a:ext cx="2448272" cy="811205"/>
                </a:xfrm>
                <a:prstGeom prst="arc">
                  <a:avLst>
                    <a:gd name="adj1" fmla="val 17439965"/>
                    <a:gd name="adj2" fmla="val 8757765"/>
                  </a:avLst>
                </a:prstGeom>
                <a:ln w="57150">
                  <a:solidFill>
                    <a:srgbClr val="0088EE"/>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1013"/>
                </a:p>
              </p:txBody>
            </p:sp>
            <p:sp>
              <p:nvSpPr>
                <p:cNvPr id="99" name="Arc 98">
                  <a:extLst>
                    <a:ext uri="{FF2B5EF4-FFF2-40B4-BE49-F238E27FC236}">
                      <a16:creationId xmlns:a16="http://schemas.microsoft.com/office/drawing/2014/main" id="{20F443C0-53FB-49BF-966A-A04FC73D24FB}"/>
                    </a:ext>
                  </a:extLst>
                </p:cNvPr>
                <p:cNvSpPr/>
                <p:nvPr/>
              </p:nvSpPr>
              <p:spPr>
                <a:xfrm>
                  <a:off x="107504" y="3731861"/>
                  <a:ext cx="2448272" cy="811205"/>
                </a:xfrm>
                <a:prstGeom prst="arc">
                  <a:avLst>
                    <a:gd name="adj1" fmla="val 9199856"/>
                    <a:gd name="adj2" fmla="val 17810312"/>
                  </a:avLst>
                </a:prstGeom>
                <a:ln w="57150">
                  <a:solidFill>
                    <a:srgbClr val="0088E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1013"/>
                </a:p>
              </p:txBody>
            </p:sp>
          </p:grpSp>
          <p:grpSp>
            <p:nvGrpSpPr>
              <p:cNvPr id="92" name="Group 91">
                <a:extLst>
                  <a:ext uri="{FF2B5EF4-FFF2-40B4-BE49-F238E27FC236}">
                    <a16:creationId xmlns:a16="http://schemas.microsoft.com/office/drawing/2014/main" id="{E1B303F0-3113-4A0F-989A-5C6523967AE5}"/>
                  </a:ext>
                </a:extLst>
              </p:cNvPr>
              <p:cNvGrpSpPr/>
              <p:nvPr/>
            </p:nvGrpSpPr>
            <p:grpSpPr>
              <a:xfrm>
                <a:off x="6561782" y="3385873"/>
                <a:ext cx="842273" cy="349764"/>
                <a:chOff x="107504" y="3730129"/>
                <a:chExt cx="2448272" cy="812937"/>
              </a:xfrm>
            </p:grpSpPr>
            <p:sp>
              <p:nvSpPr>
                <p:cNvPr id="96" name="Arc 95">
                  <a:extLst>
                    <a:ext uri="{FF2B5EF4-FFF2-40B4-BE49-F238E27FC236}">
                      <a16:creationId xmlns:a16="http://schemas.microsoft.com/office/drawing/2014/main" id="{46F31DD5-2712-4F6E-8E92-9BF3AEB0CF73}"/>
                    </a:ext>
                  </a:extLst>
                </p:cNvPr>
                <p:cNvSpPr/>
                <p:nvPr/>
              </p:nvSpPr>
              <p:spPr>
                <a:xfrm>
                  <a:off x="107504" y="3730129"/>
                  <a:ext cx="2448272" cy="811205"/>
                </a:xfrm>
                <a:prstGeom prst="arc">
                  <a:avLst>
                    <a:gd name="adj1" fmla="val 17439965"/>
                    <a:gd name="adj2" fmla="val 8757765"/>
                  </a:avLst>
                </a:prstGeom>
                <a:ln w="57150">
                  <a:solidFill>
                    <a:srgbClr val="0088EE"/>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1013"/>
                </a:p>
              </p:txBody>
            </p:sp>
            <p:sp>
              <p:nvSpPr>
                <p:cNvPr id="97" name="Arc 96">
                  <a:extLst>
                    <a:ext uri="{FF2B5EF4-FFF2-40B4-BE49-F238E27FC236}">
                      <a16:creationId xmlns:a16="http://schemas.microsoft.com/office/drawing/2014/main" id="{4EC25F1B-B6FF-421D-B065-1FC38F6720E4}"/>
                    </a:ext>
                  </a:extLst>
                </p:cNvPr>
                <p:cNvSpPr/>
                <p:nvPr/>
              </p:nvSpPr>
              <p:spPr>
                <a:xfrm>
                  <a:off x="107504" y="3731861"/>
                  <a:ext cx="2448272" cy="811205"/>
                </a:xfrm>
                <a:prstGeom prst="arc">
                  <a:avLst>
                    <a:gd name="adj1" fmla="val 9199856"/>
                    <a:gd name="adj2" fmla="val 17810312"/>
                  </a:avLst>
                </a:prstGeom>
                <a:ln w="57150">
                  <a:solidFill>
                    <a:srgbClr val="0088E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1013"/>
                </a:p>
              </p:txBody>
            </p:sp>
          </p:grpSp>
          <p:grpSp>
            <p:nvGrpSpPr>
              <p:cNvPr id="93" name="Group 92">
                <a:extLst>
                  <a:ext uri="{FF2B5EF4-FFF2-40B4-BE49-F238E27FC236}">
                    <a16:creationId xmlns:a16="http://schemas.microsoft.com/office/drawing/2014/main" id="{C555BB88-81BC-4AA1-AD1E-7741C94E2FCA}"/>
                  </a:ext>
                </a:extLst>
              </p:cNvPr>
              <p:cNvGrpSpPr/>
              <p:nvPr/>
            </p:nvGrpSpPr>
            <p:grpSpPr>
              <a:xfrm>
                <a:off x="7643111" y="3385873"/>
                <a:ext cx="842273" cy="349764"/>
                <a:chOff x="107504" y="3730129"/>
                <a:chExt cx="2448272" cy="812937"/>
              </a:xfrm>
            </p:grpSpPr>
            <p:sp>
              <p:nvSpPr>
                <p:cNvPr id="94" name="Arc 93">
                  <a:extLst>
                    <a:ext uri="{FF2B5EF4-FFF2-40B4-BE49-F238E27FC236}">
                      <a16:creationId xmlns:a16="http://schemas.microsoft.com/office/drawing/2014/main" id="{80167F21-426E-49EB-94C8-3A97990E4CBE}"/>
                    </a:ext>
                  </a:extLst>
                </p:cNvPr>
                <p:cNvSpPr/>
                <p:nvPr/>
              </p:nvSpPr>
              <p:spPr>
                <a:xfrm>
                  <a:off x="107504" y="3730129"/>
                  <a:ext cx="2448272" cy="811205"/>
                </a:xfrm>
                <a:prstGeom prst="arc">
                  <a:avLst>
                    <a:gd name="adj1" fmla="val 17439965"/>
                    <a:gd name="adj2" fmla="val 8757765"/>
                  </a:avLst>
                </a:prstGeom>
                <a:ln w="57150">
                  <a:solidFill>
                    <a:srgbClr val="0088EE"/>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1013"/>
                </a:p>
              </p:txBody>
            </p:sp>
            <p:sp>
              <p:nvSpPr>
                <p:cNvPr id="95" name="Arc 94">
                  <a:extLst>
                    <a:ext uri="{FF2B5EF4-FFF2-40B4-BE49-F238E27FC236}">
                      <a16:creationId xmlns:a16="http://schemas.microsoft.com/office/drawing/2014/main" id="{17BEFE0A-C0AF-4163-87D7-621CF94D81B0}"/>
                    </a:ext>
                  </a:extLst>
                </p:cNvPr>
                <p:cNvSpPr/>
                <p:nvPr/>
              </p:nvSpPr>
              <p:spPr>
                <a:xfrm>
                  <a:off x="107504" y="3731861"/>
                  <a:ext cx="2448272" cy="811205"/>
                </a:xfrm>
                <a:prstGeom prst="arc">
                  <a:avLst>
                    <a:gd name="adj1" fmla="val 9199856"/>
                    <a:gd name="adj2" fmla="val 17810312"/>
                  </a:avLst>
                </a:prstGeom>
                <a:ln w="57150">
                  <a:solidFill>
                    <a:srgbClr val="0088E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1013"/>
                </a:p>
              </p:txBody>
            </p:sp>
          </p:grpSp>
        </p:grpSp>
        <p:grpSp>
          <p:nvGrpSpPr>
            <p:cNvPr id="51" name="Group 50">
              <a:extLst>
                <a:ext uri="{FF2B5EF4-FFF2-40B4-BE49-F238E27FC236}">
                  <a16:creationId xmlns:a16="http://schemas.microsoft.com/office/drawing/2014/main" id="{D4D00913-5825-439A-B43D-86EE86F967BB}"/>
                </a:ext>
              </a:extLst>
            </p:cNvPr>
            <p:cNvGrpSpPr/>
            <p:nvPr/>
          </p:nvGrpSpPr>
          <p:grpSpPr>
            <a:xfrm>
              <a:off x="3635896" y="4951444"/>
              <a:ext cx="4086260" cy="349764"/>
              <a:chOff x="4399124" y="3385873"/>
              <a:chExt cx="4086260" cy="349764"/>
            </a:xfrm>
          </p:grpSpPr>
          <p:grpSp>
            <p:nvGrpSpPr>
              <p:cNvPr id="78" name="Group 77">
                <a:extLst>
                  <a:ext uri="{FF2B5EF4-FFF2-40B4-BE49-F238E27FC236}">
                    <a16:creationId xmlns:a16="http://schemas.microsoft.com/office/drawing/2014/main" id="{873A5FD8-E2F2-43C4-9066-05DF7B5736C2}"/>
                  </a:ext>
                </a:extLst>
              </p:cNvPr>
              <p:cNvGrpSpPr/>
              <p:nvPr/>
            </p:nvGrpSpPr>
            <p:grpSpPr>
              <a:xfrm>
                <a:off x="4399124" y="3385873"/>
                <a:ext cx="842273" cy="349764"/>
                <a:chOff x="107504" y="3730129"/>
                <a:chExt cx="2448272" cy="812937"/>
              </a:xfrm>
            </p:grpSpPr>
            <p:sp>
              <p:nvSpPr>
                <p:cNvPr id="88" name="Arc 87">
                  <a:extLst>
                    <a:ext uri="{FF2B5EF4-FFF2-40B4-BE49-F238E27FC236}">
                      <a16:creationId xmlns:a16="http://schemas.microsoft.com/office/drawing/2014/main" id="{5690C98A-6C58-4765-8861-F13405E0DBB8}"/>
                    </a:ext>
                  </a:extLst>
                </p:cNvPr>
                <p:cNvSpPr/>
                <p:nvPr/>
              </p:nvSpPr>
              <p:spPr>
                <a:xfrm>
                  <a:off x="107504" y="3730129"/>
                  <a:ext cx="2448272" cy="811205"/>
                </a:xfrm>
                <a:prstGeom prst="arc">
                  <a:avLst>
                    <a:gd name="adj1" fmla="val 17439965"/>
                    <a:gd name="adj2" fmla="val 8757765"/>
                  </a:avLst>
                </a:prstGeom>
                <a:ln w="57150">
                  <a:solidFill>
                    <a:srgbClr val="0088EE"/>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1013"/>
                </a:p>
              </p:txBody>
            </p:sp>
            <p:sp>
              <p:nvSpPr>
                <p:cNvPr id="89" name="Arc 88">
                  <a:extLst>
                    <a:ext uri="{FF2B5EF4-FFF2-40B4-BE49-F238E27FC236}">
                      <a16:creationId xmlns:a16="http://schemas.microsoft.com/office/drawing/2014/main" id="{56531D8D-C4AB-45F1-B521-71B85F49C888}"/>
                    </a:ext>
                  </a:extLst>
                </p:cNvPr>
                <p:cNvSpPr/>
                <p:nvPr/>
              </p:nvSpPr>
              <p:spPr>
                <a:xfrm>
                  <a:off x="107504" y="3731861"/>
                  <a:ext cx="2448272" cy="811205"/>
                </a:xfrm>
                <a:prstGeom prst="arc">
                  <a:avLst>
                    <a:gd name="adj1" fmla="val 9199856"/>
                    <a:gd name="adj2" fmla="val 17810312"/>
                  </a:avLst>
                </a:prstGeom>
                <a:ln w="57150">
                  <a:solidFill>
                    <a:srgbClr val="0088E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1013"/>
                </a:p>
              </p:txBody>
            </p:sp>
          </p:grpSp>
          <p:grpSp>
            <p:nvGrpSpPr>
              <p:cNvPr id="79" name="Group 78">
                <a:extLst>
                  <a:ext uri="{FF2B5EF4-FFF2-40B4-BE49-F238E27FC236}">
                    <a16:creationId xmlns:a16="http://schemas.microsoft.com/office/drawing/2014/main" id="{E793A11C-68EB-439D-B077-CFDBC2C50D16}"/>
                  </a:ext>
                </a:extLst>
              </p:cNvPr>
              <p:cNvGrpSpPr/>
              <p:nvPr/>
            </p:nvGrpSpPr>
            <p:grpSpPr>
              <a:xfrm>
                <a:off x="5480453" y="3385873"/>
                <a:ext cx="842273" cy="349764"/>
                <a:chOff x="107504" y="3730129"/>
                <a:chExt cx="2448272" cy="812937"/>
              </a:xfrm>
            </p:grpSpPr>
            <p:sp>
              <p:nvSpPr>
                <p:cNvPr id="86" name="Arc 85">
                  <a:extLst>
                    <a:ext uri="{FF2B5EF4-FFF2-40B4-BE49-F238E27FC236}">
                      <a16:creationId xmlns:a16="http://schemas.microsoft.com/office/drawing/2014/main" id="{FE520D3A-A9F5-47B0-BC6B-2A5EEC87C71A}"/>
                    </a:ext>
                  </a:extLst>
                </p:cNvPr>
                <p:cNvSpPr/>
                <p:nvPr/>
              </p:nvSpPr>
              <p:spPr>
                <a:xfrm>
                  <a:off x="107504" y="3730129"/>
                  <a:ext cx="2448272" cy="811205"/>
                </a:xfrm>
                <a:prstGeom prst="arc">
                  <a:avLst>
                    <a:gd name="adj1" fmla="val 17439965"/>
                    <a:gd name="adj2" fmla="val 8757765"/>
                  </a:avLst>
                </a:prstGeom>
                <a:ln w="57150">
                  <a:solidFill>
                    <a:srgbClr val="0088EE"/>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1013"/>
                </a:p>
              </p:txBody>
            </p:sp>
            <p:sp>
              <p:nvSpPr>
                <p:cNvPr id="87" name="Arc 86">
                  <a:extLst>
                    <a:ext uri="{FF2B5EF4-FFF2-40B4-BE49-F238E27FC236}">
                      <a16:creationId xmlns:a16="http://schemas.microsoft.com/office/drawing/2014/main" id="{D6900877-3231-4325-BA2A-A74908167C2C}"/>
                    </a:ext>
                  </a:extLst>
                </p:cNvPr>
                <p:cNvSpPr/>
                <p:nvPr/>
              </p:nvSpPr>
              <p:spPr>
                <a:xfrm>
                  <a:off x="107504" y="3731861"/>
                  <a:ext cx="2448272" cy="811205"/>
                </a:xfrm>
                <a:prstGeom prst="arc">
                  <a:avLst>
                    <a:gd name="adj1" fmla="val 9199856"/>
                    <a:gd name="adj2" fmla="val 17810312"/>
                  </a:avLst>
                </a:prstGeom>
                <a:ln w="57150">
                  <a:solidFill>
                    <a:srgbClr val="0088E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1013"/>
                </a:p>
              </p:txBody>
            </p:sp>
          </p:grpSp>
          <p:grpSp>
            <p:nvGrpSpPr>
              <p:cNvPr id="80" name="Group 79">
                <a:extLst>
                  <a:ext uri="{FF2B5EF4-FFF2-40B4-BE49-F238E27FC236}">
                    <a16:creationId xmlns:a16="http://schemas.microsoft.com/office/drawing/2014/main" id="{7B1F5DB6-1F30-4EDB-A4E7-2D9EA4487970}"/>
                  </a:ext>
                </a:extLst>
              </p:cNvPr>
              <p:cNvGrpSpPr/>
              <p:nvPr/>
            </p:nvGrpSpPr>
            <p:grpSpPr>
              <a:xfrm>
                <a:off x="6561782" y="3385873"/>
                <a:ext cx="842273" cy="349764"/>
                <a:chOff x="107504" y="3730129"/>
                <a:chExt cx="2448272" cy="812937"/>
              </a:xfrm>
            </p:grpSpPr>
            <p:sp>
              <p:nvSpPr>
                <p:cNvPr id="84" name="Arc 83">
                  <a:extLst>
                    <a:ext uri="{FF2B5EF4-FFF2-40B4-BE49-F238E27FC236}">
                      <a16:creationId xmlns:a16="http://schemas.microsoft.com/office/drawing/2014/main" id="{77CD71BB-1422-4018-8599-9D2C64C9822F}"/>
                    </a:ext>
                  </a:extLst>
                </p:cNvPr>
                <p:cNvSpPr/>
                <p:nvPr/>
              </p:nvSpPr>
              <p:spPr>
                <a:xfrm>
                  <a:off x="107504" y="3730129"/>
                  <a:ext cx="2448272" cy="811205"/>
                </a:xfrm>
                <a:prstGeom prst="arc">
                  <a:avLst>
                    <a:gd name="adj1" fmla="val 17439965"/>
                    <a:gd name="adj2" fmla="val 8757765"/>
                  </a:avLst>
                </a:prstGeom>
                <a:ln w="57150">
                  <a:solidFill>
                    <a:srgbClr val="0088EE"/>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1013"/>
                </a:p>
              </p:txBody>
            </p:sp>
            <p:sp>
              <p:nvSpPr>
                <p:cNvPr id="85" name="Arc 84">
                  <a:extLst>
                    <a:ext uri="{FF2B5EF4-FFF2-40B4-BE49-F238E27FC236}">
                      <a16:creationId xmlns:a16="http://schemas.microsoft.com/office/drawing/2014/main" id="{573A7E41-0FCD-46E2-9194-1444F1A18E3B}"/>
                    </a:ext>
                  </a:extLst>
                </p:cNvPr>
                <p:cNvSpPr/>
                <p:nvPr/>
              </p:nvSpPr>
              <p:spPr>
                <a:xfrm>
                  <a:off x="107504" y="3731861"/>
                  <a:ext cx="2448272" cy="811205"/>
                </a:xfrm>
                <a:prstGeom prst="arc">
                  <a:avLst>
                    <a:gd name="adj1" fmla="val 9199856"/>
                    <a:gd name="adj2" fmla="val 17810312"/>
                  </a:avLst>
                </a:prstGeom>
                <a:ln w="57150">
                  <a:solidFill>
                    <a:srgbClr val="0088E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1013"/>
                </a:p>
              </p:txBody>
            </p:sp>
          </p:grpSp>
          <p:grpSp>
            <p:nvGrpSpPr>
              <p:cNvPr id="81" name="Group 80">
                <a:extLst>
                  <a:ext uri="{FF2B5EF4-FFF2-40B4-BE49-F238E27FC236}">
                    <a16:creationId xmlns:a16="http://schemas.microsoft.com/office/drawing/2014/main" id="{1E198313-128E-40CB-BB65-F0DAC64D28A0}"/>
                  </a:ext>
                </a:extLst>
              </p:cNvPr>
              <p:cNvGrpSpPr/>
              <p:nvPr/>
            </p:nvGrpSpPr>
            <p:grpSpPr>
              <a:xfrm>
                <a:off x="7643111" y="3385873"/>
                <a:ext cx="842273" cy="349764"/>
                <a:chOff x="107504" y="3730129"/>
                <a:chExt cx="2448272" cy="812937"/>
              </a:xfrm>
            </p:grpSpPr>
            <p:sp>
              <p:nvSpPr>
                <p:cNvPr id="82" name="Arc 81">
                  <a:extLst>
                    <a:ext uri="{FF2B5EF4-FFF2-40B4-BE49-F238E27FC236}">
                      <a16:creationId xmlns:a16="http://schemas.microsoft.com/office/drawing/2014/main" id="{F637710E-9FA0-4D27-9C61-BEC49267FEB3}"/>
                    </a:ext>
                  </a:extLst>
                </p:cNvPr>
                <p:cNvSpPr/>
                <p:nvPr/>
              </p:nvSpPr>
              <p:spPr>
                <a:xfrm>
                  <a:off x="107504" y="3730129"/>
                  <a:ext cx="2448272" cy="811205"/>
                </a:xfrm>
                <a:prstGeom prst="arc">
                  <a:avLst>
                    <a:gd name="adj1" fmla="val 17439965"/>
                    <a:gd name="adj2" fmla="val 8757765"/>
                  </a:avLst>
                </a:prstGeom>
                <a:ln w="57150">
                  <a:solidFill>
                    <a:srgbClr val="0088EE"/>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1013"/>
                </a:p>
              </p:txBody>
            </p:sp>
            <p:sp>
              <p:nvSpPr>
                <p:cNvPr id="83" name="Arc 82">
                  <a:extLst>
                    <a:ext uri="{FF2B5EF4-FFF2-40B4-BE49-F238E27FC236}">
                      <a16:creationId xmlns:a16="http://schemas.microsoft.com/office/drawing/2014/main" id="{17939706-A7CC-4AD6-91DD-3A36F29F79B4}"/>
                    </a:ext>
                  </a:extLst>
                </p:cNvPr>
                <p:cNvSpPr/>
                <p:nvPr/>
              </p:nvSpPr>
              <p:spPr>
                <a:xfrm>
                  <a:off x="107504" y="3731861"/>
                  <a:ext cx="2448272" cy="811205"/>
                </a:xfrm>
                <a:prstGeom prst="arc">
                  <a:avLst>
                    <a:gd name="adj1" fmla="val 9199856"/>
                    <a:gd name="adj2" fmla="val 17810312"/>
                  </a:avLst>
                </a:prstGeom>
                <a:ln w="57150">
                  <a:solidFill>
                    <a:srgbClr val="0088E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1013"/>
                </a:p>
              </p:txBody>
            </p:sp>
          </p:grpSp>
        </p:grpSp>
        <p:grpSp>
          <p:nvGrpSpPr>
            <p:cNvPr id="52" name="Group 51">
              <a:extLst>
                <a:ext uri="{FF2B5EF4-FFF2-40B4-BE49-F238E27FC236}">
                  <a16:creationId xmlns:a16="http://schemas.microsoft.com/office/drawing/2014/main" id="{BD2347AF-8289-40D3-B5DC-005E70656FC8}"/>
                </a:ext>
              </a:extLst>
            </p:cNvPr>
            <p:cNvGrpSpPr/>
            <p:nvPr/>
          </p:nvGrpSpPr>
          <p:grpSpPr>
            <a:xfrm>
              <a:off x="3995936" y="4159356"/>
              <a:ext cx="4086260" cy="349764"/>
              <a:chOff x="4399124" y="3385873"/>
              <a:chExt cx="4086260" cy="349764"/>
            </a:xfrm>
          </p:grpSpPr>
          <p:grpSp>
            <p:nvGrpSpPr>
              <p:cNvPr id="66" name="Group 65">
                <a:extLst>
                  <a:ext uri="{FF2B5EF4-FFF2-40B4-BE49-F238E27FC236}">
                    <a16:creationId xmlns:a16="http://schemas.microsoft.com/office/drawing/2014/main" id="{E758FF39-376A-41CA-BC86-20AA9B407D30}"/>
                  </a:ext>
                </a:extLst>
              </p:cNvPr>
              <p:cNvGrpSpPr/>
              <p:nvPr/>
            </p:nvGrpSpPr>
            <p:grpSpPr>
              <a:xfrm>
                <a:off x="4399124" y="3385873"/>
                <a:ext cx="842273" cy="349764"/>
                <a:chOff x="107504" y="3730129"/>
                <a:chExt cx="2448272" cy="812937"/>
              </a:xfrm>
            </p:grpSpPr>
            <p:sp>
              <p:nvSpPr>
                <p:cNvPr id="76" name="Arc 75">
                  <a:extLst>
                    <a:ext uri="{FF2B5EF4-FFF2-40B4-BE49-F238E27FC236}">
                      <a16:creationId xmlns:a16="http://schemas.microsoft.com/office/drawing/2014/main" id="{00CE9062-0565-4E34-AE1F-96F8173DE6ED}"/>
                    </a:ext>
                  </a:extLst>
                </p:cNvPr>
                <p:cNvSpPr/>
                <p:nvPr/>
              </p:nvSpPr>
              <p:spPr>
                <a:xfrm>
                  <a:off x="107504" y="3730129"/>
                  <a:ext cx="2448272" cy="811205"/>
                </a:xfrm>
                <a:prstGeom prst="arc">
                  <a:avLst>
                    <a:gd name="adj1" fmla="val 17439965"/>
                    <a:gd name="adj2" fmla="val 8757765"/>
                  </a:avLst>
                </a:prstGeom>
                <a:ln w="57150">
                  <a:solidFill>
                    <a:srgbClr val="0088EE"/>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1013"/>
                </a:p>
              </p:txBody>
            </p:sp>
            <p:sp>
              <p:nvSpPr>
                <p:cNvPr id="77" name="Arc 76">
                  <a:extLst>
                    <a:ext uri="{FF2B5EF4-FFF2-40B4-BE49-F238E27FC236}">
                      <a16:creationId xmlns:a16="http://schemas.microsoft.com/office/drawing/2014/main" id="{8C83F4CF-C67A-4E9A-96B8-6BC78EFC6271}"/>
                    </a:ext>
                  </a:extLst>
                </p:cNvPr>
                <p:cNvSpPr/>
                <p:nvPr/>
              </p:nvSpPr>
              <p:spPr>
                <a:xfrm>
                  <a:off x="107504" y="3731861"/>
                  <a:ext cx="2448272" cy="811205"/>
                </a:xfrm>
                <a:prstGeom prst="arc">
                  <a:avLst>
                    <a:gd name="adj1" fmla="val 9199856"/>
                    <a:gd name="adj2" fmla="val 17810312"/>
                  </a:avLst>
                </a:prstGeom>
                <a:ln w="57150">
                  <a:solidFill>
                    <a:srgbClr val="0088E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1013"/>
                </a:p>
              </p:txBody>
            </p:sp>
          </p:grpSp>
          <p:grpSp>
            <p:nvGrpSpPr>
              <p:cNvPr id="67" name="Group 66">
                <a:extLst>
                  <a:ext uri="{FF2B5EF4-FFF2-40B4-BE49-F238E27FC236}">
                    <a16:creationId xmlns:a16="http://schemas.microsoft.com/office/drawing/2014/main" id="{1A14B7B7-BA7E-4494-BF97-760D60389888}"/>
                  </a:ext>
                </a:extLst>
              </p:cNvPr>
              <p:cNvGrpSpPr/>
              <p:nvPr/>
            </p:nvGrpSpPr>
            <p:grpSpPr>
              <a:xfrm>
                <a:off x="5480453" y="3385873"/>
                <a:ext cx="842273" cy="349764"/>
                <a:chOff x="107504" y="3730129"/>
                <a:chExt cx="2448272" cy="812937"/>
              </a:xfrm>
            </p:grpSpPr>
            <p:sp>
              <p:nvSpPr>
                <p:cNvPr id="74" name="Arc 73">
                  <a:extLst>
                    <a:ext uri="{FF2B5EF4-FFF2-40B4-BE49-F238E27FC236}">
                      <a16:creationId xmlns:a16="http://schemas.microsoft.com/office/drawing/2014/main" id="{B826B7AD-FB66-4276-A10F-87B8E6391199}"/>
                    </a:ext>
                  </a:extLst>
                </p:cNvPr>
                <p:cNvSpPr/>
                <p:nvPr/>
              </p:nvSpPr>
              <p:spPr>
                <a:xfrm>
                  <a:off x="107504" y="3730129"/>
                  <a:ext cx="2448272" cy="811205"/>
                </a:xfrm>
                <a:prstGeom prst="arc">
                  <a:avLst>
                    <a:gd name="adj1" fmla="val 17439965"/>
                    <a:gd name="adj2" fmla="val 8757765"/>
                  </a:avLst>
                </a:prstGeom>
                <a:ln w="57150">
                  <a:solidFill>
                    <a:srgbClr val="0088EE"/>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1013"/>
                </a:p>
              </p:txBody>
            </p:sp>
            <p:sp>
              <p:nvSpPr>
                <p:cNvPr id="75" name="Arc 74">
                  <a:extLst>
                    <a:ext uri="{FF2B5EF4-FFF2-40B4-BE49-F238E27FC236}">
                      <a16:creationId xmlns:a16="http://schemas.microsoft.com/office/drawing/2014/main" id="{F98BE122-31AD-4E6E-AF44-FAC6DBDE3120}"/>
                    </a:ext>
                  </a:extLst>
                </p:cNvPr>
                <p:cNvSpPr/>
                <p:nvPr/>
              </p:nvSpPr>
              <p:spPr>
                <a:xfrm>
                  <a:off x="107504" y="3731861"/>
                  <a:ext cx="2448272" cy="811205"/>
                </a:xfrm>
                <a:prstGeom prst="arc">
                  <a:avLst>
                    <a:gd name="adj1" fmla="val 9199856"/>
                    <a:gd name="adj2" fmla="val 17810312"/>
                  </a:avLst>
                </a:prstGeom>
                <a:ln w="57150">
                  <a:solidFill>
                    <a:srgbClr val="0088E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1013"/>
                </a:p>
              </p:txBody>
            </p:sp>
          </p:grpSp>
          <p:grpSp>
            <p:nvGrpSpPr>
              <p:cNvPr id="68" name="Group 67">
                <a:extLst>
                  <a:ext uri="{FF2B5EF4-FFF2-40B4-BE49-F238E27FC236}">
                    <a16:creationId xmlns:a16="http://schemas.microsoft.com/office/drawing/2014/main" id="{6AAA6811-9E8B-458A-9EE7-324BED44D048}"/>
                  </a:ext>
                </a:extLst>
              </p:cNvPr>
              <p:cNvGrpSpPr/>
              <p:nvPr/>
            </p:nvGrpSpPr>
            <p:grpSpPr>
              <a:xfrm>
                <a:off x="6561782" y="3385873"/>
                <a:ext cx="842273" cy="349764"/>
                <a:chOff x="107504" y="3730129"/>
                <a:chExt cx="2448272" cy="812937"/>
              </a:xfrm>
            </p:grpSpPr>
            <p:sp>
              <p:nvSpPr>
                <p:cNvPr id="72" name="Arc 71">
                  <a:extLst>
                    <a:ext uri="{FF2B5EF4-FFF2-40B4-BE49-F238E27FC236}">
                      <a16:creationId xmlns:a16="http://schemas.microsoft.com/office/drawing/2014/main" id="{6C7D5DAD-92C7-4824-9461-A3B58CD486EA}"/>
                    </a:ext>
                  </a:extLst>
                </p:cNvPr>
                <p:cNvSpPr/>
                <p:nvPr/>
              </p:nvSpPr>
              <p:spPr>
                <a:xfrm>
                  <a:off x="107504" y="3730129"/>
                  <a:ext cx="2448272" cy="811205"/>
                </a:xfrm>
                <a:prstGeom prst="arc">
                  <a:avLst>
                    <a:gd name="adj1" fmla="val 17439965"/>
                    <a:gd name="adj2" fmla="val 8757765"/>
                  </a:avLst>
                </a:prstGeom>
                <a:ln w="57150">
                  <a:solidFill>
                    <a:srgbClr val="0088EE"/>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1013"/>
                </a:p>
              </p:txBody>
            </p:sp>
            <p:sp>
              <p:nvSpPr>
                <p:cNvPr id="73" name="Arc 72">
                  <a:extLst>
                    <a:ext uri="{FF2B5EF4-FFF2-40B4-BE49-F238E27FC236}">
                      <a16:creationId xmlns:a16="http://schemas.microsoft.com/office/drawing/2014/main" id="{0975370A-EF2A-4B90-A565-929358358285}"/>
                    </a:ext>
                  </a:extLst>
                </p:cNvPr>
                <p:cNvSpPr/>
                <p:nvPr/>
              </p:nvSpPr>
              <p:spPr>
                <a:xfrm>
                  <a:off x="107504" y="3731861"/>
                  <a:ext cx="2448272" cy="811205"/>
                </a:xfrm>
                <a:prstGeom prst="arc">
                  <a:avLst>
                    <a:gd name="adj1" fmla="val 9199856"/>
                    <a:gd name="adj2" fmla="val 17810312"/>
                  </a:avLst>
                </a:prstGeom>
                <a:ln w="57150">
                  <a:solidFill>
                    <a:srgbClr val="0088E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1013"/>
                </a:p>
              </p:txBody>
            </p:sp>
          </p:grpSp>
          <p:grpSp>
            <p:nvGrpSpPr>
              <p:cNvPr id="69" name="Group 68">
                <a:extLst>
                  <a:ext uri="{FF2B5EF4-FFF2-40B4-BE49-F238E27FC236}">
                    <a16:creationId xmlns:a16="http://schemas.microsoft.com/office/drawing/2014/main" id="{B6AF7786-937D-4783-ACF1-1D4104164028}"/>
                  </a:ext>
                </a:extLst>
              </p:cNvPr>
              <p:cNvGrpSpPr/>
              <p:nvPr/>
            </p:nvGrpSpPr>
            <p:grpSpPr>
              <a:xfrm>
                <a:off x="7643111" y="3385873"/>
                <a:ext cx="842273" cy="349764"/>
                <a:chOff x="107504" y="3730129"/>
                <a:chExt cx="2448272" cy="812937"/>
              </a:xfrm>
            </p:grpSpPr>
            <p:sp>
              <p:nvSpPr>
                <p:cNvPr id="70" name="Arc 69">
                  <a:extLst>
                    <a:ext uri="{FF2B5EF4-FFF2-40B4-BE49-F238E27FC236}">
                      <a16:creationId xmlns:a16="http://schemas.microsoft.com/office/drawing/2014/main" id="{D2923E3E-A609-4819-AEE6-F4FF14C99A23}"/>
                    </a:ext>
                  </a:extLst>
                </p:cNvPr>
                <p:cNvSpPr/>
                <p:nvPr/>
              </p:nvSpPr>
              <p:spPr>
                <a:xfrm>
                  <a:off x="107504" y="3730129"/>
                  <a:ext cx="2448272" cy="811205"/>
                </a:xfrm>
                <a:prstGeom prst="arc">
                  <a:avLst>
                    <a:gd name="adj1" fmla="val 17439965"/>
                    <a:gd name="adj2" fmla="val 8757765"/>
                  </a:avLst>
                </a:prstGeom>
                <a:ln w="57150">
                  <a:solidFill>
                    <a:srgbClr val="0088EE"/>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1013"/>
                </a:p>
              </p:txBody>
            </p:sp>
            <p:sp>
              <p:nvSpPr>
                <p:cNvPr id="71" name="Arc 70">
                  <a:extLst>
                    <a:ext uri="{FF2B5EF4-FFF2-40B4-BE49-F238E27FC236}">
                      <a16:creationId xmlns:a16="http://schemas.microsoft.com/office/drawing/2014/main" id="{55FC0498-52DD-478D-953A-D97E25CC0E8D}"/>
                    </a:ext>
                  </a:extLst>
                </p:cNvPr>
                <p:cNvSpPr/>
                <p:nvPr/>
              </p:nvSpPr>
              <p:spPr>
                <a:xfrm>
                  <a:off x="107504" y="3731861"/>
                  <a:ext cx="2448272" cy="811205"/>
                </a:xfrm>
                <a:prstGeom prst="arc">
                  <a:avLst>
                    <a:gd name="adj1" fmla="val 9199856"/>
                    <a:gd name="adj2" fmla="val 17810312"/>
                  </a:avLst>
                </a:prstGeom>
                <a:ln w="57150">
                  <a:solidFill>
                    <a:srgbClr val="0088E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1013"/>
                </a:p>
              </p:txBody>
            </p:sp>
          </p:grpSp>
        </p:grpSp>
        <p:grpSp>
          <p:nvGrpSpPr>
            <p:cNvPr id="53" name="Group 52">
              <a:extLst>
                <a:ext uri="{FF2B5EF4-FFF2-40B4-BE49-F238E27FC236}">
                  <a16:creationId xmlns:a16="http://schemas.microsoft.com/office/drawing/2014/main" id="{39ACA511-FC92-4F2B-97A1-5C0FB3F97DB6}"/>
                </a:ext>
              </a:extLst>
            </p:cNvPr>
            <p:cNvGrpSpPr/>
            <p:nvPr/>
          </p:nvGrpSpPr>
          <p:grpSpPr>
            <a:xfrm>
              <a:off x="3314836" y="5658799"/>
              <a:ext cx="4086260" cy="349764"/>
              <a:chOff x="4399124" y="3385873"/>
              <a:chExt cx="4086260" cy="349764"/>
            </a:xfrm>
          </p:grpSpPr>
          <p:grpSp>
            <p:nvGrpSpPr>
              <p:cNvPr id="54" name="Group 53">
                <a:extLst>
                  <a:ext uri="{FF2B5EF4-FFF2-40B4-BE49-F238E27FC236}">
                    <a16:creationId xmlns:a16="http://schemas.microsoft.com/office/drawing/2014/main" id="{B9DCE3C8-4A80-42B1-A945-0BC097FEBC1F}"/>
                  </a:ext>
                </a:extLst>
              </p:cNvPr>
              <p:cNvGrpSpPr/>
              <p:nvPr/>
            </p:nvGrpSpPr>
            <p:grpSpPr>
              <a:xfrm>
                <a:off x="4399124" y="3385873"/>
                <a:ext cx="842273" cy="349764"/>
                <a:chOff x="107504" y="3730129"/>
                <a:chExt cx="2448272" cy="812937"/>
              </a:xfrm>
            </p:grpSpPr>
            <p:sp>
              <p:nvSpPr>
                <p:cNvPr id="64" name="Arc 63">
                  <a:extLst>
                    <a:ext uri="{FF2B5EF4-FFF2-40B4-BE49-F238E27FC236}">
                      <a16:creationId xmlns:a16="http://schemas.microsoft.com/office/drawing/2014/main" id="{93148259-2E3C-4DE1-88D6-501E378F2510}"/>
                    </a:ext>
                  </a:extLst>
                </p:cNvPr>
                <p:cNvSpPr/>
                <p:nvPr/>
              </p:nvSpPr>
              <p:spPr>
                <a:xfrm>
                  <a:off x="107504" y="3730129"/>
                  <a:ext cx="2448272" cy="811205"/>
                </a:xfrm>
                <a:prstGeom prst="arc">
                  <a:avLst>
                    <a:gd name="adj1" fmla="val 17439965"/>
                    <a:gd name="adj2" fmla="val 8757765"/>
                  </a:avLst>
                </a:prstGeom>
                <a:ln w="57150">
                  <a:solidFill>
                    <a:srgbClr val="0088EE"/>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1013"/>
                </a:p>
              </p:txBody>
            </p:sp>
            <p:sp>
              <p:nvSpPr>
                <p:cNvPr id="65" name="Arc 64">
                  <a:extLst>
                    <a:ext uri="{FF2B5EF4-FFF2-40B4-BE49-F238E27FC236}">
                      <a16:creationId xmlns:a16="http://schemas.microsoft.com/office/drawing/2014/main" id="{9C613E94-E0C6-43BD-904F-8975995B8182}"/>
                    </a:ext>
                  </a:extLst>
                </p:cNvPr>
                <p:cNvSpPr/>
                <p:nvPr/>
              </p:nvSpPr>
              <p:spPr>
                <a:xfrm>
                  <a:off x="107504" y="3731861"/>
                  <a:ext cx="2448272" cy="811205"/>
                </a:xfrm>
                <a:prstGeom prst="arc">
                  <a:avLst>
                    <a:gd name="adj1" fmla="val 9199856"/>
                    <a:gd name="adj2" fmla="val 17810312"/>
                  </a:avLst>
                </a:prstGeom>
                <a:ln w="57150">
                  <a:solidFill>
                    <a:srgbClr val="0088E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1013"/>
                </a:p>
              </p:txBody>
            </p:sp>
          </p:grpSp>
          <p:grpSp>
            <p:nvGrpSpPr>
              <p:cNvPr id="55" name="Group 54">
                <a:extLst>
                  <a:ext uri="{FF2B5EF4-FFF2-40B4-BE49-F238E27FC236}">
                    <a16:creationId xmlns:a16="http://schemas.microsoft.com/office/drawing/2014/main" id="{6F977A48-2861-4828-9C07-D21CABCD299F}"/>
                  </a:ext>
                </a:extLst>
              </p:cNvPr>
              <p:cNvGrpSpPr/>
              <p:nvPr/>
            </p:nvGrpSpPr>
            <p:grpSpPr>
              <a:xfrm>
                <a:off x="5480453" y="3385873"/>
                <a:ext cx="842273" cy="349764"/>
                <a:chOff x="107504" y="3730129"/>
                <a:chExt cx="2448272" cy="812937"/>
              </a:xfrm>
            </p:grpSpPr>
            <p:sp>
              <p:nvSpPr>
                <p:cNvPr id="62" name="Arc 61">
                  <a:extLst>
                    <a:ext uri="{FF2B5EF4-FFF2-40B4-BE49-F238E27FC236}">
                      <a16:creationId xmlns:a16="http://schemas.microsoft.com/office/drawing/2014/main" id="{771A5EF9-2C55-4B5B-9444-770EA818D547}"/>
                    </a:ext>
                  </a:extLst>
                </p:cNvPr>
                <p:cNvSpPr/>
                <p:nvPr/>
              </p:nvSpPr>
              <p:spPr>
                <a:xfrm>
                  <a:off x="107504" y="3730129"/>
                  <a:ext cx="2448272" cy="811205"/>
                </a:xfrm>
                <a:prstGeom prst="arc">
                  <a:avLst>
                    <a:gd name="adj1" fmla="val 17439965"/>
                    <a:gd name="adj2" fmla="val 8757765"/>
                  </a:avLst>
                </a:prstGeom>
                <a:ln w="57150">
                  <a:solidFill>
                    <a:srgbClr val="0088EE"/>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1013"/>
                </a:p>
              </p:txBody>
            </p:sp>
            <p:sp>
              <p:nvSpPr>
                <p:cNvPr id="63" name="Arc 62">
                  <a:extLst>
                    <a:ext uri="{FF2B5EF4-FFF2-40B4-BE49-F238E27FC236}">
                      <a16:creationId xmlns:a16="http://schemas.microsoft.com/office/drawing/2014/main" id="{70A838E3-E47C-46AA-9AD7-0C937E7463FE}"/>
                    </a:ext>
                  </a:extLst>
                </p:cNvPr>
                <p:cNvSpPr/>
                <p:nvPr/>
              </p:nvSpPr>
              <p:spPr>
                <a:xfrm>
                  <a:off x="107504" y="3731861"/>
                  <a:ext cx="2448272" cy="811205"/>
                </a:xfrm>
                <a:prstGeom prst="arc">
                  <a:avLst>
                    <a:gd name="adj1" fmla="val 9199856"/>
                    <a:gd name="adj2" fmla="val 17810312"/>
                  </a:avLst>
                </a:prstGeom>
                <a:ln w="57150">
                  <a:solidFill>
                    <a:srgbClr val="0088E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1013"/>
                </a:p>
              </p:txBody>
            </p:sp>
          </p:grpSp>
          <p:grpSp>
            <p:nvGrpSpPr>
              <p:cNvPr id="56" name="Group 55">
                <a:extLst>
                  <a:ext uri="{FF2B5EF4-FFF2-40B4-BE49-F238E27FC236}">
                    <a16:creationId xmlns:a16="http://schemas.microsoft.com/office/drawing/2014/main" id="{167B8D87-CC44-46B7-B718-B6747B85CAED}"/>
                  </a:ext>
                </a:extLst>
              </p:cNvPr>
              <p:cNvGrpSpPr/>
              <p:nvPr/>
            </p:nvGrpSpPr>
            <p:grpSpPr>
              <a:xfrm>
                <a:off x="6561782" y="3385873"/>
                <a:ext cx="842273" cy="349764"/>
                <a:chOff x="107504" y="3730129"/>
                <a:chExt cx="2448272" cy="812937"/>
              </a:xfrm>
            </p:grpSpPr>
            <p:sp>
              <p:nvSpPr>
                <p:cNvPr id="60" name="Arc 59">
                  <a:extLst>
                    <a:ext uri="{FF2B5EF4-FFF2-40B4-BE49-F238E27FC236}">
                      <a16:creationId xmlns:a16="http://schemas.microsoft.com/office/drawing/2014/main" id="{E359C678-6103-46FF-8E23-E3CDFFEBF359}"/>
                    </a:ext>
                  </a:extLst>
                </p:cNvPr>
                <p:cNvSpPr/>
                <p:nvPr/>
              </p:nvSpPr>
              <p:spPr>
                <a:xfrm>
                  <a:off x="107504" y="3730129"/>
                  <a:ext cx="2448272" cy="811205"/>
                </a:xfrm>
                <a:prstGeom prst="arc">
                  <a:avLst>
                    <a:gd name="adj1" fmla="val 17439965"/>
                    <a:gd name="adj2" fmla="val 8757765"/>
                  </a:avLst>
                </a:prstGeom>
                <a:ln w="57150">
                  <a:solidFill>
                    <a:srgbClr val="0088EE"/>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1013"/>
                </a:p>
              </p:txBody>
            </p:sp>
            <p:sp>
              <p:nvSpPr>
                <p:cNvPr id="61" name="Arc 60">
                  <a:extLst>
                    <a:ext uri="{FF2B5EF4-FFF2-40B4-BE49-F238E27FC236}">
                      <a16:creationId xmlns:a16="http://schemas.microsoft.com/office/drawing/2014/main" id="{0B4191ED-0B63-4CEF-8D4B-F75D33FF25CB}"/>
                    </a:ext>
                  </a:extLst>
                </p:cNvPr>
                <p:cNvSpPr/>
                <p:nvPr/>
              </p:nvSpPr>
              <p:spPr>
                <a:xfrm>
                  <a:off x="107504" y="3731861"/>
                  <a:ext cx="2448272" cy="811205"/>
                </a:xfrm>
                <a:prstGeom prst="arc">
                  <a:avLst>
                    <a:gd name="adj1" fmla="val 9199856"/>
                    <a:gd name="adj2" fmla="val 17810312"/>
                  </a:avLst>
                </a:prstGeom>
                <a:ln w="57150">
                  <a:solidFill>
                    <a:srgbClr val="0088E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1013"/>
                </a:p>
              </p:txBody>
            </p:sp>
          </p:grpSp>
          <p:grpSp>
            <p:nvGrpSpPr>
              <p:cNvPr id="57" name="Group 56">
                <a:extLst>
                  <a:ext uri="{FF2B5EF4-FFF2-40B4-BE49-F238E27FC236}">
                    <a16:creationId xmlns:a16="http://schemas.microsoft.com/office/drawing/2014/main" id="{B91A8E8D-9BFF-4DB9-8F2A-6F6000842B59}"/>
                  </a:ext>
                </a:extLst>
              </p:cNvPr>
              <p:cNvGrpSpPr/>
              <p:nvPr/>
            </p:nvGrpSpPr>
            <p:grpSpPr>
              <a:xfrm>
                <a:off x="7643111" y="3385873"/>
                <a:ext cx="842273" cy="349764"/>
                <a:chOff x="107504" y="3730129"/>
                <a:chExt cx="2448272" cy="812937"/>
              </a:xfrm>
            </p:grpSpPr>
            <p:sp>
              <p:nvSpPr>
                <p:cNvPr id="58" name="Arc 57">
                  <a:extLst>
                    <a:ext uri="{FF2B5EF4-FFF2-40B4-BE49-F238E27FC236}">
                      <a16:creationId xmlns:a16="http://schemas.microsoft.com/office/drawing/2014/main" id="{98BAA9C4-0C10-49C5-8088-1E024F880467}"/>
                    </a:ext>
                  </a:extLst>
                </p:cNvPr>
                <p:cNvSpPr/>
                <p:nvPr/>
              </p:nvSpPr>
              <p:spPr>
                <a:xfrm>
                  <a:off x="107504" y="3730129"/>
                  <a:ext cx="2448272" cy="811205"/>
                </a:xfrm>
                <a:prstGeom prst="arc">
                  <a:avLst>
                    <a:gd name="adj1" fmla="val 17439965"/>
                    <a:gd name="adj2" fmla="val 8757765"/>
                  </a:avLst>
                </a:prstGeom>
                <a:ln w="57150">
                  <a:solidFill>
                    <a:srgbClr val="0088EE"/>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1013"/>
                </a:p>
              </p:txBody>
            </p:sp>
            <p:sp>
              <p:nvSpPr>
                <p:cNvPr id="59" name="Arc 58">
                  <a:extLst>
                    <a:ext uri="{FF2B5EF4-FFF2-40B4-BE49-F238E27FC236}">
                      <a16:creationId xmlns:a16="http://schemas.microsoft.com/office/drawing/2014/main" id="{F2A89662-E3A5-4368-9987-F7CB7CFF78C0}"/>
                    </a:ext>
                  </a:extLst>
                </p:cNvPr>
                <p:cNvSpPr/>
                <p:nvPr/>
              </p:nvSpPr>
              <p:spPr>
                <a:xfrm>
                  <a:off x="107504" y="3731861"/>
                  <a:ext cx="2448272" cy="811205"/>
                </a:xfrm>
                <a:prstGeom prst="arc">
                  <a:avLst>
                    <a:gd name="adj1" fmla="val 9199856"/>
                    <a:gd name="adj2" fmla="val 17810312"/>
                  </a:avLst>
                </a:prstGeom>
                <a:ln w="57150">
                  <a:solidFill>
                    <a:srgbClr val="0088E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1013"/>
                </a:p>
              </p:txBody>
            </p:sp>
          </p:grpSp>
        </p:grpSp>
      </p:grpSp>
      <p:pic>
        <p:nvPicPr>
          <p:cNvPr id="119" name="Picture 118">
            <a:extLst>
              <a:ext uri="{FF2B5EF4-FFF2-40B4-BE49-F238E27FC236}">
                <a16:creationId xmlns:a16="http://schemas.microsoft.com/office/drawing/2014/main" id="{F620B0EB-50D6-43C5-B1EC-F3026B926053}"/>
              </a:ext>
            </a:extLst>
          </p:cNvPr>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5145972" y="5956571"/>
            <a:ext cx="3581368" cy="352749"/>
          </a:xfrm>
          <a:prstGeom prst="rect">
            <a:avLst/>
          </a:prstGeom>
        </p:spPr>
      </p:pic>
      <p:pic>
        <p:nvPicPr>
          <p:cNvPr id="12" name="Picture 11">
            <a:extLst>
              <a:ext uri="{FF2B5EF4-FFF2-40B4-BE49-F238E27FC236}">
                <a16:creationId xmlns:a16="http://schemas.microsoft.com/office/drawing/2014/main" id="{044918BD-18A4-471E-8752-D2CA21D95067}"/>
              </a:ext>
            </a:extLst>
          </p:cNvPr>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284256" y="6031873"/>
            <a:ext cx="4287744" cy="493471"/>
          </a:xfrm>
          <a:prstGeom prst="rect">
            <a:avLst/>
          </a:prstGeom>
        </p:spPr>
      </p:pic>
      <p:grpSp>
        <p:nvGrpSpPr>
          <p:cNvPr id="121" name="Group 120">
            <a:extLst>
              <a:ext uri="{FF2B5EF4-FFF2-40B4-BE49-F238E27FC236}">
                <a16:creationId xmlns:a16="http://schemas.microsoft.com/office/drawing/2014/main" id="{B7019360-7F0A-4A0D-8F6A-6E819974F631}"/>
              </a:ext>
            </a:extLst>
          </p:cNvPr>
          <p:cNvGrpSpPr/>
          <p:nvPr/>
        </p:nvGrpSpPr>
        <p:grpSpPr>
          <a:xfrm>
            <a:off x="2771800" y="1983398"/>
            <a:ext cx="1450430" cy="2535850"/>
            <a:chOff x="348168" y="1772816"/>
            <a:chExt cx="2448272" cy="4280417"/>
          </a:xfrm>
        </p:grpSpPr>
        <p:grpSp>
          <p:nvGrpSpPr>
            <p:cNvPr id="122" name="Group 121">
              <a:extLst>
                <a:ext uri="{FF2B5EF4-FFF2-40B4-BE49-F238E27FC236}">
                  <a16:creationId xmlns:a16="http://schemas.microsoft.com/office/drawing/2014/main" id="{2B1B0794-DA4D-47A5-A69F-8B9ED00D0BED}"/>
                </a:ext>
              </a:extLst>
            </p:cNvPr>
            <p:cNvGrpSpPr/>
            <p:nvPr/>
          </p:nvGrpSpPr>
          <p:grpSpPr>
            <a:xfrm>
              <a:off x="348168" y="2211583"/>
              <a:ext cx="701690" cy="1080120"/>
              <a:chOff x="269910" y="2077126"/>
              <a:chExt cx="701690" cy="1080120"/>
            </a:xfrm>
          </p:grpSpPr>
          <p:cxnSp>
            <p:nvCxnSpPr>
              <p:cNvPr id="133" name="Straight Arrow Connector 132">
                <a:extLst>
                  <a:ext uri="{FF2B5EF4-FFF2-40B4-BE49-F238E27FC236}">
                    <a16:creationId xmlns:a16="http://schemas.microsoft.com/office/drawing/2014/main" id="{7DC05034-3C49-40AC-BC94-D9063E38FE48}"/>
                  </a:ext>
                </a:extLst>
              </p:cNvPr>
              <p:cNvCxnSpPr/>
              <p:nvPr/>
            </p:nvCxnSpPr>
            <p:spPr>
              <a:xfrm flipV="1">
                <a:off x="971600" y="2077126"/>
                <a:ext cx="0" cy="108012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34" name="Picture 133">
                <a:extLst>
                  <a:ext uri="{FF2B5EF4-FFF2-40B4-BE49-F238E27FC236}">
                    <a16:creationId xmlns:a16="http://schemas.microsoft.com/office/drawing/2014/main" id="{B0FB89D3-D32A-4CDC-9BD4-0B3C746A9D1C}"/>
                  </a:ext>
                </a:extLst>
              </p:cNvPr>
              <p:cNvPicPr>
                <a:picLocks noChangeAspect="1"/>
              </p:cNvPicPr>
              <p:nvPr>
                <p:custDataLst>
                  <p:tags r:id="rId3"/>
                </p:custDataLst>
              </p:nvPr>
            </p:nvPicPr>
            <p:blipFill>
              <a:blip r:embed="rId7" cstate="print">
                <a:extLst>
                  <a:ext uri="{28A0092B-C50C-407E-A947-70E740481C1C}">
                    <a14:useLocalDpi xmlns:a14="http://schemas.microsoft.com/office/drawing/2010/main" val="0"/>
                  </a:ext>
                </a:extLst>
              </a:blip>
              <a:stretch>
                <a:fillRect/>
              </a:stretch>
            </p:blipFill>
            <p:spPr>
              <a:xfrm>
                <a:off x="269910" y="2614140"/>
                <a:ext cx="490006" cy="340733"/>
              </a:xfrm>
              <a:prstGeom prst="rect">
                <a:avLst/>
              </a:prstGeom>
            </p:spPr>
          </p:pic>
        </p:grpSp>
        <p:grpSp>
          <p:nvGrpSpPr>
            <p:cNvPr id="123" name="Group 122">
              <a:extLst>
                <a:ext uri="{FF2B5EF4-FFF2-40B4-BE49-F238E27FC236}">
                  <a16:creationId xmlns:a16="http://schemas.microsoft.com/office/drawing/2014/main" id="{F8586769-2558-4296-BAB9-8D3FFF539CC6}"/>
                </a:ext>
              </a:extLst>
            </p:cNvPr>
            <p:cNvGrpSpPr/>
            <p:nvPr/>
          </p:nvGrpSpPr>
          <p:grpSpPr>
            <a:xfrm>
              <a:off x="348168" y="1772816"/>
              <a:ext cx="2448272" cy="4280417"/>
              <a:chOff x="348168" y="1772816"/>
              <a:chExt cx="2448272" cy="4280417"/>
            </a:xfrm>
          </p:grpSpPr>
          <p:grpSp>
            <p:nvGrpSpPr>
              <p:cNvPr id="124" name="Group 123">
                <a:extLst>
                  <a:ext uri="{FF2B5EF4-FFF2-40B4-BE49-F238E27FC236}">
                    <a16:creationId xmlns:a16="http://schemas.microsoft.com/office/drawing/2014/main" id="{02829140-25CF-423D-9BAF-DBEFAB0292C2}"/>
                  </a:ext>
                </a:extLst>
              </p:cNvPr>
              <p:cNvGrpSpPr/>
              <p:nvPr/>
            </p:nvGrpSpPr>
            <p:grpSpPr>
              <a:xfrm>
                <a:off x="348168" y="1772816"/>
                <a:ext cx="2448272" cy="4280417"/>
                <a:chOff x="348168" y="1772816"/>
                <a:chExt cx="2448272" cy="4280417"/>
              </a:xfrm>
            </p:grpSpPr>
            <p:sp>
              <p:nvSpPr>
                <p:cNvPr id="129" name="円柱 134">
                  <a:extLst>
                    <a:ext uri="{FF2B5EF4-FFF2-40B4-BE49-F238E27FC236}">
                      <a16:creationId xmlns:a16="http://schemas.microsoft.com/office/drawing/2014/main" id="{C25D86F9-B891-4808-B626-AAB75C7A5EBB}"/>
                    </a:ext>
                  </a:extLst>
                </p:cNvPr>
                <p:cNvSpPr/>
                <p:nvPr/>
              </p:nvSpPr>
              <p:spPr>
                <a:xfrm>
                  <a:off x="1428288" y="1772816"/>
                  <a:ext cx="288032" cy="4280417"/>
                </a:xfrm>
                <a:prstGeom prst="can">
                  <a:avLst/>
                </a:prstGeom>
                <a:gradFill flip="none" rotWithShape="1">
                  <a:gsLst>
                    <a:gs pos="0">
                      <a:srgbClr val="00B0F0">
                        <a:lumMod val="69000"/>
                      </a:srgbClr>
                    </a:gs>
                    <a:gs pos="50000">
                      <a:srgbClr val="00B0F0">
                        <a:lumMod val="93000"/>
                        <a:lumOff val="7000"/>
                      </a:srgbClr>
                    </a:gs>
                    <a:gs pos="100000">
                      <a:srgbClr val="00B0F0">
                        <a:lumMod val="69000"/>
                      </a:srgbClr>
                    </a:gs>
                  </a:gsLst>
                  <a:lin ang="0" scaled="1"/>
                  <a:tileRect/>
                </a:gra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grpSp>
              <p:nvGrpSpPr>
                <p:cNvPr id="130" name="Group 129">
                  <a:extLst>
                    <a:ext uri="{FF2B5EF4-FFF2-40B4-BE49-F238E27FC236}">
                      <a16:creationId xmlns:a16="http://schemas.microsoft.com/office/drawing/2014/main" id="{D7D53115-3414-4BB3-B9DE-AF3D6F3D04E5}"/>
                    </a:ext>
                  </a:extLst>
                </p:cNvPr>
                <p:cNvGrpSpPr/>
                <p:nvPr/>
              </p:nvGrpSpPr>
              <p:grpSpPr>
                <a:xfrm>
                  <a:off x="348168" y="3571284"/>
                  <a:ext cx="2448272" cy="812937"/>
                  <a:chOff x="348168" y="3571284"/>
                  <a:chExt cx="2448272" cy="812937"/>
                </a:xfrm>
              </p:grpSpPr>
              <p:sp>
                <p:nvSpPr>
                  <p:cNvPr id="131" name="Arc 130">
                    <a:extLst>
                      <a:ext uri="{FF2B5EF4-FFF2-40B4-BE49-F238E27FC236}">
                        <a16:creationId xmlns:a16="http://schemas.microsoft.com/office/drawing/2014/main" id="{E6E84B74-D97A-4A6D-B5AB-EF120F6A23EF}"/>
                      </a:ext>
                    </a:extLst>
                  </p:cNvPr>
                  <p:cNvSpPr/>
                  <p:nvPr/>
                </p:nvSpPr>
                <p:spPr>
                  <a:xfrm>
                    <a:off x="348168" y="3573016"/>
                    <a:ext cx="2448272" cy="811205"/>
                  </a:xfrm>
                  <a:prstGeom prst="arc">
                    <a:avLst>
                      <a:gd name="adj1" fmla="val 9199856"/>
                      <a:gd name="adj2" fmla="val 15043970"/>
                    </a:avLst>
                  </a:prstGeom>
                  <a:ln w="57150">
                    <a:solidFill>
                      <a:srgbClr val="0088E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1350"/>
                  </a:p>
                </p:txBody>
              </p:sp>
              <p:sp>
                <p:nvSpPr>
                  <p:cNvPr id="132" name="Arc 131">
                    <a:extLst>
                      <a:ext uri="{FF2B5EF4-FFF2-40B4-BE49-F238E27FC236}">
                        <a16:creationId xmlns:a16="http://schemas.microsoft.com/office/drawing/2014/main" id="{FD81DDD3-4A68-4D29-BEEF-69682B078AA4}"/>
                      </a:ext>
                    </a:extLst>
                  </p:cNvPr>
                  <p:cNvSpPr/>
                  <p:nvPr/>
                </p:nvSpPr>
                <p:spPr>
                  <a:xfrm>
                    <a:off x="348168" y="3571284"/>
                    <a:ext cx="2448272" cy="811205"/>
                  </a:xfrm>
                  <a:prstGeom prst="arc">
                    <a:avLst>
                      <a:gd name="adj1" fmla="val 17439965"/>
                      <a:gd name="adj2" fmla="val 8757765"/>
                    </a:avLst>
                  </a:prstGeom>
                  <a:ln w="57150">
                    <a:solidFill>
                      <a:srgbClr val="0088EE"/>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1350"/>
                  </a:p>
                </p:txBody>
              </p:sp>
            </p:grpSp>
          </p:grpSp>
          <p:grpSp>
            <p:nvGrpSpPr>
              <p:cNvPr id="125" name="Group 124">
                <a:extLst>
                  <a:ext uri="{FF2B5EF4-FFF2-40B4-BE49-F238E27FC236}">
                    <a16:creationId xmlns:a16="http://schemas.microsoft.com/office/drawing/2014/main" id="{50032B48-3039-4998-AC85-16CCA093CAF9}"/>
                  </a:ext>
                </a:extLst>
              </p:cNvPr>
              <p:cNvGrpSpPr/>
              <p:nvPr/>
            </p:nvGrpSpPr>
            <p:grpSpPr>
              <a:xfrm>
                <a:off x="746105" y="3986203"/>
                <a:ext cx="255032" cy="487243"/>
                <a:chOff x="746105" y="3986203"/>
                <a:chExt cx="255032" cy="487243"/>
              </a:xfrm>
            </p:grpSpPr>
            <p:cxnSp>
              <p:nvCxnSpPr>
                <p:cNvPr id="126" name="Straight Arrow Connector 125">
                  <a:extLst>
                    <a:ext uri="{FF2B5EF4-FFF2-40B4-BE49-F238E27FC236}">
                      <a16:creationId xmlns:a16="http://schemas.microsoft.com/office/drawing/2014/main" id="{A0F9FDA0-39D2-4C7D-B725-B67BCFEDD10F}"/>
                    </a:ext>
                  </a:extLst>
                </p:cNvPr>
                <p:cNvCxnSpPr>
                  <a:cxnSpLocks/>
                </p:cNvCxnSpPr>
                <p:nvPr/>
              </p:nvCxnSpPr>
              <p:spPr>
                <a:xfrm flipV="1">
                  <a:off x="873620" y="4360541"/>
                  <a:ext cx="885" cy="112905"/>
                </a:xfrm>
                <a:prstGeom prst="straightConnector1">
                  <a:avLst/>
                </a:prstGeom>
                <a:solidFill>
                  <a:srgbClr val="00B0F0"/>
                </a:solidFill>
                <a:ln w="1905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27" name="Oval 126">
                  <a:extLst>
                    <a:ext uri="{FF2B5EF4-FFF2-40B4-BE49-F238E27FC236}">
                      <a16:creationId xmlns:a16="http://schemas.microsoft.com/office/drawing/2014/main" id="{B97E8588-2402-46B1-A66E-2F7ABA230225}"/>
                    </a:ext>
                  </a:extLst>
                </p:cNvPr>
                <p:cNvSpPr/>
                <p:nvPr/>
              </p:nvSpPr>
              <p:spPr>
                <a:xfrm rot="16200000">
                  <a:off x="746105" y="4175714"/>
                  <a:ext cx="255031" cy="255032"/>
                </a:xfrm>
                <a:prstGeom prst="ellipse">
                  <a:avLst/>
                </a:prstGeom>
                <a:solidFill>
                  <a:srgbClr val="FF8F8F"/>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p>
              </p:txBody>
            </p:sp>
            <p:cxnSp>
              <p:nvCxnSpPr>
                <p:cNvPr id="128" name="Straight Arrow Connector 127">
                  <a:extLst>
                    <a:ext uri="{FF2B5EF4-FFF2-40B4-BE49-F238E27FC236}">
                      <a16:creationId xmlns:a16="http://schemas.microsoft.com/office/drawing/2014/main" id="{3C244D08-FDC3-4D22-B9CC-B6F99D241D0E}"/>
                    </a:ext>
                  </a:extLst>
                </p:cNvPr>
                <p:cNvCxnSpPr>
                  <a:cxnSpLocks/>
                  <a:stCxn id="127" idx="6"/>
                </p:cNvCxnSpPr>
                <p:nvPr/>
              </p:nvCxnSpPr>
              <p:spPr>
                <a:xfrm flipH="1" flipV="1">
                  <a:off x="873620" y="3986203"/>
                  <a:ext cx="2" cy="189512"/>
                </a:xfrm>
                <a:prstGeom prst="straightConnector1">
                  <a:avLst/>
                </a:prstGeom>
                <a:solidFill>
                  <a:srgbClr val="00B0F0"/>
                </a:solidFill>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grpSp>
      <p:sp>
        <p:nvSpPr>
          <p:cNvPr id="135" name="TextBox 134">
            <a:extLst>
              <a:ext uri="{FF2B5EF4-FFF2-40B4-BE49-F238E27FC236}">
                <a16:creationId xmlns:a16="http://schemas.microsoft.com/office/drawing/2014/main" id="{6CECF5E7-5921-44D8-9D39-8E68E8220099}"/>
              </a:ext>
            </a:extLst>
          </p:cNvPr>
          <p:cNvSpPr txBox="1"/>
          <p:nvPr/>
        </p:nvSpPr>
        <p:spPr>
          <a:xfrm>
            <a:off x="207752" y="4698217"/>
            <a:ext cx="4399087" cy="923330"/>
          </a:xfrm>
          <a:prstGeom prst="rect">
            <a:avLst/>
          </a:prstGeom>
          <a:noFill/>
        </p:spPr>
        <p:txBody>
          <a:bodyPr wrap="square" rtlCol="0">
            <a:spAutoFit/>
          </a:bodyPr>
          <a:lstStyle/>
          <a:p>
            <a:pPr marL="342900" indent="-342900">
              <a:buFont typeface="+mj-lt"/>
              <a:buAutoNum type="arabicPeriod"/>
            </a:pPr>
            <a:r>
              <a:rPr lang="en-US" altLang="ja-JP" dirty="0"/>
              <a:t>No effects on the longitudinal motion</a:t>
            </a:r>
            <a:endParaRPr lang="ja-JP" altLang="en-US" dirty="0"/>
          </a:p>
          <a:p>
            <a:pPr marL="342900" indent="-342900">
              <a:buFont typeface="+mj-lt"/>
              <a:buAutoNum type="arabicPeriod"/>
            </a:pPr>
            <a:r>
              <a:rPr lang="en-US" altLang="ja-JP" dirty="0">
                <a:solidFill>
                  <a:srgbClr val="0070C0"/>
                </a:solidFill>
              </a:rPr>
              <a:t>Cyclotron motion </a:t>
            </a:r>
            <a:r>
              <a:rPr lang="ja-JP" altLang="en-US" dirty="0">
                <a:solidFill>
                  <a:srgbClr val="0070C0"/>
                </a:solidFill>
              </a:rPr>
              <a:t>～</a:t>
            </a:r>
            <a:r>
              <a:rPr lang="en-US" altLang="ja-JP" dirty="0">
                <a:solidFill>
                  <a:srgbClr val="0070C0"/>
                </a:solidFill>
              </a:rPr>
              <a:t> Harmonic oscillation</a:t>
            </a:r>
          </a:p>
          <a:p>
            <a:pPr marL="342900" indent="-342900">
              <a:buFont typeface="+mj-lt"/>
              <a:buAutoNum type="arabicPeriod"/>
            </a:pPr>
            <a:r>
              <a:rPr lang="en-US" altLang="ja-JP" dirty="0">
                <a:solidFill>
                  <a:srgbClr val="FF0000"/>
                </a:solidFill>
              </a:rPr>
              <a:t>Spin polarization (Zeeman effect)</a:t>
            </a:r>
          </a:p>
        </p:txBody>
      </p:sp>
      <p:sp>
        <p:nvSpPr>
          <p:cNvPr id="136" name="TextBox 135">
            <a:extLst>
              <a:ext uri="{FF2B5EF4-FFF2-40B4-BE49-F238E27FC236}">
                <a16:creationId xmlns:a16="http://schemas.microsoft.com/office/drawing/2014/main" id="{1A6FF06C-DE34-471C-B250-0A2BC79CAD80}"/>
              </a:ext>
            </a:extLst>
          </p:cNvPr>
          <p:cNvSpPr txBox="1"/>
          <p:nvPr/>
        </p:nvSpPr>
        <p:spPr>
          <a:xfrm>
            <a:off x="5321175" y="5100914"/>
            <a:ext cx="3737776" cy="584775"/>
          </a:xfrm>
          <a:prstGeom prst="rect">
            <a:avLst/>
          </a:prstGeom>
          <a:noFill/>
        </p:spPr>
        <p:txBody>
          <a:bodyPr wrap="square" rtlCol="0">
            <a:spAutoFit/>
          </a:bodyPr>
          <a:lstStyle/>
          <a:p>
            <a:r>
              <a:rPr lang="en-US" altLang="ja-JP" sz="1600" dirty="0"/>
              <a:t>No energetically favored position. </a:t>
            </a:r>
          </a:p>
          <a:p>
            <a:r>
              <a:rPr lang="en-US" altLang="ja-JP" sz="1600" dirty="0">
                <a:sym typeface="Wingdings" panose="05000000000000000000" pitchFamily="2" charset="2"/>
              </a:rPr>
              <a:t> Degeneracy</a:t>
            </a:r>
            <a:endParaRPr lang="ja-JP" altLang="en-US" sz="1600" dirty="0"/>
          </a:p>
        </p:txBody>
      </p:sp>
      <p:sp>
        <p:nvSpPr>
          <p:cNvPr id="137" name="TextBox 136">
            <a:extLst>
              <a:ext uri="{FF2B5EF4-FFF2-40B4-BE49-F238E27FC236}">
                <a16:creationId xmlns:a16="http://schemas.microsoft.com/office/drawing/2014/main" id="{B1A7A257-E380-44B7-AE16-5B8D1932D9A9}"/>
              </a:ext>
            </a:extLst>
          </p:cNvPr>
          <p:cNvSpPr txBox="1"/>
          <p:nvPr/>
        </p:nvSpPr>
        <p:spPr>
          <a:xfrm>
            <a:off x="251299" y="1615657"/>
            <a:ext cx="2304477" cy="400110"/>
          </a:xfrm>
          <a:prstGeom prst="rect">
            <a:avLst/>
          </a:prstGeom>
          <a:noFill/>
        </p:spPr>
        <p:txBody>
          <a:bodyPr wrap="none" rtlCol="0">
            <a:spAutoFit/>
          </a:bodyPr>
          <a:lstStyle/>
          <a:p>
            <a:r>
              <a:rPr lang="en-US" altLang="ja-JP" sz="2000" dirty="0">
                <a:solidFill>
                  <a:srgbClr val="00B0F0"/>
                </a:solidFill>
              </a:rPr>
              <a:t>Landau quantization</a:t>
            </a:r>
            <a:endParaRPr lang="ja-JP" altLang="en-US" sz="2000" dirty="0">
              <a:solidFill>
                <a:srgbClr val="00B0F0"/>
              </a:solidFill>
            </a:endParaRPr>
          </a:p>
        </p:txBody>
      </p:sp>
      <p:sp>
        <p:nvSpPr>
          <p:cNvPr id="2" name="TextBox 1">
            <a:extLst>
              <a:ext uri="{FF2B5EF4-FFF2-40B4-BE49-F238E27FC236}">
                <a16:creationId xmlns:a16="http://schemas.microsoft.com/office/drawing/2014/main" id="{CC2DD70A-3E02-4F83-BEB1-D46F624EF40C}"/>
              </a:ext>
            </a:extLst>
          </p:cNvPr>
          <p:cNvSpPr txBox="1"/>
          <p:nvPr/>
        </p:nvSpPr>
        <p:spPr>
          <a:xfrm>
            <a:off x="1767044" y="188640"/>
            <a:ext cx="5613268" cy="523220"/>
          </a:xfrm>
          <a:prstGeom prst="rect">
            <a:avLst/>
          </a:prstGeom>
          <a:noFill/>
        </p:spPr>
        <p:txBody>
          <a:bodyPr wrap="none" rtlCol="0">
            <a:spAutoFit/>
          </a:bodyPr>
          <a:lstStyle/>
          <a:p>
            <a:r>
              <a:rPr kumimoji="1" lang="en-US" altLang="ja-JP" sz="2800" dirty="0">
                <a:solidFill>
                  <a:srgbClr val="00B0F0"/>
                </a:solidFill>
              </a:rPr>
              <a:t>Fermion spectrum in a </a:t>
            </a:r>
            <a:r>
              <a:rPr lang="en-US" altLang="ja-JP" sz="2800" dirty="0">
                <a:solidFill>
                  <a:srgbClr val="00B0F0"/>
                </a:solidFill>
              </a:rPr>
              <a:t>magnetic field</a:t>
            </a:r>
            <a:endParaRPr kumimoji="1" lang="ja-JP" altLang="en-US" sz="2800" dirty="0">
              <a:solidFill>
                <a:srgbClr val="00B0F0"/>
              </a:solidFill>
            </a:endParaRPr>
          </a:p>
        </p:txBody>
      </p:sp>
      <p:sp>
        <p:nvSpPr>
          <p:cNvPr id="3" name="TextBox 2">
            <a:extLst>
              <a:ext uri="{FF2B5EF4-FFF2-40B4-BE49-F238E27FC236}">
                <a16:creationId xmlns:a16="http://schemas.microsoft.com/office/drawing/2014/main" id="{1E24BAFE-5919-4795-A39B-43DE973BCFD2}"/>
              </a:ext>
            </a:extLst>
          </p:cNvPr>
          <p:cNvSpPr txBox="1"/>
          <p:nvPr/>
        </p:nvSpPr>
        <p:spPr>
          <a:xfrm>
            <a:off x="956066" y="827420"/>
            <a:ext cx="7288342" cy="369332"/>
          </a:xfrm>
          <a:prstGeom prst="rect">
            <a:avLst/>
          </a:prstGeom>
          <a:noFill/>
        </p:spPr>
        <p:txBody>
          <a:bodyPr wrap="none" rtlCol="0">
            <a:spAutoFit/>
          </a:bodyPr>
          <a:lstStyle/>
          <a:p>
            <a:r>
              <a:rPr kumimoji="1" lang="en-US" altLang="ja-JP" dirty="0"/>
              <a:t>Remember the </a:t>
            </a:r>
            <a:r>
              <a:rPr lang="en-US" altLang="ja-JP" dirty="0"/>
              <a:t>lesson: </a:t>
            </a:r>
            <a:r>
              <a:rPr kumimoji="1" lang="en-US" altLang="ja-JP" dirty="0"/>
              <a:t>Photon spectrum depends on the fermion spectrum.</a:t>
            </a:r>
            <a:endParaRPr kumimoji="1" lang="ja-JP" altLang="en-US" dirty="0"/>
          </a:p>
        </p:txBody>
      </p:sp>
      <p:sp>
        <p:nvSpPr>
          <p:cNvPr id="5" name="TextBox 4">
            <a:extLst>
              <a:ext uri="{FF2B5EF4-FFF2-40B4-BE49-F238E27FC236}">
                <a16:creationId xmlns:a16="http://schemas.microsoft.com/office/drawing/2014/main" id="{C2FBD943-7FF0-4DD7-AAAB-163789158460}"/>
              </a:ext>
            </a:extLst>
          </p:cNvPr>
          <p:cNvSpPr txBox="1"/>
          <p:nvPr/>
        </p:nvSpPr>
        <p:spPr>
          <a:xfrm>
            <a:off x="896173" y="2414972"/>
            <a:ext cx="1803619" cy="369332"/>
          </a:xfrm>
          <a:prstGeom prst="rect">
            <a:avLst/>
          </a:prstGeom>
          <a:noFill/>
        </p:spPr>
        <p:txBody>
          <a:bodyPr wrap="square" rtlCol="0">
            <a:spAutoFit/>
          </a:bodyPr>
          <a:lstStyle/>
          <a:p>
            <a:r>
              <a:rPr kumimoji="1" lang="en-US" altLang="ja-JP" dirty="0"/>
              <a:t>Classical motion</a:t>
            </a:r>
            <a:endParaRPr kumimoji="1" lang="ja-JP" altLang="en-US" dirty="0"/>
          </a:p>
        </p:txBody>
      </p:sp>
      <p:sp>
        <p:nvSpPr>
          <p:cNvPr id="138" name="TextBox 137">
            <a:extLst>
              <a:ext uri="{FF2B5EF4-FFF2-40B4-BE49-F238E27FC236}">
                <a16:creationId xmlns:a16="http://schemas.microsoft.com/office/drawing/2014/main" id="{3EF9F37E-B227-4B60-956E-E9C1DC14E8D2}"/>
              </a:ext>
            </a:extLst>
          </p:cNvPr>
          <p:cNvSpPr txBox="1"/>
          <p:nvPr/>
        </p:nvSpPr>
        <p:spPr>
          <a:xfrm>
            <a:off x="5049699" y="1653042"/>
            <a:ext cx="2205091" cy="400110"/>
          </a:xfrm>
          <a:prstGeom prst="rect">
            <a:avLst/>
          </a:prstGeom>
          <a:noFill/>
        </p:spPr>
        <p:txBody>
          <a:bodyPr wrap="none" rtlCol="0">
            <a:spAutoFit/>
          </a:bodyPr>
          <a:lstStyle/>
          <a:p>
            <a:r>
              <a:rPr lang="en-US" altLang="ja-JP" sz="2000" dirty="0">
                <a:solidFill>
                  <a:srgbClr val="00B0F0"/>
                </a:solidFill>
              </a:rPr>
              <a:t>Landau degeneracy</a:t>
            </a:r>
            <a:endParaRPr lang="ja-JP" altLang="en-US" sz="2000" dirty="0">
              <a:solidFill>
                <a:srgbClr val="00B0F0"/>
              </a:solidFill>
            </a:endParaRPr>
          </a:p>
        </p:txBody>
      </p:sp>
      <p:sp>
        <p:nvSpPr>
          <p:cNvPr id="14" name="TextBox 13">
            <a:extLst>
              <a:ext uri="{FF2B5EF4-FFF2-40B4-BE49-F238E27FC236}">
                <a16:creationId xmlns:a16="http://schemas.microsoft.com/office/drawing/2014/main" id="{F7254310-B4AD-4983-AD43-3CC2A7519AB9}"/>
              </a:ext>
            </a:extLst>
          </p:cNvPr>
          <p:cNvSpPr txBox="1"/>
          <p:nvPr/>
        </p:nvSpPr>
        <p:spPr>
          <a:xfrm>
            <a:off x="305434" y="5685689"/>
            <a:ext cx="1765291" cy="369332"/>
          </a:xfrm>
          <a:prstGeom prst="rect">
            <a:avLst/>
          </a:prstGeom>
          <a:noFill/>
        </p:spPr>
        <p:txBody>
          <a:bodyPr wrap="none" rtlCol="0">
            <a:spAutoFit/>
          </a:bodyPr>
          <a:lstStyle/>
          <a:p>
            <a:r>
              <a:rPr kumimoji="1" lang="en-US" altLang="ja-JP" dirty="0"/>
              <a:t>Energy spectrum</a:t>
            </a:r>
            <a:endParaRPr kumimoji="1" lang="ja-JP" altLang="en-US" dirty="0"/>
          </a:p>
        </p:txBody>
      </p:sp>
      <p:sp>
        <p:nvSpPr>
          <p:cNvPr id="118" name="上矢印 2">
            <a:extLst>
              <a:ext uri="{FF2B5EF4-FFF2-40B4-BE49-F238E27FC236}">
                <a16:creationId xmlns:a16="http://schemas.microsoft.com/office/drawing/2014/main" id="{1C2EB374-8814-4AEC-9995-C49BB8334EAD}"/>
              </a:ext>
            </a:extLst>
          </p:cNvPr>
          <p:cNvSpPr/>
          <p:nvPr/>
        </p:nvSpPr>
        <p:spPr>
          <a:xfrm>
            <a:off x="2286395" y="3453841"/>
            <a:ext cx="658330" cy="971865"/>
          </a:xfrm>
          <a:prstGeom prst="up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dirty="0" err="1"/>
              <a:t>B</a:t>
            </a:r>
            <a:r>
              <a:rPr lang="en-US" altLang="ja-JP" sz="1400" baseline="-25000" dirty="0" err="1"/>
              <a:t>z</a:t>
            </a:r>
            <a:endParaRPr lang="ja-JP" altLang="en-US" sz="1400" dirty="0"/>
          </a:p>
        </p:txBody>
      </p:sp>
    </p:spTree>
    <p:extLst>
      <p:ext uri="{BB962C8B-B14F-4D97-AF65-F5344CB8AC3E}">
        <p14:creationId xmlns:p14="http://schemas.microsoft.com/office/powerpoint/2010/main" val="28156976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3C4B3857-1D48-4060-B18E-0ECAE4E7D640}"/>
              </a:ext>
            </a:extLst>
          </p:cNvPr>
          <p:cNvSpPr/>
          <p:nvPr/>
        </p:nvSpPr>
        <p:spPr bwMode="auto">
          <a:xfrm>
            <a:off x="376726" y="2411993"/>
            <a:ext cx="8371738" cy="1809095"/>
          </a:xfrm>
          <a:prstGeom prst="rect">
            <a:avLst/>
          </a:prstGeom>
          <a:solidFill>
            <a:schemeClr val="accent6">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ja-JP" altLang="en-US"/>
          </a:p>
        </p:txBody>
      </p:sp>
      <p:pic>
        <p:nvPicPr>
          <p:cNvPr id="3074" name="Picture 2 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95352" y="4439339"/>
            <a:ext cx="3664090" cy="22059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 name="テキスト ボックス 26"/>
          <p:cNvSpPr txBox="1"/>
          <p:nvPr/>
        </p:nvSpPr>
        <p:spPr>
          <a:xfrm>
            <a:off x="1758477" y="-3180"/>
            <a:ext cx="5712013" cy="830997"/>
          </a:xfrm>
          <a:prstGeom prst="rect">
            <a:avLst/>
          </a:prstGeom>
          <a:noFill/>
        </p:spPr>
        <p:txBody>
          <a:bodyPr wrap="none" rtlCol="0">
            <a:spAutoFit/>
          </a:bodyPr>
          <a:lstStyle/>
          <a:p>
            <a:r>
              <a:rPr lang="en-US" altLang="ja-JP" sz="2400" dirty="0">
                <a:solidFill>
                  <a:srgbClr val="00B0F0"/>
                </a:solidFill>
              </a:rPr>
              <a:t>Fermion pair spectrum in the imaginary part</a:t>
            </a:r>
          </a:p>
          <a:p>
            <a:r>
              <a:rPr lang="en-US" altLang="ja-JP" sz="2400" dirty="0">
                <a:solidFill>
                  <a:srgbClr val="00B0F0"/>
                </a:solidFill>
              </a:rPr>
              <a:t>--- Thresholds at the Landau levels</a:t>
            </a:r>
          </a:p>
        </p:txBody>
      </p:sp>
      <p:sp>
        <p:nvSpPr>
          <p:cNvPr id="40" name="テキスト ボックス 39"/>
          <p:cNvSpPr txBox="1"/>
          <p:nvPr/>
        </p:nvSpPr>
        <p:spPr>
          <a:xfrm>
            <a:off x="352373" y="2509398"/>
            <a:ext cx="5616624" cy="369332"/>
          </a:xfrm>
          <a:prstGeom prst="rect">
            <a:avLst/>
          </a:prstGeom>
          <a:noFill/>
        </p:spPr>
        <p:txBody>
          <a:bodyPr wrap="square" rtlCol="0">
            <a:spAutoFit/>
          </a:bodyPr>
          <a:lstStyle/>
          <a:p>
            <a:r>
              <a:rPr kumimoji="1" lang="en-US" altLang="ja-JP" dirty="0"/>
              <a:t>Polarization tensor acquires an imaginary part </a:t>
            </a:r>
            <a:r>
              <a:rPr lang="en-US" altLang="ja-JP" dirty="0"/>
              <a:t>when</a:t>
            </a:r>
            <a:r>
              <a:rPr kumimoji="1" lang="en-US" altLang="ja-JP" dirty="0"/>
              <a:t> </a:t>
            </a:r>
            <a:endParaRPr kumimoji="1" lang="ja-JP" altLang="en-US" dirty="0"/>
          </a:p>
        </p:txBody>
      </p:sp>
      <p:pic>
        <p:nvPicPr>
          <p:cNvPr id="15" name="図 14" descr="\begin{document}&#10;\begin{align*}&#10;4ac-b^2 \leq 0&#10;\end{align*}&#10;\end{document}"/>
          <p:cNvPicPr>
            <a:picLocks/>
          </p:cNvPicPr>
          <p:nvPr/>
        </p:nvPicPr>
        <p:blipFill>
          <a:blip r:embed="rId9" cstate="print">
            <a:extLst>
              <a:ext uri="{28A0092B-C50C-407E-A947-70E740481C1C}">
                <a14:useLocalDpi xmlns:a14="http://schemas.microsoft.com/office/drawing/2010/main" val="0"/>
              </a:ext>
            </a:extLst>
          </a:blip>
          <a:stretch>
            <a:fillRect/>
          </a:stretch>
        </p:blipFill>
        <p:spPr>
          <a:xfrm>
            <a:off x="5463440" y="2545765"/>
            <a:ext cx="1881559" cy="359644"/>
          </a:xfrm>
          <a:prstGeom prst="rect">
            <a:avLst/>
          </a:prstGeom>
        </p:spPr>
      </p:pic>
      <p:pic>
        <p:nvPicPr>
          <p:cNvPr id="23" name="Picture 22">
            <a:extLst>
              <a:ext uri="{FF2B5EF4-FFF2-40B4-BE49-F238E27FC236}">
                <a16:creationId xmlns:a16="http://schemas.microsoft.com/office/drawing/2014/main" id="{1BA001C0-DEAF-4F4B-9981-16614FB99500}"/>
              </a:ext>
            </a:extLst>
          </p:cNvPr>
          <p:cNvPicPr>
            <a:picLocks noChangeAspect="1"/>
          </p:cNvPicPr>
          <p:nvPr>
            <p:custDataLst>
              <p:tags r:id="rId1"/>
            </p:custDataLst>
          </p:nvPr>
        </p:nvPicPr>
        <p:blipFill>
          <a:blip r:embed="rId10" cstate="print">
            <a:extLst>
              <a:ext uri="{28A0092B-C50C-407E-A947-70E740481C1C}">
                <a14:useLocalDpi xmlns:a14="http://schemas.microsoft.com/office/drawing/2010/main" val="0"/>
              </a:ext>
            </a:extLst>
          </a:blip>
          <a:stretch>
            <a:fillRect/>
          </a:stretch>
        </p:blipFill>
        <p:spPr>
          <a:xfrm>
            <a:off x="1979712" y="3179399"/>
            <a:ext cx="2523525" cy="528738"/>
          </a:xfrm>
          <a:prstGeom prst="rect">
            <a:avLst/>
          </a:prstGeom>
        </p:spPr>
      </p:pic>
      <p:pic>
        <p:nvPicPr>
          <p:cNvPr id="35" name="Picture 34">
            <a:extLst>
              <a:ext uri="{FF2B5EF4-FFF2-40B4-BE49-F238E27FC236}">
                <a16:creationId xmlns:a16="http://schemas.microsoft.com/office/drawing/2014/main" id="{775E4004-C086-4A7B-A847-37985A8CED45}"/>
              </a:ext>
            </a:extLst>
          </p:cNvPr>
          <p:cNvPicPr>
            <a:picLocks noChangeAspect="1"/>
          </p:cNvPicPr>
          <p:nvPr>
            <p:custDataLst>
              <p:tags r:id="rId2"/>
            </p:custDataLst>
          </p:nvPr>
        </p:nvPicPr>
        <p:blipFill>
          <a:blip r:embed="rId11" cstate="print">
            <a:extLst>
              <a:ext uri="{28A0092B-C50C-407E-A947-70E740481C1C}">
                <a14:useLocalDpi xmlns:a14="http://schemas.microsoft.com/office/drawing/2010/main" val="0"/>
              </a:ext>
            </a:extLst>
          </a:blip>
          <a:stretch>
            <a:fillRect/>
          </a:stretch>
        </p:blipFill>
        <p:spPr>
          <a:xfrm>
            <a:off x="5364087" y="3333886"/>
            <a:ext cx="3190361" cy="369332"/>
          </a:xfrm>
          <a:prstGeom prst="rect">
            <a:avLst/>
          </a:prstGeom>
        </p:spPr>
      </p:pic>
      <p:sp>
        <p:nvSpPr>
          <p:cNvPr id="45" name="TextBox 44">
            <a:extLst>
              <a:ext uri="{FF2B5EF4-FFF2-40B4-BE49-F238E27FC236}">
                <a16:creationId xmlns:a16="http://schemas.microsoft.com/office/drawing/2014/main" id="{5B89783D-FB43-43BE-B2FE-AA8000EA5989}"/>
              </a:ext>
            </a:extLst>
          </p:cNvPr>
          <p:cNvSpPr txBox="1"/>
          <p:nvPr/>
        </p:nvSpPr>
        <p:spPr>
          <a:xfrm>
            <a:off x="1584399" y="3789041"/>
            <a:ext cx="5374869" cy="400110"/>
          </a:xfrm>
          <a:prstGeom prst="rect">
            <a:avLst/>
          </a:prstGeom>
          <a:noFill/>
        </p:spPr>
        <p:txBody>
          <a:bodyPr wrap="none" rtlCol="0">
            <a:spAutoFit/>
          </a:bodyPr>
          <a:lstStyle/>
          <a:p>
            <a:r>
              <a:rPr kumimoji="1" lang="en-US" altLang="ja-JP" sz="2000" dirty="0">
                <a:solidFill>
                  <a:srgbClr val="FF0000"/>
                </a:solidFill>
              </a:rPr>
              <a:t>The integers are identified with the Landau levels.</a:t>
            </a:r>
            <a:endParaRPr kumimoji="1" lang="ja-JP" altLang="en-US" sz="2000" dirty="0">
              <a:solidFill>
                <a:srgbClr val="FF0000"/>
              </a:solidFill>
            </a:endParaRPr>
          </a:p>
        </p:txBody>
      </p:sp>
      <p:grpSp>
        <p:nvGrpSpPr>
          <p:cNvPr id="43" name="Group 42">
            <a:extLst>
              <a:ext uri="{FF2B5EF4-FFF2-40B4-BE49-F238E27FC236}">
                <a16:creationId xmlns:a16="http://schemas.microsoft.com/office/drawing/2014/main" id="{53C71F3E-F171-4EAF-B680-C99E518DEC27}"/>
              </a:ext>
            </a:extLst>
          </p:cNvPr>
          <p:cNvGrpSpPr/>
          <p:nvPr/>
        </p:nvGrpSpPr>
        <p:grpSpPr>
          <a:xfrm>
            <a:off x="395536" y="883162"/>
            <a:ext cx="8352928" cy="1388957"/>
            <a:chOff x="395536" y="820049"/>
            <a:chExt cx="8352928" cy="1388957"/>
          </a:xfrm>
        </p:grpSpPr>
        <p:sp>
          <p:nvSpPr>
            <p:cNvPr id="42" name="Rectangle 41">
              <a:extLst>
                <a:ext uri="{FF2B5EF4-FFF2-40B4-BE49-F238E27FC236}">
                  <a16:creationId xmlns:a16="http://schemas.microsoft.com/office/drawing/2014/main" id="{C6435F35-4197-4CF9-A844-9C073F2732D2}"/>
                </a:ext>
              </a:extLst>
            </p:cNvPr>
            <p:cNvSpPr/>
            <p:nvPr/>
          </p:nvSpPr>
          <p:spPr bwMode="auto">
            <a:xfrm>
              <a:off x="395536" y="820049"/>
              <a:ext cx="8352928" cy="1388957"/>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ja-JP" altLang="en-US" dirty="0"/>
            </a:p>
          </p:txBody>
        </p:sp>
        <p:pic>
          <p:nvPicPr>
            <p:cNvPr id="41" name="Picture 40">
              <a:extLst>
                <a:ext uri="{FF2B5EF4-FFF2-40B4-BE49-F238E27FC236}">
                  <a16:creationId xmlns:a16="http://schemas.microsoft.com/office/drawing/2014/main" id="{FC6E828B-F015-4F42-AE36-EA6C9C8B57BC}"/>
                </a:ext>
              </a:extLst>
            </p:cNvPr>
            <p:cNvPicPr>
              <a:picLocks noChangeAspect="1"/>
            </p:cNvPicPr>
            <p:nvPr>
              <p:custDataLst>
                <p:tags r:id="rId5"/>
              </p:custDataLst>
            </p:nvPr>
          </p:nvPicPr>
          <p:blipFill>
            <a:blip r:embed="rId12" cstate="print">
              <a:extLst>
                <a:ext uri="{28A0092B-C50C-407E-A947-70E740481C1C}">
                  <a14:useLocalDpi xmlns:a14="http://schemas.microsoft.com/office/drawing/2010/main" val="0"/>
                </a:ext>
              </a:extLst>
            </a:blip>
            <a:stretch>
              <a:fillRect/>
            </a:stretch>
          </p:blipFill>
          <p:spPr>
            <a:xfrm>
              <a:off x="1547664" y="1252582"/>
              <a:ext cx="5429942" cy="520234"/>
            </a:xfrm>
            <a:prstGeom prst="rect">
              <a:avLst/>
            </a:prstGeom>
          </p:spPr>
        </p:pic>
        <p:pic>
          <p:nvPicPr>
            <p:cNvPr id="20" name="Picture 19">
              <a:extLst>
                <a:ext uri="{FF2B5EF4-FFF2-40B4-BE49-F238E27FC236}">
                  <a16:creationId xmlns:a16="http://schemas.microsoft.com/office/drawing/2014/main" id="{130C6E41-CEA4-4404-AFA7-71FC3A966497}"/>
                </a:ext>
              </a:extLst>
            </p:cNvPr>
            <p:cNvPicPr>
              <a:picLocks noChangeAspect="1"/>
            </p:cNvPicPr>
            <p:nvPr>
              <p:custDataLst>
                <p:tags r:id="rId6"/>
              </p:custDataLst>
            </p:nvPr>
          </p:nvPicPr>
          <p:blipFill>
            <a:blip r:embed="rId13" cstate="print">
              <a:extLst>
                <a:ext uri="{28A0092B-C50C-407E-A947-70E740481C1C}">
                  <a14:useLocalDpi xmlns:a14="http://schemas.microsoft.com/office/drawing/2010/main" val="0"/>
                </a:ext>
              </a:extLst>
            </a:blip>
            <a:stretch>
              <a:fillRect/>
            </a:stretch>
          </p:blipFill>
          <p:spPr>
            <a:xfrm>
              <a:off x="3169524" y="1922766"/>
              <a:ext cx="5367083" cy="256019"/>
            </a:xfrm>
            <a:prstGeom prst="rect">
              <a:avLst/>
            </a:prstGeom>
          </p:spPr>
        </p:pic>
        <p:sp>
          <p:nvSpPr>
            <p:cNvPr id="38" name="TextBox 37">
              <a:extLst>
                <a:ext uri="{FF2B5EF4-FFF2-40B4-BE49-F238E27FC236}">
                  <a16:creationId xmlns:a16="http://schemas.microsoft.com/office/drawing/2014/main" id="{EC839A21-A5BB-4C7E-AB81-C0EB2267CE55}"/>
                </a:ext>
              </a:extLst>
            </p:cNvPr>
            <p:cNvSpPr txBox="1"/>
            <p:nvPr/>
          </p:nvSpPr>
          <p:spPr>
            <a:xfrm>
              <a:off x="395536" y="820050"/>
              <a:ext cx="4621137" cy="369332"/>
            </a:xfrm>
            <a:prstGeom prst="rect">
              <a:avLst/>
            </a:prstGeom>
            <a:noFill/>
          </p:spPr>
          <p:txBody>
            <a:bodyPr wrap="none" rtlCol="0">
              <a:spAutoFit/>
            </a:bodyPr>
            <a:lstStyle/>
            <a:p>
              <a:r>
                <a:rPr kumimoji="1" lang="en-US" altLang="ja-JP" dirty="0"/>
                <a:t>Only one possible source of the imaginary part:</a:t>
              </a:r>
              <a:endParaRPr kumimoji="1" lang="ja-JP" altLang="en-US" dirty="0"/>
            </a:p>
          </p:txBody>
        </p:sp>
      </p:grpSp>
      <p:pic>
        <p:nvPicPr>
          <p:cNvPr id="7" name="Picture 6">
            <a:extLst>
              <a:ext uri="{FF2B5EF4-FFF2-40B4-BE49-F238E27FC236}">
                <a16:creationId xmlns:a16="http://schemas.microsoft.com/office/drawing/2014/main" id="{D6A13035-20A8-4168-9A8F-767CA9388C0B}"/>
              </a:ext>
            </a:extLst>
          </p:cNvPr>
          <p:cNvPicPr>
            <a:picLocks noChangeAspect="1"/>
          </p:cNvPicPr>
          <p:nvPr>
            <p:custDataLst>
              <p:tags r:id="rId3"/>
            </p:custDataLst>
          </p:nvPr>
        </p:nvPicPr>
        <p:blipFill>
          <a:blip r:embed="rId14" cstate="print">
            <a:extLst>
              <a:ext uri="{28A0092B-C50C-407E-A947-70E740481C1C}">
                <a14:useLocalDpi xmlns:a14="http://schemas.microsoft.com/office/drawing/2010/main" val="0"/>
              </a:ext>
            </a:extLst>
          </a:blip>
          <a:stretch>
            <a:fillRect/>
          </a:stretch>
        </p:blipFill>
        <p:spPr>
          <a:xfrm>
            <a:off x="251520" y="4573738"/>
            <a:ext cx="4935965" cy="235312"/>
          </a:xfrm>
          <a:prstGeom prst="rect">
            <a:avLst/>
          </a:prstGeom>
        </p:spPr>
      </p:pic>
      <p:sp>
        <p:nvSpPr>
          <p:cNvPr id="59" name="Arrow: Right 58">
            <a:extLst>
              <a:ext uri="{FF2B5EF4-FFF2-40B4-BE49-F238E27FC236}">
                <a16:creationId xmlns:a16="http://schemas.microsoft.com/office/drawing/2014/main" id="{61F22811-3E21-44F7-B14B-E0D717C015A9}"/>
              </a:ext>
            </a:extLst>
          </p:cNvPr>
          <p:cNvSpPr/>
          <p:nvPr/>
        </p:nvSpPr>
        <p:spPr bwMode="auto">
          <a:xfrm>
            <a:off x="755576" y="3132073"/>
            <a:ext cx="720080" cy="612387"/>
          </a:xfrm>
          <a:prstGeom prst="rightArrow">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ja-JP" altLang="en-US"/>
          </a:p>
        </p:txBody>
      </p:sp>
      <p:sp>
        <p:nvSpPr>
          <p:cNvPr id="62" name="TextBox 61">
            <a:extLst>
              <a:ext uri="{FF2B5EF4-FFF2-40B4-BE49-F238E27FC236}">
                <a16:creationId xmlns:a16="http://schemas.microsoft.com/office/drawing/2014/main" id="{893F986B-246B-4DE9-8BC4-FEAFDE3CD5ED}"/>
              </a:ext>
            </a:extLst>
          </p:cNvPr>
          <p:cNvSpPr txBox="1"/>
          <p:nvPr/>
        </p:nvSpPr>
        <p:spPr>
          <a:xfrm>
            <a:off x="1465693" y="2844041"/>
            <a:ext cx="2060051" cy="369332"/>
          </a:xfrm>
          <a:prstGeom prst="rect">
            <a:avLst/>
          </a:prstGeom>
          <a:noFill/>
        </p:spPr>
        <p:txBody>
          <a:bodyPr wrap="none" rtlCol="0">
            <a:spAutoFit/>
          </a:bodyPr>
          <a:lstStyle/>
          <a:p>
            <a:r>
              <a:rPr kumimoji="1" lang="en-US" altLang="ja-JP" dirty="0">
                <a:solidFill>
                  <a:srgbClr val="FF0000"/>
                </a:solidFill>
              </a:rPr>
              <a:t>Threshold condition</a:t>
            </a:r>
            <a:endParaRPr kumimoji="1" lang="ja-JP" altLang="en-US" dirty="0">
              <a:solidFill>
                <a:srgbClr val="FF0000"/>
              </a:solidFill>
            </a:endParaRPr>
          </a:p>
        </p:txBody>
      </p:sp>
      <p:pic>
        <p:nvPicPr>
          <p:cNvPr id="12" name="Picture 11">
            <a:extLst>
              <a:ext uri="{FF2B5EF4-FFF2-40B4-BE49-F238E27FC236}">
                <a16:creationId xmlns:a16="http://schemas.microsoft.com/office/drawing/2014/main" id="{C7A985B0-00BA-4F2F-BA73-F38CAE53A5F4}"/>
              </a:ext>
            </a:extLst>
          </p:cNvPr>
          <p:cNvPicPr>
            <a:picLocks noChangeAspect="1"/>
          </p:cNvPicPr>
          <p:nvPr>
            <p:custDataLst>
              <p:tags r:id="rId4"/>
            </p:custDataLst>
          </p:nvPr>
        </p:nvPicPr>
        <p:blipFill>
          <a:blip r:embed="rId15" cstate="print">
            <a:extLst>
              <a:ext uri="{28A0092B-C50C-407E-A947-70E740481C1C}">
                <a14:useLocalDpi xmlns:a14="http://schemas.microsoft.com/office/drawing/2010/main" val="0"/>
              </a:ext>
            </a:extLst>
          </a:blip>
          <a:stretch>
            <a:fillRect/>
          </a:stretch>
        </p:blipFill>
        <p:spPr>
          <a:xfrm>
            <a:off x="1365505" y="4997439"/>
            <a:ext cx="2630432" cy="778457"/>
          </a:xfrm>
          <a:prstGeom prst="rect">
            <a:avLst/>
          </a:prstGeom>
        </p:spPr>
      </p:pic>
      <p:sp>
        <p:nvSpPr>
          <p:cNvPr id="10" name="TextBox 9">
            <a:extLst>
              <a:ext uri="{FF2B5EF4-FFF2-40B4-BE49-F238E27FC236}">
                <a16:creationId xmlns:a16="http://schemas.microsoft.com/office/drawing/2014/main" id="{432EF90B-42BF-4090-9119-F909D08F3175}"/>
              </a:ext>
            </a:extLst>
          </p:cNvPr>
          <p:cNvSpPr txBox="1"/>
          <p:nvPr/>
        </p:nvSpPr>
        <p:spPr>
          <a:xfrm>
            <a:off x="720020" y="5958982"/>
            <a:ext cx="4568302" cy="646331"/>
          </a:xfrm>
          <a:prstGeom prst="rect">
            <a:avLst/>
          </a:prstGeom>
          <a:noFill/>
        </p:spPr>
        <p:txBody>
          <a:bodyPr wrap="none" rtlCol="0">
            <a:spAutoFit/>
          </a:bodyPr>
          <a:lstStyle/>
          <a:p>
            <a:r>
              <a:rPr kumimoji="1" lang="en-US" altLang="ja-JP" dirty="0"/>
              <a:t>Photon transverse momentum works </a:t>
            </a:r>
          </a:p>
          <a:p>
            <a:r>
              <a:rPr lang="en-US" altLang="ja-JP" dirty="0"/>
              <a:t>like a </a:t>
            </a:r>
            <a:r>
              <a:rPr lang="en-US" altLang="ja-JP" dirty="0">
                <a:solidFill>
                  <a:srgbClr val="FF0000"/>
                </a:solidFill>
              </a:rPr>
              <a:t>“photon mass” in the (1+1)-d kinematics</a:t>
            </a:r>
            <a:r>
              <a:rPr lang="en-US" altLang="ja-JP" dirty="0"/>
              <a:t>.</a:t>
            </a:r>
          </a:p>
        </p:txBody>
      </p:sp>
    </p:spTree>
    <p:extLst>
      <p:ext uri="{BB962C8B-B14F-4D97-AF65-F5344CB8AC3E}">
        <p14:creationId xmlns:p14="http://schemas.microsoft.com/office/powerpoint/2010/main" val="36005207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3CE1A45F-9BEB-436C-958F-DB027897DD04}"/>
              </a:ext>
            </a:extLst>
          </p:cNvPr>
          <p:cNvGrpSpPr/>
          <p:nvPr/>
        </p:nvGrpSpPr>
        <p:grpSpPr>
          <a:xfrm>
            <a:off x="6594764" y="594558"/>
            <a:ext cx="1450430" cy="2211756"/>
            <a:chOff x="348168" y="1772816"/>
            <a:chExt cx="2448272" cy="4280417"/>
          </a:xfrm>
        </p:grpSpPr>
        <p:grpSp>
          <p:nvGrpSpPr>
            <p:cNvPr id="18" name="Group 17">
              <a:extLst>
                <a:ext uri="{FF2B5EF4-FFF2-40B4-BE49-F238E27FC236}">
                  <a16:creationId xmlns:a16="http://schemas.microsoft.com/office/drawing/2014/main" id="{BA9E8826-9BE7-478E-82C5-0DADAE050664}"/>
                </a:ext>
              </a:extLst>
            </p:cNvPr>
            <p:cNvGrpSpPr/>
            <p:nvPr/>
          </p:nvGrpSpPr>
          <p:grpSpPr>
            <a:xfrm>
              <a:off x="348168" y="2211583"/>
              <a:ext cx="701690" cy="1080120"/>
              <a:chOff x="269910" y="2077126"/>
              <a:chExt cx="701690" cy="1080120"/>
            </a:xfrm>
          </p:grpSpPr>
          <p:cxnSp>
            <p:nvCxnSpPr>
              <p:cNvPr id="29" name="Straight Arrow Connector 28">
                <a:extLst>
                  <a:ext uri="{FF2B5EF4-FFF2-40B4-BE49-F238E27FC236}">
                    <a16:creationId xmlns:a16="http://schemas.microsoft.com/office/drawing/2014/main" id="{85F33F97-0B30-48BE-9AAB-7D2B4B0C9B3D}"/>
                  </a:ext>
                </a:extLst>
              </p:cNvPr>
              <p:cNvCxnSpPr/>
              <p:nvPr/>
            </p:nvCxnSpPr>
            <p:spPr>
              <a:xfrm flipV="1">
                <a:off x="971600" y="2077126"/>
                <a:ext cx="0" cy="108012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0" name="Picture 29">
                <a:extLst>
                  <a:ext uri="{FF2B5EF4-FFF2-40B4-BE49-F238E27FC236}">
                    <a16:creationId xmlns:a16="http://schemas.microsoft.com/office/drawing/2014/main" id="{E3B9B804-3983-4365-8DFD-5E82B0228DF8}"/>
                  </a:ext>
                </a:extLst>
              </p:cNvPr>
              <p:cNvPicPr>
                <a:picLocks noChangeAspect="1"/>
              </p:cNvPicPr>
              <p:nvPr>
                <p:custDataLst>
                  <p:tags r:id="rId8"/>
                </p:custDataLst>
              </p:nvPr>
            </p:nvPicPr>
            <p:blipFill>
              <a:blip r:embed="rId10" cstate="print">
                <a:extLst>
                  <a:ext uri="{28A0092B-C50C-407E-A947-70E740481C1C}">
                    <a14:useLocalDpi xmlns:a14="http://schemas.microsoft.com/office/drawing/2010/main" val="0"/>
                  </a:ext>
                </a:extLst>
              </a:blip>
              <a:stretch>
                <a:fillRect/>
              </a:stretch>
            </p:blipFill>
            <p:spPr>
              <a:xfrm>
                <a:off x="269910" y="2614140"/>
                <a:ext cx="490006" cy="340733"/>
              </a:xfrm>
              <a:prstGeom prst="rect">
                <a:avLst/>
              </a:prstGeom>
            </p:spPr>
          </p:pic>
        </p:grpSp>
        <p:grpSp>
          <p:nvGrpSpPr>
            <p:cNvPr id="19" name="Group 18">
              <a:extLst>
                <a:ext uri="{FF2B5EF4-FFF2-40B4-BE49-F238E27FC236}">
                  <a16:creationId xmlns:a16="http://schemas.microsoft.com/office/drawing/2014/main" id="{69E6F7C0-6E2F-41A4-B0AC-62E2D8BE3FE7}"/>
                </a:ext>
              </a:extLst>
            </p:cNvPr>
            <p:cNvGrpSpPr/>
            <p:nvPr/>
          </p:nvGrpSpPr>
          <p:grpSpPr>
            <a:xfrm>
              <a:off x="348168" y="1772816"/>
              <a:ext cx="2448272" cy="4280417"/>
              <a:chOff x="348168" y="1772816"/>
              <a:chExt cx="2448272" cy="4280417"/>
            </a:xfrm>
          </p:grpSpPr>
          <p:grpSp>
            <p:nvGrpSpPr>
              <p:cNvPr id="20" name="Group 19">
                <a:extLst>
                  <a:ext uri="{FF2B5EF4-FFF2-40B4-BE49-F238E27FC236}">
                    <a16:creationId xmlns:a16="http://schemas.microsoft.com/office/drawing/2014/main" id="{A42BCC36-2D46-4D5F-9570-0CB4FFD1C66B}"/>
                  </a:ext>
                </a:extLst>
              </p:cNvPr>
              <p:cNvGrpSpPr/>
              <p:nvPr/>
            </p:nvGrpSpPr>
            <p:grpSpPr>
              <a:xfrm>
                <a:off x="348168" y="1772816"/>
                <a:ext cx="2448272" cy="4280417"/>
                <a:chOff x="348168" y="1772816"/>
                <a:chExt cx="2448272" cy="4280417"/>
              </a:xfrm>
            </p:grpSpPr>
            <p:sp>
              <p:nvSpPr>
                <p:cNvPr id="25" name="円柱 134">
                  <a:extLst>
                    <a:ext uri="{FF2B5EF4-FFF2-40B4-BE49-F238E27FC236}">
                      <a16:creationId xmlns:a16="http://schemas.microsoft.com/office/drawing/2014/main" id="{3D709C24-8F49-4CA7-9688-15FF8AA97F73}"/>
                    </a:ext>
                  </a:extLst>
                </p:cNvPr>
                <p:cNvSpPr/>
                <p:nvPr/>
              </p:nvSpPr>
              <p:spPr>
                <a:xfrm>
                  <a:off x="1428288" y="1772816"/>
                  <a:ext cx="288032" cy="4280417"/>
                </a:xfrm>
                <a:prstGeom prst="can">
                  <a:avLst/>
                </a:prstGeom>
                <a:gradFill flip="none" rotWithShape="1">
                  <a:gsLst>
                    <a:gs pos="0">
                      <a:srgbClr val="00B0F0">
                        <a:lumMod val="69000"/>
                      </a:srgbClr>
                    </a:gs>
                    <a:gs pos="50000">
                      <a:srgbClr val="00B0F0">
                        <a:lumMod val="93000"/>
                        <a:lumOff val="7000"/>
                      </a:srgbClr>
                    </a:gs>
                    <a:gs pos="100000">
                      <a:srgbClr val="00B0F0">
                        <a:lumMod val="69000"/>
                      </a:srgbClr>
                    </a:gs>
                  </a:gsLst>
                  <a:lin ang="0" scaled="1"/>
                  <a:tileRect/>
                </a:gra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grpSp>
              <p:nvGrpSpPr>
                <p:cNvPr id="26" name="Group 25">
                  <a:extLst>
                    <a:ext uri="{FF2B5EF4-FFF2-40B4-BE49-F238E27FC236}">
                      <a16:creationId xmlns:a16="http://schemas.microsoft.com/office/drawing/2014/main" id="{A0A25047-0D36-432F-A1CB-7B6D0ADD79FA}"/>
                    </a:ext>
                  </a:extLst>
                </p:cNvPr>
                <p:cNvGrpSpPr/>
                <p:nvPr/>
              </p:nvGrpSpPr>
              <p:grpSpPr>
                <a:xfrm>
                  <a:off x="348168" y="3571284"/>
                  <a:ext cx="2448272" cy="812937"/>
                  <a:chOff x="348168" y="3571284"/>
                  <a:chExt cx="2448272" cy="812937"/>
                </a:xfrm>
              </p:grpSpPr>
              <p:sp>
                <p:nvSpPr>
                  <p:cNvPr id="27" name="Arc 26">
                    <a:extLst>
                      <a:ext uri="{FF2B5EF4-FFF2-40B4-BE49-F238E27FC236}">
                        <a16:creationId xmlns:a16="http://schemas.microsoft.com/office/drawing/2014/main" id="{156DD342-F116-4593-A304-E9272EC56E17}"/>
                      </a:ext>
                    </a:extLst>
                  </p:cNvPr>
                  <p:cNvSpPr/>
                  <p:nvPr/>
                </p:nvSpPr>
                <p:spPr>
                  <a:xfrm>
                    <a:off x="348168" y="3573016"/>
                    <a:ext cx="2448272" cy="811205"/>
                  </a:xfrm>
                  <a:prstGeom prst="arc">
                    <a:avLst>
                      <a:gd name="adj1" fmla="val 9199856"/>
                      <a:gd name="adj2" fmla="val 15043970"/>
                    </a:avLst>
                  </a:prstGeom>
                  <a:ln w="57150">
                    <a:solidFill>
                      <a:srgbClr val="0088E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1350"/>
                  </a:p>
                </p:txBody>
              </p:sp>
              <p:sp>
                <p:nvSpPr>
                  <p:cNvPr id="28" name="Arc 27">
                    <a:extLst>
                      <a:ext uri="{FF2B5EF4-FFF2-40B4-BE49-F238E27FC236}">
                        <a16:creationId xmlns:a16="http://schemas.microsoft.com/office/drawing/2014/main" id="{5122D5BC-648A-4A0D-B313-AAEB281DAAE2}"/>
                      </a:ext>
                    </a:extLst>
                  </p:cNvPr>
                  <p:cNvSpPr/>
                  <p:nvPr/>
                </p:nvSpPr>
                <p:spPr>
                  <a:xfrm>
                    <a:off x="348168" y="3571284"/>
                    <a:ext cx="2448272" cy="811205"/>
                  </a:xfrm>
                  <a:prstGeom prst="arc">
                    <a:avLst>
                      <a:gd name="adj1" fmla="val 17439965"/>
                      <a:gd name="adj2" fmla="val 8757765"/>
                    </a:avLst>
                  </a:prstGeom>
                  <a:ln w="57150">
                    <a:solidFill>
                      <a:srgbClr val="0088EE"/>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1350"/>
                  </a:p>
                </p:txBody>
              </p:sp>
            </p:grpSp>
          </p:grpSp>
          <p:grpSp>
            <p:nvGrpSpPr>
              <p:cNvPr id="21" name="Group 20">
                <a:extLst>
                  <a:ext uri="{FF2B5EF4-FFF2-40B4-BE49-F238E27FC236}">
                    <a16:creationId xmlns:a16="http://schemas.microsoft.com/office/drawing/2014/main" id="{29407D59-9E23-48F6-A337-4715FC9B1BB8}"/>
                  </a:ext>
                </a:extLst>
              </p:cNvPr>
              <p:cNvGrpSpPr/>
              <p:nvPr/>
            </p:nvGrpSpPr>
            <p:grpSpPr>
              <a:xfrm>
                <a:off x="746105" y="3986203"/>
                <a:ext cx="255032" cy="487243"/>
                <a:chOff x="746105" y="3986203"/>
                <a:chExt cx="255032" cy="487243"/>
              </a:xfrm>
            </p:grpSpPr>
            <p:cxnSp>
              <p:nvCxnSpPr>
                <p:cNvPr id="22" name="Straight Arrow Connector 21">
                  <a:extLst>
                    <a:ext uri="{FF2B5EF4-FFF2-40B4-BE49-F238E27FC236}">
                      <a16:creationId xmlns:a16="http://schemas.microsoft.com/office/drawing/2014/main" id="{209BBF8E-EBD8-4DFE-B8B9-BF9D6D201C32}"/>
                    </a:ext>
                  </a:extLst>
                </p:cNvPr>
                <p:cNvCxnSpPr>
                  <a:cxnSpLocks/>
                </p:cNvCxnSpPr>
                <p:nvPr/>
              </p:nvCxnSpPr>
              <p:spPr>
                <a:xfrm flipV="1">
                  <a:off x="873620" y="4360541"/>
                  <a:ext cx="885" cy="112905"/>
                </a:xfrm>
                <a:prstGeom prst="straightConnector1">
                  <a:avLst/>
                </a:prstGeom>
                <a:solidFill>
                  <a:srgbClr val="00B0F0"/>
                </a:solidFill>
                <a:ln w="1905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3" name="Oval 22">
                  <a:extLst>
                    <a:ext uri="{FF2B5EF4-FFF2-40B4-BE49-F238E27FC236}">
                      <a16:creationId xmlns:a16="http://schemas.microsoft.com/office/drawing/2014/main" id="{E7B1BDAB-8C83-4AC8-B01E-E5A1A73D8D17}"/>
                    </a:ext>
                  </a:extLst>
                </p:cNvPr>
                <p:cNvSpPr/>
                <p:nvPr/>
              </p:nvSpPr>
              <p:spPr>
                <a:xfrm rot="16200000">
                  <a:off x="746105" y="4175714"/>
                  <a:ext cx="255031" cy="255032"/>
                </a:xfrm>
                <a:prstGeom prst="ellipse">
                  <a:avLst/>
                </a:prstGeom>
                <a:solidFill>
                  <a:srgbClr val="FF8F8F"/>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p>
              </p:txBody>
            </p:sp>
            <p:cxnSp>
              <p:nvCxnSpPr>
                <p:cNvPr id="24" name="Straight Arrow Connector 23">
                  <a:extLst>
                    <a:ext uri="{FF2B5EF4-FFF2-40B4-BE49-F238E27FC236}">
                      <a16:creationId xmlns:a16="http://schemas.microsoft.com/office/drawing/2014/main" id="{B99AC9AA-87F0-430B-8491-3C71196F2069}"/>
                    </a:ext>
                  </a:extLst>
                </p:cNvPr>
                <p:cNvCxnSpPr>
                  <a:cxnSpLocks/>
                  <a:stCxn id="23" idx="6"/>
                </p:cNvCxnSpPr>
                <p:nvPr/>
              </p:nvCxnSpPr>
              <p:spPr>
                <a:xfrm flipH="1" flipV="1">
                  <a:off x="873620" y="3986203"/>
                  <a:ext cx="2" cy="189512"/>
                </a:xfrm>
                <a:prstGeom prst="straightConnector1">
                  <a:avLst/>
                </a:prstGeom>
                <a:solidFill>
                  <a:srgbClr val="00B0F0"/>
                </a:solidFill>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grpSp>
      <p:grpSp>
        <p:nvGrpSpPr>
          <p:cNvPr id="108" name="Group 107">
            <a:extLst>
              <a:ext uri="{FF2B5EF4-FFF2-40B4-BE49-F238E27FC236}">
                <a16:creationId xmlns:a16="http://schemas.microsoft.com/office/drawing/2014/main" id="{B94DFFBA-BAE4-46D4-9ACC-635F21A037C5}"/>
              </a:ext>
            </a:extLst>
          </p:cNvPr>
          <p:cNvGrpSpPr/>
          <p:nvPr/>
        </p:nvGrpSpPr>
        <p:grpSpPr>
          <a:xfrm>
            <a:off x="274810" y="130970"/>
            <a:ext cx="5543758" cy="3222272"/>
            <a:chOff x="345770" y="130970"/>
            <a:chExt cx="5543758" cy="3222272"/>
          </a:xfrm>
        </p:grpSpPr>
        <p:sp>
          <p:nvSpPr>
            <p:cNvPr id="95" name="Rectangle 94">
              <a:extLst>
                <a:ext uri="{FF2B5EF4-FFF2-40B4-BE49-F238E27FC236}">
                  <a16:creationId xmlns:a16="http://schemas.microsoft.com/office/drawing/2014/main" id="{FF021BB8-2C0C-4411-8ED1-A237A07B53AB}"/>
                </a:ext>
              </a:extLst>
            </p:cNvPr>
            <p:cNvSpPr/>
            <p:nvPr/>
          </p:nvSpPr>
          <p:spPr bwMode="auto">
            <a:xfrm>
              <a:off x="345770" y="130970"/>
              <a:ext cx="5017270" cy="3222272"/>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ja-JP" altLang="en-US" dirty="0"/>
            </a:p>
          </p:txBody>
        </p:sp>
        <p:grpSp>
          <p:nvGrpSpPr>
            <p:cNvPr id="8" name="Group 7">
              <a:extLst>
                <a:ext uri="{FF2B5EF4-FFF2-40B4-BE49-F238E27FC236}">
                  <a16:creationId xmlns:a16="http://schemas.microsoft.com/office/drawing/2014/main" id="{5510498E-C5AC-4850-8A42-1D25C9220D7A}"/>
                </a:ext>
              </a:extLst>
            </p:cNvPr>
            <p:cNvGrpSpPr/>
            <p:nvPr/>
          </p:nvGrpSpPr>
          <p:grpSpPr>
            <a:xfrm>
              <a:off x="948677" y="868948"/>
              <a:ext cx="4940851" cy="2433382"/>
              <a:chOff x="-972616" y="3736930"/>
              <a:chExt cx="4940851" cy="2433382"/>
            </a:xfrm>
          </p:grpSpPr>
          <p:pic>
            <p:nvPicPr>
              <p:cNvPr id="9" name="Picture 8">
                <a:extLst>
                  <a:ext uri="{FF2B5EF4-FFF2-40B4-BE49-F238E27FC236}">
                    <a16:creationId xmlns:a16="http://schemas.microsoft.com/office/drawing/2014/main" id="{6D13BB60-30AD-4314-A51D-9D10A236F658}"/>
                  </a:ext>
                </a:extLst>
              </p:cNvPr>
              <p:cNvPicPr>
                <a:picLocks noChangeAspect="1"/>
              </p:cNvPicPr>
              <p:nvPr>
                <p:custDataLst>
                  <p:tags r:id="rId7"/>
                </p:custDataLst>
              </p:nvPr>
            </p:nvPicPr>
            <p:blipFill>
              <a:blip r:embed="rId11" cstate="print">
                <a:extLst>
                  <a:ext uri="{28A0092B-C50C-407E-A947-70E740481C1C}">
                    <a14:useLocalDpi xmlns:a14="http://schemas.microsoft.com/office/drawing/2010/main" val="0"/>
                  </a:ext>
                </a:extLst>
              </a:blip>
              <a:stretch>
                <a:fillRect/>
              </a:stretch>
            </p:blipFill>
            <p:spPr>
              <a:xfrm>
                <a:off x="-753650" y="4101315"/>
                <a:ext cx="3018315" cy="393721"/>
              </a:xfrm>
              <a:prstGeom prst="rect">
                <a:avLst/>
              </a:prstGeom>
            </p:spPr>
          </p:pic>
          <p:pic>
            <p:nvPicPr>
              <p:cNvPr id="10" name="Picture 2" descr="天秤の無料素材4 | アイコン素材ダウンロードサイト「icooon-mono」 | 商用利用可能なアイコン素材が無料(フリー)ダウンロードできるサイト">
                <a:extLst>
                  <a:ext uri="{FF2B5EF4-FFF2-40B4-BE49-F238E27FC236}">
                    <a16:creationId xmlns:a16="http://schemas.microsoft.com/office/drawing/2014/main" id="{D47FC90E-2EC4-4863-9330-9674D9504CB1}"/>
                  </a:ext>
                </a:extLst>
              </p:cNvPr>
              <p:cNvPicPr>
                <a:picLocks noChangeAspect="1" noChangeArrowheads="1"/>
              </p:cNvPicPr>
              <p:nvPr/>
            </p:nvPicPr>
            <p:blipFill>
              <a:blip r:embed="rId12">
                <a:extLst>
                  <a:ext uri="{BEBA8EAE-BF5A-486C-A8C5-ECC9F3942E4B}">
                    <a14:imgProps xmlns:a14="http://schemas.microsoft.com/office/drawing/2010/main">
                      <a14:imgLayer r:embed="rId13">
                        <a14:imgEffect>
                          <a14:backgroundRemoval t="9778" b="89778" l="4889" r="96889">
                            <a14:foregroundMark x1="4889" y1="44889" x2="4889" y2="44889"/>
                            <a14:foregroundMark x1="93778" y1="56444" x2="93778" y2="56444"/>
                            <a14:foregroundMark x1="96889" y1="69333" x2="96889" y2="69333"/>
                          </a14:backgroundRemoval>
                        </a14:imgEffect>
                      </a14:imgLayer>
                    </a14:imgProps>
                  </a:ext>
                  <a:ext uri="{28A0092B-C50C-407E-A947-70E740481C1C}">
                    <a14:useLocalDpi xmlns:a14="http://schemas.microsoft.com/office/drawing/2010/main" val="0"/>
                  </a:ext>
                </a:extLst>
              </a:blip>
              <a:srcRect/>
              <a:stretch>
                <a:fillRect/>
              </a:stretch>
            </p:blipFill>
            <p:spPr bwMode="auto">
              <a:xfrm>
                <a:off x="100934" y="4452180"/>
                <a:ext cx="1744124" cy="1718132"/>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7E0C24F0-4DEB-41F3-AD7C-45A7C3889C0D}"/>
                  </a:ext>
                </a:extLst>
              </p:cNvPr>
              <p:cNvSpPr txBox="1"/>
              <p:nvPr/>
            </p:nvSpPr>
            <p:spPr>
              <a:xfrm>
                <a:off x="1118096" y="5304964"/>
                <a:ext cx="2850139" cy="369332"/>
              </a:xfrm>
              <a:prstGeom prst="rect">
                <a:avLst/>
              </a:prstGeom>
              <a:solidFill>
                <a:srgbClr val="FFFFFF">
                  <a:alpha val="60000"/>
                </a:srgbClr>
              </a:solidFill>
            </p:spPr>
            <p:txBody>
              <a:bodyPr wrap="none" rtlCol="0">
                <a:spAutoFit/>
              </a:bodyPr>
              <a:lstStyle/>
              <a:p>
                <a:r>
                  <a:rPr kumimoji="1" lang="en-US" altLang="ja-JP" dirty="0">
                    <a:solidFill>
                      <a:srgbClr val="FF0000"/>
                    </a:solidFill>
                  </a:rPr>
                  <a:t>Massless on-shell condition</a:t>
                </a:r>
                <a:endParaRPr kumimoji="1" lang="ja-JP" altLang="en-US" dirty="0">
                  <a:solidFill>
                    <a:srgbClr val="FF0000"/>
                  </a:solidFill>
                </a:endParaRPr>
              </a:p>
            </p:txBody>
          </p:sp>
          <p:sp>
            <p:nvSpPr>
              <p:cNvPr id="12" name="TextBox 11">
                <a:extLst>
                  <a:ext uri="{FF2B5EF4-FFF2-40B4-BE49-F238E27FC236}">
                    <a16:creationId xmlns:a16="http://schemas.microsoft.com/office/drawing/2014/main" id="{179EC797-B417-4F43-81C4-5272681FE80E}"/>
                  </a:ext>
                </a:extLst>
              </p:cNvPr>
              <p:cNvSpPr txBox="1"/>
              <p:nvPr/>
            </p:nvSpPr>
            <p:spPr>
              <a:xfrm>
                <a:off x="-935442" y="4989518"/>
                <a:ext cx="1841856" cy="369332"/>
              </a:xfrm>
              <a:prstGeom prst="rect">
                <a:avLst/>
              </a:prstGeom>
              <a:solidFill>
                <a:srgbClr val="FFFFFF">
                  <a:alpha val="60000"/>
                </a:srgbClr>
              </a:solidFill>
            </p:spPr>
            <p:txBody>
              <a:bodyPr wrap="none" rtlCol="0">
                <a:spAutoFit/>
              </a:bodyPr>
              <a:lstStyle/>
              <a:p>
                <a:r>
                  <a:rPr lang="en-US" altLang="ja-JP" dirty="0">
                    <a:solidFill>
                      <a:srgbClr val="FF0000"/>
                    </a:solidFill>
                  </a:rPr>
                  <a:t>E-m conservation</a:t>
                </a:r>
                <a:endParaRPr kumimoji="1" lang="ja-JP" altLang="en-US" dirty="0">
                  <a:solidFill>
                    <a:srgbClr val="FF0000"/>
                  </a:solidFill>
                </a:endParaRPr>
              </a:p>
            </p:txBody>
          </p:sp>
          <p:cxnSp>
            <p:nvCxnSpPr>
              <p:cNvPr id="13" name="Straight Arrow Connector 12">
                <a:extLst>
                  <a:ext uri="{FF2B5EF4-FFF2-40B4-BE49-F238E27FC236}">
                    <a16:creationId xmlns:a16="http://schemas.microsoft.com/office/drawing/2014/main" id="{9D2B0381-A47B-4D9D-9167-772BAF419D0D}"/>
                  </a:ext>
                </a:extLst>
              </p:cNvPr>
              <p:cNvCxnSpPr/>
              <p:nvPr/>
            </p:nvCxnSpPr>
            <p:spPr>
              <a:xfrm flipV="1">
                <a:off x="-197411" y="4474459"/>
                <a:ext cx="0" cy="36627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489AF21E-BF18-4B8C-827C-99C900A411BD}"/>
                  </a:ext>
                </a:extLst>
              </p:cNvPr>
              <p:cNvCxnSpPr>
                <a:cxnSpLocks/>
              </p:cNvCxnSpPr>
              <p:nvPr/>
            </p:nvCxnSpPr>
            <p:spPr>
              <a:xfrm flipV="1">
                <a:off x="1922412" y="4512876"/>
                <a:ext cx="0" cy="72291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92FF53C0-1576-4656-80E5-055815B86303}"/>
                  </a:ext>
                </a:extLst>
              </p:cNvPr>
              <p:cNvSpPr txBox="1"/>
              <p:nvPr/>
            </p:nvSpPr>
            <p:spPr>
              <a:xfrm>
                <a:off x="-972616" y="3736930"/>
                <a:ext cx="4200958" cy="369332"/>
              </a:xfrm>
              <a:prstGeom prst="rect">
                <a:avLst/>
              </a:prstGeom>
              <a:noFill/>
            </p:spPr>
            <p:txBody>
              <a:bodyPr wrap="none" rtlCol="0">
                <a:spAutoFit/>
              </a:bodyPr>
              <a:lstStyle/>
              <a:p>
                <a:r>
                  <a:rPr kumimoji="1" lang="en-US" altLang="ja-JP" dirty="0">
                    <a:solidFill>
                      <a:srgbClr val="FF0000"/>
                    </a:solidFill>
                  </a:rPr>
                  <a:t>Not compatible with each other without B.</a:t>
                </a:r>
                <a:endParaRPr kumimoji="1" lang="ja-JP" altLang="en-US" dirty="0">
                  <a:solidFill>
                    <a:srgbClr val="FF0000"/>
                  </a:solidFill>
                </a:endParaRPr>
              </a:p>
            </p:txBody>
          </p:sp>
        </p:grpSp>
        <p:sp>
          <p:nvSpPr>
            <p:cNvPr id="32" name="TextBox 31">
              <a:extLst>
                <a:ext uri="{FF2B5EF4-FFF2-40B4-BE49-F238E27FC236}">
                  <a16:creationId xmlns:a16="http://schemas.microsoft.com/office/drawing/2014/main" id="{C187F2ED-8F47-4F30-B585-67FC4EAE1631}"/>
                </a:ext>
              </a:extLst>
            </p:cNvPr>
            <p:cNvSpPr txBox="1"/>
            <p:nvPr/>
          </p:nvSpPr>
          <p:spPr>
            <a:xfrm>
              <a:off x="467544" y="260648"/>
              <a:ext cx="4071756" cy="461665"/>
            </a:xfrm>
            <a:prstGeom prst="rect">
              <a:avLst/>
            </a:prstGeom>
            <a:noFill/>
          </p:spPr>
          <p:txBody>
            <a:bodyPr wrap="none" rtlCol="0">
              <a:spAutoFit/>
            </a:bodyPr>
            <a:lstStyle/>
            <a:p>
              <a:r>
                <a:rPr kumimoji="1" lang="en-US" altLang="ja-JP" sz="2400" dirty="0">
                  <a:solidFill>
                    <a:srgbClr val="00B0F0"/>
                  </a:solidFill>
                </a:rPr>
                <a:t>Kinematics w/o magnetic fields</a:t>
              </a:r>
              <a:endParaRPr kumimoji="1" lang="ja-JP" altLang="en-US" sz="2400" dirty="0">
                <a:solidFill>
                  <a:srgbClr val="00B0F0"/>
                </a:solidFill>
              </a:endParaRPr>
            </a:p>
          </p:txBody>
        </p:sp>
      </p:grpSp>
      <p:sp>
        <p:nvSpPr>
          <p:cNvPr id="5" name="Rectangle 4">
            <a:extLst>
              <a:ext uri="{FF2B5EF4-FFF2-40B4-BE49-F238E27FC236}">
                <a16:creationId xmlns:a16="http://schemas.microsoft.com/office/drawing/2014/main" id="{46A22639-E635-4FAE-A43F-94DA2AA8E562}"/>
              </a:ext>
            </a:extLst>
          </p:cNvPr>
          <p:cNvSpPr/>
          <p:nvPr/>
        </p:nvSpPr>
        <p:spPr bwMode="auto">
          <a:xfrm>
            <a:off x="251520" y="3438754"/>
            <a:ext cx="8736435" cy="3296918"/>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ja-JP" altLang="en-US"/>
          </a:p>
        </p:txBody>
      </p:sp>
      <p:pic>
        <p:nvPicPr>
          <p:cNvPr id="105" name="Picture 104">
            <a:extLst>
              <a:ext uri="{FF2B5EF4-FFF2-40B4-BE49-F238E27FC236}">
                <a16:creationId xmlns:a16="http://schemas.microsoft.com/office/drawing/2014/main" id="{4C580882-5270-408C-92DA-645AEB48C23F}"/>
              </a:ext>
            </a:extLst>
          </p:cNvPr>
          <p:cNvPicPr>
            <a:picLocks noChangeAspect="1"/>
          </p:cNvPicPr>
          <p:nvPr>
            <p:custDataLst>
              <p:tags r:id="rId1"/>
            </p:custDataLst>
          </p:nvPr>
        </p:nvPicPr>
        <p:blipFill>
          <a:blip r:embed="rId14" cstate="print">
            <a:extLst>
              <a:ext uri="{28A0092B-C50C-407E-A947-70E740481C1C}">
                <a14:useLocalDpi xmlns:a14="http://schemas.microsoft.com/office/drawing/2010/main" val="0"/>
              </a:ext>
            </a:extLst>
          </a:blip>
          <a:stretch>
            <a:fillRect/>
          </a:stretch>
        </p:blipFill>
        <p:spPr>
          <a:xfrm>
            <a:off x="4055412" y="5473618"/>
            <a:ext cx="4825703" cy="1117820"/>
          </a:xfrm>
          <a:prstGeom prst="rect">
            <a:avLst/>
          </a:prstGeom>
        </p:spPr>
      </p:pic>
      <p:sp>
        <p:nvSpPr>
          <p:cNvPr id="84" name="TextBox 83">
            <a:extLst>
              <a:ext uri="{FF2B5EF4-FFF2-40B4-BE49-F238E27FC236}">
                <a16:creationId xmlns:a16="http://schemas.microsoft.com/office/drawing/2014/main" id="{903CEF0D-899B-4E05-A8BE-804EB899E020}"/>
              </a:ext>
            </a:extLst>
          </p:cNvPr>
          <p:cNvSpPr txBox="1"/>
          <p:nvPr/>
        </p:nvSpPr>
        <p:spPr>
          <a:xfrm>
            <a:off x="465686" y="3715170"/>
            <a:ext cx="6901761" cy="923330"/>
          </a:xfrm>
          <a:prstGeom prst="rect">
            <a:avLst/>
          </a:prstGeom>
          <a:noFill/>
        </p:spPr>
        <p:txBody>
          <a:bodyPr wrap="none" rtlCol="0">
            <a:spAutoFit/>
          </a:bodyPr>
          <a:lstStyle/>
          <a:p>
            <a:r>
              <a:rPr lang="en-US" altLang="ja-JP" dirty="0"/>
              <a:t>Fermion transverse momentum is </a:t>
            </a:r>
            <a:r>
              <a:rPr lang="en-US" altLang="ja-JP" dirty="0">
                <a:solidFill>
                  <a:srgbClr val="FF0000"/>
                </a:solidFill>
              </a:rPr>
              <a:t>NOT</a:t>
            </a:r>
            <a:r>
              <a:rPr lang="en-US" altLang="ja-JP" dirty="0"/>
              <a:t> a good quantum number.</a:t>
            </a:r>
          </a:p>
          <a:p>
            <a:r>
              <a:rPr lang="en-US" altLang="ja-JP" dirty="0">
                <a:solidFill>
                  <a:srgbClr val="FF0000"/>
                </a:solidFill>
              </a:rPr>
              <a:t>No transverse momentum conservation</a:t>
            </a:r>
            <a:r>
              <a:rPr lang="en-US" altLang="ja-JP" dirty="0"/>
              <a:t> between fermions and photons</a:t>
            </a:r>
          </a:p>
          <a:p>
            <a:r>
              <a:rPr lang="en-US" altLang="ja-JP" dirty="0"/>
              <a:t>(due to momentum supply from external B-fields). </a:t>
            </a:r>
          </a:p>
        </p:txBody>
      </p:sp>
      <p:pic>
        <p:nvPicPr>
          <p:cNvPr id="85" name="Picture 84">
            <a:extLst>
              <a:ext uri="{FF2B5EF4-FFF2-40B4-BE49-F238E27FC236}">
                <a16:creationId xmlns:a16="http://schemas.microsoft.com/office/drawing/2014/main" id="{917D0089-6A03-4C63-8D18-CCEE3D0388D7}"/>
              </a:ext>
            </a:extLst>
          </p:cNvPr>
          <p:cNvPicPr>
            <a:picLocks noChangeAspect="1"/>
          </p:cNvPicPr>
          <p:nvPr>
            <p:custDataLst>
              <p:tags r:id="rId2"/>
            </p:custDataLst>
          </p:nvPr>
        </p:nvPicPr>
        <p:blipFill>
          <a:blip r:embed="rId15" cstate="print">
            <a:extLst>
              <a:ext uri="{28A0092B-C50C-407E-A947-70E740481C1C}">
                <a14:useLocalDpi xmlns:a14="http://schemas.microsoft.com/office/drawing/2010/main" val="0"/>
              </a:ext>
            </a:extLst>
          </a:blip>
          <a:stretch>
            <a:fillRect/>
          </a:stretch>
        </p:blipFill>
        <p:spPr>
          <a:xfrm>
            <a:off x="719571" y="5794748"/>
            <a:ext cx="1687709" cy="738254"/>
          </a:xfrm>
          <a:prstGeom prst="rect">
            <a:avLst/>
          </a:prstGeom>
        </p:spPr>
      </p:pic>
      <p:grpSp>
        <p:nvGrpSpPr>
          <p:cNvPr id="91" name="Group 90">
            <a:extLst>
              <a:ext uri="{FF2B5EF4-FFF2-40B4-BE49-F238E27FC236}">
                <a16:creationId xmlns:a16="http://schemas.microsoft.com/office/drawing/2014/main" id="{E35FD868-18FE-47F7-A6BA-AE443BC2298B}"/>
              </a:ext>
            </a:extLst>
          </p:cNvPr>
          <p:cNvGrpSpPr/>
          <p:nvPr/>
        </p:nvGrpSpPr>
        <p:grpSpPr>
          <a:xfrm>
            <a:off x="1428653" y="4807942"/>
            <a:ext cx="2204773" cy="925489"/>
            <a:chOff x="460034" y="5519303"/>
            <a:chExt cx="2204773" cy="925489"/>
          </a:xfrm>
        </p:grpSpPr>
        <p:grpSp>
          <p:nvGrpSpPr>
            <p:cNvPr id="86" name="Group 85">
              <a:extLst>
                <a:ext uri="{FF2B5EF4-FFF2-40B4-BE49-F238E27FC236}">
                  <a16:creationId xmlns:a16="http://schemas.microsoft.com/office/drawing/2014/main" id="{F24E0119-856B-4DE6-8A24-ED14B8A7E914}"/>
                </a:ext>
              </a:extLst>
            </p:cNvPr>
            <p:cNvGrpSpPr/>
            <p:nvPr/>
          </p:nvGrpSpPr>
          <p:grpSpPr>
            <a:xfrm>
              <a:off x="1510410" y="5519303"/>
              <a:ext cx="1154397" cy="925489"/>
              <a:chOff x="2937159" y="4759131"/>
              <a:chExt cx="1033936" cy="920251"/>
            </a:xfrm>
          </p:grpSpPr>
          <p:cxnSp>
            <p:nvCxnSpPr>
              <p:cNvPr id="87" name="Straight Connector 86">
                <a:extLst>
                  <a:ext uri="{FF2B5EF4-FFF2-40B4-BE49-F238E27FC236}">
                    <a16:creationId xmlns:a16="http://schemas.microsoft.com/office/drawing/2014/main" id="{6D782C68-0599-496A-8FFE-2FB9A76599DE}"/>
                  </a:ext>
                </a:extLst>
              </p:cNvPr>
              <p:cNvCxnSpPr>
                <a:cxnSpLocks/>
              </p:cNvCxnSpPr>
              <p:nvPr/>
            </p:nvCxnSpPr>
            <p:spPr>
              <a:xfrm flipV="1">
                <a:off x="2960897" y="4759131"/>
                <a:ext cx="1010198" cy="397915"/>
              </a:xfrm>
              <a:prstGeom prst="line">
                <a:avLst/>
              </a:prstGeom>
              <a:ln w="63500" cmpd="dbl">
                <a:solidFill>
                  <a:srgbClr val="33CC33"/>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4B613FEE-A6F8-41E8-8034-B12A6218D340}"/>
                  </a:ext>
                </a:extLst>
              </p:cNvPr>
              <p:cNvCxnSpPr>
                <a:cxnSpLocks/>
              </p:cNvCxnSpPr>
              <p:nvPr/>
            </p:nvCxnSpPr>
            <p:spPr>
              <a:xfrm>
                <a:off x="2937159" y="5164241"/>
                <a:ext cx="1033936" cy="515141"/>
              </a:xfrm>
              <a:prstGeom prst="line">
                <a:avLst/>
              </a:prstGeom>
              <a:ln w="63500" cmpd="dbl">
                <a:solidFill>
                  <a:srgbClr val="33CC33"/>
                </a:solidFill>
              </a:ln>
            </p:spPr>
            <p:style>
              <a:lnRef idx="1">
                <a:schemeClr val="accent1"/>
              </a:lnRef>
              <a:fillRef idx="0">
                <a:schemeClr val="accent1"/>
              </a:fillRef>
              <a:effectRef idx="0">
                <a:schemeClr val="accent1"/>
              </a:effectRef>
              <a:fontRef idx="minor">
                <a:schemeClr val="tx1"/>
              </a:fontRef>
            </p:style>
          </p:cxnSp>
        </p:grpSp>
        <p:sp>
          <p:nvSpPr>
            <p:cNvPr id="89" name="フリーフォーム 100 3 1">
              <a:extLst>
                <a:ext uri="{FF2B5EF4-FFF2-40B4-BE49-F238E27FC236}">
                  <a16:creationId xmlns:a16="http://schemas.microsoft.com/office/drawing/2014/main" id="{781DDFD8-D578-4E57-8DE8-F5FA0A79E463}"/>
                </a:ext>
              </a:extLst>
            </p:cNvPr>
            <p:cNvSpPr/>
            <p:nvPr/>
          </p:nvSpPr>
          <p:spPr>
            <a:xfrm rot="10800000">
              <a:off x="460034" y="5852737"/>
              <a:ext cx="1050377" cy="137383"/>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grpSp>
      <p:sp>
        <p:nvSpPr>
          <p:cNvPr id="90" name="TextBox 89">
            <a:extLst>
              <a:ext uri="{FF2B5EF4-FFF2-40B4-BE49-F238E27FC236}">
                <a16:creationId xmlns:a16="http://schemas.microsoft.com/office/drawing/2014/main" id="{73CDF1FF-39E5-46DF-BC28-1D282187D27D}"/>
              </a:ext>
            </a:extLst>
          </p:cNvPr>
          <p:cNvSpPr txBox="1"/>
          <p:nvPr/>
        </p:nvSpPr>
        <p:spPr>
          <a:xfrm>
            <a:off x="470214" y="3429000"/>
            <a:ext cx="4407617" cy="461665"/>
          </a:xfrm>
          <a:prstGeom prst="rect">
            <a:avLst/>
          </a:prstGeom>
          <a:noFill/>
        </p:spPr>
        <p:txBody>
          <a:bodyPr wrap="none" rtlCol="0">
            <a:spAutoFit/>
          </a:bodyPr>
          <a:lstStyle/>
          <a:p>
            <a:r>
              <a:rPr kumimoji="1" lang="en-US" altLang="ja-JP" sz="2400" dirty="0">
                <a:solidFill>
                  <a:srgbClr val="00B0F0"/>
                </a:solidFill>
              </a:rPr>
              <a:t>Kinematics with the Landau levels</a:t>
            </a:r>
            <a:endParaRPr kumimoji="1" lang="ja-JP" altLang="en-US" sz="2400" dirty="0">
              <a:solidFill>
                <a:srgbClr val="00B0F0"/>
              </a:solidFill>
            </a:endParaRPr>
          </a:p>
        </p:txBody>
      </p:sp>
      <p:grpSp>
        <p:nvGrpSpPr>
          <p:cNvPr id="109" name="Group 108">
            <a:extLst>
              <a:ext uri="{FF2B5EF4-FFF2-40B4-BE49-F238E27FC236}">
                <a16:creationId xmlns:a16="http://schemas.microsoft.com/office/drawing/2014/main" id="{5B543102-29D9-46D8-98A4-6D3BD531F7FD}"/>
              </a:ext>
            </a:extLst>
          </p:cNvPr>
          <p:cNvGrpSpPr/>
          <p:nvPr/>
        </p:nvGrpSpPr>
        <p:grpSpPr>
          <a:xfrm>
            <a:off x="4510190" y="4671577"/>
            <a:ext cx="3793694" cy="701639"/>
            <a:chOff x="4510190" y="4599569"/>
            <a:chExt cx="3793694" cy="701639"/>
          </a:xfrm>
        </p:grpSpPr>
        <p:sp>
          <p:nvSpPr>
            <p:cNvPr id="106" name="Rectangle 105">
              <a:extLst>
                <a:ext uri="{FF2B5EF4-FFF2-40B4-BE49-F238E27FC236}">
                  <a16:creationId xmlns:a16="http://schemas.microsoft.com/office/drawing/2014/main" id="{CD162916-49DA-49F5-81E7-520DE4019486}"/>
                </a:ext>
              </a:extLst>
            </p:cNvPr>
            <p:cNvSpPr/>
            <p:nvPr/>
          </p:nvSpPr>
          <p:spPr bwMode="auto">
            <a:xfrm>
              <a:off x="4510190" y="4599569"/>
              <a:ext cx="3793694" cy="701639"/>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ja-JP" altLang="en-US"/>
            </a:p>
          </p:txBody>
        </p:sp>
        <p:pic>
          <p:nvPicPr>
            <p:cNvPr id="6" name="Picture 5">
              <a:extLst>
                <a:ext uri="{FF2B5EF4-FFF2-40B4-BE49-F238E27FC236}">
                  <a16:creationId xmlns:a16="http://schemas.microsoft.com/office/drawing/2014/main" id="{79F2FD7A-959F-4652-8268-27F4EB946788}"/>
                </a:ext>
              </a:extLst>
            </p:cNvPr>
            <p:cNvPicPr>
              <a:picLocks noChangeAspect="1"/>
            </p:cNvPicPr>
            <p:nvPr>
              <p:custDataLst>
                <p:tags r:id="rId6"/>
              </p:custDataLst>
            </p:nvPr>
          </p:nvPicPr>
          <p:blipFill>
            <a:blip r:embed="rId16" cstate="print">
              <a:extLst>
                <a:ext uri="{28A0092B-C50C-407E-A947-70E740481C1C}">
                  <a14:useLocalDpi xmlns:a14="http://schemas.microsoft.com/office/drawing/2010/main" val="0"/>
                </a:ext>
              </a:extLst>
            </a:blip>
            <a:stretch>
              <a:fillRect/>
            </a:stretch>
          </p:blipFill>
          <p:spPr>
            <a:xfrm>
              <a:off x="5984157" y="4727735"/>
              <a:ext cx="2085799" cy="437025"/>
            </a:xfrm>
            <a:prstGeom prst="rect">
              <a:avLst/>
            </a:prstGeom>
          </p:spPr>
        </p:pic>
        <p:sp>
          <p:nvSpPr>
            <p:cNvPr id="7" name="TextBox 6">
              <a:extLst>
                <a:ext uri="{FF2B5EF4-FFF2-40B4-BE49-F238E27FC236}">
                  <a16:creationId xmlns:a16="http://schemas.microsoft.com/office/drawing/2014/main" id="{EE236D3C-7941-48DB-9B09-073B39D49E9D}"/>
                </a:ext>
              </a:extLst>
            </p:cNvPr>
            <p:cNvSpPr txBox="1"/>
            <p:nvPr/>
          </p:nvSpPr>
          <p:spPr>
            <a:xfrm>
              <a:off x="4688013" y="4767383"/>
              <a:ext cx="1183337" cy="400110"/>
            </a:xfrm>
            <a:prstGeom prst="rect">
              <a:avLst/>
            </a:prstGeom>
            <a:noFill/>
          </p:spPr>
          <p:txBody>
            <a:bodyPr wrap="none" rtlCol="0">
              <a:spAutoFit/>
            </a:bodyPr>
            <a:lstStyle/>
            <a:p>
              <a:r>
                <a:rPr kumimoji="1" lang="en-US" altLang="ja-JP" sz="2000" dirty="0"/>
                <a:t>In B-field,</a:t>
              </a:r>
              <a:endParaRPr kumimoji="1" lang="ja-JP" altLang="en-US" sz="2000" dirty="0"/>
            </a:p>
          </p:txBody>
        </p:sp>
      </p:grpSp>
      <p:pic>
        <p:nvPicPr>
          <p:cNvPr id="110" name="Picture 109">
            <a:extLst>
              <a:ext uri="{FF2B5EF4-FFF2-40B4-BE49-F238E27FC236}">
                <a16:creationId xmlns:a16="http://schemas.microsoft.com/office/drawing/2014/main" id="{3855B265-8A0D-4DE5-BD9D-C186B24EF7C7}"/>
              </a:ext>
            </a:extLst>
          </p:cNvPr>
          <p:cNvPicPr>
            <a:picLocks noChangeAspect="1"/>
          </p:cNvPicPr>
          <p:nvPr>
            <p:custDataLst>
              <p:tags r:id="rId3"/>
            </p:custDataLst>
          </p:nvPr>
        </p:nvPicPr>
        <p:blipFill>
          <a:blip r:embed="rId10" cstate="print">
            <a:extLst>
              <a:ext uri="{28A0092B-C50C-407E-A947-70E740481C1C}">
                <a14:useLocalDpi xmlns:a14="http://schemas.microsoft.com/office/drawing/2010/main" val="0"/>
              </a:ext>
            </a:extLst>
          </a:blip>
          <a:stretch>
            <a:fillRect/>
          </a:stretch>
        </p:blipFill>
        <p:spPr>
          <a:xfrm>
            <a:off x="3492004" y="4884022"/>
            <a:ext cx="280741" cy="195217"/>
          </a:xfrm>
          <a:prstGeom prst="rect">
            <a:avLst/>
          </a:prstGeom>
        </p:spPr>
      </p:pic>
      <p:pic>
        <p:nvPicPr>
          <p:cNvPr id="111" name="Picture 110">
            <a:extLst>
              <a:ext uri="{FF2B5EF4-FFF2-40B4-BE49-F238E27FC236}">
                <a16:creationId xmlns:a16="http://schemas.microsoft.com/office/drawing/2014/main" id="{44681BD2-66D2-4458-AB35-65A34F876C79}"/>
              </a:ext>
            </a:extLst>
          </p:cNvPr>
          <p:cNvPicPr>
            <a:picLocks noChangeAspect="1"/>
          </p:cNvPicPr>
          <p:nvPr>
            <p:custDataLst>
              <p:tags r:id="rId4"/>
            </p:custDataLst>
          </p:nvPr>
        </p:nvPicPr>
        <p:blipFill>
          <a:blip r:embed="rId17" cstate="print">
            <a:extLst>
              <a:ext uri="{28A0092B-C50C-407E-A947-70E740481C1C}">
                <a14:useLocalDpi xmlns:a14="http://schemas.microsoft.com/office/drawing/2010/main" val="0"/>
              </a:ext>
            </a:extLst>
          </a:blip>
          <a:stretch>
            <a:fillRect/>
          </a:stretch>
        </p:blipFill>
        <p:spPr>
          <a:xfrm>
            <a:off x="3492004" y="5355297"/>
            <a:ext cx="280741" cy="327221"/>
          </a:xfrm>
          <a:prstGeom prst="rect">
            <a:avLst/>
          </a:prstGeom>
        </p:spPr>
      </p:pic>
      <p:pic>
        <p:nvPicPr>
          <p:cNvPr id="112" name="Picture 111">
            <a:extLst>
              <a:ext uri="{FF2B5EF4-FFF2-40B4-BE49-F238E27FC236}">
                <a16:creationId xmlns:a16="http://schemas.microsoft.com/office/drawing/2014/main" id="{060322A3-19C1-4819-8608-75AE63282F57}"/>
              </a:ext>
            </a:extLst>
          </p:cNvPr>
          <p:cNvPicPr>
            <a:picLocks noChangeAspect="1"/>
          </p:cNvPicPr>
          <p:nvPr>
            <p:custDataLst>
              <p:tags r:id="rId5"/>
            </p:custDataLst>
          </p:nvPr>
        </p:nvPicPr>
        <p:blipFill>
          <a:blip r:embed="rId18" cstate="print">
            <a:extLst>
              <a:ext uri="{28A0092B-C50C-407E-A947-70E740481C1C}">
                <a14:useLocalDpi xmlns:a14="http://schemas.microsoft.com/office/drawing/2010/main" val="0"/>
              </a:ext>
            </a:extLst>
          </a:blip>
          <a:stretch>
            <a:fillRect/>
          </a:stretch>
        </p:blipFill>
        <p:spPr>
          <a:xfrm>
            <a:off x="1757319" y="4842942"/>
            <a:ext cx="128286" cy="195217"/>
          </a:xfrm>
          <a:prstGeom prst="rect">
            <a:avLst/>
          </a:prstGeom>
        </p:spPr>
      </p:pic>
    </p:spTree>
    <p:extLst>
      <p:ext uri="{BB962C8B-B14F-4D97-AF65-F5344CB8AC3E}">
        <p14:creationId xmlns:p14="http://schemas.microsoft.com/office/powerpoint/2010/main" val="4016851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Rectangle 137">
            <a:extLst>
              <a:ext uri="{FF2B5EF4-FFF2-40B4-BE49-F238E27FC236}">
                <a16:creationId xmlns:a16="http://schemas.microsoft.com/office/drawing/2014/main" id="{E3F5F255-2787-4B57-B70C-5D914B4C346F}"/>
              </a:ext>
            </a:extLst>
          </p:cNvPr>
          <p:cNvSpPr/>
          <p:nvPr/>
        </p:nvSpPr>
        <p:spPr bwMode="auto">
          <a:xfrm>
            <a:off x="99841" y="256861"/>
            <a:ext cx="4506064" cy="6464706"/>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ja-JP" altLang="en-US"/>
          </a:p>
        </p:txBody>
      </p:sp>
      <p:grpSp>
        <p:nvGrpSpPr>
          <p:cNvPr id="134" name="Group 133">
            <a:extLst>
              <a:ext uri="{FF2B5EF4-FFF2-40B4-BE49-F238E27FC236}">
                <a16:creationId xmlns:a16="http://schemas.microsoft.com/office/drawing/2014/main" id="{D0ECEDCC-2127-4ACD-B613-682E8B78EB5B}"/>
              </a:ext>
            </a:extLst>
          </p:cNvPr>
          <p:cNvGrpSpPr/>
          <p:nvPr/>
        </p:nvGrpSpPr>
        <p:grpSpPr>
          <a:xfrm>
            <a:off x="625866" y="769203"/>
            <a:ext cx="3178144" cy="1930798"/>
            <a:chOff x="853408" y="301248"/>
            <a:chExt cx="3178144" cy="1930798"/>
          </a:xfrm>
        </p:grpSpPr>
        <p:grpSp>
          <p:nvGrpSpPr>
            <p:cNvPr id="5" name="Group 4">
              <a:extLst>
                <a:ext uri="{FF2B5EF4-FFF2-40B4-BE49-F238E27FC236}">
                  <a16:creationId xmlns:a16="http://schemas.microsoft.com/office/drawing/2014/main" id="{F1A57398-0C5B-496A-AB56-CF184758CF35}"/>
                </a:ext>
              </a:extLst>
            </p:cNvPr>
            <p:cNvGrpSpPr/>
            <p:nvPr/>
          </p:nvGrpSpPr>
          <p:grpSpPr>
            <a:xfrm>
              <a:off x="3148926" y="663788"/>
              <a:ext cx="882626" cy="1052303"/>
              <a:chOff x="1250630" y="2046116"/>
              <a:chExt cx="1976412" cy="2329334"/>
            </a:xfrm>
          </p:grpSpPr>
          <p:sp>
            <p:nvSpPr>
              <p:cNvPr id="26" name="円/楕円 46 1">
                <a:extLst>
                  <a:ext uri="{FF2B5EF4-FFF2-40B4-BE49-F238E27FC236}">
                    <a16:creationId xmlns:a16="http://schemas.microsoft.com/office/drawing/2014/main" id="{DFDDBC53-807C-477A-B8F5-4864A93A8D9B}"/>
                  </a:ext>
                </a:extLst>
              </p:cNvPr>
              <p:cNvSpPr/>
              <p:nvPr/>
            </p:nvSpPr>
            <p:spPr>
              <a:xfrm>
                <a:off x="1250630" y="2046116"/>
                <a:ext cx="1976412" cy="1527502"/>
              </a:xfrm>
              <a:prstGeom prst="ellipse">
                <a:avLst/>
              </a:prstGeom>
              <a:solidFill>
                <a:srgbClr val="00B0F0"/>
              </a:solidFill>
              <a:effectLst>
                <a:outerShdw blurRad="381000" dist="114300" dir="1800000" sx="68000" sy="68000" rotWithShape="0">
                  <a:srgbClr val="000000">
                    <a:alpha val="50000"/>
                  </a:srgbClr>
                </a:outerShdw>
              </a:effectLst>
              <a:scene3d>
                <a:camera prst="isometricOffAxis2Top"/>
                <a:lightRig rig="threePt" dir="t"/>
              </a:scene3d>
              <a:sp3d extrusionH="57150" prstMaterial="softEdge">
                <a:bevelT w="635000" h="635000"/>
                <a:bevelB w="635000" h="635000"/>
              </a:sp3d>
            </p:spPr>
            <p:style>
              <a:lnRef idx="0">
                <a:schemeClr val="accent2"/>
              </a:lnRef>
              <a:fillRef idx="3">
                <a:schemeClr val="accent2"/>
              </a:fillRef>
              <a:effectRef idx="3">
                <a:schemeClr val="accent2"/>
              </a:effectRef>
              <a:fontRef idx="minor">
                <a:schemeClr val="lt1"/>
              </a:fontRef>
            </p:style>
            <p:txBody>
              <a:bodyPr rtlCol="0" anchor="ctr"/>
              <a:lstStyle/>
              <a:p>
                <a:pPr algn="ctr"/>
                <a:r>
                  <a:rPr lang="en-US" altLang="ja-JP" sz="1350" dirty="0"/>
                  <a:t>Z</a:t>
                </a:r>
                <a:endParaRPr lang="ja-JP" altLang="en-US" sz="1350" dirty="0"/>
              </a:p>
            </p:txBody>
          </p:sp>
          <p:sp>
            <p:nvSpPr>
              <p:cNvPr id="27" name="TextBox 26">
                <a:extLst>
                  <a:ext uri="{FF2B5EF4-FFF2-40B4-BE49-F238E27FC236}">
                    <a16:creationId xmlns:a16="http://schemas.microsoft.com/office/drawing/2014/main" id="{F615BF3A-35F4-46F5-92DB-45FB12CF04CA}"/>
                  </a:ext>
                </a:extLst>
              </p:cNvPr>
              <p:cNvSpPr txBox="1"/>
              <p:nvPr/>
            </p:nvSpPr>
            <p:spPr>
              <a:xfrm>
                <a:off x="1656573" y="3557911"/>
                <a:ext cx="661190" cy="817539"/>
              </a:xfrm>
              <a:prstGeom prst="rect">
                <a:avLst/>
              </a:prstGeom>
              <a:noFill/>
            </p:spPr>
            <p:txBody>
              <a:bodyPr wrap="none" rtlCol="0">
                <a:spAutoFit/>
              </a:bodyPr>
              <a:lstStyle/>
              <a:p>
                <a:r>
                  <a:rPr lang="en-US" altLang="ja-JP" b="1" dirty="0">
                    <a:solidFill>
                      <a:schemeClr val="bg1"/>
                    </a:solidFill>
                  </a:rPr>
                  <a:t>Z</a:t>
                </a:r>
                <a:endParaRPr lang="ja-JP" altLang="en-US" b="1" dirty="0">
                  <a:solidFill>
                    <a:schemeClr val="bg1"/>
                  </a:solidFill>
                </a:endParaRPr>
              </a:p>
            </p:txBody>
          </p:sp>
        </p:grpSp>
        <p:sp>
          <p:nvSpPr>
            <p:cNvPr id="6" name="Rectangle: Rounded Corners 5">
              <a:extLst>
                <a:ext uri="{FF2B5EF4-FFF2-40B4-BE49-F238E27FC236}">
                  <a16:creationId xmlns:a16="http://schemas.microsoft.com/office/drawing/2014/main" id="{627126D1-7707-435C-B8B9-38C1C7AE8206}"/>
                </a:ext>
              </a:extLst>
            </p:cNvPr>
            <p:cNvSpPr/>
            <p:nvPr/>
          </p:nvSpPr>
          <p:spPr bwMode="auto">
            <a:xfrm>
              <a:off x="1885936" y="1155810"/>
              <a:ext cx="760776" cy="881167"/>
            </a:xfrm>
            <a:prstGeom prst="roundRect">
              <a:avLst/>
            </a:prstGeom>
            <a:gradFill flip="none" rotWithShape="1">
              <a:gsLst>
                <a:gs pos="0">
                  <a:srgbClr val="FF0000"/>
                </a:gs>
                <a:gs pos="100000">
                  <a:srgbClr val="CCFF66">
                    <a:shade val="100000"/>
                    <a:satMod val="115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350" dirty="0"/>
                <a:t>QGP</a:t>
              </a:r>
              <a:endParaRPr lang="ja-JP" altLang="en-US" sz="1350" dirty="0"/>
            </a:p>
          </p:txBody>
        </p:sp>
        <p:sp>
          <p:nvSpPr>
            <p:cNvPr id="15" name="右矢印 11">
              <a:extLst>
                <a:ext uri="{FF2B5EF4-FFF2-40B4-BE49-F238E27FC236}">
                  <a16:creationId xmlns:a16="http://schemas.microsoft.com/office/drawing/2014/main" id="{A3BB2E8C-492B-4A72-8B34-E3A0D083BAE2}"/>
                </a:ext>
              </a:extLst>
            </p:cNvPr>
            <p:cNvSpPr/>
            <p:nvPr/>
          </p:nvSpPr>
          <p:spPr bwMode="auto">
            <a:xfrm>
              <a:off x="1315996" y="1399084"/>
              <a:ext cx="929647" cy="187027"/>
            </a:xfrm>
            <a:prstGeom prst="rightArrow">
              <a:avLst/>
            </a:prstGeom>
            <a:solidFill>
              <a:srgbClr val="00B0F0"/>
            </a:solidFill>
            <a:ln>
              <a:solidFill>
                <a:srgbClr val="00B0F0"/>
              </a:solidFill>
            </a:ln>
            <a:scene3d>
              <a:camera prst="isometricTopUp">
                <a:rot lat="19054185" lon="18830481" rev="3055987"/>
              </a:camera>
              <a:lightRig rig="threePt" dir="t"/>
            </a:scene3d>
            <a:sp3d extrusionH="57150" prstMaterial="matte">
              <a:extrusionClr>
                <a:schemeClr val="accent4">
                  <a:lumMod val="20000"/>
                  <a:lumOff val="80000"/>
                </a:schemeClr>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350" dirty="0">
                <a:solidFill>
                  <a:srgbClr val="00B050"/>
                </a:solidFill>
              </a:endParaRPr>
            </a:p>
          </p:txBody>
        </p:sp>
        <p:sp>
          <p:nvSpPr>
            <p:cNvPr id="16" name="右矢印 12">
              <a:extLst>
                <a:ext uri="{FF2B5EF4-FFF2-40B4-BE49-F238E27FC236}">
                  <a16:creationId xmlns:a16="http://schemas.microsoft.com/office/drawing/2014/main" id="{4B5D5CBD-A7D6-4D0D-9420-C463387FBF7B}"/>
                </a:ext>
              </a:extLst>
            </p:cNvPr>
            <p:cNvSpPr/>
            <p:nvPr/>
          </p:nvSpPr>
          <p:spPr bwMode="auto">
            <a:xfrm flipH="1" flipV="1">
              <a:off x="2428429" y="1428196"/>
              <a:ext cx="929246" cy="250832"/>
            </a:xfrm>
            <a:prstGeom prst="rightArrow">
              <a:avLst/>
            </a:prstGeom>
            <a:solidFill>
              <a:srgbClr val="00B0F0"/>
            </a:solidFill>
            <a:ln cmpd="sng">
              <a:solidFill>
                <a:schemeClr val="bg1"/>
              </a:solidFill>
            </a:ln>
            <a:scene3d>
              <a:camera prst="isometricTopUp">
                <a:rot lat="19054185" lon="18830481" rev="3055987"/>
              </a:camera>
              <a:lightRig rig="threePt" dir="t"/>
            </a:scene3d>
            <a:sp3d extrusionH="57150" prstMaterial="matte">
              <a:extrusionClr>
                <a:schemeClr val="accent4">
                  <a:lumMod val="20000"/>
                  <a:lumOff val="80000"/>
                </a:schemeClr>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350" dirty="0">
                <a:solidFill>
                  <a:srgbClr val="00B050"/>
                </a:solidFill>
              </a:endParaRPr>
            </a:p>
          </p:txBody>
        </p:sp>
        <p:grpSp>
          <p:nvGrpSpPr>
            <p:cNvPr id="17" name="グループ化 13">
              <a:extLst>
                <a:ext uri="{FF2B5EF4-FFF2-40B4-BE49-F238E27FC236}">
                  <a16:creationId xmlns:a16="http://schemas.microsoft.com/office/drawing/2014/main" id="{BF7262B3-41EB-48FC-8A8F-8317E1D2DC40}"/>
                </a:ext>
              </a:extLst>
            </p:cNvPr>
            <p:cNvGrpSpPr/>
            <p:nvPr/>
          </p:nvGrpSpPr>
          <p:grpSpPr>
            <a:xfrm>
              <a:off x="1285095" y="664559"/>
              <a:ext cx="1489301" cy="1386074"/>
              <a:chOff x="2889035" y="1375408"/>
              <a:chExt cx="2364950" cy="2629656"/>
            </a:xfrm>
            <a:effectLst>
              <a:glow rad="139700">
                <a:schemeClr val="accent1">
                  <a:satMod val="175000"/>
                  <a:alpha val="40000"/>
                </a:schemeClr>
              </a:glow>
            </a:effectLst>
          </p:grpSpPr>
          <p:sp>
            <p:nvSpPr>
              <p:cNvPr id="23" name="円弧 19">
                <a:extLst>
                  <a:ext uri="{FF2B5EF4-FFF2-40B4-BE49-F238E27FC236}">
                    <a16:creationId xmlns:a16="http://schemas.microsoft.com/office/drawing/2014/main" id="{B9394AB8-305B-4101-A5F8-79E0B17DFE6D}"/>
                  </a:ext>
                </a:extLst>
              </p:cNvPr>
              <p:cNvSpPr/>
              <p:nvPr/>
            </p:nvSpPr>
            <p:spPr>
              <a:xfrm flipH="1">
                <a:off x="2889035" y="1375408"/>
                <a:ext cx="2364950" cy="2629656"/>
              </a:xfrm>
              <a:prstGeom prst="arc">
                <a:avLst>
                  <a:gd name="adj1" fmla="val 11875548"/>
                  <a:gd name="adj2" fmla="val 1750579"/>
                </a:avLst>
              </a:prstGeom>
              <a:ln w="66675" cap="rnd" cmpd="sng">
                <a:solidFill>
                  <a:srgbClr val="00B050"/>
                </a:solidFill>
                <a:headEnd type="triangle" w="med" len="med"/>
                <a:tailEnd type="none" w="med" len="med"/>
              </a:ln>
              <a:scene3d>
                <a:camera prst="isometricRightUp">
                  <a:rot lat="19786994" lon="17567926" rev="21062887"/>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1350"/>
              </a:p>
            </p:txBody>
          </p:sp>
          <p:sp>
            <p:nvSpPr>
              <p:cNvPr id="24" name="円弧 20">
                <a:extLst>
                  <a:ext uri="{FF2B5EF4-FFF2-40B4-BE49-F238E27FC236}">
                    <a16:creationId xmlns:a16="http://schemas.microsoft.com/office/drawing/2014/main" id="{6BD5C1E3-1C94-4DE7-B5BF-495A072A55C3}"/>
                  </a:ext>
                </a:extLst>
              </p:cNvPr>
              <p:cNvSpPr/>
              <p:nvPr/>
            </p:nvSpPr>
            <p:spPr>
              <a:xfrm flipH="1">
                <a:off x="3413959" y="1502894"/>
                <a:ext cx="1204146" cy="2294255"/>
              </a:xfrm>
              <a:prstGeom prst="arc">
                <a:avLst>
                  <a:gd name="adj1" fmla="val 11243535"/>
                  <a:gd name="adj2" fmla="val 1268660"/>
                </a:avLst>
              </a:prstGeom>
              <a:ln w="66675" cap="rnd" cmpd="sng">
                <a:solidFill>
                  <a:srgbClr val="00B050"/>
                </a:solidFill>
                <a:headEnd type="triangle" w="med" len="med"/>
                <a:tailEnd type="none" w="med" len="med"/>
              </a:ln>
              <a:scene3d>
                <a:camera prst="isometricRightUp">
                  <a:rot lat="20082133" lon="17848202" rev="21545114"/>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1350"/>
              </a:p>
            </p:txBody>
          </p:sp>
          <p:sp>
            <p:nvSpPr>
              <p:cNvPr id="25" name="円弧 21">
                <a:extLst>
                  <a:ext uri="{FF2B5EF4-FFF2-40B4-BE49-F238E27FC236}">
                    <a16:creationId xmlns:a16="http://schemas.microsoft.com/office/drawing/2014/main" id="{5C88AF5A-2B43-479A-9FDA-D655567221E6}"/>
                  </a:ext>
                </a:extLst>
              </p:cNvPr>
              <p:cNvSpPr/>
              <p:nvPr/>
            </p:nvSpPr>
            <p:spPr>
              <a:xfrm flipH="1">
                <a:off x="3651382" y="1668760"/>
                <a:ext cx="660430" cy="1978851"/>
              </a:xfrm>
              <a:prstGeom prst="arc">
                <a:avLst>
                  <a:gd name="adj1" fmla="val 11867436"/>
                  <a:gd name="adj2" fmla="val 1456315"/>
                </a:avLst>
              </a:prstGeom>
              <a:ln w="66675" cap="rnd" cmpd="sng">
                <a:solidFill>
                  <a:srgbClr val="00B050"/>
                </a:solidFill>
                <a:headEnd type="triangle" w="med" len="med"/>
                <a:tailEnd type="none" w="med" len="med"/>
              </a:ln>
              <a:scene3d>
                <a:camera prst="isometricRightUp">
                  <a:rot lat="19782168" lon="17853733" rev="21542532"/>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1350"/>
              </a:p>
            </p:txBody>
          </p:sp>
        </p:grpSp>
        <p:grpSp>
          <p:nvGrpSpPr>
            <p:cNvPr id="18" name="グループ化 14">
              <a:extLst>
                <a:ext uri="{FF2B5EF4-FFF2-40B4-BE49-F238E27FC236}">
                  <a16:creationId xmlns:a16="http://schemas.microsoft.com/office/drawing/2014/main" id="{41BA18A6-EED3-4A47-A921-E6278117D604}"/>
                </a:ext>
              </a:extLst>
            </p:cNvPr>
            <p:cNvGrpSpPr/>
            <p:nvPr/>
          </p:nvGrpSpPr>
          <p:grpSpPr>
            <a:xfrm>
              <a:off x="2291257" y="1063898"/>
              <a:ext cx="786093" cy="1168148"/>
              <a:chOff x="4514565" y="2078563"/>
              <a:chExt cx="1514369" cy="2232248"/>
            </a:xfrm>
            <a:effectLst>
              <a:glow rad="139700">
                <a:schemeClr val="accent1">
                  <a:satMod val="175000"/>
                  <a:alpha val="40000"/>
                </a:schemeClr>
              </a:glow>
            </a:effectLst>
          </p:grpSpPr>
          <p:sp>
            <p:nvSpPr>
              <p:cNvPr id="20" name="円弧 16">
                <a:extLst>
                  <a:ext uri="{FF2B5EF4-FFF2-40B4-BE49-F238E27FC236}">
                    <a16:creationId xmlns:a16="http://schemas.microsoft.com/office/drawing/2014/main" id="{6F236FC3-F61F-43DD-83A4-34DCD3718078}"/>
                  </a:ext>
                </a:extLst>
              </p:cNvPr>
              <p:cNvSpPr/>
              <p:nvPr/>
            </p:nvSpPr>
            <p:spPr>
              <a:xfrm>
                <a:off x="4514565" y="2078563"/>
                <a:ext cx="1514369" cy="2232248"/>
              </a:xfrm>
              <a:prstGeom prst="arc">
                <a:avLst>
                  <a:gd name="adj1" fmla="val 11959789"/>
                  <a:gd name="adj2" fmla="val 8776466"/>
                </a:avLst>
              </a:prstGeom>
              <a:ln w="66675" cap="rnd" cmpd="sng">
                <a:solidFill>
                  <a:srgbClr val="00B050">
                    <a:alpha val="87000"/>
                  </a:srgbClr>
                </a:solidFill>
                <a:headEnd type="triangle" w="med" len="med"/>
                <a:tailEnd type="none" w="med" len="med"/>
              </a:ln>
              <a:scene3d>
                <a:camera prst="isometricLeftDown">
                  <a:rot lat="198" lon="2972752" rev="324973"/>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1350"/>
              </a:p>
            </p:txBody>
          </p:sp>
          <p:sp>
            <p:nvSpPr>
              <p:cNvPr id="21" name="円弧 17">
                <a:extLst>
                  <a:ext uri="{FF2B5EF4-FFF2-40B4-BE49-F238E27FC236}">
                    <a16:creationId xmlns:a16="http://schemas.microsoft.com/office/drawing/2014/main" id="{EB4C71BD-8455-458C-9385-8901623AAAAF}"/>
                  </a:ext>
                </a:extLst>
              </p:cNvPr>
              <p:cNvSpPr/>
              <p:nvPr/>
            </p:nvSpPr>
            <p:spPr>
              <a:xfrm>
                <a:off x="4713512" y="2324491"/>
                <a:ext cx="1137333" cy="1842304"/>
              </a:xfrm>
              <a:prstGeom prst="arc">
                <a:avLst>
                  <a:gd name="adj1" fmla="val 11955876"/>
                  <a:gd name="adj2" fmla="val 8640163"/>
                </a:avLst>
              </a:prstGeom>
              <a:ln w="66675" cap="rnd" cmpd="sng">
                <a:solidFill>
                  <a:srgbClr val="00B050">
                    <a:alpha val="87000"/>
                  </a:srgbClr>
                </a:solidFill>
                <a:headEnd type="triangle" w="med" len="med"/>
                <a:tailEnd type="none" w="med" len="med"/>
              </a:ln>
              <a:scene3d>
                <a:camera prst="isometricLeftDown">
                  <a:rot lat="198" lon="2972752" rev="324973"/>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1350"/>
              </a:p>
            </p:txBody>
          </p:sp>
          <p:sp>
            <p:nvSpPr>
              <p:cNvPr id="22" name="円弧 18">
                <a:extLst>
                  <a:ext uri="{FF2B5EF4-FFF2-40B4-BE49-F238E27FC236}">
                    <a16:creationId xmlns:a16="http://schemas.microsoft.com/office/drawing/2014/main" id="{B25118C7-5BA8-4870-8627-81B535F9926F}"/>
                  </a:ext>
                </a:extLst>
              </p:cNvPr>
              <p:cNvSpPr/>
              <p:nvPr/>
            </p:nvSpPr>
            <p:spPr>
              <a:xfrm>
                <a:off x="4865911" y="2582619"/>
                <a:ext cx="833111" cy="1349511"/>
              </a:xfrm>
              <a:prstGeom prst="arc">
                <a:avLst>
                  <a:gd name="adj1" fmla="val 12286575"/>
                  <a:gd name="adj2" fmla="val 8316086"/>
                </a:avLst>
              </a:prstGeom>
              <a:ln w="66675" cap="rnd" cmpd="sng">
                <a:solidFill>
                  <a:srgbClr val="00B050">
                    <a:alpha val="87000"/>
                  </a:srgbClr>
                </a:solidFill>
                <a:headEnd type="triangle" w="med" len="med"/>
                <a:tailEnd type="none" w="med" len="med"/>
              </a:ln>
              <a:scene3d>
                <a:camera prst="isometricLeftDown">
                  <a:rot lat="198" lon="2972752" rev="324973"/>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1350"/>
              </a:p>
            </p:txBody>
          </p:sp>
        </p:grpSp>
        <p:sp>
          <p:nvSpPr>
            <p:cNvPr id="19" name="テキスト ボックス 15">
              <a:extLst>
                <a:ext uri="{FF2B5EF4-FFF2-40B4-BE49-F238E27FC236}">
                  <a16:creationId xmlns:a16="http://schemas.microsoft.com/office/drawing/2014/main" id="{4578D64F-3065-474D-A98D-CDBE2AAF1A63}"/>
                </a:ext>
              </a:extLst>
            </p:cNvPr>
            <p:cNvSpPr txBox="1"/>
            <p:nvPr/>
          </p:nvSpPr>
          <p:spPr>
            <a:xfrm>
              <a:off x="2306906" y="301248"/>
              <a:ext cx="476412" cy="715581"/>
            </a:xfrm>
            <a:prstGeom prst="rect">
              <a:avLst/>
            </a:prstGeom>
            <a:noFill/>
          </p:spPr>
          <p:txBody>
            <a:bodyPr wrap="none" rtlCol="0">
              <a:spAutoFit/>
            </a:bodyPr>
            <a:lstStyle/>
            <a:p>
              <a:r>
                <a:rPr lang="en-US" altLang="ja-JP" sz="4050" b="1" dirty="0">
                  <a:solidFill>
                    <a:srgbClr val="00B050"/>
                  </a:solidFill>
                </a:rPr>
                <a:t>B</a:t>
              </a:r>
              <a:endParaRPr lang="ja-JP" altLang="en-US" sz="4050" b="1" dirty="0">
                <a:solidFill>
                  <a:srgbClr val="00B050"/>
                </a:solidFill>
              </a:endParaRPr>
            </a:p>
          </p:txBody>
        </p:sp>
        <p:grpSp>
          <p:nvGrpSpPr>
            <p:cNvPr id="8" name="Group 7">
              <a:extLst>
                <a:ext uri="{FF2B5EF4-FFF2-40B4-BE49-F238E27FC236}">
                  <a16:creationId xmlns:a16="http://schemas.microsoft.com/office/drawing/2014/main" id="{FC531C9A-B129-4F2B-82C9-34DC4B03A8F7}"/>
                </a:ext>
              </a:extLst>
            </p:cNvPr>
            <p:cNvGrpSpPr/>
            <p:nvPr/>
          </p:nvGrpSpPr>
          <p:grpSpPr>
            <a:xfrm>
              <a:off x="853408" y="917617"/>
              <a:ext cx="882626" cy="1052303"/>
              <a:chOff x="1250630" y="2046116"/>
              <a:chExt cx="1976412" cy="2329334"/>
            </a:xfrm>
          </p:grpSpPr>
          <p:sp>
            <p:nvSpPr>
              <p:cNvPr id="13" name="円/楕円 46 2">
                <a:extLst>
                  <a:ext uri="{FF2B5EF4-FFF2-40B4-BE49-F238E27FC236}">
                    <a16:creationId xmlns:a16="http://schemas.microsoft.com/office/drawing/2014/main" id="{9D97DF14-6854-401A-B69C-EA088412C0D3}"/>
                  </a:ext>
                </a:extLst>
              </p:cNvPr>
              <p:cNvSpPr/>
              <p:nvPr/>
            </p:nvSpPr>
            <p:spPr>
              <a:xfrm>
                <a:off x="1250630" y="2046116"/>
                <a:ext cx="1976412" cy="1527502"/>
              </a:xfrm>
              <a:prstGeom prst="ellipse">
                <a:avLst/>
              </a:prstGeom>
              <a:solidFill>
                <a:srgbClr val="00B0F0"/>
              </a:solidFill>
              <a:effectLst>
                <a:outerShdw blurRad="381000" dist="114300" dir="1800000" sx="68000" sy="68000" rotWithShape="0">
                  <a:srgbClr val="000000">
                    <a:alpha val="50000"/>
                  </a:srgbClr>
                </a:outerShdw>
              </a:effectLst>
              <a:scene3d>
                <a:camera prst="isometricOffAxis2Top"/>
                <a:lightRig rig="threePt" dir="t"/>
              </a:scene3d>
              <a:sp3d extrusionH="57150" prstMaterial="softEdge">
                <a:bevelT w="635000" h="635000"/>
                <a:bevelB w="635000" h="635000"/>
              </a:sp3d>
            </p:spPr>
            <p:style>
              <a:lnRef idx="0">
                <a:schemeClr val="accent2"/>
              </a:lnRef>
              <a:fillRef idx="3">
                <a:schemeClr val="accent2"/>
              </a:fillRef>
              <a:effectRef idx="3">
                <a:schemeClr val="accent2"/>
              </a:effectRef>
              <a:fontRef idx="minor">
                <a:schemeClr val="lt1"/>
              </a:fontRef>
            </p:style>
            <p:txBody>
              <a:bodyPr rtlCol="0" anchor="ctr"/>
              <a:lstStyle/>
              <a:p>
                <a:pPr algn="ctr"/>
                <a:r>
                  <a:rPr lang="en-US" altLang="ja-JP" sz="1350" dirty="0"/>
                  <a:t>Z</a:t>
                </a:r>
                <a:endParaRPr lang="ja-JP" altLang="en-US" sz="1350" dirty="0"/>
              </a:p>
            </p:txBody>
          </p:sp>
          <p:sp>
            <p:nvSpPr>
              <p:cNvPr id="14" name="TextBox 13">
                <a:extLst>
                  <a:ext uri="{FF2B5EF4-FFF2-40B4-BE49-F238E27FC236}">
                    <a16:creationId xmlns:a16="http://schemas.microsoft.com/office/drawing/2014/main" id="{07EA621E-9824-4EBD-816B-5FFBA02649C7}"/>
                  </a:ext>
                </a:extLst>
              </p:cNvPr>
              <p:cNvSpPr txBox="1"/>
              <p:nvPr/>
            </p:nvSpPr>
            <p:spPr>
              <a:xfrm>
                <a:off x="1656573" y="3557911"/>
                <a:ext cx="661190" cy="817539"/>
              </a:xfrm>
              <a:prstGeom prst="rect">
                <a:avLst/>
              </a:prstGeom>
              <a:noFill/>
            </p:spPr>
            <p:txBody>
              <a:bodyPr wrap="none" rtlCol="0">
                <a:spAutoFit/>
              </a:bodyPr>
              <a:lstStyle/>
              <a:p>
                <a:r>
                  <a:rPr lang="en-US" altLang="ja-JP" b="1" dirty="0">
                    <a:solidFill>
                      <a:schemeClr val="bg1"/>
                    </a:solidFill>
                  </a:rPr>
                  <a:t>Z</a:t>
                </a:r>
                <a:endParaRPr lang="ja-JP" altLang="en-US" b="1" dirty="0">
                  <a:solidFill>
                    <a:schemeClr val="bg1"/>
                  </a:solidFill>
                </a:endParaRPr>
              </a:p>
            </p:txBody>
          </p:sp>
        </p:grpSp>
      </p:grpSp>
      <p:sp>
        <p:nvSpPr>
          <p:cNvPr id="46" name="TextBox 45">
            <a:extLst>
              <a:ext uri="{FF2B5EF4-FFF2-40B4-BE49-F238E27FC236}">
                <a16:creationId xmlns:a16="http://schemas.microsoft.com/office/drawing/2014/main" id="{282612E3-6C95-4EC1-BF07-C851778ACFD6}"/>
              </a:ext>
            </a:extLst>
          </p:cNvPr>
          <p:cNvSpPr txBox="1"/>
          <p:nvPr/>
        </p:nvSpPr>
        <p:spPr>
          <a:xfrm>
            <a:off x="503554" y="3247816"/>
            <a:ext cx="3824869" cy="1477328"/>
          </a:xfrm>
          <a:prstGeom prst="rect">
            <a:avLst/>
          </a:prstGeom>
          <a:noFill/>
        </p:spPr>
        <p:txBody>
          <a:bodyPr wrap="square" rtlCol="0">
            <a:spAutoFit/>
          </a:bodyPr>
          <a:lstStyle/>
          <a:p>
            <a:r>
              <a:rPr kumimoji="1" lang="en-US" altLang="ja-JP" dirty="0"/>
              <a:t>Novel transport phenomena in QGP</a:t>
            </a:r>
          </a:p>
          <a:p>
            <a:pPr marL="285750" indent="-285750">
              <a:buFont typeface="Arial" panose="020B0604020202020204" pitchFamily="34" charset="0"/>
              <a:buChar char="•"/>
            </a:pPr>
            <a:r>
              <a:rPr lang="en-US" altLang="ja-JP" dirty="0"/>
              <a:t>Chiral magnetic effect</a:t>
            </a:r>
          </a:p>
          <a:p>
            <a:pPr marL="285750" indent="-285750">
              <a:buFont typeface="Arial" panose="020B0604020202020204" pitchFamily="34" charset="0"/>
              <a:buChar char="•"/>
            </a:pPr>
            <a:r>
              <a:rPr lang="en-US" altLang="ja-JP" dirty="0"/>
              <a:t>magnetohydrodynamics</a:t>
            </a:r>
          </a:p>
          <a:p>
            <a:pPr marL="285750" indent="-285750">
              <a:buFont typeface="Arial" panose="020B0604020202020204" pitchFamily="34" charset="0"/>
              <a:buChar char="•"/>
            </a:pPr>
            <a:r>
              <a:rPr lang="en-US" altLang="ja-JP" dirty="0"/>
              <a:t>thermal radiations in B</a:t>
            </a:r>
          </a:p>
          <a:p>
            <a:pPr marL="285750" indent="-285750">
              <a:buFont typeface="Arial" panose="020B0604020202020204" pitchFamily="34" charset="0"/>
              <a:buChar char="•"/>
            </a:pPr>
            <a:r>
              <a:rPr lang="en-US" altLang="ja-JP" dirty="0"/>
              <a:t>e</a:t>
            </a:r>
            <a:r>
              <a:rPr kumimoji="1" lang="en-US" altLang="ja-JP" dirty="0"/>
              <a:t>tc.</a:t>
            </a:r>
            <a:endParaRPr kumimoji="1" lang="ja-JP" altLang="en-US" dirty="0"/>
          </a:p>
        </p:txBody>
      </p:sp>
      <p:grpSp>
        <p:nvGrpSpPr>
          <p:cNvPr id="28" name="Group 27">
            <a:extLst>
              <a:ext uri="{FF2B5EF4-FFF2-40B4-BE49-F238E27FC236}">
                <a16:creationId xmlns:a16="http://schemas.microsoft.com/office/drawing/2014/main" id="{B26C914A-CD9E-4053-A496-31921EE3C605}"/>
              </a:ext>
            </a:extLst>
          </p:cNvPr>
          <p:cNvGrpSpPr/>
          <p:nvPr/>
        </p:nvGrpSpPr>
        <p:grpSpPr>
          <a:xfrm>
            <a:off x="107504" y="4729097"/>
            <a:ext cx="2129943" cy="1724239"/>
            <a:chOff x="4644006" y="1556789"/>
            <a:chExt cx="3945652" cy="3194095"/>
          </a:xfrm>
        </p:grpSpPr>
        <p:pic>
          <p:nvPicPr>
            <p:cNvPr id="29" name="Picture 28" descr="A picture containing sky, table&#10;&#10;Description automatically generated">
              <a:extLst>
                <a:ext uri="{FF2B5EF4-FFF2-40B4-BE49-F238E27FC236}">
                  <a16:creationId xmlns:a16="http://schemas.microsoft.com/office/drawing/2014/main" id="{AD346B33-461A-4A21-B314-E62C61D5D60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644006" y="1556789"/>
              <a:ext cx="3945652" cy="3194095"/>
            </a:xfrm>
            <a:prstGeom prst="rect">
              <a:avLst/>
            </a:prstGeom>
          </p:spPr>
        </p:pic>
        <p:pic>
          <p:nvPicPr>
            <p:cNvPr id="30" name="Picture 29">
              <a:extLst>
                <a:ext uri="{FF2B5EF4-FFF2-40B4-BE49-F238E27FC236}">
                  <a16:creationId xmlns:a16="http://schemas.microsoft.com/office/drawing/2014/main" id="{27DD2DCD-D20C-4066-BDA9-94C11F0E5BD9}"/>
                </a:ext>
              </a:extLst>
            </p:cNvPr>
            <p:cNvPicPr>
              <a:picLocks noChangeAspect="1"/>
            </p:cNvPicPr>
            <p:nvPr>
              <p:custDataLst>
                <p:tags r:id="rId1"/>
              </p:custDataLst>
            </p:nvPr>
          </p:nvPicPr>
          <p:blipFill>
            <a:blip r:embed="rId9" cstate="print">
              <a:extLst>
                <a:ext uri="{28A0092B-C50C-407E-A947-70E740481C1C}">
                  <a14:useLocalDpi xmlns:a14="http://schemas.microsoft.com/office/drawing/2010/main" val="0"/>
                </a:ext>
              </a:extLst>
            </a:blip>
            <a:stretch>
              <a:fillRect/>
            </a:stretch>
          </p:blipFill>
          <p:spPr>
            <a:xfrm rot="20347078">
              <a:off x="4950715" y="2522141"/>
              <a:ext cx="608111" cy="216858"/>
            </a:xfrm>
            <a:prstGeom prst="rect">
              <a:avLst/>
            </a:prstGeom>
          </p:spPr>
        </p:pic>
        <p:pic>
          <p:nvPicPr>
            <p:cNvPr id="31" name="Picture 30">
              <a:extLst>
                <a:ext uri="{FF2B5EF4-FFF2-40B4-BE49-F238E27FC236}">
                  <a16:creationId xmlns:a16="http://schemas.microsoft.com/office/drawing/2014/main" id="{3F7A7EFC-EECF-4699-BA32-4717D108051D}"/>
                </a:ext>
              </a:extLst>
            </p:cNvPr>
            <p:cNvPicPr>
              <a:picLocks noChangeAspect="1"/>
            </p:cNvPicPr>
            <p:nvPr>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a:xfrm rot="20347078">
              <a:off x="5454771" y="2547493"/>
              <a:ext cx="608111" cy="216858"/>
            </a:xfrm>
            <a:prstGeom prst="rect">
              <a:avLst/>
            </a:prstGeom>
          </p:spPr>
        </p:pic>
        <p:pic>
          <p:nvPicPr>
            <p:cNvPr id="32" name="Picture 31">
              <a:extLst>
                <a:ext uri="{FF2B5EF4-FFF2-40B4-BE49-F238E27FC236}">
                  <a16:creationId xmlns:a16="http://schemas.microsoft.com/office/drawing/2014/main" id="{01EF6BDE-0764-4114-A11E-EAFE88F28016}"/>
                </a:ext>
              </a:extLst>
            </p:cNvPr>
            <p:cNvPicPr>
              <a:picLocks noChangeAspect="1"/>
            </p:cNvPicPr>
            <p:nvPr>
              <p:custDataLst>
                <p:tags r:id="rId3"/>
              </p:custDataLst>
            </p:nvPr>
          </p:nvPicPr>
          <p:blipFill>
            <a:blip r:embed="rId9" cstate="print">
              <a:extLst>
                <a:ext uri="{28A0092B-C50C-407E-A947-70E740481C1C}">
                  <a14:useLocalDpi xmlns:a14="http://schemas.microsoft.com/office/drawing/2010/main" val="0"/>
                </a:ext>
              </a:extLst>
            </a:blip>
            <a:stretch>
              <a:fillRect/>
            </a:stretch>
          </p:blipFill>
          <p:spPr>
            <a:xfrm rot="20347078">
              <a:off x="5670795" y="2102770"/>
              <a:ext cx="608111" cy="216858"/>
            </a:xfrm>
            <a:prstGeom prst="rect">
              <a:avLst/>
            </a:prstGeom>
          </p:spPr>
        </p:pic>
        <p:pic>
          <p:nvPicPr>
            <p:cNvPr id="33" name="Picture 32">
              <a:extLst>
                <a:ext uri="{FF2B5EF4-FFF2-40B4-BE49-F238E27FC236}">
                  <a16:creationId xmlns:a16="http://schemas.microsoft.com/office/drawing/2014/main" id="{E6B552F0-34F9-4B88-916E-DA27738C9A5C}"/>
                </a:ext>
              </a:extLst>
            </p:cNvPr>
            <p:cNvPicPr>
              <a:picLocks noChangeAspect="1"/>
            </p:cNvPicPr>
            <p:nvPr>
              <p:custDataLst>
                <p:tags r:id="rId4"/>
              </p:custDataLst>
            </p:nvPr>
          </p:nvPicPr>
          <p:blipFill>
            <a:blip r:embed="rId10" cstate="print">
              <a:extLst>
                <a:ext uri="{28A0092B-C50C-407E-A947-70E740481C1C}">
                  <a14:useLocalDpi xmlns:a14="http://schemas.microsoft.com/office/drawing/2010/main" val="0"/>
                </a:ext>
              </a:extLst>
            </a:blip>
            <a:stretch>
              <a:fillRect/>
            </a:stretch>
          </p:blipFill>
          <p:spPr>
            <a:xfrm rot="20347079">
              <a:off x="7028135" y="4036300"/>
              <a:ext cx="608111" cy="156198"/>
            </a:xfrm>
            <a:prstGeom prst="rect">
              <a:avLst/>
            </a:prstGeom>
          </p:spPr>
        </p:pic>
        <p:pic>
          <p:nvPicPr>
            <p:cNvPr id="34" name="Picture 33">
              <a:extLst>
                <a:ext uri="{FF2B5EF4-FFF2-40B4-BE49-F238E27FC236}">
                  <a16:creationId xmlns:a16="http://schemas.microsoft.com/office/drawing/2014/main" id="{A1180757-9619-4DA1-96E3-F64BB2686191}"/>
                </a:ext>
              </a:extLst>
            </p:cNvPr>
            <p:cNvPicPr>
              <a:picLocks noChangeAspect="1"/>
            </p:cNvPicPr>
            <p:nvPr>
              <p:custDataLst>
                <p:tags r:id="rId5"/>
              </p:custDataLst>
            </p:nvPr>
          </p:nvPicPr>
          <p:blipFill>
            <a:blip r:embed="rId10" cstate="print">
              <a:extLst>
                <a:ext uri="{28A0092B-C50C-407E-A947-70E740481C1C}">
                  <a14:useLocalDpi xmlns:a14="http://schemas.microsoft.com/office/drawing/2010/main" val="0"/>
                </a:ext>
              </a:extLst>
            </a:blip>
            <a:stretch>
              <a:fillRect/>
            </a:stretch>
          </p:blipFill>
          <p:spPr>
            <a:xfrm rot="20347079">
              <a:off x="7251679" y="4399000"/>
              <a:ext cx="608111" cy="156198"/>
            </a:xfrm>
            <a:prstGeom prst="rect">
              <a:avLst/>
            </a:prstGeom>
          </p:spPr>
        </p:pic>
        <p:pic>
          <p:nvPicPr>
            <p:cNvPr id="35" name="Picture 34">
              <a:extLst>
                <a:ext uri="{FF2B5EF4-FFF2-40B4-BE49-F238E27FC236}">
                  <a16:creationId xmlns:a16="http://schemas.microsoft.com/office/drawing/2014/main" id="{28859994-F186-4334-A39E-B70E079D3FDE}"/>
                </a:ext>
              </a:extLst>
            </p:cNvPr>
            <p:cNvPicPr>
              <a:picLocks noChangeAspect="1"/>
            </p:cNvPicPr>
            <p:nvPr>
              <p:custDataLst>
                <p:tags r:id="rId6"/>
              </p:custDataLst>
            </p:nvPr>
          </p:nvPicPr>
          <p:blipFill>
            <a:blip r:embed="rId10" cstate="print">
              <a:extLst>
                <a:ext uri="{28A0092B-C50C-407E-A947-70E740481C1C}">
                  <a14:useLocalDpi xmlns:a14="http://schemas.microsoft.com/office/drawing/2010/main" val="0"/>
                </a:ext>
              </a:extLst>
            </a:blip>
            <a:stretch>
              <a:fillRect/>
            </a:stretch>
          </p:blipFill>
          <p:spPr>
            <a:xfrm rot="20347079">
              <a:off x="6627838" y="4461466"/>
              <a:ext cx="608111" cy="156198"/>
            </a:xfrm>
            <a:prstGeom prst="rect">
              <a:avLst/>
            </a:prstGeom>
          </p:spPr>
        </p:pic>
      </p:grpSp>
      <p:grpSp>
        <p:nvGrpSpPr>
          <p:cNvPr id="36" name="Group 35">
            <a:extLst>
              <a:ext uri="{FF2B5EF4-FFF2-40B4-BE49-F238E27FC236}">
                <a16:creationId xmlns:a16="http://schemas.microsoft.com/office/drawing/2014/main" id="{2271F580-E328-4B67-A8E6-68F5BE959E34}"/>
              </a:ext>
            </a:extLst>
          </p:cNvPr>
          <p:cNvGrpSpPr/>
          <p:nvPr/>
        </p:nvGrpSpPr>
        <p:grpSpPr>
          <a:xfrm>
            <a:off x="2311231" y="4797152"/>
            <a:ext cx="2476793" cy="1533580"/>
            <a:chOff x="453458" y="3051915"/>
            <a:chExt cx="4563064" cy="2825357"/>
          </a:xfrm>
        </p:grpSpPr>
        <p:grpSp>
          <p:nvGrpSpPr>
            <p:cNvPr id="37" name="Group 36">
              <a:extLst>
                <a:ext uri="{FF2B5EF4-FFF2-40B4-BE49-F238E27FC236}">
                  <a16:creationId xmlns:a16="http://schemas.microsoft.com/office/drawing/2014/main" id="{80FF437B-2636-49CA-846B-FD32BF5D7F5D}"/>
                </a:ext>
              </a:extLst>
            </p:cNvPr>
            <p:cNvGrpSpPr/>
            <p:nvPr/>
          </p:nvGrpSpPr>
          <p:grpSpPr>
            <a:xfrm>
              <a:off x="564825" y="3051915"/>
              <a:ext cx="4053711" cy="2825357"/>
              <a:chOff x="512627" y="2965099"/>
              <a:chExt cx="4053711" cy="2825357"/>
            </a:xfrm>
          </p:grpSpPr>
          <p:pic>
            <p:nvPicPr>
              <p:cNvPr id="44" name="Picture 43">
                <a:extLst>
                  <a:ext uri="{FF2B5EF4-FFF2-40B4-BE49-F238E27FC236}">
                    <a16:creationId xmlns:a16="http://schemas.microsoft.com/office/drawing/2014/main" id="{42409DD8-4654-420F-87B0-93E82FAB2D3A}"/>
                  </a:ext>
                </a:extLst>
              </p:cNvPr>
              <p:cNvPicPr>
                <a:picLocks noChangeAspect="1"/>
              </p:cNvPicPr>
              <p:nvPr/>
            </p:nvPicPr>
            <p:blipFill>
              <a:blip r:embed="rId11"/>
              <a:stretch>
                <a:fillRect/>
              </a:stretch>
            </p:blipFill>
            <p:spPr>
              <a:xfrm>
                <a:off x="512627" y="2965099"/>
                <a:ext cx="4053711" cy="2825357"/>
              </a:xfrm>
              <a:prstGeom prst="rect">
                <a:avLst/>
              </a:prstGeom>
            </p:spPr>
          </p:pic>
          <p:sp>
            <p:nvSpPr>
              <p:cNvPr id="45" name="TextBox 44">
                <a:extLst>
                  <a:ext uri="{FF2B5EF4-FFF2-40B4-BE49-F238E27FC236}">
                    <a16:creationId xmlns:a16="http://schemas.microsoft.com/office/drawing/2014/main" id="{A5A6C37F-E625-44A3-89FF-BB588BD05E00}"/>
                  </a:ext>
                </a:extLst>
              </p:cNvPr>
              <p:cNvSpPr txBox="1"/>
              <p:nvPr/>
            </p:nvSpPr>
            <p:spPr>
              <a:xfrm>
                <a:off x="3178996" y="4797152"/>
                <a:ext cx="1335462" cy="567026"/>
              </a:xfrm>
              <a:prstGeom prst="rect">
                <a:avLst/>
              </a:prstGeom>
              <a:noFill/>
            </p:spPr>
            <p:txBody>
              <a:bodyPr wrap="none" rtlCol="0">
                <a:spAutoFit/>
              </a:bodyPr>
              <a:lstStyle/>
              <a:p>
                <a:r>
                  <a:rPr kumimoji="1" lang="en-US" altLang="ja-JP" sz="1400" dirty="0"/>
                  <a:t>PRL103</a:t>
                </a:r>
                <a:endParaRPr kumimoji="1" lang="ja-JP" altLang="en-US" sz="1400" dirty="0"/>
              </a:p>
            </p:txBody>
          </p:sp>
        </p:grpSp>
        <p:grpSp>
          <p:nvGrpSpPr>
            <p:cNvPr id="38" name="Group 37">
              <a:extLst>
                <a:ext uri="{FF2B5EF4-FFF2-40B4-BE49-F238E27FC236}">
                  <a16:creationId xmlns:a16="http://schemas.microsoft.com/office/drawing/2014/main" id="{C29036FF-D6D4-423A-8A3E-2E9263F13C53}"/>
                </a:ext>
              </a:extLst>
            </p:cNvPr>
            <p:cNvGrpSpPr/>
            <p:nvPr/>
          </p:nvGrpSpPr>
          <p:grpSpPr>
            <a:xfrm>
              <a:off x="4224434" y="5197343"/>
              <a:ext cx="792088" cy="648072"/>
              <a:chOff x="-2268760" y="2276872"/>
              <a:chExt cx="792088" cy="648072"/>
            </a:xfrm>
          </p:grpSpPr>
          <p:sp>
            <p:nvSpPr>
              <p:cNvPr id="42" name="Oval 41">
                <a:extLst>
                  <a:ext uri="{FF2B5EF4-FFF2-40B4-BE49-F238E27FC236}">
                    <a16:creationId xmlns:a16="http://schemas.microsoft.com/office/drawing/2014/main" id="{7EEA918C-32B9-4D59-8931-65BFDCFE14B3}"/>
                  </a:ext>
                </a:extLst>
              </p:cNvPr>
              <p:cNvSpPr/>
              <p:nvPr/>
            </p:nvSpPr>
            <p:spPr bwMode="auto">
              <a:xfrm>
                <a:off x="-2268760" y="2276872"/>
                <a:ext cx="648072" cy="648072"/>
              </a:xfrm>
              <a:prstGeom prst="ellipse">
                <a:avLst/>
              </a:prstGeom>
              <a:solidFill>
                <a:srgbClr val="CCFF66">
                  <a:alpha val="60000"/>
                </a:srgb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ja-JP" altLang="en-US"/>
              </a:p>
            </p:txBody>
          </p:sp>
          <p:sp>
            <p:nvSpPr>
              <p:cNvPr id="43" name="Oval 42">
                <a:extLst>
                  <a:ext uri="{FF2B5EF4-FFF2-40B4-BE49-F238E27FC236}">
                    <a16:creationId xmlns:a16="http://schemas.microsoft.com/office/drawing/2014/main" id="{3468E4BE-FB5D-48AE-BDE4-64127942AD19}"/>
                  </a:ext>
                </a:extLst>
              </p:cNvPr>
              <p:cNvSpPr/>
              <p:nvPr/>
            </p:nvSpPr>
            <p:spPr bwMode="auto">
              <a:xfrm>
                <a:off x="-2124744" y="2276872"/>
                <a:ext cx="648072" cy="648072"/>
              </a:xfrm>
              <a:prstGeom prst="ellipse">
                <a:avLst/>
              </a:prstGeom>
              <a:solidFill>
                <a:srgbClr val="CCFF66">
                  <a:alpha val="60000"/>
                </a:srgb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ja-JP" altLang="en-US"/>
              </a:p>
            </p:txBody>
          </p:sp>
        </p:grpSp>
        <p:grpSp>
          <p:nvGrpSpPr>
            <p:cNvPr id="39" name="Group 38">
              <a:extLst>
                <a:ext uri="{FF2B5EF4-FFF2-40B4-BE49-F238E27FC236}">
                  <a16:creationId xmlns:a16="http://schemas.microsoft.com/office/drawing/2014/main" id="{C1BE747F-B58E-4A25-9929-D4206401BB80}"/>
                </a:ext>
              </a:extLst>
            </p:cNvPr>
            <p:cNvGrpSpPr/>
            <p:nvPr/>
          </p:nvGrpSpPr>
          <p:grpSpPr>
            <a:xfrm>
              <a:off x="453458" y="5192331"/>
              <a:ext cx="1164025" cy="658095"/>
              <a:chOff x="-2273185" y="3429000"/>
              <a:chExt cx="1164025" cy="658095"/>
            </a:xfrm>
          </p:grpSpPr>
          <p:sp>
            <p:nvSpPr>
              <p:cNvPr id="40" name="Oval 39">
                <a:extLst>
                  <a:ext uri="{FF2B5EF4-FFF2-40B4-BE49-F238E27FC236}">
                    <a16:creationId xmlns:a16="http://schemas.microsoft.com/office/drawing/2014/main" id="{8AF160F6-8D0D-470D-9E46-F6FEF5F51D7B}"/>
                  </a:ext>
                </a:extLst>
              </p:cNvPr>
              <p:cNvSpPr/>
              <p:nvPr/>
            </p:nvSpPr>
            <p:spPr bwMode="auto">
              <a:xfrm>
                <a:off x="-2273185" y="3429000"/>
                <a:ext cx="648072" cy="648072"/>
              </a:xfrm>
              <a:prstGeom prst="ellipse">
                <a:avLst/>
              </a:prstGeom>
              <a:solidFill>
                <a:srgbClr val="CCFF66">
                  <a:alpha val="60000"/>
                </a:srgb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ja-JP" altLang="en-US"/>
              </a:p>
            </p:txBody>
          </p:sp>
          <p:sp>
            <p:nvSpPr>
              <p:cNvPr id="41" name="Oval 40">
                <a:extLst>
                  <a:ext uri="{FF2B5EF4-FFF2-40B4-BE49-F238E27FC236}">
                    <a16:creationId xmlns:a16="http://schemas.microsoft.com/office/drawing/2014/main" id="{088261A3-C41F-46A8-A0A7-408CC86E794E}"/>
                  </a:ext>
                </a:extLst>
              </p:cNvPr>
              <p:cNvSpPr/>
              <p:nvPr/>
            </p:nvSpPr>
            <p:spPr bwMode="auto">
              <a:xfrm>
                <a:off x="-1757232" y="3439023"/>
                <a:ext cx="648072" cy="648072"/>
              </a:xfrm>
              <a:prstGeom prst="ellipse">
                <a:avLst/>
              </a:prstGeom>
              <a:solidFill>
                <a:srgbClr val="CCFF66">
                  <a:alpha val="60000"/>
                </a:srgb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ja-JP" altLang="en-US"/>
              </a:p>
            </p:txBody>
          </p:sp>
        </p:grpSp>
      </p:grpSp>
      <p:sp>
        <p:nvSpPr>
          <p:cNvPr id="136" name="TextBox 135">
            <a:extLst>
              <a:ext uri="{FF2B5EF4-FFF2-40B4-BE49-F238E27FC236}">
                <a16:creationId xmlns:a16="http://schemas.microsoft.com/office/drawing/2014/main" id="{5AC20746-50D8-436F-89EA-5C6C6B7BAACB}"/>
              </a:ext>
            </a:extLst>
          </p:cNvPr>
          <p:cNvSpPr txBox="1"/>
          <p:nvPr/>
        </p:nvSpPr>
        <p:spPr>
          <a:xfrm>
            <a:off x="945373" y="300712"/>
            <a:ext cx="2330484" cy="400110"/>
          </a:xfrm>
          <a:prstGeom prst="rect">
            <a:avLst/>
          </a:prstGeom>
          <a:noFill/>
        </p:spPr>
        <p:txBody>
          <a:bodyPr wrap="square">
            <a:spAutoFit/>
          </a:bodyPr>
          <a:lstStyle/>
          <a:p>
            <a:r>
              <a:rPr lang="en-US" altLang="ja-JP" sz="2000" dirty="0">
                <a:solidFill>
                  <a:srgbClr val="00B0F0"/>
                </a:solidFill>
              </a:rPr>
              <a:t>P</a:t>
            </a:r>
            <a:r>
              <a:rPr kumimoji="1" lang="en-US" altLang="ja-JP" sz="2000" dirty="0">
                <a:solidFill>
                  <a:srgbClr val="00B0F0"/>
                </a:solidFill>
              </a:rPr>
              <a:t>eripheral collisions</a:t>
            </a:r>
          </a:p>
        </p:txBody>
      </p:sp>
      <p:grpSp>
        <p:nvGrpSpPr>
          <p:cNvPr id="4" name="Group 3">
            <a:extLst>
              <a:ext uri="{FF2B5EF4-FFF2-40B4-BE49-F238E27FC236}">
                <a16:creationId xmlns:a16="http://schemas.microsoft.com/office/drawing/2014/main" id="{624AF67D-6B82-4DF0-A808-4A54A0291B95}"/>
              </a:ext>
            </a:extLst>
          </p:cNvPr>
          <p:cNvGrpSpPr/>
          <p:nvPr/>
        </p:nvGrpSpPr>
        <p:grpSpPr>
          <a:xfrm>
            <a:off x="4760110" y="196647"/>
            <a:ext cx="4322954" cy="6464706"/>
            <a:chOff x="4760110" y="196647"/>
            <a:chExt cx="4322954" cy="6464706"/>
          </a:xfrm>
        </p:grpSpPr>
        <p:sp>
          <p:nvSpPr>
            <p:cNvPr id="139" name="Rectangle 138">
              <a:extLst>
                <a:ext uri="{FF2B5EF4-FFF2-40B4-BE49-F238E27FC236}">
                  <a16:creationId xmlns:a16="http://schemas.microsoft.com/office/drawing/2014/main" id="{933EC30E-3441-4293-A4BF-173072BCB930}"/>
                </a:ext>
              </a:extLst>
            </p:cNvPr>
            <p:cNvSpPr/>
            <p:nvPr/>
          </p:nvSpPr>
          <p:spPr bwMode="auto">
            <a:xfrm>
              <a:off x="4760110" y="196647"/>
              <a:ext cx="4322954" cy="6464706"/>
            </a:xfrm>
            <a:prstGeom prst="rect">
              <a:avLst/>
            </a:prstGeom>
            <a:solidFill>
              <a:srgbClr val="CCFF66"/>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ja-JP" altLang="en-US" dirty="0"/>
            </a:p>
          </p:txBody>
        </p:sp>
        <p:sp>
          <p:nvSpPr>
            <p:cNvPr id="47" name="TextBox 46">
              <a:extLst>
                <a:ext uri="{FF2B5EF4-FFF2-40B4-BE49-F238E27FC236}">
                  <a16:creationId xmlns:a16="http://schemas.microsoft.com/office/drawing/2014/main" id="{E2006AB0-ED1E-46C5-AC25-1EB6DF2AEDFE}"/>
                </a:ext>
              </a:extLst>
            </p:cNvPr>
            <p:cNvSpPr txBox="1"/>
            <p:nvPr/>
          </p:nvSpPr>
          <p:spPr>
            <a:xfrm>
              <a:off x="5231757" y="3236262"/>
              <a:ext cx="3463621" cy="1477328"/>
            </a:xfrm>
            <a:prstGeom prst="rect">
              <a:avLst/>
            </a:prstGeom>
            <a:noFill/>
          </p:spPr>
          <p:txBody>
            <a:bodyPr wrap="square" rtlCol="0">
              <a:spAutoFit/>
            </a:bodyPr>
            <a:lstStyle/>
            <a:p>
              <a:r>
                <a:rPr lang="en-US" altLang="ja-JP" dirty="0"/>
                <a:t>“Strong-field QED” without QGP</a:t>
              </a:r>
            </a:p>
            <a:p>
              <a:r>
                <a:rPr kumimoji="1" lang="en-US" altLang="ja-JP" dirty="0"/>
                <a:t>--- Vacuum physics in strong fields</a:t>
              </a:r>
            </a:p>
            <a:p>
              <a:pPr marL="285750" indent="-285750">
                <a:buFont typeface="Arial" panose="020B0604020202020204" pitchFamily="34" charset="0"/>
                <a:buChar char="•"/>
              </a:pPr>
              <a:r>
                <a:rPr lang="en-US" altLang="ja-JP" dirty="0"/>
                <a:t>Photon-photon interactions</a:t>
              </a:r>
            </a:p>
            <a:p>
              <a:pPr marL="285750" indent="-285750">
                <a:buFont typeface="Arial" panose="020B0604020202020204" pitchFamily="34" charset="0"/>
                <a:buChar char="•"/>
              </a:pPr>
              <a:r>
                <a:rPr kumimoji="1" lang="en-US" altLang="ja-JP" dirty="0"/>
                <a:t>Vacuum fluctuations in B</a:t>
              </a:r>
            </a:p>
            <a:p>
              <a:pPr marL="285750" indent="-285750">
                <a:buFont typeface="Arial" panose="020B0604020202020204" pitchFamily="34" charset="0"/>
                <a:buChar char="•"/>
              </a:pPr>
              <a:r>
                <a:rPr lang="en-US" altLang="ja-JP" dirty="0"/>
                <a:t>etc.</a:t>
              </a:r>
              <a:endParaRPr kumimoji="1" lang="ja-JP" altLang="en-US" dirty="0"/>
            </a:p>
          </p:txBody>
        </p:sp>
        <p:pic>
          <p:nvPicPr>
            <p:cNvPr id="49" name="Picture 48">
              <a:extLst>
                <a:ext uri="{FF2B5EF4-FFF2-40B4-BE49-F238E27FC236}">
                  <a16:creationId xmlns:a16="http://schemas.microsoft.com/office/drawing/2014/main" id="{7126F357-0A39-42D7-A3CB-245BD4F46FF1}"/>
                </a:ext>
              </a:extLst>
            </p:cNvPr>
            <p:cNvPicPr>
              <a:picLocks noChangeAspect="1"/>
            </p:cNvPicPr>
            <p:nvPr/>
          </p:nvPicPr>
          <p:blipFill>
            <a:blip r:embed="rId12"/>
            <a:stretch>
              <a:fillRect/>
            </a:stretch>
          </p:blipFill>
          <p:spPr>
            <a:xfrm>
              <a:off x="6081012" y="4764141"/>
              <a:ext cx="2086856" cy="1582248"/>
            </a:xfrm>
            <a:prstGeom prst="rect">
              <a:avLst/>
            </a:prstGeom>
          </p:spPr>
        </p:pic>
        <p:sp>
          <p:nvSpPr>
            <p:cNvPr id="61" name="右矢印 11">
              <a:extLst>
                <a:ext uri="{FF2B5EF4-FFF2-40B4-BE49-F238E27FC236}">
                  <a16:creationId xmlns:a16="http://schemas.microsoft.com/office/drawing/2014/main" id="{29FFD520-7313-4B05-AC6A-3090743D8EA4}"/>
                </a:ext>
              </a:extLst>
            </p:cNvPr>
            <p:cNvSpPr/>
            <p:nvPr/>
          </p:nvSpPr>
          <p:spPr bwMode="auto">
            <a:xfrm>
              <a:off x="5392690" y="1469284"/>
              <a:ext cx="929647" cy="187027"/>
            </a:xfrm>
            <a:prstGeom prst="rightArrow">
              <a:avLst/>
            </a:prstGeom>
            <a:solidFill>
              <a:srgbClr val="00B0F0"/>
            </a:solidFill>
            <a:ln>
              <a:solidFill>
                <a:srgbClr val="00B0F0"/>
              </a:solidFill>
            </a:ln>
            <a:scene3d>
              <a:camera prst="isometricTopUp">
                <a:rot lat="19054185" lon="18830481" rev="3055987"/>
              </a:camera>
              <a:lightRig rig="threePt" dir="t"/>
            </a:scene3d>
            <a:sp3d extrusionH="57150" prstMaterial="matte">
              <a:extrusionClr>
                <a:schemeClr val="accent4">
                  <a:lumMod val="20000"/>
                  <a:lumOff val="80000"/>
                </a:schemeClr>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350" dirty="0">
                <a:solidFill>
                  <a:srgbClr val="00B050"/>
                </a:solidFill>
              </a:endParaRPr>
            </a:p>
          </p:txBody>
        </p:sp>
        <p:grpSp>
          <p:nvGrpSpPr>
            <p:cNvPr id="63" name="グループ化 13">
              <a:extLst>
                <a:ext uri="{FF2B5EF4-FFF2-40B4-BE49-F238E27FC236}">
                  <a16:creationId xmlns:a16="http://schemas.microsoft.com/office/drawing/2014/main" id="{2E6576C9-FED8-4EA8-8AA9-B162FA368D63}"/>
                </a:ext>
              </a:extLst>
            </p:cNvPr>
            <p:cNvGrpSpPr/>
            <p:nvPr/>
          </p:nvGrpSpPr>
          <p:grpSpPr>
            <a:xfrm>
              <a:off x="5457025" y="769239"/>
              <a:ext cx="1489301" cy="1386074"/>
              <a:chOff x="2889035" y="1375408"/>
              <a:chExt cx="2364950" cy="2629656"/>
            </a:xfrm>
            <a:effectLst>
              <a:glow rad="139700">
                <a:schemeClr val="accent1">
                  <a:satMod val="175000"/>
                  <a:alpha val="40000"/>
                </a:schemeClr>
              </a:glow>
            </a:effectLst>
          </p:grpSpPr>
          <p:sp>
            <p:nvSpPr>
              <p:cNvPr id="69" name="円弧 19">
                <a:extLst>
                  <a:ext uri="{FF2B5EF4-FFF2-40B4-BE49-F238E27FC236}">
                    <a16:creationId xmlns:a16="http://schemas.microsoft.com/office/drawing/2014/main" id="{4F80F213-4D62-4C44-A5EA-89A3140331DF}"/>
                  </a:ext>
                </a:extLst>
              </p:cNvPr>
              <p:cNvSpPr/>
              <p:nvPr/>
            </p:nvSpPr>
            <p:spPr>
              <a:xfrm flipH="1">
                <a:off x="2889035" y="1375408"/>
                <a:ext cx="2364950" cy="2629656"/>
              </a:xfrm>
              <a:prstGeom prst="arc">
                <a:avLst>
                  <a:gd name="adj1" fmla="val 11875548"/>
                  <a:gd name="adj2" fmla="val 1750579"/>
                </a:avLst>
              </a:prstGeom>
              <a:ln w="66675" cap="rnd" cmpd="sng">
                <a:solidFill>
                  <a:srgbClr val="00B050"/>
                </a:solidFill>
                <a:headEnd type="triangle" w="med" len="med"/>
                <a:tailEnd type="none" w="med" len="med"/>
              </a:ln>
              <a:scene3d>
                <a:camera prst="isometricRightUp">
                  <a:rot lat="19786994" lon="17567926" rev="21062887"/>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1350"/>
              </a:p>
            </p:txBody>
          </p:sp>
          <p:sp>
            <p:nvSpPr>
              <p:cNvPr id="70" name="円弧 20">
                <a:extLst>
                  <a:ext uri="{FF2B5EF4-FFF2-40B4-BE49-F238E27FC236}">
                    <a16:creationId xmlns:a16="http://schemas.microsoft.com/office/drawing/2014/main" id="{49D89A51-B2ED-486B-98D0-C8466F683EC9}"/>
                  </a:ext>
                </a:extLst>
              </p:cNvPr>
              <p:cNvSpPr/>
              <p:nvPr/>
            </p:nvSpPr>
            <p:spPr>
              <a:xfrm flipH="1">
                <a:off x="3413959" y="1502894"/>
                <a:ext cx="1204146" cy="2294255"/>
              </a:xfrm>
              <a:prstGeom prst="arc">
                <a:avLst>
                  <a:gd name="adj1" fmla="val 11243535"/>
                  <a:gd name="adj2" fmla="val 1268660"/>
                </a:avLst>
              </a:prstGeom>
              <a:ln w="66675" cap="rnd" cmpd="sng">
                <a:solidFill>
                  <a:srgbClr val="00B050"/>
                </a:solidFill>
                <a:headEnd type="triangle" w="med" len="med"/>
                <a:tailEnd type="none" w="med" len="med"/>
              </a:ln>
              <a:scene3d>
                <a:camera prst="isometricRightUp">
                  <a:rot lat="20082133" lon="17848202" rev="21545114"/>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1350"/>
              </a:p>
            </p:txBody>
          </p:sp>
          <p:sp>
            <p:nvSpPr>
              <p:cNvPr id="71" name="円弧 21">
                <a:extLst>
                  <a:ext uri="{FF2B5EF4-FFF2-40B4-BE49-F238E27FC236}">
                    <a16:creationId xmlns:a16="http://schemas.microsoft.com/office/drawing/2014/main" id="{25D78DBE-C5BB-4476-8D07-93918D4E71E6}"/>
                  </a:ext>
                </a:extLst>
              </p:cNvPr>
              <p:cNvSpPr/>
              <p:nvPr/>
            </p:nvSpPr>
            <p:spPr>
              <a:xfrm flipH="1">
                <a:off x="3651382" y="1668760"/>
                <a:ext cx="660430" cy="1978851"/>
              </a:xfrm>
              <a:prstGeom prst="arc">
                <a:avLst>
                  <a:gd name="adj1" fmla="val 11867436"/>
                  <a:gd name="adj2" fmla="val 1456315"/>
                </a:avLst>
              </a:prstGeom>
              <a:ln w="66675" cap="rnd" cmpd="sng">
                <a:solidFill>
                  <a:srgbClr val="00B050"/>
                </a:solidFill>
                <a:headEnd type="triangle" w="med" len="med"/>
                <a:tailEnd type="none" w="med" len="med"/>
              </a:ln>
              <a:scene3d>
                <a:camera prst="isometricRightUp">
                  <a:rot lat="19782168" lon="17853733" rev="21542532"/>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1350"/>
              </a:p>
            </p:txBody>
          </p:sp>
        </p:grpSp>
        <p:grpSp>
          <p:nvGrpSpPr>
            <p:cNvPr id="74" name="Group 73">
              <a:extLst>
                <a:ext uri="{FF2B5EF4-FFF2-40B4-BE49-F238E27FC236}">
                  <a16:creationId xmlns:a16="http://schemas.microsoft.com/office/drawing/2014/main" id="{BAC13E1F-1B4B-44A8-9696-7C7DD3FD31D5}"/>
                </a:ext>
              </a:extLst>
            </p:cNvPr>
            <p:cNvGrpSpPr/>
            <p:nvPr/>
          </p:nvGrpSpPr>
          <p:grpSpPr>
            <a:xfrm>
              <a:off x="6864153" y="1307964"/>
              <a:ext cx="1740295" cy="1568258"/>
              <a:chOff x="6225873" y="585437"/>
              <a:chExt cx="1740295" cy="1568258"/>
            </a:xfrm>
          </p:grpSpPr>
          <p:sp>
            <p:nvSpPr>
              <p:cNvPr id="72" name="円/楕円 46 1">
                <a:extLst>
                  <a:ext uri="{FF2B5EF4-FFF2-40B4-BE49-F238E27FC236}">
                    <a16:creationId xmlns:a16="http://schemas.microsoft.com/office/drawing/2014/main" id="{75ECA3D3-E981-4E66-8177-FCC7C11E3A0F}"/>
                  </a:ext>
                </a:extLst>
              </p:cNvPr>
              <p:cNvSpPr/>
              <p:nvPr/>
            </p:nvSpPr>
            <p:spPr>
              <a:xfrm>
                <a:off x="7083542" y="585437"/>
                <a:ext cx="882626" cy="690066"/>
              </a:xfrm>
              <a:prstGeom prst="ellipse">
                <a:avLst/>
              </a:prstGeom>
              <a:solidFill>
                <a:srgbClr val="00B0F0"/>
              </a:solidFill>
              <a:effectLst>
                <a:outerShdw blurRad="381000" dist="114300" dir="1800000" sx="68000" sy="68000" rotWithShape="0">
                  <a:srgbClr val="000000">
                    <a:alpha val="50000"/>
                  </a:srgbClr>
                </a:outerShdw>
              </a:effectLst>
              <a:scene3d>
                <a:camera prst="isometricOffAxis2Top"/>
                <a:lightRig rig="threePt" dir="t"/>
              </a:scene3d>
              <a:sp3d extrusionH="57150" prstMaterial="softEdge">
                <a:bevelT w="635000" h="635000"/>
                <a:bevelB w="635000" h="635000"/>
              </a:sp3d>
            </p:spPr>
            <p:style>
              <a:lnRef idx="0">
                <a:schemeClr val="accent2"/>
              </a:lnRef>
              <a:fillRef idx="3">
                <a:schemeClr val="accent2"/>
              </a:fillRef>
              <a:effectRef idx="3">
                <a:schemeClr val="accent2"/>
              </a:effectRef>
              <a:fontRef idx="minor">
                <a:schemeClr val="lt1"/>
              </a:fontRef>
            </p:style>
            <p:txBody>
              <a:bodyPr rtlCol="0" anchor="ctr"/>
              <a:lstStyle/>
              <a:p>
                <a:pPr algn="ctr"/>
                <a:r>
                  <a:rPr lang="en-US" altLang="ja-JP" sz="1350" dirty="0"/>
                  <a:t>Z</a:t>
                </a:r>
                <a:endParaRPr lang="ja-JP" altLang="en-US" sz="1350" dirty="0"/>
              </a:p>
            </p:txBody>
          </p:sp>
          <p:sp>
            <p:nvSpPr>
              <p:cNvPr id="73" name="TextBox 72">
                <a:extLst>
                  <a:ext uri="{FF2B5EF4-FFF2-40B4-BE49-F238E27FC236}">
                    <a16:creationId xmlns:a16="http://schemas.microsoft.com/office/drawing/2014/main" id="{24057A59-0C34-4842-975F-F94346BEE75A}"/>
                  </a:ext>
                </a:extLst>
              </p:cNvPr>
              <p:cNvSpPr txBox="1"/>
              <p:nvPr/>
            </p:nvSpPr>
            <p:spPr>
              <a:xfrm>
                <a:off x="7264828" y="1268408"/>
                <a:ext cx="295274" cy="369332"/>
              </a:xfrm>
              <a:prstGeom prst="rect">
                <a:avLst/>
              </a:prstGeom>
              <a:noFill/>
            </p:spPr>
            <p:txBody>
              <a:bodyPr wrap="none" rtlCol="0">
                <a:spAutoFit/>
              </a:bodyPr>
              <a:lstStyle/>
              <a:p>
                <a:r>
                  <a:rPr lang="en-US" altLang="ja-JP" b="1" dirty="0">
                    <a:solidFill>
                      <a:schemeClr val="bg1"/>
                    </a:solidFill>
                  </a:rPr>
                  <a:t>Z</a:t>
                </a:r>
                <a:endParaRPr lang="ja-JP" altLang="en-US" b="1" dirty="0">
                  <a:solidFill>
                    <a:schemeClr val="bg1"/>
                  </a:solidFill>
                </a:endParaRPr>
              </a:p>
            </p:txBody>
          </p:sp>
          <p:sp>
            <p:nvSpPr>
              <p:cNvPr id="62" name="右矢印 12">
                <a:extLst>
                  <a:ext uri="{FF2B5EF4-FFF2-40B4-BE49-F238E27FC236}">
                    <a16:creationId xmlns:a16="http://schemas.microsoft.com/office/drawing/2014/main" id="{5B2B60DF-918B-4F18-823D-2E28C2FC55B7}"/>
                  </a:ext>
                </a:extLst>
              </p:cNvPr>
              <p:cNvSpPr/>
              <p:nvPr/>
            </p:nvSpPr>
            <p:spPr bwMode="auto">
              <a:xfrm flipH="1" flipV="1">
                <a:off x="6363045" y="1349845"/>
                <a:ext cx="929246" cy="250832"/>
              </a:xfrm>
              <a:prstGeom prst="rightArrow">
                <a:avLst/>
              </a:prstGeom>
              <a:solidFill>
                <a:srgbClr val="00B0F0"/>
              </a:solidFill>
              <a:ln cmpd="sng">
                <a:solidFill>
                  <a:schemeClr val="bg1"/>
                </a:solidFill>
              </a:ln>
              <a:scene3d>
                <a:camera prst="isometricTopUp">
                  <a:rot lat="19054185" lon="18830481" rev="3055987"/>
                </a:camera>
                <a:lightRig rig="threePt" dir="t"/>
              </a:scene3d>
              <a:sp3d extrusionH="57150" prstMaterial="matte">
                <a:extrusionClr>
                  <a:schemeClr val="accent4">
                    <a:lumMod val="20000"/>
                    <a:lumOff val="80000"/>
                  </a:schemeClr>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350" dirty="0">
                  <a:solidFill>
                    <a:srgbClr val="00B050"/>
                  </a:solidFill>
                </a:endParaRPr>
              </a:p>
            </p:txBody>
          </p:sp>
          <p:grpSp>
            <p:nvGrpSpPr>
              <p:cNvPr id="64" name="グループ化 14">
                <a:extLst>
                  <a:ext uri="{FF2B5EF4-FFF2-40B4-BE49-F238E27FC236}">
                    <a16:creationId xmlns:a16="http://schemas.microsoft.com/office/drawing/2014/main" id="{6EB0029C-9AE0-4A11-AF6E-15312F65606B}"/>
                  </a:ext>
                </a:extLst>
              </p:cNvPr>
              <p:cNvGrpSpPr/>
              <p:nvPr/>
            </p:nvGrpSpPr>
            <p:grpSpPr>
              <a:xfrm>
                <a:off x="6225873" y="985547"/>
                <a:ext cx="786093" cy="1168148"/>
                <a:chOff x="4514565" y="2078563"/>
                <a:chExt cx="1514369" cy="2232248"/>
              </a:xfrm>
              <a:effectLst>
                <a:glow rad="139700">
                  <a:schemeClr val="accent1">
                    <a:satMod val="175000"/>
                    <a:alpha val="40000"/>
                  </a:schemeClr>
                </a:glow>
              </a:effectLst>
            </p:grpSpPr>
            <p:sp>
              <p:nvSpPr>
                <p:cNvPr id="66" name="円弧 16">
                  <a:extLst>
                    <a:ext uri="{FF2B5EF4-FFF2-40B4-BE49-F238E27FC236}">
                      <a16:creationId xmlns:a16="http://schemas.microsoft.com/office/drawing/2014/main" id="{06CD8CC4-61C6-43CB-97EB-C4AA3892D08A}"/>
                    </a:ext>
                  </a:extLst>
                </p:cNvPr>
                <p:cNvSpPr/>
                <p:nvPr/>
              </p:nvSpPr>
              <p:spPr>
                <a:xfrm>
                  <a:off x="4514565" y="2078563"/>
                  <a:ext cx="1514369" cy="2232248"/>
                </a:xfrm>
                <a:prstGeom prst="arc">
                  <a:avLst>
                    <a:gd name="adj1" fmla="val 11959789"/>
                    <a:gd name="adj2" fmla="val 8776466"/>
                  </a:avLst>
                </a:prstGeom>
                <a:ln w="66675" cap="rnd" cmpd="sng">
                  <a:solidFill>
                    <a:srgbClr val="00B050">
                      <a:alpha val="87000"/>
                    </a:srgbClr>
                  </a:solidFill>
                  <a:headEnd type="triangle" w="med" len="med"/>
                  <a:tailEnd type="none" w="med" len="med"/>
                </a:ln>
                <a:scene3d>
                  <a:camera prst="isometricLeftDown">
                    <a:rot lat="198" lon="2972752" rev="324973"/>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1350"/>
                </a:p>
              </p:txBody>
            </p:sp>
            <p:sp>
              <p:nvSpPr>
                <p:cNvPr id="67" name="円弧 17">
                  <a:extLst>
                    <a:ext uri="{FF2B5EF4-FFF2-40B4-BE49-F238E27FC236}">
                      <a16:creationId xmlns:a16="http://schemas.microsoft.com/office/drawing/2014/main" id="{98673225-C568-4EBF-8494-84BBC54DCBEE}"/>
                    </a:ext>
                  </a:extLst>
                </p:cNvPr>
                <p:cNvSpPr/>
                <p:nvPr/>
              </p:nvSpPr>
              <p:spPr>
                <a:xfrm>
                  <a:off x="4713512" y="2324491"/>
                  <a:ext cx="1137333" cy="1842304"/>
                </a:xfrm>
                <a:prstGeom prst="arc">
                  <a:avLst>
                    <a:gd name="adj1" fmla="val 11955876"/>
                    <a:gd name="adj2" fmla="val 8640163"/>
                  </a:avLst>
                </a:prstGeom>
                <a:ln w="66675" cap="rnd" cmpd="sng">
                  <a:solidFill>
                    <a:srgbClr val="00B050">
                      <a:alpha val="87000"/>
                    </a:srgbClr>
                  </a:solidFill>
                  <a:headEnd type="triangle" w="med" len="med"/>
                  <a:tailEnd type="none" w="med" len="med"/>
                </a:ln>
                <a:scene3d>
                  <a:camera prst="isometricLeftDown">
                    <a:rot lat="198" lon="2972752" rev="324973"/>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1350"/>
                </a:p>
              </p:txBody>
            </p:sp>
            <p:sp>
              <p:nvSpPr>
                <p:cNvPr id="68" name="円弧 18">
                  <a:extLst>
                    <a:ext uri="{FF2B5EF4-FFF2-40B4-BE49-F238E27FC236}">
                      <a16:creationId xmlns:a16="http://schemas.microsoft.com/office/drawing/2014/main" id="{F3022389-08E1-47ED-A6A1-94651444CDE4}"/>
                    </a:ext>
                  </a:extLst>
                </p:cNvPr>
                <p:cNvSpPr/>
                <p:nvPr/>
              </p:nvSpPr>
              <p:spPr>
                <a:xfrm>
                  <a:off x="4865911" y="2582619"/>
                  <a:ext cx="833111" cy="1349511"/>
                </a:xfrm>
                <a:prstGeom prst="arc">
                  <a:avLst>
                    <a:gd name="adj1" fmla="val 12286575"/>
                    <a:gd name="adj2" fmla="val 8316086"/>
                  </a:avLst>
                </a:prstGeom>
                <a:ln w="66675" cap="rnd" cmpd="sng">
                  <a:solidFill>
                    <a:srgbClr val="00B050">
                      <a:alpha val="87000"/>
                    </a:srgbClr>
                  </a:solidFill>
                  <a:headEnd type="triangle" w="med" len="med"/>
                  <a:tailEnd type="none" w="med" len="med"/>
                </a:ln>
                <a:scene3d>
                  <a:camera prst="isometricLeftDown">
                    <a:rot lat="198" lon="2972752" rev="324973"/>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1350"/>
                </a:p>
              </p:txBody>
            </p:sp>
          </p:grpSp>
        </p:grpSp>
        <p:sp>
          <p:nvSpPr>
            <p:cNvPr id="65" name="テキスト ボックス 15">
              <a:extLst>
                <a:ext uri="{FF2B5EF4-FFF2-40B4-BE49-F238E27FC236}">
                  <a16:creationId xmlns:a16="http://schemas.microsoft.com/office/drawing/2014/main" id="{8D909B75-4231-4AD7-81FB-B16D35454843}"/>
                </a:ext>
              </a:extLst>
            </p:cNvPr>
            <p:cNvSpPr txBox="1"/>
            <p:nvPr/>
          </p:nvSpPr>
          <p:spPr>
            <a:xfrm>
              <a:off x="6658294" y="792489"/>
              <a:ext cx="476412" cy="715581"/>
            </a:xfrm>
            <a:prstGeom prst="rect">
              <a:avLst/>
            </a:prstGeom>
            <a:noFill/>
          </p:spPr>
          <p:txBody>
            <a:bodyPr wrap="none" rtlCol="0">
              <a:spAutoFit/>
            </a:bodyPr>
            <a:lstStyle/>
            <a:p>
              <a:r>
                <a:rPr lang="en-US" altLang="ja-JP" sz="4050" b="1" dirty="0">
                  <a:solidFill>
                    <a:srgbClr val="00B050"/>
                  </a:solidFill>
                </a:rPr>
                <a:t>B</a:t>
              </a:r>
              <a:endParaRPr lang="ja-JP" altLang="en-US" sz="4050" b="1" dirty="0">
                <a:solidFill>
                  <a:srgbClr val="00B050"/>
                </a:solidFill>
              </a:endParaRPr>
            </a:p>
          </p:txBody>
        </p:sp>
        <p:grpSp>
          <p:nvGrpSpPr>
            <p:cNvPr id="54" name="Group 53">
              <a:extLst>
                <a:ext uri="{FF2B5EF4-FFF2-40B4-BE49-F238E27FC236}">
                  <a16:creationId xmlns:a16="http://schemas.microsoft.com/office/drawing/2014/main" id="{63D8A0D6-8F81-4034-9CFC-58DC70B0027B}"/>
                </a:ext>
              </a:extLst>
            </p:cNvPr>
            <p:cNvGrpSpPr/>
            <p:nvPr/>
          </p:nvGrpSpPr>
          <p:grpSpPr>
            <a:xfrm>
              <a:off x="4930102" y="987817"/>
              <a:ext cx="882626" cy="1052303"/>
              <a:chOff x="1250630" y="2046116"/>
              <a:chExt cx="1976412" cy="2329334"/>
            </a:xfrm>
          </p:grpSpPr>
          <p:sp>
            <p:nvSpPr>
              <p:cNvPr id="59" name="円/楕円 46 2">
                <a:extLst>
                  <a:ext uri="{FF2B5EF4-FFF2-40B4-BE49-F238E27FC236}">
                    <a16:creationId xmlns:a16="http://schemas.microsoft.com/office/drawing/2014/main" id="{362CAAD1-FC6F-4612-93A6-3296D95F8596}"/>
                  </a:ext>
                </a:extLst>
              </p:cNvPr>
              <p:cNvSpPr/>
              <p:nvPr/>
            </p:nvSpPr>
            <p:spPr>
              <a:xfrm>
                <a:off x="1250630" y="2046116"/>
                <a:ext cx="1976412" cy="1527502"/>
              </a:xfrm>
              <a:prstGeom prst="ellipse">
                <a:avLst/>
              </a:prstGeom>
              <a:solidFill>
                <a:srgbClr val="00B0F0"/>
              </a:solidFill>
              <a:effectLst>
                <a:outerShdw blurRad="381000" dist="114300" dir="1800000" sx="68000" sy="68000" rotWithShape="0">
                  <a:srgbClr val="000000">
                    <a:alpha val="50000"/>
                  </a:srgbClr>
                </a:outerShdw>
              </a:effectLst>
              <a:scene3d>
                <a:camera prst="isometricOffAxis2Top"/>
                <a:lightRig rig="threePt" dir="t"/>
              </a:scene3d>
              <a:sp3d extrusionH="57150" prstMaterial="softEdge">
                <a:bevelT w="635000" h="635000"/>
                <a:bevelB w="635000" h="635000"/>
              </a:sp3d>
            </p:spPr>
            <p:style>
              <a:lnRef idx="0">
                <a:schemeClr val="accent2"/>
              </a:lnRef>
              <a:fillRef idx="3">
                <a:schemeClr val="accent2"/>
              </a:fillRef>
              <a:effectRef idx="3">
                <a:schemeClr val="accent2"/>
              </a:effectRef>
              <a:fontRef idx="minor">
                <a:schemeClr val="lt1"/>
              </a:fontRef>
            </p:style>
            <p:txBody>
              <a:bodyPr rtlCol="0" anchor="ctr"/>
              <a:lstStyle/>
              <a:p>
                <a:pPr algn="ctr"/>
                <a:r>
                  <a:rPr lang="en-US" altLang="ja-JP" sz="1350" dirty="0"/>
                  <a:t>Z</a:t>
                </a:r>
                <a:endParaRPr lang="ja-JP" altLang="en-US" sz="1350" dirty="0"/>
              </a:p>
            </p:txBody>
          </p:sp>
          <p:sp>
            <p:nvSpPr>
              <p:cNvPr id="60" name="TextBox 59">
                <a:extLst>
                  <a:ext uri="{FF2B5EF4-FFF2-40B4-BE49-F238E27FC236}">
                    <a16:creationId xmlns:a16="http://schemas.microsoft.com/office/drawing/2014/main" id="{9D6B332D-BCE7-42B3-AC31-89A0804BC3C2}"/>
                  </a:ext>
                </a:extLst>
              </p:cNvPr>
              <p:cNvSpPr txBox="1"/>
              <p:nvPr/>
            </p:nvSpPr>
            <p:spPr>
              <a:xfrm>
                <a:off x="1656573" y="3557911"/>
                <a:ext cx="661190" cy="817539"/>
              </a:xfrm>
              <a:prstGeom prst="rect">
                <a:avLst/>
              </a:prstGeom>
              <a:noFill/>
            </p:spPr>
            <p:txBody>
              <a:bodyPr wrap="none" rtlCol="0">
                <a:spAutoFit/>
              </a:bodyPr>
              <a:lstStyle/>
              <a:p>
                <a:r>
                  <a:rPr lang="en-US" altLang="ja-JP" b="1" dirty="0">
                    <a:solidFill>
                      <a:schemeClr val="bg1"/>
                    </a:solidFill>
                  </a:rPr>
                  <a:t>Z</a:t>
                </a:r>
                <a:endParaRPr lang="ja-JP" altLang="en-US" b="1" dirty="0">
                  <a:solidFill>
                    <a:schemeClr val="bg1"/>
                  </a:solidFill>
                </a:endParaRPr>
              </a:p>
            </p:txBody>
          </p:sp>
        </p:grpSp>
        <p:grpSp>
          <p:nvGrpSpPr>
            <p:cNvPr id="121" name="Group 120">
              <a:extLst>
                <a:ext uri="{FF2B5EF4-FFF2-40B4-BE49-F238E27FC236}">
                  <a16:creationId xmlns:a16="http://schemas.microsoft.com/office/drawing/2014/main" id="{1E453AAD-64EF-4FFA-85F5-1FCDD0153369}"/>
                </a:ext>
              </a:extLst>
            </p:cNvPr>
            <p:cNvGrpSpPr/>
            <p:nvPr/>
          </p:nvGrpSpPr>
          <p:grpSpPr>
            <a:xfrm>
              <a:off x="6319534" y="2452964"/>
              <a:ext cx="529863" cy="237122"/>
              <a:chOff x="5169928" y="2683079"/>
              <a:chExt cx="1132113" cy="506639"/>
            </a:xfrm>
          </p:grpSpPr>
          <p:sp>
            <p:nvSpPr>
              <p:cNvPr id="76" name="Oval 75">
                <a:extLst>
                  <a:ext uri="{FF2B5EF4-FFF2-40B4-BE49-F238E27FC236}">
                    <a16:creationId xmlns:a16="http://schemas.microsoft.com/office/drawing/2014/main" id="{E71659D5-6C65-4117-8796-A49890594036}"/>
                  </a:ext>
                </a:extLst>
              </p:cNvPr>
              <p:cNvSpPr/>
              <p:nvPr/>
            </p:nvSpPr>
            <p:spPr bwMode="auto">
              <a:xfrm rot="21261031">
                <a:off x="5169928" y="2784055"/>
                <a:ext cx="1132113" cy="368298"/>
              </a:xfrm>
              <a:prstGeom prst="ellipse">
                <a:avLst/>
              </a:prstGeom>
              <a:noFill/>
              <a:ln w="28575">
                <a:solidFill>
                  <a:schemeClr val="tx1"/>
                </a:solidFill>
              </a:ln>
              <a:scene3d>
                <a:camera prst="perspectiveRelaxedModerately"/>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ja-JP" altLang="en-US"/>
              </a:p>
            </p:txBody>
          </p:sp>
          <p:sp>
            <p:nvSpPr>
              <p:cNvPr id="77" name="Oval 76">
                <a:extLst>
                  <a:ext uri="{FF2B5EF4-FFF2-40B4-BE49-F238E27FC236}">
                    <a16:creationId xmlns:a16="http://schemas.microsoft.com/office/drawing/2014/main" id="{C11959F3-0D29-4FED-9F5E-024AA5135C33}"/>
                  </a:ext>
                </a:extLst>
              </p:cNvPr>
              <p:cNvSpPr/>
              <p:nvPr/>
            </p:nvSpPr>
            <p:spPr>
              <a:xfrm rot="16978694">
                <a:off x="5360472" y="2683079"/>
                <a:ext cx="255031" cy="255032"/>
              </a:xfrm>
              <a:prstGeom prst="ellipse">
                <a:avLst/>
              </a:prstGeom>
              <a:solidFill>
                <a:srgbClr val="FF8F8F"/>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8" name="Oval 77">
                <a:extLst>
                  <a:ext uri="{FF2B5EF4-FFF2-40B4-BE49-F238E27FC236}">
                    <a16:creationId xmlns:a16="http://schemas.microsoft.com/office/drawing/2014/main" id="{AA01FE42-CE0B-4598-94A1-87B873135F28}"/>
                  </a:ext>
                </a:extLst>
              </p:cNvPr>
              <p:cNvSpPr/>
              <p:nvPr/>
            </p:nvSpPr>
            <p:spPr>
              <a:xfrm rot="16978694">
                <a:off x="5894376" y="2934687"/>
                <a:ext cx="255031" cy="255032"/>
              </a:xfrm>
              <a:prstGeom prst="ellipse">
                <a:avLst/>
              </a:prstGeom>
              <a:solidFill>
                <a:schemeClr val="accent5">
                  <a:lumMod val="60000"/>
                  <a:lumOff val="4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122" name="Group 121">
              <a:extLst>
                <a:ext uri="{FF2B5EF4-FFF2-40B4-BE49-F238E27FC236}">
                  <a16:creationId xmlns:a16="http://schemas.microsoft.com/office/drawing/2014/main" id="{1249C356-96C9-4737-BB2A-B68B9C2BF5AD}"/>
                </a:ext>
              </a:extLst>
            </p:cNvPr>
            <p:cNvGrpSpPr/>
            <p:nvPr/>
          </p:nvGrpSpPr>
          <p:grpSpPr>
            <a:xfrm rot="1118126">
              <a:off x="5833265" y="2216566"/>
              <a:ext cx="529863" cy="237122"/>
              <a:chOff x="5169928" y="2683079"/>
              <a:chExt cx="1132113" cy="506639"/>
            </a:xfrm>
          </p:grpSpPr>
          <p:sp>
            <p:nvSpPr>
              <p:cNvPr id="123" name="Oval 122">
                <a:extLst>
                  <a:ext uri="{FF2B5EF4-FFF2-40B4-BE49-F238E27FC236}">
                    <a16:creationId xmlns:a16="http://schemas.microsoft.com/office/drawing/2014/main" id="{2928EFE7-A81E-48CF-AB5D-EE34470148EE}"/>
                  </a:ext>
                </a:extLst>
              </p:cNvPr>
              <p:cNvSpPr/>
              <p:nvPr/>
            </p:nvSpPr>
            <p:spPr bwMode="auto">
              <a:xfrm rot="21261031">
                <a:off x="5169928" y="2784055"/>
                <a:ext cx="1132113" cy="368298"/>
              </a:xfrm>
              <a:prstGeom prst="ellipse">
                <a:avLst/>
              </a:prstGeom>
              <a:noFill/>
              <a:ln w="28575">
                <a:solidFill>
                  <a:schemeClr val="tx1"/>
                </a:solidFill>
              </a:ln>
              <a:scene3d>
                <a:camera prst="perspectiveRelaxedModerately"/>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ja-JP" altLang="en-US"/>
              </a:p>
            </p:txBody>
          </p:sp>
          <p:sp>
            <p:nvSpPr>
              <p:cNvPr id="124" name="Oval 123">
                <a:extLst>
                  <a:ext uri="{FF2B5EF4-FFF2-40B4-BE49-F238E27FC236}">
                    <a16:creationId xmlns:a16="http://schemas.microsoft.com/office/drawing/2014/main" id="{C8095254-FA0D-47FE-8DC6-D05B9F530152}"/>
                  </a:ext>
                </a:extLst>
              </p:cNvPr>
              <p:cNvSpPr/>
              <p:nvPr/>
            </p:nvSpPr>
            <p:spPr>
              <a:xfrm rot="16978694">
                <a:off x="5360472" y="2683079"/>
                <a:ext cx="255031" cy="255032"/>
              </a:xfrm>
              <a:prstGeom prst="ellipse">
                <a:avLst/>
              </a:prstGeom>
              <a:solidFill>
                <a:srgbClr val="FF8F8F"/>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5" name="Oval 124">
                <a:extLst>
                  <a:ext uri="{FF2B5EF4-FFF2-40B4-BE49-F238E27FC236}">
                    <a16:creationId xmlns:a16="http://schemas.microsoft.com/office/drawing/2014/main" id="{9519140F-CA7D-49E4-9898-49AF979A025F}"/>
                  </a:ext>
                </a:extLst>
              </p:cNvPr>
              <p:cNvSpPr/>
              <p:nvPr/>
            </p:nvSpPr>
            <p:spPr>
              <a:xfrm rot="16978694">
                <a:off x="5894376" y="2934687"/>
                <a:ext cx="255031" cy="255032"/>
              </a:xfrm>
              <a:prstGeom prst="ellipse">
                <a:avLst/>
              </a:prstGeom>
              <a:solidFill>
                <a:schemeClr val="accent5">
                  <a:lumMod val="60000"/>
                  <a:lumOff val="4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126" name="Group 125">
              <a:extLst>
                <a:ext uri="{FF2B5EF4-FFF2-40B4-BE49-F238E27FC236}">
                  <a16:creationId xmlns:a16="http://schemas.microsoft.com/office/drawing/2014/main" id="{F7626B07-FD30-4F49-9ACD-81628A43DFE0}"/>
                </a:ext>
              </a:extLst>
            </p:cNvPr>
            <p:cNvGrpSpPr/>
            <p:nvPr/>
          </p:nvGrpSpPr>
          <p:grpSpPr>
            <a:xfrm>
              <a:off x="6450652" y="2131348"/>
              <a:ext cx="529863" cy="237122"/>
              <a:chOff x="5169928" y="2683079"/>
              <a:chExt cx="1132113" cy="506639"/>
            </a:xfrm>
          </p:grpSpPr>
          <p:sp>
            <p:nvSpPr>
              <p:cNvPr id="127" name="Oval 126">
                <a:extLst>
                  <a:ext uri="{FF2B5EF4-FFF2-40B4-BE49-F238E27FC236}">
                    <a16:creationId xmlns:a16="http://schemas.microsoft.com/office/drawing/2014/main" id="{C4A2DF9A-A5CD-4888-B5E7-B6D1A56A83CF}"/>
                  </a:ext>
                </a:extLst>
              </p:cNvPr>
              <p:cNvSpPr/>
              <p:nvPr/>
            </p:nvSpPr>
            <p:spPr bwMode="auto">
              <a:xfrm rot="21261031">
                <a:off x="5169928" y="2784055"/>
                <a:ext cx="1132113" cy="368298"/>
              </a:xfrm>
              <a:prstGeom prst="ellipse">
                <a:avLst/>
              </a:prstGeom>
              <a:noFill/>
              <a:ln w="28575">
                <a:solidFill>
                  <a:schemeClr val="tx1"/>
                </a:solidFill>
              </a:ln>
              <a:scene3d>
                <a:camera prst="perspectiveRelaxedModerately"/>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ja-JP" altLang="en-US"/>
              </a:p>
            </p:txBody>
          </p:sp>
          <p:sp>
            <p:nvSpPr>
              <p:cNvPr id="128" name="Oval 127">
                <a:extLst>
                  <a:ext uri="{FF2B5EF4-FFF2-40B4-BE49-F238E27FC236}">
                    <a16:creationId xmlns:a16="http://schemas.microsoft.com/office/drawing/2014/main" id="{A9BA9BB2-FFB2-43E6-8F14-430A0F472A48}"/>
                  </a:ext>
                </a:extLst>
              </p:cNvPr>
              <p:cNvSpPr/>
              <p:nvPr/>
            </p:nvSpPr>
            <p:spPr>
              <a:xfrm rot="16978694">
                <a:off x="5360472" y="2683079"/>
                <a:ext cx="255031" cy="255032"/>
              </a:xfrm>
              <a:prstGeom prst="ellipse">
                <a:avLst/>
              </a:prstGeom>
              <a:solidFill>
                <a:srgbClr val="FF8F8F"/>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9" name="Oval 128">
                <a:extLst>
                  <a:ext uri="{FF2B5EF4-FFF2-40B4-BE49-F238E27FC236}">
                    <a16:creationId xmlns:a16="http://schemas.microsoft.com/office/drawing/2014/main" id="{11E1364F-5710-4682-A95B-2ECDCB2D844D}"/>
                  </a:ext>
                </a:extLst>
              </p:cNvPr>
              <p:cNvSpPr/>
              <p:nvPr/>
            </p:nvSpPr>
            <p:spPr>
              <a:xfrm rot="16978694">
                <a:off x="5894376" y="2934687"/>
                <a:ext cx="255031" cy="255032"/>
              </a:xfrm>
              <a:prstGeom prst="ellipse">
                <a:avLst/>
              </a:prstGeom>
              <a:solidFill>
                <a:schemeClr val="accent5">
                  <a:lumMod val="60000"/>
                  <a:lumOff val="4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130" name="Group 129">
              <a:extLst>
                <a:ext uri="{FF2B5EF4-FFF2-40B4-BE49-F238E27FC236}">
                  <a16:creationId xmlns:a16="http://schemas.microsoft.com/office/drawing/2014/main" id="{72701CE0-C32D-4CC1-B506-E2B2EED1F625}"/>
                </a:ext>
              </a:extLst>
            </p:cNvPr>
            <p:cNvGrpSpPr/>
            <p:nvPr/>
          </p:nvGrpSpPr>
          <p:grpSpPr>
            <a:xfrm rot="20320653">
              <a:off x="6085873" y="1872765"/>
              <a:ext cx="529863" cy="237122"/>
              <a:chOff x="5169928" y="2683079"/>
              <a:chExt cx="1132113" cy="506639"/>
            </a:xfrm>
          </p:grpSpPr>
          <p:sp>
            <p:nvSpPr>
              <p:cNvPr id="131" name="Oval 130">
                <a:extLst>
                  <a:ext uri="{FF2B5EF4-FFF2-40B4-BE49-F238E27FC236}">
                    <a16:creationId xmlns:a16="http://schemas.microsoft.com/office/drawing/2014/main" id="{15808A92-0892-442F-823F-BB9275F1B941}"/>
                  </a:ext>
                </a:extLst>
              </p:cNvPr>
              <p:cNvSpPr/>
              <p:nvPr/>
            </p:nvSpPr>
            <p:spPr bwMode="auto">
              <a:xfrm rot="21261031">
                <a:off x="5169928" y="2784055"/>
                <a:ext cx="1132113" cy="368298"/>
              </a:xfrm>
              <a:prstGeom prst="ellipse">
                <a:avLst/>
              </a:prstGeom>
              <a:noFill/>
              <a:ln w="28575">
                <a:solidFill>
                  <a:schemeClr val="tx1"/>
                </a:solidFill>
              </a:ln>
              <a:scene3d>
                <a:camera prst="perspectiveRelaxedModerately"/>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ja-JP" altLang="en-US"/>
              </a:p>
            </p:txBody>
          </p:sp>
          <p:sp>
            <p:nvSpPr>
              <p:cNvPr id="132" name="Oval 131">
                <a:extLst>
                  <a:ext uri="{FF2B5EF4-FFF2-40B4-BE49-F238E27FC236}">
                    <a16:creationId xmlns:a16="http://schemas.microsoft.com/office/drawing/2014/main" id="{38F4BA59-69AB-44A6-A3C0-9C6E064966B5}"/>
                  </a:ext>
                </a:extLst>
              </p:cNvPr>
              <p:cNvSpPr/>
              <p:nvPr/>
            </p:nvSpPr>
            <p:spPr>
              <a:xfrm rot="16978694">
                <a:off x="5360472" y="2683079"/>
                <a:ext cx="255031" cy="255032"/>
              </a:xfrm>
              <a:prstGeom prst="ellipse">
                <a:avLst/>
              </a:prstGeom>
              <a:solidFill>
                <a:srgbClr val="FF8F8F"/>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3" name="Oval 132">
                <a:extLst>
                  <a:ext uri="{FF2B5EF4-FFF2-40B4-BE49-F238E27FC236}">
                    <a16:creationId xmlns:a16="http://schemas.microsoft.com/office/drawing/2014/main" id="{248D05B6-E183-4533-9C57-3596D1708F4B}"/>
                  </a:ext>
                </a:extLst>
              </p:cNvPr>
              <p:cNvSpPr/>
              <p:nvPr/>
            </p:nvSpPr>
            <p:spPr>
              <a:xfrm rot="16978694">
                <a:off x="5894376" y="2934687"/>
                <a:ext cx="255031" cy="255032"/>
              </a:xfrm>
              <a:prstGeom prst="ellipse">
                <a:avLst/>
              </a:prstGeom>
              <a:solidFill>
                <a:schemeClr val="accent5">
                  <a:lumMod val="60000"/>
                  <a:lumOff val="4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137" name="TextBox 136">
              <a:extLst>
                <a:ext uri="{FF2B5EF4-FFF2-40B4-BE49-F238E27FC236}">
                  <a16:creationId xmlns:a16="http://schemas.microsoft.com/office/drawing/2014/main" id="{50609205-86FA-4212-BA89-1FC74F6873D9}"/>
                </a:ext>
              </a:extLst>
            </p:cNvPr>
            <p:cNvSpPr txBox="1"/>
            <p:nvPr/>
          </p:nvSpPr>
          <p:spPr>
            <a:xfrm>
              <a:off x="5648597" y="254487"/>
              <a:ext cx="2955851" cy="400110"/>
            </a:xfrm>
            <a:prstGeom prst="rect">
              <a:avLst/>
            </a:prstGeom>
            <a:noFill/>
          </p:spPr>
          <p:txBody>
            <a:bodyPr wrap="square">
              <a:spAutoFit/>
            </a:bodyPr>
            <a:lstStyle/>
            <a:p>
              <a:r>
                <a:rPr lang="en-US" altLang="ja-JP" sz="2000" dirty="0">
                  <a:solidFill>
                    <a:srgbClr val="00B0F0"/>
                  </a:solidFill>
                </a:rPr>
                <a:t>Ultrap</a:t>
              </a:r>
              <a:r>
                <a:rPr kumimoji="1" lang="en-US" altLang="ja-JP" sz="2000" dirty="0">
                  <a:solidFill>
                    <a:srgbClr val="00B0F0"/>
                  </a:solidFill>
                </a:rPr>
                <a:t>eripheral collisions</a:t>
              </a:r>
            </a:p>
          </p:txBody>
        </p:sp>
        <p:sp>
          <p:nvSpPr>
            <p:cNvPr id="3" name="TextBox 2">
              <a:extLst>
                <a:ext uri="{FF2B5EF4-FFF2-40B4-BE49-F238E27FC236}">
                  <a16:creationId xmlns:a16="http://schemas.microsoft.com/office/drawing/2014/main" id="{5785DB59-C3AD-4DB9-ADCC-0248CCEB223B}"/>
                </a:ext>
              </a:extLst>
            </p:cNvPr>
            <p:cNvSpPr txBox="1"/>
            <p:nvPr/>
          </p:nvSpPr>
          <p:spPr>
            <a:xfrm>
              <a:off x="6395618" y="6302708"/>
              <a:ext cx="1582677" cy="338554"/>
            </a:xfrm>
            <a:prstGeom prst="rect">
              <a:avLst/>
            </a:prstGeom>
            <a:noFill/>
          </p:spPr>
          <p:txBody>
            <a:bodyPr wrap="none" rtlCol="0">
              <a:spAutoFit/>
            </a:bodyPr>
            <a:lstStyle/>
            <a:p>
              <a:r>
                <a:rPr kumimoji="1" lang="en-US" altLang="ja-JP" sz="1600" dirty="0">
                  <a:solidFill>
                    <a:srgbClr val="00B050"/>
                  </a:solidFill>
                </a:rPr>
                <a:t>STAR, PRL (2021)</a:t>
              </a:r>
              <a:endParaRPr kumimoji="1" lang="ja-JP" altLang="en-US" sz="1600" dirty="0">
                <a:solidFill>
                  <a:srgbClr val="00B050"/>
                </a:solidFill>
              </a:endParaRPr>
            </a:p>
          </p:txBody>
        </p:sp>
      </p:grpSp>
    </p:spTree>
    <p:extLst>
      <p:ext uri="{BB962C8B-B14F-4D97-AF65-F5344CB8AC3E}">
        <p14:creationId xmlns:p14="http://schemas.microsoft.com/office/powerpoint/2010/main" val="2698363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Rectangle 129">
            <a:extLst>
              <a:ext uri="{FF2B5EF4-FFF2-40B4-BE49-F238E27FC236}">
                <a16:creationId xmlns:a16="http://schemas.microsoft.com/office/drawing/2014/main" id="{29D0854A-4892-4D18-B993-FFB80B737857}"/>
              </a:ext>
            </a:extLst>
          </p:cNvPr>
          <p:cNvSpPr/>
          <p:nvPr/>
        </p:nvSpPr>
        <p:spPr bwMode="auto">
          <a:xfrm>
            <a:off x="35496" y="692696"/>
            <a:ext cx="9033957" cy="330915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ja-JP" altLang="en-US" dirty="0"/>
          </a:p>
        </p:txBody>
      </p:sp>
      <p:grpSp>
        <p:nvGrpSpPr>
          <p:cNvPr id="26" name="Group 25">
            <a:extLst>
              <a:ext uri="{FF2B5EF4-FFF2-40B4-BE49-F238E27FC236}">
                <a16:creationId xmlns:a16="http://schemas.microsoft.com/office/drawing/2014/main" id="{A79114A3-0BB6-4051-B404-88E72EF0AA1D}"/>
              </a:ext>
            </a:extLst>
          </p:cNvPr>
          <p:cNvGrpSpPr/>
          <p:nvPr/>
        </p:nvGrpSpPr>
        <p:grpSpPr>
          <a:xfrm>
            <a:off x="6728399" y="1578608"/>
            <a:ext cx="962698" cy="1187973"/>
            <a:chOff x="6089706" y="2242689"/>
            <a:chExt cx="2010686" cy="2481192"/>
          </a:xfrm>
        </p:grpSpPr>
        <p:sp>
          <p:nvSpPr>
            <p:cNvPr id="64" name="円/楕円 51 4">
              <a:extLst>
                <a:ext uri="{FF2B5EF4-FFF2-40B4-BE49-F238E27FC236}">
                  <a16:creationId xmlns:a16="http://schemas.microsoft.com/office/drawing/2014/main" id="{1935BBEC-0449-4762-93DF-DD58825F819F}"/>
                </a:ext>
              </a:extLst>
            </p:cNvPr>
            <p:cNvSpPr>
              <a:spLocks noChangeAspect="1"/>
            </p:cNvSpPr>
            <p:nvPr/>
          </p:nvSpPr>
          <p:spPr>
            <a:xfrm rot="10892241">
              <a:off x="6633339" y="3019375"/>
              <a:ext cx="957070" cy="957070"/>
            </a:xfrm>
            <a:prstGeom prst="ellipse">
              <a:avLst/>
            </a:prstGeom>
            <a:noFill/>
            <a:ln w="28575" cmpd="sng">
              <a:solidFill>
                <a:srgbClr val="00D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grpSp>
          <p:nvGrpSpPr>
            <p:cNvPr id="65" name="グループ化 4">
              <a:extLst>
                <a:ext uri="{FF2B5EF4-FFF2-40B4-BE49-F238E27FC236}">
                  <a16:creationId xmlns:a16="http://schemas.microsoft.com/office/drawing/2014/main" id="{AB4B85CB-F5D7-4914-AD48-4DD1757219A7}"/>
                </a:ext>
              </a:extLst>
            </p:cNvPr>
            <p:cNvGrpSpPr>
              <a:grpSpLocks noChangeAspect="1"/>
            </p:cNvGrpSpPr>
            <p:nvPr/>
          </p:nvGrpSpPr>
          <p:grpSpPr>
            <a:xfrm>
              <a:off x="6089706" y="2760905"/>
              <a:ext cx="690375" cy="313296"/>
              <a:chOff x="5267450" y="3810639"/>
              <a:chExt cx="848735" cy="391695"/>
            </a:xfrm>
            <a:noFill/>
          </p:grpSpPr>
          <p:sp>
            <p:nvSpPr>
              <p:cNvPr id="101" name="フリーフォーム 45 1">
                <a:extLst>
                  <a:ext uri="{FF2B5EF4-FFF2-40B4-BE49-F238E27FC236}">
                    <a16:creationId xmlns:a16="http://schemas.microsoft.com/office/drawing/2014/main" id="{FFEBD089-8908-4207-8C3F-796139AB6B0D}"/>
                  </a:ext>
                </a:extLst>
              </p:cNvPr>
              <p:cNvSpPr/>
              <p:nvPr/>
            </p:nvSpPr>
            <p:spPr>
              <a:xfrm rot="2260291">
                <a:off x="5351970" y="4104714"/>
                <a:ext cx="764215" cy="97620"/>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grp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02" name="グループ化 46">
                <a:extLst>
                  <a:ext uri="{FF2B5EF4-FFF2-40B4-BE49-F238E27FC236}">
                    <a16:creationId xmlns:a16="http://schemas.microsoft.com/office/drawing/2014/main" id="{B203B732-2446-4F03-8919-17CDC46883C0}"/>
                  </a:ext>
                </a:extLst>
              </p:cNvPr>
              <p:cNvGrpSpPr/>
              <p:nvPr/>
            </p:nvGrpSpPr>
            <p:grpSpPr>
              <a:xfrm>
                <a:off x="5267450" y="3810639"/>
                <a:ext cx="141461" cy="141461"/>
                <a:chOff x="7240824" y="2855449"/>
                <a:chExt cx="141461" cy="141461"/>
              </a:xfrm>
              <a:grpFill/>
            </p:grpSpPr>
            <p:cxnSp>
              <p:nvCxnSpPr>
                <p:cNvPr id="103" name="直線コネクタ 47 1">
                  <a:extLst>
                    <a:ext uri="{FF2B5EF4-FFF2-40B4-BE49-F238E27FC236}">
                      <a16:creationId xmlns:a16="http://schemas.microsoft.com/office/drawing/2014/main" id="{7CA5251E-0A0C-4685-B44F-E26DB2EB136E}"/>
                    </a:ext>
                  </a:extLst>
                </p:cNvPr>
                <p:cNvCxnSpPr/>
                <p:nvPr/>
              </p:nvCxnSpPr>
              <p:spPr>
                <a:xfrm>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04" name="直線コネクタ 48 1">
                  <a:extLst>
                    <a:ext uri="{FF2B5EF4-FFF2-40B4-BE49-F238E27FC236}">
                      <a16:creationId xmlns:a16="http://schemas.microsoft.com/office/drawing/2014/main" id="{4B1657F8-FAEC-4B95-A883-145B3A74A4E3}"/>
                    </a:ext>
                  </a:extLst>
                </p:cNvPr>
                <p:cNvCxnSpPr/>
                <p:nvPr/>
              </p:nvCxnSpPr>
              <p:spPr>
                <a:xfrm flipH="1">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05" name="直線コネクタ 49 1">
                  <a:extLst>
                    <a:ext uri="{FF2B5EF4-FFF2-40B4-BE49-F238E27FC236}">
                      <a16:creationId xmlns:a16="http://schemas.microsoft.com/office/drawing/2014/main" id="{8DE24A80-A828-4EFC-93AB-DBCAD5B30A14}"/>
                    </a:ext>
                  </a:extLst>
                </p:cNvPr>
                <p:cNvCxnSpPr/>
                <p:nvPr/>
              </p:nvCxnSpPr>
              <p:spPr>
                <a:xfrm flipV="1">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06" name="直線コネクタ 50 1">
                  <a:extLst>
                    <a:ext uri="{FF2B5EF4-FFF2-40B4-BE49-F238E27FC236}">
                      <a16:creationId xmlns:a16="http://schemas.microsoft.com/office/drawing/2014/main" id="{432AEB86-197B-4E51-AD60-440DB2404D9E}"/>
                    </a:ext>
                  </a:extLst>
                </p:cNvPr>
                <p:cNvCxnSpPr/>
                <p:nvPr/>
              </p:nvCxnSpPr>
              <p:spPr>
                <a:xfrm>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grpSp>
        </p:grpSp>
        <p:grpSp>
          <p:nvGrpSpPr>
            <p:cNvPr id="66" name="グループ化 5">
              <a:extLst>
                <a:ext uri="{FF2B5EF4-FFF2-40B4-BE49-F238E27FC236}">
                  <a16:creationId xmlns:a16="http://schemas.microsoft.com/office/drawing/2014/main" id="{D7459A92-1F27-424D-8EBF-F3EB22023894}"/>
                </a:ext>
              </a:extLst>
            </p:cNvPr>
            <p:cNvGrpSpPr>
              <a:grpSpLocks noChangeAspect="1"/>
            </p:cNvGrpSpPr>
            <p:nvPr/>
          </p:nvGrpSpPr>
          <p:grpSpPr>
            <a:xfrm rot="3091139">
              <a:off x="6831663" y="2431229"/>
              <a:ext cx="690375" cy="313296"/>
              <a:chOff x="5267450" y="3810639"/>
              <a:chExt cx="848735" cy="391695"/>
            </a:xfrm>
            <a:noFill/>
          </p:grpSpPr>
          <p:sp>
            <p:nvSpPr>
              <p:cNvPr id="95" name="フリーフォーム 39 2">
                <a:extLst>
                  <a:ext uri="{FF2B5EF4-FFF2-40B4-BE49-F238E27FC236}">
                    <a16:creationId xmlns:a16="http://schemas.microsoft.com/office/drawing/2014/main" id="{A79006F2-BE19-457C-80A4-CACF66A531B0}"/>
                  </a:ext>
                </a:extLst>
              </p:cNvPr>
              <p:cNvSpPr/>
              <p:nvPr/>
            </p:nvSpPr>
            <p:spPr>
              <a:xfrm rot="2260291">
                <a:off x="5351970" y="4104714"/>
                <a:ext cx="764215" cy="97620"/>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grp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96" name="グループ化 40">
                <a:extLst>
                  <a:ext uri="{FF2B5EF4-FFF2-40B4-BE49-F238E27FC236}">
                    <a16:creationId xmlns:a16="http://schemas.microsoft.com/office/drawing/2014/main" id="{90D87D00-232E-45D1-9727-6E4AF62A8547}"/>
                  </a:ext>
                </a:extLst>
              </p:cNvPr>
              <p:cNvGrpSpPr/>
              <p:nvPr/>
            </p:nvGrpSpPr>
            <p:grpSpPr>
              <a:xfrm>
                <a:off x="5267450" y="3810639"/>
                <a:ext cx="141461" cy="141461"/>
                <a:chOff x="7240824" y="2855449"/>
                <a:chExt cx="141461" cy="141461"/>
              </a:xfrm>
              <a:grpFill/>
            </p:grpSpPr>
            <p:cxnSp>
              <p:nvCxnSpPr>
                <p:cNvPr id="97" name="直線コネクタ 41 2">
                  <a:extLst>
                    <a:ext uri="{FF2B5EF4-FFF2-40B4-BE49-F238E27FC236}">
                      <a16:creationId xmlns:a16="http://schemas.microsoft.com/office/drawing/2014/main" id="{4DC30644-2B23-4D5B-B1A3-F2A6E293B120}"/>
                    </a:ext>
                  </a:extLst>
                </p:cNvPr>
                <p:cNvCxnSpPr/>
                <p:nvPr/>
              </p:nvCxnSpPr>
              <p:spPr>
                <a:xfrm>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98" name="直線コネクタ 42 2">
                  <a:extLst>
                    <a:ext uri="{FF2B5EF4-FFF2-40B4-BE49-F238E27FC236}">
                      <a16:creationId xmlns:a16="http://schemas.microsoft.com/office/drawing/2014/main" id="{4A7D5C7D-8553-4B67-B74C-50AC483E2F28}"/>
                    </a:ext>
                  </a:extLst>
                </p:cNvPr>
                <p:cNvCxnSpPr/>
                <p:nvPr/>
              </p:nvCxnSpPr>
              <p:spPr>
                <a:xfrm flipH="1">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99" name="直線コネクタ 43 2">
                  <a:extLst>
                    <a:ext uri="{FF2B5EF4-FFF2-40B4-BE49-F238E27FC236}">
                      <a16:creationId xmlns:a16="http://schemas.microsoft.com/office/drawing/2014/main" id="{CC31AC11-28FD-495F-B909-B53ADBE97017}"/>
                    </a:ext>
                  </a:extLst>
                </p:cNvPr>
                <p:cNvCxnSpPr/>
                <p:nvPr/>
              </p:nvCxnSpPr>
              <p:spPr>
                <a:xfrm flipV="1">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00" name="直線コネクタ 44 2">
                  <a:extLst>
                    <a:ext uri="{FF2B5EF4-FFF2-40B4-BE49-F238E27FC236}">
                      <a16:creationId xmlns:a16="http://schemas.microsoft.com/office/drawing/2014/main" id="{F3175506-6730-4267-A3C2-D9EFFDA656D3}"/>
                    </a:ext>
                  </a:extLst>
                </p:cNvPr>
                <p:cNvCxnSpPr/>
                <p:nvPr/>
              </p:nvCxnSpPr>
              <p:spPr>
                <a:xfrm>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grpSp>
        </p:grpSp>
        <p:grpSp>
          <p:nvGrpSpPr>
            <p:cNvPr id="67" name="グループ化 6">
              <a:extLst>
                <a:ext uri="{FF2B5EF4-FFF2-40B4-BE49-F238E27FC236}">
                  <a16:creationId xmlns:a16="http://schemas.microsoft.com/office/drawing/2014/main" id="{9DB90F91-2B5B-4BF4-AA75-7365DD2FEE66}"/>
                </a:ext>
              </a:extLst>
            </p:cNvPr>
            <p:cNvGrpSpPr>
              <a:grpSpLocks noChangeAspect="1"/>
            </p:cNvGrpSpPr>
            <p:nvPr/>
          </p:nvGrpSpPr>
          <p:grpSpPr>
            <a:xfrm rot="6080961">
              <a:off x="7540112" y="2878913"/>
              <a:ext cx="690375" cy="313296"/>
              <a:chOff x="5267450" y="3810639"/>
              <a:chExt cx="848735" cy="391695"/>
            </a:xfrm>
            <a:noFill/>
          </p:grpSpPr>
          <p:sp>
            <p:nvSpPr>
              <p:cNvPr id="89" name="フリーフォーム 33 1">
                <a:extLst>
                  <a:ext uri="{FF2B5EF4-FFF2-40B4-BE49-F238E27FC236}">
                    <a16:creationId xmlns:a16="http://schemas.microsoft.com/office/drawing/2014/main" id="{8F7573CF-9582-44E0-B24F-1C52A2094820}"/>
                  </a:ext>
                </a:extLst>
              </p:cNvPr>
              <p:cNvSpPr/>
              <p:nvPr/>
            </p:nvSpPr>
            <p:spPr>
              <a:xfrm rot="2260291">
                <a:off x="5351970" y="4104714"/>
                <a:ext cx="764215" cy="97620"/>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grp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90" name="グループ化 34">
                <a:extLst>
                  <a:ext uri="{FF2B5EF4-FFF2-40B4-BE49-F238E27FC236}">
                    <a16:creationId xmlns:a16="http://schemas.microsoft.com/office/drawing/2014/main" id="{07492D88-D386-48EE-81D9-11DFB447B875}"/>
                  </a:ext>
                </a:extLst>
              </p:cNvPr>
              <p:cNvGrpSpPr/>
              <p:nvPr/>
            </p:nvGrpSpPr>
            <p:grpSpPr>
              <a:xfrm>
                <a:off x="5267450" y="3810639"/>
                <a:ext cx="141461" cy="141461"/>
                <a:chOff x="7240824" y="2855449"/>
                <a:chExt cx="141461" cy="141461"/>
              </a:xfrm>
              <a:grpFill/>
            </p:grpSpPr>
            <p:cxnSp>
              <p:nvCxnSpPr>
                <p:cNvPr id="91" name="直線コネクタ 35 1">
                  <a:extLst>
                    <a:ext uri="{FF2B5EF4-FFF2-40B4-BE49-F238E27FC236}">
                      <a16:creationId xmlns:a16="http://schemas.microsoft.com/office/drawing/2014/main" id="{A7B2AA39-FE70-40C9-BC2E-27E10A072C67}"/>
                    </a:ext>
                  </a:extLst>
                </p:cNvPr>
                <p:cNvCxnSpPr/>
                <p:nvPr/>
              </p:nvCxnSpPr>
              <p:spPr>
                <a:xfrm>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92" name="直線コネクタ 36 1">
                  <a:extLst>
                    <a:ext uri="{FF2B5EF4-FFF2-40B4-BE49-F238E27FC236}">
                      <a16:creationId xmlns:a16="http://schemas.microsoft.com/office/drawing/2014/main" id="{DC451685-4AEB-4A55-B3B8-CC9E82501385}"/>
                    </a:ext>
                  </a:extLst>
                </p:cNvPr>
                <p:cNvCxnSpPr/>
                <p:nvPr/>
              </p:nvCxnSpPr>
              <p:spPr>
                <a:xfrm flipH="1">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93" name="直線コネクタ 37 1">
                  <a:extLst>
                    <a:ext uri="{FF2B5EF4-FFF2-40B4-BE49-F238E27FC236}">
                      <a16:creationId xmlns:a16="http://schemas.microsoft.com/office/drawing/2014/main" id="{E93AA28A-5ACD-42D2-984B-0A81BD6830BF}"/>
                    </a:ext>
                  </a:extLst>
                </p:cNvPr>
                <p:cNvCxnSpPr/>
                <p:nvPr/>
              </p:nvCxnSpPr>
              <p:spPr>
                <a:xfrm flipV="1">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94" name="直線コネクタ 38 1">
                  <a:extLst>
                    <a:ext uri="{FF2B5EF4-FFF2-40B4-BE49-F238E27FC236}">
                      <a16:creationId xmlns:a16="http://schemas.microsoft.com/office/drawing/2014/main" id="{7F9E49C5-D86B-4AAD-857A-3B45B1EC9053}"/>
                    </a:ext>
                  </a:extLst>
                </p:cNvPr>
                <p:cNvCxnSpPr/>
                <p:nvPr/>
              </p:nvCxnSpPr>
              <p:spPr>
                <a:xfrm>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grpSp>
        </p:grpSp>
        <p:grpSp>
          <p:nvGrpSpPr>
            <p:cNvPr id="68" name="グループ化 8">
              <a:extLst>
                <a:ext uri="{FF2B5EF4-FFF2-40B4-BE49-F238E27FC236}">
                  <a16:creationId xmlns:a16="http://schemas.microsoft.com/office/drawing/2014/main" id="{75A34CCB-916E-43F2-8946-49BCC52EEDBC}"/>
                </a:ext>
              </a:extLst>
            </p:cNvPr>
            <p:cNvGrpSpPr>
              <a:grpSpLocks noChangeAspect="1"/>
            </p:cNvGrpSpPr>
            <p:nvPr/>
          </p:nvGrpSpPr>
          <p:grpSpPr>
            <a:xfrm rot="17091119">
              <a:off x="5986579" y="3806302"/>
              <a:ext cx="690375" cy="313296"/>
              <a:chOff x="5267450" y="3810639"/>
              <a:chExt cx="848735" cy="391695"/>
            </a:xfrm>
            <a:noFill/>
          </p:grpSpPr>
          <p:sp>
            <p:nvSpPr>
              <p:cNvPr id="83" name="フリーフォーム 27 1">
                <a:extLst>
                  <a:ext uri="{FF2B5EF4-FFF2-40B4-BE49-F238E27FC236}">
                    <a16:creationId xmlns:a16="http://schemas.microsoft.com/office/drawing/2014/main" id="{6801DD41-73BD-4752-9449-4AADE94ED353}"/>
                  </a:ext>
                </a:extLst>
              </p:cNvPr>
              <p:cNvSpPr/>
              <p:nvPr/>
            </p:nvSpPr>
            <p:spPr>
              <a:xfrm rot="2260291">
                <a:off x="5351970" y="4104714"/>
                <a:ext cx="764215" cy="97620"/>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grp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84" name="グループ化 28">
                <a:extLst>
                  <a:ext uri="{FF2B5EF4-FFF2-40B4-BE49-F238E27FC236}">
                    <a16:creationId xmlns:a16="http://schemas.microsoft.com/office/drawing/2014/main" id="{D40CBC31-C20C-4315-94D1-D2F96E02173B}"/>
                  </a:ext>
                </a:extLst>
              </p:cNvPr>
              <p:cNvGrpSpPr/>
              <p:nvPr/>
            </p:nvGrpSpPr>
            <p:grpSpPr>
              <a:xfrm>
                <a:off x="5267450" y="3810639"/>
                <a:ext cx="141461" cy="141461"/>
                <a:chOff x="7240824" y="2855449"/>
                <a:chExt cx="141461" cy="141461"/>
              </a:xfrm>
              <a:grpFill/>
            </p:grpSpPr>
            <p:cxnSp>
              <p:nvCxnSpPr>
                <p:cNvPr id="85" name="直線コネクタ 29 1">
                  <a:extLst>
                    <a:ext uri="{FF2B5EF4-FFF2-40B4-BE49-F238E27FC236}">
                      <a16:creationId xmlns:a16="http://schemas.microsoft.com/office/drawing/2014/main" id="{6E655D18-27E1-4B11-B8A5-2773C9AF62EF}"/>
                    </a:ext>
                  </a:extLst>
                </p:cNvPr>
                <p:cNvCxnSpPr/>
                <p:nvPr/>
              </p:nvCxnSpPr>
              <p:spPr>
                <a:xfrm>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6" name="直線コネクタ 30 1">
                  <a:extLst>
                    <a:ext uri="{FF2B5EF4-FFF2-40B4-BE49-F238E27FC236}">
                      <a16:creationId xmlns:a16="http://schemas.microsoft.com/office/drawing/2014/main" id="{EE131D2F-22F8-4563-91D3-E9415B476604}"/>
                    </a:ext>
                  </a:extLst>
                </p:cNvPr>
                <p:cNvCxnSpPr/>
                <p:nvPr/>
              </p:nvCxnSpPr>
              <p:spPr>
                <a:xfrm flipH="1">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7" name="直線コネクタ 31 1">
                  <a:extLst>
                    <a:ext uri="{FF2B5EF4-FFF2-40B4-BE49-F238E27FC236}">
                      <a16:creationId xmlns:a16="http://schemas.microsoft.com/office/drawing/2014/main" id="{DF30B14B-94DD-4FBE-A977-C070D6250C39}"/>
                    </a:ext>
                  </a:extLst>
                </p:cNvPr>
                <p:cNvCxnSpPr/>
                <p:nvPr/>
              </p:nvCxnSpPr>
              <p:spPr>
                <a:xfrm flipV="1">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8" name="直線コネクタ 32 1">
                  <a:extLst>
                    <a:ext uri="{FF2B5EF4-FFF2-40B4-BE49-F238E27FC236}">
                      <a16:creationId xmlns:a16="http://schemas.microsoft.com/office/drawing/2014/main" id="{AD99C5EF-B3C3-48EB-905F-036302E6D86D}"/>
                    </a:ext>
                  </a:extLst>
                </p:cNvPr>
                <p:cNvCxnSpPr/>
                <p:nvPr/>
              </p:nvCxnSpPr>
              <p:spPr>
                <a:xfrm>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grpSp>
        </p:grpSp>
        <p:grpSp>
          <p:nvGrpSpPr>
            <p:cNvPr id="69" name="グループ化 9">
              <a:extLst>
                <a:ext uri="{FF2B5EF4-FFF2-40B4-BE49-F238E27FC236}">
                  <a16:creationId xmlns:a16="http://schemas.microsoft.com/office/drawing/2014/main" id="{82B897FB-CE90-4EA1-ADCE-01332327B85E}"/>
                </a:ext>
              </a:extLst>
            </p:cNvPr>
            <p:cNvGrpSpPr>
              <a:grpSpLocks noChangeAspect="1"/>
            </p:cNvGrpSpPr>
            <p:nvPr/>
          </p:nvGrpSpPr>
          <p:grpSpPr>
            <a:xfrm rot="10800000">
              <a:off x="7410017" y="3979800"/>
              <a:ext cx="690375" cy="313296"/>
              <a:chOff x="5267450" y="3810639"/>
              <a:chExt cx="848735" cy="391695"/>
            </a:xfrm>
            <a:noFill/>
          </p:grpSpPr>
          <p:sp>
            <p:nvSpPr>
              <p:cNvPr id="77" name="フリーフォーム 21 1">
                <a:extLst>
                  <a:ext uri="{FF2B5EF4-FFF2-40B4-BE49-F238E27FC236}">
                    <a16:creationId xmlns:a16="http://schemas.microsoft.com/office/drawing/2014/main" id="{766EC870-4C21-4B94-8B7E-543970E5956F}"/>
                  </a:ext>
                </a:extLst>
              </p:cNvPr>
              <p:cNvSpPr/>
              <p:nvPr/>
            </p:nvSpPr>
            <p:spPr>
              <a:xfrm rot="2260291">
                <a:off x="5351970" y="4104714"/>
                <a:ext cx="764215" cy="97620"/>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grp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8" name="グループ化 22">
                <a:extLst>
                  <a:ext uri="{FF2B5EF4-FFF2-40B4-BE49-F238E27FC236}">
                    <a16:creationId xmlns:a16="http://schemas.microsoft.com/office/drawing/2014/main" id="{30AAEDAE-E330-477F-99E7-FDE13A661F9E}"/>
                  </a:ext>
                </a:extLst>
              </p:cNvPr>
              <p:cNvGrpSpPr/>
              <p:nvPr/>
            </p:nvGrpSpPr>
            <p:grpSpPr>
              <a:xfrm>
                <a:off x="5267450" y="3810639"/>
                <a:ext cx="141461" cy="141461"/>
                <a:chOff x="7240824" y="2855449"/>
                <a:chExt cx="141461" cy="141461"/>
              </a:xfrm>
              <a:grpFill/>
            </p:grpSpPr>
            <p:cxnSp>
              <p:nvCxnSpPr>
                <p:cNvPr id="79" name="直線コネクタ 23 1">
                  <a:extLst>
                    <a:ext uri="{FF2B5EF4-FFF2-40B4-BE49-F238E27FC236}">
                      <a16:creationId xmlns:a16="http://schemas.microsoft.com/office/drawing/2014/main" id="{34496B30-D4FF-4D2E-AD8A-F8DD3066D2B9}"/>
                    </a:ext>
                  </a:extLst>
                </p:cNvPr>
                <p:cNvCxnSpPr/>
                <p:nvPr/>
              </p:nvCxnSpPr>
              <p:spPr>
                <a:xfrm>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0" name="直線コネクタ 24 1">
                  <a:extLst>
                    <a:ext uri="{FF2B5EF4-FFF2-40B4-BE49-F238E27FC236}">
                      <a16:creationId xmlns:a16="http://schemas.microsoft.com/office/drawing/2014/main" id="{AA315AB6-4158-45C6-9B4B-D390191549D3}"/>
                    </a:ext>
                  </a:extLst>
                </p:cNvPr>
                <p:cNvCxnSpPr/>
                <p:nvPr/>
              </p:nvCxnSpPr>
              <p:spPr>
                <a:xfrm flipH="1">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1" name="直線コネクタ 25 1">
                  <a:extLst>
                    <a:ext uri="{FF2B5EF4-FFF2-40B4-BE49-F238E27FC236}">
                      <a16:creationId xmlns:a16="http://schemas.microsoft.com/office/drawing/2014/main" id="{ACFBF52C-0958-4746-8897-80F0FC87B3E5}"/>
                    </a:ext>
                  </a:extLst>
                </p:cNvPr>
                <p:cNvCxnSpPr/>
                <p:nvPr/>
              </p:nvCxnSpPr>
              <p:spPr>
                <a:xfrm flipV="1">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2" name="直線コネクタ 26 1">
                  <a:extLst>
                    <a:ext uri="{FF2B5EF4-FFF2-40B4-BE49-F238E27FC236}">
                      <a16:creationId xmlns:a16="http://schemas.microsoft.com/office/drawing/2014/main" id="{C0EE04AD-41E5-4131-9FFC-35F3A004A32D}"/>
                    </a:ext>
                  </a:extLst>
                </p:cNvPr>
                <p:cNvCxnSpPr/>
                <p:nvPr/>
              </p:nvCxnSpPr>
              <p:spPr>
                <a:xfrm>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grpSp>
        </p:grpSp>
        <p:grpSp>
          <p:nvGrpSpPr>
            <p:cNvPr id="70" name="グループ化 10">
              <a:extLst>
                <a:ext uri="{FF2B5EF4-FFF2-40B4-BE49-F238E27FC236}">
                  <a16:creationId xmlns:a16="http://schemas.microsoft.com/office/drawing/2014/main" id="{EB55A0DF-0347-45E3-BD82-AAE97C6DE59E}"/>
                </a:ext>
              </a:extLst>
            </p:cNvPr>
            <p:cNvGrpSpPr>
              <a:grpSpLocks noChangeAspect="1"/>
            </p:cNvGrpSpPr>
            <p:nvPr/>
          </p:nvGrpSpPr>
          <p:grpSpPr>
            <a:xfrm rot="13922608">
              <a:off x="6698281" y="4222046"/>
              <a:ext cx="690375" cy="313296"/>
              <a:chOff x="5267450" y="3810639"/>
              <a:chExt cx="848735" cy="391695"/>
            </a:xfrm>
            <a:noFill/>
          </p:grpSpPr>
          <p:sp>
            <p:nvSpPr>
              <p:cNvPr id="71" name="フリーフォーム 15 2">
                <a:extLst>
                  <a:ext uri="{FF2B5EF4-FFF2-40B4-BE49-F238E27FC236}">
                    <a16:creationId xmlns:a16="http://schemas.microsoft.com/office/drawing/2014/main" id="{A582788B-522B-4ACE-A8C7-1B2FE1846FCF}"/>
                  </a:ext>
                </a:extLst>
              </p:cNvPr>
              <p:cNvSpPr/>
              <p:nvPr/>
            </p:nvSpPr>
            <p:spPr>
              <a:xfrm rot="2260291">
                <a:off x="5351970" y="4104714"/>
                <a:ext cx="764215" cy="97620"/>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grp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2" name="グループ化 16">
                <a:extLst>
                  <a:ext uri="{FF2B5EF4-FFF2-40B4-BE49-F238E27FC236}">
                    <a16:creationId xmlns:a16="http://schemas.microsoft.com/office/drawing/2014/main" id="{07982B31-4C1A-46AC-99CB-99C352424C31}"/>
                  </a:ext>
                </a:extLst>
              </p:cNvPr>
              <p:cNvGrpSpPr/>
              <p:nvPr/>
            </p:nvGrpSpPr>
            <p:grpSpPr>
              <a:xfrm>
                <a:off x="5267450" y="3810639"/>
                <a:ext cx="141461" cy="141461"/>
                <a:chOff x="7240824" y="2855449"/>
                <a:chExt cx="141461" cy="141461"/>
              </a:xfrm>
              <a:grpFill/>
            </p:grpSpPr>
            <p:cxnSp>
              <p:nvCxnSpPr>
                <p:cNvPr id="73" name="直線コネクタ 17 2">
                  <a:extLst>
                    <a:ext uri="{FF2B5EF4-FFF2-40B4-BE49-F238E27FC236}">
                      <a16:creationId xmlns:a16="http://schemas.microsoft.com/office/drawing/2014/main" id="{A5950BD3-1730-451B-AFF7-2FE14F57AAEC}"/>
                    </a:ext>
                  </a:extLst>
                </p:cNvPr>
                <p:cNvCxnSpPr/>
                <p:nvPr/>
              </p:nvCxnSpPr>
              <p:spPr>
                <a:xfrm>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74" name="直線コネクタ 18 2">
                  <a:extLst>
                    <a:ext uri="{FF2B5EF4-FFF2-40B4-BE49-F238E27FC236}">
                      <a16:creationId xmlns:a16="http://schemas.microsoft.com/office/drawing/2014/main" id="{ED6525AF-3756-44EF-813F-C889DC03982E}"/>
                    </a:ext>
                  </a:extLst>
                </p:cNvPr>
                <p:cNvCxnSpPr/>
                <p:nvPr/>
              </p:nvCxnSpPr>
              <p:spPr>
                <a:xfrm flipH="1">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75" name="直線コネクタ 19 2">
                  <a:extLst>
                    <a:ext uri="{FF2B5EF4-FFF2-40B4-BE49-F238E27FC236}">
                      <a16:creationId xmlns:a16="http://schemas.microsoft.com/office/drawing/2014/main" id="{E1D01C45-189C-4A5F-BED4-5A6E790E71F5}"/>
                    </a:ext>
                  </a:extLst>
                </p:cNvPr>
                <p:cNvCxnSpPr/>
                <p:nvPr/>
              </p:nvCxnSpPr>
              <p:spPr>
                <a:xfrm flipV="1">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76" name="直線コネクタ 20 2">
                  <a:extLst>
                    <a:ext uri="{FF2B5EF4-FFF2-40B4-BE49-F238E27FC236}">
                      <a16:creationId xmlns:a16="http://schemas.microsoft.com/office/drawing/2014/main" id="{47264669-C30E-4126-BA8D-8EAB90BF4BA0}"/>
                    </a:ext>
                  </a:extLst>
                </p:cNvPr>
                <p:cNvCxnSpPr/>
                <p:nvPr/>
              </p:nvCxnSpPr>
              <p:spPr>
                <a:xfrm>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grpSp>
        </p:grpSp>
      </p:grpSp>
      <p:grpSp>
        <p:nvGrpSpPr>
          <p:cNvPr id="27" name="Group 26">
            <a:extLst>
              <a:ext uri="{FF2B5EF4-FFF2-40B4-BE49-F238E27FC236}">
                <a16:creationId xmlns:a16="http://schemas.microsoft.com/office/drawing/2014/main" id="{864D5336-E75B-49F9-A7AB-59590EC943AA}"/>
              </a:ext>
            </a:extLst>
          </p:cNvPr>
          <p:cNvGrpSpPr/>
          <p:nvPr/>
        </p:nvGrpSpPr>
        <p:grpSpPr>
          <a:xfrm>
            <a:off x="5230218" y="1771494"/>
            <a:ext cx="940272" cy="798570"/>
            <a:chOff x="5202640" y="5199335"/>
            <a:chExt cx="1105656" cy="939030"/>
          </a:xfrm>
        </p:grpSpPr>
        <p:sp>
          <p:nvSpPr>
            <p:cNvPr id="35" name="円/楕円 51 5">
              <a:extLst>
                <a:ext uri="{FF2B5EF4-FFF2-40B4-BE49-F238E27FC236}">
                  <a16:creationId xmlns:a16="http://schemas.microsoft.com/office/drawing/2014/main" id="{BB42D60D-0B18-46D3-856B-695898DCF765}"/>
                </a:ext>
              </a:extLst>
            </p:cNvPr>
            <p:cNvSpPr>
              <a:spLocks noChangeAspect="1"/>
            </p:cNvSpPr>
            <p:nvPr/>
          </p:nvSpPr>
          <p:spPr>
            <a:xfrm rot="10892241">
              <a:off x="5491706" y="5400809"/>
              <a:ext cx="538836" cy="538836"/>
            </a:xfrm>
            <a:prstGeom prst="ellipse">
              <a:avLst/>
            </a:prstGeom>
            <a:noFill/>
            <a:ln w="28575" cmpd="sng">
              <a:solidFill>
                <a:srgbClr val="00D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p>
          </p:txBody>
        </p:sp>
        <p:grpSp>
          <p:nvGrpSpPr>
            <p:cNvPr id="36" name="グループ化 4">
              <a:extLst>
                <a:ext uri="{FF2B5EF4-FFF2-40B4-BE49-F238E27FC236}">
                  <a16:creationId xmlns:a16="http://schemas.microsoft.com/office/drawing/2014/main" id="{8D8B9B8E-14F8-45F5-A304-A951B52F009D}"/>
                </a:ext>
              </a:extLst>
            </p:cNvPr>
            <p:cNvGrpSpPr>
              <a:grpSpLocks noChangeAspect="1"/>
            </p:cNvGrpSpPr>
            <p:nvPr/>
          </p:nvGrpSpPr>
          <p:grpSpPr>
            <a:xfrm rot="177466">
              <a:off x="5202640" y="5235758"/>
              <a:ext cx="388685" cy="176387"/>
              <a:chOff x="5267450" y="3810639"/>
              <a:chExt cx="848735" cy="391695"/>
            </a:xfrm>
            <a:noFill/>
          </p:grpSpPr>
          <p:sp>
            <p:nvSpPr>
              <p:cNvPr id="58" name="フリーフォーム 45 2">
                <a:extLst>
                  <a:ext uri="{FF2B5EF4-FFF2-40B4-BE49-F238E27FC236}">
                    <a16:creationId xmlns:a16="http://schemas.microsoft.com/office/drawing/2014/main" id="{D2FC4D8D-A680-4C22-9F62-AA1DDA378874}"/>
                  </a:ext>
                </a:extLst>
              </p:cNvPr>
              <p:cNvSpPr/>
              <p:nvPr/>
            </p:nvSpPr>
            <p:spPr>
              <a:xfrm rot="2260291">
                <a:off x="5351970" y="4104714"/>
                <a:ext cx="764215" cy="97620"/>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grp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59" name="グループ化 46">
                <a:extLst>
                  <a:ext uri="{FF2B5EF4-FFF2-40B4-BE49-F238E27FC236}">
                    <a16:creationId xmlns:a16="http://schemas.microsoft.com/office/drawing/2014/main" id="{F3151B5B-06C7-4564-BF9D-78E68E2FEBF1}"/>
                  </a:ext>
                </a:extLst>
              </p:cNvPr>
              <p:cNvGrpSpPr/>
              <p:nvPr/>
            </p:nvGrpSpPr>
            <p:grpSpPr>
              <a:xfrm>
                <a:off x="5267450" y="3810639"/>
                <a:ext cx="141461" cy="141461"/>
                <a:chOff x="7240824" y="2855449"/>
                <a:chExt cx="141461" cy="141461"/>
              </a:xfrm>
              <a:grpFill/>
            </p:grpSpPr>
            <p:cxnSp>
              <p:nvCxnSpPr>
                <p:cNvPr id="60" name="直線コネクタ 47 2">
                  <a:extLst>
                    <a:ext uri="{FF2B5EF4-FFF2-40B4-BE49-F238E27FC236}">
                      <a16:creationId xmlns:a16="http://schemas.microsoft.com/office/drawing/2014/main" id="{0E9DADFF-17DC-4C56-9632-4BA76C0666C5}"/>
                    </a:ext>
                  </a:extLst>
                </p:cNvPr>
                <p:cNvCxnSpPr/>
                <p:nvPr/>
              </p:nvCxnSpPr>
              <p:spPr>
                <a:xfrm>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61" name="直線コネクタ 48 2">
                  <a:extLst>
                    <a:ext uri="{FF2B5EF4-FFF2-40B4-BE49-F238E27FC236}">
                      <a16:creationId xmlns:a16="http://schemas.microsoft.com/office/drawing/2014/main" id="{5DC5FD29-2CDC-47C9-8A01-4BBD0B94F28D}"/>
                    </a:ext>
                  </a:extLst>
                </p:cNvPr>
                <p:cNvCxnSpPr/>
                <p:nvPr/>
              </p:nvCxnSpPr>
              <p:spPr>
                <a:xfrm flipH="1">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62" name="直線コネクタ 49 2">
                  <a:extLst>
                    <a:ext uri="{FF2B5EF4-FFF2-40B4-BE49-F238E27FC236}">
                      <a16:creationId xmlns:a16="http://schemas.microsoft.com/office/drawing/2014/main" id="{7BA02E68-6BA3-43E3-BA97-A640F24DF035}"/>
                    </a:ext>
                  </a:extLst>
                </p:cNvPr>
                <p:cNvCxnSpPr/>
                <p:nvPr/>
              </p:nvCxnSpPr>
              <p:spPr>
                <a:xfrm flipV="1">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63" name="直線コネクタ 50 2">
                  <a:extLst>
                    <a:ext uri="{FF2B5EF4-FFF2-40B4-BE49-F238E27FC236}">
                      <a16:creationId xmlns:a16="http://schemas.microsoft.com/office/drawing/2014/main" id="{A9E97DB1-AD88-4709-B1B7-11B398A93CC3}"/>
                    </a:ext>
                  </a:extLst>
                </p:cNvPr>
                <p:cNvCxnSpPr/>
                <p:nvPr/>
              </p:nvCxnSpPr>
              <p:spPr>
                <a:xfrm>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grpSp>
        </p:grpSp>
        <p:grpSp>
          <p:nvGrpSpPr>
            <p:cNvPr id="37" name="グループ化 6">
              <a:extLst>
                <a:ext uri="{FF2B5EF4-FFF2-40B4-BE49-F238E27FC236}">
                  <a16:creationId xmlns:a16="http://schemas.microsoft.com/office/drawing/2014/main" id="{D1945603-B41F-47D6-BF7C-9CD2935D2D8A}"/>
                </a:ext>
              </a:extLst>
            </p:cNvPr>
            <p:cNvGrpSpPr>
              <a:grpSpLocks noChangeAspect="1"/>
            </p:cNvGrpSpPr>
            <p:nvPr/>
          </p:nvGrpSpPr>
          <p:grpSpPr>
            <a:xfrm rot="6080961">
              <a:off x="5986741" y="5305484"/>
              <a:ext cx="388685" cy="176387"/>
              <a:chOff x="5267450" y="3810639"/>
              <a:chExt cx="848735" cy="391695"/>
            </a:xfrm>
            <a:noFill/>
          </p:grpSpPr>
          <p:sp>
            <p:nvSpPr>
              <p:cNvPr id="52" name="フリーフォーム 33 2">
                <a:extLst>
                  <a:ext uri="{FF2B5EF4-FFF2-40B4-BE49-F238E27FC236}">
                    <a16:creationId xmlns:a16="http://schemas.microsoft.com/office/drawing/2014/main" id="{41574631-570A-49A5-BA90-E27D8D5BF39E}"/>
                  </a:ext>
                </a:extLst>
              </p:cNvPr>
              <p:cNvSpPr/>
              <p:nvPr/>
            </p:nvSpPr>
            <p:spPr>
              <a:xfrm rot="2260291">
                <a:off x="5351970" y="4104714"/>
                <a:ext cx="764215" cy="97620"/>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grp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53" name="グループ化 34">
                <a:extLst>
                  <a:ext uri="{FF2B5EF4-FFF2-40B4-BE49-F238E27FC236}">
                    <a16:creationId xmlns:a16="http://schemas.microsoft.com/office/drawing/2014/main" id="{4025294E-9030-482E-AF88-C14A4E2D5E5A}"/>
                  </a:ext>
                </a:extLst>
              </p:cNvPr>
              <p:cNvGrpSpPr/>
              <p:nvPr/>
            </p:nvGrpSpPr>
            <p:grpSpPr>
              <a:xfrm>
                <a:off x="5267450" y="3810639"/>
                <a:ext cx="141461" cy="141461"/>
                <a:chOff x="7240824" y="2855449"/>
                <a:chExt cx="141461" cy="141461"/>
              </a:xfrm>
              <a:grpFill/>
            </p:grpSpPr>
            <p:cxnSp>
              <p:nvCxnSpPr>
                <p:cNvPr id="54" name="直線コネクタ 35 2">
                  <a:extLst>
                    <a:ext uri="{FF2B5EF4-FFF2-40B4-BE49-F238E27FC236}">
                      <a16:creationId xmlns:a16="http://schemas.microsoft.com/office/drawing/2014/main" id="{1A54257E-44E6-4915-AAA2-B3F2EDAE9A30}"/>
                    </a:ext>
                  </a:extLst>
                </p:cNvPr>
                <p:cNvCxnSpPr/>
                <p:nvPr/>
              </p:nvCxnSpPr>
              <p:spPr>
                <a:xfrm>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5" name="直線コネクタ 36 2">
                  <a:extLst>
                    <a:ext uri="{FF2B5EF4-FFF2-40B4-BE49-F238E27FC236}">
                      <a16:creationId xmlns:a16="http://schemas.microsoft.com/office/drawing/2014/main" id="{3A6B0EB8-2357-4F85-BEAB-245B62499831}"/>
                    </a:ext>
                  </a:extLst>
                </p:cNvPr>
                <p:cNvCxnSpPr/>
                <p:nvPr/>
              </p:nvCxnSpPr>
              <p:spPr>
                <a:xfrm flipH="1">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6" name="直線コネクタ 37 2">
                  <a:extLst>
                    <a:ext uri="{FF2B5EF4-FFF2-40B4-BE49-F238E27FC236}">
                      <a16:creationId xmlns:a16="http://schemas.microsoft.com/office/drawing/2014/main" id="{33C12C16-7B91-46A4-9C4F-43B1E3769CD0}"/>
                    </a:ext>
                  </a:extLst>
                </p:cNvPr>
                <p:cNvCxnSpPr/>
                <p:nvPr/>
              </p:nvCxnSpPr>
              <p:spPr>
                <a:xfrm flipV="1">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7" name="直線コネクタ 38 2">
                  <a:extLst>
                    <a:ext uri="{FF2B5EF4-FFF2-40B4-BE49-F238E27FC236}">
                      <a16:creationId xmlns:a16="http://schemas.microsoft.com/office/drawing/2014/main" id="{EA6FA051-4D6B-4D9C-B761-EF6A8E17EC6B}"/>
                    </a:ext>
                  </a:extLst>
                </p:cNvPr>
                <p:cNvCxnSpPr/>
                <p:nvPr/>
              </p:nvCxnSpPr>
              <p:spPr>
                <a:xfrm>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grpSp>
        </p:grpSp>
        <p:grpSp>
          <p:nvGrpSpPr>
            <p:cNvPr id="38" name="グループ化 8">
              <a:extLst>
                <a:ext uri="{FF2B5EF4-FFF2-40B4-BE49-F238E27FC236}">
                  <a16:creationId xmlns:a16="http://schemas.microsoft.com/office/drawing/2014/main" id="{D7F089C2-D5C6-4160-B4DD-8EFB23A2DEF7}"/>
                </a:ext>
              </a:extLst>
            </p:cNvPr>
            <p:cNvGrpSpPr>
              <a:grpSpLocks noChangeAspect="1"/>
            </p:cNvGrpSpPr>
            <p:nvPr/>
          </p:nvGrpSpPr>
          <p:grpSpPr>
            <a:xfrm rot="17091119">
              <a:off x="5135517" y="5855829"/>
              <a:ext cx="388685" cy="176387"/>
              <a:chOff x="5267450" y="3810639"/>
              <a:chExt cx="848735" cy="391695"/>
            </a:xfrm>
            <a:noFill/>
          </p:grpSpPr>
          <p:sp>
            <p:nvSpPr>
              <p:cNvPr id="46" name="フリーフォーム 27 2">
                <a:extLst>
                  <a:ext uri="{FF2B5EF4-FFF2-40B4-BE49-F238E27FC236}">
                    <a16:creationId xmlns:a16="http://schemas.microsoft.com/office/drawing/2014/main" id="{DBED096E-DCAA-4181-B16C-CBEED72F2E94}"/>
                  </a:ext>
                </a:extLst>
              </p:cNvPr>
              <p:cNvSpPr/>
              <p:nvPr/>
            </p:nvSpPr>
            <p:spPr>
              <a:xfrm rot="2260291">
                <a:off x="5351970" y="4104714"/>
                <a:ext cx="764215" cy="97620"/>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grp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7" name="グループ化 28">
                <a:extLst>
                  <a:ext uri="{FF2B5EF4-FFF2-40B4-BE49-F238E27FC236}">
                    <a16:creationId xmlns:a16="http://schemas.microsoft.com/office/drawing/2014/main" id="{A8BA4075-6E6B-408C-9C0E-5F08B7AC8751}"/>
                  </a:ext>
                </a:extLst>
              </p:cNvPr>
              <p:cNvGrpSpPr/>
              <p:nvPr/>
            </p:nvGrpSpPr>
            <p:grpSpPr>
              <a:xfrm>
                <a:off x="5267450" y="3810639"/>
                <a:ext cx="141461" cy="141461"/>
                <a:chOff x="7240824" y="2855449"/>
                <a:chExt cx="141461" cy="141461"/>
              </a:xfrm>
              <a:grpFill/>
            </p:grpSpPr>
            <p:cxnSp>
              <p:nvCxnSpPr>
                <p:cNvPr id="48" name="直線コネクタ 29 2">
                  <a:extLst>
                    <a:ext uri="{FF2B5EF4-FFF2-40B4-BE49-F238E27FC236}">
                      <a16:creationId xmlns:a16="http://schemas.microsoft.com/office/drawing/2014/main" id="{61F3E226-DF67-40AE-9072-A80949985070}"/>
                    </a:ext>
                  </a:extLst>
                </p:cNvPr>
                <p:cNvCxnSpPr/>
                <p:nvPr/>
              </p:nvCxnSpPr>
              <p:spPr>
                <a:xfrm>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9" name="直線コネクタ 30 2">
                  <a:extLst>
                    <a:ext uri="{FF2B5EF4-FFF2-40B4-BE49-F238E27FC236}">
                      <a16:creationId xmlns:a16="http://schemas.microsoft.com/office/drawing/2014/main" id="{4DB98FA9-D6A9-4E0C-8A01-B69CD91A4C4E}"/>
                    </a:ext>
                  </a:extLst>
                </p:cNvPr>
                <p:cNvCxnSpPr/>
                <p:nvPr/>
              </p:nvCxnSpPr>
              <p:spPr>
                <a:xfrm flipH="1">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0" name="直線コネクタ 31 2">
                  <a:extLst>
                    <a:ext uri="{FF2B5EF4-FFF2-40B4-BE49-F238E27FC236}">
                      <a16:creationId xmlns:a16="http://schemas.microsoft.com/office/drawing/2014/main" id="{5AB14F23-D5C9-4AAF-94A1-251EC36EF67E}"/>
                    </a:ext>
                  </a:extLst>
                </p:cNvPr>
                <p:cNvCxnSpPr/>
                <p:nvPr/>
              </p:nvCxnSpPr>
              <p:spPr>
                <a:xfrm flipV="1">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1" name="直線コネクタ 32 2">
                  <a:extLst>
                    <a:ext uri="{FF2B5EF4-FFF2-40B4-BE49-F238E27FC236}">
                      <a16:creationId xmlns:a16="http://schemas.microsoft.com/office/drawing/2014/main" id="{58E5F937-C425-49C0-8D42-6EEAB2CC0E6D}"/>
                    </a:ext>
                  </a:extLst>
                </p:cNvPr>
                <p:cNvCxnSpPr/>
                <p:nvPr/>
              </p:nvCxnSpPr>
              <p:spPr>
                <a:xfrm>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grpSp>
        </p:grpSp>
        <p:grpSp>
          <p:nvGrpSpPr>
            <p:cNvPr id="39" name="グループ化 9">
              <a:extLst>
                <a:ext uri="{FF2B5EF4-FFF2-40B4-BE49-F238E27FC236}">
                  <a16:creationId xmlns:a16="http://schemas.microsoft.com/office/drawing/2014/main" id="{189AFBE3-00E1-494D-995C-79BA242E42BC}"/>
                </a:ext>
              </a:extLst>
            </p:cNvPr>
            <p:cNvGrpSpPr>
              <a:grpSpLocks noChangeAspect="1"/>
            </p:cNvGrpSpPr>
            <p:nvPr/>
          </p:nvGrpSpPr>
          <p:grpSpPr>
            <a:xfrm rot="10800000">
              <a:off x="5919611" y="5950525"/>
              <a:ext cx="388685" cy="176387"/>
              <a:chOff x="5267450" y="3810639"/>
              <a:chExt cx="848735" cy="391695"/>
            </a:xfrm>
            <a:noFill/>
          </p:grpSpPr>
          <p:sp>
            <p:nvSpPr>
              <p:cNvPr id="40" name="フリーフォーム 21 2">
                <a:extLst>
                  <a:ext uri="{FF2B5EF4-FFF2-40B4-BE49-F238E27FC236}">
                    <a16:creationId xmlns:a16="http://schemas.microsoft.com/office/drawing/2014/main" id="{4080F41C-8497-4F9C-9239-014E62DBE775}"/>
                  </a:ext>
                </a:extLst>
              </p:cNvPr>
              <p:cNvSpPr/>
              <p:nvPr/>
            </p:nvSpPr>
            <p:spPr>
              <a:xfrm rot="2260291">
                <a:off x="5351970" y="4104714"/>
                <a:ext cx="764215" cy="97620"/>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grp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1" name="グループ化 22">
                <a:extLst>
                  <a:ext uri="{FF2B5EF4-FFF2-40B4-BE49-F238E27FC236}">
                    <a16:creationId xmlns:a16="http://schemas.microsoft.com/office/drawing/2014/main" id="{A9DCD388-70F7-44BE-9E7C-18DC75C39C39}"/>
                  </a:ext>
                </a:extLst>
              </p:cNvPr>
              <p:cNvGrpSpPr/>
              <p:nvPr/>
            </p:nvGrpSpPr>
            <p:grpSpPr>
              <a:xfrm>
                <a:off x="5267450" y="3810639"/>
                <a:ext cx="141461" cy="141461"/>
                <a:chOff x="7240824" y="2855449"/>
                <a:chExt cx="141461" cy="141461"/>
              </a:xfrm>
              <a:grpFill/>
            </p:grpSpPr>
            <p:cxnSp>
              <p:nvCxnSpPr>
                <p:cNvPr id="42" name="直線コネクタ 23 2">
                  <a:extLst>
                    <a:ext uri="{FF2B5EF4-FFF2-40B4-BE49-F238E27FC236}">
                      <a16:creationId xmlns:a16="http://schemas.microsoft.com/office/drawing/2014/main" id="{C5727384-AEB2-4D35-9CE0-83E8193D38DA}"/>
                    </a:ext>
                  </a:extLst>
                </p:cNvPr>
                <p:cNvCxnSpPr/>
                <p:nvPr/>
              </p:nvCxnSpPr>
              <p:spPr>
                <a:xfrm>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3" name="直線コネクタ 24 2">
                  <a:extLst>
                    <a:ext uri="{FF2B5EF4-FFF2-40B4-BE49-F238E27FC236}">
                      <a16:creationId xmlns:a16="http://schemas.microsoft.com/office/drawing/2014/main" id="{ECE7E0B8-8009-41D7-98B1-FEC7FCDF90F6}"/>
                    </a:ext>
                  </a:extLst>
                </p:cNvPr>
                <p:cNvCxnSpPr/>
                <p:nvPr/>
              </p:nvCxnSpPr>
              <p:spPr>
                <a:xfrm flipH="1">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4" name="直線コネクタ 25 2">
                  <a:extLst>
                    <a:ext uri="{FF2B5EF4-FFF2-40B4-BE49-F238E27FC236}">
                      <a16:creationId xmlns:a16="http://schemas.microsoft.com/office/drawing/2014/main" id="{05C334F1-4214-4AB6-8D44-5B904A0C767A}"/>
                    </a:ext>
                  </a:extLst>
                </p:cNvPr>
                <p:cNvCxnSpPr/>
                <p:nvPr/>
              </p:nvCxnSpPr>
              <p:spPr>
                <a:xfrm flipV="1">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5" name="直線コネクタ 26 2">
                  <a:extLst>
                    <a:ext uri="{FF2B5EF4-FFF2-40B4-BE49-F238E27FC236}">
                      <a16:creationId xmlns:a16="http://schemas.microsoft.com/office/drawing/2014/main" id="{D09B0A7E-71CE-41B0-B56C-B2989EB0633A}"/>
                    </a:ext>
                  </a:extLst>
                </p:cNvPr>
                <p:cNvCxnSpPr/>
                <p:nvPr/>
              </p:nvCxnSpPr>
              <p:spPr>
                <a:xfrm>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grpSp>
        </p:grpSp>
      </p:grpSp>
      <p:sp>
        <p:nvSpPr>
          <p:cNvPr id="28" name="TextBox 27">
            <a:extLst>
              <a:ext uri="{FF2B5EF4-FFF2-40B4-BE49-F238E27FC236}">
                <a16:creationId xmlns:a16="http://schemas.microsoft.com/office/drawing/2014/main" id="{EFFDFF8D-2685-496D-B37E-D2A7832FCB14}"/>
              </a:ext>
            </a:extLst>
          </p:cNvPr>
          <p:cNvSpPr txBox="1"/>
          <p:nvPr/>
        </p:nvSpPr>
        <p:spPr>
          <a:xfrm>
            <a:off x="7755761" y="2041840"/>
            <a:ext cx="1280735" cy="369332"/>
          </a:xfrm>
          <a:prstGeom prst="rect">
            <a:avLst/>
          </a:prstGeom>
          <a:noFill/>
        </p:spPr>
        <p:txBody>
          <a:bodyPr wrap="square" rtlCol="0">
            <a:spAutoFit/>
          </a:bodyPr>
          <a:lstStyle/>
          <a:p>
            <a:r>
              <a:rPr kumimoji="1" lang="ja-JP" altLang="en-US" dirty="0"/>
              <a:t>＋　・・・</a:t>
            </a:r>
          </a:p>
        </p:txBody>
      </p:sp>
      <p:sp>
        <p:nvSpPr>
          <p:cNvPr id="29" name="Rectangle 28">
            <a:extLst>
              <a:ext uri="{FF2B5EF4-FFF2-40B4-BE49-F238E27FC236}">
                <a16:creationId xmlns:a16="http://schemas.microsoft.com/office/drawing/2014/main" id="{7222243A-779C-4D82-A9E4-A8599F307374}"/>
              </a:ext>
            </a:extLst>
          </p:cNvPr>
          <p:cNvSpPr/>
          <p:nvPr/>
        </p:nvSpPr>
        <p:spPr>
          <a:xfrm>
            <a:off x="4826094" y="2084178"/>
            <a:ext cx="198937" cy="176833"/>
          </a:xfrm>
          <a:prstGeom prst="rect">
            <a:avLst/>
          </a:prstGeom>
        </p:spPr>
        <p:txBody>
          <a:bodyPr wrap="none">
            <a:spAutoFit/>
          </a:bodyPr>
          <a:lstStyle/>
          <a:p>
            <a:r>
              <a:rPr lang="ja-JP" altLang="en-US" dirty="0"/>
              <a:t>＋</a:t>
            </a:r>
          </a:p>
        </p:txBody>
      </p:sp>
      <p:sp>
        <p:nvSpPr>
          <p:cNvPr id="30" name="Rectangle 29">
            <a:extLst>
              <a:ext uri="{FF2B5EF4-FFF2-40B4-BE49-F238E27FC236}">
                <a16:creationId xmlns:a16="http://schemas.microsoft.com/office/drawing/2014/main" id="{9AFD68E6-12B4-4C03-8F15-557371F6A958}"/>
              </a:ext>
            </a:extLst>
          </p:cNvPr>
          <p:cNvSpPr/>
          <p:nvPr/>
        </p:nvSpPr>
        <p:spPr>
          <a:xfrm>
            <a:off x="6347309" y="2041840"/>
            <a:ext cx="198937" cy="176833"/>
          </a:xfrm>
          <a:prstGeom prst="rect">
            <a:avLst/>
          </a:prstGeom>
        </p:spPr>
        <p:txBody>
          <a:bodyPr wrap="none">
            <a:spAutoFit/>
          </a:bodyPr>
          <a:lstStyle/>
          <a:p>
            <a:r>
              <a:rPr lang="ja-JP" altLang="en-US" dirty="0"/>
              <a:t>＋</a:t>
            </a:r>
          </a:p>
        </p:txBody>
      </p:sp>
      <p:sp>
        <p:nvSpPr>
          <p:cNvPr id="31" name="フリーフォーム 100 1 1 5">
            <a:extLst>
              <a:ext uri="{FF2B5EF4-FFF2-40B4-BE49-F238E27FC236}">
                <a16:creationId xmlns:a16="http://schemas.microsoft.com/office/drawing/2014/main" id="{98D1DF05-FD8B-4257-B5E4-A67AF51D6682}"/>
              </a:ext>
            </a:extLst>
          </p:cNvPr>
          <p:cNvSpPr/>
          <p:nvPr/>
        </p:nvSpPr>
        <p:spPr>
          <a:xfrm rot="10800000">
            <a:off x="5253854" y="2154923"/>
            <a:ext cx="198937" cy="70324"/>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p>
        </p:txBody>
      </p:sp>
      <p:sp>
        <p:nvSpPr>
          <p:cNvPr id="32" name="フリーフォーム 100 1 1 6">
            <a:extLst>
              <a:ext uri="{FF2B5EF4-FFF2-40B4-BE49-F238E27FC236}">
                <a16:creationId xmlns:a16="http://schemas.microsoft.com/office/drawing/2014/main" id="{025F7D00-0060-4A91-BCE8-D788AF55AD57}"/>
              </a:ext>
            </a:extLst>
          </p:cNvPr>
          <p:cNvSpPr/>
          <p:nvPr/>
        </p:nvSpPr>
        <p:spPr>
          <a:xfrm rot="10800000">
            <a:off x="5940347" y="2159394"/>
            <a:ext cx="198937" cy="70324"/>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p>
        </p:txBody>
      </p:sp>
      <p:sp>
        <p:nvSpPr>
          <p:cNvPr id="33" name="フリーフォーム 100 1 1 7">
            <a:extLst>
              <a:ext uri="{FF2B5EF4-FFF2-40B4-BE49-F238E27FC236}">
                <a16:creationId xmlns:a16="http://schemas.microsoft.com/office/drawing/2014/main" id="{F80FF729-8C55-47C8-A497-047D5ECD1916}"/>
              </a:ext>
            </a:extLst>
          </p:cNvPr>
          <p:cNvSpPr/>
          <p:nvPr/>
        </p:nvSpPr>
        <p:spPr>
          <a:xfrm rot="10800000">
            <a:off x="7460764" y="2176522"/>
            <a:ext cx="198937" cy="70324"/>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p>
        </p:txBody>
      </p:sp>
      <p:sp>
        <p:nvSpPr>
          <p:cNvPr id="34" name="フリーフォーム 100 1 1 8">
            <a:extLst>
              <a:ext uri="{FF2B5EF4-FFF2-40B4-BE49-F238E27FC236}">
                <a16:creationId xmlns:a16="http://schemas.microsoft.com/office/drawing/2014/main" id="{7C847F45-2D2C-4EB8-B817-C7DA7419C5F5}"/>
              </a:ext>
            </a:extLst>
          </p:cNvPr>
          <p:cNvSpPr/>
          <p:nvPr/>
        </p:nvSpPr>
        <p:spPr>
          <a:xfrm rot="10800000">
            <a:off x="6780624" y="2150051"/>
            <a:ext cx="198937" cy="70324"/>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p>
        </p:txBody>
      </p:sp>
      <p:grpSp>
        <p:nvGrpSpPr>
          <p:cNvPr id="107" name="Group 106">
            <a:extLst>
              <a:ext uri="{FF2B5EF4-FFF2-40B4-BE49-F238E27FC236}">
                <a16:creationId xmlns:a16="http://schemas.microsoft.com/office/drawing/2014/main" id="{258CBD71-3ABD-43FF-8388-D8E6ECB1CF86}"/>
              </a:ext>
            </a:extLst>
          </p:cNvPr>
          <p:cNvGrpSpPr/>
          <p:nvPr/>
        </p:nvGrpSpPr>
        <p:grpSpPr>
          <a:xfrm>
            <a:off x="118321" y="1862465"/>
            <a:ext cx="1357335" cy="630431"/>
            <a:chOff x="334345" y="1474746"/>
            <a:chExt cx="1357335" cy="630431"/>
          </a:xfrm>
        </p:grpSpPr>
        <p:sp>
          <p:nvSpPr>
            <p:cNvPr id="108" name="円/楕円 51 1">
              <a:extLst>
                <a:ext uri="{FF2B5EF4-FFF2-40B4-BE49-F238E27FC236}">
                  <a16:creationId xmlns:a16="http://schemas.microsoft.com/office/drawing/2014/main" id="{607EE802-0B1C-4629-9072-BFDC815C186D}"/>
                </a:ext>
              </a:extLst>
            </p:cNvPr>
            <p:cNvSpPr>
              <a:spLocks noChangeAspect="1"/>
            </p:cNvSpPr>
            <p:nvPr/>
          </p:nvSpPr>
          <p:spPr>
            <a:xfrm rot="10892241">
              <a:off x="695474" y="1474746"/>
              <a:ext cx="630431" cy="630431"/>
            </a:xfrm>
            <a:prstGeom prst="ellipse">
              <a:avLst/>
            </a:prstGeom>
            <a:noFill/>
            <a:ln w="76200" cmpd="dbl">
              <a:solidFill>
                <a:srgbClr val="00D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109" name="フリーフォーム 100 1 1 9">
              <a:extLst>
                <a:ext uri="{FF2B5EF4-FFF2-40B4-BE49-F238E27FC236}">
                  <a16:creationId xmlns:a16="http://schemas.microsoft.com/office/drawing/2014/main" id="{88D278F4-2B0D-4D3E-9600-3115AC2E08FF}"/>
                </a:ext>
              </a:extLst>
            </p:cNvPr>
            <p:cNvSpPr/>
            <p:nvPr/>
          </p:nvSpPr>
          <p:spPr>
            <a:xfrm rot="10800000">
              <a:off x="334345" y="1764466"/>
              <a:ext cx="331560" cy="68811"/>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p>
          </p:txBody>
        </p:sp>
        <p:sp>
          <p:nvSpPr>
            <p:cNvPr id="110" name="フリーフォーム 100 1 1 10">
              <a:extLst>
                <a:ext uri="{FF2B5EF4-FFF2-40B4-BE49-F238E27FC236}">
                  <a16:creationId xmlns:a16="http://schemas.microsoft.com/office/drawing/2014/main" id="{4A32FAC5-C4CC-4F37-A41E-4BB2AE3E4C92}"/>
                </a:ext>
              </a:extLst>
            </p:cNvPr>
            <p:cNvSpPr/>
            <p:nvPr/>
          </p:nvSpPr>
          <p:spPr>
            <a:xfrm rot="10800000">
              <a:off x="1360120" y="1782998"/>
              <a:ext cx="331560" cy="68811"/>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p>
          </p:txBody>
        </p:sp>
      </p:grpSp>
      <p:sp>
        <p:nvSpPr>
          <p:cNvPr id="111" name="テキスト ボックス 1 2">
            <a:extLst>
              <a:ext uri="{FF2B5EF4-FFF2-40B4-BE49-F238E27FC236}">
                <a16:creationId xmlns:a16="http://schemas.microsoft.com/office/drawing/2014/main" id="{A8EB47F3-7A57-438F-A832-FAABD8C82FF6}"/>
              </a:ext>
            </a:extLst>
          </p:cNvPr>
          <p:cNvSpPr txBox="1"/>
          <p:nvPr/>
        </p:nvSpPr>
        <p:spPr>
          <a:xfrm>
            <a:off x="2378465" y="1174647"/>
            <a:ext cx="5395237" cy="369332"/>
          </a:xfrm>
          <a:prstGeom prst="rect">
            <a:avLst/>
          </a:prstGeom>
          <a:noFill/>
        </p:spPr>
        <p:txBody>
          <a:bodyPr wrap="square" rtlCol="0">
            <a:spAutoFit/>
          </a:bodyPr>
          <a:lstStyle/>
          <a:p>
            <a:r>
              <a:rPr lang="en-US" altLang="ja-JP" b="1" dirty="0">
                <a:solidFill>
                  <a:srgbClr val="FF0000"/>
                </a:solidFill>
              </a:rPr>
              <a:t>Naïve perturbation breaks down when </a:t>
            </a:r>
            <a:r>
              <a:rPr lang="en-US" altLang="ja-JP" b="1" dirty="0" err="1">
                <a:solidFill>
                  <a:srgbClr val="FF0000"/>
                </a:solidFill>
              </a:rPr>
              <a:t>eB</a:t>
            </a:r>
            <a:r>
              <a:rPr lang="en-US" altLang="ja-JP" b="1" dirty="0">
                <a:solidFill>
                  <a:srgbClr val="FF0000"/>
                </a:solidFill>
              </a:rPr>
              <a:t> is large!</a:t>
            </a:r>
            <a:endParaRPr kumimoji="1" lang="ja-JP" altLang="en-US" b="1" dirty="0">
              <a:solidFill>
                <a:srgbClr val="FF0000"/>
              </a:solidFill>
            </a:endParaRPr>
          </a:p>
        </p:txBody>
      </p:sp>
      <p:sp>
        <p:nvSpPr>
          <p:cNvPr id="117" name="TextBox 116">
            <a:extLst>
              <a:ext uri="{FF2B5EF4-FFF2-40B4-BE49-F238E27FC236}">
                <a16:creationId xmlns:a16="http://schemas.microsoft.com/office/drawing/2014/main" id="{BA33E055-752E-44A2-9946-9D4F8C25BE8D}"/>
              </a:ext>
            </a:extLst>
          </p:cNvPr>
          <p:cNvSpPr txBox="1"/>
          <p:nvPr/>
        </p:nvSpPr>
        <p:spPr>
          <a:xfrm>
            <a:off x="467544" y="116632"/>
            <a:ext cx="8447249" cy="461665"/>
          </a:xfrm>
          <a:prstGeom prst="rect">
            <a:avLst/>
          </a:prstGeom>
          <a:noFill/>
        </p:spPr>
        <p:txBody>
          <a:bodyPr wrap="none" rtlCol="0">
            <a:spAutoFit/>
          </a:bodyPr>
          <a:lstStyle/>
          <a:p>
            <a:r>
              <a:rPr lang="en-US" altLang="ja-JP" sz="2400" dirty="0">
                <a:solidFill>
                  <a:srgbClr val="00B0F0"/>
                </a:solidFill>
              </a:rPr>
              <a:t>Vacuum polarization tensor in two different series representations</a:t>
            </a:r>
            <a:endParaRPr kumimoji="1" lang="ja-JP" altLang="en-US" sz="2400" dirty="0">
              <a:solidFill>
                <a:srgbClr val="00B0F0"/>
              </a:solidFill>
            </a:endParaRPr>
          </a:p>
        </p:txBody>
      </p:sp>
      <p:sp>
        <p:nvSpPr>
          <p:cNvPr id="118" name="TextBox 117">
            <a:extLst>
              <a:ext uri="{FF2B5EF4-FFF2-40B4-BE49-F238E27FC236}">
                <a16:creationId xmlns:a16="http://schemas.microsoft.com/office/drawing/2014/main" id="{CD7B8E05-EEC5-4A9C-B75B-BC195EFEEED5}"/>
              </a:ext>
            </a:extLst>
          </p:cNvPr>
          <p:cNvSpPr txBox="1"/>
          <p:nvPr/>
        </p:nvSpPr>
        <p:spPr>
          <a:xfrm>
            <a:off x="1691680" y="786520"/>
            <a:ext cx="4424609" cy="369332"/>
          </a:xfrm>
          <a:prstGeom prst="rect">
            <a:avLst/>
          </a:prstGeom>
          <a:noFill/>
        </p:spPr>
        <p:txBody>
          <a:bodyPr wrap="none" rtlCol="0">
            <a:spAutoFit/>
          </a:bodyPr>
          <a:lstStyle/>
          <a:p>
            <a:r>
              <a:rPr kumimoji="1" lang="en-US" altLang="ja-JP" dirty="0"/>
              <a:t>1. Naïve perturbative series when </a:t>
            </a:r>
            <a:r>
              <a:rPr kumimoji="1" lang="en-US" altLang="ja-JP" dirty="0" err="1"/>
              <a:t>eB</a:t>
            </a:r>
            <a:r>
              <a:rPr kumimoji="1" lang="en-US" altLang="ja-JP" dirty="0"/>
              <a:t> is small.</a:t>
            </a:r>
            <a:endParaRPr kumimoji="1" lang="ja-JP" altLang="en-US" dirty="0"/>
          </a:p>
        </p:txBody>
      </p:sp>
      <p:sp>
        <p:nvSpPr>
          <p:cNvPr id="18" name="Rectangle 17">
            <a:extLst>
              <a:ext uri="{FF2B5EF4-FFF2-40B4-BE49-F238E27FC236}">
                <a16:creationId xmlns:a16="http://schemas.microsoft.com/office/drawing/2014/main" id="{F1EB0964-9A52-4CE2-A7F6-023CD89C05F3}"/>
              </a:ext>
            </a:extLst>
          </p:cNvPr>
          <p:cNvSpPr/>
          <p:nvPr/>
        </p:nvSpPr>
        <p:spPr>
          <a:xfrm>
            <a:off x="3284214" y="2071588"/>
            <a:ext cx="223494" cy="369332"/>
          </a:xfrm>
          <a:prstGeom prst="rect">
            <a:avLst/>
          </a:prstGeom>
        </p:spPr>
        <p:txBody>
          <a:bodyPr wrap="square">
            <a:spAutoFit/>
          </a:bodyPr>
          <a:lstStyle/>
          <a:p>
            <a:r>
              <a:rPr lang="ja-JP" altLang="en-US" dirty="0"/>
              <a:t>＋</a:t>
            </a:r>
          </a:p>
        </p:txBody>
      </p:sp>
      <p:sp>
        <p:nvSpPr>
          <p:cNvPr id="20" name="Rectangle 19">
            <a:extLst>
              <a:ext uri="{FF2B5EF4-FFF2-40B4-BE49-F238E27FC236}">
                <a16:creationId xmlns:a16="http://schemas.microsoft.com/office/drawing/2014/main" id="{710A560D-CB39-4E04-894A-2D43F0183A12}"/>
              </a:ext>
            </a:extLst>
          </p:cNvPr>
          <p:cNvSpPr/>
          <p:nvPr/>
        </p:nvSpPr>
        <p:spPr>
          <a:xfrm>
            <a:off x="1738528" y="1946349"/>
            <a:ext cx="385200" cy="523220"/>
          </a:xfrm>
          <a:prstGeom prst="rect">
            <a:avLst/>
          </a:prstGeom>
        </p:spPr>
        <p:txBody>
          <a:bodyPr wrap="square">
            <a:spAutoFit/>
          </a:bodyPr>
          <a:lstStyle/>
          <a:p>
            <a:r>
              <a:rPr lang="en-US" altLang="ja-JP" sz="2800" dirty="0"/>
              <a:t>=</a:t>
            </a:r>
            <a:endParaRPr lang="ja-JP" altLang="en-US" sz="2800" dirty="0"/>
          </a:p>
        </p:txBody>
      </p:sp>
      <p:grpSp>
        <p:nvGrpSpPr>
          <p:cNvPr id="134" name="Group 133">
            <a:extLst>
              <a:ext uri="{FF2B5EF4-FFF2-40B4-BE49-F238E27FC236}">
                <a16:creationId xmlns:a16="http://schemas.microsoft.com/office/drawing/2014/main" id="{B10131B5-B026-486E-9869-A1B087978242}"/>
              </a:ext>
            </a:extLst>
          </p:cNvPr>
          <p:cNvGrpSpPr/>
          <p:nvPr/>
        </p:nvGrpSpPr>
        <p:grpSpPr>
          <a:xfrm>
            <a:off x="2291915" y="1972850"/>
            <a:ext cx="1035082" cy="514802"/>
            <a:chOff x="2048048" y="1972850"/>
            <a:chExt cx="1035082" cy="514802"/>
          </a:xfrm>
        </p:grpSpPr>
        <p:sp>
          <p:nvSpPr>
            <p:cNvPr id="19" name="円/楕円 51 3">
              <a:extLst>
                <a:ext uri="{FF2B5EF4-FFF2-40B4-BE49-F238E27FC236}">
                  <a16:creationId xmlns:a16="http://schemas.microsoft.com/office/drawing/2014/main" id="{4384E163-D391-495A-B74E-BCE3B1782B86}"/>
                </a:ext>
              </a:extLst>
            </p:cNvPr>
            <p:cNvSpPr>
              <a:spLocks noChangeAspect="1"/>
            </p:cNvSpPr>
            <p:nvPr/>
          </p:nvSpPr>
          <p:spPr>
            <a:xfrm rot="10892241">
              <a:off x="2301341" y="1972850"/>
              <a:ext cx="514802" cy="514802"/>
            </a:xfrm>
            <a:prstGeom prst="ellipse">
              <a:avLst/>
            </a:prstGeom>
            <a:noFill/>
            <a:ln w="28575" cmpd="sng">
              <a:solidFill>
                <a:srgbClr val="00D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21" name="フリーフォーム 100 1 1 1">
              <a:extLst>
                <a:ext uri="{FF2B5EF4-FFF2-40B4-BE49-F238E27FC236}">
                  <a16:creationId xmlns:a16="http://schemas.microsoft.com/office/drawing/2014/main" id="{33E77768-79DB-4B39-9D17-F7E014C74388}"/>
                </a:ext>
              </a:extLst>
            </p:cNvPr>
            <p:cNvSpPr/>
            <p:nvPr/>
          </p:nvSpPr>
          <p:spPr>
            <a:xfrm rot="10800000">
              <a:off x="2048048" y="2193508"/>
              <a:ext cx="223494" cy="79005"/>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p>
          </p:txBody>
        </p:sp>
        <p:sp>
          <p:nvSpPr>
            <p:cNvPr id="22" name="フリーフォーム 100 1 1 2">
              <a:extLst>
                <a:ext uri="{FF2B5EF4-FFF2-40B4-BE49-F238E27FC236}">
                  <a16:creationId xmlns:a16="http://schemas.microsoft.com/office/drawing/2014/main" id="{E59F6C18-69BC-4AD9-A883-22D0780924A0}"/>
                </a:ext>
              </a:extLst>
            </p:cNvPr>
            <p:cNvSpPr/>
            <p:nvPr/>
          </p:nvSpPr>
          <p:spPr>
            <a:xfrm rot="10800000">
              <a:off x="2859636" y="2202122"/>
              <a:ext cx="223494" cy="79005"/>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p>
          </p:txBody>
        </p:sp>
      </p:grpSp>
      <p:grpSp>
        <p:nvGrpSpPr>
          <p:cNvPr id="135" name="Group 134">
            <a:extLst>
              <a:ext uri="{FF2B5EF4-FFF2-40B4-BE49-F238E27FC236}">
                <a16:creationId xmlns:a16="http://schemas.microsoft.com/office/drawing/2014/main" id="{E2491DF7-82AD-492B-83D9-67E3F15B3702}"/>
              </a:ext>
            </a:extLst>
          </p:cNvPr>
          <p:cNvGrpSpPr/>
          <p:nvPr/>
        </p:nvGrpSpPr>
        <p:grpSpPr>
          <a:xfrm>
            <a:off x="3680558" y="1730937"/>
            <a:ext cx="1002711" cy="755266"/>
            <a:chOff x="3436691" y="1730937"/>
            <a:chExt cx="1002711" cy="755266"/>
          </a:xfrm>
        </p:grpSpPr>
        <p:grpSp>
          <p:nvGrpSpPr>
            <p:cNvPr id="2" name="Group 1">
              <a:extLst>
                <a:ext uri="{FF2B5EF4-FFF2-40B4-BE49-F238E27FC236}">
                  <a16:creationId xmlns:a16="http://schemas.microsoft.com/office/drawing/2014/main" id="{3EB7F1C5-8FD6-4988-816D-6E4B7CF8AAF3}"/>
                </a:ext>
              </a:extLst>
            </p:cNvPr>
            <p:cNvGrpSpPr/>
            <p:nvPr/>
          </p:nvGrpSpPr>
          <p:grpSpPr>
            <a:xfrm>
              <a:off x="3505653" y="1730937"/>
              <a:ext cx="878612" cy="755266"/>
              <a:chOff x="4450882" y="1231296"/>
              <a:chExt cx="919631" cy="790526"/>
            </a:xfrm>
          </p:grpSpPr>
          <p:sp>
            <p:nvSpPr>
              <p:cNvPr id="3" name="円/楕円 51 2">
                <a:extLst>
                  <a:ext uri="{FF2B5EF4-FFF2-40B4-BE49-F238E27FC236}">
                    <a16:creationId xmlns:a16="http://schemas.microsoft.com/office/drawing/2014/main" id="{01A77895-1A8D-4136-B020-5AF703A0E032}"/>
                  </a:ext>
                </a:extLst>
              </p:cNvPr>
              <p:cNvSpPr>
                <a:spLocks noChangeAspect="1"/>
              </p:cNvSpPr>
              <p:nvPr/>
            </p:nvSpPr>
            <p:spPr>
              <a:xfrm rot="10952241">
                <a:off x="4624793" y="1482986"/>
                <a:ext cx="538836" cy="538836"/>
              </a:xfrm>
              <a:prstGeom prst="ellipse">
                <a:avLst/>
              </a:prstGeom>
              <a:noFill/>
              <a:ln w="28575" cmpd="sng">
                <a:solidFill>
                  <a:srgbClr val="00D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grpSp>
            <p:nvGrpSpPr>
              <p:cNvPr id="4" name="グループ化 5">
                <a:extLst>
                  <a:ext uri="{FF2B5EF4-FFF2-40B4-BE49-F238E27FC236}">
                    <a16:creationId xmlns:a16="http://schemas.microsoft.com/office/drawing/2014/main" id="{489F8F6F-267B-47A7-8656-9CC2E9857108}"/>
                  </a:ext>
                </a:extLst>
              </p:cNvPr>
              <p:cNvGrpSpPr>
                <a:grpSpLocks noChangeAspect="1"/>
              </p:cNvGrpSpPr>
              <p:nvPr/>
            </p:nvGrpSpPr>
            <p:grpSpPr>
              <a:xfrm rot="789182">
                <a:off x="4450882" y="1283638"/>
                <a:ext cx="351387" cy="159461"/>
                <a:chOff x="5267450" y="3810639"/>
                <a:chExt cx="848735" cy="391695"/>
              </a:xfrm>
              <a:noFill/>
            </p:grpSpPr>
            <p:sp>
              <p:nvSpPr>
                <p:cNvPr id="12" name="フリーフォーム 39 1">
                  <a:extLst>
                    <a:ext uri="{FF2B5EF4-FFF2-40B4-BE49-F238E27FC236}">
                      <a16:creationId xmlns:a16="http://schemas.microsoft.com/office/drawing/2014/main" id="{884D810E-4CE9-451F-8949-2CF12FE2E6D0}"/>
                    </a:ext>
                  </a:extLst>
                </p:cNvPr>
                <p:cNvSpPr/>
                <p:nvPr/>
              </p:nvSpPr>
              <p:spPr>
                <a:xfrm rot="2260291">
                  <a:off x="5351970" y="4104714"/>
                  <a:ext cx="764215" cy="97620"/>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grp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3" name="グループ化 40">
                  <a:extLst>
                    <a:ext uri="{FF2B5EF4-FFF2-40B4-BE49-F238E27FC236}">
                      <a16:creationId xmlns:a16="http://schemas.microsoft.com/office/drawing/2014/main" id="{8A40B933-B408-4988-BA1E-1692352A87F7}"/>
                    </a:ext>
                  </a:extLst>
                </p:cNvPr>
                <p:cNvGrpSpPr/>
                <p:nvPr/>
              </p:nvGrpSpPr>
              <p:grpSpPr>
                <a:xfrm>
                  <a:off x="5267450" y="3810639"/>
                  <a:ext cx="141461" cy="141461"/>
                  <a:chOff x="7240824" y="2855449"/>
                  <a:chExt cx="141461" cy="141461"/>
                </a:xfrm>
                <a:grpFill/>
              </p:grpSpPr>
              <p:cxnSp>
                <p:nvCxnSpPr>
                  <p:cNvPr id="14" name="直線コネクタ 41 1">
                    <a:extLst>
                      <a:ext uri="{FF2B5EF4-FFF2-40B4-BE49-F238E27FC236}">
                        <a16:creationId xmlns:a16="http://schemas.microsoft.com/office/drawing/2014/main" id="{2A1580C2-922A-4E5E-A17B-6CC0463C26E9}"/>
                      </a:ext>
                    </a:extLst>
                  </p:cNvPr>
                  <p:cNvCxnSpPr/>
                  <p:nvPr/>
                </p:nvCxnSpPr>
                <p:spPr>
                  <a:xfrm>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5" name="直線コネクタ 42 1">
                    <a:extLst>
                      <a:ext uri="{FF2B5EF4-FFF2-40B4-BE49-F238E27FC236}">
                        <a16:creationId xmlns:a16="http://schemas.microsoft.com/office/drawing/2014/main" id="{1A7EABDF-EB2B-4B49-BE9E-C51E86EE6FDB}"/>
                      </a:ext>
                    </a:extLst>
                  </p:cNvPr>
                  <p:cNvCxnSpPr/>
                  <p:nvPr/>
                </p:nvCxnSpPr>
                <p:spPr>
                  <a:xfrm flipH="1">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6" name="直線コネクタ 43 1">
                    <a:extLst>
                      <a:ext uri="{FF2B5EF4-FFF2-40B4-BE49-F238E27FC236}">
                        <a16:creationId xmlns:a16="http://schemas.microsoft.com/office/drawing/2014/main" id="{5D1F7E78-71E8-461F-B324-90DCE31B6142}"/>
                      </a:ext>
                    </a:extLst>
                  </p:cNvPr>
                  <p:cNvCxnSpPr/>
                  <p:nvPr/>
                </p:nvCxnSpPr>
                <p:spPr>
                  <a:xfrm flipV="1">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7" name="直線コネクタ 44 1">
                    <a:extLst>
                      <a:ext uri="{FF2B5EF4-FFF2-40B4-BE49-F238E27FC236}">
                        <a16:creationId xmlns:a16="http://schemas.microsoft.com/office/drawing/2014/main" id="{5098D332-BC5A-4827-90F8-313877F53E1A}"/>
                      </a:ext>
                    </a:extLst>
                  </p:cNvPr>
                  <p:cNvCxnSpPr/>
                  <p:nvPr/>
                </p:nvCxnSpPr>
                <p:spPr>
                  <a:xfrm>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grpSp>
          </p:grpSp>
          <p:grpSp>
            <p:nvGrpSpPr>
              <p:cNvPr id="5" name="グループ化 10">
                <a:extLst>
                  <a:ext uri="{FF2B5EF4-FFF2-40B4-BE49-F238E27FC236}">
                    <a16:creationId xmlns:a16="http://schemas.microsoft.com/office/drawing/2014/main" id="{E8E7F7C7-FF54-4D49-9A5C-B09B47CA1D4B}"/>
                  </a:ext>
                </a:extLst>
              </p:cNvPr>
              <p:cNvGrpSpPr>
                <a:grpSpLocks noChangeAspect="1"/>
              </p:cNvGrpSpPr>
              <p:nvPr/>
            </p:nvGrpSpPr>
            <p:grpSpPr>
              <a:xfrm rot="5837639">
                <a:off x="5087977" y="1337445"/>
                <a:ext cx="388685" cy="176387"/>
                <a:chOff x="5267450" y="3810639"/>
                <a:chExt cx="848735" cy="391695"/>
              </a:xfrm>
              <a:noFill/>
            </p:grpSpPr>
            <p:sp>
              <p:nvSpPr>
                <p:cNvPr id="6" name="フリーフォーム 15 1">
                  <a:extLst>
                    <a:ext uri="{FF2B5EF4-FFF2-40B4-BE49-F238E27FC236}">
                      <a16:creationId xmlns:a16="http://schemas.microsoft.com/office/drawing/2014/main" id="{D1661BE2-CF9D-4FD9-BDA5-117B532B1091}"/>
                    </a:ext>
                  </a:extLst>
                </p:cNvPr>
                <p:cNvSpPr/>
                <p:nvPr/>
              </p:nvSpPr>
              <p:spPr>
                <a:xfrm rot="2260291">
                  <a:off x="5351970" y="4104714"/>
                  <a:ext cx="764215" cy="97620"/>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grp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 name="グループ化 16">
                  <a:extLst>
                    <a:ext uri="{FF2B5EF4-FFF2-40B4-BE49-F238E27FC236}">
                      <a16:creationId xmlns:a16="http://schemas.microsoft.com/office/drawing/2014/main" id="{534466E6-C1E1-4479-9565-8E6DA3596BA2}"/>
                    </a:ext>
                  </a:extLst>
                </p:cNvPr>
                <p:cNvGrpSpPr/>
                <p:nvPr/>
              </p:nvGrpSpPr>
              <p:grpSpPr>
                <a:xfrm>
                  <a:off x="5267450" y="3810639"/>
                  <a:ext cx="141461" cy="141461"/>
                  <a:chOff x="7240824" y="2855449"/>
                  <a:chExt cx="141461" cy="141461"/>
                </a:xfrm>
                <a:grpFill/>
              </p:grpSpPr>
              <p:cxnSp>
                <p:nvCxnSpPr>
                  <p:cNvPr id="8" name="直線コネクタ 17 1">
                    <a:extLst>
                      <a:ext uri="{FF2B5EF4-FFF2-40B4-BE49-F238E27FC236}">
                        <a16:creationId xmlns:a16="http://schemas.microsoft.com/office/drawing/2014/main" id="{28426829-964E-4B46-8AFC-8E4ACA93E2C2}"/>
                      </a:ext>
                    </a:extLst>
                  </p:cNvPr>
                  <p:cNvCxnSpPr/>
                  <p:nvPr/>
                </p:nvCxnSpPr>
                <p:spPr>
                  <a:xfrm>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9" name="直線コネクタ 18 1">
                    <a:extLst>
                      <a:ext uri="{FF2B5EF4-FFF2-40B4-BE49-F238E27FC236}">
                        <a16:creationId xmlns:a16="http://schemas.microsoft.com/office/drawing/2014/main" id="{776D3953-4103-42C2-BA4A-CF8DEBEBF29A}"/>
                      </a:ext>
                    </a:extLst>
                  </p:cNvPr>
                  <p:cNvCxnSpPr/>
                  <p:nvPr/>
                </p:nvCxnSpPr>
                <p:spPr>
                  <a:xfrm flipH="1">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0" name="直線コネクタ 19 1">
                    <a:extLst>
                      <a:ext uri="{FF2B5EF4-FFF2-40B4-BE49-F238E27FC236}">
                        <a16:creationId xmlns:a16="http://schemas.microsoft.com/office/drawing/2014/main" id="{7564C930-B484-4FA4-BF74-F1F5344E23CF}"/>
                      </a:ext>
                    </a:extLst>
                  </p:cNvPr>
                  <p:cNvCxnSpPr/>
                  <p:nvPr/>
                </p:nvCxnSpPr>
                <p:spPr>
                  <a:xfrm flipV="1">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1" name="直線コネクタ 20 1">
                    <a:extLst>
                      <a:ext uri="{FF2B5EF4-FFF2-40B4-BE49-F238E27FC236}">
                        <a16:creationId xmlns:a16="http://schemas.microsoft.com/office/drawing/2014/main" id="{AE9620A9-4477-42DE-80D4-BCB32FB4D686}"/>
                      </a:ext>
                    </a:extLst>
                  </p:cNvPr>
                  <p:cNvCxnSpPr/>
                  <p:nvPr/>
                </p:nvCxnSpPr>
                <p:spPr>
                  <a:xfrm>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grpSp>
          </p:grpSp>
        </p:grpSp>
        <p:sp>
          <p:nvSpPr>
            <p:cNvPr id="23" name="フリーフォーム 100 1 1 3">
              <a:extLst>
                <a:ext uri="{FF2B5EF4-FFF2-40B4-BE49-F238E27FC236}">
                  <a16:creationId xmlns:a16="http://schemas.microsoft.com/office/drawing/2014/main" id="{C891AFD3-2DD8-48D9-89C3-0ADDC7003D00}"/>
                </a:ext>
              </a:extLst>
            </p:cNvPr>
            <p:cNvSpPr/>
            <p:nvPr/>
          </p:nvSpPr>
          <p:spPr>
            <a:xfrm rot="10800000">
              <a:off x="4215908" y="2198680"/>
              <a:ext cx="223494" cy="79005"/>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p>
          </p:txBody>
        </p:sp>
        <p:sp>
          <p:nvSpPr>
            <p:cNvPr id="24" name="フリーフォーム 100 1 1 4">
              <a:extLst>
                <a:ext uri="{FF2B5EF4-FFF2-40B4-BE49-F238E27FC236}">
                  <a16:creationId xmlns:a16="http://schemas.microsoft.com/office/drawing/2014/main" id="{018DF52A-1D79-426E-BEEB-5BB05019543B}"/>
                </a:ext>
              </a:extLst>
            </p:cNvPr>
            <p:cNvSpPr/>
            <p:nvPr/>
          </p:nvSpPr>
          <p:spPr>
            <a:xfrm rot="10800000">
              <a:off x="3436691" y="2180751"/>
              <a:ext cx="223494" cy="79005"/>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p>
          </p:txBody>
        </p:sp>
      </p:grpSp>
      <p:pic>
        <p:nvPicPr>
          <p:cNvPr id="120" name="Picture 119">
            <a:extLst>
              <a:ext uri="{FF2B5EF4-FFF2-40B4-BE49-F238E27FC236}">
                <a16:creationId xmlns:a16="http://schemas.microsoft.com/office/drawing/2014/main" id="{AD54F9BE-32BD-434F-96D9-BFC7CE03A9B6}"/>
              </a:ext>
            </a:extLst>
          </p:cNvPr>
          <p:cNvPicPr>
            <a:picLocks noChangeAspect="1"/>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a:xfrm>
            <a:off x="2195736" y="2751446"/>
            <a:ext cx="836763" cy="244906"/>
          </a:xfrm>
          <a:prstGeom prst="rect">
            <a:avLst/>
          </a:prstGeom>
        </p:spPr>
      </p:pic>
      <p:pic>
        <p:nvPicPr>
          <p:cNvPr id="123" name="Picture 122">
            <a:extLst>
              <a:ext uri="{FF2B5EF4-FFF2-40B4-BE49-F238E27FC236}">
                <a16:creationId xmlns:a16="http://schemas.microsoft.com/office/drawing/2014/main" id="{74AAC6B5-1313-4165-B90A-FE5F2797CB2D}"/>
              </a:ext>
            </a:extLst>
          </p:cNvPr>
          <p:cNvPicPr>
            <a:picLocks noChangeAspect="1"/>
          </p:cNvPicPr>
          <p:nvPr>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a:xfrm>
            <a:off x="3563888" y="2751446"/>
            <a:ext cx="836763" cy="244906"/>
          </a:xfrm>
          <a:prstGeom prst="rect">
            <a:avLst/>
          </a:prstGeom>
        </p:spPr>
      </p:pic>
      <p:sp>
        <p:nvSpPr>
          <p:cNvPr id="125" name="Freeform: Shape 124">
            <a:extLst>
              <a:ext uri="{FF2B5EF4-FFF2-40B4-BE49-F238E27FC236}">
                <a16:creationId xmlns:a16="http://schemas.microsoft.com/office/drawing/2014/main" id="{89159B25-392E-45A4-894B-CE165EE7E5E7}"/>
              </a:ext>
            </a:extLst>
          </p:cNvPr>
          <p:cNvSpPr/>
          <p:nvPr/>
        </p:nvSpPr>
        <p:spPr bwMode="auto">
          <a:xfrm rot="15437445">
            <a:off x="4470778" y="2865971"/>
            <a:ext cx="771728" cy="857982"/>
          </a:xfrm>
          <a:custGeom>
            <a:avLst/>
            <a:gdLst>
              <a:gd name="connsiteX0" fmla="*/ 0 w 984659"/>
              <a:gd name="connsiteY0" fmla="*/ 750454 h 750454"/>
              <a:gd name="connsiteX1" fmla="*/ 159327 w 984659"/>
              <a:gd name="connsiteY1" fmla="*/ 362527 h 750454"/>
              <a:gd name="connsiteX2" fmla="*/ 588818 w 984659"/>
              <a:gd name="connsiteY2" fmla="*/ 140854 h 750454"/>
              <a:gd name="connsiteX3" fmla="*/ 602673 w 984659"/>
              <a:gd name="connsiteY3" fmla="*/ 417945 h 750454"/>
              <a:gd name="connsiteX4" fmla="*/ 290946 w 984659"/>
              <a:gd name="connsiteY4" fmla="*/ 431800 h 750454"/>
              <a:gd name="connsiteX5" fmla="*/ 408709 w 984659"/>
              <a:gd name="connsiteY5" fmla="*/ 168563 h 750454"/>
              <a:gd name="connsiteX6" fmla="*/ 893618 w 984659"/>
              <a:gd name="connsiteY6" fmla="*/ 23091 h 750454"/>
              <a:gd name="connsiteX7" fmla="*/ 983673 w 984659"/>
              <a:gd name="connsiteY7" fmla="*/ 2309 h 750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4659" h="750454">
                <a:moveTo>
                  <a:pt x="0" y="750454"/>
                </a:moveTo>
                <a:cubicBezTo>
                  <a:pt x="30595" y="607290"/>
                  <a:pt x="61191" y="464127"/>
                  <a:pt x="159327" y="362527"/>
                </a:cubicBezTo>
                <a:cubicBezTo>
                  <a:pt x="257463" y="260927"/>
                  <a:pt x="514927" y="131618"/>
                  <a:pt x="588818" y="140854"/>
                </a:cubicBezTo>
                <a:cubicBezTo>
                  <a:pt x="662709" y="150090"/>
                  <a:pt x="652318" y="369454"/>
                  <a:pt x="602673" y="417945"/>
                </a:cubicBezTo>
                <a:cubicBezTo>
                  <a:pt x="553028" y="466436"/>
                  <a:pt x="323273" y="473364"/>
                  <a:pt x="290946" y="431800"/>
                </a:cubicBezTo>
                <a:cubicBezTo>
                  <a:pt x="258619" y="390236"/>
                  <a:pt x="308264" y="236681"/>
                  <a:pt x="408709" y="168563"/>
                </a:cubicBezTo>
                <a:cubicBezTo>
                  <a:pt x="509154" y="100445"/>
                  <a:pt x="797791" y="50800"/>
                  <a:pt x="893618" y="23091"/>
                </a:cubicBezTo>
                <a:cubicBezTo>
                  <a:pt x="989445" y="-4618"/>
                  <a:pt x="986559" y="-1155"/>
                  <a:pt x="983673" y="2309"/>
                </a:cubicBezTo>
              </a:path>
            </a:pathLst>
          </a:custGeom>
          <a:noFill/>
          <a:ln>
            <a:solidFill>
              <a:srgbClr val="FF0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6" name="TextBox 125">
            <a:extLst>
              <a:ext uri="{FF2B5EF4-FFF2-40B4-BE49-F238E27FC236}">
                <a16:creationId xmlns:a16="http://schemas.microsoft.com/office/drawing/2014/main" id="{2689555E-29F2-4080-89B3-9F60D751EE2C}"/>
              </a:ext>
            </a:extLst>
          </p:cNvPr>
          <p:cNvSpPr txBox="1"/>
          <p:nvPr/>
        </p:nvSpPr>
        <p:spPr>
          <a:xfrm>
            <a:off x="5580112" y="3212976"/>
            <a:ext cx="2617973" cy="646331"/>
          </a:xfrm>
          <a:prstGeom prst="rect">
            <a:avLst/>
          </a:prstGeom>
          <a:solidFill>
            <a:schemeClr val="bg1"/>
          </a:solidFill>
        </p:spPr>
        <p:txBody>
          <a:bodyPr wrap="square" rtlCol="0">
            <a:spAutoFit/>
          </a:bodyPr>
          <a:lstStyle/>
          <a:p>
            <a:r>
              <a:rPr kumimoji="1" lang="en-US" altLang="ja-JP" dirty="0"/>
              <a:t>Weak-field approximation</a:t>
            </a:r>
          </a:p>
          <a:p>
            <a:r>
              <a:rPr lang="en-US" altLang="ja-JP" dirty="0"/>
              <a:t>Adler, etc.</a:t>
            </a:r>
            <a:endParaRPr kumimoji="1" lang="ja-JP" altLang="en-US" dirty="0"/>
          </a:p>
        </p:txBody>
      </p:sp>
      <p:grpSp>
        <p:nvGrpSpPr>
          <p:cNvPr id="145" name="Group 144">
            <a:extLst>
              <a:ext uri="{FF2B5EF4-FFF2-40B4-BE49-F238E27FC236}">
                <a16:creationId xmlns:a16="http://schemas.microsoft.com/office/drawing/2014/main" id="{A22B668D-BABE-4215-9ED2-BB03E0965DCA}"/>
              </a:ext>
            </a:extLst>
          </p:cNvPr>
          <p:cNvGrpSpPr/>
          <p:nvPr/>
        </p:nvGrpSpPr>
        <p:grpSpPr>
          <a:xfrm>
            <a:off x="1564464" y="4136951"/>
            <a:ext cx="7506666" cy="2674684"/>
            <a:chOff x="1564464" y="4136951"/>
            <a:chExt cx="7506666" cy="2674684"/>
          </a:xfrm>
        </p:grpSpPr>
        <p:sp>
          <p:nvSpPr>
            <p:cNvPr id="131" name="Rectangle 130">
              <a:extLst>
                <a:ext uri="{FF2B5EF4-FFF2-40B4-BE49-F238E27FC236}">
                  <a16:creationId xmlns:a16="http://schemas.microsoft.com/office/drawing/2014/main" id="{882DFFA8-1A80-4A17-ADE3-61FBA46CCB59}"/>
                </a:ext>
              </a:extLst>
            </p:cNvPr>
            <p:cNvSpPr/>
            <p:nvPr/>
          </p:nvSpPr>
          <p:spPr bwMode="auto">
            <a:xfrm>
              <a:off x="1564464" y="4136951"/>
              <a:ext cx="7506666" cy="1971579"/>
            </a:xfrm>
            <a:prstGeom prst="rect">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ja-JP" altLang="en-US" dirty="0"/>
            </a:p>
          </p:txBody>
        </p:sp>
        <p:sp>
          <p:nvSpPr>
            <p:cNvPr id="112" name="Rectangle 111">
              <a:extLst>
                <a:ext uri="{FF2B5EF4-FFF2-40B4-BE49-F238E27FC236}">
                  <a16:creationId xmlns:a16="http://schemas.microsoft.com/office/drawing/2014/main" id="{986D64F9-ED42-4C9C-947B-48EAB371E4BD}"/>
                </a:ext>
              </a:extLst>
            </p:cNvPr>
            <p:cNvSpPr/>
            <p:nvPr/>
          </p:nvSpPr>
          <p:spPr>
            <a:xfrm>
              <a:off x="1691680" y="4934132"/>
              <a:ext cx="313192" cy="523220"/>
            </a:xfrm>
            <a:prstGeom prst="rect">
              <a:avLst/>
            </a:prstGeom>
          </p:spPr>
          <p:txBody>
            <a:bodyPr wrap="square">
              <a:spAutoFit/>
            </a:bodyPr>
            <a:lstStyle/>
            <a:p>
              <a:r>
                <a:rPr lang="en-US" altLang="ja-JP" sz="2800" dirty="0"/>
                <a:t>=</a:t>
              </a:r>
              <a:endParaRPr lang="ja-JP" altLang="en-US" sz="2800" dirty="0"/>
            </a:p>
          </p:txBody>
        </p:sp>
        <p:pic>
          <p:nvPicPr>
            <p:cNvPr id="116" name="Picture 115">
              <a:extLst>
                <a:ext uri="{FF2B5EF4-FFF2-40B4-BE49-F238E27FC236}">
                  <a16:creationId xmlns:a16="http://schemas.microsoft.com/office/drawing/2014/main" id="{22C69364-F9A5-4FC1-8C10-E3F681C4AD9A}"/>
                </a:ext>
              </a:extLst>
            </p:cNvPr>
            <p:cNvPicPr>
              <a:picLocks noChangeAspect="1"/>
            </p:cNvPicPr>
            <p:nvPr>
              <p:custDataLst>
                <p:tags r:id="rId6"/>
              </p:custDataLst>
            </p:nvPr>
          </p:nvPicPr>
          <p:blipFill>
            <a:blip r:embed="rId10" cstate="print">
              <a:extLst>
                <a:ext uri="{28A0092B-C50C-407E-A947-70E740481C1C}">
                  <a14:useLocalDpi xmlns:a14="http://schemas.microsoft.com/office/drawing/2010/main" val="0"/>
                </a:ext>
              </a:extLst>
            </a:blip>
            <a:stretch>
              <a:fillRect/>
            </a:stretch>
          </p:blipFill>
          <p:spPr>
            <a:xfrm>
              <a:off x="2212470" y="4638857"/>
              <a:ext cx="3799690" cy="1079271"/>
            </a:xfrm>
            <a:prstGeom prst="rect">
              <a:avLst/>
            </a:prstGeom>
          </p:spPr>
        </p:pic>
        <p:sp>
          <p:nvSpPr>
            <p:cNvPr id="124" name="TextBox 123">
              <a:extLst>
                <a:ext uri="{FF2B5EF4-FFF2-40B4-BE49-F238E27FC236}">
                  <a16:creationId xmlns:a16="http://schemas.microsoft.com/office/drawing/2014/main" id="{0216B9CC-5F2F-4771-B2EA-ADB038A1964B}"/>
                </a:ext>
              </a:extLst>
            </p:cNvPr>
            <p:cNvSpPr txBox="1"/>
            <p:nvPr/>
          </p:nvSpPr>
          <p:spPr>
            <a:xfrm>
              <a:off x="1666987" y="4192959"/>
              <a:ext cx="3414076" cy="400110"/>
            </a:xfrm>
            <a:prstGeom prst="rect">
              <a:avLst/>
            </a:prstGeom>
            <a:noFill/>
          </p:spPr>
          <p:txBody>
            <a:bodyPr wrap="none" rtlCol="0">
              <a:spAutoFit/>
            </a:bodyPr>
            <a:lstStyle/>
            <a:p>
              <a:r>
                <a:rPr kumimoji="1" lang="en-US" altLang="ja-JP" sz="2000" b="1" dirty="0">
                  <a:solidFill>
                    <a:schemeClr val="accent2">
                      <a:lumMod val="50000"/>
                    </a:schemeClr>
                  </a:solidFill>
                </a:rPr>
                <a:t>2. Landau level representation</a:t>
              </a:r>
              <a:endParaRPr kumimoji="1" lang="ja-JP" altLang="en-US" sz="2000" b="1" dirty="0">
                <a:solidFill>
                  <a:schemeClr val="accent2">
                    <a:lumMod val="50000"/>
                  </a:schemeClr>
                </a:solidFill>
              </a:endParaRPr>
            </a:p>
          </p:txBody>
        </p:sp>
        <p:sp>
          <p:nvSpPr>
            <p:cNvPr id="127" name="Freeform: Shape 126">
              <a:extLst>
                <a:ext uri="{FF2B5EF4-FFF2-40B4-BE49-F238E27FC236}">
                  <a16:creationId xmlns:a16="http://schemas.microsoft.com/office/drawing/2014/main" id="{C173C549-4672-4586-9CE4-07F8612AA88F}"/>
                </a:ext>
              </a:extLst>
            </p:cNvPr>
            <p:cNvSpPr/>
            <p:nvPr/>
          </p:nvSpPr>
          <p:spPr bwMode="auto">
            <a:xfrm rot="18192042" flipH="1">
              <a:off x="5032569" y="4234038"/>
              <a:ext cx="882824" cy="808758"/>
            </a:xfrm>
            <a:custGeom>
              <a:avLst/>
              <a:gdLst>
                <a:gd name="connsiteX0" fmla="*/ 0 w 984659"/>
                <a:gd name="connsiteY0" fmla="*/ 750454 h 750454"/>
                <a:gd name="connsiteX1" fmla="*/ 159327 w 984659"/>
                <a:gd name="connsiteY1" fmla="*/ 362527 h 750454"/>
                <a:gd name="connsiteX2" fmla="*/ 588818 w 984659"/>
                <a:gd name="connsiteY2" fmla="*/ 140854 h 750454"/>
                <a:gd name="connsiteX3" fmla="*/ 602673 w 984659"/>
                <a:gd name="connsiteY3" fmla="*/ 417945 h 750454"/>
                <a:gd name="connsiteX4" fmla="*/ 290946 w 984659"/>
                <a:gd name="connsiteY4" fmla="*/ 431800 h 750454"/>
                <a:gd name="connsiteX5" fmla="*/ 408709 w 984659"/>
                <a:gd name="connsiteY5" fmla="*/ 168563 h 750454"/>
                <a:gd name="connsiteX6" fmla="*/ 893618 w 984659"/>
                <a:gd name="connsiteY6" fmla="*/ 23091 h 750454"/>
                <a:gd name="connsiteX7" fmla="*/ 983673 w 984659"/>
                <a:gd name="connsiteY7" fmla="*/ 2309 h 750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4659" h="750454">
                  <a:moveTo>
                    <a:pt x="0" y="750454"/>
                  </a:moveTo>
                  <a:cubicBezTo>
                    <a:pt x="30595" y="607290"/>
                    <a:pt x="61191" y="464127"/>
                    <a:pt x="159327" y="362527"/>
                  </a:cubicBezTo>
                  <a:cubicBezTo>
                    <a:pt x="257463" y="260927"/>
                    <a:pt x="514927" y="131618"/>
                    <a:pt x="588818" y="140854"/>
                  </a:cubicBezTo>
                  <a:cubicBezTo>
                    <a:pt x="662709" y="150090"/>
                    <a:pt x="652318" y="369454"/>
                    <a:pt x="602673" y="417945"/>
                  </a:cubicBezTo>
                  <a:cubicBezTo>
                    <a:pt x="553028" y="466436"/>
                    <a:pt x="323273" y="473364"/>
                    <a:pt x="290946" y="431800"/>
                  </a:cubicBezTo>
                  <a:cubicBezTo>
                    <a:pt x="258619" y="390236"/>
                    <a:pt x="308264" y="236681"/>
                    <a:pt x="408709" y="168563"/>
                  </a:cubicBezTo>
                  <a:cubicBezTo>
                    <a:pt x="509154" y="100445"/>
                    <a:pt x="797791" y="50800"/>
                    <a:pt x="893618" y="23091"/>
                  </a:cubicBezTo>
                  <a:cubicBezTo>
                    <a:pt x="989445" y="-4618"/>
                    <a:pt x="986559" y="-1155"/>
                    <a:pt x="983673" y="2309"/>
                  </a:cubicBezTo>
                </a:path>
              </a:pathLst>
            </a:custGeom>
            <a:noFill/>
            <a:ln>
              <a:solidFill>
                <a:srgbClr val="FF0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8" name="TextBox 127">
              <a:extLst>
                <a:ext uri="{FF2B5EF4-FFF2-40B4-BE49-F238E27FC236}">
                  <a16:creationId xmlns:a16="http://schemas.microsoft.com/office/drawing/2014/main" id="{1F7AA5FD-A1F9-4931-8D26-FEB6F02A9062}"/>
                </a:ext>
              </a:extLst>
            </p:cNvPr>
            <p:cNvSpPr txBox="1"/>
            <p:nvPr/>
          </p:nvSpPr>
          <p:spPr>
            <a:xfrm>
              <a:off x="5940152" y="4207701"/>
              <a:ext cx="3002938" cy="646331"/>
            </a:xfrm>
            <a:prstGeom prst="rect">
              <a:avLst/>
            </a:prstGeom>
            <a:solidFill>
              <a:schemeClr val="bg1"/>
            </a:solidFill>
          </p:spPr>
          <p:txBody>
            <a:bodyPr wrap="none" rtlCol="0">
              <a:spAutoFit/>
            </a:bodyPr>
            <a:lstStyle/>
            <a:p>
              <a:r>
                <a:rPr kumimoji="1" lang="en-US" altLang="ja-JP" dirty="0"/>
                <a:t>Lowest Landau approximation</a:t>
              </a:r>
            </a:p>
            <a:p>
              <a:r>
                <a:rPr kumimoji="1" lang="en-US" altLang="ja-JP" dirty="0"/>
                <a:t>(ℓ = n = 0) when </a:t>
              </a:r>
              <a:r>
                <a:rPr kumimoji="1" lang="en-US" altLang="ja-JP" dirty="0" err="1"/>
                <a:t>eB</a:t>
              </a:r>
              <a:r>
                <a:rPr kumimoji="1" lang="en-US" altLang="ja-JP" dirty="0"/>
                <a:t> is large.</a:t>
              </a:r>
              <a:endParaRPr kumimoji="1" lang="ja-JP" altLang="en-US" dirty="0"/>
            </a:p>
          </p:txBody>
        </p:sp>
        <p:sp>
          <p:nvSpPr>
            <p:cNvPr id="129" name="TextBox 128">
              <a:extLst>
                <a:ext uri="{FF2B5EF4-FFF2-40B4-BE49-F238E27FC236}">
                  <a16:creationId xmlns:a16="http://schemas.microsoft.com/office/drawing/2014/main" id="{3D8570FC-7FF0-497A-8038-1F3EF30C3081}"/>
                </a:ext>
              </a:extLst>
            </p:cNvPr>
            <p:cNvSpPr txBox="1"/>
            <p:nvPr/>
          </p:nvSpPr>
          <p:spPr>
            <a:xfrm>
              <a:off x="2191409" y="6165304"/>
              <a:ext cx="6341031" cy="646331"/>
            </a:xfrm>
            <a:prstGeom prst="rect">
              <a:avLst/>
            </a:prstGeom>
            <a:noFill/>
          </p:spPr>
          <p:txBody>
            <a:bodyPr wrap="none" rtlCol="0">
              <a:spAutoFit/>
            </a:bodyPr>
            <a:lstStyle/>
            <a:p>
              <a:r>
                <a:rPr kumimoji="1" lang="en-US" altLang="ja-JP" dirty="0"/>
                <a:t>Cf. For the Landau level representation of the </a:t>
              </a:r>
              <a:r>
                <a:rPr lang="en-US" altLang="ja-JP" dirty="0"/>
                <a:t>HE effective action, </a:t>
              </a:r>
            </a:p>
            <a:p>
              <a:r>
                <a:rPr kumimoji="1" lang="en-US" altLang="ja-JP" dirty="0"/>
                <a:t>see KH, Itakura, Ozaki [</a:t>
              </a:r>
              <a:r>
                <a:rPr lang="en-US" altLang="ja-JP" dirty="0">
                  <a:hlinkClick r:id="rId11"/>
                </a:rPr>
                <a:t>2001.06131</a:t>
              </a:r>
              <a:r>
                <a:rPr kumimoji="1" lang="en-US" altLang="ja-JP" dirty="0"/>
                <a:t>].</a:t>
              </a:r>
              <a:endParaRPr kumimoji="1" lang="ja-JP" altLang="en-US" dirty="0"/>
            </a:p>
          </p:txBody>
        </p:sp>
        <p:sp>
          <p:nvSpPr>
            <p:cNvPr id="132" name="TextBox 131">
              <a:extLst>
                <a:ext uri="{FF2B5EF4-FFF2-40B4-BE49-F238E27FC236}">
                  <a16:creationId xmlns:a16="http://schemas.microsoft.com/office/drawing/2014/main" id="{B4CF9BA6-53A3-4506-9CCA-9785C52CAB97}"/>
                </a:ext>
              </a:extLst>
            </p:cNvPr>
            <p:cNvSpPr txBox="1"/>
            <p:nvPr/>
          </p:nvSpPr>
          <p:spPr>
            <a:xfrm>
              <a:off x="5376100" y="5630678"/>
              <a:ext cx="3610668" cy="369332"/>
            </a:xfrm>
            <a:prstGeom prst="rect">
              <a:avLst/>
            </a:prstGeom>
            <a:noFill/>
          </p:spPr>
          <p:txBody>
            <a:bodyPr wrap="none" rtlCol="0">
              <a:spAutoFit/>
            </a:bodyPr>
            <a:lstStyle/>
            <a:p>
              <a:r>
                <a:rPr kumimoji="1" lang="en-US" altLang="ja-JP" dirty="0" err="1"/>
                <a:t>KH&amp;Itakrua</a:t>
              </a:r>
              <a:r>
                <a:rPr kumimoji="1" lang="en-US" altLang="ja-JP" dirty="0"/>
                <a:t> [</a:t>
              </a:r>
              <a:r>
                <a:rPr lang="en-US" altLang="ja-JP" dirty="0">
                  <a:hlinkClick r:id="rId12"/>
                </a:rPr>
                <a:t>1209.2663</a:t>
              </a:r>
              <a:r>
                <a:rPr lang="en-US" altLang="ja-JP" dirty="0"/>
                <a:t>, </a:t>
              </a:r>
              <a:r>
                <a:rPr lang="en-US" altLang="ja-JP" dirty="0">
                  <a:hlinkClick r:id="rId13"/>
                </a:rPr>
                <a:t>1212.1897</a:t>
              </a:r>
              <a:r>
                <a:rPr kumimoji="1" lang="en-US" altLang="ja-JP" dirty="0"/>
                <a:t>]</a:t>
              </a:r>
              <a:endParaRPr kumimoji="1" lang="ja-JP" altLang="en-US" dirty="0"/>
            </a:p>
          </p:txBody>
        </p:sp>
      </p:grpSp>
      <p:pic>
        <p:nvPicPr>
          <p:cNvPr id="139" name="Picture 138">
            <a:extLst>
              <a:ext uri="{FF2B5EF4-FFF2-40B4-BE49-F238E27FC236}">
                <a16:creationId xmlns:a16="http://schemas.microsoft.com/office/drawing/2014/main" id="{636E6B28-C167-4DA7-9AE9-3EF4BE2678D0}"/>
              </a:ext>
            </a:extLst>
          </p:cNvPr>
          <p:cNvPicPr>
            <a:picLocks noChangeAspect="1"/>
          </p:cNvPicPr>
          <p:nvPr>
            <p:custDataLst>
              <p:tags r:id="rId3"/>
            </p:custDataLst>
          </p:nvPr>
        </p:nvPicPr>
        <p:blipFill>
          <a:blip r:embed="rId14" cstate="print">
            <a:extLst>
              <a:ext uri="{28A0092B-C50C-407E-A947-70E740481C1C}">
                <a14:useLocalDpi xmlns:a14="http://schemas.microsoft.com/office/drawing/2010/main" val="0"/>
              </a:ext>
            </a:extLst>
          </a:blip>
          <a:stretch>
            <a:fillRect/>
          </a:stretch>
        </p:blipFill>
        <p:spPr>
          <a:xfrm>
            <a:off x="5004048" y="2750846"/>
            <a:ext cx="836763" cy="246106"/>
          </a:xfrm>
          <a:prstGeom prst="rect">
            <a:avLst/>
          </a:prstGeom>
        </p:spPr>
      </p:pic>
      <p:pic>
        <p:nvPicPr>
          <p:cNvPr id="141" name="Picture 140">
            <a:extLst>
              <a:ext uri="{FF2B5EF4-FFF2-40B4-BE49-F238E27FC236}">
                <a16:creationId xmlns:a16="http://schemas.microsoft.com/office/drawing/2014/main" id="{896505AB-BEED-42E3-ADF3-9BBF5B300347}"/>
              </a:ext>
            </a:extLst>
          </p:cNvPr>
          <p:cNvPicPr>
            <a:picLocks noChangeAspect="1"/>
          </p:cNvPicPr>
          <p:nvPr>
            <p:custDataLst>
              <p:tags r:id="rId4"/>
            </p:custDataLst>
          </p:nvPr>
        </p:nvPicPr>
        <p:blipFill>
          <a:blip r:embed="rId15" cstate="print">
            <a:extLst>
              <a:ext uri="{28A0092B-C50C-407E-A947-70E740481C1C}">
                <a14:useLocalDpi xmlns:a14="http://schemas.microsoft.com/office/drawing/2010/main" val="0"/>
              </a:ext>
            </a:extLst>
          </a:blip>
          <a:stretch>
            <a:fillRect/>
          </a:stretch>
        </p:blipFill>
        <p:spPr>
          <a:xfrm>
            <a:off x="6516216" y="2751446"/>
            <a:ext cx="836763" cy="244906"/>
          </a:xfrm>
          <a:prstGeom prst="rect">
            <a:avLst/>
          </a:prstGeom>
        </p:spPr>
      </p:pic>
      <p:pic>
        <p:nvPicPr>
          <p:cNvPr id="144" name="Picture 143">
            <a:extLst>
              <a:ext uri="{FF2B5EF4-FFF2-40B4-BE49-F238E27FC236}">
                <a16:creationId xmlns:a16="http://schemas.microsoft.com/office/drawing/2014/main" id="{09A9C8A1-B89A-4690-8CB2-95B9B2D1DF00}"/>
              </a:ext>
            </a:extLst>
          </p:cNvPr>
          <p:cNvPicPr>
            <a:picLocks noChangeAspect="1"/>
          </p:cNvPicPr>
          <p:nvPr>
            <p:custDataLst>
              <p:tags r:id="rId5"/>
            </p:custDataLst>
          </p:nvPr>
        </p:nvPicPr>
        <p:blipFill>
          <a:blip r:embed="rId16" cstate="print">
            <a:extLst>
              <a:ext uri="{28A0092B-C50C-407E-A947-70E740481C1C}">
                <a14:useLocalDpi xmlns:a14="http://schemas.microsoft.com/office/drawing/2010/main" val="0"/>
              </a:ext>
            </a:extLst>
          </a:blip>
          <a:stretch>
            <a:fillRect/>
          </a:stretch>
        </p:blipFill>
        <p:spPr>
          <a:xfrm>
            <a:off x="8100392" y="2752046"/>
            <a:ext cx="935206" cy="244906"/>
          </a:xfrm>
          <a:prstGeom prst="rect">
            <a:avLst/>
          </a:prstGeom>
        </p:spPr>
      </p:pic>
      <p:sp>
        <p:nvSpPr>
          <p:cNvPr id="133" name="Freeform: Shape 132">
            <a:extLst>
              <a:ext uri="{FF2B5EF4-FFF2-40B4-BE49-F238E27FC236}">
                <a16:creationId xmlns:a16="http://schemas.microsoft.com/office/drawing/2014/main" id="{F8594FBC-BF2C-46C0-8F51-CDADEC1D79A8}"/>
              </a:ext>
            </a:extLst>
          </p:cNvPr>
          <p:cNvSpPr/>
          <p:nvPr/>
        </p:nvSpPr>
        <p:spPr bwMode="auto">
          <a:xfrm rot="15437445">
            <a:off x="2754303" y="2894735"/>
            <a:ext cx="771728" cy="857982"/>
          </a:xfrm>
          <a:custGeom>
            <a:avLst/>
            <a:gdLst>
              <a:gd name="connsiteX0" fmla="*/ 0 w 984659"/>
              <a:gd name="connsiteY0" fmla="*/ 750454 h 750454"/>
              <a:gd name="connsiteX1" fmla="*/ 159327 w 984659"/>
              <a:gd name="connsiteY1" fmla="*/ 362527 h 750454"/>
              <a:gd name="connsiteX2" fmla="*/ 588818 w 984659"/>
              <a:gd name="connsiteY2" fmla="*/ 140854 h 750454"/>
              <a:gd name="connsiteX3" fmla="*/ 602673 w 984659"/>
              <a:gd name="connsiteY3" fmla="*/ 417945 h 750454"/>
              <a:gd name="connsiteX4" fmla="*/ 290946 w 984659"/>
              <a:gd name="connsiteY4" fmla="*/ 431800 h 750454"/>
              <a:gd name="connsiteX5" fmla="*/ 408709 w 984659"/>
              <a:gd name="connsiteY5" fmla="*/ 168563 h 750454"/>
              <a:gd name="connsiteX6" fmla="*/ 893618 w 984659"/>
              <a:gd name="connsiteY6" fmla="*/ 23091 h 750454"/>
              <a:gd name="connsiteX7" fmla="*/ 983673 w 984659"/>
              <a:gd name="connsiteY7" fmla="*/ 2309 h 750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4659" h="750454">
                <a:moveTo>
                  <a:pt x="0" y="750454"/>
                </a:moveTo>
                <a:cubicBezTo>
                  <a:pt x="30595" y="607290"/>
                  <a:pt x="61191" y="464127"/>
                  <a:pt x="159327" y="362527"/>
                </a:cubicBezTo>
                <a:cubicBezTo>
                  <a:pt x="257463" y="260927"/>
                  <a:pt x="514927" y="131618"/>
                  <a:pt x="588818" y="140854"/>
                </a:cubicBezTo>
                <a:cubicBezTo>
                  <a:pt x="662709" y="150090"/>
                  <a:pt x="652318" y="369454"/>
                  <a:pt x="602673" y="417945"/>
                </a:cubicBezTo>
                <a:cubicBezTo>
                  <a:pt x="553028" y="466436"/>
                  <a:pt x="323273" y="473364"/>
                  <a:pt x="290946" y="431800"/>
                </a:cubicBezTo>
                <a:cubicBezTo>
                  <a:pt x="258619" y="390236"/>
                  <a:pt x="308264" y="236681"/>
                  <a:pt x="408709" y="168563"/>
                </a:cubicBezTo>
                <a:cubicBezTo>
                  <a:pt x="509154" y="100445"/>
                  <a:pt x="797791" y="50800"/>
                  <a:pt x="893618" y="23091"/>
                </a:cubicBezTo>
                <a:cubicBezTo>
                  <a:pt x="989445" y="-4618"/>
                  <a:pt x="986559" y="-1155"/>
                  <a:pt x="983673" y="2309"/>
                </a:cubicBezTo>
              </a:path>
            </a:pathLst>
          </a:custGeom>
          <a:noFill/>
          <a:ln>
            <a:solidFill>
              <a:srgbClr val="FF0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6" name="TextBox 135">
            <a:extLst>
              <a:ext uri="{FF2B5EF4-FFF2-40B4-BE49-F238E27FC236}">
                <a16:creationId xmlns:a16="http://schemas.microsoft.com/office/drawing/2014/main" id="{968183E4-798C-4D43-8545-5FF2A92452A2}"/>
              </a:ext>
            </a:extLst>
          </p:cNvPr>
          <p:cNvSpPr txBox="1"/>
          <p:nvPr/>
        </p:nvSpPr>
        <p:spPr>
          <a:xfrm>
            <a:off x="3032499" y="3589993"/>
            <a:ext cx="1696281" cy="369332"/>
          </a:xfrm>
          <a:prstGeom prst="rect">
            <a:avLst/>
          </a:prstGeom>
          <a:solidFill>
            <a:schemeClr val="bg1"/>
          </a:solidFill>
        </p:spPr>
        <p:txBody>
          <a:bodyPr wrap="square" rtlCol="0">
            <a:spAutoFit/>
          </a:bodyPr>
          <a:lstStyle/>
          <a:p>
            <a:r>
              <a:rPr kumimoji="1" lang="en-US" altLang="ja-JP" dirty="0"/>
              <a:t>No modification</a:t>
            </a:r>
            <a:endParaRPr kumimoji="1" lang="ja-JP" altLang="en-US" dirty="0"/>
          </a:p>
        </p:txBody>
      </p:sp>
    </p:spTree>
    <p:extLst>
      <p:ext uri="{BB962C8B-B14F-4D97-AF65-F5344CB8AC3E}">
        <p14:creationId xmlns:p14="http://schemas.microsoft.com/office/powerpoint/2010/main" val="23266804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4" name="Group 73">
            <a:extLst>
              <a:ext uri="{FF2B5EF4-FFF2-40B4-BE49-F238E27FC236}">
                <a16:creationId xmlns:a16="http://schemas.microsoft.com/office/drawing/2014/main" id="{7B291647-1952-4464-AABE-CF96EC2CA385}"/>
              </a:ext>
            </a:extLst>
          </p:cNvPr>
          <p:cNvGrpSpPr/>
          <p:nvPr/>
        </p:nvGrpSpPr>
        <p:grpSpPr>
          <a:xfrm>
            <a:off x="2458300" y="332656"/>
            <a:ext cx="4566182" cy="2994702"/>
            <a:chOff x="2386293" y="476672"/>
            <a:chExt cx="4566182" cy="2994702"/>
          </a:xfrm>
        </p:grpSpPr>
        <p:pic>
          <p:nvPicPr>
            <p:cNvPr id="45" name="Picture 2">
              <a:extLst>
                <a:ext uri="{FF2B5EF4-FFF2-40B4-BE49-F238E27FC236}">
                  <a16:creationId xmlns:a16="http://schemas.microsoft.com/office/drawing/2014/main" id="{31CD15A2-6FD8-4065-BA28-AA2A6DF5B2E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86293" y="476672"/>
              <a:ext cx="4467487" cy="2994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0" name="Rectangle 69">
              <a:extLst>
                <a:ext uri="{FF2B5EF4-FFF2-40B4-BE49-F238E27FC236}">
                  <a16:creationId xmlns:a16="http://schemas.microsoft.com/office/drawing/2014/main" id="{ADA1CA1C-AEAC-40B9-96A0-BACAD740CBE4}"/>
                </a:ext>
              </a:extLst>
            </p:cNvPr>
            <p:cNvSpPr/>
            <p:nvPr/>
          </p:nvSpPr>
          <p:spPr bwMode="auto">
            <a:xfrm>
              <a:off x="2483768" y="482964"/>
              <a:ext cx="278054" cy="2402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ja-JP" altLang="en-US"/>
            </a:p>
          </p:txBody>
        </p:sp>
        <p:sp>
          <p:nvSpPr>
            <p:cNvPr id="73" name="Rectangle 72">
              <a:extLst>
                <a:ext uri="{FF2B5EF4-FFF2-40B4-BE49-F238E27FC236}">
                  <a16:creationId xmlns:a16="http://schemas.microsoft.com/office/drawing/2014/main" id="{0025D578-FC16-4F12-8A1C-E45F8B1FADEA}"/>
                </a:ext>
              </a:extLst>
            </p:cNvPr>
            <p:cNvSpPr/>
            <p:nvPr/>
          </p:nvSpPr>
          <p:spPr bwMode="auto">
            <a:xfrm>
              <a:off x="6674421" y="3178621"/>
              <a:ext cx="278054" cy="2402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ja-JP" altLang="en-US"/>
            </a:p>
          </p:txBody>
        </p:sp>
      </p:grpSp>
      <p:sp>
        <p:nvSpPr>
          <p:cNvPr id="53" name="直角三角形 28">
            <a:extLst>
              <a:ext uri="{FF2B5EF4-FFF2-40B4-BE49-F238E27FC236}">
                <a16:creationId xmlns:a16="http://schemas.microsoft.com/office/drawing/2014/main" id="{777875DC-CE2C-4B9E-934B-006240EBB905}"/>
              </a:ext>
            </a:extLst>
          </p:cNvPr>
          <p:cNvSpPr/>
          <p:nvPr/>
        </p:nvSpPr>
        <p:spPr>
          <a:xfrm flipH="1">
            <a:off x="3851918" y="1542170"/>
            <a:ext cx="2719223" cy="1454781"/>
          </a:xfrm>
          <a:prstGeom prst="rtTriangle">
            <a:avLst/>
          </a:prstGeom>
          <a:solidFill>
            <a:srgbClr val="FF0000">
              <a:alpha val="3000"/>
            </a:srgbClr>
          </a:solidFill>
          <a:ln>
            <a:noFill/>
          </a:ln>
          <a:effectLst>
            <a:glow rad="228600">
              <a:srgbClr val="00B05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5" name="テキスト ボックス 30">
            <a:extLst>
              <a:ext uri="{FF2B5EF4-FFF2-40B4-BE49-F238E27FC236}">
                <a16:creationId xmlns:a16="http://schemas.microsoft.com/office/drawing/2014/main" id="{77C1A82A-4182-4BB4-8A0F-F76EF38E2F32}"/>
              </a:ext>
            </a:extLst>
          </p:cNvPr>
          <p:cNvSpPr txBox="1"/>
          <p:nvPr/>
        </p:nvSpPr>
        <p:spPr>
          <a:xfrm>
            <a:off x="2331353" y="3426555"/>
            <a:ext cx="2312653" cy="584775"/>
          </a:xfrm>
          <a:prstGeom prst="rect">
            <a:avLst/>
          </a:prstGeom>
          <a:noFill/>
        </p:spPr>
        <p:txBody>
          <a:bodyPr wrap="square" rtlCol="0">
            <a:spAutoFit/>
          </a:bodyPr>
          <a:lstStyle/>
          <a:p>
            <a:r>
              <a:rPr lang="en-US" altLang="ja-JP" sz="1600" dirty="0">
                <a:solidFill>
                  <a:srgbClr val="C00000"/>
                </a:solidFill>
              </a:rPr>
              <a:t>Soft photon &amp; </a:t>
            </a:r>
            <a:r>
              <a:rPr kumimoji="1" lang="en-US" altLang="ja-JP" sz="1600" dirty="0">
                <a:solidFill>
                  <a:srgbClr val="C00000"/>
                </a:solidFill>
              </a:rPr>
              <a:t>weak field limit </a:t>
            </a:r>
            <a:r>
              <a:rPr lang="en-US" altLang="ja-JP" sz="1600" dirty="0">
                <a:solidFill>
                  <a:srgbClr val="C00000"/>
                </a:solidFill>
              </a:rPr>
              <a:t>(Adler, etc.)</a:t>
            </a:r>
            <a:endParaRPr kumimoji="1" lang="ja-JP" altLang="en-US" sz="1600" dirty="0">
              <a:solidFill>
                <a:srgbClr val="C00000"/>
              </a:solidFill>
            </a:endParaRPr>
          </a:p>
        </p:txBody>
      </p:sp>
      <p:cxnSp>
        <p:nvCxnSpPr>
          <p:cNvPr id="57" name="直線矢印コネクタ 32">
            <a:extLst>
              <a:ext uri="{FF2B5EF4-FFF2-40B4-BE49-F238E27FC236}">
                <a16:creationId xmlns:a16="http://schemas.microsoft.com/office/drawing/2014/main" id="{76A7BA68-A922-4658-B0FD-1995BA936AFB}"/>
              </a:ext>
            </a:extLst>
          </p:cNvPr>
          <p:cNvCxnSpPr/>
          <p:nvPr/>
        </p:nvCxnSpPr>
        <p:spPr>
          <a:xfrm flipH="1" flipV="1">
            <a:off x="3063528" y="3233943"/>
            <a:ext cx="303888" cy="267065"/>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58" name="直線矢印コネクタ 33">
            <a:extLst>
              <a:ext uri="{FF2B5EF4-FFF2-40B4-BE49-F238E27FC236}">
                <a16:creationId xmlns:a16="http://schemas.microsoft.com/office/drawing/2014/main" id="{F7E7FE2F-EA95-47B9-8153-A2A744DC2E8B}"/>
              </a:ext>
            </a:extLst>
          </p:cNvPr>
          <p:cNvCxnSpPr/>
          <p:nvPr/>
        </p:nvCxnSpPr>
        <p:spPr>
          <a:xfrm flipH="1" flipV="1">
            <a:off x="4361806" y="3166478"/>
            <a:ext cx="612536" cy="406538"/>
          </a:xfrm>
          <a:prstGeom prst="straightConnector1">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47" name="テキスト ボックス 80">
            <a:extLst>
              <a:ext uri="{FF2B5EF4-FFF2-40B4-BE49-F238E27FC236}">
                <a16:creationId xmlns:a16="http://schemas.microsoft.com/office/drawing/2014/main" id="{07F16321-F649-44E0-BE19-43CAFD5E17C4}"/>
              </a:ext>
            </a:extLst>
          </p:cNvPr>
          <p:cNvSpPr txBox="1"/>
          <p:nvPr/>
        </p:nvSpPr>
        <p:spPr>
          <a:xfrm>
            <a:off x="323527" y="2555612"/>
            <a:ext cx="2396425" cy="369332"/>
          </a:xfrm>
          <a:prstGeom prst="rect">
            <a:avLst/>
          </a:prstGeom>
          <a:noFill/>
        </p:spPr>
        <p:txBody>
          <a:bodyPr wrap="none" rtlCol="0">
            <a:spAutoFit/>
          </a:bodyPr>
          <a:lstStyle/>
          <a:p>
            <a:r>
              <a:rPr lang="en-US" altLang="ja-JP" dirty="0">
                <a:solidFill>
                  <a:srgbClr val="FF0000"/>
                </a:solidFill>
              </a:rPr>
              <a:t>L</a:t>
            </a:r>
            <a:r>
              <a:rPr kumimoji="1" lang="en-US" altLang="ja-JP" dirty="0">
                <a:solidFill>
                  <a:srgbClr val="FF0000"/>
                </a:solidFill>
              </a:rPr>
              <a:t>owest Landau level </a:t>
            </a:r>
            <a:r>
              <a:rPr kumimoji="1" lang="en-US" altLang="ja-JP" dirty="0">
                <a:solidFill>
                  <a:srgbClr val="FF0000"/>
                </a:solidFill>
                <a:sym typeface="Wingdings" panose="05000000000000000000" pitchFamily="2" charset="2"/>
              </a:rPr>
              <a:t> </a:t>
            </a:r>
            <a:endParaRPr kumimoji="1" lang="ja-JP" altLang="en-US" dirty="0">
              <a:solidFill>
                <a:srgbClr val="FF0000"/>
              </a:solidFill>
            </a:endParaRPr>
          </a:p>
        </p:txBody>
      </p:sp>
      <p:sp>
        <p:nvSpPr>
          <p:cNvPr id="48" name="テキスト ボックス 1 1">
            <a:extLst>
              <a:ext uri="{FF2B5EF4-FFF2-40B4-BE49-F238E27FC236}">
                <a16:creationId xmlns:a16="http://schemas.microsoft.com/office/drawing/2014/main" id="{EA94C51B-E691-4206-9A52-FB2B6F86E165}"/>
              </a:ext>
            </a:extLst>
          </p:cNvPr>
          <p:cNvSpPr txBox="1"/>
          <p:nvPr/>
        </p:nvSpPr>
        <p:spPr>
          <a:xfrm>
            <a:off x="2684352" y="1327804"/>
            <a:ext cx="2430665" cy="307777"/>
          </a:xfrm>
          <a:prstGeom prst="rect">
            <a:avLst/>
          </a:prstGeom>
          <a:noFill/>
        </p:spPr>
        <p:txBody>
          <a:bodyPr wrap="none" rtlCol="0">
            <a:spAutoFit/>
          </a:bodyPr>
          <a:lstStyle/>
          <a:p>
            <a:r>
              <a:rPr kumimoji="1" lang="en-US" altLang="ja-JP" sz="1400" dirty="0"/>
              <a:t>Narrowly spaced Landau levels</a:t>
            </a:r>
            <a:endParaRPr kumimoji="1" lang="ja-JP" altLang="en-US" sz="1400" dirty="0"/>
          </a:p>
        </p:txBody>
      </p:sp>
      <p:sp>
        <p:nvSpPr>
          <p:cNvPr id="2" name="テキスト ボックス 1 2"/>
          <p:cNvSpPr txBox="1"/>
          <p:nvPr/>
        </p:nvSpPr>
        <p:spPr>
          <a:xfrm>
            <a:off x="694593" y="44624"/>
            <a:ext cx="8125879" cy="523220"/>
          </a:xfrm>
          <a:prstGeom prst="rect">
            <a:avLst/>
          </a:prstGeom>
          <a:noFill/>
        </p:spPr>
        <p:txBody>
          <a:bodyPr wrap="none" rtlCol="0">
            <a:spAutoFit/>
          </a:bodyPr>
          <a:lstStyle/>
          <a:p>
            <a:r>
              <a:rPr lang="en-US" altLang="ja-JP" sz="2800" dirty="0">
                <a:solidFill>
                  <a:srgbClr val="00B0F0"/>
                </a:solidFill>
              </a:rPr>
              <a:t>Summary of relevant scales and preceding calculations</a:t>
            </a:r>
          </a:p>
        </p:txBody>
      </p:sp>
      <p:sp>
        <p:nvSpPr>
          <p:cNvPr id="33" name="テキスト ボックス 32"/>
          <p:cNvSpPr txBox="1"/>
          <p:nvPr/>
        </p:nvSpPr>
        <p:spPr>
          <a:xfrm>
            <a:off x="5538698" y="1909544"/>
            <a:ext cx="2777718" cy="707886"/>
          </a:xfrm>
          <a:prstGeom prst="rect">
            <a:avLst/>
          </a:prstGeom>
          <a:noFill/>
        </p:spPr>
        <p:txBody>
          <a:bodyPr wrap="square" rtlCol="0">
            <a:spAutoFit/>
          </a:bodyPr>
          <a:lstStyle/>
          <a:p>
            <a:r>
              <a:rPr kumimoji="1" lang="en-US" altLang="ja-JP" sz="1600" dirty="0">
                <a:solidFill>
                  <a:schemeClr val="accent3">
                    <a:lumMod val="50000"/>
                  </a:schemeClr>
                </a:solidFill>
              </a:rPr>
              <a:t>Strong field limit (LLL approx.)</a:t>
            </a:r>
          </a:p>
          <a:p>
            <a:r>
              <a:rPr kumimoji="1" lang="en-US" altLang="ja-JP" sz="1200" dirty="0">
                <a:solidFill>
                  <a:schemeClr val="accent3">
                    <a:lumMod val="50000"/>
                  </a:schemeClr>
                </a:solidFill>
              </a:rPr>
              <a:t>(</a:t>
            </a:r>
            <a:r>
              <a:rPr kumimoji="1" lang="en-US" altLang="ja-JP" sz="1200" dirty="0" err="1">
                <a:solidFill>
                  <a:schemeClr val="accent3">
                    <a:lumMod val="50000"/>
                  </a:schemeClr>
                </a:solidFill>
              </a:rPr>
              <a:t>Tsai&amp;</a:t>
            </a:r>
            <a:r>
              <a:rPr lang="en-US" altLang="ja-JP" sz="1200" dirty="0" err="1">
                <a:solidFill>
                  <a:schemeClr val="accent3">
                    <a:lumMod val="50000"/>
                  </a:schemeClr>
                </a:solidFill>
              </a:rPr>
              <a:t>Eber</a:t>
            </a:r>
            <a:r>
              <a:rPr lang="en-US" altLang="ja-JP" sz="1200" dirty="0">
                <a:solidFill>
                  <a:schemeClr val="accent3">
                    <a:lumMod val="50000"/>
                  </a:schemeClr>
                </a:solidFill>
              </a:rPr>
              <a:t>; </a:t>
            </a:r>
            <a:r>
              <a:rPr lang="en-US" altLang="ja-JP" sz="1200" dirty="0" err="1">
                <a:solidFill>
                  <a:schemeClr val="accent3">
                    <a:lumMod val="50000"/>
                  </a:schemeClr>
                </a:solidFill>
              </a:rPr>
              <a:t>Shabad</a:t>
            </a:r>
            <a:r>
              <a:rPr lang="en-US" altLang="ja-JP" sz="1200" dirty="0">
                <a:solidFill>
                  <a:schemeClr val="accent3">
                    <a:lumMod val="50000"/>
                  </a:schemeClr>
                </a:solidFill>
              </a:rPr>
              <a:t>; </a:t>
            </a:r>
            <a:r>
              <a:rPr lang="en-US" altLang="ja-JP" sz="1200" dirty="0" err="1">
                <a:solidFill>
                  <a:schemeClr val="accent3">
                    <a:lumMod val="50000"/>
                  </a:schemeClr>
                </a:solidFill>
              </a:rPr>
              <a:t>Gusynin</a:t>
            </a:r>
            <a:r>
              <a:rPr lang="en-US" altLang="ja-JP" sz="1200" dirty="0">
                <a:solidFill>
                  <a:schemeClr val="accent3">
                    <a:lumMod val="50000"/>
                  </a:schemeClr>
                </a:solidFill>
              </a:rPr>
              <a:t>, </a:t>
            </a:r>
            <a:r>
              <a:rPr lang="en-US" altLang="ja-JP" sz="1200" dirty="0" err="1">
                <a:solidFill>
                  <a:schemeClr val="accent3">
                    <a:lumMod val="50000"/>
                  </a:schemeClr>
                </a:solidFill>
              </a:rPr>
              <a:t>Miransky</a:t>
            </a:r>
            <a:r>
              <a:rPr lang="en-US" altLang="ja-JP" sz="1200" dirty="0">
                <a:solidFill>
                  <a:schemeClr val="accent3">
                    <a:lumMod val="50000"/>
                  </a:schemeClr>
                </a:solidFill>
              </a:rPr>
              <a:t>, </a:t>
            </a:r>
            <a:r>
              <a:rPr lang="en-US" altLang="ja-JP" sz="1200" dirty="0" err="1">
                <a:solidFill>
                  <a:schemeClr val="accent3">
                    <a:lumMod val="50000"/>
                  </a:schemeClr>
                </a:solidFill>
              </a:rPr>
              <a:t>Shovkovy</a:t>
            </a:r>
            <a:r>
              <a:rPr lang="en-US" altLang="ja-JP" sz="1200" dirty="0">
                <a:solidFill>
                  <a:schemeClr val="accent3">
                    <a:lumMod val="50000"/>
                  </a:schemeClr>
                </a:solidFill>
              </a:rPr>
              <a:t>;  Fukushima; </a:t>
            </a:r>
            <a:r>
              <a:rPr lang="en-US" altLang="ja-JP" sz="1200" dirty="0" err="1">
                <a:solidFill>
                  <a:schemeClr val="accent3">
                    <a:lumMod val="50000"/>
                  </a:schemeClr>
                </a:solidFill>
              </a:rPr>
              <a:t>KH&amp;Itakrua</a:t>
            </a:r>
            <a:r>
              <a:rPr lang="en-US" altLang="ja-JP" sz="1200" dirty="0">
                <a:solidFill>
                  <a:schemeClr val="accent3">
                    <a:lumMod val="50000"/>
                  </a:schemeClr>
                </a:solidFill>
              </a:rPr>
              <a:t>,</a:t>
            </a:r>
            <a:r>
              <a:rPr kumimoji="1" lang="en-US" altLang="ja-JP" sz="1200" dirty="0">
                <a:solidFill>
                  <a:schemeClr val="accent3">
                    <a:lumMod val="50000"/>
                  </a:schemeClr>
                </a:solidFill>
              </a:rPr>
              <a:t> etc.)</a:t>
            </a:r>
            <a:endParaRPr kumimoji="1" lang="ja-JP" altLang="en-US" sz="1200" dirty="0">
              <a:solidFill>
                <a:schemeClr val="accent3">
                  <a:lumMod val="50000"/>
                </a:schemeClr>
              </a:solidFill>
            </a:endParaRPr>
          </a:p>
        </p:txBody>
      </p:sp>
      <p:sp>
        <p:nvSpPr>
          <p:cNvPr id="35" name="テキスト ボックス 34"/>
          <p:cNvSpPr txBox="1"/>
          <p:nvPr/>
        </p:nvSpPr>
        <p:spPr>
          <a:xfrm>
            <a:off x="4986686" y="3430465"/>
            <a:ext cx="3113706" cy="523220"/>
          </a:xfrm>
          <a:prstGeom prst="rect">
            <a:avLst/>
          </a:prstGeom>
          <a:noFill/>
        </p:spPr>
        <p:txBody>
          <a:bodyPr wrap="square" rtlCol="0">
            <a:spAutoFit/>
          </a:bodyPr>
          <a:lstStyle/>
          <a:p>
            <a:r>
              <a:rPr kumimoji="1" lang="en-US" altLang="ja-JP" sz="1600" dirty="0">
                <a:solidFill>
                  <a:srgbClr val="3399FF"/>
                </a:solidFill>
              </a:rPr>
              <a:t>Numerical computation </a:t>
            </a:r>
          </a:p>
          <a:p>
            <a:r>
              <a:rPr lang="en-US" altLang="ja-JP" sz="1200" dirty="0">
                <a:solidFill>
                  <a:srgbClr val="3399FF"/>
                </a:solidFill>
              </a:rPr>
              <a:t>below the LLL threshold </a:t>
            </a:r>
            <a:r>
              <a:rPr kumimoji="1" lang="en-US" altLang="ja-JP" sz="1200" dirty="0">
                <a:solidFill>
                  <a:srgbClr val="3399FF"/>
                </a:solidFill>
              </a:rPr>
              <a:t>(</a:t>
            </a:r>
            <a:r>
              <a:rPr kumimoji="1" lang="en-US" altLang="ja-JP" sz="1200" dirty="0" err="1">
                <a:solidFill>
                  <a:srgbClr val="3399FF"/>
                </a:solidFill>
              </a:rPr>
              <a:t>Kohri</a:t>
            </a:r>
            <a:r>
              <a:rPr kumimoji="1" lang="en-US" altLang="ja-JP" sz="1200" dirty="0">
                <a:solidFill>
                  <a:srgbClr val="3399FF"/>
                </a:solidFill>
              </a:rPr>
              <a:t> and Yamada)</a:t>
            </a:r>
            <a:endParaRPr kumimoji="1" lang="ja-JP" altLang="en-US" sz="1200" dirty="0">
              <a:solidFill>
                <a:srgbClr val="3399FF"/>
              </a:solidFill>
            </a:endParaRPr>
          </a:p>
        </p:txBody>
      </p:sp>
      <p:pic>
        <p:nvPicPr>
          <p:cNvPr id="18" name="Picture 17">
            <a:extLst>
              <a:ext uri="{FF2B5EF4-FFF2-40B4-BE49-F238E27FC236}">
                <a16:creationId xmlns:a16="http://schemas.microsoft.com/office/drawing/2014/main" id="{8F2B2E73-DE13-4953-8442-857EDBCB5BEC}"/>
              </a:ext>
            </a:extLst>
          </p:cNvPr>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6785323" y="2920220"/>
            <a:ext cx="946358" cy="360883"/>
          </a:xfrm>
          <a:prstGeom prst="rect">
            <a:avLst/>
          </a:prstGeom>
          <a:solidFill>
            <a:schemeClr val="bg1"/>
          </a:solidFill>
        </p:spPr>
      </p:pic>
      <p:sp>
        <p:nvSpPr>
          <p:cNvPr id="5" name="TextBox 4">
            <a:extLst>
              <a:ext uri="{FF2B5EF4-FFF2-40B4-BE49-F238E27FC236}">
                <a16:creationId xmlns:a16="http://schemas.microsoft.com/office/drawing/2014/main" id="{FB333419-1F0D-4C0E-A901-E4E354C21996}"/>
              </a:ext>
            </a:extLst>
          </p:cNvPr>
          <p:cNvSpPr txBox="1"/>
          <p:nvPr/>
        </p:nvSpPr>
        <p:spPr>
          <a:xfrm>
            <a:off x="766600" y="2802414"/>
            <a:ext cx="2303176" cy="338554"/>
          </a:xfrm>
          <a:prstGeom prst="rect">
            <a:avLst/>
          </a:prstGeom>
          <a:noFill/>
        </p:spPr>
        <p:txBody>
          <a:bodyPr wrap="square" rtlCol="0">
            <a:spAutoFit/>
          </a:bodyPr>
          <a:lstStyle/>
          <a:p>
            <a:r>
              <a:rPr lang="en-US" altLang="ja-JP" sz="1600" dirty="0">
                <a:solidFill>
                  <a:srgbClr val="00B0F0"/>
                </a:solidFill>
                <a:sym typeface="Wingdings" panose="05000000000000000000" pitchFamily="2" charset="2"/>
              </a:rPr>
              <a:t>No imaginary part</a:t>
            </a:r>
            <a:endParaRPr kumimoji="1" lang="ja-JP" altLang="en-US" sz="1600" dirty="0">
              <a:solidFill>
                <a:srgbClr val="00B0F0"/>
              </a:solidFill>
            </a:endParaRPr>
          </a:p>
        </p:txBody>
      </p:sp>
      <p:sp>
        <p:nvSpPr>
          <p:cNvPr id="59" name="Rectangle 58">
            <a:extLst>
              <a:ext uri="{FF2B5EF4-FFF2-40B4-BE49-F238E27FC236}">
                <a16:creationId xmlns:a16="http://schemas.microsoft.com/office/drawing/2014/main" id="{0101F78C-93EE-4D6E-9613-AC03F4F10C7C}"/>
              </a:ext>
            </a:extLst>
          </p:cNvPr>
          <p:cNvSpPr/>
          <p:nvPr/>
        </p:nvSpPr>
        <p:spPr bwMode="auto">
          <a:xfrm>
            <a:off x="2705878" y="2753923"/>
            <a:ext cx="3980750" cy="342857"/>
          </a:xfrm>
          <a:prstGeom prst="rect">
            <a:avLst/>
          </a:prstGeom>
          <a:solidFill>
            <a:srgbClr val="00B0F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ja-JP" altLang="en-US"/>
          </a:p>
        </p:txBody>
      </p:sp>
      <p:sp>
        <p:nvSpPr>
          <p:cNvPr id="60" name="Rectangle: Rounded Corners 59">
            <a:extLst>
              <a:ext uri="{FF2B5EF4-FFF2-40B4-BE49-F238E27FC236}">
                <a16:creationId xmlns:a16="http://schemas.microsoft.com/office/drawing/2014/main" id="{90DB22ED-DEBD-40BD-9D3F-B51896AE345C}"/>
              </a:ext>
            </a:extLst>
          </p:cNvPr>
          <p:cNvSpPr/>
          <p:nvPr/>
        </p:nvSpPr>
        <p:spPr bwMode="auto">
          <a:xfrm>
            <a:off x="2713997" y="2847334"/>
            <a:ext cx="489851" cy="268404"/>
          </a:xfrm>
          <a:prstGeom prst="roundRect">
            <a:avLst/>
          </a:prstGeom>
          <a:solidFill>
            <a:srgbClr val="FF0000">
              <a:alpha val="17000"/>
            </a:srgbClr>
          </a:solidFill>
          <a:ln>
            <a:noFill/>
          </a:ln>
          <a:effectLst>
            <a:glow rad="101600">
              <a:schemeClr val="accent2">
                <a:satMod val="175000"/>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ja-JP" altLang="en-US"/>
          </a:p>
        </p:txBody>
      </p:sp>
      <p:pic>
        <p:nvPicPr>
          <p:cNvPr id="69" name="Picture 68">
            <a:extLst>
              <a:ext uri="{FF2B5EF4-FFF2-40B4-BE49-F238E27FC236}">
                <a16:creationId xmlns:a16="http://schemas.microsoft.com/office/drawing/2014/main" id="{7BB85D38-363F-469C-B524-3AE5D2CAA3A0}"/>
              </a:ext>
            </a:extLst>
          </p:cNvPr>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1259632" y="548680"/>
            <a:ext cx="2502734" cy="260627"/>
          </a:xfrm>
          <a:prstGeom prst="rect">
            <a:avLst/>
          </a:prstGeom>
          <a:noFill/>
        </p:spPr>
      </p:pic>
      <p:grpSp>
        <p:nvGrpSpPr>
          <p:cNvPr id="86" name="Group 85">
            <a:extLst>
              <a:ext uri="{FF2B5EF4-FFF2-40B4-BE49-F238E27FC236}">
                <a16:creationId xmlns:a16="http://schemas.microsoft.com/office/drawing/2014/main" id="{E2F1C58C-0209-4F12-97F4-A3CDB0F3AC57}"/>
              </a:ext>
            </a:extLst>
          </p:cNvPr>
          <p:cNvGrpSpPr/>
          <p:nvPr/>
        </p:nvGrpSpPr>
        <p:grpSpPr>
          <a:xfrm>
            <a:off x="35496" y="2579985"/>
            <a:ext cx="8139969" cy="4245944"/>
            <a:chOff x="35496" y="2579985"/>
            <a:chExt cx="8139969" cy="4245944"/>
          </a:xfrm>
        </p:grpSpPr>
        <p:grpSp>
          <p:nvGrpSpPr>
            <p:cNvPr id="29" name="Group 28">
              <a:extLst>
                <a:ext uri="{FF2B5EF4-FFF2-40B4-BE49-F238E27FC236}">
                  <a16:creationId xmlns:a16="http://schemas.microsoft.com/office/drawing/2014/main" id="{22CFD99D-6F59-4B94-97BE-4D9C8405B869}"/>
                </a:ext>
              </a:extLst>
            </p:cNvPr>
            <p:cNvGrpSpPr/>
            <p:nvPr/>
          </p:nvGrpSpPr>
          <p:grpSpPr>
            <a:xfrm>
              <a:off x="2597006" y="4221088"/>
              <a:ext cx="4234190" cy="2542516"/>
              <a:chOff x="1331640" y="4355907"/>
              <a:chExt cx="4234190" cy="2542516"/>
            </a:xfrm>
          </p:grpSpPr>
          <p:pic>
            <p:nvPicPr>
              <p:cNvPr id="31" name="Picture 3">
                <a:extLst>
                  <a:ext uri="{FF2B5EF4-FFF2-40B4-BE49-F238E27FC236}">
                    <a16:creationId xmlns:a16="http://schemas.microsoft.com/office/drawing/2014/main" id="{B19751B1-02C0-4DAF-9D43-1C63C6BECA93}"/>
                  </a:ext>
                </a:extLst>
              </p:cNvPr>
              <p:cNvPicPr>
                <a:picLocks noChangeAspect="1" noChangeArrowheads="1"/>
              </p:cNvPicPr>
              <p:nvPr/>
            </p:nvPicPr>
            <p:blipFill>
              <a:blip r:embed="rId8" cstate="print"/>
              <a:srcRect/>
              <a:stretch>
                <a:fillRect/>
              </a:stretch>
            </p:blipFill>
            <p:spPr bwMode="auto">
              <a:xfrm>
                <a:off x="1331640" y="4355907"/>
                <a:ext cx="4234190" cy="2542516"/>
              </a:xfrm>
              <a:prstGeom prst="rect">
                <a:avLst/>
              </a:prstGeom>
              <a:noFill/>
              <a:ln w="9525">
                <a:noFill/>
                <a:miter lim="800000"/>
                <a:headEnd/>
                <a:tailEnd/>
              </a:ln>
            </p:spPr>
          </p:pic>
          <p:pic>
            <p:nvPicPr>
              <p:cNvPr id="38" name="図 11" descr="\begin{document}&#10;\begin{align*}&#10;\chi_0&#10;\end{align*}&#10;\end{document}">
                <a:extLst>
                  <a:ext uri="{FF2B5EF4-FFF2-40B4-BE49-F238E27FC236}">
                    <a16:creationId xmlns:a16="http://schemas.microsoft.com/office/drawing/2014/main" id="{E11AC44B-79FB-4266-AFFF-EE1A445E29E5}"/>
                  </a:ext>
                </a:extLst>
              </p:cNvPr>
              <p:cNvPicPr>
                <a:picLocks noChangeAspect="1"/>
              </p:cNvPicPr>
              <p:nvPr/>
            </p:nvPicPr>
            <p:blipFill>
              <a:blip r:embed="rId9" cstate="print"/>
              <a:stretch>
                <a:fillRect/>
              </a:stretch>
            </p:blipFill>
            <p:spPr>
              <a:xfrm>
                <a:off x="4766835" y="5271299"/>
                <a:ext cx="355670" cy="250182"/>
              </a:xfrm>
              <a:prstGeom prst="rect">
                <a:avLst/>
              </a:prstGeom>
            </p:spPr>
          </p:pic>
          <p:pic>
            <p:nvPicPr>
              <p:cNvPr id="39" name="図 13" descr="\begin{document}&#10;\begin{align*}&#10;\chi_1&#10;\end{align*}&#10;\end{document}">
                <a:extLst>
                  <a:ext uri="{FF2B5EF4-FFF2-40B4-BE49-F238E27FC236}">
                    <a16:creationId xmlns:a16="http://schemas.microsoft.com/office/drawing/2014/main" id="{827789CF-82FB-40D8-8313-A414171FA264}"/>
                  </a:ext>
                </a:extLst>
              </p:cNvPr>
              <p:cNvPicPr>
                <a:picLocks/>
              </p:cNvPicPr>
              <p:nvPr/>
            </p:nvPicPr>
            <p:blipFill>
              <a:blip r:embed="rId10" cstate="print"/>
              <a:stretch>
                <a:fillRect/>
              </a:stretch>
            </p:blipFill>
            <p:spPr>
              <a:xfrm>
                <a:off x="3090391" y="4881110"/>
                <a:ext cx="343613" cy="250181"/>
              </a:xfrm>
              <a:prstGeom prst="rect">
                <a:avLst/>
              </a:prstGeom>
            </p:spPr>
          </p:pic>
          <p:pic>
            <p:nvPicPr>
              <p:cNvPr id="40" name="図 14" descr="\begin{document}&#10;\begin{align*}&#10;\chi_2&#10;\end{align*}&#10;\end{document}">
                <a:extLst>
                  <a:ext uri="{FF2B5EF4-FFF2-40B4-BE49-F238E27FC236}">
                    <a16:creationId xmlns:a16="http://schemas.microsoft.com/office/drawing/2014/main" id="{806C5314-4F1C-4B14-B109-28BD1F934F44}"/>
                  </a:ext>
                </a:extLst>
              </p:cNvPr>
              <p:cNvPicPr>
                <a:picLocks/>
              </p:cNvPicPr>
              <p:nvPr/>
            </p:nvPicPr>
            <p:blipFill>
              <a:blip r:embed="rId11" cstate="print"/>
              <a:stretch>
                <a:fillRect/>
              </a:stretch>
            </p:blipFill>
            <p:spPr>
              <a:xfrm>
                <a:off x="4829872" y="6026815"/>
                <a:ext cx="352656" cy="250181"/>
              </a:xfrm>
              <a:prstGeom prst="rect">
                <a:avLst/>
              </a:prstGeom>
            </p:spPr>
          </p:pic>
        </p:grpSp>
        <p:sp>
          <p:nvSpPr>
            <p:cNvPr id="19" name="Rectangle 18">
              <a:extLst>
                <a:ext uri="{FF2B5EF4-FFF2-40B4-BE49-F238E27FC236}">
                  <a16:creationId xmlns:a16="http://schemas.microsoft.com/office/drawing/2014/main" id="{DAAAAF42-D296-4D77-94DE-3CD5A6F9BB38}"/>
                </a:ext>
              </a:extLst>
            </p:cNvPr>
            <p:cNvSpPr/>
            <p:nvPr/>
          </p:nvSpPr>
          <p:spPr bwMode="auto">
            <a:xfrm>
              <a:off x="3923928" y="4230285"/>
              <a:ext cx="2762700" cy="2431645"/>
            </a:xfrm>
            <a:prstGeom prst="rect">
              <a:avLst/>
            </a:prstGeom>
            <a:solidFill>
              <a:srgbClr val="33CC33">
                <a:alpha val="1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ja-JP" altLang="en-US" dirty="0"/>
            </a:p>
          </p:txBody>
        </p:sp>
        <p:sp>
          <p:nvSpPr>
            <p:cNvPr id="22" name="Rectangle 21">
              <a:extLst>
                <a:ext uri="{FF2B5EF4-FFF2-40B4-BE49-F238E27FC236}">
                  <a16:creationId xmlns:a16="http://schemas.microsoft.com/office/drawing/2014/main" id="{13A8E502-EDDD-421B-9F70-6B8F8A5124F1}"/>
                </a:ext>
              </a:extLst>
            </p:cNvPr>
            <p:cNvSpPr/>
            <p:nvPr/>
          </p:nvSpPr>
          <p:spPr bwMode="auto">
            <a:xfrm>
              <a:off x="2778562" y="4229933"/>
              <a:ext cx="740047" cy="2424519"/>
            </a:xfrm>
            <a:prstGeom prst="rect">
              <a:avLst/>
            </a:prstGeom>
            <a:solidFill>
              <a:srgbClr val="FF0000">
                <a:alpha val="1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ja-JP" altLang="en-US"/>
            </a:p>
          </p:txBody>
        </p:sp>
        <p:sp>
          <p:nvSpPr>
            <p:cNvPr id="61" name="TextBox 60">
              <a:extLst>
                <a:ext uri="{FF2B5EF4-FFF2-40B4-BE49-F238E27FC236}">
                  <a16:creationId xmlns:a16="http://schemas.microsoft.com/office/drawing/2014/main" id="{9D68CF92-AD5B-4098-AF8F-D802BD6F7A2E}"/>
                </a:ext>
              </a:extLst>
            </p:cNvPr>
            <p:cNvSpPr txBox="1"/>
            <p:nvPr/>
          </p:nvSpPr>
          <p:spPr>
            <a:xfrm>
              <a:off x="35496" y="4221088"/>
              <a:ext cx="2582310" cy="646331"/>
            </a:xfrm>
            <a:prstGeom prst="rect">
              <a:avLst/>
            </a:prstGeom>
            <a:noFill/>
          </p:spPr>
          <p:txBody>
            <a:bodyPr wrap="none" rtlCol="0">
              <a:spAutoFit/>
            </a:bodyPr>
            <a:lstStyle/>
            <a:p>
              <a:r>
                <a:rPr kumimoji="1" lang="en-US" altLang="ja-JP" dirty="0">
                  <a:solidFill>
                    <a:srgbClr val="00B0F0"/>
                  </a:solidFill>
                </a:rPr>
                <a:t>Numerical computation </a:t>
              </a:r>
            </a:p>
            <a:p>
              <a:r>
                <a:rPr lang="en-US" altLang="ja-JP" dirty="0">
                  <a:solidFill>
                    <a:srgbClr val="00B0F0"/>
                  </a:solidFill>
                </a:rPr>
                <a:t>in the </a:t>
              </a:r>
              <a:r>
                <a:rPr lang="en-US" altLang="ja-JP" u="sng" dirty="0">
                  <a:solidFill>
                    <a:srgbClr val="00B0F0"/>
                  </a:solidFill>
                </a:rPr>
                <a:t>soft photon regime</a:t>
              </a:r>
              <a:endParaRPr kumimoji="1" lang="ja-JP" altLang="en-US" u="sng" dirty="0">
                <a:solidFill>
                  <a:srgbClr val="00B0F0"/>
                </a:solidFill>
              </a:endParaRPr>
            </a:p>
          </p:txBody>
        </p:sp>
        <p:sp>
          <p:nvSpPr>
            <p:cNvPr id="63" name="TextBox 62">
              <a:extLst>
                <a:ext uri="{FF2B5EF4-FFF2-40B4-BE49-F238E27FC236}">
                  <a16:creationId xmlns:a16="http://schemas.microsoft.com/office/drawing/2014/main" id="{E9E5896B-1E28-4CBF-B695-FD055F0FC901}"/>
                </a:ext>
              </a:extLst>
            </p:cNvPr>
            <p:cNvSpPr txBox="1"/>
            <p:nvPr/>
          </p:nvSpPr>
          <p:spPr>
            <a:xfrm>
              <a:off x="4587670" y="4251250"/>
              <a:ext cx="3080674" cy="369332"/>
            </a:xfrm>
            <a:prstGeom prst="rect">
              <a:avLst/>
            </a:prstGeom>
            <a:noFill/>
          </p:spPr>
          <p:txBody>
            <a:bodyPr wrap="square">
              <a:spAutoFit/>
            </a:bodyPr>
            <a:lstStyle/>
            <a:p>
              <a:r>
                <a:rPr kumimoji="1" lang="en-US" altLang="ja-JP" sz="1800" dirty="0">
                  <a:solidFill>
                    <a:schemeClr val="accent3">
                      <a:lumMod val="50000"/>
                    </a:schemeClr>
                  </a:solidFill>
                </a:rPr>
                <a:t>Strong field limit (LLL approx.)</a:t>
              </a:r>
            </a:p>
          </p:txBody>
        </p:sp>
        <p:sp>
          <p:nvSpPr>
            <p:cNvPr id="65" name="TextBox 64">
              <a:extLst>
                <a:ext uri="{FF2B5EF4-FFF2-40B4-BE49-F238E27FC236}">
                  <a16:creationId xmlns:a16="http://schemas.microsoft.com/office/drawing/2014/main" id="{EAD2145C-D396-4441-AB7A-EA14126227E6}"/>
                </a:ext>
              </a:extLst>
            </p:cNvPr>
            <p:cNvSpPr txBox="1"/>
            <p:nvPr/>
          </p:nvSpPr>
          <p:spPr>
            <a:xfrm>
              <a:off x="1547664" y="6456597"/>
              <a:ext cx="3041308" cy="369332"/>
            </a:xfrm>
            <a:prstGeom prst="rect">
              <a:avLst/>
            </a:prstGeom>
            <a:noFill/>
          </p:spPr>
          <p:txBody>
            <a:bodyPr wrap="square">
              <a:spAutoFit/>
            </a:bodyPr>
            <a:lstStyle/>
            <a:p>
              <a:r>
                <a:rPr lang="en-US" altLang="ja-JP" sz="1800" dirty="0">
                  <a:solidFill>
                    <a:srgbClr val="C00000"/>
                  </a:solidFill>
                </a:rPr>
                <a:t>Soft photon &amp; </a:t>
              </a:r>
              <a:r>
                <a:rPr kumimoji="1" lang="en-US" altLang="ja-JP" sz="1800" dirty="0">
                  <a:solidFill>
                    <a:srgbClr val="C00000"/>
                  </a:solidFill>
                </a:rPr>
                <a:t>weak field limit </a:t>
              </a:r>
              <a:endParaRPr lang="ja-JP" altLang="en-US" dirty="0">
                <a:solidFill>
                  <a:srgbClr val="C00000"/>
                </a:solidFill>
              </a:endParaRPr>
            </a:p>
          </p:txBody>
        </p:sp>
        <p:pic>
          <p:nvPicPr>
            <p:cNvPr id="72" name="Picture 71">
              <a:extLst>
                <a:ext uri="{FF2B5EF4-FFF2-40B4-BE49-F238E27FC236}">
                  <a16:creationId xmlns:a16="http://schemas.microsoft.com/office/drawing/2014/main" id="{9265098A-C967-4460-A4B3-2957D03001B1}"/>
                </a:ext>
              </a:extLst>
            </p:cNvPr>
            <p:cNvPicPr>
              <a:picLocks noChangeAspect="1"/>
            </p:cNvPicPr>
            <p:nvPr>
              <p:custDataLst>
                <p:tags r:id="rId3"/>
              </p:custDataLst>
            </p:nvPr>
          </p:nvPicPr>
          <p:blipFill>
            <a:blip r:embed="rId6" cstate="print">
              <a:extLst>
                <a:ext uri="{28A0092B-C50C-407E-A947-70E740481C1C}">
                  <a14:useLocalDpi xmlns:a14="http://schemas.microsoft.com/office/drawing/2010/main" val="0"/>
                </a:ext>
              </a:extLst>
            </a:blip>
            <a:stretch>
              <a:fillRect/>
            </a:stretch>
          </p:blipFill>
          <p:spPr>
            <a:xfrm>
              <a:off x="6764280" y="6391697"/>
              <a:ext cx="1031168" cy="393224"/>
            </a:xfrm>
            <a:prstGeom prst="rect">
              <a:avLst/>
            </a:prstGeom>
            <a:solidFill>
              <a:schemeClr val="bg1"/>
            </a:solidFill>
          </p:spPr>
        </p:pic>
        <p:cxnSp>
          <p:nvCxnSpPr>
            <p:cNvPr id="75" name="直線矢印コネクタ 33">
              <a:extLst>
                <a:ext uri="{FF2B5EF4-FFF2-40B4-BE49-F238E27FC236}">
                  <a16:creationId xmlns:a16="http://schemas.microsoft.com/office/drawing/2014/main" id="{29457FC5-E926-40B7-B969-1454EA98B70B}"/>
                </a:ext>
              </a:extLst>
            </p:cNvPr>
            <p:cNvCxnSpPr>
              <a:cxnSpLocks/>
              <a:stCxn id="35" idx="1"/>
            </p:cNvCxnSpPr>
            <p:nvPr/>
          </p:nvCxnSpPr>
          <p:spPr>
            <a:xfrm flipH="1">
              <a:off x="4361806" y="3692075"/>
              <a:ext cx="624880" cy="461062"/>
            </a:xfrm>
            <a:prstGeom prst="straightConnector1">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77" name="直線矢印コネクタ 32">
              <a:extLst>
                <a:ext uri="{FF2B5EF4-FFF2-40B4-BE49-F238E27FC236}">
                  <a16:creationId xmlns:a16="http://schemas.microsoft.com/office/drawing/2014/main" id="{544C50A3-A07F-4756-9163-19561B92A83D}"/>
                </a:ext>
              </a:extLst>
            </p:cNvPr>
            <p:cNvCxnSpPr>
              <a:cxnSpLocks/>
            </p:cNvCxnSpPr>
            <p:nvPr/>
          </p:nvCxnSpPr>
          <p:spPr>
            <a:xfrm flipH="1">
              <a:off x="3111435" y="3933056"/>
              <a:ext cx="308437" cy="263837"/>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83" name="Arc 82">
              <a:extLst>
                <a:ext uri="{FF2B5EF4-FFF2-40B4-BE49-F238E27FC236}">
                  <a16:creationId xmlns:a16="http://schemas.microsoft.com/office/drawing/2014/main" id="{571FCBC7-2F7B-4686-93EF-FC53A121A960}"/>
                </a:ext>
              </a:extLst>
            </p:cNvPr>
            <p:cNvSpPr/>
            <p:nvPr/>
          </p:nvSpPr>
          <p:spPr>
            <a:xfrm rot="904560">
              <a:off x="6951277" y="2579985"/>
              <a:ext cx="1224188" cy="1842046"/>
            </a:xfrm>
            <a:prstGeom prst="arc">
              <a:avLst>
                <a:gd name="adj1" fmla="val 17896125"/>
                <a:gd name="adj2" fmla="val 4771586"/>
              </a:avLst>
            </a:prstGeom>
            <a:ln w="38100">
              <a:solidFill>
                <a:srgbClr val="00B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spTree>
    <p:extLst>
      <p:ext uri="{BB962C8B-B14F-4D97-AF65-F5344CB8AC3E}">
        <p14:creationId xmlns:p14="http://schemas.microsoft.com/office/powerpoint/2010/main" val="3084153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fade">
                                      <p:cBhvr>
                                        <p:cTn id="7"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409211" y="1988840"/>
            <a:ext cx="6325578" cy="646331"/>
          </a:xfrm>
          <a:prstGeom prst="rect">
            <a:avLst/>
          </a:prstGeom>
          <a:noFill/>
        </p:spPr>
        <p:txBody>
          <a:bodyPr wrap="none" rtlCol="0">
            <a:spAutoFit/>
          </a:bodyPr>
          <a:lstStyle/>
          <a:p>
            <a:r>
              <a:rPr kumimoji="1" lang="en-US" altLang="ja-JP" sz="3600" i="1" dirty="0"/>
              <a:t>Refractive indices and decay rate</a:t>
            </a:r>
            <a:endParaRPr kumimoji="1" lang="ja-JP" altLang="en-US" sz="3600" i="1" dirty="0"/>
          </a:p>
        </p:txBody>
      </p:sp>
      <p:pic>
        <p:nvPicPr>
          <p:cNvPr id="7" name="Picture 6">
            <a:extLst>
              <a:ext uri="{FF2B5EF4-FFF2-40B4-BE49-F238E27FC236}">
                <a16:creationId xmlns:a16="http://schemas.microsoft.com/office/drawing/2014/main" id="{06A91E41-05EF-4AB8-91DA-5FA04C096735}"/>
              </a:ext>
            </a:extLst>
          </p:cNvPr>
          <p:cNvPicPr>
            <a:picLocks noChangeAspect="1"/>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2987824" y="3404928"/>
            <a:ext cx="3043897" cy="646332"/>
          </a:xfrm>
          <a:prstGeom prst="rect">
            <a:avLst/>
          </a:prstGeom>
        </p:spPr>
      </p:pic>
    </p:spTree>
    <p:extLst>
      <p:ext uri="{BB962C8B-B14F-4D97-AF65-F5344CB8AC3E}">
        <p14:creationId xmlns:p14="http://schemas.microsoft.com/office/powerpoint/2010/main" val="27301485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Rectangle 61">
            <a:extLst>
              <a:ext uri="{FF2B5EF4-FFF2-40B4-BE49-F238E27FC236}">
                <a16:creationId xmlns:a16="http://schemas.microsoft.com/office/drawing/2014/main" id="{82B33426-FC0B-4AEE-AF6F-48F233773BFD}"/>
              </a:ext>
            </a:extLst>
          </p:cNvPr>
          <p:cNvSpPr/>
          <p:nvPr/>
        </p:nvSpPr>
        <p:spPr bwMode="auto">
          <a:xfrm flipV="1">
            <a:off x="107503" y="908720"/>
            <a:ext cx="5535767" cy="3456384"/>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ja-JP" altLang="en-US"/>
          </a:p>
        </p:txBody>
      </p:sp>
      <p:grpSp>
        <p:nvGrpSpPr>
          <p:cNvPr id="13" name="グループ化 12"/>
          <p:cNvGrpSpPr/>
          <p:nvPr/>
        </p:nvGrpSpPr>
        <p:grpSpPr>
          <a:xfrm>
            <a:off x="2270683" y="4645810"/>
            <a:ext cx="4314288" cy="1968558"/>
            <a:chOff x="4625474" y="4650368"/>
            <a:chExt cx="4267006" cy="1946984"/>
          </a:xfrm>
        </p:grpSpPr>
        <p:pic>
          <p:nvPicPr>
            <p:cNvPr id="17" name="Picture 46"/>
            <p:cNvPicPr>
              <a:picLocks noChangeAspect="1" noChangeArrowheads="1"/>
            </p:cNvPicPr>
            <p:nvPr/>
          </p:nvPicPr>
          <p:blipFill>
            <a:blip r:embed="rId2" cstate="print"/>
            <a:srcRect/>
            <a:stretch>
              <a:fillRect/>
            </a:stretch>
          </p:blipFill>
          <p:spPr bwMode="auto">
            <a:xfrm>
              <a:off x="5094015" y="4848636"/>
              <a:ext cx="2955578" cy="1748716"/>
            </a:xfrm>
            <a:prstGeom prst="rect">
              <a:avLst/>
            </a:prstGeom>
            <a:noFill/>
            <a:ln w="9525">
              <a:noFill/>
              <a:miter lim="800000"/>
              <a:headEnd/>
              <a:tailEnd/>
            </a:ln>
          </p:spPr>
        </p:pic>
        <p:pic>
          <p:nvPicPr>
            <p:cNvPr id="18" name="Picture 19" descr="\begin{document}&#10;\begin{align*}&#10;q_\parallel^2 / 4m^2&#10;\end{align*}&#10;\end{document}"/>
            <p:cNvPicPr>
              <a:picLocks noChangeAspect="1" noChangeArrowheads="1"/>
            </p:cNvPicPr>
            <p:nvPr/>
          </p:nvPicPr>
          <p:blipFill>
            <a:blip r:embed="rId3" cstate="print"/>
            <a:srcRect/>
            <a:stretch>
              <a:fillRect/>
            </a:stretch>
          </p:blipFill>
          <p:spPr bwMode="auto">
            <a:xfrm>
              <a:off x="8112536" y="6253903"/>
              <a:ext cx="779944" cy="332503"/>
            </a:xfrm>
            <a:prstGeom prst="rect">
              <a:avLst/>
            </a:prstGeom>
            <a:noFill/>
            <a:ln w="9525">
              <a:noFill/>
              <a:miter lim="800000"/>
              <a:headEnd/>
              <a:tailEnd/>
            </a:ln>
          </p:spPr>
        </p:pic>
        <p:pic>
          <p:nvPicPr>
            <p:cNvPr id="19" name="Picture 20" descr="\begin{document}&#10;\begin{align*}&#10;\blue&#10;{\rm Real \ part \ of} \ \chi_1&#10;\end{align*}&#10;\end{document}"/>
            <p:cNvPicPr>
              <a:picLocks noChangeAspect="1" noChangeArrowheads="1"/>
            </p:cNvPicPr>
            <p:nvPr/>
          </p:nvPicPr>
          <p:blipFill>
            <a:blip r:embed="rId4" cstate="print"/>
            <a:srcRect/>
            <a:stretch>
              <a:fillRect/>
            </a:stretch>
          </p:blipFill>
          <p:spPr bwMode="auto">
            <a:xfrm>
              <a:off x="6374766" y="5197558"/>
              <a:ext cx="1678933" cy="238088"/>
            </a:xfrm>
            <a:prstGeom prst="rect">
              <a:avLst/>
            </a:prstGeom>
            <a:noFill/>
            <a:ln w="9525">
              <a:noFill/>
              <a:miter lim="800000"/>
              <a:headEnd/>
              <a:tailEnd/>
            </a:ln>
          </p:spPr>
        </p:pic>
        <p:pic>
          <p:nvPicPr>
            <p:cNvPr id="20" name="Picture 21" descr="\begin{document}&#10;\begin{align*}&#10;\red&#10;{\rm Imaginary \ part \ of} \ \chi_1&#10;\end{align*}&#10;\end{document}"/>
            <p:cNvPicPr>
              <a:picLocks noChangeAspect="1" noChangeArrowheads="1"/>
            </p:cNvPicPr>
            <p:nvPr/>
          </p:nvPicPr>
          <p:blipFill>
            <a:blip r:embed="rId5" cstate="print"/>
            <a:srcRect/>
            <a:stretch>
              <a:fillRect/>
            </a:stretch>
          </p:blipFill>
          <p:spPr bwMode="auto">
            <a:xfrm>
              <a:off x="6352873" y="5569742"/>
              <a:ext cx="2317939" cy="238088"/>
            </a:xfrm>
            <a:prstGeom prst="rect">
              <a:avLst/>
            </a:prstGeom>
            <a:noFill/>
            <a:ln w="9525">
              <a:noFill/>
              <a:miter lim="800000"/>
              <a:headEnd/>
              <a:tailEnd/>
            </a:ln>
          </p:spPr>
        </p:pic>
        <p:pic>
          <p:nvPicPr>
            <p:cNvPr id="21" name="図 20" descr="\begin{document}&#10;\begin{align*}&#10;{\rm Re} [ \chi_1]&#10;\ {\rm or} \ &#10;{\rm Im} [\chi_1]&#10;\end{align*}&#10;\end{document}"/>
            <p:cNvPicPr>
              <a:picLocks/>
            </p:cNvPicPr>
            <p:nvPr/>
          </p:nvPicPr>
          <p:blipFill>
            <a:blip r:embed="rId6" cstate="print"/>
            <a:stretch>
              <a:fillRect/>
            </a:stretch>
          </p:blipFill>
          <p:spPr>
            <a:xfrm>
              <a:off x="4625474" y="4650368"/>
              <a:ext cx="1328678" cy="197790"/>
            </a:xfrm>
            <a:prstGeom prst="rect">
              <a:avLst/>
            </a:prstGeom>
          </p:spPr>
        </p:pic>
      </p:grpSp>
      <p:sp>
        <p:nvSpPr>
          <p:cNvPr id="27" name="テキスト ボックス 26"/>
          <p:cNvSpPr txBox="1"/>
          <p:nvPr/>
        </p:nvSpPr>
        <p:spPr>
          <a:xfrm>
            <a:off x="1386602" y="175772"/>
            <a:ext cx="6986337" cy="523220"/>
          </a:xfrm>
          <a:prstGeom prst="rect">
            <a:avLst/>
          </a:prstGeom>
          <a:noFill/>
        </p:spPr>
        <p:txBody>
          <a:bodyPr wrap="square" rtlCol="0">
            <a:spAutoFit/>
          </a:bodyPr>
          <a:lstStyle/>
          <a:p>
            <a:r>
              <a:rPr kumimoji="1" lang="en-US" altLang="ja-JP" sz="2800" dirty="0">
                <a:solidFill>
                  <a:srgbClr val="00B0F0"/>
                </a:solidFill>
              </a:rPr>
              <a:t>Refractive indices with the LLL fluctuations</a:t>
            </a:r>
          </a:p>
        </p:txBody>
      </p:sp>
      <p:sp>
        <p:nvSpPr>
          <p:cNvPr id="15" name="テキスト ボックス 14"/>
          <p:cNvSpPr txBox="1"/>
          <p:nvPr/>
        </p:nvSpPr>
        <p:spPr>
          <a:xfrm>
            <a:off x="251520" y="951111"/>
            <a:ext cx="4588500" cy="461665"/>
          </a:xfrm>
          <a:prstGeom prst="rect">
            <a:avLst/>
          </a:prstGeom>
          <a:noFill/>
        </p:spPr>
        <p:txBody>
          <a:bodyPr wrap="none" rtlCol="0">
            <a:spAutoFit/>
          </a:bodyPr>
          <a:lstStyle/>
          <a:p>
            <a:r>
              <a:rPr kumimoji="1" lang="en-US" altLang="ja-JP" sz="2400" u="sng" dirty="0">
                <a:solidFill>
                  <a:srgbClr val="0070C0"/>
                </a:solidFill>
              </a:rPr>
              <a:t>Refractive indices </a:t>
            </a:r>
            <a:r>
              <a:rPr lang="en-US" altLang="ja-JP" sz="2400" u="sng" dirty="0">
                <a:solidFill>
                  <a:srgbClr val="0070C0"/>
                </a:solidFill>
              </a:rPr>
              <a:t>at the LLL(ℓ=n=0)</a:t>
            </a:r>
          </a:p>
        </p:txBody>
      </p:sp>
      <p:sp>
        <p:nvSpPr>
          <p:cNvPr id="16" name="テキスト ボックス 15"/>
          <p:cNvSpPr txBox="1"/>
          <p:nvPr/>
        </p:nvSpPr>
        <p:spPr>
          <a:xfrm>
            <a:off x="467544" y="1484784"/>
            <a:ext cx="4752711" cy="646331"/>
          </a:xfrm>
          <a:prstGeom prst="rect">
            <a:avLst/>
          </a:prstGeom>
          <a:noFill/>
        </p:spPr>
        <p:txBody>
          <a:bodyPr wrap="none" rtlCol="0">
            <a:spAutoFit/>
          </a:bodyPr>
          <a:lstStyle/>
          <a:p>
            <a:r>
              <a:rPr kumimoji="1" lang="en-US" altLang="ja-JP" dirty="0">
                <a:solidFill>
                  <a:srgbClr val="009900"/>
                </a:solidFill>
              </a:rPr>
              <a:t>Polarization excites only along the magnetic field</a:t>
            </a:r>
          </a:p>
          <a:p>
            <a:r>
              <a:rPr lang="en-US" altLang="ja-JP" dirty="0">
                <a:solidFill>
                  <a:srgbClr val="009900"/>
                </a:solidFill>
              </a:rPr>
              <a:t>``Vacuum birefringence’’</a:t>
            </a:r>
            <a:endParaRPr kumimoji="1" lang="ja-JP" altLang="en-US" dirty="0">
              <a:solidFill>
                <a:srgbClr val="009900"/>
              </a:solidFill>
            </a:endParaRPr>
          </a:p>
        </p:txBody>
      </p:sp>
      <p:pic>
        <p:nvPicPr>
          <p:cNvPr id="6" name="図 5" descr="\begin{document}&#10;\begin{align*}&#10;\chi_1 \not = 0 , \ \ \chi_0 = \chi_2 = 0&#10;\end{align*}&#10;\end{document}"/>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436957" y="2492896"/>
            <a:ext cx="2489477" cy="261689"/>
          </a:xfrm>
          <a:prstGeom prst="rect">
            <a:avLst/>
          </a:prstGeom>
        </p:spPr>
      </p:pic>
      <p:sp>
        <p:nvSpPr>
          <p:cNvPr id="29" name="テキスト ボックス 28"/>
          <p:cNvSpPr txBox="1"/>
          <p:nvPr/>
        </p:nvSpPr>
        <p:spPr>
          <a:xfrm>
            <a:off x="5818548" y="857585"/>
            <a:ext cx="3074368" cy="369332"/>
          </a:xfrm>
          <a:prstGeom prst="rect">
            <a:avLst/>
          </a:prstGeom>
          <a:noFill/>
        </p:spPr>
        <p:txBody>
          <a:bodyPr wrap="none" rtlCol="0">
            <a:spAutoFit/>
          </a:bodyPr>
          <a:lstStyle/>
          <a:p>
            <a:r>
              <a:rPr lang="en-US" altLang="ja-JP" dirty="0">
                <a:solidFill>
                  <a:srgbClr val="00B050"/>
                </a:solidFill>
              </a:rPr>
              <a:t>(1+1)-dimensional fluctuations</a:t>
            </a:r>
            <a:endParaRPr kumimoji="1" lang="ja-JP" altLang="en-US" dirty="0">
              <a:solidFill>
                <a:srgbClr val="00B050"/>
              </a:solidFill>
            </a:endParaRPr>
          </a:p>
        </p:txBody>
      </p:sp>
      <p:grpSp>
        <p:nvGrpSpPr>
          <p:cNvPr id="59" name="Group 58">
            <a:extLst>
              <a:ext uri="{FF2B5EF4-FFF2-40B4-BE49-F238E27FC236}">
                <a16:creationId xmlns:a16="http://schemas.microsoft.com/office/drawing/2014/main" id="{47A722E6-62CB-4B71-B4B9-F20D573CA2CF}"/>
              </a:ext>
            </a:extLst>
          </p:cNvPr>
          <p:cNvGrpSpPr/>
          <p:nvPr/>
        </p:nvGrpSpPr>
        <p:grpSpPr>
          <a:xfrm>
            <a:off x="5318758" y="1412776"/>
            <a:ext cx="3645730" cy="2787333"/>
            <a:chOff x="4660618" y="3666003"/>
            <a:chExt cx="3645730" cy="2787333"/>
          </a:xfrm>
        </p:grpSpPr>
        <p:sp>
          <p:nvSpPr>
            <p:cNvPr id="9" name="上矢印 8"/>
            <p:cNvSpPr/>
            <p:nvPr/>
          </p:nvSpPr>
          <p:spPr>
            <a:xfrm>
              <a:off x="7763757" y="4536453"/>
              <a:ext cx="542591" cy="1430884"/>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B</a:t>
              </a:r>
              <a:endParaRPr kumimoji="1" lang="ja-JP" altLang="en-US" dirty="0"/>
            </a:p>
          </p:txBody>
        </p:sp>
        <p:grpSp>
          <p:nvGrpSpPr>
            <p:cNvPr id="30" name="グループ化 66">
              <a:extLst>
                <a:ext uri="{FF2B5EF4-FFF2-40B4-BE49-F238E27FC236}">
                  <a16:creationId xmlns:a16="http://schemas.microsoft.com/office/drawing/2014/main" id="{767E932A-7FAE-4785-9CB3-6CA3DD0E268F}"/>
                </a:ext>
              </a:extLst>
            </p:cNvPr>
            <p:cNvGrpSpPr/>
            <p:nvPr/>
          </p:nvGrpSpPr>
          <p:grpSpPr>
            <a:xfrm>
              <a:off x="5794996" y="3666003"/>
              <a:ext cx="1744525" cy="2787333"/>
              <a:chOff x="1825950" y="1844824"/>
              <a:chExt cx="2674042" cy="4680520"/>
            </a:xfrm>
          </p:grpSpPr>
          <p:sp>
            <p:nvSpPr>
              <p:cNvPr id="31" name="正方形/長方形 67">
                <a:extLst>
                  <a:ext uri="{FF2B5EF4-FFF2-40B4-BE49-F238E27FC236}">
                    <a16:creationId xmlns:a16="http://schemas.microsoft.com/office/drawing/2014/main" id="{60D21329-9196-41CD-8A7B-A11B1322F18C}"/>
                  </a:ext>
                </a:extLst>
              </p:cNvPr>
              <p:cNvSpPr/>
              <p:nvPr/>
            </p:nvSpPr>
            <p:spPr>
              <a:xfrm>
                <a:off x="1825950" y="1844824"/>
                <a:ext cx="2674042" cy="46805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2" name="グループ化 69">
                <a:extLst>
                  <a:ext uri="{FF2B5EF4-FFF2-40B4-BE49-F238E27FC236}">
                    <a16:creationId xmlns:a16="http://schemas.microsoft.com/office/drawing/2014/main" id="{19884E9A-37C8-4212-84AA-449965D4C447}"/>
                  </a:ext>
                </a:extLst>
              </p:cNvPr>
              <p:cNvGrpSpPr/>
              <p:nvPr/>
            </p:nvGrpSpPr>
            <p:grpSpPr>
              <a:xfrm>
                <a:off x="2238059" y="2024864"/>
                <a:ext cx="1925119" cy="4428472"/>
                <a:chOff x="-1457367" y="992746"/>
                <a:chExt cx="1925118" cy="4428472"/>
              </a:xfrm>
            </p:grpSpPr>
            <p:sp>
              <p:nvSpPr>
                <p:cNvPr id="33" name="円柱 79">
                  <a:extLst>
                    <a:ext uri="{FF2B5EF4-FFF2-40B4-BE49-F238E27FC236}">
                      <a16:creationId xmlns:a16="http://schemas.microsoft.com/office/drawing/2014/main" id="{83312D2C-3D70-4CF2-8E8D-B29692A9EBC9}"/>
                    </a:ext>
                  </a:extLst>
                </p:cNvPr>
                <p:cNvSpPr/>
                <p:nvPr/>
              </p:nvSpPr>
              <p:spPr>
                <a:xfrm>
                  <a:off x="-591308" y="992746"/>
                  <a:ext cx="173701" cy="3240360"/>
                </a:xfrm>
                <a:prstGeom prst="can">
                  <a:avLst/>
                </a:prstGeom>
                <a:gradFill flip="none" rotWithShape="1">
                  <a:gsLst>
                    <a:gs pos="0">
                      <a:srgbClr val="00B0F0">
                        <a:lumMod val="69000"/>
                      </a:srgbClr>
                    </a:gs>
                    <a:gs pos="50000">
                      <a:srgbClr val="00B0F0">
                        <a:lumMod val="93000"/>
                        <a:lumOff val="7000"/>
                      </a:srgbClr>
                    </a:gs>
                    <a:gs pos="100000">
                      <a:srgbClr val="00B0F0">
                        <a:lumMod val="69000"/>
                      </a:srgbClr>
                    </a:gs>
                  </a:gsLst>
                  <a:lin ang="0" scaled="1"/>
                  <a:tileRect/>
                </a:gra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円柱 80">
                  <a:extLst>
                    <a:ext uri="{FF2B5EF4-FFF2-40B4-BE49-F238E27FC236}">
                      <a16:creationId xmlns:a16="http://schemas.microsoft.com/office/drawing/2014/main" id="{C00D152A-45FB-4784-B019-506F0A35264E}"/>
                    </a:ext>
                  </a:extLst>
                </p:cNvPr>
                <p:cNvSpPr/>
                <p:nvPr/>
              </p:nvSpPr>
              <p:spPr>
                <a:xfrm>
                  <a:off x="-591309" y="1868820"/>
                  <a:ext cx="173701" cy="3240360"/>
                </a:xfrm>
                <a:prstGeom prst="can">
                  <a:avLst/>
                </a:prstGeom>
                <a:gradFill flip="none" rotWithShape="1">
                  <a:gsLst>
                    <a:gs pos="0">
                      <a:srgbClr val="00B0F0">
                        <a:lumMod val="69000"/>
                      </a:srgbClr>
                    </a:gs>
                    <a:gs pos="50000">
                      <a:srgbClr val="00B0F0">
                        <a:lumMod val="93000"/>
                        <a:lumOff val="7000"/>
                      </a:srgbClr>
                    </a:gs>
                    <a:gs pos="100000">
                      <a:srgbClr val="00B0F0">
                        <a:lumMod val="69000"/>
                      </a:srgbClr>
                    </a:gs>
                  </a:gsLst>
                  <a:lin ang="0" scaled="1"/>
                  <a:tileRect/>
                </a:gra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円柱 81">
                  <a:extLst>
                    <a:ext uri="{FF2B5EF4-FFF2-40B4-BE49-F238E27FC236}">
                      <a16:creationId xmlns:a16="http://schemas.microsoft.com/office/drawing/2014/main" id="{8ECE269C-B6BA-41B0-98B9-B036E7D442B2}"/>
                    </a:ext>
                  </a:extLst>
                </p:cNvPr>
                <p:cNvSpPr/>
                <p:nvPr/>
              </p:nvSpPr>
              <p:spPr>
                <a:xfrm>
                  <a:off x="-881303" y="1076732"/>
                  <a:ext cx="173701" cy="3240360"/>
                </a:xfrm>
                <a:prstGeom prst="can">
                  <a:avLst/>
                </a:prstGeom>
                <a:gradFill flip="none" rotWithShape="1">
                  <a:gsLst>
                    <a:gs pos="0">
                      <a:srgbClr val="00B0F0">
                        <a:lumMod val="69000"/>
                      </a:srgbClr>
                    </a:gs>
                    <a:gs pos="50000">
                      <a:srgbClr val="00B0F0">
                        <a:lumMod val="93000"/>
                        <a:lumOff val="7000"/>
                      </a:srgbClr>
                    </a:gs>
                    <a:gs pos="100000">
                      <a:srgbClr val="00B0F0">
                        <a:lumMod val="69000"/>
                      </a:srgbClr>
                    </a:gs>
                  </a:gsLst>
                  <a:lin ang="0" scaled="1"/>
                  <a:tileRect/>
                </a:gra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円柱 82">
                  <a:extLst>
                    <a:ext uri="{FF2B5EF4-FFF2-40B4-BE49-F238E27FC236}">
                      <a16:creationId xmlns:a16="http://schemas.microsoft.com/office/drawing/2014/main" id="{760144B3-DE00-4F3B-96DA-EC96D93609F6}"/>
                    </a:ext>
                  </a:extLst>
                </p:cNvPr>
                <p:cNvSpPr/>
                <p:nvPr/>
              </p:nvSpPr>
              <p:spPr>
                <a:xfrm>
                  <a:off x="-1169335" y="1220748"/>
                  <a:ext cx="173701" cy="3240360"/>
                </a:xfrm>
                <a:prstGeom prst="can">
                  <a:avLst/>
                </a:prstGeom>
                <a:gradFill flip="none" rotWithShape="1">
                  <a:gsLst>
                    <a:gs pos="0">
                      <a:srgbClr val="00B0F0">
                        <a:lumMod val="69000"/>
                      </a:srgbClr>
                    </a:gs>
                    <a:gs pos="50000">
                      <a:srgbClr val="00B0F0">
                        <a:lumMod val="93000"/>
                        <a:lumOff val="7000"/>
                      </a:srgbClr>
                    </a:gs>
                    <a:gs pos="100000">
                      <a:srgbClr val="00B0F0">
                        <a:lumMod val="69000"/>
                      </a:srgbClr>
                    </a:gs>
                  </a:gsLst>
                  <a:lin ang="0" scaled="1"/>
                  <a:tileRect/>
                </a:gra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円柱 83">
                  <a:extLst>
                    <a:ext uri="{FF2B5EF4-FFF2-40B4-BE49-F238E27FC236}">
                      <a16:creationId xmlns:a16="http://schemas.microsoft.com/office/drawing/2014/main" id="{AB3A48BC-7858-48D2-B4BB-932F6C1A49D1}"/>
                    </a:ext>
                  </a:extLst>
                </p:cNvPr>
                <p:cNvSpPr/>
                <p:nvPr/>
              </p:nvSpPr>
              <p:spPr>
                <a:xfrm>
                  <a:off x="12478" y="1220748"/>
                  <a:ext cx="173701" cy="3240360"/>
                </a:xfrm>
                <a:prstGeom prst="can">
                  <a:avLst/>
                </a:prstGeom>
                <a:gradFill flip="none" rotWithShape="1">
                  <a:gsLst>
                    <a:gs pos="0">
                      <a:srgbClr val="00B0F0">
                        <a:lumMod val="69000"/>
                      </a:srgbClr>
                    </a:gs>
                    <a:gs pos="50000">
                      <a:srgbClr val="00B0F0">
                        <a:lumMod val="93000"/>
                        <a:lumOff val="7000"/>
                      </a:srgbClr>
                    </a:gs>
                    <a:gs pos="100000">
                      <a:srgbClr val="00B0F0">
                        <a:lumMod val="69000"/>
                      </a:srgbClr>
                    </a:gs>
                  </a:gsLst>
                  <a:lin ang="0" scaled="1"/>
                  <a:tileRect/>
                </a:gra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円柱 84">
                  <a:extLst>
                    <a:ext uri="{FF2B5EF4-FFF2-40B4-BE49-F238E27FC236}">
                      <a16:creationId xmlns:a16="http://schemas.microsoft.com/office/drawing/2014/main" id="{48788314-3E92-49AA-8615-4955264AACA0}"/>
                    </a:ext>
                  </a:extLst>
                </p:cNvPr>
                <p:cNvSpPr/>
                <p:nvPr/>
              </p:nvSpPr>
              <p:spPr>
                <a:xfrm>
                  <a:off x="-275554" y="1076732"/>
                  <a:ext cx="173701" cy="3240360"/>
                </a:xfrm>
                <a:prstGeom prst="can">
                  <a:avLst/>
                </a:prstGeom>
                <a:gradFill flip="none" rotWithShape="1">
                  <a:gsLst>
                    <a:gs pos="0">
                      <a:srgbClr val="00B0F0">
                        <a:lumMod val="69000"/>
                      </a:srgbClr>
                    </a:gs>
                    <a:gs pos="50000">
                      <a:srgbClr val="00B0F0">
                        <a:lumMod val="93000"/>
                        <a:lumOff val="7000"/>
                      </a:srgbClr>
                    </a:gs>
                    <a:gs pos="100000">
                      <a:srgbClr val="00B0F0">
                        <a:lumMod val="69000"/>
                      </a:srgbClr>
                    </a:gs>
                  </a:gsLst>
                  <a:lin ang="0" scaled="1"/>
                  <a:tileRect/>
                </a:gra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円柱 85">
                  <a:extLst>
                    <a:ext uri="{FF2B5EF4-FFF2-40B4-BE49-F238E27FC236}">
                      <a16:creationId xmlns:a16="http://schemas.microsoft.com/office/drawing/2014/main" id="{10502A71-DD82-4A36-967F-935EE4404A55}"/>
                    </a:ext>
                  </a:extLst>
                </p:cNvPr>
                <p:cNvSpPr/>
                <p:nvPr/>
              </p:nvSpPr>
              <p:spPr>
                <a:xfrm>
                  <a:off x="-582440" y="1360352"/>
                  <a:ext cx="173701" cy="3240360"/>
                </a:xfrm>
                <a:prstGeom prst="can">
                  <a:avLst/>
                </a:prstGeom>
                <a:gradFill flip="none" rotWithShape="1">
                  <a:gsLst>
                    <a:gs pos="0">
                      <a:srgbClr val="00B0F0">
                        <a:lumMod val="69000"/>
                      </a:srgbClr>
                    </a:gs>
                    <a:gs pos="50000">
                      <a:srgbClr val="00B0F0">
                        <a:lumMod val="93000"/>
                        <a:lumOff val="7000"/>
                      </a:srgbClr>
                    </a:gs>
                    <a:gs pos="100000">
                      <a:srgbClr val="00B0F0">
                        <a:lumMod val="69000"/>
                      </a:srgbClr>
                    </a:gs>
                  </a:gsLst>
                  <a:lin ang="0" scaled="1"/>
                  <a:tileRect/>
                </a:gra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円柱 86">
                  <a:extLst>
                    <a:ext uri="{FF2B5EF4-FFF2-40B4-BE49-F238E27FC236}">
                      <a16:creationId xmlns:a16="http://schemas.microsoft.com/office/drawing/2014/main" id="{36598209-B2AA-4EAF-9077-90E582DC0788}"/>
                    </a:ext>
                  </a:extLst>
                </p:cNvPr>
                <p:cNvSpPr/>
                <p:nvPr/>
              </p:nvSpPr>
              <p:spPr>
                <a:xfrm>
                  <a:off x="-275554" y="1508780"/>
                  <a:ext cx="173701" cy="3240360"/>
                </a:xfrm>
                <a:prstGeom prst="can">
                  <a:avLst/>
                </a:prstGeom>
                <a:gradFill flip="none" rotWithShape="1">
                  <a:gsLst>
                    <a:gs pos="0">
                      <a:srgbClr val="00B0F0">
                        <a:lumMod val="69000"/>
                      </a:srgbClr>
                    </a:gs>
                    <a:gs pos="50000">
                      <a:srgbClr val="00B0F0">
                        <a:lumMod val="93000"/>
                        <a:lumOff val="7000"/>
                      </a:srgbClr>
                    </a:gs>
                    <a:gs pos="100000">
                      <a:srgbClr val="00B0F0">
                        <a:lumMod val="69000"/>
                      </a:srgbClr>
                    </a:gs>
                  </a:gsLst>
                  <a:lin ang="0" scaled="1"/>
                  <a:tileRect/>
                </a:gra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円柱 87">
                  <a:extLst>
                    <a:ext uri="{FF2B5EF4-FFF2-40B4-BE49-F238E27FC236}">
                      <a16:creationId xmlns:a16="http://schemas.microsoft.com/office/drawing/2014/main" id="{12D82EED-4F75-4996-A2C7-81AC781E20EC}"/>
                    </a:ext>
                  </a:extLst>
                </p:cNvPr>
                <p:cNvSpPr/>
                <p:nvPr/>
              </p:nvSpPr>
              <p:spPr>
                <a:xfrm>
                  <a:off x="288802" y="1360352"/>
                  <a:ext cx="173701" cy="3240360"/>
                </a:xfrm>
                <a:prstGeom prst="can">
                  <a:avLst/>
                </a:prstGeom>
                <a:gradFill flip="none" rotWithShape="1">
                  <a:gsLst>
                    <a:gs pos="0">
                      <a:srgbClr val="00B0F0">
                        <a:lumMod val="69000"/>
                      </a:srgbClr>
                    </a:gs>
                    <a:gs pos="50000">
                      <a:srgbClr val="00B0F0">
                        <a:lumMod val="93000"/>
                        <a:lumOff val="7000"/>
                      </a:srgbClr>
                    </a:gs>
                    <a:gs pos="100000">
                      <a:srgbClr val="00B0F0">
                        <a:lumMod val="69000"/>
                      </a:srgbClr>
                    </a:gs>
                  </a:gsLst>
                  <a:lin ang="0" scaled="1"/>
                  <a:tileRect/>
                </a:gra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円柱 88">
                  <a:extLst>
                    <a:ext uri="{FF2B5EF4-FFF2-40B4-BE49-F238E27FC236}">
                      <a16:creationId xmlns:a16="http://schemas.microsoft.com/office/drawing/2014/main" id="{5F982F2B-CB75-4498-8BB8-56B7B1ADA6BE}"/>
                    </a:ext>
                  </a:extLst>
                </p:cNvPr>
                <p:cNvSpPr/>
                <p:nvPr/>
              </p:nvSpPr>
              <p:spPr>
                <a:xfrm>
                  <a:off x="-1457367" y="1364764"/>
                  <a:ext cx="173701" cy="3240360"/>
                </a:xfrm>
                <a:prstGeom prst="can">
                  <a:avLst/>
                </a:prstGeom>
                <a:gradFill flip="none" rotWithShape="1">
                  <a:gsLst>
                    <a:gs pos="0">
                      <a:srgbClr val="00B0F0">
                        <a:lumMod val="69000"/>
                      </a:srgbClr>
                    </a:gs>
                    <a:gs pos="50000">
                      <a:srgbClr val="00B0F0">
                        <a:lumMod val="93000"/>
                        <a:lumOff val="7000"/>
                      </a:srgbClr>
                    </a:gs>
                    <a:gs pos="100000">
                      <a:srgbClr val="00B0F0">
                        <a:lumMod val="69000"/>
                      </a:srgbClr>
                    </a:gs>
                  </a:gsLst>
                  <a:lin ang="0" scaled="1"/>
                  <a:tileRect/>
                </a:gra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円柱 89">
                  <a:extLst>
                    <a:ext uri="{FF2B5EF4-FFF2-40B4-BE49-F238E27FC236}">
                      <a16:creationId xmlns:a16="http://schemas.microsoft.com/office/drawing/2014/main" id="{163810BA-0EBB-4CA0-9BBC-EC427FD7422E}"/>
                    </a:ext>
                  </a:extLst>
                </p:cNvPr>
                <p:cNvSpPr/>
                <p:nvPr/>
              </p:nvSpPr>
              <p:spPr>
                <a:xfrm>
                  <a:off x="-881303" y="1436772"/>
                  <a:ext cx="173701" cy="3240360"/>
                </a:xfrm>
                <a:prstGeom prst="can">
                  <a:avLst/>
                </a:prstGeom>
                <a:gradFill flip="none" rotWithShape="1">
                  <a:gsLst>
                    <a:gs pos="0">
                      <a:srgbClr val="00B0F0">
                        <a:lumMod val="69000"/>
                      </a:srgbClr>
                    </a:gs>
                    <a:gs pos="50000">
                      <a:srgbClr val="00B0F0">
                        <a:lumMod val="93000"/>
                        <a:lumOff val="7000"/>
                      </a:srgbClr>
                    </a:gs>
                    <a:gs pos="100000">
                      <a:srgbClr val="00B0F0">
                        <a:lumMod val="69000"/>
                      </a:srgbClr>
                    </a:gs>
                  </a:gsLst>
                  <a:lin ang="0" scaled="1"/>
                  <a:tileRect/>
                </a:gra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円柱 90">
                  <a:extLst>
                    <a:ext uri="{FF2B5EF4-FFF2-40B4-BE49-F238E27FC236}">
                      <a16:creationId xmlns:a16="http://schemas.microsoft.com/office/drawing/2014/main" id="{0A2E1A23-279D-42A6-A38D-E79E89E01A24}"/>
                    </a:ext>
                  </a:extLst>
                </p:cNvPr>
                <p:cNvSpPr/>
                <p:nvPr/>
              </p:nvSpPr>
              <p:spPr>
                <a:xfrm>
                  <a:off x="-582440" y="1770035"/>
                  <a:ext cx="173701" cy="3240360"/>
                </a:xfrm>
                <a:prstGeom prst="can">
                  <a:avLst/>
                </a:prstGeom>
                <a:gradFill flip="none" rotWithShape="1">
                  <a:gsLst>
                    <a:gs pos="0">
                      <a:srgbClr val="00B0F0">
                        <a:lumMod val="69000"/>
                      </a:srgbClr>
                    </a:gs>
                    <a:gs pos="50000">
                      <a:srgbClr val="00B0F0">
                        <a:lumMod val="93000"/>
                        <a:lumOff val="7000"/>
                      </a:srgbClr>
                    </a:gs>
                    <a:gs pos="100000">
                      <a:srgbClr val="00B0F0">
                        <a:lumMod val="69000"/>
                      </a:srgbClr>
                    </a:gs>
                  </a:gsLst>
                  <a:lin ang="0" scaled="1"/>
                  <a:tileRect/>
                </a:gra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円柱 91">
                  <a:extLst>
                    <a:ext uri="{FF2B5EF4-FFF2-40B4-BE49-F238E27FC236}">
                      <a16:creationId xmlns:a16="http://schemas.microsoft.com/office/drawing/2014/main" id="{30D38F4C-E2AE-47BC-A88B-8F1958F8A30D}"/>
                    </a:ext>
                  </a:extLst>
                </p:cNvPr>
                <p:cNvSpPr/>
                <p:nvPr/>
              </p:nvSpPr>
              <p:spPr>
                <a:xfrm>
                  <a:off x="54801" y="1580788"/>
                  <a:ext cx="173701" cy="3240360"/>
                </a:xfrm>
                <a:prstGeom prst="can">
                  <a:avLst/>
                </a:prstGeom>
                <a:gradFill flip="none" rotWithShape="1">
                  <a:gsLst>
                    <a:gs pos="0">
                      <a:srgbClr val="00B0F0">
                        <a:lumMod val="69000"/>
                      </a:srgbClr>
                    </a:gs>
                    <a:gs pos="50000">
                      <a:srgbClr val="00B0F0">
                        <a:lumMod val="93000"/>
                        <a:lumOff val="7000"/>
                      </a:srgbClr>
                    </a:gs>
                    <a:gs pos="100000">
                      <a:srgbClr val="00B0F0">
                        <a:lumMod val="69000"/>
                      </a:srgbClr>
                    </a:gs>
                  </a:gsLst>
                  <a:lin ang="0" scaled="1"/>
                  <a:tileRect/>
                </a:gra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円柱 92">
                  <a:extLst>
                    <a:ext uri="{FF2B5EF4-FFF2-40B4-BE49-F238E27FC236}">
                      <a16:creationId xmlns:a16="http://schemas.microsoft.com/office/drawing/2014/main" id="{9092BA4A-6674-427B-84F9-04A4E9C833DD}"/>
                    </a:ext>
                  </a:extLst>
                </p:cNvPr>
                <p:cNvSpPr/>
                <p:nvPr/>
              </p:nvSpPr>
              <p:spPr>
                <a:xfrm>
                  <a:off x="-1169336" y="1508780"/>
                  <a:ext cx="173701" cy="3240360"/>
                </a:xfrm>
                <a:prstGeom prst="can">
                  <a:avLst/>
                </a:prstGeom>
                <a:gradFill flip="none" rotWithShape="1">
                  <a:gsLst>
                    <a:gs pos="0">
                      <a:srgbClr val="00B0F0">
                        <a:lumMod val="69000"/>
                      </a:srgbClr>
                    </a:gs>
                    <a:gs pos="50000">
                      <a:srgbClr val="00B0F0">
                        <a:lumMod val="93000"/>
                        <a:lumOff val="7000"/>
                      </a:srgbClr>
                    </a:gs>
                    <a:gs pos="100000">
                      <a:srgbClr val="00B0F0">
                        <a:lumMod val="69000"/>
                      </a:srgbClr>
                    </a:gs>
                  </a:gsLst>
                  <a:lin ang="0" scaled="1"/>
                  <a:tileRect/>
                </a:gra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円柱 93">
                  <a:extLst>
                    <a:ext uri="{FF2B5EF4-FFF2-40B4-BE49-F238E27FC236}">
                      <a16:creationId xmlns:a16="http://schemas.microsoft.com/office/drawing/2014/main" id="{F540EF9A-B00E-463F-A15C-FA1DE4F74449}"/>
                    </a:ext>
                  </a:extLst>
                </p:cNvPr>
                <p:cNvSpPr/>
                <p:nvPr/>
              </p:nvSpPr>
              <p:spPr>
                <a:xfrm>
                  <a:off x="-1165767" y="1813580"/>
                  <a:ext cx="173701" cy="3240360"/>
                </a:xfrm>
                <a:prstGeom prst="can">
                  <a:avLst/>
                </a:prstGeom>
                <a:gradFill flip="none" rotWithShape="1">
                  <a:gsLst>
                    <a:gs pos="0">
                      <a:srgbClr val="00B0F0">
                        <a:lumMod val="69000"/>
                      </a:srgbClr>
                    </a:gs>
                    <a:gs pos="50000">
                      <a:srgbClr val="00B0F0">
                        <a:lumMod val="93000"/>
                        <a:lumOff val="7000"/>
                      </a:srgbClr>
                    </a:gs>
                    <a:gs pos="100000">
                      <a:srgbClr val="00B0F0">
                        <a:lumMod val="69000"/>
                      </a:srgbClr>
                    </a:gs>
                  </a:gsLst>
                  <a:lin ang="0" scaled="1"/>
                  <a:tileRect/>
                </a:gra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円柱 94">
                  <a:extLst>
                    <a:ext uri="{FF2B5EF4-FFF2-40B4-BE49-F238E27FC236}">
                      <a16:creationId xmlns:a16="http://schemas.microsoft.com/office/drawing/2014/main" id="{9E30BFED-462F-4C7C-95B5-9B20472E52A8}"/>
                    </a:ext>
                  </a:extLst>
                </p:cNvPr>
                <p:cNvSpPr/>
                <p:nvPr/>
              </p:nvSpPr>
              <p:spPr>
                <a:xfrm>
                  <a:off x="-881303" y="1813580"/>
                  <a:ext cx="173701" cy="3240360"/>
                </a:xfrm>
                <a:prstGeom prst="can">
                  <a:avLst/>
                </a:prstGeom>
                <a:gradFill flip="none" rotWithShape="1">
                  <a:gsLst>
                    <a:gs pos="0">
                      <a:srgbClr val="00B0F0">
                        <a:lumMod val="69000"/>
                      </a:srgbClr>
                    </a:gs>
                    <a:gs pos="50000">
                      <a:srgbClr val="00B0F0">
                        <a:lumMod val="93000"/>
                        <a:lumOff val="7000"/>
                      </a:srgbClr>
                    </a:gs>
                    <a:gs pos="100000">
                      <a:srgbClr val="00B0F0">
                        <a:lumMod val="69000"/>
                      </a:srgbClr>
                    </a:gs>
                  </a:gsLst>
                  <a:lin ang="0" scaled="1"/>
                  <a:tileRect/>
                </a:gra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円柱 95">
                  <a:extLst>
                    <a:ext uri="{FF2B5EF4-FFF2-40B4-BE49-F238E27FC236}">
                      <a16:creationId xmlns:a16="http://schemas.microsoft.com/office/drawing/2014/main" id="{7CBB2D7A-DA83-4D47-BB73-A305EA4DA84B}"/>
                    </a:ext>
                  </a:extLst>
                </p:cNvPr>
                <p:cNvSpPr/>
                <p:nvPr/>
              </p:nvSpPr>
              <p:spPr>
                <a:xfrm>
                  <a:off x="-591310" y="2156852"/>
                  <a:ext cx="173701" cy="3240360"/>
                </a:xfrm>
                <a:prstGeom prst="can">
                  <a:avLst/>
                </a:prstGeom>
                <a:gradFill flip="none" rotWithShape="1">
                  <a:gsLst>
                    <a:gs pos="0">
                      <a:srgbClr val="00B0F0">
                        <a:lumMod val="69000"/>
                      </a:srgbClr>
                    </a:gs>
                    <a:gs pos="50000">
                      <a:srgbClr val="00B0F0">
                        <a:lumMod val="93000"/>
                        <a:lumOff val="7000"/>
                      </a:srgbClr>
                    </a:gs>
                    <a:gs pos="100000">
                      <a:srgbClr val="00B0F0">
                        <a:lumMod val="69000"/>
                      </a:srgbClr>
                    </a:gs>
                  </a:gsLst>
                  <a:lin ang="0" scaled="1"/>
                  <a:tileRect/>
                </a:gra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円柱 96">
                  <a:extLst>
                    <a:ext uri="{FF2B5EF4-FFF2-40B4-BE49-F238E27FC236}">
                      <a16:creationId xmlns:a16="http://schemas.microsoft.com/office/drawing/2014/main" id="{A35DEA34-D2F4-4DEB-8C62-A52D17DE8CC0}"/>
                    </a:ext>
                  </a:extLst>
                </p:cNvPr>
                <p:cNvSpPr/>
                <p:nvPr/>
              </p:nvSpPr>
              <p:spPr>
                <a:xfrm>
                  <a:off x="-270500" y="1849863"/>
                  <a:ext cx="173701" cy="3240360"/>
                </a:xfrm>
                <a:prstGeom prst="can">
                  <a:avLst/>
                </a:prstGeom>
                <a:gradFill flip="none" rotWithShape="1">
                  <a:gsLst>
                    <a:gs pos="0">
                      <a:srgbClr val="00B0F0">
                        <a:lumMod val="69000"/>
                      </a:srgbClr>
                    </a:gs>
                    <a:gs pos="50000">
                      <a:srgbClr val="00B0F0">
                        <a:lumMod val="93000"/>
                        <a:lumOff val="7000"/>
                      </a:srgbClr>
                    </a:gs>
                    <a:gs pos="100000">
                      <a:srgbClr val="00B0F0">
                        <a:lumMod val="69000"/>
                      </a:srgbClr>
                    </a:gs>
                  </a:gsLst>
                  <a:lin ang="0" scaled="1"/>
                  <a:tileRect/>
                </a:gra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円柱 97">
                  <a:extLst>
                    <a:ext uri="{FF2B5EF4-FFF2-40B4-BE49-F238E27FC236}">
                      <a16:creationId xmlns:a16="http://schemas.microsoft.com/office/drawing/2014/main" id="{3FF49497-65C0-4CD1-AB25-9E73FA70C83E}"/>
                    </a:ext>
                  </a:extLst>
                </p:cNvPr>
                <p:cNvSpPr/>
                <p:nvPr/>
              </p:nvSpPr>
              <p:spPr>
                <a:xfrm>
                  <a:off x="-1177208" y="2052151"/>
                  <a:ext cx="173701" cy="3240360"/>
                </a:xfrm>
                <a:prstGeom prst="can">
                  <a:avLst/>
                </a:prstGeom>
                <a:gradFill flip="none" rotWithShape="1">
                  <a:gsLst>
                    <a:gs pos="0">
                      <a:srgbClr val="00B0F0">
                        <a:lumMod val="69000"/>
                      </a:srgbClr>
                    </a:gs>
                    <a:gs pos="50000">
                      <a:srgbClr val="00B0F0">
                        <a:lumMod val="93000"/>
                        <a:lumOff val="7000"/>
                      </a:srgbClr>
                    </a:gs>
                    <a:gs pos="100000">
                      <a:srgbClr val="00B0F0">
                        <a:lumMod val="69000"/>
                      </a:srgbClr>
                    </a:gs>
                  </a:gsLst>
                  <a:lin ang="0" scaled="1"/>
                  <a:tileRect/>
                </a:gra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円柱 98">
                  <a:extLst>
                    <a:ext uri="{FF2B5EF4-FFF2-40B4-BE49-F238E27FC236}">
                      <a16:creationId xmlns:a16="http://schemas.microsoft.com/office/drawing/2014/main" id="{260B25F3-F418-4893-8930-EDECB52C14A8}"/>
                    </a:ext>
                  </a:extLst>
                </p:cNvPr>
                <p:cNvSpPr/>
                <p:nvPr/>
              </p:nvSpPr>
              <p:spPr>
                <a:xfrm>
                  <a:off x="-1452313" y="1765744"/>
                  <a:ext cx="173701" cy="3240360"/>
                </a:xfrm>
                <a:prstGeom prst="can">
                  <a:avLst/>
                </a:prstGeom>
                <a:gradFill flip="none" rotWithShape="1">
                  <a:gsLst>
                    <a:gs pos="0">
                      <a:srgbClr val="00B0F0">
                        <a:lumMod val="69000"/>
                      </a:srgbClr>
                    </a:gs>
                    <a:gs pos="50000">
                      <a:srgbClr val="00B0F0">
                        <a:lumMod val="93000"/>
                        <a:lumOff val="7000"/>
                      </a:srgbClr>
                    </a:gs>
                    <a:gs pos="100000">
                      <a:srgbClr val="00B0F0">
                        <a:lumMod val="69000"/>
                      </a:srgbClr>
                    </a:gs>
                  </a:gsLst>
                  <a:lin ang="0" scaled="1"/>
                  <a:tileRect/>
                </a:gra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円柱 99">
                  <a:extLst>
                    <a:ext uri="{FF2B5EF4-FFF2-40B4-BE49-F238E27FC236}">
                      <a16:creationId xmlns:a16="http://schemas.microsoft.com/office/drawing/2014/main" id="{CEC89667-101C-4117-8230-F57B3B5A0BEE}"/>
                    </a:ext>
                  </a:extLst>
                </p:cNvPr>
                <p:cNvSpPr/>
                <p:nvPr/>
              </p:nvSpPr>
              <p:spPr>
                <a:xfrm>
                  <a:off x="-881303" y="2180858"/>
                  <a:ext cx="173701" cy="3240360"/>
                </a:xfrm>
                <a:prstGeom prst="can">
                  <a:avLst/>
                </a:prstGeom>
                <a:gradFill flip="none" rotWithShape="1">
                  <a:gsLst>
                    <a:gs pos="0">
                      <a:srgbClr val="00B0F0">
                        <a:lumMod val="69000"/>
                      </a:srgbClr>
                    </a:gs>
                    <a:gs pos="50000">
                      <a:srgbClr val="00B0F0">
                        <a:lumMod val="93000"/>
                        <a:lumOff val="7000"/>
                      </a:srgbClr>
                    </a:gs>
                    <a:gs pos="100000">
                      <a:srgbClr val="00B0F0">
                        <a:lumMod val="69000"/>
                      </a:srgbClr>
                    </a:gs>
                  </a:gsLst>
                  <a:lin ang="0" scaled="1"/>
                  <a:tileRect/>
                </a:gra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円柱 100">
                  <a:extLst>
                    <a:ext uri="{FF2B5EF4-FFF2-40B4-BE49-F238E27FC236}">
                      <a16:creationId xmlns:a16="http://schemas.microsoft.com/office/drawing/2014/main" id="{0FC210F5-4FD3-496D-A2C6-ED96DA0EC5EF}"/>
                    </a:ext>
                  </a:extLst>
                </p:cNvPr>
                <p:cNvSpPr/>
                <p:nvPr/>
              </p:nvSpPr>
              <p:spPr>
                <a:xfrm>
                  <a:off x="-265209" y="2156852"/>
                  <a:ext cx="173701" cy="3240360"/>
                </a:xfrm>
                <a:prstGeom prst="can">
                  <a:avLst/>
                </a:prstGeom>
                <a:gradFill flip="none" rotWithShape="1">
                  <a:gsLst>
                    <a:gs pos="0">
                      <a:srgbClr val="00B0F0">
                        <a:lumMod val="69000"/>
                      </a:srgbClr>
                    </a:gs>
                    <a:gs pos="50000">
                      <a:srgbClr val="00B0F0">
                        <a:lumMod val="93000"/>
                        <a:lumOff val="7000"/>
                      </a:srgbClr>
                    </a:gs>
                    <a:gs pos="100000">
                      <a:srgbClr val="00B0F0">
                        <a:lumMod val="69000"/>
                      </a:srgbClr>
                    </a:gs>
                  </a:gsLst>
                  <a:lin ang="0" scaled="1"/>
                  <a:tileRect/>
                </a:gra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円柱 101">
                  <a:extLst>
                    <a:ext uri="{FF2B5EF4-FFF2-40B4-BE49-F238E27FC236}">
                      <a16:creationId xmlns:a16="http://schemas.microsoft.com/office/drawing/2014/main" id="{CCEF2A60-AAFB-4809-8D3E-02EE76EB61E2}"/>
                    </a:ext>
                  </a:extLst>
                </p:cNvPr>
                <p:cNvSpPr/>
                <p:nvPr/>
              </p:nvSpPr>
              <p:spPr>
                <a:xfrm>
                  <a:off x="54800" y="1911763"/>
                  <a:ext cx="173701" cy="3240360"/>
                </a:xfrm>
                <a:prstGeom prst="can">
                  <a:avLst/>
                </a:prstGeom>
                <a:gradFill flip="none" rotWithShape="1">
                  <a:gsLst>
                    <a:gs pos="0">
                      <a:srgbClr val="00B0F0">
                        <a:lumMod val="69000"/>
                      </a:srgbClr>
                    </a:gs>
                    <a:gs pos="50000">
                      <a:srgbClr val="00B0F0">
                        <a:lumMod val="93000"/>
                        <a:lumOff val="7000"/>
                      </a:srgbClr>
                    </a:gs>
                    <a:gs pos="100000">
                      <a:srgbClr val="00B0F0">
                        <a:lumMod val="69000"/>
                      </a:srgbClr>
                    </a:gs>
                  </a:gsLst>
                  <a:lin ang="0" scaled="1"/>
                  <a:tileRect/>
                </a:gra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円柱 102">
                  <a:extLst>
                    <a:ext uri="{FF2B5EF4-FFF2-40B4-BE49-F238E27FC236}">
                      <a16:creationId xmlns:a16="http://schemas.microsoft.com/office/drawing/2014/main" id="{C3BC0CAE-2926-4247-AEB0-41590FD495EC}"/>
                    </a:ext>
                  </a:extLst>
                </p:cNvPr>
                <p:cNvSpPr/>
                <p:nvPr/>
              </p:nvSpPr>
              <p:spPr>
                <a:xfrm>
                  <a:off x="294050" y="1770035"/>
                  <a:ext cx="173701" cy="3240360"/>
                </a:xfrm>
                <a:prstGeom prst="can">
                  <a:avLst/>
                </a:prstGeom>
                <a:gradFill flip="none" rotWithShape="1">
                  <a:gsLst>
                    <a:gs pos="0">
                      <a:srgbClr val="00B0F0">
                        <a:lumMod val="69000"/>
                      </a:srgbClr>
                    </a:gs>
                    <a:gs pos="50000">
                      <a:srgbClr val="00B0F0">
                        <a:lumMod val="93000"/>
                        <a:lumOff val="7000"/>
                      </a:srgbClr>
                    </a:gs>
                    <a:gs pos="100000">
                      <a:srgbClr val="00B0F0">
                        <a:lumMod val="69000"/>
                      </a:srgbClr>
                    </a:gs>
                  </a:gsLst>
                  <a:lin ang="0" scaled="1"/>
                  <a:tileRect/>
                </a:gra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57" name="フリーフォーム 103">
              <a:extLst>
                <a:ext uri="{FF2B5EF4-FFF2-40B4-BE49-F238E27FC236}">
                  <a16:creationId xmlns:a16="http://schemas.microsoft.com/office/drawing/2014/main" id="{C96915D6-CC9F-418E-8097-A90C02FA1114}"/>
                </a:ext>
              </a:extLst>
            </p:cNvPr>
            <p:cNvSpPr/>
            <p:nvPr/>
          </p:nvSpPr>
          <p:spPr>
            <a:xfrm rot="20470114" flipH="1" flipV="1">
              <a:off x="4660618" y="5257397"/>
              <a:ext cx="965419" cy="143974"/>
            </a:xfrm>
            <a:custGeom>
              <a:avLst/>
              <a:gdLst>
                <a:gd name="connsiteX0" fmla="*/ 0 w 6371771"/>
                <a:gd name="connsiteY0" fmla="*/ 803124 h 1533677"/>
                <a:gd name="connsiteX1" fmla="*/ 682171 w 6371771"/>
                <a:gd name="connsiteY1" fmla="*/ 120953 h 1533677"/>
                <a:gd name="connsiteX2" fmla="*/ 1407885 w 6371771"/>
                <a:gd name="connsiteY2" fmla="*/ 1528839 h 1533677"/>
                <a:gd name="connsiteX3" fmla="*/ 2133600 w 6371771"/>
                <a:gd name="connsiteY3" fmla="*/ 106439 h 1533677"/>
                <a:gd name="connsiteX4" fmla="*/ 2844800 w 6371771"/>
                <a:gd name="connsiteY4" fmla="*/ 1528839 h 1533677"/>
                <a:gd name="connsiteX5" fmla="*/ 3570514 w 6371771"/>
                <a:gd name="connsiteY5" fmla="*/ 77410 h 1533677"/>
                <a:gd name="connsiteX6" fmla="*/ 4281714 w 6371771"/>
                <a:gd name="connsiteY6" fmla="*/ 1514324 h 1533677"/>
                <a:gd name="connsiteX7" fmla="*/ 4978400 w 6371771"/>
                <a:gd name="connsiteY7" fmla="*/ 91924 h 1533677"/>
                <a:gd name="connsiteX8" fmla="*/ 5733143 w 6371771"/>
                <a:gd name="connsiteY8" fmla="*/ 1514324 h 1533677"/>
                <a:gd name="connsiteX9" fmla="*/ 6371771 w 6371771"/>
                <a:gd name="connsiteY9" fmla="*/ 77410 h 1533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71771" h="1533677">
                  <a:moveTo>
                    <a:pt x="0" y="803124"/>
                  </a:moveTo>
                  <a:cubicBezTo>
                    <a:pt x="223761" y="401562"/>
                    <a:pt x="447523" y="0"/>
                    <a:pt x="682171" y="120953"/>
                  </a:cubicBezTo>
                  <a:cubicBezTo>
                    <a:pt x="916819" y="241906"/>
                    <a:pt x="1165980" y="1531258"/>
                    <a:pt x="1407885" y="1528839"/>
                  </a:cubicBezTo>
                  <a:cubicBezTo>
                    <a:pt x="1649790" y="1526420"/>
                    <a:pt x="1894114" y="106439"/>
                    <a:pt x="2133600" y="106439"/>
                  </a:cubicBezTo>
                  <a:cubicBezTo>
                    <a:pt x="2373086" y="106439"/>
                    <a:pt x="2605314" y="1533677"/>
                    <a:pt x="2844800" y="1528839"/>
                  </a:cubicBezTo>
                  <a:cubicBezTo>
                    <a:pt x="3084286" y="1524001"/>
                    <a:pt x="3331028" y="79829"/>
                    <a:pt x="3570514" y="77410"/>
                  </a:cubicBezTo>
                  <a:cubicBezTo>
                    <a:pt x="3810000" y="74991"/>
                    <a:pt x="4047066" y="1511905"/>
                    <a:pt x="4281714" y="1514324"/>
                  </a:cubicBezTo>
                  <a:cubicBezTo>
                    <a:pt x="4516362" y="1516743"/>
                    <a:pt x="4736495" y="91924"/>
                    <a:pt x="4978400" y="91924"/>
                  </a:cubicBezTo>
                  <a:cubicBezTo>
                    <a:pt x="5220305" y="91924"/>
                    <a:pt x="5500915" y="1516743"/>
                    <a:pt x="5733143" y="1514324"/>
                  </a:cubicBezTo>
                  <a:cubicBezTo>
                    <a:pt x="5965371" y="1511905"/>
                    <a:pt x="6168571" y="794657"/>
                    <a:pt x="6371771" y="77410"/>
                  </a:cubicBezTo>
                </a:path>
              </a:pathLst>
            </a:custGeom>
            <a:ln w="38100">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58" name="直線矢印コネクタ 41">
              <a:extLst>
                <a:ext uri="{FF2B5EF4-FFF2-40B4-BE49-F238E27FC236}">
                  <a16:creationId xmlns:a16="http://schemas.microsoft.com/office/drawing/2014/main" id="{A6F83399-F683-4B26-B3F3-148B9F6CF471}"/>
                </a:ext>
              </a:extLst>
            </p:cNvPr>
            <p:cNvCxnSpPr/>
            <p:nvPr/>
          </p:nvCxnSpPr>
          <p:spPr bwMode="auto">
            <a:xfrm>
              <a:off x="6690845" y="4613199"/>
              <a:ext cx="11170" cy="749276"/>
            </a:xfrm>
            <a:prstGeom prst="straightConnector1">
              <a:avLst/>
            </a:prstGeom>
            <a:ln w="38100">
              <a:solidFill>
                <a:srgbClr val="FF00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2" name="円/楕円 11"/>
            <p:cNvSpPr/>
            <p:nvPr/>
          </p:nvSpPr>
          <p:spPr>
            <a:xfrm>
              <a:off x="6597771" y="4418270"/>
              <a:ext cx="170444" cy="17044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円/楕円 23"/>
            <p:cNvSpPr/>
            <p:nvPr/>
          </p:nvSpPr>
          <p:spPr>
            <a:xfrm>
              <a:off x="6618421" y="5396668"/>
              <a:ext cx="170444" cy="17044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Arc 27">
              <a:extLst>
                <a:ext uri="{FF2B5EF4-FFF2-40B4-BE49-F238E27FC236}">
                  <a16:creationId xmlns:a16="http://schemas.microsoft.com/office/drawing/2014/main" id="{763D6F33-08DE-4A06-9ED4-47E37566A001}"/>
                </a:ext>
              </a:extLst>
            </p:cNvPr>
            <p:cNvSpPr/>
            <p:nvPr/>
          </p:nvSpPr>
          <p:spPr>
            <a:xfrm rot="21106907">
              <a:off x="5590917" y="4547102"/>
              <a:ext cx="2067724" cy="934273"/>
            </a:xfrm>
            <a:prstGeom prst="arc">
              <a:avLst>
                <a:gd name="adj1" fmla="val 5838310"/>
                <a:gd name="adj2" fmla="val 16357043"/>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pSp>
        <p:nvGrpSpPr>
          <p:cNvPr id="3" name="Group 2">
            <a:extLst>
              <a:ext uri="{FF2B5EF4-FFF2-40B4-BE49-F238E27FC236}">
                <a16:creationId xmlns:a16="http://schemas.microsoft.com/office/drawing/2014/main" id="{97D3D41B-7645-418A-88E2-3CF8B10FFCDC}"/>
              </a:ext>
            </a:extLst>
          </p:cNvPr>
          <p:cNvGrpSpPr/>
          <p:nvPr/>
        </p:nvGrpSpPr>
        <p:grpSpPr>
          <a:xfrm>
            <a:off x="251520" y="3068960"/>
            <a:ext cx="5269289" cy="1170638"/>
            <a:chOff x="251520" y="3068960"/>
            <a:chExt cx="5269289" cy="1170638"/>
          </a:xfrm>
        </p:grpSpPr>
        <p:pic>
          <p:nvPicPr>
            <p:cNvPr id="4" name="図 3" descr="\begin{document}&#10;\begin{eqnarray}&#10;\left\{&#10;\begin{array}{l}&#10;n_\parallel^2&#10;=&#10;\frac{ 1 + \chi_1 } { 1 + \chi_1 \cos^2\theta }&#10;\\&#10;n_\perp^2&#10;=&#10;1&#10;\end{array}&#10;\right. \nonumber&#10;\end{eqnarray}&#10;\end{document}"/>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251520" y="3068960"/>
              <a:ext cx="2572387" cy="1170638"/>
            </a:xfrm>
            <a:prstGeom prst="rect">
              <a:avLst/>
            </a:prstGeom>
          </p:spPr>
        </p:pic>
        <p:sp>
          <p:nvSpPr>
            <p:cNvPr id="60" name="Rectangle 59">
              <a:extLst>
                <a:ext uri="{FF2B5EF4-FFF2-40B4-BE49-F238E27FC236}">
                  <a16:creationId xmlns:a16="http://schemas.microsoft.com/office/drawing/2014/main" id="{94FCFDBF-6A29-4894-A158-5D84A364DE4E}"/>
                </a:ext>
              </a:extLst>
            </p:cNvPr>
            <p:cNvSpPr/>
            <p:nvPr/>
          </p:nvSpPr>
          <p:spPr bwMode="auto">
            <a:xfrm>
              <a:off x="1979712" y="3819018"/>
              <a:ext cx="3541097" cy="301212"/>
            </a:xfrm>
            <a:prstGeom prst="rect">
              <a:avLst/>
            </a:prstGeom>
            <a:solidFill>
              <a:srgbClr val="CCFF6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kumimoji="1" lang="ja-JP" altLang="en-US" dirty="0">
                  <a:solidFill>
                    <a:srgbClr val="00B050"/>
                  </a:solidFill>
                </a:rPr>
                <a:t>← </a:t>
              </a:r>
              <a:r>
                <a:rPr kumimoji="1" lang="en-US" altLang="ja-JP" dirty="0">
                  <a:solidFill>
                    <a:srgbClr val="00B050"/>
                  </a:solidFill>
                </a:rPr>
                <a:t>No modification in the </a:t>
              </a:r>
              <a:r>
                <a:rPr kumimoji="1" lang="ja-JP" altLang="en-US" dirty="0">
                  <a:solidFill>
                    <a:srgbClr val="00B050"/>
                  </a:solidFill>
                </a:rPr>
                <a:t>⊥ </a:t>
              </a:r>
              <a:r>
                <a:rPr kumimoji="1" lang="en-US" altLang="ja-JP" dirty="0">
                  <a:solidFill>
                    <a:srgbClr val="00B050"/>
                  </a:solidFill>
                </a:rPr>
                <a:t>mode</a:t>
              </a:r>
              <a:endParaRPr kumimoji="1" lang="ja-JP" altLang="en-US" dirty="0">
                <a:solidFill>
                  <a:srgbClr val="00B050"/>
                </a:solidFill>
              </a:endParaRPr>
            </a:p>
          </p:txBody>
        </p:sp>
      </p:grpSp>
    </p:spTree>
    <p:extLst>
      <p:ext uri="{BB962C8B-B14F-4D97-AF65-F5344CB8AC3E}">
        <p14:creationId xmlns:p14="http://schemas.microsoft.com/office/powerpoint/2010/main" val="213228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グループ化 7"/>
          <p:cNvGrpSpPr/>
          <p:nvPr/>
        </p:nvGrpSpPr>
        <p:grpSpPr>
          <a:xfrm>
            <a:off x="420591" y="908720"/>
            <a:ext cx="8543897" cy="3096344"/>
            <a:chOff x="600103" y="3558621"/>
            <a:chExt cx="8543897" cy="3096344"/>
          </a:xfrm>
        </p:grpSpPr>
        <p:grpSp>
          <p:nvGrpSpPr>
            <p:cNvPr id="5" name="グループ化 4"/>
            <p:cNvGrpSpPr/>
            <p:nvPr/>
          </p:nvGrpSpPr>
          <p:grpSpPr>
            <a:xfrm>
              <a:off x="600103" y="3558621"/>
              <a:ext cx="4228355" cy="2318651"/>
              <a:chOff x="600103" y="3558621"/>
              <a:chExt cx="4228355" cy="2318651"/>
            </a:xfrm>
          </p:grpSpPr>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103" y="3558621"/>
                <a:ext cx="3942377" cy="23116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20" name="テキスト ボックス 19"/>
                  <p:cNvSpPr txBox="1"/>
                  <p:nvPr/>
                </p:nvSpPr>
                <p:spPr>
                  <a:xfrm>
                    <a:off x="3963028" y="4638741"/>
                    <a:ext cx="865430" cy="307777"/>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kumimoji="1" lang="en-US" altLang="ja-JP" sz="1400" b="0" i="1" smtClean="0">
                                  <a:latin typeface="Cambria Math" panose="02040503050406030204" pitchFamily="18" charset="0"/>
                                </a:rPr>
                              </m:ctrlPr>
                            </m:sSupPr>
                            <m:e>
                              <m:r>
                                <a:rPr kumimoji="1" lang="ja-JP" altLang="en-US" sz="1400" b="0" i="1" smtClean="0">
                                  <a:latin typeface="Cambria Math"/>
                                </a:rPr>
                                <m:t>𝜔</m:t>
                              </m:r>
                            </m:e>
                            <m:sup>
                              <m:r>
                                <a:rPr kumimoji="1" lang="en-US" altLang="ja-JP" sz="1400" b="0" i="1" smtClean="0">
                                  <a:latin typeface="Cambria Math"/>
                                </a:rPr>
                                <m:t>2</m:t>
                              </m:r>
                            </m:sup>
                          </m:sSup>
                          <m:r>
                            <a:rPr kumimoji="1" lang="en-US" altLang="ja-JP" sz="1400" b="0" i="1" smtClean="0">
                              <a:latin typeface="Cambria Math"/>
                            </a:rPr>
                            <m:t>/4</m:t>
                          </m:r>
                          <m:sSup>
                            <m:sSupPr>
                              <m:ctrlPr>
                                <a:rPr kumimoji="1" lang="en-US" altLang="ja-JP" sz="1400" b="0" i="1" smtClean="0">
                                  <a:latin typeface="Cambria Math" panose="02040503050406030204" pitchFamily="18" charset="0"/>
                                </a:rPr>
                              </m:ctrlPr>
                            </m:sSupPr>
                            <m:e>
                              <m:r>
                                <a:rPr kumimoji="1" lang="en-US" altLang="ja-JP" sz="1400" b="0" i="1" smtClean="0">
                                  <a:latin typeface="Cambria Math"/>
                                </a:rPr>
                                <m:t>𝑚</m:t>
                              </m:r>
                            </m:e>
                            <m:sup>
                              <m:r>
                                <a:rPr kumimoji="1" lang="en-US" altLang="ja-JP" sz="1400" b="0" i="1" smtClean="0">
                                  <a:latin typeface="Cambria Math"/>
                                </a:rPr>
                                <m:t>2</m:t>
                              </m:r>
                            </m:sup>
                          </m:sSup>
                        </m:oMath>
                      </m:oMathPara>
                    </a14:m>
                    <a:endParaRPr kumimoji="1" lang="ja-JP" altLang="en-US" sz="1400" dirty="0"/>
                  </a:p>
                </p:txBody>
              </p:sp>
            </mc:Choice>
            <mc:Fallback xmlns="">
              <p:sp>
                <p:nvSpPr>
                  <p:cNvPr id="20" name="テキスト ボックス 19"/>
                  <p:cNvSpPr txBox="1">
                    <a:spLocks noRot="1" noChangeAspect="1" noMove="1" noResize="1" noEditPoints="1" noAdjustHandles="1" noChangeArrowheads="1" noChangeShapeType="1" noTextEdit="1"/>
                  </p:cNvSpPr>
                  <p:nvPr/>
                </p:nvSpPr>
                <p:spPr>
                  <a:xfrm>
                    <a:off x="3963028" y="4638741"/>
                    <a:ext cx="865430" cy="307777"/>
                  </a:xfrm>
                  <a:prstGeom prst="rect">
                    <a:avLst/>
                  </a:prstGeom>
                  <a:blipFill rotWithShape="1">
                    <a:blip r:embed="rId4"/>
                    <a:stretch>
                      <a:fillRect b="-7843"/>
                    </a:stretch>
                  </a:blipFill>
                </p:spPr>
                <p:txBody>
                  <a:bodyPr/>
                  <a:lstStyle/>
                  <a:p>
                    <a:r>
                      <a:rPr lang="ja-JP" altLang="en-US">
                        <a:noFill/>
                      </a:rPr>
                      <a:t> </a:t>
                    </a:r>
                  </a:p>
                </p:txBody>
              </p:sp>
            </mc:Fallback>
          </mc:AlternateContent>
          <p:sp>
            <p:nvSpPr>
              <p:cNvPr id="22" name="テキスト ボックス 21"/>
              <p:cNvSpPr txBox="1"/>
              <p:nvPr/>
            </p:nvSpPr>
            <p:spPr>
              <a:xfrm>
                <a:off x="1786944" y="5615662"/>
                <a:ext cx="1391728" cy="261610"/>
              </a:xfrm>
              <a:prstGeom prst="rect">
                <a:avLst/>
              </a:prstGeom>
              <a:noFill/>
            </p:spPr>
            <p:txBody>
              <a:bodyPr wrap="none" rtlCol="0">
                <a:spAutoFit/>
              </a:bodyPr>
              <a:lstStyle/>
              <a:p>
                <a:r>
                  <a:rPr lang="ja-JP" altLang="en-US" sz="1100" dirty="0"/>
                  <a:t>≈ </a:t>
                </a:r>
                <a:r>
                  <a:rPr lang="en-US" altLang="ja-JP" sz="1100" dirty="0" err="1"/>
                  <a:t>Magnetar</a:t>
                </a:r>
                <a:r>
                  <a:rPr lang="en-US" altLang="ja-JP" sz="1100" dirty="0"/>
                  <a:t> &lt;&lt; </a:t>
                </a:r>
                <a:r>
                  <a:rPr lang="en-US" altLang="ja-JP" sz="1100" dirty="0" err="1"/>
                  <a:t>UrHIC</a:t>
                </a:r>
                <a:endParaRPr kumimoji="1" lang="ja-JP" altLang="en-US" sz="1100" dirty="0"/>
              </a:p>
            </p:txBody>
          </p:sp>
        </p:grpSp>
        <p:grpSp>
          <p:nvGrpSpPr>
            <p:cNvPr id="3" name="グループ化 2"/>
            <p:cNvGrpSpPr/>
            <p:nvPr/>
          </p:nvGrpSpPr>
          <p:grpSpPr>
            <a:xfrm>
              <a:off x="4873158" y="3702637"/>
              <a:ext cx="4270842" cy="2534675"/>
              <a:chOff x="4873158" y="3702637"/>
              <a:chExt cx="4270842" cy="2534675"/>
            </a:xfrm>
          </p:grpSpPr>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3158" y="3702637"/>
                <a:ext cx="3587274" cy="23258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24" name="テキスト ボックス 23"/>
                  <p:cNvSpPr txBox="1"/>
                  <p:nvPr/>
                </p:nvSpPr>
                <p:spPr>
                  <a:xfrm>
                    <a:off x="8278570" y="5929535"/>
                    <a:ext cx="865430" cy="307777"/>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kumimoji="1" lang="en-US" altLang="ja-JP" sz="1400" b="0" i="1" smtClean="0">
                                  <a:latin typeface="Cambria Math" panose="02040503050406030204" pitchFamily="18" charset="0"/>
                                </a:rPr>
                              </m:ctrlPr>
                            </m:sSupPr>
                            <m:e>
                              <m:r>
                                <a:rPr kumimoji="1" lang="ja-JP" altLang="en-US" sz="1400" b="0" i="1" smtClean="0">
                                  <a:latin typeface="Cambria Math"/>
                                </a:rPr>
                                <m:t>𝜔</m:t>
                              </m:r>
                            </m:e>
                            <m:sup>
                              <m:r>
                                <a:rPr kumimoji="1" lang="en-US" altLang="ja-JP" sz="1400" b="0" i="1" smtClean="0">
                                  <a:latin typeface="Cambria Math"/>
                                </a:rPr>
                                <m:t>2</m:t>
                              </m:r>
                            </m:sup>
                          </m:sSup>
                          <m:r>
                            <a:rPr kumimoji="1" lang="en-US" altLang="ja-JP" sz="1400" b="0" i="1" smtClean="0">
                              <a:latin typeface="Cambria Math"/>
                            </a:rPr>
                            <m:t>/4</m:t>
                          </m:r>
                          <m:sSup>
                            <m:sSupPr>
                              <m:ctrlPr>
                                <a:rPr kumimoji="1" lang="en-US" altLang="ja-JP" sz="1400" b="0" i="1" smtClean="0">
                                  <a:latin typeface="Cambria Math" panose="02040503050406030204" pitchFamily="18" charset="0"/>
                                </a:rPr>
                              </m:ctrlPr>
                            </m:sSupPr>
                            <m:e>
                              <m:r>
                                <a:rPr kumimoji="1" lang="en-US" altLang="ja-JP" sz="1400" b="0" i="1" smtClean="0">
                                  <a:latin typeface="Cambria Math"/>
                                </a:rPr>
                                <m:t>𝑚</m:t>
                              </m:r>
                            </m:e>
                            <m:sup>
                              <m:r>
                                <a:rPr kumimoji="1" lang="en-US" altLang="ja-JP" sz="1400" b="0" i="1" smtClean="0">
                                  <a:latin typeface="Cambria Math"/>
                                </a:rPr>
                                <m:t>2</m:t>
                              </m:r>
                            </m:sup>
                          </m:sSup>
                        </m:oMath>
                      </m:oMathPara>
                    </a14:m>
                    <a:endParaRPr kumimoji="1" lang="ja-JP" altLang="en-US" sz="1400" dirty="0"/>
                  </a:p>
                </p:txBody>
              </p:sp>
            </mc:Choice>
            <mc:Fallback xmlns="">
              <p:sp>
                <p:nvSpPr>
                  <p:cNvPr id="24" name="テキスト ボックス 23"/>
                  <p:cNvSpPr txBox="1">
                    <a:spLocks noRot="1" noChangeAspect="1" noMove="1" noResize="1" noEditPoints="1" noAdjustHandles="1" noChangeArrowheads="1" noChangeShapeType="1" noTextEdit="1"/>
                  </p:cNvSpPr>
                  <p:nvPr/>
                </p:nvSpPr>
                <p:spPr>
                  <a:xfrm>
                    <a:off x="8278570" y="5929535"/>
                    <a:ext cx="865430" cy="307777"/>
                  </a:xfrm>
                  <a:prstGeom prst="rect">
                    <a:avLst/>
                  </a:prstGeom>
                  <a:blipFill rotWithShape="1">
                    <a:blip r:embed="rId10"/>
                    <a:stretch>
                      <a:fillRect b="-10000"/>
                    </a:stretch>
                  </a:blipFill>
                </p:spPr>
                <p:txBody>
                  <a:bodyPr/>
                  <a:lstStyle/>
                  <a:p>
                    <a:r>
                      <a:rPr lang="ja-JP" altLang="en-US">
                        <a:noFill/>
                      </a:rPr>
                      <a:t> </a:t>
                    </a:r>
                  </a:p>
                </p:txBody>
              </p:sp>
            </mc:Fallback>
          </mc:AlternateContent>
        </p:grpSp>
        <p:sp>
          <p:nvSpPr>
            <p:cNvPr id="6" name="正方形/長方形 5"/>
            <p:cNvSpPr/>
            <p:nvPr/>
          </p:nvSpPr>
          <p:spPr>
            <a:xfrm>
              <a:off x="756345" y="6193300"/>
              <a:ext cx="5939383" cy="461665"/>
            </a:xfrm>
            <a:prstGeom prst="rect">
              <a:avLst/>
            </a:prstGeom>
          </p:spPr>
          <p:txBody>
            <a:bodyPr wrap="none">
              <a:spAutoFit/>
            </a:bodyPr>
            <a:lstStyle/>
            <a:p>
              <a:r>
                <a:rPr lang="en-US" altLang="ja-JP" sz="2400" dirty="0">
                  <a:solidFill>
                    <a:srgbClr val="00B050"/>
                  </a:solidFill>
                </a:rPr>
                <a:t> cf. air n = 1.0003,  water n = 1.3, prism n = 1.5</a:t>
              </a:r>
              <a:endParaRPr lang="ja-JP" altLang="en-US" sz="2400" dirty="0">
                <a:solidFill>
                  <a:srgbClr val="00B050"/>
                </a:solidFill>
              </a:endParaRPr>
            </a:p>
          </p:txBody>
        </p:sp>
      </p:grpSp>
      <p:grpSp>
        <p:nvGrpSpPr>
          <p:cNvPr id="7" name="グループ化 6"/>
          <p:cNvGrpSpPr/>
          <p:nvPr/>
        </p:nvGrpSpPr>
        <p:grpSpPr>
          <a:xfrm>
            <a:off x="1405631" y="4497326"/>
            <a:ext cx="6533651" cy="2388058"/>
            <a:chOff x="1477639" y="4465388"/>
            <a:chExt cx="6533651" cy="2388058"/>
          </a:xfrm>
        </p:grpSpPr>
        <p:pic>
          <p:nvPicPr>
            <p:cNvPr id="23" name="Picture 2" descr="http://www.animations.physics.unsw.edu.au/jw/light/images/optics_of_wineglass2.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477639" y="4465389"/>
              <a:ext cx="2520280" cy="1800201"/>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http://www.animations.physics.unsw.edu.au/jw/light/images/optics_of_wineglass2.jpg"/>
            <p:cNvPicPr>
              <a:picLocks noChangeAspect="1" noChangeArrowheads="1"/>
            </p:cNvPicPr>
            <p:nvPr/>
          </p:nvPicPr>
          <p:blipFill>
            <a:blip r:embed="rId12" cstate="print">
              <a:extLst>
                <a:ext uri="{BEBA8EAE-BF5A-486C-A8C5-ECC9F3942E4B}">
                  <a14:imgProps xmlns:a14="http://schemas.microsoft.com/office/drawing/2010/main">
                    <a14:imgLayer r:embed="rId13">
                      <a14:imgEffect>
                        <a14:artisticGlowEdges trans="0" smoothness="7"/>
                      </a14:imgEffect>
                    </a14:imgLayer>
                  </a14:imgProps>
                </a:ext>
                <a:ext uri="{28A0092B-C50C-407E-A947-70E740481C1C}">
                  <a14:useLocalDpi xmlns:a14="http://schemas.microsoft.com/office/drawing/2010/main" val="0"/>
                </a:ext>
              </a:extLst>
            </a:blip>
            <a:srcRect/>
            <a:stretch>
              <a:fillRect/>
            </a:stretch>
          </p:blipFill>
          <p:spPr bwMode="auto">
            <a:xfrm>
              <a:off x="5436095" y="4465388"/>
              <a:ext cx="2520281" cy="1800201"/>
            </a:xfrm>
            <a:prstGeom prst="rect">
              <a:avLst/>
            </a:prstGeom>
            <a:noFill/>
            <a:extLst>
              <a:ext uri="{909E8E84-426E-40DD-AFC4-6F175D3DCCD1}">
                <a14:hiddenFill xmlns:a14="http://schemas.microsoft.com/office/drawing/2010/main">
                  <a:solidFill>
                    <a:srgbClr val="FFFFFF"/>
                  </a:solidFill>
                </a14:hiddenFill>
              </a:ext>
            </a:extLst>
          </p:spPr>
        </p:pic>
        <p:sp>
          <p:nvSpPr>
            <p:cNvPr id="11" name="テキスト ボックス 10"/>
            <p:cNvSpPr txBox="1"/>
            <p:nvPr/>
          </p:nvSpPr>
          <p:spPr>
            <a:xfrm>
              <a:off x="2154342" y="6436708"/>
              <a:ext cx="1256306" cy="400110"/>
            </a:xfrm>
            <a:prstGeom prst="rect">
              <a:avLst/>
            </a:prstGeom>
            <a:noFill/>
          </p:spPr>
          <p:txBody>
            <a:bodyPr wrap="none" rtlCol="0">
              <a:spAutoFit/>
            </a:bodyPr>
            <a:lstStyle/>
            <a:p>
              <a:r>
                <a:rPr lang="en-US" altLang="ja-JP" sz="2000" dirty="0"/>
                <a:t>Refraction</a:t>
              </a:r>
              <a:endParaRPr kumimoji="1" lang="ja-JP" altLang="en-US" sz="2000" dirty="0"/>
            </a:p>
          </p:txBody>
        </p:sp>
        <p:sp>
          <p:nvSpPr>
            <p:cNvPr id="26" name="テキスト ボックス 25"/>
            <p:cNvSpPr txBox="1"/>
            <p:nvPr/>
          </p:nvSpPr>
          <p:spPr>
            <a:xfrm>
              <a:off x="5580112" y="6453336"/>
              <a:ext cx="2431178" cy="400110"/>
            </a:xfrm>
            <a:prstGeom prst="rect">
              <a:avLst/>
            </a:prstGeom>
            <a:noFill/>
          </p:spPr>
          <p:txBody>
            <a:bodyPr wrap="none" rtlCol="0">
              <a:spAutoFit/>
            </a:bodyPr>
            <a:lstStyle/>
            <a:p>
              <a:r>
                <a:rPr lang="en-US" altLang="ja-JP" sz="2000" dirty="0"/>
                <a:t>Difermion production</a:t>
              </a:r>
              <a:endParaRPr kumimoji="1" lang="ja-JP" altLang="en-US" sz="2000" dirty="0"/>
            </a:p>
          </p:txBody>
        </p:sp>
      </p:grpSp>
      <p:sp>
        <p:nvSpPr>
          <p:cNvPr id="18" name="テキスト ボックス 17"/>
          <p:cNvSpPr txBox="1"/>
          <p:nvPr/>
        </p:nvSpPr>
        <p:spPr>
          <a:xfrm>
            <a:off x="2665771" y="188640"/>
            <a:ext cx="4055534" cy="523220"/>
          </a:xfrm>
          <a:prstGeom prst="rect">
            <a:avLst/>
          </a:prstGeom>
          <a:noFill/>
        </p:spPr>
        <p:txBody>
          <a:bodyPr wrap="none" rtlCol="0">
            <a:spAutoFit/>
          </a:bodyPr>
          <a:lstStyle/>
          <a:p>
            <a:r>
              <a:rPr lang="en-US" altLang="ja-JP" sz="2800" i="1" dirty="0">
                <a:solidFill>
                  <a:srgbClr val="FF7C80"/>
                </a:solidFill>
              </a:rPr>
              <a:t>Complex refractive indices </a:t>
            </a:r>
          </a:p>
        </p:txBody>
      </p:sp>
      <p:sp>
        <p:nvSpPr>
          <p:cNvPr id="2" name="TextBox 1">
            <a:extLst>
              <a:ext uri="{FF2B5EF4-FFF2-40B4-BE49-F238E27FC236}">
                <a16:creationId xmlns:a16="http://schemas.microsoft.com/office/drawing/2014/main" id="{A68C589B-DEBF-4709-8758-2A7490E8748A}"/>
              </a:ext>
            </a:extLst>
          </p:cNvPr>
          <p:cNvSpPr txBox="1"/>
          <p:nvPr/>
        </p:nvSpPr>
        <p:spPr>
          <a:xfrm>
            <a:off x="1200340" y="3236418"/>
            <a:ext cx="4420616" cy="400110"/>
          </a:xfrm>
          <a:prstGeom prst="rect">
            <a:avLst/>
          </a:prstGeom>
          <a:noFill/>
        </p:spPr>
        <p:txBody>
          <a:bodyPr wrap="square" rtlCol="0">
            <a:spAutoFit/>
          </a:bodyPr>
          <a:lstStyle/>
          <a:p>
            <a:r>
              <a:rPr kumimoji="1" lang="en-US" altLang="ja-JP" sz="2000" dirty="0">
                <a:solidFill>
                  <a:srgbClr val="0070C0"/>
                </a:solidFill>
              </a:rPr>
              <a:t>Final results shown by solid lines</a:t>
            </a:r>
            <a:endParaRPr kumimoji="1" lang="ja-JP" altLang="en-US" sz="2000" dirty="0">
              <a:solidFill>
                <a:srgbClr val="0070C0"/>
              </a:solidFill>
            </a:endParaRPr>
          </a:p>
        </p:txBody>
      </p:sp>
    </p:spTree>
    <p:extLst>
      <p:ext uri="{BB962C8B-B14F-4D97-AF65-F5344CB8AC3E}">
        <p14:creationId xmlns:p14="http://schemas.microsoft.com/office/powerpoint/2010/main" val="28793640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ext Box 13"/>
          <p:cNvSpPr txBox="1">
            <a:spLocks noChangeArrowheads="1"/>
          </p:cNvSpPr>
          <p:nvPr/>
        </p:nvSpPr>
        <p:spPr bwMode="auto">
          <a:xfrm>
            <a:off x="2339628" y="168103"/>
            <a:ext cx="4464620" cy="461665"/>
          </a:xfrm>
          <a:prstGeom prst="rect">
            <a:avLst/>
          </a:prstGeom>
          <a:noFill/>
          <a:ln w="9525">
            <a:noFill/>
            <a:miter lim="800000"/>
            <a:headEnd/>
            <a:tailEnd/>
          </a:ln>
        </p:spPr>
        <p:txBody>
          <a:bodyPr wrap="none">
            <a:spAutoFit/>
          </a:bodyPr>
          <a:lstStyle/>
          <a:p>
            <a:r>
              <a:rPr lang="en-US" altLang="ja-JP" sz="2400" dirty="0"/>
              <a:t>Anisotropy of the refraction index </a:t>
            </a:r>
          </a:p>
        </p:txBody>
      </p:sp>
      <p:pic>
        <p:nvPicPr>
          <p:cNvPr id="24579" name="Picture 15"/>
          <p:cNvPicPr>
            <a:picLocks noChangeAspect="1" noChangeArrowheads="1"/>
          </p:cNvPicPr>
          <p:nvPr/>
        </p:nvPicPr>
        <p:blipFill>
          <a:blip r:embed="rId2" cstate="print"/>
          <a:srcRect/>
          <a:stretch>
            <a:fillRect/>
          </a:stretch>
        </p:blipFill>
        <p:spPr bwMode="auto">
          <a:xfrm>
            <a:off x="7093272" y="1900585"/>
            <a:ext cx="1714500" cy="1671637"/>
          </a:xfrm>
          <a:prstGeom prst="rect">
            <a:avLst/>
          </a:prstGeom>
          <a:noFill/>
          <a:ln w="9525">
            <a:noFill/>
            <a:miter lim="800000"/>
            <a:headEnd/>
            <a:tailEnd/>
          </a:ln>
        </p:spPr>
      </p:pic>
      <p:pic>
        <p:nvPicPr>
          <p:cNvPr id="24580" name="Picture 17"/>
          <p:cNvPicPr>
            <a:picLocks noChangeAspect="1" noChangeArrowheads="1"/>
          </p:cNvPicPr>
          <p:nvPr/>
        </p:nvPicPr>
        <p:blipFill>
          <a:blip r:embed="rId3" cstate="print"/>
          <a:srcRect/>
          <a:stretch>
            <a:fillRect/>
          </a:stretch>
        </p:blipFill>
        <p:spPr bwMode="auto">
          <a:xfrm>
            <a:off x="5167213" y="1898005"/>
            <a:ext cx="1714500" cy="1671637"/>
          </a:xfrm>
          <a:prstGeom prst="rect">
            <a:avLst/>
          </a:prstGeom>
          <a:noFill/>
          <a:ln w="9525">
            <a:noFill/>
            <a:miter lim="800000"/>
            <a:headEnd/>
            <a:tailEnd/>
          </a:ln>
        </p:spPr>
      </p:pic>
      <p:pic>
        <p:nvPicPr>
          <p:cNvPr id="24581" name="Picture 18"/>
          <p:cNvPicPr>
            <a:picLocks noChangeAspect="1" noChangeArrowheads="1"/>
          </p:cNvPicPr>
          <p:nvPr/>
        </p:nvPicPr>
        <p:blipFill>
          <a:blip r:embed="rId4" cstate="print"/>
          <a:srcRect/>
          <a:stretch>
            <a:fillRect/>
          </a:stretch>
        </p:blipFill>
        <p:spPr bwMode="auto">
          <a:xfrm>
            <a:off x="3151088" y="1898005"/>
            <a:ext cx="1714500" cy="1671637"/>
          </a:xfrm>
          <a:prstGeom prst="rect">
            <a:avLst/>
          </a:prstGeom>
          <a:noFill/>
          <a:ln w="9525">
            <a:noFill/>
            <a:miter lim="800000"/>
            <a:headEnd/>
            <a:tailEnd/>
          </a:ln>
        </p:spPr>
      </p:pic>
      <p:sp>
        <p:nvSpPr>
          <p:cNvPr id="24582" name="Text Box 31"/>
          <p:cNvSpPr txBox="1">
            <a:spLocks noChangeArrowheads="1"/>
          </p:cNvSpPr>
          <p:nvPr/>
        </p:nvSpPr>
        <p:spPr bwMode="auto">
          <a:xfrm>
            <a:off x="107504" y="688380"/>
            <a:ext cx="8065640" cy="646331"/>
          </a:xfrm>
          <a:prstGeom prst="rect">
            <a:avLst/>
          </a:prstGeom>
          <a:noFill/>
          <a:ln w="9525">
            <a:noFill/>
            <a:miter lim="800000"/>
            <a:headEnd/>
            <a:tailEnd/>
          </a:ln>
        </p:spPr>
        <p:txBody>
          <a:bodyPr wrap="square">
            <a:spAutoFit/>
          </a:bodyPr>
          <a:lstStyle/>
          <a:p>
            <a:r>
              <a:rPr lang="en-US" altLang="ja-JP" dirty="0">
                <a:solidFill>
                  <a:srgbClr val="FF5050"/>
                </a:solidFill>
              </a:rPr>
              <a:t>Angle : Direction of the photon propagation</a:t>
            </a:r>
          </a:p>
          <a:p>
            <a:r>
              <a:rPr lang="en-US" altLang="ja-JP" dirty="0">
                <a:solidFill>
                  <a:srgbClr val="9900CC"/>
                </a:solidFill>
              </a:rPr>
              <a:t>Radius : Magnitude of the refraction index</a:t>
            </a:r>
          </a:p>
        </p:txBody>
      </p:sp>
      <p:sp>
        <p:nvSpPr>
          <p:cNvPr id="24584" name="Text Box 33"/>
          <p:cNvSpPr txBox="1">
            <a:spLocks noChangeArrowheads="1"/>
          </p:cNvSpPr>
          <p:nvPr/>
        </p:nvSpPr>
        <p:spPr bwMode="auto">
          <a:xfrm>
            <a:off x="3132038" y="1485255"/>
            <a:ext cx="1162050" cy="366712"/>
          </a:xfrm>
          <a:prstGeom prst="rect">
            <a:avLst/>
          </a:prstGeom>
          <a:noFill/>
          <a:ln w="9525">
            <a:noFill/>
            <a:miter lim="800000"/>
            <a:headEnd/>
            <a:tailEnd/>
          </a:ln>
        </p:spPr>
        <p:txBody>
          <a:bodyPr wrap="none">
            <a:spAutoFit/>
          </a:bodyPr>
          <a:lstStyle/>
          <a:p>
            <a:r>
              <a:rPr lang="en-US" altLang="ja-JP" b="1">
                <a:solidFill>
                  <a:schemeClr val="hlink"/>
                </a:solidFill>
              </a:rPr>
              <a:t>Real part</a:t>
            </a:r>
          </a:p>
        </p:txBody>
      </p:sp>
      <p:sp>
        <p:nvSpPr>
          <p:cNvPr id="24602" name="Line 37"/>
          <p:cNvSpPr>
            <a:spLocks noChangeShapeType="1"/>
          </p:cNvSpPr>
          <p:nvPr/>
        </p:nvSpPr>
        <p:spPr bwMode="auto">
          <a:xfrm flipV="1">
            <a:off x="3276054" y="4132936"/>
            <a:ext cx="3672210" cy="16144"/>
          </a:xfrm>
          <a:prstGeom prst="line">
            <a:avLst/>
          </a:prstGeom>
          <a:noFill/>
          <a:ln w="57150">
            <a:solidFill>
              <a:srgbClr val="339933"/>
            </a:solidFill>
            <a:round/>
            <a:headEnd/>
            <a:tailEnd type="triangle" w="med" len="med"/>
          </a:ln>
        </p:spPr>
        <p:txBody>
          <a:bodyPr/>
          <a:lstStyle/>
          <a:p>
            <a:endParaRPr lang="ja-JP" altLang="en-US"/>
          </a:p>
        </p:txBody>
      </p:sp>
      <p:grpSp>
        <p:nvGrpSpPr>
          <p:cNvPr id="3" name="Group 40"/>
          <p:cNvGrpSpPr>
            <a:grpSpLocks/>
          </p:cNvGrpSpPr>
          <p:nvPr/>
        </p:nvGrpSpPr>
        <p:grpSpPr bwMode="auto">
          <a:xfrm>
            <a:off x="7309172" y="1268760"/>
            <a:ext cx="1295400" cy="431800"/>
            <a:chOff x="4422" y="935"/>
            <a:chExt cx="1088" cy="363"/>
          </a:xfrm>
        </p:grpSpPr>
        <p:sp>
          <p:nvSpPr>
            <p:cNvPr id="24600" name="AutoShape 39"/>
            <p:cNvSpPr>
              <a:spLocks noChangeArrowheads="1"/>
            </p:cNvSpPr>
            <p:nvPr/>
          </p:nvSpPr>
          <p:spPr bwMode="auto">
            <a:xfrm>
              <a:off x="4422" y="935"/>
              <a:ext cx="1088" cy="363"/>
            </a:xfrm>
            <a:prstGeom prst="roundRect">
              <a:avLst>
                <a:gd name="adj" fmla="val 16667"/>
              </a:avLst>
            </a:prstGeom>
            <a:solidFill>
              <a:srgbClr val="FFFF00"/>
            </a:solidFill>
            <a:ln w="9525">
              <a:solidFill>
                <a:schemeClr val="tx1"/>
              </a:solidFill>
              <a:round/>
              <a:headEnd/>
              <a:tailEnd/>
            </a:ln>
          </p:spPr>
          <p:txBody>
            <a:bodyPr wrap="none" anchor="ctr"/>
            <a:lstStyle/>
            <a:p>
              <a:endParaRPr lang="ja-JP" altLang="en-US"/>
            </a:p>
          </p:txBody>
        </p:sp>
        <p:pic>
          <p:nvPicPr>
            <p:cNvPr id="24601" name="Picture 38" descr="\begin{document}&#10;\begin{align*}&#10;B/B_c = 100&#10;\end{align*}&#10;\end{document}"/>
            <p:cNvPicPr>
              <a:picLocks noChangeAspect="1" noChangeArrowheads="1"/>
            </p:cNvPicPr>
            <p:nvPr/>
          </p:nvPicPr>
          <p:blipFill>
            <a:blip r:embed="rId5" cstate="print"/>
            <a:srcRect/>
            <a:stretch>
              <a:fillRect/>
            </a:stretch>
          </p:blipFill>
          <p:spPr bwMode="auto">
            <a:xfrm>
              <a:off x="4468" y="1026"/>
              <a:ext cx="970" cy="192"/>
            </a:xfrm>
            <a:prstGeom prst="rect">
              <a:avLst/>
            </a:prstGeom>
            <a:noFill/>
            <a:ln w="9525">
              <a:noFill/>
              <a:miter lim="800000"/>
              <a:headEnd/>
              <a:tailEnd/>
            </a:ln>
          </p:spPr>
        </p:pic>
      </p:grpSp>
      <p:pic>
        <p:nvPicPr>
          <p:cNvPr id="24593" name="Picture 11"/>
          <p:cNvPicPr>
            <a:picLocks noChangeAspect="1" noChangeArrowheads="1"/>
          </p:cNvPicPr>
          <p:nvPr/>
        </p:nvPicPr>
        <p:blipFill>
          <a:blip r:embed="rId6" cstate="print"/>
          <a:srcRect/>
          <a:stretch>
            <a:fillRect/>
          </a:stretch>
        </p:blipFill>
        <p:spPr bwMode="auto">
          <a:xfrm>
            <a:off x="7093272" y="4842793"/>
            <a:ext cx="1714500" cy="1714500"/>
          </a:xfrm>
          <a:prstGeom prst="rect">
            <a:avLst/>
          </a:prstGeom>
          <a:noFill/>
          <a:ln w="9525">
            <a:noFill/>
            <a:miter lim="800000"/>
            <a:headEnd/>
            <a:tailEnd/>
          </a:ln>
        </p:spPr>
      </p:pic>
      <p:sp>
        <p:nvSpPr>
          <p:cNvPr id="24595" name="Text Box 34"/>
          <p:cNvSpPr txBox="1">
            <a:spLocks noChangeArrowheads="1"/>
          </p:cNvSpPr>
          <p:nvPr/>
        </p:nvSpPr>
        <p:spPr bwMode="auto">
          <a:xfrm>
            <a:off x="3173090" y="4502447"/>
            <a:ext cx="1758950" cy="366713"/>
          </a:xfrm>
          <a:prstGeom prst="rect">
            <a:avLst/>
          </a:prstGeom>
          <a:noFill/>
          <a:ln w="9525">
            <a:noFill/>
            <a:miter lim="800000"/>
            <a:headEnd/>
            <a:tailEnd/>
          </a:ln>
        </p:spPr>
        <p:txBody>
          <a:bodyPr wrap="none">
            <a:spAutoFit/>
          </a:bodyPr>
          <a:lstStyle/>
          <a:p>
            <a:r>
              <a:rPr lang="en-US" altLang="ja-JP" b="1" dirty="0">
                <a:solidFill>
                  <a:srgbClr val="FF3B40"/>
                </a:solidFill>
              </a:rPr>
              <a:t>Imaginary part</a:t>
            </a:r>
          </a:p>
        </p:txBody>
      </p:sp>
      <p:pic>
        <p:nvPicPr>
          <p:cNvPr id="24597" name="Picture 45"/>
          <p:cNvPicPr>
            <a:picLocks noChangeAspect="1" noChangeArrowheads="1"/>
          </p:cNvPicPr>
          <p:nvPr/>
        </p:nvPicPr>
        <p:blipFill>
          <a:blip r:embed="rId7" cstate="print"/>
          <a:srcRect/>
          <a:stretch>
            <a:fillRect/>
          </a:stretch>
        </p:blipFill>
        <p:spPr bwMode="auto">
          <a:xfrm>
            <a:off x="5365204" y="4847158"/>
            <a:ext cx="1712912" cy="1712913"/>
          </a:xfrm>
          <a:prstGeom prst="rect">
            <a:avLst/>
          </a:prstGeom>
          <a:noFill/>
          <a:ln w="9525">
            <a:noFill/>
            <a:miter lim="800000"/>
            <a:headEnd/>
            <a:tailEnd/>
          </a:ln>
        </p:spPr>
      </p:pic>
      <p:pic>
        <p:nvPicPr>
          <p:cNvPr id="24598" name="Picture 48"/>
          <p:cNvPicPr>
            <a:picLocks noChangeAspect="1" noChangeArrowheads="1"/>
          </p:cNvPicPr>
          <p:nvPr/>
        </p:nvPicPr>
        <p:blipFill>
          <a:blip r:embed="rId8" cstate="print"/>
          <a:srcRect/>
          <a:stretch>
            <a:fillRect/>
          </a:stretch>
        </p:blipFill>
        <p:spPr bwMode="auto">
          <a:xfrm>
            <a:off x="3291929" y="4847158"/>
            <a:ext cx="1712912" cy="1712913"/>
          </a:xfrm>
          <a:prstGeom prst="rect">
            <a:avLst/>
          </a:prstGeom>
          <a:noFill/>
          <a:ln w="9525">
            <a:noFill/>
            <a:miter lim="800000"/>
            <a:headEnd/>
            <a:tailEnd/>
          </a:ln>
        </p:spPr>
      </p:pic>
      <p:sp>
        <p:nvSpPr>
          <p:cNvPr id="24599" name="Text Box 35"/>
          <p:cNvSpPr txBox="1">
            <a:spLocks noChangeArrowheads="1"/>
          </p:cNvSpPr>
          <p:nvPr/>
        </p:nvSpPr>
        <p:spPr bwMode="auto">
          <a:xfrm>
            <a:off x="3276054" y="6444044"/>
            <a:ext cx="3827138" cy="369332"/>
          </a:xfrm>
          <a:prstGeom prst="rect">
            <a:avLst/>
          </a:prstGeom>
          <a:solidFill>
            <a:srgbClr val="FCE4D0"/>
          </a:solidFill>
          <a:ln w="9525">
            <a:noFill/>
            <a:miter lim="800000"/>
            <a:headEnd/>
            <a:tailEnd/>
          </a:ln>
        </p:spPr>
        <p:txBody>
          <a:bodyPr wrap="none">
            <a:spAutoFit/>
          </a:bodyPr>
          <a:lstStyle/>
          <a:p>
            <a:r>
              <a:rPr lang="en-US" altLang="ja-JP" dirty="0">
                <a:solidFill>
                  <a:srgbClr val="FF5050"/>
                </a:solidFill>
              </a:rPr>
              <a:t>No imaginary part below the threshold</a:t>
            </a:r>
          </a:p>
        </p:txBody>
      </p:sp>
      <p:grpSp>
        <p:nvGrpSpPr>
          <p:cNvPr id="40" name="グループ化 7">
            <a:extLst>
              <a:ext uri="{FF2B5EF4-FFF2-40B4-BE49-F238E27FC236}">
                <a16:creationId xmlns:a16="http://schemas.microsoft.com/office/drawing/2014/main" id="{A24A7AA3-AF68-4840-9C0D-C821CF89097C}"/>
              </a:ext>
            </a:extLst>
          </p:cNvPr>
          <p:cNvGrpSpPr/>
          <p:nvPr/>
        </p:nvGrpSpPr>
        <p:grpSpPr>
          <a:xfrm>
            <a:off x="-484435" y="1988840"/>
            <a:ext cx="3472259" cy="1969445"/>
            <a:chOff x="-396552" y="1998748"/>
            <a:chExt cx="4778749" cy="2710478"/>
          </a:xfrm>
        </p:grpSpPr>
        <p:sp>
          <p:nvSpPr>
            <p:cNvPr id="41" name="フローチャート : 磁気ディスク 19">
              <a:extLst>
                <a:ext uri="{FF2B5EF4-FFF2-40B4-BE49-F238E27FC236}">
                  <a16:creationId xmlns:a16="http://schemas.microsoft.com/office/drawing/2014/main" id="{E1869320-58D8-44D1-BC8F-371D6D09D6D1}"/>
                </a:ext>
              </a:extLst>
            </p:cNvPr>
            <p:cNvSpPr/>
            <p:nvPr/>
          </p:nvSpPr>
          <p:spPr>
            <a:xfrm>
              <a:off x="-396552" y="1998748"/>
              <a:ext cx="4778749" cy="2710478"/>
            </a:xfrm>
            <a:prstGeom prst="flowChartMagneticDisk">
              <a:avLst/>
            </a:prstGeom>
            <a:gradFill flip="none" rotWithShape="1">
              <a:gsLst>
                <a:gs pos="0">
                  <a:srgbClr val="00B0F0">
                    <a:alpha val="66000"/>
                  </a:srgbClr>
                </a:gs>
                <a:gs pos="58000">
                  <a:srgbClr val="00B0F0">
                    <a:lumMod val="33000"/>
                    <a:lumOff val="67000"/>
                    <a:alpha val="90000"/>
                  </a:srgbClr>
                </a:gs>
                <a:gs pos="91000">
                  <a:schemeClr val="tx2">
                    <a:lumMod val="7000"/>
                    <a:lumOff val="93000"/>
                    <a:alpha val="54000"/>
                  </a:schemeClr>
                </a:gs>
              </a:gsLst>
              <a:path path="circle">
                <a:fillToRect l="50000" t="50000" r="50000" b="50000"/>
              </a:path>
              <a:tileRect/>
            </a:gra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dirty="0"/>
            </a:p>
          </p:txBody>
        </p:sp>
        <p:sp>
          <p:nvSpPr>
            <p:cNvPr id="42" name="上矢印 20">
              <a:extLst>
                <a:ext uri="{FF2B5EF4-FFF2-40B4-BE49-F238E27FC236}">
                  <a16:creationId xmlns:a16="http://schemas.microsoft.com/office/drawing/2014/main" id="{8641D09E-E2F9-41DE-A5C1-BFA15FF0DB34}"/>
                </a:ext>
              </a:extLst>
            </p:cNvPr>
            <p:cNvSpPr/>
            <p:nvPr/>
          </p:nvSpPr>
          <p:spPr>
            <a:xfrm>
              <a:off x="1407861" y="2348880"/>
              <a:ext cx="672197" cy="2265745"/>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B</a:t>
              </a:r>
              <a:endParaRPr kumimoji="1" lang="ja-JP" altLang="en-US" dirty="0"/>
            </a:p>
          </p:txBody>
        </p:sp>
        <p:sp>
          <p:nvSpPr>
            <p:cNvPr id="43" name="フリーフォーム 21">
              <a:extLst>
                <a:ext uri="{FF2B5EF4-FFF2-40B4-BE49-F238E27FC236}">
                  <a16:creationId xmlns:a16="http://schemas.microsoft.com/office/drawing/2014/main" id="{0865B542-9F73-43C5-B13C-CC31F9550079}"/>
                </a:ext>
              </a:extLst>
            </p:cNvPr>
            <p:cNvSpPr/>
            <p:nvPr/>
          </p:nvSpPr>
          <p:spPr>
            <a:xfrm rot="18886263" flipH="1">
              <a:off x="1592720" y="3344087"/>
              <a:ext cx="1454521" cy="170085"/>
            </a:xfrm>
            <a:custGeom>
              <a:avLst/>
              <a:gdLst>
                <a:gd name="connsiteX0" fmla="*/ 0 w 6371771"/>
                <a:gd name="connsiteY0" fmla="*/ 803124 h 1533677"/>
                <a:gd name="connsiteX1" fmla="*/ 682171 w 6371771"/>
                <a:gd name="connsiteY1" fmla="*/ 120953 h 1533677"/>
                <a:gd name="connsiteX2" fmla="*/ 1407885 w 6371771"/>
                <a:gd name="connsiteY2" fmla="*/ 1528839 h 1533677"/>
                <a:gd name="connsiteX3" fmla="*/ 2133600 w 6371771"/>
                <a:gd name="connsiteY3" fmla="*/ 106439 h 1533677"/>
                <a:gd name="connsiteX4" fmla="*/ 2844800 w 6371771"/>
                <a:gd name="connsiteY4" fmla="*/ 1528839 h 1533677"/>
                <a:gd name="connsiteX5" fmla="*/ 3570514 w 6371771"/>
                <a:gd name="connsiteY5" fmla="*/ 77410 h 1533677"/>
                <a:gd name="connsiteX6" fmla="*/ 4281714 w 6371771"/>
                <a:gd name="connsiteY6" fmla="*/ 1514324 h 1533677"/>
                <a:gd name="connsiteX7" fmla="*/ 4978400 w 6371771"/>
                <a:gd name="connsiteY7" fmla="*/ 91924 h 1533677"/>
                <a:gd name="connsiteX8" fmla="*/ 5733143 w 6371771"/>
                <a:gd name="connsiteY8" fmla="*/ 1514324 h 1533677"/>
                <a:gd name="connsiteX9" fmla="*/ 6371771 w 6371771"/>
                <a:gd name="connsiteY9" fmla="*/ 77410 h 1533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71771" h="1533677">
                  <a:moveTo>
                    <a:pt x="0" y="803124"/>
                  </a:moveTo>
                  <a:cubicBezTo>
                    <a:pt x="223761" y="401562"/>
                    <a:pt x="447523" y="0"/>
                    <a:pt x="682171" y="120953"/>
                  </a:cubicBezTo>
                  <a:cubicBezTo>
                    <a:pt x="916819" y="241906"/>
                    <a:pt x="1165980" y="1531258"/>
                    <a:pt x="1407885" y="1528839"/>
                  </a:cubicBezTo>
                  <a:cubicBezTo>
                    <a:pt x="1649790" y="1526420"/>
                    <a:pt x="1894114" y="106439"/>
                    <a:pt x="2133600" y="106439"/>
                  </a:cubicBezTo>
                  <a:cubicBezTo>
                    <a:pt x="2373086" y="106439"/>
                    <a:pt x="2605314" y="1533677"/>
                    <a:pt x="2844800" y="1528839"/>
                  </a:cubicBezTo>
                  <a:cubicBezTo>
                    <a:pt x="3084286" y="1524001"/>
                    <a:pt x="3331028" y="79829"/>
                    <a:pt x="3570514" y="77410"/>
                  </a:cubicBezTo>
                  <a:cubicBezTo>
                    <a:pt x="3810000" y="74991"/>
                    <a:pt x="4047066" y="1511905"/>
                    <a:pt x="4281714" y="1514324"/>
                  </a:cubicBezTo>
                  <a:cubicBezTo>
                    <a:pt x="4516362" y="1516743"/>
                    <a:pt x="4736495" y="91924"/>
                    <a:pt x="4978400" y="91924"/>
                  </a:cubicBezTo>
                  <a:cubicBezTo>
                    <a:pt x="5220305" y="91924"/>
                    <a:pt x="5500915" y="1516743"/>
                    <a:pt x="5733143" y="1514324"/>
                  </a:cubicBezTo>
                  <a:cubicBezTo>
                    <a:pt x="5965371" y="1511905"/>
                    <a:pt x="6168571" y="794657"/>
                    <a:pt x="6371771" y="77410"/>
                  </a:cubicBezTo>
                </a:path>
              </a:pathLst>
            </a:custGeom>
            <a:ln w="38100">
              <a:solidFill>
                <a:srgbClr val="0000FF"/>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4" name="円弧 3">
              <a:extLst>
                <a:ext uri="{FF2B5EF4-FFF2-40B4-BE49-F238E27FC236}">
                  <a16:creationId xmlns:a16="http://schemas.microsoft.com/office/drawing/2014/main" id="{6F8320F4-BDC2-4114-ADA1-CAC672D0D848}"/>
                </a:ext>
              </a:extLst>
            </p:cNvPr>
            <p:cNvSpPr/>
            <p:nvPr/>
          </p:nvSpPr>
          <p:spPr>
            <a:xfrm>
              <a:off x="1353344" y="3284984"/>
              <a:ext cx="914400" cy="914400"/>
            </a:xfrm>
            <a:prstGeom prst="arc">
              <a:avLst>
                <a:gd name="adj1" fmla="val 16200000"/>
                <a:gd name="adj2" fmla="val 20119785"/>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pic>
          <p:nvPicPr>
            <p:cNvPr id="45" name="図 4" descr="\begin{document}&#10;\begin{align*}&#10;\theta&#10;\end{align*}&#10;\end{document}">
              <a:extLst>
                <a:ext uri="{FF2B5EF4-FFF2-40B4-BE49-F238E27FC236}">
                  <a16:creationId xmlns:a16="http://schemas.microsoft.com/office/drawing/2014/main" id="{D584F739-3509-41F5-98AD-1164166252D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056151" y="2992424"/>
              <a:ext cx="164970" cy="292560"/>
            </a:xfrm>
            <a:prstGeom prst="rect">
              <a:avLst/>
            </a:prstGeom>
          </p:spPr>
        </p:pic>
      </p:grpSp>
      <p:sp>
        <p:nvSpPr>
          <p:cNvPr id="6" name="TextBox 5">
            <a:extLst>
              <a:ext uri="{FF2B5EF4-FFF2-40B4-BE49-F238E27FC236}">
                <a16:creationId xmlns:a16="http://schemas.microsoft.com/office/drawing/2014/main" id="{1E26EB8B-DB5C-4015-A11F-A37D5C83F88D}"/>
              </a:ext>
            </a:extLst>
          </p:cNvPr>
          <p:cNvSpPr txBox="1"/>
          <p:nvPr/>
        </p:nvSpPr>
        <p:spPr>
          <a:xfrm>
            <a:off x="3132038" y="3707740"/>
            <a:ext cx="1774268" cy="369332"/>
          </a:xfrm>
          <a:prstGeom prst="rect">
            <a:avLst/>
          </a:prstGeom>
          <a:noFill/>
        </p:spPr>
        <p:txBody>
          <a:bodyPr wrap="none" rtlCol="0">
            <a:spAutoFit/>
          </a:bodyPr>
          <a:lstStyle/>
          <a:p>
            <a:r>
              <a:rPr kumimoji="1" lang="en-US" altLang="ja-JP" dirty="0">
                <a:solidFill>
                  <a:srgbClr val="00B050"/>
                </a:solidFill>
              </a:rPr>
              <a:t>Photon energy ω</a:t>
            </a:r>
            <a:endParaRPr kumimoji="1" lang="ja-JP" altLang="en-US" dirty="0">
              <a:solidFill>
                <a:srgbClr val="00B050"/>
              </a:solidFill>
            </a:endParaRPr>
          </a:p>
        </p:txBody>
      </p:sp>
      <p:sp>
        <p:nvSpPr>
          <p:cNvPr id="47" name="Line 37">
            <a:extLst>
              <a:ext uri="{FF2B5EF4-FFF2-40B4-BE49-F238E27FC236}">
                <a16:creationId xmlns:a16="http://schemas.microsoft.com/office/drawing/2014/main" id="{88295DB8-46AF-40C0-8F7A-6AFF0CBAC6C5}"/>
              </a:ext>
            </a:extLst>
          </p:cNvPr>
          <p:cNvSpPr>
            <a:spLocks noChangeShapeType="1"/>
          </p:cNvSpPr>
          <p:nvPr/>
        </p:nvSpPr>
        <p:spPr bwMode="auto">
          <a:xfrm flipV="1">
            <a:off x="7093272" y="4132936"/>
            <a:ext cx="1871216" cy="0"/>
          </a:xfrm>
          <a:prstGeom prst="line">
            <a:avLst/>
          </a:prstGeom>
          <a:noFill/>
          <a:ln w="57150">
            <a:solidFill>
              <a:srgbClr val="339933"/>
            </a:solidFill>
            <a:round/>
            <a:headEnd/>
            <a:tailEnd type="triangle" w="med" len="med"/>
          </a:ln>
        </p:spPr>
        <p:txBody>
          <a:bodyPr/>
          <a:lstStyle/>
          <a:p>
            <a:endParaRPr lang="ja-JP" altLang="en-US"/>
          </a:p>
        </p:txBody>
      </p:sp>
      <p:sp>
        <p:nvSpPr>
          <p:cNvPr id="7" name="TextBox 6">
            <a:extLst>
              <a:ext uri="{FF2B5EF4-FFF2-40B4-BE49-F238E27FC236}">
                <a16:creationId xmlns:a16="http://schemas.microsoft.com/office/drawing/2014/main" id="{BE7E1F52-5124-489D-B1EE-C107D473326F}"/>
              </a:ext>
            </a:extLst>
          </p:cNvPr>
          <p:cNvSpPr txBox="1"/>
          <p:nvPr/>
        </p:nvSpPr>
        <p:spPr>
          <a:xfrm>
            <a:off x="6269645" y="4190003"/>
            <a:ext cx="1224136" cy="369332"/>
          </a:xfrm>
          <a:prstGeom prst="rect">
            <a:avLst/>
          </a:prstGeom>
          <a:noFill/>
        </p:spPr>
        <p:txBody>
          <a:bodyPr wrap="square" rtlCol="0">
            <a:spAutoFit/>
          </a:bodyPr>
          <a:lstStyle/>
          <a:p>
            <a:r>
              <a:rPr lang="en-US" altLang="ja-JP" dirty="0">
                <a:solidFill>
                  <a:srgbClr val="FF0000"/>
                </a:solidFill>
              </a:rPr>
              <a:t>Threshold</a:t>
            </a:r>
            <a:endParaRPr kumimoji="1" lang="ja-JP" altLang="en-US" dirty="0">
              <a:solidFill>
                <a:srgbClr val="FF0000"/>
              </a:solidFill>
            </a:endParaRPr>
          </a:p>
        </p:txBody>
      </p:sp>
      <p:cxnSp>
        <p:nvCxnSpPr>
          <p:cNvPr id="4" name="Straight Connector 3">
            <a:extLst>
              <a:ext uri="{FF2B5EF4-FFF2-40B4-BE49-F238E27FC236}">
                <a16:creationId xmlns:a16="http://schemas.microsoft.com/office/drawing/2014/main" id="{D3342337-6B69-48E7-B525-D46BC8FFE089}"/>
              </a:ext>
            </a:extLst>
          </p:cNvPr>
          <p:cNvCxnSpPr/>
          <p:nvPr/>
        </p:nvCxnSpPr>
        <p:spPr>
          <a:xfrm>
            <a:off x="7020272" y="2330053"/>
            <a:ext cx="25076" cy="4051275"/>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26811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0809190C-5AB1-4078-B21C-234E41D99D17}"/>
              </a:ext>
            </a:extLst>
          </p:cNvPr>
          <p:cNvSpPr/>
          <p:nvPr/>
        </p:nvSpPr>
        <p:spPr bwMode="auto">
          <a:xfrm flipV="1">
            <a:off x="971600" y="836712"/>
            <a:ext cx="7128792" cy="2315958"/>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ja-JP" altLang="en-US"/>
          </a:p>
        </p:txBody>
      </p:sp>
      <p:pic>
        <p:nvPicPr>
          <p:cNvPr id="5" name="図 4" descr="\begin{document}&#10;\begin{align*}&#10;\lambda = \frac{1}{2\omega n_{\rm imag}}&#10;\end{align*}&#10;\end{documen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39952" y="2099619"/>
            <a:ext cx="1944216" cy="870058"/>
          </a:xfrm>
          <a:prstGeom prst="rect">
            <a:avLst/>
          </a:prstGeom>
        </p:spPr>
      </p:pic>
      <p:sp>
        <p:nvSpPr>
          <p:cNvPr id="6" name="テキスト ボックス 5"/>
          <p:cNvSpPr txBox="1"/>
          <p:nvPr/>
        </p:nvSpPr>
        <p:spPr>
          <a:xfrm>
            <a:off x="1738336" y="188640"/>
            <a:ext cx="5991961" cy="523220"/>
          </a:xfrm>
          <a:prstGeom prst="rect">
            <a:avLst/>
          </a:prstGeom>
          <a:noFill/>
        </p:spPr>
        <p:txBody>
          <a:bodyPr wrap="none" rtlCol="0">
            <a:spAutoFit/>
          </a:bodyPr>
          <a:lstStyle/>
          <a:p>
            <a:r>
              <a:rPr lang="en-US" altLang="ja-JP" sz="2800" dirty="0">
                <a:solidFill>
                  <a:srgbClr val="00B0F0"/>
                </a:solidFill>
              </a:rPr>
              <a:t>“Mean-free-path” of photons in B-fields</a:t>
            </a:r>
            <a:endParaRPr kumimoji="1" lang="ja-JP" altLang="en-US" sz="2800" dirty="0">
              <a:solidFill>
                <a:srgbClr val="00B0F0"/>
              </a:solidFill>
            </a:endParaRPr>
          </a:p>
        </p:txBody>
      </p:sp>
      <p:pic>
        <p:nvPicPr>
          <p:cNvPr id="9" name="図 8" descr="\begin{document}&#10;\begin{align*}&#10;{\rm Photon \ flux}: \ I \propto \exp \{ \, - \lambda^{-1} \hat \bq \cdot \bx \, \}&#10;\end{align*}&#10;\end{document}"/>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1737021" y="1459310"/>
            <a:ext cx="6075339" cy="451560"/>
          </a:xfrm>
          <a:prstGeom prst="rect">
            <a:avLst/>
          </a:prstGeom>
        </p:spPr>
      </p:pic>
      <p:sp>
        <p:nvSpPr>
          <p:cNvPr id="4" name="テキスト ボックス 3"/>
          <p:cNvSpPr txBox="1"/>
          <p:nvPr/>
        </p:nvSpPr>
        <p:spPr>
          <a:xfrm>
            <a:off x="971600" y="908720"/>
            <a:ext cx="5327099" cy="400110"/>
          </a:xfrm>
          <a:prstGeom prst="rect">
            <a:avLst/>
          </a:prstGeom>
          <a:noFill/>
        </p:spPr>
        <p:txBody>
          <a:bodyPr wrap="none" rtlCol="0">
            <a:spAutoFit/>
          </a:bodyPr>
          <a:lstStyle/>
          <a:p>
            <a:r>
              <a:rPr kumimoji="1" lang="en-US" altLang="ja-JP" sz="2000" dirty="0">
                <a:solidFill>
                  <a:srgbClr val="00B050"/>
                </a:solidFill>
              </a:rPr>
              <a:t>When the refractive index has an imaginary part, </a:t>
            </a:r>
            <a:endParaRPr kumimoji="1" lang="ja-JP" altLang="en-US" sz="2000" dirty="0">
              <a:solidFill>
                <a:srgbClr val="00B050"/>
              </a:solidFill>
            </a:endParaRPr>
          </a:p>
        </p:txBody>
      </p:sp>
      <p:sp>
        <p:nvSpPr>
          <p:cNvPr id="2" name="Rectangle 1">
            <a:extLst>
              <a:ext uri="{FF2B5EF4-FFF2-40B4-BE49-F238E27FC236}">
                <a16:creationId xmlns:a16="http://schemas.microsoft.com/office/drawing/2014/main" id="{B72BE542-A6EC-4E31-BA84-896994B1E6D6}"/>
              </a:ext>
            </a:extLst>
          </p:cNvPr>
          <p:cNvSpPr/>
          <p:nvPr/>
        </p:nvSpPr>
        <p:spPr>
          <a:xfrm>
            <a:off x="2123728" y="2287671"/>
            <a:ext cx="1923604" cy="369332"/>
          </a:xfrm>
          <a:prstGeom prst="rect">
            <a:avLst/>
          </a:prstGeom>
        </p:spPr>
        <p:txBody>
          <a:bodyPr wrap="none">
            <a:spAutoFit/>
          </a:bodyPr>
          <a:lstStyle/>
          <a:p>
            <a:r>
              <a:rPr lang="en-US" altLang="ja-JP" dirty="0">
                <a:solidFill>
                  <a:srgbClr val="FF33CC"/>
                </a:solidFill>
              </a:rPr>
              <a:t>“Mean-free-path” </a:t>
            </a:r>
            <a:endParaRPr lang="ja-JP" altLang="en-US" dirty="0"/>
          </a:p>
        </p:txBody>
      </p:sp>
      <p:grpSp>
        <p:nvGrpSpPr>
          <p:cNvPr id="7" name="グループ化 6"/>
          <p:cNvGrpSpPr/>
          <p:nvPr/>
        </p:nvGrpSpPr>
        <p:grpSpPr>
          <a:xfrm>
            <a:off x="611560" y="3284984"/>
            <a:ext cx="4906575" cy="2520280"/>
            <a:chOff x="1822655" y="3356992"/>
            <a:chExt cx="6091138" cy="3128735"/>
          </a:xfrm>
        </p:grpSpPr>
        <p:grpSp>
          <p:nvGrpSpPr>
            <p:cNvPr id="13" name="グループ化 12"/>
            <p:cNvGrpSpPr/>
            <p:nvPr/>
          </p:nvGrpSpPr>
          <p:grpSpPr>
            <a:xfrm>
              <a:off x="1822655" y="3356992"/>
              <a:ext cx="5269625" cy="3128735"/>
              <a:chOff x="1750858" y="3164954"/>
              <a:chExt cx="5053390" cy="3000350"/>
            </a:xfrm>
          </p:grpSpPr>
          <p:grpSp>
            <p:nvGrpSpPr>
              <p:cNvPr id="12" name="グループ化 11"/>
              <p:cNvGrpSpPr/>
              <p:nvPr/>
            </p:nvGrpSpPr>
            <p:grpSpPr>
              <a:xfrm>
                <a:off x="2199462" y="3265014"/>
                <a:ext cx="4604786" cy="2900290"/>
                <a:chOff x="2199462" y="3265014"/>
                <a:chExt cx="4604786" cy="2900290"/>
              </a:xfrm>
            </p:grpSpPr>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99462" y="3265014"/>
                  <a:ext cx="4604786" cy="29002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正方形/長方形 9"/>
                <p:cNvSpPr/>
                <p:nvPr/>
              </p:nvSpPr>
              <p:spPr>
                <a:xfrm>
                  <a:off x="2199462" y="3265014"/>
                  <a:ext cx="716354" cy="1999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1" name="テキスト ボックス 10"/>
              <p:cNvSpPr txBox="1"/>
              <p:nvPr/>
            </p:nvSpPr>
            <p:spPr>
              <a:xfrm>
                <a:off x="1750858" y="3164954"/>
                <a:ext cx="801823" cy="400110"/>
              </a:xfrm>
              <a:prstGeom prst="rect">
                <a:avLst/>
              </a:prstGeom>
              <a:noFill/>
            </p:spPr>
            <p:txBody>
              <a:bodyPr wrap="none" rtlCol="0">
                <a:spAutoFit/>
              </a:bodyPr>
              <a:lstStyle/>
              <a:p>
                <a:r>
                  <a:rPr lang="el-GR" altLang="ja-JP" sz="2000" dirty="0"/>
                  <a:t>λ</a:t>
                </a:r>
                <a:r>
                  <a:rPr lang="en-US" altLang="ja-JP" sz="2000" dirty="0"/>
                  <a:t> (</a:t>
                </a:r>
                <a:r>
                  <a:rPr lang="en-US" altLang="ja-JP" sz="2000" dirty="0" err="1"/>
                  <a:t>fm</a:t>
                </a:r>
                <a:r>
                  <a:rPr lang="en-US" altLang="ja-JP" sz="2000" dirty="0"/>
                  <a:t>)</a:t>
                </a:r>
                <a:endParaRPr kumimoji="1" lang="ja-JP" altLang="en-US" sz="2000" dirty="0"/>
              </a:p>
            </p:txBody>
          </p:sp>
        </p:grpSp>
        <p:pic>
          <p:nvPicPr>
            <p:cNvPr id="8" name="図 7" descr="\begin{document}&#10;\begin{align*}&#10;\omega^2/4m^2&#10;\end{align*}&#10;\end{document}"/>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6887058" y="6046282"/>
              <a:ext cx="1026735" cy="359069"/>
            </a:xfrm>
            <a:prstGeom prst="rect">
              <a:avLst/>
            </a:prstGeom>
            <a:solidFill>
              <a:schemeClr val="bg1"/>
            </a:solidFill>
          </p:spPr>
        </p:pic>
      </p:grpSp>
      <p:sp>
        <p:nvSpPr>
          <p:cNvPr id="14" name="テキスト ボックス 13"/>
          <p:cNvSpPr txBox="1"/>
          <p:nvPr/>
        </p:nvSpPr>
        <p:spPr>
          <a:xfrm>
            <a:off x="3632327" y="6247581"/>
            <a:ext cx="4831707" cy="461665"/>
          </a:xfrm>
          <a:prstGeom prst="rect">
            <a:avLst/>
          </a:prstGeom>
          <a:noFill/>
        </p:spPr>
        <p:txBody>
          <a:bodyPr wrap="none" rtlCol="0">
            <a:spAutoFit/>
          </a:bodyPr>
          <a:lstStyle/>
          <a:p>
            <a:r>
              <a:rPr kumimoji="1" lang="en-US" altLang="ja-JP" sz="2400" dirty="0"/>
              <a:t>Smaller </a:t>
            </a:r>
            <a:r>
              <a:rPr kumimoji="1" lang="en-US" altLang="ja-JP" sz="2400" dirty="0" err="1"/>
              <a:t>mfp</a:t>
            </a:r>
            <a:r>
              <a:rPr kumimoji="1" lang="en-US" altLang="ja-JP" sz="2400" dirty="0"/>
              <a:t> for a larger energy ~ 1/ω</a:t>
            </a:r>
          </a:p>
        </p:txBody>
      </p:sp>
      <p:sp>
        <p:nvSpPr>
          <p:cNvPr id="3" name="TextBox 2">
            <a:extLst>
              <a:ext uri="{FF2B5EF4-FFF2-40B4-BE49-F238E27FC236}">
                <a16:creationId xmlns:a16="http://schemas.microsoft.com/office/drawing/2014/main" id="{2FAC665A-2005-4330-9974-F498358D9A0C}"/>
              </a:ext>
            </a:extLst>
          </p:cNvPr>
          <p:cNvSpPr txBox="1"/>
          <p:nvPr/>
        </p:nvSpPr>
        <p:spPr>
          <a:xfrm>
            <a:off x="5124845" y="3573016"/>
            <a:ext cx="3801682" cy="1569660"/>
          </a:xfrm>
          <a:prstGeom prst="rect">
            <a:avLst/>
          </a:prstGeom>
          <a:noFill/>
        </p:spPr>
        <p:txBody>
          <a:bodyPr wrap="none" rtlCol="0">
            <a:spAutoFit/>
          </a:bodyPr>
          <a:lstStyle/>
          <a:p>
            <a:r>
              <a:rPr lang="en-US" altLang="ja-JP" sz="2800" dirty="0">
                <a:solidFill>
                  <a:srgbClr val="00B0F0"/>
                </a:solidFill>
              </a:rPr>
              <a:t>Even real p</a:t>
            </a:r>
            <a:r>
              <a:rPr kumimoji="1" lang="en-US" altLang="ja-JP" sz="2800" dirty="0">
                <a:solidFill>
                  <a:srgbClr val="00B0F0"/>
                </a:solidFill>
              </a:rPr>
              <a:t>hotons decay </a:t>
            </a:r>
          </a:p>
          <a:p>
            <a:r>
              <a:rPr kumimoji="1" lang="en-US" altLang="ja-JP" sz="2800" dirty="0">
                <a:solidFill>
                  <a:srgbClr val="00B0F0"/>
                </a:solidFill>
              </a:rPr>
              <a:t>in a microscopic scale!</a:t>
            </a:r>
          </a:p>
          <a:p>
            <a:r>
              <a:rPr lang="en-US" altLang="ja-JP" sz="2000" dirty="0"/>
              <a:t>[Real photons never decay in </a:t>
            </a:r>
          </a:p>
          <a:p>
            <a:r>
              <a:rPr lang="en-US" altLang="ja-JP" sz="2000" dirty="0"/>
              <a:t>ordinary vacuum without B-field.]</a:t>
            </a:r>
            <a:endParaRPr kumimoji="1" lang="ja-JP" altLang="en-US" sz="2000" dirty="0"/>
          </a:p>
        </p:txBody>
      </p:sp>
      <p:pic>
        <p:nvPicPr>
          <p:cNvPr id="16" name="Picture 15">
            <a:extLst>
              <a:ext uri="{FF2B5EF4-FFF2-40B4-BE49-F238E27FC236}">
                <a16:creationId xmlns:a16="http://schemas.microsoft.com/office/drawing/2014/main" id="{0DA4C034-6AD8-41A1-AAA8-A2453E117128}"/>
              </a:ext>
            </a:extLst>
          </p:cNvPr>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1303553" y="6093296"/>
            <a:ext cx="2020893" cy="510407"/>
          </a:xfrm>
          <a:prstGeom prst="rect">
            <a:avLst/>
          </a:prstGeom>
        </p:spPr>
      </p:pic>
    </p:spTree>
    <p:extLst>
      <p:ext uri="{BB962C8B-B14F-4D97-AF65-F5344CB8AC3E}">
        <p14:creationId xmlns:p14="http://schemas.microsoft.com/office/powerpoint/2010/main" val="7981544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B7D628D-7D84-49AC-8BC6-A6030ED0DF23}"/>
              </a:ext>
            </a:extLst>
          </p:cNvPr>
          <p:cNvSpPr txBox="1"/>
          <p:nvPr/>
        </p:nvSpPr>
        <p:spPr>
          <a:xfrm>
            <a:off x="3341438" y="13828"/>
            <a:ext cx="2211696" cy="584775"/>
          </a:xfrm>
          <a:prstGeom prst="rect">
            <a:avLst/>
          </a:prstGeom>
          <a:noFill/>
        </p:spPr>
        <p:txBody>
          <a:bodyPr wrap="none" rtlCol="0">
            <a:spAutoFit/>
          </a:bodyPr>
          <a:lstStyle/>
          <a:p>
            <a:r>
              <a:rPr kumimoji="1" lang="en-US" altLang="ja-JP" sz="3200" dirty="0">
                <a:solidFill>
                  <a:srgbClr val="00B0F0"/>
                </a:solidFill>
              </a:rPr>
              <a:t>Implications</a:t>
            </a:r>
            <a:endParaRPr kumimoji="1" lang="ja-JP" altLang="en-US" sz="3200" dirty="0">
              <a:solidFill>
                <a:srgbClr val="00B0F0"/>
              </a:solidFill>
            </a:endParaRPr>
          </a:p>
        </p:txBody>
      </p:sp>
      <p:sp>
        <p:nvSpPr>
          <p:cNvPr id="3" name="TextBox 2">
            <a:extLst>
              <a:ext uri="{FF2B5EF4-FFF2-40B4-BE49-F238E27FC236}">
                <a16:creationId xmlns:a16="http://schemas.microsoft.com/office/drawing/2014/main" id="{43B2C589-3947-49F3-BF01-04DD3703E99B}"/>
              </a:ext>
            </a:extLst>
          </p:cNvPr>
          <p:cNvSpPr txBox="1"/>
          <p:nvPr/>
        </p:nvSpPr>
        <p:spPr>
          <a:xfrm>
            <a:off x="1089610" y="6135772"/>
            <a:ext cx="7294433" cy="523220"/>
          </a:xfrm>
          <a:prstGeom prst="rect">
            <a:avLst/>
          </a:prstGeom>
          <a:noFill/>
        </p:spPr>
        <p:txBody>
          <a:bodyPr wrap="none" rtlCol="0">
            <a:spAutoFit/>
          </a:bodyPr>
          <a:lstStyle/>
          <a:p>
            <a:r>
              <a:rPr kumimoji="1" lang="en-US" altLang="ja-JP" sz="2800" dirty="0"/>
              <a:t>Differential dilepton cross-section may be useful.</a:t>
            </a:r>
            <a:endParaRPr kumimoji="1" lang="ja-JP" altLang="en-US" sz="2800" dirty="0"/>
          </a:p>
        </p:txBody>
      </p:sp>
      <p:pic>
        <p:nvPicPr>
          <p:cNvPr id="5" name="Picture 4">
            <a:extLst>
              <a:ext uri="{FF2B5EF4-FFF2-40B4-BE49-F238E27FC236}">
                <a16:creationId xmlns:a16="http://schemas.microsoft.com/office/drawing/2014/main" id="{A039D71E-DBD1-4F74-BD12-A670E483E5F4}"/>
              </a:ext>
            </a:extLst>
          </p:cNvPr>
          <p:cNvPicPr>
            <a:picLocks noChangeAspect="1"/>
          </p:cNvPicPr>
          <p:nvPr/>
        </p:nvPicPr>
        <p:blipFill>
          <a:blip r:embed="rId2"/>
          <a:stretch>
            <a:fillRect/>
          </a:stretch>
        </p:blipFill>
        <p:spPr>
          <a:xfrm>
            <a:off x="669840" y="1387507"/>
            <a:ext cx="3012141" cy="3925330"/>
          </a:xfrm>
          <a:prstGeom prst="rect">
            <a:avLst/>
          </a:prstGeom>
        </p:spPr>
      </p:pic>
      <p:sp>
        <p:nvSpPr>
          <p:cNvPr id="7" name="TextBox 6">
            <a:extLst>
              <a:ext uri="{FF2B5EF4-FFF2-40B4-BE49-F238E27FC236}">
                <a16:creationId xmlns:a16="http://schemas.microsoft.com/office/drawing/2014/main" id="{156B9F1F-8FD0-4F8A-9163-0D65B065F84C}"/>
              </a:ext>
            </a:extLst>
          </p:cNvPr>
          <p:cNvSpPr txBox="1"/>
          <p:nvPr/>
        </p:nvSpPr>
        <p:spPr>
          <a:xfrm>
            <a:off x="755576" y="5388652"/>
            <a:ext cx="3150096" cy="369332"/>
          </a:xfrm>
          <a:prstGeom prst="rect">
            <a:avLst/>
          </a:prstGeom>
          <a:noFill/>
        </p:spPr>
        <p:txBody>
          <a:bodyPr wrap="square">
            <a:spAutoFit/>
          </a:bodyPr>
          <a:lstStyle/>
          <a:p>
            <a:r>
              <a:rPr lang="en-US" altLang="ja-JP" b="0" i="0" u="none" strike="noStrike" baseline="0" dirty="0" err="1">
                <a:solidFill>
                  <a:srgbClr val="00B050"/>
                </a:solidFill>
                <a:latin typeface="AdvOTf9433e2d"/>
              </a:rPr>
              <a:t>Timokhin</a:t>
            </a:r>
            <a:r>
              <a:rPr lang="en-US" altLang="ja-JP" b="0" i="0" u="none" strike="noStrike" baseline="0" dirty="0">
                <a:solidFill>
                  <a:srgbClr val="00B050"/>
                </a:solidFill>
                <a:latin typeface="AdvOTf9433e2d"/>
              </a:rPr>
              <a:t> &amp; Harding, </a:t>
            </a:r>
            <a:r>
              <a:rPr lang="en-US" altLang="ja-JP" b="0" i="0" u="none" strike="noStrike" baseline="0" dirty="0" err="1">
                <a:solidFill>
                  <a:srgbClr val="00B050"/>
                </a:solidFill>
                <a:latin typeface="AdvOTf9433e2d"/>
              </a:rPr>
              <a:t>ApJ</a:t>
            </a:r>
            <a:r>
              <a:rPr lang="en-US" altLang="ja-JP" b="0" i="0" u="none" strike="noStrike" baseline="0" dirty="0">
                <a:solidFill>
                  <a:srgbClr val="00B050"/>
                </a:solidFill>
                <a:latin typeface="AdvOTf9433e2d"/>
              </a:rPr>
              <a:t> (2019)</a:t>
            </a:r>
            <a:endParaRPr lang="ja-JP" altLang="en-US" dirty="0">
              <a:solidFill>
                <a:srgbClr val="00B050"/>
              </a:solidFill>
            </a:endParaRPr>
          </a:p>
        </p:txBody>
      </p:sp>
      <p:grpSp>
        <p:nvGrpSpPr>
          <p:cNvPr id="8" name="Group 7">
            <a:extLst>
              <a:ext uri="{FF2B5EF4-FFF2-40B4-BE49-F238E27FC236}">
                <a16:creationId xmlns:a16="http://schemas.microsoft.com/office/drawing/2014/main" id="{AB2B6CD5-06A1-4E5C-9156-52E3F6F90343}"/>
              </a:ext>
            </a:extLst>
          </p:cNvPr>
          <p:cNvGrpSpPr/>
          <p:nvPr/>
        </p:nvGrpSpPr>
        <p:grpSpPr>
          <a:xfrm>
            <a:off x="4555541" y="1443645"/>
            <a:ext cx="4050978" cy="2236455"/>
            <a:chOff x="3545358" y="-215591"/>
            <a:chExt cx="4050978" cy="2236455"/>
          </a:xfrm>
        </p:grpSpPr>
        <p:cxnSp>
          <p:nvCxnSpPr>
            <p:cNvPr id="9" name="Straight Arrow Connector 8">
              <a:extLst>
                <a:ext uri="{FF2B5EF4-FFF2-40B4-BE49-F238E27FC236}">
                  <a16:creationId xmlns:a16="http://schemas.microsoft.com/office/drawing/2014/main" id="{8FA21F3F-9AF3-4120-9369-EC96F9F0EE18}"/>
                </a:ext>
              </a:extLst>
            </p:cNvPr>
            <p:cNvCxnSpPr/>
            <p:nvPr/>
          </p:nvCxnSpPr>
          <p:spPr>
            <a:xfrm>
              <a:off x="3851920" y="548680"/>
              <a:ext cx="2232248" cy="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CF6EF22E-5E32-414D-BD76-1D3DFA8B917E}"/>
                </a:ext>
              </a:extLst>
            </p:cNvPr>
            <p:cNvCxnSpPr/>
            <p:nvPr/>
          </p:nvCxnSpPr>
          <p:spPr>
            <a:xfrm>
              <a:off x="4389887" y="1868464"/>
              <a:ext cx="2232248" cy="0"/>
            </a:xfrm>
            <a:prstGeom prst="straightConnector1">
              <a:avLst/>
            </a:prstGeom>
            <a:ln>
              <a:solidFill>
                <a:srgbClr val="00B0F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1" name="フリーフォーム 100 1">
              <a:extLst>
                <a:ext uri="{FF2B5EF4-FFF2-40B4-BE49-F238E27FC236}">
                  <a16:creationId xmlns:a16="http://schemas.microsoft.com/office/drawing/2014/main" id="{6B6D0234-D01C-44BA-8E7A-40DF87338AA8}"/>
                </a:ext>
              </a:extLst>
            </p:cNvPr>
            <p:cNvSpPr/>
            <p:nvPr/>
          </p:nvSpPr>
          <p:spPr>
            <a:xfrm rot="14837309">
              <a:off x="5650824" y="642127"/>
              <a:ext cx="462644" cy="86020"/>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2" name="フリーフォーム 100 1">
              <a:extLst>
                <a:ext uri="{FF2B5EF4-FFF2-40B4-BE49-F238E27FC236}">
                  <a16:creationId xmlns:a16="http://schemas.microsoft.com/office/drawing/2014/main" id="{0663B924-3337-443F-B54E-B34082354661}"/>
                </a:ext>
              </a:extLst>
            </p:cNvPr>
            <p:cNvSpPr/>
            <p:nvPr/>
          </p:nvSpPr>
          <p:spPr>
            <a:xfrm rot="15211737">
              <a:off x="4920619" y="749330"/>
              <a:ext cx="485241" cy="89369"/>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3" name="フリーフォーム 100 1">
              <a:extLst>
                <a:ext uri="{FF2B5EF4-FFF2-40B4-BE49-F238E27FC236}">
                  <a16:creationId xmlns:a16="http://schemas.microsoft.com/office/drawing/2014/main" id="{705C4EE5-A1EA-426E-B483-F00A2FC4CC6F}"/>
                </a:ext>
              </a:extLst>
            </p:cNvPr>
            <p:cNvSpPr/>
            <p:nvPr/>
          </p:nvSpPr>
          <p:spPr>
            <a:xfrm rot="15211737">
              <a:off x="5161178" y="681157"/>
              <a:ext cx="445487" cy="101124"/>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4" name="フリーフォーム 100 1">
              <a:extLst>
                <a:ext uri="{FF2B5EF4-FFF2-40B4-BE49-F238E27FC236}">
                  <a16:creationId xmlns:a16="http://schemas.microsoft.com/office/drawing/2014/main" id="{A5051764-A0A8-4719-A6C6-1831A6CE100A}"/>
                </a:ext>
              </a:extLst>
            </p:cNvPr>
            <p:cNvSpPr/>
            <p:nvPr/>
          </p:nvSpPr>
          <p:spPr>
            <a:xfrm rot="16803838">
              <a:off x="5761845" y="1638543"/>
              <a:ext cx="462644" cy="86020"/>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5" name="フリーフォーム 100 1">
              <a:extLst>
                <a:ext uri="{FF2B5EF4-FFF2-40B4-BE49-F238E27FC236}">
                  <a16:creationId xmlns:a16="http://schemas.microsoft.com/office/drawing/2014/main" id="{4D5F628F-D26C-4367-B81D-C8560CC70193}"/>
                </a:ext>
              </a:extLst>
            </p:cNvPr>
            <p:cNvSpPr/>
            <p:nvPr/>
          </p:nvSpPr>
          <p:spPr>
            <a:xfrm rot="17356300">
              <a:off x="4883685" y="1470301"/>
              <a:ext cx="485241" cy="89369"/>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6" name="フリーフォーム 100 1">
              <a:extLst>
                <a:ext uri="{FF2B5EF4-FFF2-40B4-BE49-F238E27FC236}">
                  <a16:creationId xmlns:a16="http://schemas.microsoft.com/office/drawing/2014/main" id="{10D8D268-9D8F-40F5-8FBC-098D17B0C0DC}"/>
                </a:ext>
              </a:extLst>
            </p:cNvPr>
            <p:cNvSpPr/>
            <p:nvPr/>
          </p:nvSpPr>
          <p:spPr>
            <a:xfrm rot="16871209">
              <a:off x="5139162" y="1556790"/>
              <a:ext cx="451032" cy="79552"/>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7" name="フリーフォーム 100 1">
              <a:extLst>
                <a:ext uri="{FF2B5EF4-FFF2-40B4-BE49-F238E27FC236}">
                  <a16:creationId xmlns:a16="http://schemas.microsoft.com/office/drawing/2014/main" id="{BBEDB507-55F9-49C5-BFF6-5FB086EA5B59}"/>
                </a:ext>
              </a:extLst>
            </p:cNvPr>
            <p:cNvSpPr/>
            <p:nvPr/>
          </p:nvSpPr>
          <p:spPr>
            <a:xfrm rot="13374474">
              <a:off x="4442613" y="814780"/>
              <a:ext cx="782205" cy="121840"/>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cxnSp>
          <p:nvCxnSpPr>
            <p:cNvPr id="18" name="Straight Arrow Connector 17">
              <a:extLst>
                <a:ext uri="{FF2B5EF4-FFF2-40B4-BE49-F238E27FC236}">
                  <a16:creationId xmlns:a16="http://schemas.microsoft.com/office/drawing/2014/main" id="{BACA2ADA-5BEF-49F8-A500-8D502683E080}"/>
                </a:ext>
              </a:extLst>
            </p:cNvPr>
            <p:cNvCxnSpPr/>
            <p:nvPr/>
          </p:nvCxnSpPr>
          <p:spPr>
            <a:xfrm>
              <a:off x="3851920" y="476672"/>
              <a:ext cx="2232248" cy="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61DB1347-F8C8-4716-9373-25CD9CC3FFBF}"/>
                </a:ext>
              </a:extLst>
            </p:cNvPr>
            <p:cNvCxnSpPr/>
            <p:nvPr/>
          </p:nvCxnSpPr>
          <p:spPr>
            <a:xfrm>
              <a:off x="4389887" y="1796456"/>
              <a:ext cx="2232248" cy="0"/>
            </a:xfrm>
            <a:prstGeom prst="straightConnector1">
              <a:avLst/>
            </a:prstGeom>
            <a:ln>
              <a:solidFill>
                <a:srgbClr val="00B0F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3FB3D445-E5C5-4A81-806A-7EA487B3C5DA}"/>
                </a:ext>
              </a:extLst>
            </p:cNvPr>
            <p:cNvCxnSpPr/>
            <p:nvPr/>
          </p:nvCxnSpPr>
          <p:spPr>
            <a:xfrm>
              <a:off x="3851920" y="620688"/>
              <a:ext cx="2232248" cy="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9CEB1D87-5219-4A0D-9E52-F5E80C68E924}"/>
                </a:ext>
              </a:extLst>
            </p:cNvPr>
            <p:cNvCxnSpPr/>
            <p:nvPr/>
          </p:nvCxnSpPr>
          <p:spPr>
            <a:xfrm>
              <a:off x="4389887" y="1940472"/>
              <a:ext cx="2232248" cy="0"/>
            </a:xfrm>
            <a:prstGeom prst="straightConnector1">
              <a:avLst/>
            </a:prstGeom>
            <a:ln>
              <a:solidFill>
                <a:srgbClr val="00B0F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3BB2A1D5-2A8C-42F1-B0FE-48E8B401E4CE}"/>
                </a:ext>
              </a:extLst>
            </p:cNvPr>
            <p:cNvCxnSpPr/>
            <p:nvPr/>
          </p:nvCxnSpPr>
          <p:spPr>
            <a:xfrm>
              <a:off x="3851920" y="404664"/>
              <a:ext cx="2232248" cy="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198B717C-A6FE-46A9-8932-1D87EC9B9687}"/>
                </a:ext>
              </a:extLst>
            </p:cNvPr>
            <p:cNvCxnSpPr/>
            <p:nvPr/>
          </p:nvCxnSpPr>
          <p:spPr>
            <a:xfrm>
              <a:off x="4389887" y="1724448"/>
              <a:ext cx="2232248" cy="0"/>
            </a:xfrm>
            <a:prstGeom prst="straightConnector1">
              <a:avLst/>
            </a:prstGeom>
            <a:ln>
              <a:solidFill>
                <a:srgbClr val="00B0F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952727B5-EFB9-4FD0-B745-682EA2583018}"/>
                </a:ext>
              </a:extLst>
            </p:cNvPr>
            <p:cNvCxnSpPr/>
            <p:nvPr/>
          </p:nvCxnSpPr>
          <p:spPr>
            <a:xfrm>
              <a:off x="3851920" y="701080"/>
              <a:ext cx="2232248" cy="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C035D4B9-CD56-4E08-B98B-3C27599A8B00}"/>
                </a:ext>
              </a:extLst>
            </p:cNvPr>
            <p:cNvCxnSpPr/>
            <p:nvPr/>
          </p:nvCxnSpPr>
          <p:spPr>
            <a:xfrm>
              <a:off x="4389887" y="2020864"/>
              <a:ext cx="2232248" cy="0"/>
            </a:xfrm>
            <a:prstGeom prst="straightConnector1">
              <a:avLst/>
            </a:prstGeom>
            <a:ln>
              <a:solidFill>
                <a:srgbClr val="00B0F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26" name="Group 25">
              <a:extLst>
                <a:ext uri="{FF2B5EF4-FFF2-40B4-BE49-F238E27FC236}">
                  <a16:creationId xmlns:a16="http://schemas.microsoft.com/office/drawing/2014/main" id="{B9DF64E6-B992-4820-9886-E1D73E672D15}"/>
                </a:ext>
              </a:extLst>
            </p:cNvPr>
            <p:cNvGrpSpPr/>
            <p:nvPr/>
          </p:nvGrpSpPr>
          <p:grpSpPr>
            <a:xfrm>
              <a:off x="6156176" y="936537"/>
              <a:ext cx="882626" cy="1052303"/>
              <a:chOff x="3305083" y="2680715"/>
              <a:chExt cx="882626" cy="1052303"/>
            </a:xfrm>
          </p:grpSpPr>
          <p:sp>
            <p:nvSpPr>
              <p:cNvPr id="35" name="円/楕円 46 1">
                <a:extLst>
                  <a:ext uri="{FF2B5EF4-FFF2-40B4-BE49-F238E27FC236}">
                    <a16:creationId xmlns:a16="http://schemas.microsoft.com/office/drawing/2014/main" id="{CBCC5FCB-8898-40CE-BC16-CD2A3DADD029}"/>
                  </a:ext>
                </a:extLst>
              </p:cNvPr>
              <p:cNvSpPr/>
              <p:nvPr/>
            </p:nvSpPr>
            <p:spPr>
              <a:xfrm>
                <a:off x="3305083" y="2680715"/>
                <a:ext cx="882626" cy="690066"/>
              </a:xfrm>
              <a:prstGeom prst="ellipse">
                <a:avLst/>
              </a:prstGeom>
              <a:solidFill>
                <a:srgbClr val="00B0F0"/>
              </a:solidFill>
              <a:effectLst>
                <a:outerShdw blurRad="381000" dist="114300" dir="1800000" sx="68000" sy="68000" rotWithShape="0">
                  <a:srgbClr val="000000">
                    <a:alpha val="50000"/>
                  </a:srgbClr>
                </a:outerShdw>
              </a:effectLst>
              <a:scene3d>
                <a:camera prst="isometricOffAxis2Top"/>
                <a:lightRig rig="threePt" dir="t"/>
              </a:scene3d>
              <a:sp3d extrusionH="57150" prstMaterial="softEdge">
                <a:bevelT w="635000" h="635000"/>
                <a:bevelB w="635000" h="635000"/>
              </a:sp3d>
            </p:spPr>
            <p:style>
              <a:lnRef idx="0">
                <a:schemeClr val="accent2"/>
              </a:lnRef>
              <a:fillRef idx="3">
                <a:schemeClr val="accent2"/>
              </a:fillRef>
              <a:effectRef idx="3">
                <a:schemeClr val="accent2"/>
              </a:effectRef>
              <a:fontRef idx="minor">
                <a:schemeClr val="lt1"/>
              </a:fontRef>
            </p:style>
            <p:txBody>
              <a:bodyPr rtlCol="0" anchor="ctr"/>
              <a:lstStyle/>
              <a:p>
                <a:pPr algn="ctr"/>
                <a:r>
                  <a:rPr lang="en-US" altLang="ja-JP" sz="1350" dirty="0"/>
                  <a:t>Z</a:t>
                </a:r>
                <a:endParaRPr lang="ja-JP" altLang="en-US" sz="1350" dirty="0"/>
              </a:p>
            </p:txBody>
          </p:sp>
          <p:sp>
            <p:nvSpPr>
              <p:cNvPr id="36" name="TextBox 35">
                <a:extLst>
                  <a:ext uri="{FF2B5EF4-FFF2-40B4-BE49-F238E27FC236}">
                    <a16:creationId xmlns:a16="http://schemas.microsoft.com/office/drawing/2014/main" id="{89BF3B24-93F7-482F-A280-88EEC50EACFB}"/>
                  </a:ext>
                </a:extLst>
              </p:cNvPr>
              <p:cNvSpPr txBox="1"/>
              <p:nvPr/>
            </p:nvSpPr>
            <p:spPr>
              <a:xfrm>
                <a:off x="3486369" y="3363686"/>
                <a:ext cx="295274" cy="369332"/>
              </a:xfrm>
              <a:prstGeom prst="rect">
                <a:avLst/>
              </a:prstGeom>
              <a:noFill/>
            </p:spPr>
            <p:txBody>
              <a:bodyPr wrap="none" rtlCol="0">
                <a:spAutoFit/>
              </a:bodyPr>
              <a:lstStyle/>
              <a:p>
                <a:r>
                  <a:rPr lang="en-US" altLang="ja-JP" b="1" dirty="0">
                    <a:solidFill>
                      <a:schemeClr val="bg1"/>
                    </a:solidFill>
                  </a:rPr>
                  <a:t>Z</a:t>
                </a:r>
                <a:endParaRPr lang="ja-JP" altLang="en-US" b="1" dirty="0">
                  <a:solidFill>
                    <a:schemeClr val="bg1"/>
                  </a:solidFill>
                </a:endParaRPr>
              </a:p>
            </p:txBody>
          </p:sp>
        </p:grpSp>
        <p:grpSp>
          <p:nvGrpSpPr>
            <p:cNvPr id="27" name="Group 26">
              <a:extLst>
                <a:ext uri="{FF2B5EF4-FFF2-40B4-BE49-F238E27FC236}">
                  <a16:creationId xmlns:a16="http://schemas.microsoft.com/office/drawing/2014/main" id="{6AFBA592-E8B0-4C39-8B9E-A6EA18F03672}"/>
                </a:ext>
              </a:extLst>
            </p:cNvPr>
            <p:cNvGrpSpPr/>
            <p:nvPr/>
          </p:nvGrpSpPr>
          <p:grpSpPr>
            <a:xfrm>
              <a:off x="3545358" y="-215591"/>
              <a:ext cx="882626" cy="1052303"/>
              <a:chOff x="433955" y="2227453"/>
              <a:chExt cx="882626" cy="1052303"/>
            </a:xfrm>
          </p:grpSpPr>
          <p:sp>
            <p:nvSpPr>
              <p:cNvPr id="33" name="円/楕円 46 2">
                <a:extLst>
                  <a:ext uri="{FF2B5EF4-FFF2-40B4-BE49-F238E27FC236}">
                    <a16:creationId xmlns:a16="http://schemas.microsoft.com/office/drawing/2014/main" id="{6CC90CB3-2D27-4E8C-A100-9663D80216E8}"/>
                  </a:ext>
                </a:extLst>
              </p:cNvPr>
              <p:cNvSpPr/>
              <p:nvPr/>
            </p:nvSpPr>
            <p:spPr>
              <a:xfrm>
                <a:off x="433955" y="2227453"/>
                <a:ext cx="882626" cy="690066"/>
              </a:xfrm>
              <a:prstGeom prst="ellipse">
                <a:avLst/>
              </a:prstGeom>
              <a:solidFill>
                <a:srgbClr val="00B0F0"/>
              </a:solidFill>
              <a:effectLst>
                <a:outerShdw blurRad="381000" dist="114300" dir="1800000" sx="68000" sy="68000" rotWithShape="0">
                  <a:srgbClr val="000000">
                    <a:alpha val="50000"/>
                  </a:srgbClr>
                </a:outerShdw>
              </a:effectLst>
              <a:scene3d>
                <a:camera prst="isometricOffAxis2Top"/>
                <a:lightRig rig="threePt" dir="t"/>
              </a:scene3d>
              <a:sp3d extrusionH="57150" prstMaterial="softEdge">
                <a:bevelT w="635000" h="635000"/>
                <a:bevelB w="635000" h="635000"/>
              </a:sp3d>
            </p:spPr>
            <p:style>
              <a:lnRef idx="0">
                <a:schemeClr val="accent2"/>
              </a:lnRef>
              <a:fillRef idx="3">
                <a:schemeClr val="accent2"/>
              </a:fillRef>
              <a:effectRef idx="3">
                <a:schemeClr val="accent2"/>
              </a:effectRef>
              <a:fontRef idx="minor">
                <a:schemeClr val="lt1"/>
              </a:fontRef>
            </p:style>
            <p:txBody>
              <a:bodyPr rtlCol="0" anchor="ctr"/>
              <a:lstStyle/>
              <a:p>
                <a:pPr algn="ctr"/>
                <a:r>
                  <a:rPr lang="en-US" altLang="ja-JP" sz="1350" dirty="0"/>
                  <a:t>Z</a:t>
                </a:r>
                <a:endParaRPr lang="ja-JP" altLang="en-US" sz="1350" dirty="0"/>
              </a:p>
            </p:txBody>
          </p:sp>
          <p:sp>
            <p:nvSpPr>
              <p:cNvPr id="34" name="TextBox 33">
                <a:extLst>
                  <a:ext uri="{FF2B5EF4-FFF2-40B4-BE49-F238E27FC236}">
                    <a16:creationId xmlns:a16="http://schemas.microsoft.com/office/drawing/2014/main" id="{17E6AF65-53E6-4C87-93B8-CB41F64308EF}"/>
                  </a:ext>
                </a:extLst>
              </p:cNvPr>
              <p:cNvSpPr txBox="1"/>
              <p:nvPr/>
            </p:nvSpPr>
            <p:spPr>
              <a:xfrm>
                <a:off x="615241" y="2910424"/>
                <a:ext cx="295274" cy="369332"/>
              </a:xfrm>
              <a:prstGeom prst="rect">
                <a:avLst/>
              </a:prstGeom>
              <a:noFill/>
            </p:spPr>
            <p:txBody>
              <a:bodyPr wrap="none" rtlCol="0">
                <a:spAutoFit/>
              </a:bodyPr>
              <a:lstStyle/>
              <a:p>
                <a:r>
                  <a:rPr lang="en-US" altLang="ja-JP" b="1" dirty="0">
                    <a:solidFill>
                      <a:schemeClr val="bg1"/>
                    </a:solidFill>
                  </a:rPr>
                  <a:t>Z</a:t>
                </a:r>
                <a:endParaRPr lang="ja-JP" altLang="en-US" b="1" dirty="0">
                  <a:solidFill>
                    <a:schemeClr val="bg1"/>
                  </a:solidFill>
                </a:endParaRPr>
              </a:p>
            </p:txBody>
          </p:sp>
        </p:grpSp>
        <p:sp>
          <p:nvSpPr>
            <p:cNvPr id="28" name="TextBox 27">
              <a:extLst>
                <a:ext uri="{FF2B5EF4-FFF2-40B4-BE49-F238E27FC236}">
                  <a16:creationId xmlns:a16="http://schemas.microsoft.com/office/drawing/2014/main" id="{F0CB8DB5-A572-45F8-B2A9-B3427F27011A}"/>
                </a:ext>
              </a:extLst>
            </p:cNvPr>
            <p:cNvSpPr txBox="1"/>
            <p:nvPr/>
          </p:nvSpPr>
          <p:spPr>
            <a:xfrm>
              <a:off x="5445650" y="1368008"/>
              <a:ext cx="492443" cy="338554"/>
            </a:xfrm>
            <a:prstGeom prst="rect">
              <a:avLst/>
            </a:prstGeom>
            <a:noFill/>
          </p:spPr>
          <p:txBody>
            <a:bodyPr wrap="none" rtlCol="0">
              <a:spAutoFit/>
            </a:bodyPr>
            <a:lstStyle/>
            <a:p>
              <a:r>
                <a:rPr kumimoji="1" lang="ja-JP" altLang="en-US" sz="1600" dirty="0"/>
                <a:t>・・・</a:t>
              </a:r>
            </a:p>
          </p:txBody>
        </p:sp>
        <p:sp>
          <p:nvSpPr>
            <p:cNvPr id="29" name="TextBox 28">
              <a:extLst>
                <a:ext uri="{FF2B5EF4-FFF2-40B4-BE49-F238E27FC236}">
                  <a16:creationId xmlns:a16="http://schemas.microsoft.com/office/drawing/2014/main" id="{9DD57E2E-D795-4934-85B0-80E5278FD415}"/>
                </a:ext>
              </a:extLst>
            </p:cNvPr>
            <p:cNvSpPr txBox="1"/>
            <p:nvPr/>
          </p:nvSpPr>
          <p:spPr>
            <a:xfrm>
              <a:off x="5445651" y="674321"/>
              <a:ext cx="492443" cy="338554"/>
            </a:xfrm>
            <a:prstGeom prst="rect">
              <a:avLst/>
            </a:prstGeom>
            <a:noFill/>
          </p:spPr>
          <p:txBody>
            <a:bodyPr wrap="none" rtlCol="0">
              <a:spAutoFit/>
            </a:bodyPr>
            <a:lstStyle/>
            <a:p>
              <a:r>
                <a:rPr kumimoji="1" lang="ja-JP" altLang="en-US" sz="1600" dirty="0"/>
                <a:t>・・・</a:t>
              </a:r>
            </a:p>
          </p:txBody>
        </p:sp>
        <p:sp>
          <p:nvSpPr>
            <p:cNvPr id="30" name="TextBox 29">
              <a:extLst>
                <a:ext uri="{FF2B5EF4-FFF2-40B4-BE49-F238E27FC236}">
                  <a16:creationId xmlns:a16="http://schemas.microsoft.com/office/drawing/2014/main" id="{C3576BAA-41D4-416E-9198-A25336FC233F}"/>
                </a:ext>
              </a:extLst>
            </p:cNvPr>
            <p:cNvSpPr txBox="1"/>
            <p:nvPr/>
          </p:nvSpPr>
          <p:spPr>
            <a:xfrm>
              <a:off x="5707475" y="851157"/>
              <a:ext cx="1597873" cy="369332"/>
            </a:xfrm>
            <a:prstGeom prst="rect">
              <a:avLst/>
            </a:prstGeom>
            <a:noFill/>
          </p:spPr>
          <p:txBody>
            <a:bodyPr wrap="none" rtlCol="0">
              <a:spAutoFit/>
            </a:bodyPr>
            <a:lstStyle/>
            <a:p>
              <a:r>
                <a:rPr kumimoji="1" lang="en-US" altLang="ja-JP" dirty="0">
                  <a:solidFill>
                    <a:srgbClr val="00B050"/>
                  </a:solidFill>
                </a:rPr>
                <a:t>Soft (coherent)</a:t>
              </a:r>
              <a:endParaRPr kumimoji="1" lang="ja-JP" altLang="en-US" dirty="0">
                <a:solidFill>
                  <a:srgbClr val="00B050"/>
                </a:solidFill>
              </a:endParaRPr>
            </a:p>
          </p:txBody>
        </p:sp>
        <p:sp>
          <p:nvSpPr>
            <p:cNvPr id="31" name="TextBox 30">
              <a:extLst>
                <a:ext uri="{FF2B5EF4-FFF2-40B4-BE49-F238E27FC236}">
                  <a16:creationId xmlns:a16="http://schemas.microsoft.com/office/drawing/2014/main" id="{AAFCE516-AA80-4D26-96FC-1FB3C084C156}"/>
                </a:ext>
              </a:extLst>
            </p:cNvPr>
            <p:cNvSpPr txBox="1"/>
            <p:nvPr/>
          </p:nvSpPr>
          <p:spPr>
            <a:xfrm>
              <a:off x="4392488" y="1086537"/>
              <a:ext cx="638380" cy="369332"/>
            </a:xfrm>
            <a:prstGeom prst="rect">
              <a:avLst/>
            </a:prstGeom>
            <a:noFill/>
          </p:spPr>
          <p:txBody>
            <a:bodyPr wrap="none" rtlCol="0">
              <a:spAutoFit/>
            </a:bodyPr>
            <a:lstStyle/>
            <a:p>
              <a:r>
                <a:rPr kumimoji="1" lang="en-US" altLang="ja-JP" dirty="0">
                  <a:solidFill>
                    <a:srgbClr val="FFC000"/>
                  </a:solidFill>
                </a:rPr>
                <a:t>Hard</a:t>
              </a:r>
              <a:endParaRPr kumimoji="1" lang="ja-JP" altLang="en-US" dirty="0">
                <a:solidFill>
                  <a:srgbClr val="FFC000"/>
                </a:solidFill>
              </a:endParaRPr>
            </a:p>
          </p:txBody>
        </p:sp>
        <p:sp>
          <p:nvSpPr>
            <p:cNvPr id="32" name="Arc 31">
              <a:extLst>
                <a:ext uri="{FF2B5EF4-FFF2-40B4-BE49-F238E27FC236}">
                  <a16:creationId xmlns:a16="http://schemas.microsoft.com/office/drawing/2014/main" id="{90A15636-A9DC-46C4-BDC0-1D531067CFD2}"/>
                </a:ext>
              </a:extLst>
            </p:cNvPr>
            <p:cNvSpPr/>
            <p:nvPr/>
          </p:nvSpPr>
          <p:spPr>
            <a:xfrm>
              <a:off x="5070600" y="908720"/>
              <a:ext cx="2525736" cy="514163"/>
            </a:xfrm>
            <a:prstGeom prst="arc">
              <a:avLst>
                <a:gd name="adj1" fmla="val 5147396"/>
                <a:gd name="adj2" fmla="val 16435031"/>
              </a:avLst>
            </a:prstGeom>
            <a:ln w="60325" cmpd="dbl">
              <a:solidFill>
                <a:srgbClr val="33CC3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cxnSp>
        <p:nvCxnSpPr>
          <p:cNvPr id="38" name="Straight Arrow Connector 37">
            <a:extLst>
              <a:ext uri="{FF2B5EF4-FFF2-40B4-BE49-F238E27FC236}">
                <a16:creationId xmlns:a16="http://schemas.microsoft.com/office/drawing/2014/main" id="{60BD5A3D-5F4A-47EC-9FFC-44EE6CA66619}"/>
              </a:ext>
            </a:extLst>
          </p:cNvPr>
          <p:cNvCxnSpPr/>
          <p:nvPr/>
        </p:nvCxnSpPr>
        <p:spPr>
          <a:xfrm flipV="1">
            <a:off x="107504" y="1556792"/>
            <a:ext cx="720080" cy="3194625"/>
          </a:xfrm>
          <a:prstGeom prst="straightConnector1">
            <a:avLst/>
          </a:prstGeom>
          <a:ln w="38100">
            <a:solidFill>
              <a:srgbClr val="00B05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770F55B8-0E4B-4E39-9A10-A465FBDC96F2}"/>
              </a:ext>
            </a:extLst>
          </p:cNvPr>
          <p:cNvSpPr txBox="1"/>
          <p:nvPr/>
        </p:nvSpPr>
        <p:spPr>
          <a:xfrm>
            <a:off x="311699" y="1111645"/>
            <a:ext cx="3370282" cy="369332"/>
          </a:xfrm>
          <a:prstGeom prst="rect">
            <a:avLst/>
          </a:prstGeom>
          <a:noFill/>
        </p:spPr>
        <p:txBody>
          <a:bodyPr wrap="none" rtlCol="0">
            <a:spAutoFit/>
          </a:bodyPr>
          <a:lstStyle/>
          <a:p>
            <a:r>
              <a:rPr kumimoji="1" lang="en-US" altLang="ja-JP" dirty="0">
                <a:solidFill>
                  <a:srgbClr val="00B050"/>
                </a:solidFill>
              </a:rPr>
              <a:t>Macroscopic scale </a:t>
            </a:r>
            <a:r>
              <a:rPr kumimoji="1" lang="ja-JP" altLang="en-US" dirty="0">
                <a:solidFill>
                  <a:srgbClr val="00B050"/>
                </a:solidFill>
              </a:rPr>
              <a:t>≳</a:t>
            </a:r>
            <a:r>
              <a:rPr kumimoji="1" lang="en-US" altLang="ja-JP" dirty="0">
                <a:solidFill>
                  <a:srgbClr val="00B050"/>
                </a:solidFill>
              </a:rPr>
              <a:t> 10 – 100 km</a:t>
            </a:r>
            <a:endParaRPr kumimoji="1" lang="ja-JP" altLang="en-US" dirty="0">
              <a:solidFill>
                <a:srgbClr val="00B050"/>
              </a:solidFill>
            </a:endParaRPr>
          </a:p>
        </p:txBody>
      </p:sp>
      <p:sp>
        <p:nvSpPr>
          <p:cNvPr id="40" name="TextBox 39">
            <a:extLst>
              <a:ext uri="{FF2B5EF4-FFF2-40B4-BE49-F238E27FC236}">
                <a16:creationId xmlns:a16="http://schemas.microsoft.com/office/drawing/2014/main" id="{8B400124-7BD6-48C3-8D15-2A494B7CCA97}"/>
              </a:ext>
            </a:extLst>
          </p:cNvPr>
          <p:cNvSpPr txBox="1"/>
          <p:nvPr/>
        </p:nvSpPr>
        <p:spPr>
          <a:xfrm>
            <a:off x="3647777" y="4387640"/>
            <a:ext cx="5760295" cy="646331"/>
          </a:xfrm>
          <a:prstGeom prst="rect">
            <a:avLst/>
          </a:prstGeom>
          <a:noFill/>
        </p:spPr>
        <p:txBody>
          <a:bodyPr wrap="none" rtlCol="0">
            <a:spAutoFit/>
          </a:bodyPr>
          <a:lstStyle/>
          <a:p>
            <a:r>
              <a:rPr lang="ja-JP" altLang="en-US" dirty="0"/>
              <a:t>✘ </a:t>
            </a:r>
            <a:r>
              <a:rPr kumimoji="1" lang="en-US" altLang="ja-JP" dirty="0"/>
              <a:t>Difficult to measure high-energy photon polarizations. </a:t>
            </a:r>
          </a:p>
          <a:p>
            <a:r>
              <a:rPr lang="ja-JP" altLang="en-US" dirty="0"/>
              <a:t>✔ </a:t>
            </a:r>
            <a:r>
              <a:rPr lang="en-US" altLang="ja-JP" dirty="0"/>
              <a:t>One could analyze the dilepton angle-distribution. </a:t>
            </a:r>
            <a:endParaRPr kumimoji="1" lang="ja-JP" altLang="en-US" dirty="0"/>
          </a:p>
        </p:txBody>
      </p:sp>
      <p:sp>
        <p:nvSpPr>
          <p:cNvPr id="41" name="TextBox 40">
            <a:extLst>
              <a:ext uri="{FF2B5EF4-FFF2-40B4-BE49-F238E27FC236}">
                <a16:creationId xmlns:a16="http://schemas.microsoft.com/office/drawing/2014/main" id="{486CB7D1-EAEC-4297-854D-5EF82D5E58EE}"/>
              </a:ext>
            </a:extLst>
          </p:cNvPr>
          <p:cNvSpPr txBox="1"/>
          <p:nvPr/>
        </p:nvSpPr>
        <p:spPr>
          <a:xfrm>
            <a:off x="4585843" y="5195410"/>
            <a:ext cx="3730573" cy="646331"/>
          </a:xfrm>
          <a:prstGeom prst="rect">
            <a:avLst/>
          </a:prstGeom>
          <a:noFill/>
        </p:spPr>
        <p:txBody>
          <a:bodyPr wrap="none" rtlCol="0">
            <a:spAutoFit/>
          </a:bodyPr>
          <a:lstStyle/>
          <a:p>
            <a:r>
              <a:rPr kumimoji="1" lang="en-US" altLang="ja-JP" dirty="0"/>
              <a:t>Imaginary part of the refractive index </a:t>
            </a:r>
          </a:p>
          <a:p>
            <a:r>
              <a:rPr lang="en-US" altLang="ja-JP" dirty="0"/>
              <a:t> = Total cross section.</a:t>
            </a:r>
            <a:endParaRPr kumimoji="1" lang="ja-JP" altLang="en-US" dirty="0"/>
          </a:p>
        </p:txBody>
      </p:sp>
      <p:sp>
        <p:nvSpPr>
          <p:cNvPr id="42" name="TextBox 41">
            <a:extLst>
              <a:ext uri="{FF2B5EF4-FFF2-40B4-BE49-F238E27FC236}">
                <a16:creationId xmlns:a16="http://schemas.microsoft.com/office/drawing/2014/main" id="{7534707F-8C07-4CBE-BE7F-0412DC473DB3}"/>
              </a:ext>
            </a:extLst>
          </p:cNvPr>
          <p:cNvSpPr txBox="1"/>
          <p:nvPr/>
        </p:nvSpPr>
        <p:spPr>
          <a:xfrm>
            <a:off x="311699" y="689728"/>
            <a:ext cx="3206583" cy="400110"/>
          </a:xfrm>
          <a:prstGeom prst="rect">
            <a:avLst/>
          </a:prstGeom>
          <a:noFill/>
        </p:spPr>
        <p:txBody>
          <a:bodyPr wrap="none" rtlCol="0">
            <a:spAutoFit/>
          </a:bodyPr>
          <a:lstStyle/>
          <a:p>
            <a:r>
              <a:rPr kumimoji="1" lang="en-US" altLang="ja-JP" sz="2000" dirty="0">
                <a:solidFill>
                  <a:srgbClr val="00B0F0"/>
                </a:solidFill>
              </a:rPr>
              <a:t>Neutron star magnetosphere</a:t>
            </a:r>
            <a:endParaRPr kumimoji="1" lang="ja-JP" altLang="en-US" sz="2000" dirty="0">
              <a:solidFill>
                <a:srgbClr val="00B0F0"/>
              </a:solidFill>
            </a:endParaRPr>
          </a:p>
        </p:txBody>
      </p:sp>
      <p:sp>
        <p:nvSpPr>
          <p:cNvPr id="43" name="TextBox 42">
            <a:extLst>
              <a:ext uri="{FF2B5EF4-FFF2-40B4-BE49-F238E27FC236}">
                <a16:creationId xmlns:a16="http://schemas.microsoft.com/office/drawing/2014/main" id="{B9849D46-9B1D-4843-BEED-7FA07A45FFBC}"/>
              </a:ext>
            </a:extLst>
          </p:cNvPr>
          <p:cNvSpPr txBox="1"/>
          <p:nvPr/>
        </p:nvSpPr>
        <p:spPr>
          <a:xfrm>
            <a:off x="4617657" y="728582"/>
            <a:ext cx="3867405" cy="400110"/>
          </a:xfrm>
          <a:prstGeom prst="rect">
            <a:avLst/>
          </a:prstGeom>
          <a:noFill/>
        </p:spPr>
        <p:txBody>
          <a:bodyPr wrap="none" rtlCol="0">
            <a:spAutoFit/>
          </a:bodyPr>
          <a:lstStyle/>
          <a:p>
            <a:r>
              <a:rPr kumimoji="1" lang="en-US" altLang="ja-JP" sz="2000" dirty="0">
                <a:solidFill>
                  <a:srgbClr val="00B0F0"/>
                </a:solidFill>
              </a:rPr>
              <a:t>Ultraperipheral </a:t>
            </a:r>
            <a:r>
              <a:rPr lang="en-US" altLang="ja-JP" sz="2000" dirty="0">
                <a:solidFill>
                  <a:srgbClr val="00B0F0"/>
                </a:solidFill>
              </a:rPr>
              <a:t>heavy-ion </a:t>
            </a:r>
            <a:r>
              <a:rPr kumimoji="1" lang="en-US" altLang="ja-JP" sz="2000" dirty="0">
                <a:solidFill>
                  <a:srgbClr val="00B0F0"/>
                </a:solidFill>
              </a:rPr>
              <a:t>collisions</a:t>
            </a:r>
            <a:endParaRPr kumimoji="1" lang="ja-JP" altLang="en-US" sz="2000" dirty="0">
              <a:solidFill>
                <a:srgbClr val="00B0F0"/>
              </a:solidFill>
            </a:endParaRPr>
          </a:p>
        </p:txBody>
      </p:sp>
    </p:spTree>
    <p:extLst>
      <p:ext uri="{BB962C8B-B14F-4D97-AF65-F5344CB8AC3E}">
        <p14:creationId xmlns:p14="http://schemas.microsoft.com/office/powerpoint/2010/main" val="18637163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494216" y="1412776"/>
            <a:ext cx="6102120" cy="646331"/>
          </a:xfrm>
          <a:prstGeom prst="rect">
            <a:avLst/>
          </a:prstGeom>
          <a:noFill/>
        </p:spPr>
        <p:txBody>
          <a:bodyPr wrap="none" rtlCol="0">
            <a:spAutoFit/>
          </a:bodyPr>
          <a:lstStyle/>
          <a:p>
            <a:r>
              <a:rPr kumimoji="1" lang="en-US" altLang="ja-JP" sz="3600" i="1" dirty="0"/>
              <a:t>Differential dilepton spectrum </a:t>
            </a:r>
            <a:endParaRPr kumimoji="1" lang="ja-JP" altLang="en-US" sz="3600" i="1" dirty="0"/>
          </a:p>
        </p:txBody>
      </p:sp>
      <p:sp>
        <p:nvSpPr>
          <p:cNvPr id="3" name="TextBox 2">
            <a:extLst>
              <a:ext uri="{FF2B5EF4-FFF2-40B4-BE49-F238E27FC236}">
                <a16:creationId xmlns:a16="http://schemas.microsoft.com/office/drawing/2014/main" id="{05C80F9D-DF0C-4290-9EDD-D90500BB7F43}"/>
              </a:ext>
            </a:extLst>
          </p:cNvPr>
          <p:cNvSpPr txBox="1"/>
          <p:nvPr/>
        </p:nvSpPr>
        <p:spPr>
          <a:xfrm>
            <a:off x="1115616" y="3789040"/>
            <a:ext cx="7632848" cy="646331"/>
          </a:xfrm>
          <a:prstGeom prst="rect">
            <a:avLst/>
          </a:prstGeom>
          <a:noFill/>
        </p:spPr>
        <p:txBody>
          <a:bodyPr wrap="square" rtlCol="0">
            <a:spAutoFit/>
          </a:bodyPr>
          <a:lstStyle/>
          <a:p>
            <a:r>
              <a:rPr kumimoji="1" lang="en-US" altLang="ja-JP" dirty="0">
                <a:solidFill>
                  <a:srgbClr val="00B050"/>
                </a:solidFill>
              </a:rPr>
              <a:t>KH, Hidetoshi Taya, </a:t>
            </a:r>
            <a:r>
              <a:rPr kumimoji="1" lang="en-US" altLang="ja-JP" dirty="0" err="1">
                <a:solidFill>
                  <a:srgbClr val="00B050"/>
                </a:solidFill>
              </a:rPr>
              <a:t>Shinsuke</a:t>
            </a:r>
            <a:r>
              <a:rPr kumimoji="1" lang="en-US" altLang="ja-JP" dirty="0">
                <a:solidFill>
                  <a:srgbClr val="00B050"/>
                </a:solidFill>
              </a:rPr>
              <a:t> Yoshida, “</a:t>
            </a:r>
            <a:r>
              <a:rPr lang="en-US" altLang="ja-JP" dirty="0">
                <a:solidFill>
                  <a:srgbClr val="00B050"/>
                </a:solidFill>
              </a:rPr>
              <a:t>Di-lepton production from a single photon in strong magnetic fields: vacuum dichroism</a:t>
            </a:r>
            <a:r>
              <a:rPr kumimoji="1" lang="en-US" altLang="ja-JP" dirty="0">
                <a:solidFill>
                  <a:srgbClr val="00B050"/>
                </a:solidFill>
              </a:rPr>
              <a:t>”, [</a:t>
            </a:r>
            <a:r>
              <a:rPr lang="en-US" altLang="ja-JP" dirty="0">
                <a:solidFill>
                  <a:srgbClr val="00B050"/>
                </a:solidFill>
                <a:hlinkClick r:id="rId2">
                  <a:extLst>
                    <a:ext uri="{A12FA001-AC4F-418D-AE19-62706E023703}">
                      <ahyp:hlinkClr xmlns:ahyp="http://schemas.microsoft.com/office/drawing/2018/hyperlinkcolor" val="tx"/>
                    </a:ext>
                  </a:extLst>
                </a:hlinkClick>
              </a:rPr>
              <a:t>2010.13492</a:t>
            </a:r>
            <a:r>
              <a:rPr lang="en-US" altLang="ja-JP" dirty="0">
                <a:solidFill>
                  <a:srgbClr val="00B050"/>
                </a:solidFill>
              </a:rPr>
              <a:t>]</a:t>
            </a:r>
          </a:p>
        </p:txBody>
      </p:sp>
      <p:sp>
        <p:nvSpPr>
          <p:cNvPr id="2" name="TextBox 1">
            <a:extLst>
              <a:ext uri="{FF2B5EF4-FFF2-40B4-BE49-F238E27FC236}">
                <a16:creationId xmlns:a16="http://schemas.microsoft.com/office/drawing/2014/main" id="{A405743F-850A-4AC2-B1BE-1F8476A511E7}"/>
              </a:ext>
            </a:extLst>
          </p:cNvPr>
          <p:cNvSpPr txBox="1"/>
          <p:nvPr/>
        </p:nvSpPr>
        <p:spPr>
          <a:xfrm>
            <a:off x="1619672" y="2564904"/>
            <a:ext cx="5806359" cy="400110"/>
          </a:xfrm>
          <a:prstGeom prst="rect">
            <a:avLst/>
          </a:prstGeom>
          <a:noFill/>
        </p:spPr>
        <p:txBody>
          <a:bodyPr wrap="square" rtlCol="0">
            <a:spAutoFit/>
          </a:bodyPr>
          <a:lstStyle/>
          <a:p>
            <a:r>
              <a:rPr kumimoji="1" lang="en-US" altLang="ja-JP" sz="2000" dirty="0"/>
              <a:t>--- Better accessibility than the photon polarization </a:t>
            </a:r>
            <a:endParaRPr kumimoji="1" lang="ja-JP" altLang="en-US" sz="2000" dirty="0"/>
          </a:p>
        </p:txBody>
      </p:sp>
    </p:spTree>
    <p:extLst>
      <p:ext uri="{BB962C8B-B14F-4D97-AF65-F5344CB8AC3E}">
        <p14:creationId xmlns:p14="http://schemas.microsoft.com/office/powerpoint/2010/main" val="3844228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9A2E98BE-BBF4-4E7A-8A6B-D14E34613A03}"/>
              </a:ext>
            </a:extLst>
          </p:cNvPr>
          <p:cNvSpPr/>
          <p:nvPr/>
        </p:nvSpPr>
        <p:spPr bwMode="auto">
          <a:xfrm flipV="1">
            <a:off x="179513" y="1777126"/>
            <a:ext cx="4302730" cy="3364058"/>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ja-JP" altLang="en-US" dirty="0"/>
          </a:p>
        </p:txBody>
      </p:sp>
      <p:grpSp>
        <p:nvGrpSpPr>
          <p:cNvPr id="4" name="Group 3">
            <a:extLst>
              <a:ext uri="{FF2B5EF4-FFF2-40B4-BE49-F238E27FC236}">
                <a16:creationId xmlns:a16="http://schemas.microsoft.com/office/drawing/2014/main" id="{2DEFA863-261A-4604-BEB5-52F0D3AD9E8C}"/>
              </a:ext>
            </a:extLst>
          </p:cNvPr>
          <p:cNvGrpSpPr/>
          <p:nvPr/>
        </p:nvGrpSpPr>
        <p:grpSpPr>
          <a:xfrm>
            <a:off x="1935179" y="2524914"/>
            <a:ext cx="2204773" cy="1381772"/>
            <a:chOff x="2144519" y="915823"/>
            <a:chExt cx="1781228" cy="1240116"/>
          </a:xfrm>
        </p:grpSpPr>
        <p:grpSp>
          <p:nvGrpSpPr>
            <p:cNvPr id="5" name="Group 4">
              <a:extLst>
                <a:ext uri="{FF2B5EF4-FFF2-40B4-BE49-F238E27FC236}">
                  <a16:creationId xmlns:a16="http://schemas.microsoft.com/office/drawing/2014/main" id="{63D7D01D-5E76-46A5-BFB3-6AD12DAE25B7}"/>
                </a:ext>
              </a:extLst>
            </p:cNvPr>
            <p:cNvGrpSpPr/>
            <p:nvPr/>
          </p:nvGrpSpPr>
          <p:grpSpPr>
            <a:xfrm>
              <a:off x="2993114" y="1158230"/>
              <a:ext cx="932633" cy="830610"/>
              <a:chOff x="2937159" y="4759131"/>
              <a:chExt cx="1033936" cy="920251"/>
            </a:xfrm>
          </p:grpSpPr>
          <p:cxnSp>
            <p:nvCxnSpPr>
              <p:cNvPr id="49" name="Straight Connector 48">
                <a:extLst>
                  <a:ext uri="{FF2B5EF4-FFF2-40B4-BE49-F238E27FC236}">
                    <a16:creationId xmlns:a16="http://schemas.microsoft.com/office/drawing/2014/main" id="{77595011-7BEB-4A2B-B454-92A4FB9FFA37}"/>
                  </a:ext>
                </a:extLst>
              </p:cNvPr>
              <p:cNvCxnSpPr>
                <a:cxnSpLocks/>
              </p:cNvCxnSpPr>
              <p:nvPr/>
            </p:nvCxnSpPr>
            <p:spPr>
              <a:xfrm flipV="1">
                <a:off x="2960897" y="4759131"/>
                <a:ext cx="1010198" cy="397915"/>
              </a:xfrm>
              <a:prstGeom prst="line">
                <a:avLst/>
              </a:prstGeom>
              <a:ln w="38100">
                <a:solidFill>
                  <a:srgbClr val="33CC33"/>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5B7492A9-1CDB-4067-B9A0-154547E556A3}"/>
                  </a:ext>
                </a:extLst>
              </p:cNvPr>
              <p:cNvCxnSpPr>
                <a:cxnSpLocks/>
              </p:cNvCxnSpPr>
              <p:nvPr/>
            </p:nvCxnSpPr>
            <p:spPr>
              <a:xfrm>
                <a:off x="2937159" y="5164241"/>
                <a:ext cx="1033936" cy="515141"/>
              </a:xfrm>
              <a:prstGeom prst="line">
                <a:avLst/>
              </a:prstGeom>
              <a:ln w="38100">
                <a:solidFill>
                  <a:srgbClr val="33CC33"/>
                </a:solidFill>
              </a:ln>
            </p:spPr>
            <p:style>
              <a:lnRef idx="1">
                <a:schemeClr val="accent1"/>
              </a:lnRef>
              <a:fillRef idx="0">
                <a:schemeClr val="accent1"/>
              </a:fillRef>
              <a:effectRef idx="0">
                <a:schemeClr val="accent1"/>
              </a:effectRef>
              <a:fontRef idx="minor">
                <a:schemeClr val="tx1"/>
              </a:fontRef>
            </p:style>
          </p:cxnSp>
        </p:grpSp>
        <p:sp>
          <p:nvSpPr>
            <p:cNvPr id="6" name="フリーフォーム 100 3 1">
              <a:extLst>
                <a:ext uri="{FF2B5EF4-FFF2-40B4-BE49-F238E27FC236}">
                  <a16:creationId xmlns:a16="http://schemas.microsoft.com/office/drawing/2014/main" id="{EA31F59E-1103-444A-9BE5-5FAC5EDE7FB9}"/>
                </a:ext>
              </a:extLst>
            </p:cNvPr>
            <p:cNvSpPr/>
            <p:nvPr/>
          </p:nvSpPr>
          <p:spPr>
            <a:xfrm rot="10800000">
              <a:off x="2144519" y="1457481"/>
              <a:ext cx="848596" cy="123299"/>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grpSp>
          <p:nvGrpSpPr>
            <p:cNvPr id="7" name="グループ化 4">
              <a:extLst>
                <a:ext uri="{FF2B5EF4-FFF2-40B4-BE49-F238E27FC236}">
                  <a16:creationId xmlns:a16="http://schemas.microsoft.com/office/drawing/2014/main" id="{4EA5A5C0-1F49-479C-A293-924E7377439C}"/>
                </a:ext>
              </a:extLst>
            </p:cNvPr>
            <p:cNvGrpSpPr>
              <a:grpSpLocks noChangeAspect="1"/>
            </p:cNvGrpSpPr>
            <p:nvPr/>
          </p:nvGrpSpPr>
          <p:grpSpPr>
            <a:xfrm>
              <a:off x="2928411" y="1094883"/>
              <a:ext cx="388685" cy="176387"/>
              <a:chOff x="5267450" y="3810639"/>
              <a:chExt cx="848735" cy="391695"/>
            </a:xfrm>
            <a:noFill/>
          </p:grpSpPr>
          <p:sp>
            <p:nvSpPr>
              <p:cNvPr id="43" name="フリーフォーム 45 1">
                <a:extLst>
                  <a:ext uri="{FF2B5EF4-FFF2-40B4-BE49-F238E27FC236}">
                    <a16:creationId xmlns:a16="http://schemas.microsoft.com/office/drawing/2014/main" id="{9C4A2202-EA64-422C-9248-E73CDC359334}"/>
                  </a:ext>
                </a:extLst>
              </p:cNvPr>
              <p:cNvSpPr/>
              <p:nvPr/>
            </p:nvSpPr>
            <p:spPr>
              <a:xfrm rot="2260291">
                <a:off x="5351970" y="4104714"/>
                <a:ext cx="764215" cy="97620"/>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grp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4" name="グループ化 46">
                <a:extLst>
                  <a:ext uri="{FF2B5EF4-FFF2-40B4-BE49-F238E27FC236}">
                    <a16:creationId xmlns:a16="http://schemas.microsoft.com/office/drawing/2014/main" id="{5FF18F2E-93BD-467F-984C-8531041DF329}"/>
                  </a:ext>
                </a:extLst>
              </p:cNvPr>
              <p:cNvGrpSpPr/>
              <p:nvPr/>
            </p:nvGrpSpPr>
            <p:grpSpPr>
              <a:xfrm>
                <a:off x="5267450" y="3810639"/>
                <a:ext cx="141461" cy="141461"/>
                <a:chOff x="7240824" y="2855449"/>
                <a:chExt cx="141461" cy="141461"/>
              </a:xfrm>
              <a:grpFill/>
            </p:grpSpPr>
            <p:cxnSp>
              <p:nvCxnSpPr>
                <p:cNvPr id="45" name="直線コネクタ 47 1">
                  <a:extLst>
                    <a:ext uri="{FF2B5EF4-FFF2-40B4-BE49-F238E27FC236}">
                      <a16:creationId xmlns:a16="http://schemas.microsoft.com/office/drawing/2014/main" id="{0645AD89-FAE0-492F-8498-4039300A2CA4}"/>
                    </a:ext>
                  </a:extLst>
                </p:cNvPr>
                <p:cNvCxnSpPr/>
                <p:nvPr/>
              </p:nvCxnSpPr>
              <p:spPr>
                <a:xfrm>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6" name="直線コネクタ 48 1">
                  <a:extLst>
                    <a:ext uri="{FF2B5EF4-FFF2-40B4-BE49-F238E27FC236}">
                      <a16:creationId xmlns:a16="http://schemas.microsoft.com/office/drawing/2014/main" id="{AC9932B5-FAA7-4852-83BE-2629A6C24744}"/>
                    </a:ext>
                  </a:extLst>
                </p:cNvPr>
                <p:cNvCxnSpPr/>
                <p:nvPr/>
              </p:nvCxnSpPr>
              <p:spPr>
                <a:xfrm flipH="1">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7" name="直線コネクタ 49 1">
                  <a:extLst>
                    <a:ext uri="{FF2B5EF4-FFF2-40B4-BE49-F238E27FC236}">
                      <a16:creationId xmlns:a16="http://schemas.microsoft.com/office/drawing/2014/main" id="{62EEE6D6-2277-47AA-8F28-DC42183DE493}"/>
                    </a:ext>
                  </a:extLst>
                </p:cNvPr>
                <p:cNvCxnSpPr/>
                <p:nvPr/>
              </p:nvCxnSpPr>
              <p:spPr>
                <a:xfrm flipV="1">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8" name="直線コネクタ 50 1">
                  <a:extLst>
                    <a:ext uri="{FF2B5EF4-FFF2-40B4-BE49-F238E27FC236}">
                      <a16:creationId xmlns:a16="http://schemas.microsoft.com/office/drawing/2014/main" id="{5397FBE2-A7EB-41D5-A1AE-77A37860D03B}"/>
                    </a:ext>
                  </a:extLst>
                </p:cNvPr>
                <p:cNvCxnSpPr/>
                <p:nvPr/>
              </p:nvCxnSpPr>
              <p:spPr>
                <a:xfrm>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grpSp>
        </p:grpSp>
        <p:grpSp>
          <p:nvGrpSpPr>
            <p:cNvPr id="8" name="グループ化 8">
              <a:extLst>
                <a:ext uri="{FF2B5EF4-FFF2-40B4-BE49-F238E27FC236}">
                  <a16:creationId xmlns:a16="http://schemas.microsoft.com/office/drawing/2014/main" id="{5FB09BBE-7DBF-42D5-9D94-599C442781AF}"/>
                </a:ext>
              </a:extLst>
            </p:cNvPr>
            <p:cNvGrpSpPr>
              <a:grpSpLocks noChangeAspect="1"/>
            </p:cNvGrpSpPr>
            <p:nvPr/>
          </p:nvGrpSpPr>
          <p:grpSpPr>
            <a:xfrm rot="17091119">
              <a:off x="2830036" y="1651799"/>
              <a:ext cx="388692" cy="176383"/>
              <a:chOff x="5267450" y="3810639"/>
              <a:chExt cx="848753" cy="391685"/>
            </a:xfrm>
            <a:noFill/>
          </p:grpSpPr>
          <p:sp>
            <p:nvSpPr>
              <p:cNvPr id="37" name="フリーフォーム 27 1">
                <a:extLst>
                  <a:ext uri="{FF2B5EF4-FFF2-40B4-BE49-F238E27FC236}">
                    <a16:creationId xmlns:a16="http://schemas.microsoft.com/office/drawing/2014/main" id="{F1EF3C29-8E5C-43EB-9EB9-F508681BCD2A}"/>
                  </a:ext>
                </a:extLst>
              </p:cNvPr>
              <p:cNvSpPr/>
              <p:nvPr/>
            </p:nvSpPr>
            <p:spPr>
              <a:xfrm rot="2260291">
                <a:off x="5351986" y="4104704"/>
                <a:ext cx="764217" cy="97620"/>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grp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8" name="グループ化 28">
                <a:extLst>
                  <a:ext uri="{FF2B5EF4-FFF2-40B4-BE49-F238E27FC236}">
                    <a16:creationId xmlns:a16="http://schemas.microsoft.com/office/drawing/2014/main" id="{CF46EBD6-75CF-41B7-9EA9-8B8A69DE5101}"/>
                  </a:ext>
                </a:extLst>
              </p:cNvPr>
              <p:cNvGrpSpPr/>
              <p:nvPr/>
            </p:nvGrpSpPr>
            <p:grpSpPr>
              <a:xfrm>
                <a:off x="5267450" y="3810639"/>
                <a:ext cx="141461" cy="141460"/>
                <a:chOff x="7240824" y="2855449"/>
                <a:chExt cx="141461" cy="141461"/>
              </a:xfrm>
              <a:grpFill/>
            </p:grpSpPr>
            <p:cxnSp>
              <p:nvCxnSpPr>
                <p:cNvPr id="39" name="直線コネクタ 29 1">
                  <a:extLst>
                    <a:ext uri="{FF2B5EF4-FFF2-40B4-BE49-F238E27FC236}">
                      <a16:creationId xmlns:a16="http://schemas.microsoft.com/office/drawing/2014/main" id="{2DCD145F-21A9-45A2-AF45-42C39E6650DF}"/>
                    </a:ext>
                  </a:extLst>
                </p:cNvPr>
                <p:cNvCxnSpPr/>
                <p:nvPr/>
              </p:nvCxnSpPr>
              <p:spPr>
                <a:xfrm>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0" name="直線コネクタ 30 1">
                  <a:extLst>
                    <a:ext uri="{FF2B5EF4-FFF2-40B4-BE49-F238E27FC236}">
                      <a16:creationId xmlns:a16="http://schemas.microsoft.com/office/drawing/2014/main" id="{95F01B26-4E09-4382-881F-BA78F4C2ABD0}"/>
                    </a:ext>
                  </a:extLst>
                </p:cNvPr>
                <p:cNvCxnSpPr/>
                <p:nvPr/>
              </p:nvCxnSpPr>
              <p:spPr>
                <a:xfrm flipH="1">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1" name="直線コネクタ 31 1">
                  <a:extLst>
                    <a:ext uri="{FF2B5EF4-FFF2-40B4-BE49-F238E27FC236}">
                      <a16:creationId xmlns:a16="http://schemas.microsoft.com/office/drawing/2014/main" id="{6C69462D-5D9E-4495-91CB-0033C1DA5E14}"/>
                    </a:ext>
                  </a:extLst>
                </p:cNvPr>
                <p:cNvCxnSpPr/>
                <p:nvPr/>
              </p:nvCxnSpPr>
              <p:spPr>
                <a:xfrm flipV="1">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2" name="直線コネクタ 32 1">
                  <a:extLst>
                    <a:ext uri="{FF2B5EF4-FFF2-40B4-BE49-F238E27FC236}">
                      <a16:creationId xmlns:a16="http://schemas.microsoft.com/office/drawing/2014/main" id="{8B02FFFD-DFD6-4EE2-BCE0-B0782094206E}"/>
                    </a:ext>
                  </a:extLst>
                </p:cNvPr>
                <p:cNvCxnSpPr/>
                <p:nvPr/>
              </p:nvCxnSpPr>
              <p:spPr>
                <a:xfrm>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grpSp>
        </p:grpSp>
        <p:grpSp>
          <p:nvGrpSpPr>
            <p:cNvPr id="9" name="グループ化 4">
              <a:extLst>
                <a:ext uri="{FF2B5EF4-FFF2-40B4-BE49-F238E27FC236}">
                  <a16:creationId xmlns:a16="http://schemas.microsoft.com/office/drawing/2014/main" id="{1321A5E1-BCFD-48DE-BA29-03BC463FA451}"/>
                </a:ext>
              </a:extLst>
            </p:cNvPr>
            <p:cNvGrpSpPr>
              <a:grpSpLocks noChangeAspect="1"/>
            </p:cNvGrpSpPr>
            <p:nvPr/>
          </p:nvGrpSpPr>
          <p:grpSpPr>
            <a:xfrm>
              <a:off x="3141479" y="1007025"/>
              <a:ext cx="388685" cy="176387"/>
              <a:chOff x="5267450" y="3810639"/>
              <a:chExt cx="848735" cy="391695"/>
            </a:xfrm>
            <a:noFill/>
          </p:grpSpPr>
          <p:sp>
            <p:nvSpPr>
              <p:cNvPr id="31" name="フリーフォーム 45 2">
                <a:extLst>
                  <a:ext uri="{FF2B5EF4-FFF2-40B4-BE49-F238E27FC236}">
                    <a16:creationId xmlns:a16="http://schemas.microsoft.com/office/drawing/2014/main" id="{8EE167C8-0919-4AD8-B47C-13787EBF19F0}"/>
                  </a:ext>
                </a:extLst>
              </p:cNvPr>
              <p:cNvSpPr/>
              <p:nvPr/>
            </p:nvSpPr>
            <p:spPr>
              <a:xfrm rot="2260291">
                <a:off x="5351970" y="4104714"/>
                <a:ext cx="764215" cy="97620"/>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grp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2" name="グループ化 46">
                <a:extLst>
                  <a:ext uri="{FF2B5EF4-FFF2-40B4-BE49-F238E27FC236}">
                    <a16:creationId xmlns:a16="http://schemas.microsoft.com/office/drawing/2014/main" id="{5186E6D1-3751-4BED-BF0D-13384E7BB4B2}"/>
                  </a:ext>
                </a:extLst>
              </p:cNvPr>
              <p:cNvGrpSpPr/>
              <p:nvPr/>
            </p:nvGrpSpPr>
            <p:grpSpPr>
              <a:xfrm>
                <a:off x="5267450" y="3810639"/>
                <a:ext cx="141461" cy="141461"/>
                <a:chOff x="7240824" y="2855449"/>
                <a:chExt cx="141461" cy="141461"/>
              </a:xfrm>
              <a:grpFill/>
            </p:grpSpPr>
            <p:cxnSp>
              <p:nvCxnSpPr>
                <p:cNvPr id="33" name="直線コネクタ 47 2">
                  <a:extLst>
                    <a:ext uri="{FF2B5EF4-FFF2-40B4-BE49-F238E27FC236}">
                      <a16:creationId xmlns:a16="http://schemas.microsoft.com/office/drawing/2014/main" id="{E219DCCF-6EEA-4510-B797-10F9682F8434}"/>
                    </a:ext>
                  </a:extLst>
                </p:cNvPr>
                <p:cNvCxnSpPr/>
                <p:nvPr/>
              </p:nvCxnSpPr>
              <p:spPr>
                <a:xfrm>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4" name="直線コネクタ 48 2">
                  <a:extLst>
                    <a:ext uri="{FF2B5EF4-FFF2-40B4-BE49-F238E27FC236}">
                      <a16:creationId xmlns:a16="http://schemas.microsoft.com/office/drawing/2014/main" id="{7ABB6D78-0268-41BB-AABA-DF6EEE69EA46}"/>
                    </a:ext>
                  </a:extLst>
                </p:cNvPr>
                <p:cNvCxnSpPr/>
                <p:nvPr/>
              </p:nvCxnSpPr>
              <p:spPr>
                <a:xfrm flipH="1">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5" name="直線コネクタ 49 2">
                  <a:extLst>
                    <a:ext uri="{FF2B5EF4-FFF2-40B4-BE49-F238E27FC236}">
                      <a16:creationId xmlns:a16="http://schemas.microsoft.com/office/drawing/2014/main" id="{AB497C19-602D-4078-8EC8-3FF1BB4359B2}"/>
                    </a:ext>
                  </a:extLst>
                </p:cNvPr>
                <p:cNvCxnSpPr/>
                <p:nvPr/>
              </p:nvCxnSpPr>
              <p:spPr>
                <a:xfrm flipV="1">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6" name="直線コネクタ 50 2">
                  <a:extLst>
                    <a:ext uri="{FF2B5EF4-FFF2-40B4-BE49-F238E27FC236}">
                      <a16:creationId xmlns:a16="http://schemas.microsoft.com/office/drawing/2014/main" id="{69E1ADFF-9DD2-4661-93AC-8927FC42335E}"/>
                    </a:ext>
                  </a:extLst>
                </p:cNvPr>
                <p:cNvCxnSpPr/>
                <p:nvPr/>
              </p:nvCxnSpPr>
              <p:spPr>
                <a:xfrm>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grpSp>
        </p:grpSp>
        <p:grpSp>
          <p:nvGrpSpPr>
            <p:cNvPr id="10" name="グループ化 4">
              <a:extLst>
                <a:ext uri="{FF2B5EF4-FFF2-40B4-BE49-F238E27FC236}">
                  <a16:creationId xmlns:a16="http://schemas.microsoft.com/office/drawing/2014/main" id="{4F3003FD-2925-410C-9AAB-C215A597EB7C}"/>
                </a:ext>
              </a:extLst>
            </p:cNvPr>
            <p:cNvGrpSpPr>
              <a:grpSpLocks noChangeAspect="1"/>
            </p:cNvGrpSpPr>
            <p:nvPr/>
          </p:nvGrpSpPr>
          <p:grpSpPr>
            <a:xfrm>
              <a:off x="3380831" y="915823"/>
              <a:ext cx="388685" cy="176387"/>
              <a:chOff x="5267450" y="3810639"/>
              <a:chExt cx="848735" cy="391695"/>
            </a:xfrm>
            <a:noFill/>
          </p:grpSpPr>
          <p:sp>
            <p:nvSpPr>
              <p:cNvPr id="25" name="フリーフォーム 45 3">
                <a:extLst>
                  <a:ext uri="{FF2B5EF4-FFF2-40B4-BE49-F238E27FC236}">
                    <a16:creationId xmlns:a16="http://schemas.microsoft.com/office/drawing/2014/main" id="{B2A607F3-146F-4A80-8AD3-AE72330462E5}"/>
                  </a:ext>
                </a:extLst>
              </p:cNvPr>
              <p:cNvSpPr/>
              <p:nvPr/>
            </p:nvSpPr>
            <p:spPr>
              <a:xfrm rot="2260291">
                <a:off x="5351970" y="4104714"/>
                <a:ext cx="764215" cy="97620"/>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grp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6" name="グループ化 46">
                <a:extLst>
                  <a:ext uri="{FF2B5EF4-FFF2-40B4-BE49-F238E27FC236}">
                    <a16:creationId xmlns:a16="http://schemas.microsoft.com/office/drawing/2014/main" id="{45F3DDFD-B979-410E-B44D-9418F4609B40}"/>
                  </a:ext>
                </a:extLst>
              </p:cNvPr>
              <p:cNvGrpSpPr/>
              <p:nvPr/>
            </p:nvGrpSpPr>
            <p:grpSpPr>
              <a:xfrm>
                <a:off x="5267450" y="3810639"/>
                <a:ext cx="141461" cy="141461"/>
                <a:chOff x="7240824" y="2855449"/>
                <a:chExt cx="141461" cy="141461"/>
              </a:xfrm>
              <a:grpFill/>
            </p:grpSpPr>
            <p:cxnSp>
              <p:nvCxnSpPr>
                <p:cNvPr id="27" name="直線コネクタ 47 3">
                  <a:extLst>
                    <a:ext uri="{FF2B5EF4-FFF2-40B4-BE49-F238E27FC236}">
                      <a16:creationId xmlns:a16="http://schemas.microsoft.com/office/drawing/2014/main" id="{BE82BEE5-6B69-4CA8-9196-FA8B5663BD4E}"/>
                    </a:ext>
                  </a:extLst>
                </p:cNvPr>
                <p:cNvCxnSpPr/>
                <p:nvPr/>
              </p:nvCxnSpPr>
              <p:spPr>
                <a:xfrm>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8" name="直線コネクタ 48 3">
                  <a:extLst>
                    <a:ext uri="{FF2B5EF4-FFF2-40B4-BE49-F238E27FC236}">
                      <a16:creationId xmlns:a16="http://schemas.microsoft.com/office/drawing/2014/main" id="{E24912F0-3AA4-4D78-BEDA-AD4917A0C860}"/>
                    </a:ext>
                  </a:extLst>
                </p:cNvPr>
                <p:cNvCxnSpPr/>
                <p:nvPr/>
              </p:nvCxnSpPr>
              <p:spPr>
                <a:xfrm flipH="1">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9" name="直線コネクタ 49 3">
                  <a:extLst>
                    <a:ext uri="{FF2B5EF4-FFF2-40B4-BE49-F238E27FC236}">
                      <a16:creationId xmlns:a16="http://schemas.microsoft.com/office/drawing/2014/main" id="{D4590F18-2249-44A2-96A7-55B2E4DD661A}"/>
                    </a:ext>
                  </a:extLst>
                </p:cNvPr>
                <p:cNvCxnSpPr/>
                <p:nvPr/>
              </p:nvCxnSpPr>
              <p:spPr>
                <a:xfrm flipV="1">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0" name="直線コネクタ 50 3">
                  <a:extLst>
                    <a:ext uri="{FF2B5EF4-FFF2-40B4-BE49-F238E27FC236}">
                      <a16:creationId xmlns:a16="http://schemas.microsoft.com/office/drawing/2014/main" id="{9710F628-B30E-457C-81B8-9E60F3F2579C}"/>
                    </a:ext>
                  </a:extLst>
                </p:cNvPr>
                <p:cNvCxnSpPr/>
                <p:nvPr/>
              </p:nvCxnSpPr>
              <p:spPr>
                <a:xfrm>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grpSp>
        </p:grpSp>
        <p:grpSp>
          <p:nvGrpSpPr>
            <p:cNvPr id="11" name="グループ化 8">
              <a:extLst>
                <a:ext uri="{FF2B5EF4-FFF2-40B4-BE49-F238E27FC236}">
                  <a16:creationId xmlns:a16="http://schemas.microsoft.com/office/drawing/2014/main" id="{64E074D1-289E-4D1E-9D0A-05AE8C9311FF}"/>
                </a:ext>
              </a:extLst>
            </p:cNvPr>
            <p:cNvGrpSpPr>
              <a:grpSpLocks noChangeAspect="1"/>
            </p:cNvGrpSpPr>
            <p:nvPr/>
          </p:nvGrpSpPr>
          <p:grpSpPr>
            <a:xfrm rot="17091119">
              <a:off x="3042610" y="1759822"/>
              <a:ext cx="388692" cy="176383"/>
              <a:chOff x="5267450" y="3810639"/>
              <a:chExt cx="848753" cy="391685"/>
            </a:xfrm>
            <a:noFill/>
          </p:grpSpPr>
          <p:sp>
            <p:nvSpPr>
              <p:cNvPr id="19" name="フリーフォーム 27 2">
                <a:extLst>
                  <a:ext uri="{FF2B5EF4-FFF2-40B4-BE49-F238E27FC236}">
                    <a16:creationId xmlns:a16="http://schemas.microsoft.com/office/drawing/2014/main" id="{CEE5C64E-A76E-4D63-81F1-5A29E2DB55E3}"/>
                  </a:ext>
                </a:extLst>
              </p:cNvPr>
              <p:cNvSpPr/>
              <p:nvPr/>
            </p:nvSpPr>
            <p:spPr>
              <a:xfrm rot="2260291">
                <a:off x="5351986" y="4104704"/>
                <a:ext cx="764217" cy="97620"/>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grp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0" name="グループ化 28">
                <a:extLst>
                  <a:ext uri="{FF2B5EF4-FFF2-40B4-BE49-F238E27FC236}">
                    <a16:creationId xmlns:a16="http://schemas.microsoft.com/office/drawing/2014/main" id="{E10F38FC-9259-41DA-B051-FE00808F799D}"/>
                  </a:ext>
                </a:extLst>
              </p:cNvPr>
              <p:cNvGrpSpPr/>
              <p:nvPr/>
            </p:nvGrpSpPr>
            <p:grpSpPr>
              <a:xfrm>
                <a:off x="5267450" y="3810639"/>
                <a:ext cx="141461" cy="141460"/>
                <a:chOff x="7240824" y="2855449"/>
                <a:chExt cx="141461" cy="141461"/>
              </a:xfrm>
              <a:grpFill/>
            </p:grpSpPr>
            <p:cxnSp>
              <p:nvCxnSpPr>
                <p:cNvPr id="21" name="直線コネクタ 29 2">
                  <a:extLst>
                    <a:ext uri="{FF2B5EF4-FFF2-40B4-BE49-F238E27FC236}">
                      <a16:creationId xmlns:a16="http://schemas.microsoft.com/office/drawing/2014/main" id="{14EB524F-1371-4462-8CC3-9D580C3A822A}"/>
                    </a:ext>
                  </a:extLst>
                </p:cNvPr>
                <p:cNvCxnSpPr/>
                <p:nvPr/>
              </p:nvCxnSpPr>
              <p:spPr>
                <a:xfrm>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2" name="直線コネクタ 30 2">
                  <a:extLst>
                    <a:ext uri="{FF2B5EF4-FFF2-40B4-BE49-F238E27FC236}">
                      <a16:creationId xmlns:a16="http://schemas.microsoft.com/office/drawing/2014/main" id="{B600E10E-D621-47AC-A572-7F5CBBB819AE}"/>
                    </a:ext>
                  </a:extLst>
                </p:cNvPr>
                <p:cNvCxnSpPr/>
                <p:nvPr/>
              </p:nvCxnSpPr>
              <p:spPr>
                <a:xfrm flipH="1">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3" name="直線コネクタ 31 2">
                  <a:extLst>
                    <a:ext uri="{FF2B5EF4-FFF2-40B4-BE49-F238E27FC236}">
                      <a16:creationId xmlns:a16="http://schemas.microsoft.com/office/drawing/2014/main" id="{7DC41A13-6307-40CA-9D94-2C0A17139A62}"/>
                    </a:ext>
                  </a:extLst>
                </p:cNvPr>
                <p:cNvCxnSpPr/>
                <p:nvPr/>
              </p:nvCxnSpPr>
              <p:spPr>
                <a:xfrm flipV="1">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4" name="直線コネクタ 32 2">
                  <a:extLst>
                    <a:ext uri="{FF2B5EF4-FFF2-40B4-BE49-F238E27FC236}">
                      <a16:creationId xmlns:a16="http://schemas.microsoft.com/office/drawing/2014/main" id="{9DDC7571-6F2B-4B0F-9ABB-42E78306941A}"/>
                    </a:ext>
                  </a:extLst>
                </p:cNvPr>
                <p:cNvCxnSpPr/>
                <p:nvPr/>
              </p:nvCxnSpPr>
              <p:spPr>
                <a:xfrm>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grpSp>
        </p:grpSp>
        <p:grpSp>
          <p:nvGrpSpPr>
            <p:cNvPr id="12" name="グループ化 8">
              <a:extLst>
                <a:ext uri="{FF2B5EF4-FFF2-40B4-BE49-F238E27FC236}">
                  <a16:creationId xmlns:a16="http://schemas.microsoft.com/office/drawing/2014/main" id="{B8D82CBB-69CA-476A-839E-4BF86AC004C8}"/>
                </a:ext>
              </a:extLst>
            </p:cNvPr>
            <p:cNvGrpSpPr>
              <a:grpSpLocks noChangeAspect="1"/>
            </p:cNvGrpSpPr>
            <p:nvPr/>
          </p:nvGrpSpPr>
          <p:grpSpPr>
            <a:xfrm rot="17091119">
              <a:off x="3269770" y="1873401"/>
              <a:ext cx="388692" cy="176383"/>
              <a:chOff x="5267450" y="3810639"/>
              <a:chExt cx="848753" cy="391685"/>
            </a:xfrm>
            <a:noFill/>
          </p:grpSpPr>
          <p:sp>
            <p:nvSpPr>
              <p:cNvPr id="13" name="フリーフォーム 27 3">
                <a:extLst>
                  <a:ext uri="{FF2B5EF4-FFF2-40B4-BE49-F238E27FC236}">
                    <a16:creationId xmlns:a16="http://schemas.microsoft.com/office/drawing/2014/main" id="{46E024BD-721C-400D-9B4C-0CE0186A39FB}"/>
                  </a:ext>
                </a:extLst>
              </p:cNvPr>
              <p:cNvSpPr/>
              <p:nvPr/>
            </p:nvSpPr>
            <p:spPr>
              <a:xfrm rot="2260291">
                <a:off x="5351986" y="4104704"/>
                <a:ext cx="764217" cy="97620"/>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grp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4" name="グループ化 28">
                <a:extLst>
                  <a:ext uri="{FF2B5EF4-FFF2-40B4-BE49-F238E27FC236}">
                    <a16:creationId xmlns:a16="http://schemas.microsoft.com/office/drawing/2014/main" id="{90EA0CDF-6824-4ED4-8353-C32CDDBBFDC5}"/>
                  </a:ext>
                </a:extLst>
              </p:cNvPr>
              <p:cNvGrpSpPr/>
              <p:nvPr/>
            </p:nvGrpSpPr>
            <p:grpSpPr>
              <a:xfrm>
                <a:off x="5267450" y="3810639"/>
                <a:ext cx="141461" cy="141460"/>
                <a:chOff x="7240824" y="2855449"/>
                <a:chExt cx="141461" cy="141461"/>
              </a:xfrm>
              <a:grpFill/>
            </p:grpSpPr>
            <p:cxnSp>
              <p:nvCxnSpPr>
                <p:cNvPr id="15" name="直線コネクタ 29 3">
                  <a:extLst>
                    <a:ext uri="{FF2B5EF4-FFF2-40B4-BE49-F238E27FC236}">
                      <a16:creationId xmlns:a16="http://schemas.microsoft.com/office/drawing/2014/main" id="{2537D8CD-0845-4A14-AE60-FA4CBB82A863}"/>
                    </a:ext>
                  </a:extLst>
                </p:cNvPr>
                <p:cNvCxnSpPr/>
                <p:nvPr/>
              </p:nvCxnSpPr>
              <p:spPr>
                <a:xfrm>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6" name="直線コネクタ 30 3">
                  <a:extLst>
                    <a:ext uri="{FF2B5EF4-FFF2-40B4-BE49-F238E27FC236}">
                      <a16:creationId xmlns:a16="http://schemas.microsoft.com/office/drawing/2014/main" id="{FE116E4F-0B85-4A40-B9A4-91292400CF47}"/>
                    </a:ext>
                  </a:extLst>
                </p:cNvPr>
                <p:cNvCxnSpPr/>
                <p:nvPr/>
              </p:nvCxnSpPr>
              <p:spPr>
                <a:xfrm flipH="1">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7" name="直線コネクタ 31 3">
                  <a:extLst>
                    <a:ext uri="{FF2B5EF4-FFF2-40B4-BE49-F238E27FC236}">
                      <a16:creationId xmlns:a16="http://schemas.microsoft.com/office/drawing/2014/main" id="{F60C3C0E-C1C7-427F-9D41-238735959760}"/>
                    </a:ext>
                  </a:extLst>
                </p:cNvPr>
                <p:cNvCxnSpPr/>
                <p:nvPr/>
              </p:nvCxnSpPr>
              <p:spPr>
                <a:xfrm flipV="1">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8" name="直線コネクタ 32 3">
                  <a:extLst>
                    <a:ext uri="{FF2B5EF4-FFF2-40B4-BE49-F238E27FC236}">
                      <a16:creationId xmlns:a16="http://schemas.microsoft.com/office/drawing/2014/main" id="{2993960B-4E66-4BC0-BC31-836245053A6B}"/>
                    </a:ext>
                  </a:extLst>
                </p:cNvPr>
                <p:cNvCxnSpPr/>
                <p:nvPr/>
              </p:nvCxnSpPr>
              <p:spPr>
                <a:xfrm>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grpSp>
        </p:grpSp>
      </p:grpSp>
      <p:pic>
        <p:nvPicPr>
          <p:cNvPr id="52" name="Picture 51">
            <a:extLst>
              <a:ext uri="{FF2B5EF4-FFF2-40B4-BE49-F238E27FC236}">
                <a16:creationId xmlns:a16="http://schemas.microsoft.com/office/drawing/2014/main" id="{977B535F-5275-4B3F-B639-06420278433F}"/>
              </a:ext>
            </a:extLst>
          </p:cNvPr>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393540" y="2487821"/>
            <a:ext cx="1362641" cy="690894"/>
          </a:xfrm>
          <a:prstGeom prst="rect">
            <a:avLst/>
          </a:prstGeom>
        </p:spPr>
      </p:pic>
      <p:sp>
        <p:nvSpPr>
          <p:cNvPr id="54" name="テキスト ボックス 25">
            <a:extLst>
              <a:ext uri="{FF2B5EF4-FFF2-40B4-BE49-F238E27FC236}">
                <a16:creationId xmlns:a16="http://schemas.microsoft.com/office/drawing/2014/main" id="{83A5110C-2C0E-4C8B-ADBB-55DA597316C4}"/>
              </a:ext>
            </a:extLst>
          </p:cNvPr>
          <p:cNvSpPr txBox="1"/>
          <p:nvPr/>
        </p:nvSpPr>
        <p:spPr>
          <a:xfrm>
            <a:off x="315682" y="4433298"/>
            <a:ext cx="3968286" cy="707886"/>
          </a:xfrm>
          <a:prstGeom prst="rect">
            <a:avLst/>
          </a:prstGeom>
          <a:noFill/>
        </p:spPr>
        <p:txBody>
          <a:bodyPr wrap="square" rtlCol="0">
            <a:spAutoFit/>
          </a:bodyPr>
          <a:lstStyle/>
          <a:p>
            <a:r>
              <a:rPr kumimoji="1" lang="en-US" altLang="ja-JP" sz="2000" dirty="0">
                <a:solidFill>
                  <a:srgbClr val="00B050"/>
                </a:solidFill>
              </a:rPr>
              <a:t>Both </a:t>
            </a:r>
            <a:r>
              <a:rPr kumimoji="1" lang="en-US" altLang="ja-JP" sz="2000" u="sng" dirty="0">
                <a:solidFill>
                  <a:srgbClr val="00B050"/>
                </a:solidFill>
              </a:rPr>
              <a:t>on-shell and off-shell photons </a:t>
            </a:r>
            <a:r>
              <a:rPr kumimoji="1" lang="en-US" altLang="ja-JP" sz="2000" dirty="0">
                <a:solidFill>
                  <a:srgbClr val="00B050"/>
                </a:solidFill>
              </a:rPr>
              <a:t>can decay in B.</a:t>
            </a:r>
            <a:endParaRPr kumimoji="1" lang="ja-JP" altLang="en-US" sz="2000" dirty="0">
              <a:solidFill>
                <a:srgbClr val="00B050"/>
              </a:solidFill>
            </a:endParaRPr>
          </a:p>
        </p:txBody>
      </p:sp>
      <p:sp>
        <p:nvSpPr>
          <p:cNvPr id="55" name="テキスト ボックス 21">
            <a:extLst>
              <a:ext uri="{FF2B5EF4-FFF2-40B4-BE49-F238E27FC236}">
                <a16:creationId xmlns:a16="http://schemas.microsoft.com/office/drawing/2014/main" id="{05C9ED22-6272-46E9-B341-3D25296862F2}"/>
              </a:ext>
            </a:extLst>
          </p:cNvPr>
          <p:cNvSpPr txBox="1"/>
          <p:nvPr/>
        </p:nvSpPr>
        <p:spPr>
          <a:xfrm>
            <a:off x="1921845" y="627020"/>
            <a:ext cx="5186676" cy="523220"/>
          </a:xfrm>
          <a:prstGeom prst="rect">
            <a:avLst/>
          </a:prstGeom>
          <a:noFill/>
        </p:spPr>
        <p:txBody>
          <a:bodyPr wrap="none" rtlCol="0">
            <a:spAutoFit/>
          </a:bodyPr>
          <a:lstStyle/>
          <a:p>
            <a:r>
              <a:rPr kumimoji="1" lang="en-US" altLang="ja-JP" sz="2800" dirty="0">
                <a:solidFill>
                  <a:srgbClr val="00B0F0"/>
                </a:solidFill>
              </a:rPr>
              <a:t>Pair production in a magnetic field</a:t>
            </a:r>
            <a:endParaRPr kumimoji="1" lang="ja-JP" altLang="en-US" sz="2800" dirty="0">
              <a:solidFill>
                <a:srgbClr val="00B0F0"/>
              </a:solidFill>
            </a:endParaRPr>
          </a:p>
        </p:txBody>
      </p:sp>
      <p:pic>
        <p:nvPicPr>
          <p:cNvPr id="84" name="Picture 83">
            <a:extLst>
              <a:ext uri="{FF2B5EF4-FFF2-40B4-BE49-F238E27FC236}">
                <a16:creationId xmlns:a16="http://schemas.microsoft.com/office/drawing/2014/main" id="{5ECD61D8-F52E-4B50-8975-97FAA54B361F}"/>
              </a:ext>
            </a:extLst>
          </p:cNvPr>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1111484" y="3663802"/>
            <a:ext cx="1660316" cy="273566"/>
          </a:xfrm>
          <a:prstGeom prst="rect">
            <a:avLst/>
          </a:prstGeom>
        </p:spPr>
      </p:pic>
      <p:sp>
        <p:nvSpPr>
          <p:cNvPr id="74" name="Rectangle 73">
            <a:extLst>
              <a:ext uri="{FF2B5EF4-FFF2-40B4-BE49-F238E27FC236}">
                <a16:creationId xmlns:a16="http://schemas.microsoft.com/office/drawing/2014/main" id="{EDDE0062-E7FA-46BA-8E22-740172BAADB0}"/>
              </a:ext>
            </a:extLst>
          </p:cNvPr>
          <p:cNvSpPr/>
          <p:nvPr/>
        </p:nvSpPr>
        <p:spPr bwMode="auto">
          <a:xfrm flipV="1">
            <a:off x="4634092" y="1777126"/>
            <a:ext cx="4461617" cy="3380066"/>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ja-JP" altLang="en-US" dirty="0"/>
          </a:p>
        </p:txBody>
      </p:sp>
      <p:sp>
        <p:nvSpPr>
          <p:cNvPr id="57" name="テキスト ボックス 1">
            <a:extLst>
              <a:ext uri="{FF2B5EF4-FFF2-40B4-BE49-F238E27FC236}">
                <a16:creationId xmlns:a16="http://schemas.microsoft.com/office/drawing/2014/main" id="{616C4890-C73E-464D-A34C-1EEE0A88C52D}"/>
              </a:ext>
            </a:extLst>
          </p:cNvPr>
          <p:cNvSpPr txBox="1"/>
          <p:nvPr/>
        </p:nvSpPr>
        <p:spPr>
          <a:xfrm>
            <a:off x="4644008" y="4441424"/>
            <a:ext cx="3054747" cy="400110"/>
          </a:xfrm>
          <a:prstGeom prst="rect">
            <a:avLst/>
          </a:prstGeom>
          <a:noFill/>
        </p:spPr>
        <p:txBody>
          <a:bodyPr wrap="none" rtlCol="0">
            <a:spAutoFit/>
          </a:bodyPr>
          <a:lstStyle/>
          <a:p>
            <a:r>
              <a:rPr kumimoji="1" lang="en-US" altLang="ja-JP" sz="2000" dirty="0">
                <a:solidFill>
                  <a:srgbClr val="00B050"/>
                </a:solidFill>
              </a:rPr>
              <a:t>E.g., </a:t>
            </a:r>
            <a:r>
              <a:rPr kumimoji="1" lang="en-US" altLang="ja-JP" sz="2000" dirty="0" err="1">
                <a:solidFill>
                  <a:srgbClr val="00B050"/>
                </a:solidFill>
              </a:rPr>
              <a:t>Breit</a:t>
            </a:r>
            <a:r>
              <a:rPr kumimoji="1" lang="en-US" altLang="ja-JP" sz="2000" dirty="0">
                <a:solidFill>
                  <a:srgbClr val="00B050"/>
                </a:solidFill>
              </a:rPr>
              <a:t>-Wheeler process</a:t>
            </a:r>
            <a:endParaRPr kumimoji="1" lang="ja-JP" altLang="en-US" sz="2000" dirty="0">
              <a:solidFill>
                <a:srgbClr val="00B050"/>
              </a:solidFill>
            </a:endParaRPr>
          </a:p>
        </p:txBody>
      </p:sp>
      <p:grpSp>
        <p:nvGrpSpPr>
          <p:cNvPr id="58" name="Group 57">
            <a:extLst>
              <a:ext uri="{FF2B5EF4-FFF2-40B4-BE49-F238E27FC236}">
                <a16:creationId xmlns:a16="http://schemas.microsoft.com/office/drawing/2014/main" id="{B6816CE0-81EA-4FC3-8103-B7BF3E2A44DC}"/>
              </a:ext>
            </a:extLst>
          </p:cNvPr>
          <p:cNvGrpSpPr/>
          <p:nvPr/>
        </p:nvGrpSpPr>
        <p:grpSpPr>
          <a:xfrm>
            <a:off x="7505406" y="3843896"/>
            <a:ext cx="1408909" cy="943803"/>
            <a:chOff x="6494755" y="1038051"/>
            <a:chExt cx="1387912" cy="943803"/>
          </a:xfrm>
        </p:grpSpPr>
        <p:sp>
          <p:nvSpPr>
            <p:cNvPr id="59" name="フリーフォーム 100 1">
              <a:extLst>
                <a:ext uri="{FF2B5EF4-FFF2-40B4-BE49-F238E27FC236}">
                  <a16:creationId xmlns:a16="http://schemas.microsoft.com/office/drawing/2014/main" id="{703FF6DD-8421-4F31-B91B-3B2837398E6E}"/>
                </a:ext>
              </a:extLst>
            </p:cNvPr>
            <p:cNvSpPr/>
            <p:nvPr/>
          </p:nvSpPr>
          <p:spPr>
            <a:xfrm rot="11829358">
              <a:off x="6494755" y="1038051"/>
              <a:ext cx="577592" cy="109277"/>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60" name="フリーフォーム 100 3 2">
              <a:extLst>
                <a:ext uri="{FF2B5EF4-FFF2-40B4-BE49-F238E27FC236}">
                  <a16:creationId xmlns:a16="http://schemas.microsoft.com/office/drawing/2014/main" id="{6DD23B54-29DC-4A02-9150-9E80F2E4FAA5}"/>
                </a:ext>
              </a:extLst>
            </p:cNvPr>
            <p:cNvSpPr/>
            <p:nvPr/>
          </p:nvSpPr>
          <p:spPr>
            <a:xfrm rot="9382474">
              <a:off x="6513907" y="1872577"/>
              <a:ext cx="577592" cy="109277"/>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cxnSp>
          <p:nvCxnSpPr>
            <p:cNvPr id="61" name="Straight Connector 60">
              <a:extLst>
                <a:ext uri="{FF2B5EF4-FFF2-40B4-BE49-F238E27FC236}">
                  <a16:creationId xmlns:a16="http://schemas.microsoft.com/office/drawing/2014/main" id="{91B34CC3-B211-4897-AD73-A76DFCCA8A14}"/>
                </a:ext>
              </a:extLst>
            </p:cNvPr>
            <p:cNvCxnSpPr>
              <a:cxnSpLocks/>
            </p:cNvCxnSpPr>
            <p:nvPr/>
          </p:nvCxnSpPr>
          <p:spPr>
            <a:xfrm flipV="1">
              <a:off x="7072969" y="1082542"/>
              <a:ext cx="809698" cy="111396"/>
            </a:xfrm>
            <a:prstGeom prst="line">
              <a:avLst/>
            </a:prstGeom>
            <a:ln w="38100">
              <a:solidFill>
                <a:srgbClr val="33CC33"/>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4A2D5851-E8DF-48D6-97A0-C1A32CD18FA0}"/>
                </a:ext>
              </a:extLst>
            </p:cNvPr>
            <p:cNvCxnSpPr>
              <a:cxnSpLocks/>
            </p:cNvCxnSpPr>
            <p:nvPr/>
          </p:nvCxnSpPr>
          <p:spPr>
            <a:xfrm>
              <a:off x="7072858" y="1804712"/>
              <a:ext cx="809809" cy="145473"/>
            </a:xfrm>
            <a:prstGeom prst="line">
              <a:avLst/>
            </a:prstGeom>
            <a:ln w="38100">
              <a:solidFill>
                <a:srgbClr val="33CC33"/>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7E7F6CF3-A818-4EB1-8091-E22559929BB7}"/>
                </a:ext>
              </a:extLst>
            </p:cNvPr>
            <p:cNvCxnSpPr>
              <a:cxnSpLocks/>
            </p:cNvCxnSpPr>
            <p:nvPr/>
          </p:nvCxnSpPr>
          <p:spPr>
            <a:xfrm flipH="1" flipV="1">
              <a:off x="7081358" y="1206825"/>
              <a:ext cx="771" cy="612867"/>
            </a:xfrm>
            <a:prstGeom prst="line">
              <a:avLst/>
            </a:prstGeom>
            <a:ln w="38100">
              <a:solidFill>
                <a:srgbClr val="33CC33"/>
              </a:solidFill>
            </a:ln>
          </p:spPr>
          <p:style>
            <a:lnRef idx="1">
              <a:schemeClr val="accent1"/>
            </a:lnRef>
            <a:fillRef idx="0">
              <a:schemeClr val="accent1"/>
            </a:fillRef>
            <a:effectRef idx="0">
              <a:schemeClr val="accent1"/>
            </a:effectRef>
            <a:fontRef idx="minor">
              <a:schemeClr val="tx1"/>
            </a:fontRef>
          </p:style>
        </p:cxnSp>
      </p:grpSp>
      <p:sp>
        <p:nvSpPr>
          <p:cNvPr id="66" name="テキスト ボックス 50 2">
            <a:extLst>
              <a:ext uri="{FF2B5EF4-FFF2-40B4-BE49-F238E27FC236}">
                <a16:creationId xmlns:a16="http://schemas.microsoft.com/office/drawing/2014/main" id="{2AF76E2F-518E-4784-9308-D2B39233A9F2}"/>
              </a:ext>
            </a:extLst>
          </p:cNvPr>
          <p:cNvSpPr txBox="1"/>
          <p:nvPr/>
        </p:nvSpPr>
        <p:spPr>
          <a:xfrm>
            <a:off x="4788024" y="2353192"/>
            <a:ext cx="4166549" cy="1323439"/>
          </a:xfrm>
          <a:prstGeom prst="rect">
            <a:avLst/>
          </a:prstGeom>
          <a:noFill/>
        </p:spPr>
        <p:txBody>
          <a:bodyPr wrap="square" rtlCol="0">
            <a:spAutoFit/>
          </a:bodyPr>
          <a:lstStyle/>
          <a:p>
            <a:r>
              <a:rPr kumimoji="1" lang="en-US" altLang="ja-JP" sz="2000" dirty="0"/>
              <a:t>No kinematical window for </a:t>
            </a:r>
          </a:p>
          <a:p>
            <a:r>
              <a:rPr lang="en-US" altLang="ja-JP" sz="2000" u="sng" dirty="0"/>
              <a:t>a single on-shell photon </a:t>
            </a:r>
            <a:r>
              <a:rPr kumimoji="1" lang="en-US" altLang="ja-JP" sz="2000" u="sng" dirty="0"/>
              <a:t>when B = 0.</a:t>
            </a:r>
          </a:p>
          <a:p>
            <a:endParaRPr kumimoji="1" lang="en-US" altLang="ja-JP" sz="2000" u="sng" dirty="0"/>
          </a:p>
          <a:p>
            <a:r>
              <a:rPr kumimoji="1" lang="en-US" altLang="ja-JP" sz="2000" dirty="0">
                <a:sym typeface="Wingdings" panose="05000000000000000000" pitchFamily="2" charset="2"/>
              </a:rPr>
              <a:t> Starts only from 2 photons</a:t>
            </a:r>
            <a:endParaRPr kumimoji="1" lang="en-US" altLang="ja-JP" sz="2000" dirty="0"/>
          </a:p>
        </p:txBody>
      </p:sp>
      <p:pic>
        <p:nvPicPr>
          <p:cNvPr id="87" name="Picture 86">
            <a:extLst>
              <a:ext uri="{FF2B5EF4-FFF2-40B4-BE49-F238E27FC236}">
                <a16:creationId xmlns:a16="http://schemas.microsoft.com/office/drawing/2014/main" id="{79D898D7-B001-4527-A1F9-BE143ED9EC59}"/>
              </a:ext>
            </a:extLst>
          </p:cNvPr>
          <p:cNvPicPr>
            <a:picLocks noChangeAspect="1"/>
          </p:cNvPicPr>
          <p:nvPr>
            <p:custDataLst>
              <p:tags r:id="rId3"/>
            </p:custDataLst>
          </p:nvPr>
        </p:nvPicPr>
        <p:blipFill>
          <a:blip r:embed="rId7" cstate="print">
            <a:extLst>
              <a:ext uri="{28A0092B-C50C-407E-A947-70E740481C1C}">
                <a14:useLocalDpi xmlns:a14="http://schemas.microsoft.com/office/drawing/2010/main" val="0"/>
              </a:ext>
            </a:extLst>
          </a:blip>
          <a:stretch>
            <a:fillRect/>
          </a:stretch>
        </p:blipFill>
        <p:spPr>
          <a:xfrm>
            <a:off x="5106033" y="3881173"/>
            <a:ext cx="1660316" cy="273566"/>
          </a:xfrm>
          <a:prstGeom prst="rect">
            <a:avLst/>
          </a:prstGeom>
        </p:spPr>
      </p:pic>
      <p:sp>
        <p:nvSpPr>
          <p:cNvPr id="51" name="TextBox 50">
            <a:extLst>
              <a:ext uri="{FF2B5EF4-FFF2-40B4-BE49-F238E27FC236}">
                <a16:creationId xmlns:a16="http://schemas.microsoft.com/office/drawing/2014/main" id="{795A9F0F-1FBE-4DE1-8925-0BE35F30B496}"/>
              </a:ext>
            </a:extLst>
          </p:cNvPr>
          <p:cNvSpPr txBox="1"/>
          <p:nvPr/>
        </p:nvSpPr>
        <p:spPr>
          <a:xfrm>
            <a:off x="594416" y="3991055"/>
            <a:ext cx="3576300" cy="369332"/>
          </a:xfrm>
          <a:prstGeom prst="rect">
            <a:avLst/>
          </a:prstGeom>
          <a:noFill/>
        </p:spPr>
        <p:txBody>
          <a:bodyPr wrap="none" rtlCol="0">
            <a:spAutoFit/>
          </a:bodyPr>
          <a:lstStyle/>
          <a:p>
            <a:r>
              <a:rPr kumimoji="1" lang="en-US" altLang="ja-JP" dirty="0">
                <a:solidFill>
                  <a:schemeClr val="tx2"/>
                </a:solidFill>
              </a:rPr>
              <a:t>Nonperturbatively dressed fermions</a:t>
            </a:r>
            <a:endParaRPr kumimoji="1" lang="ja-JP" altLang="en-US" dirty="0">
              <a:solidFill>
                <a:schemeClr val="tx2"/>
              </a:solidFill>
            </a:endParaRPr>
          </a:p>
        </p:txBody>
      </p:sp>
      <p:sp>
        <p:nvSpPr>
          <p:cNvPr id="64" name="TextBox 63">
            <a:extLst>
              <a:ext uri="{FF2B5EF4-FFF2-40B4-BE49-F238E27FC236}">
                <a16:creationId xmlns:a16="http://schemas.microsoft.com/office/drawing/2014/main" id="{B3135B0E-B58F-44E6-81B3-E5AD5FFEFDB5}"/>
              </a:ext>
            </a:extLst>
          </p:cNvPr>
          <p:cNvSpPr txBox="1"/>
          <p:nvPr/>
        </p:nvSpPr>
        <p:spPr>
          <a:xfrm>
            <a:off x="1403648" y="1819519"/>
            <a:ext cx="1982809" cy="461665"/>
          </a:xfrm>
          <a:prstGeom prst="rect">
            <a:avLst/>
          </a:prstGeom>
          <a:noFill/>
        </p:spPr>
        <p:txBody>
          <a:bodyPr wrap="square" rtlCol="0">
            <a:spAutoFit/>
          </a:bodyPr>
          <a:lstStyle/>
          <a:p>
            <a:r>
              <a:rPr kumimoji="1" lang="en-US" altLang="ja-JP" sz="2400" dirty="0">
                <a:solidFill>
                  <a:srgbClr val="FF3300"/>
                </a:solidFill>
              </a:rPr>
              <a:t>LO </a:t>
            </a:r>
            <a:r>
              <a:rPr lang="en-US" altLang="ja-JP" sz="2400" dirty="0">
                <a:solidFill>
                  <a:srgbClr val="FF3300"/>
                </a:solidFill>
              </a:rPr>
              <a:t>w/</a:t>
            </a:r>
            <a:r>
              <a:rPr kumimoji="1" lang="en-US" altLang="ja-JP" sz="2400" dirty="0">
                <a:solidFill>
                  <a:srgbClr val="FF3300"/>
                </a:solidFill>
              </a:rPr>
              <a:t> B-fields</a:t>
            </a:r>
            <a:endParaRPr kumimoji="1" lang="ja-JP" altLang="en-US" sz="2400" dirty="0">
              <a:solidFill>
                <a:srgbClr val="FF3300"/>
              </a:solidFill>
            </a:endParaRPr>
          </a:p>
        </p:txBody>
      </p:sp>
      <p:sp>
        <p:nvSpPr>
          <p:cNvPr id="83" name="TextBox 82">
            <a:extLst>
              <a:ext uri="{FF2B5EF4-FFF2-40B4-BE49-F238E27FC236}">
                <a16:creationId xmlns:a16="http://schemas.microsoft.com/office/drawing/2014/main" id="{ACF71D1B-B23C-4CAB-9245-1E95CA9EE408}"/>
              </a:ext>
            </a:extLst>
          </p:cNvPr>
          <p:cNvSpPr txBox="1"/>
          <p:nvPr/>
        </p:nvSpPr>
        <p:spPr>
          <a:xfrm>
            <a:off x="5724128" y="1809782"/>
            <a:ext cx="2222648" cy="461665"/>
          </a:xfrm>
          <a:prstGeom prst="rect">
            <a:avLst/>
          </a:prstGeom>
          <a:noFill/>
        </p:spPr>
        <p:txBody>
          <a:bodyPr wrap="square" rtlCol="0">
            <a:spAutoFit/>
          </a:bodyPr>
          <a:lstStyle/>
          <a:p>
            <a:r>
              <a:rPr kumimoji="1" lang="en-US" altLang="ja-JP" sz="2400" dirty="0">
                <a:solidFill>
                  <a:srgbClr val="FF3300"/>
                </a:solidFill>
              </a:rPr>
              <a:t>LO w/o B-fields</a:t>
            </a:r>
            <a:endParaRPr kumimoji="1" lang="ja-JP" altLang="en-US" sz="2400" dirty="0">
              <a:solidFill>
                <a:srgbClr val="FF3300"/>
              </a:solidFill>
            </a:endParaRPr>
          </a:p>
        </p:txBody>
      </p:sp>
    </p:spTree>
    <p:extLst>
      <p:ext uri="{BB962C8B-B14F-4D97-AF65-F5344CB8AC3E}">
        <p14:creationId xmlns:p14="http://schemas.microsoft.com/office/powerpoint/2010/main" val="2559728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3D6C9193-6A88-4989-B02B-D5836BB30BF2}"/>
              </a:ext>
            </a:extLst>
          </p:cNvPr>
          <p:cNvGrpSpPr/>
          <p:nvPr/>
        </p:nvGrpSpPr>
        <p:grpSpPr>
          <a:xfrm>
            <a:off x="323528" y="692696"/>
            <a:ext cx="3178144" cy="1782090"/>
            <a:chOff x="688977" y="1019492"/>
            <a:chExt cx="3178144" cy="1782090"/>
          </a:xfrm>
        </p:grpSpPr>
        <p:grpSp>
          <p:nvGrpSpPr>
            <p:cNvPr id="3" name="Group 2">
              <a:extLst>
                <a:ext uri="{FF2B5EF4-FFF2-40B4-BE49-F238E27FC236}">
                  <a16:creationId xmlns:a16="http://schemas.microsoft.com/office/drawing/2014/main" id="{83E52E93-538B-4C90-974A-232458FB9112}"/>
                </a:ext>
              </a:extLst>
            </p:cNvPr>
            <p:cNvGrpSpPr/>
            <p:nvPr/>
          </p:nvGrpSpPr>
          <p:grpSpPr>
            <a:xfrm>
              <a:off x="2984495" y="1233324"/>
              <a:ext cx="882626" cy="1052303"/>
              <a:chOff x="1250630" y="2046116"/>
              <a:chExt cx="1976412" cy="2329334"/>
            </a:xfrm>
          </p:grpSpPr>
          <p:sp>
            <p:nvSpPr>
              <p:cNvPr id="25" name="円/楕円 46 1">
                <a:extLst>
                  <a:ext uri="{FF2B5EF4-FFF2-40B4-BE49-F238E27FC236}">
                    <a16:creationId xmlns:a16="http://schemas.microsoft.com/office/drawing/2014/main" id="{7BA5C950-3209-4AA2-91E1-A8BA10FD47F6}"/>
                  </a:ext>
                </a:extLst>
              </p:cNvPr>
              <p:cNvSpPr/>
              <p:nvPr/>
            </p:nvSpPr>
            <p:spPr>
              <a:xfrm>
                <a:off x="1250630" y="2046116"/>
                <a:ext cx="1976412" cy="1527502"/>
              </a:xfrm>
              <a:prstGeom prst="ellipse">
                <a:avLst/>
              </a:prstGeom>
              <a:solidFill>
                <a:srgbClr val="00B0F0"/>
              </a:solidFill>
              <a:effectLst>
                <a:outerShdw blurRad="381000" dist="114300" dir="1800000" sx="68000" sy="68000" rotWithShape="0">
                  <a:srgbClr val="000000">
                    <a:alpha val="50000"/>
                  </a:srgbClr>
                </a:outerShdw>
              </a:effectLst>
              <a:scene3d>
                <a:camera prst="isometricOffAxis2Top"/>
                <a:lightRig rig="threePt" dir="t"/>
              </a:scene3d>
              <a:sp3d extrusionH="57150" prstMaterial="softEdge">
                <a:bevelT w="635000" h="635000"/>
                <a:bevelB w="635000" h="635000"/>
              </a:sp3d>
            </p:spPr>
            <p:style>
              <a:lnRef idx="0">
                <a:schemeClr val="accent2"/>
              </a:lnRef>
              <a:fillRef idx="3">
                <a:schemeClr val="accent2"/>
              </a:fillRef>
              <a:effectRef idx="3">
                <a:schemeClr val="accent2"/>
              </a:effectRef>
              <a:fontRef idx="minor">
                <a:schemeClr val="lt1"/>
              </a:fontRef>
            </p:style>
            <p:txBody>
              <a:bodyPr rtlCol="0" anchor="ctr"/>
              <a:lstStyle/>
              <a:p>
                <a:pPr algn="ctr"/>
                <a:r>
                  <a:rPr lang="en-US" altLang="ja-JP" sz="1350" dirty="0"/>
                  <a:t>Z</a:t>
                </a:r>
                <a:endParaRPr lang="ja-JP" altLang="en-US" sz="1350" dirty="0"/>
              </a:p>
            </p:txBody>
          </p:sp>
          <p:sp>
            <p:nvSpPr>
              <p:cNvPr id="26" name="TextBox 25">
                <a:extLst>
                  <a:ext uri="{FF2B5EF4-FFF2-40B4-BE49-F238E27FC236}">
                    <a16:creationId xmlns:a16="http://schemas.microsoft.com/office/drawing/2014/main" id="{00ACF5FC-5283-4CDE-86FC-5D63749F523B}"/>
                  </a:ext>
                </a:extLst>
              </p:cNvPr>
              <p:cNvSpPr txBox="1"/>
              <p:nvPr/>
            </p:nvSpPr>
            <p:spPr>
              <a:xfrm>
                <a:off x="1656573" y="3557911"/>
                <a:ext cx="661190" cy="817539"/>
              </a:xfrm>
              <a:prstGeom prst="rect">
                <a:avLst/>
              </a:prstGeom>
              <a:noFill/>
            </p:spPr>
            <p:txBody>
              <a:bodyPr wrap="none" rtlCol="0">
                <a:spAutoFit/>
              </a:bodyPr>
              <a:lstStyle/>
              <a:p>
                <a:r>
                  <a:rPr lang="en-US" altLang="ja-JP" b="1" dirty="0">
                    <a:solidFill>
                      <a:schemeClr val="bg1"/>
                    </a:solidFill>
                  </a:rPr>
                  <a:t>Z</a:t>
                </a:r>
                <a:endParaRPr lang="ja-JP" altLang="en-US" b="1" dirty="0">
                  <a:solidFill>
                    <a:schemeClr val="bg1"/>
                  </a:solidFill>
                </a:endParaRPr>
              </a:p>
            </p:txBody>
          </p:sp>
        </p:grpSp>
        <p:grpSp>
          <p:nvGrpSpPr>
            <p:cNvPr id="5" name="グループ化 9">
              <a:extLst>
                <a:ext uri="{FF2B5EF4-FFF2-40B4-BE49-F238E27FC236}">
                  <a16:creationId xmlns:a16="http://schemas.microsoft.com/office/drawing/2014/main" id="{785F9BEB-75EB-4242-A40C-F79F603B1337}"/>
                </a:ext>
              </a:extLst>
            </p:cNvPr>
            <p:cNvGrpSpPr/>
            <p:nvPr/>
          </p:nvGrpSpPr>
          <p:grpSpPr>
            <a:xfrm>
              <a:off x="1120664" y="1019492"/>
              <a:ext cx="2072580" cy="1782090"/>
              <a:chOff x="2154935" y="1917830"/>
              <a:chExt cx="4829703" cy="4177451"/>
            </a:xfrm>
          </p:grpSpPr>
          <p:sp>
            <p:nvSpPr>
              <p:cNvPr id="14" name="右矢印 11">
                <a:extLst>
                  <a:ext uri="{FF2B5EF4-FFF2-40B4-BE49-F238E27FC236}">
                    <a16:creationId xmlns:a16="http://schemas.microsoft.com/office/drawing/2014/main" id="{61FF0F84-D382-4AA4-A296-7B8A6D722ED2}"/>
                  </a:ext>
                </a:extLst>
              </p:cNvPr>
              <p:cNvSpPr/>
              <p:nvPr/>
            </p:nvSpPr>
            <p:spPr bwMode="auto">
              <a:xfrm>
                <a:off x="2226943" y="4142710"/>
                <a:ext cx="2166344" cy="438415"/>
              </a:xfrm>
              <a:prstGeom prst="rightArrow">
                <a:avLst/>
              </a:prstGeom>
              <a:solidFill>
                <a:srgbClr val="00B0F0"/>
              </a:solidFill>
              <a:ln>
                <a:solidFill>
                  <a:srgbClr val="FFFF00"/>
                </a:solidFill>
              </a:ln>
              <a:scene3d>
                <a:camera prst="isometricTopUp">
                  <a:rot lat="19054185" lon="18830481" rev="3055987"/>
                </a:camera>
                <a:lightRig rig="threePt" dir="t"/>
              </a:scene3d>
              <a:sp3d extrusionH="57150" prstMaterial="matte">
                <a:extrusionClr>
                  <a:schemeClr val="accent4">
                    <a:lumMod val="20000"/>
                    <a:lumOff val="80000"/>
                  </a:schemeClr>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350" dirty="0">
                  <a:solidFill>
                    <a:srgbClr val="00B050"/>
                  </a:solidFill>
                </a:endParaRPr>
              </a:p>
            </p:txBody>
          </p:sp>
          <p:sp>
            <p:nvSpPr>
              <p:cNvPr id="15" name="右矢印 12">
                <a:extLst>
                  <a:ext uri="{FF2B5EF4-FFF2-40B4-BE49-F238E27FC236}">
                    <a16:creationId xmlns:a16="http://schemas.microsoft.com/office/drawing/2014/main" id="{2FDC6D04-8E83-4015-B3BE-50CC18623743}"/>
                  </a:ext>
                </a:extLst>
              </p:cNvPr>
              <p:cNvSpPr/>
              <p:nvPr/>
            </p:nvSpPr>
            <p:spPr bwMode="auto">
              <a:xfrm flipH="1" flipV="1">
                <a:off x="4819229" y="4210952"/>
                <a:ext cx="2165409" cy="587983"/>
              </a:xfrm>
              <a:prstGeom prst="rightArrow">
                <a:avLst/>
              </a:prstGeom>
              <a:solidFill>
                <a:srgbClr val="00B0F0"/>
              </a:solidFill>
              <a:ln cmpd="sng">
                <a:solidFill>
                  <a:schemeClr val="bg1"/>
                </a:solidFill>
              </a:ln>
              <a:scene3d>
                <a:camera prst="isometricTopUp">
                  <a:rot lat="19054185" lon="18830481" rev="3055987"/>
                </a:camera>
                <a:lightRig rig="threePt" dir="t"/>
              </a:scene3d>
              <a:sp3d extrusionH="57150" prstMaterial="matte">
                <a:extrusionClr>
                  <a:schemeClr val="accent4">
                    <a:lumMod val="20000"/>
                    <a:lumOff val="80000"/>
                  </a:schemeClr>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350" dirty="0">
                  <a:solidFill>
                    <a:srgbClr val="00B050"/>
                  </a:solidFill>
                </a:endParaRPr>
              </a:p>
            </p:txBody>
          </p:sp>
          <p:grpSp>
            <p:nvGrpSpPr>
              <p:cNvPr id="16" name="グループ化 13">
                <a:extLst>
                  <a:ext uri="{FF2B5EF4-FFF2-40B4-BE49-F238E27FC236}">
                    <a16:creationId xmlns:a16="http://schemas.microsoft.com/office/drawing/2014/main" id="{B42B9AB7-0399-47A0-A5F4-227500402B8C}"/>
                  </a:ext>
                </a:extLst>
              </p:cNvPr>
              <p:cNvGrpSpPr/>
              <p:nvPr/>
            </p:nvGrpSpPr>
            <p:grpSpPr>
              <a:xfrm>
                <a:off x="2154935" y="2420887"/>
                <a:ext cx="3470496" cy="3249137"/>
                <a:chOff x="2889035" y="1375408"/>
                <a:chExt cx="2364950" cy="2629656"/>
              </a:xfrm>
              <a:effectLst>
                <a:glow rad="139700">
                  <a:schemeClr val="accent1">
                    <a:satMod val="175000"/>
                    <a:alpha val="40000"/>
                  </a:schemeClr>
                </a:glow>
              </a:effectLst>
            </p:grpSpPr>
            <p:sp>
              <p:nvSpPr>
                <p:cNvPr id="22" name="円弧 19">
                  <a:extLst>
                    <a:ext uri="{FF2B5EF4-FFF2-40B4-BE49-F238E27FC236}">
                      <a16:creationId xmlns:a16="http://schemas.microsoft.com/office/drawing/2014/main" id="{0D7F4AFF-864B-4DCB-B49A-EE1B0F4033CF}"/>
                    </a:ext>
                  </a:extLst>
                </p:cNvPr>
                <p:cNvSpPr/>
                <p:nvPr/>
              </p:nvSpPr>
              <p:spPr>
                <a:xfrm flipH="1">
                  <a:off x="2889035" y="1375408"/>
                  <a:ext cx="2364950" cy="2629656"/>
                </a:xfrm>
                <a:prstGeom prst="arc">
                  <a:avLst>
                    <a:gd name="adj1" fmla="val 11875548"/>
                    <a:gd name="adj2" fmla="val 1750579"/>
                  </a:avLst>
                </a:prstGeom>
                <a:ln w="66675" cap="rnd" cmpd="sng">
                  <a:solidFill>
                    <a:srgbClr val="00B050"/>
                  </a:solidFill>
                  <a:headEnd type="triangle" w="med" len="med"/>
                  <a:tailEnd type="none" w="med" len="med"/>
                </a:ln>
                <a:scene3d>
                  <a:camera prst="isometricRightUp">
                    <a:rot lat="19786994" lon="17567926" rev="21062887"/>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1350"/>
                </a:p>
              </p:txBody>
            </p:sp>
            <p:sp>
              <p:nvSpPr>
                <p:cNvPr id="23" name="円弧 20">
                  <a:extLst>
                    <a:ext uri="{FF2B5EF4-FFF2-40B4-BE49-F238E27FC236}">
                      <a16:creationId xmlns:a16="http://schemas.microsoft.com/office/drawing/2014/main" id="{8E8A99B1-4C56-4F06-9D2F-B45D57CE9DDB}"/>
                    </a:ext>
                  </a:extLst>
                </p:cNvPr>
                <p:cNvSpPr/>
                <p:nvPr/>
              </p:nvSpPr>
              <p:spPr>
                <a:xfrm flipH="1">
                  <a:off x="3413959" y="1502894"/>
                  <a:ext cx="1204146" cy="2294255"/>
                </a:xfrm>
                <a:prstGeom prst="arc">
                  <a:avLst>
                    <a:gd name="adj1" fmla="val 11243535"/>
                    <a:gd name="adj2" fmla="val 1268660"/>
                  </a:avLst>
                </a:prstGeom>
                <a:ln w="66675" cap="rnd" cmpd="sng">
                  <a:solidFill>
                    <a:srgbClr val="00B050"/>
                  </a:solidFill>
                  <a:headEnd type="triangle" w="med" len="med"/>
                  <a:tailEnd type="none" w="med" len="med"/>
                </a:ln>
                <a:scene3d>
                  <a:camera prst="isometricRightUp">
                    <a:rot lat="20082133" lon="17848202" rev="21545114"/>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1350"/>
                </a:p>
              </p:txBody>
            </p:sp>
            <p:sp>
              <p:nvSpPr>
                <p:cNvPr id="24" name="円弧 21">
                  <a:extLst>
                    <a:ext uri="{FF2B5EF4-FFF2-40B4-BE49-F238E27FC236}">
                      <a16:creationId xmlns:a16="http://schemas.microsoft.com/office/drawing/2014/main" id="{485B87DF-9054-4776-83FC-EB4289F04FDF}"/>
                    </a:ext>
                  </a:extLst>
                </p:cNvPr>
                <p:cNvSpPr/>
                <p:nvPr/>
              </p:nvSpPr>
              <p:spPr>
                <a:xfrm flipH="1">
                  <a:off x="3651382" y="1668760"/>
                  <a:ext cx="660430" cy="1978851"/>
                </a:xfrm>
                <a:prstGeom prst="arc">
                  <a:avLst>
                    <a:gd name="adj1" fmla="val 11867436"/>
                    <a:gd name="adj2" fmla="val 1456315"/>
                  </a:avLst>
                </a:prstGeom>
                <a:ln w="66675" cap="rnd" cmpd="sng">
                  <a:solidFill>
                    <a:srgbClr val="00B050"/>
                  </a:solidFill>
                  <a:headEnd type="triangle" w="med" len="med"/>
                  <a:tailEnd type="none" w="med" len="med"/>
                </a:ln>
                <a:scene3d>
                  <a:camera prst="isometricRightUp">
                    <a:rot lat="19782168" lon="17853733" rev="21542532"/>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1350"/>
                </a:p>
              </p:txBody>
            </p:sp>
          </p:grpSp>
          <p:grpSp>
            <p:nvGrpSpPr>
              <p:cNvPr id="17" name="グループ化 14">
                <a:extLst>
                  <a:ext uri="{FF2B5EF4-FFF2-40B4-BE49-F238E27FC236}">
                    <a16:creationId xmlns:a16="http://schemas.microsoft.com/office/drawing/2014/main" id="{115005D2-909A-4EA3-94BE-B8846D7CA495}"/>
                  </a:ext>
                </a:extLst>
              </p:cNvPr>
              <p:cNvGrpSpPr/>
              <p:nvPr/>
            </p:nvGrpSpPr>
            <p:grpSpPr>
              <a:xfrm>
                <a:off x="4499579" y="3356991"/>
                <a:ext cx="1831820" cy="2738290"/>
                <a:chOff x="4514565" y="2078563"/>
                <a:chExt cx="1514369" cy="2232248"/>
              </a:xfrm>
              <a:effectLst>
                <a:glow rad="139700">
                  <a:schemeClr val="accent1">
                    <a:satMod val="175000"/>
                    <a:alpha val="40000"/>
                  </a:schemeClr>
                </a:glow>
              </a:effectLst>
            </p:grpSpPr>
            <p:sp>
              <p:nvSpPr>
                <p:cNvPr id="19" name="円弧 16">
                  <a:extLst>
                    <a:ext uri="{FF2B5EF4-FFF2-40B4-BE49-F238E27FC236}">
                      <a16:creationId xmlns:a16="http://schemas.microsoft.com/office/drawing/2014/main" id="{C2532505-6A3B-45F3-B24C-ECFF48BD5A8A}"/>
                    </a:ext>
                  </a:extLst>
                </p:cNvPr>
                <p:cNvSpPr/>
                <p:nvPr/>
              </p:nvSpPr>
              <p:spPr>
                <a:xfrm>
                  <a:off x="4514565" y="2078563"/>
                  <a:ext cx="1514369" cy="2232248"/>
                </a:xfrm>
                <a:prstGeom prst="arc">
                  <a:avLst>
                    <a:gd name="adj1" fmla="val 11959789"/>
                    <a:gd name="adj2" fmla="val 8776466"/>
                  </a:avLst>
                </a:prstGeom>
                <a:ln w="66675" cap="rnd" cmpd="sng">
                  <a:solidFill>
                    <a:srgbClr val="00B050">
                      <a:alpha val="87000"/>
                    </a:srgbClr>
                  </a:solidFill>
                  <a:headEnd type="triangle" w="med" len="med"/>
                  <a:tailEnd type="none" w="med" len="med"/>
                </a:ln>
                <a:scene3d>
                  <a:camera prst="isometricLeftDown">
                    <a:rot lat="198" lon="2972752" rev="324973"/>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1350"/>
                </a:p>
              </p:txBody>
            </p:sp>
            <p:sp>
              <p:nvSpPr>
                <p:cNvPr id="20" name="円弧 17">
                  <a:extLst>
                    <a:ext uri="{FF2B5EF4-FFF2-40B4-BE49-F238E27FC236}">
                      <a16:creationId xmlns:a16="http://schemas.microsoft.com/office/drawing/2014/main" id="{71826438-B854-4911-8075-8758268CB87A}"/>
                    </a:ext>
                  </a:extLst>
                </p:cNvPr>
                <p:cNvSpPr/>
                <p:nvPr/>
              </p:nvSpPr>
              <p:spPr>
                <a:xfrm>
                  <a:off x="4713512" y="2324491"/>
                  <a:ext cx="1137333" cy="1842304"/>
                </a:xfrm>
                <a:prstGeom prst="arc">
                  <a:avLst>
                    <a:gd name="adj1" fmla="val 11955876"/>
                    <a:gd name="adj2" fmla="val 8640163"/>
                  </a:avLst>
                </a:prstGeom>
                <a:ln w="66675" cap="rnd" cmpd="sng">
                  <a:solidFill>
                    <a:srgbClr val="00B050">
                      <a:alpha val="87000"/>
                    </a:srgbClr>
                  </a:solidFill>
                  <a:headEnd type="triangle" w="med" len="med"/>
                  <a:tailEnd type="none" w="med" len="med"/>
                </a:ln>
                <a:scene3d>
                  <a:camera prst="isometricLeftDown">
                    <a:rot lat="198" lon="2972752" rev="324973"/>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1350"/>
                </a:p>
              </p:txBody>
            </p:sp>
            <p:sp>
              <p:nvSpPr>
                <p:cNvPr id="21" name="円弧 18">
                  <a:extLst>
                    <a:ext uri="{FF2B5EF4-FFF2-40B4-BE49-F238E27FC236}">
                      <a16:creationId xmlns:a16="http://schemas.microsoft.com/office/drawing/2014/main" id="{1C06D725-0720-4CEA-B456-7D324260958D}"/>
                    </a:ext>
                  </a:extLst>
                </p:cNvPr>
                <p:cNvSpPr/>
                <p:nvPr/>
              </p:nvSpPr>
              <p:spPr>
                <a:xfrm>
                  <a:off x="4865911" y="2582619"/>
                  <a:ext cx="833111" cy="1349511"/>
                </a:xfrm>
                <a:prstGeom prst="arc">
                  <a:avLst>
                    <a:gd name="adj1" fmla="val 12286575"/>
                    <a:gd name="adj2" fmla="val 8316086"/>
                  </a:avLst>
                </a:prstGeom>
                <a:ln w="66675" cap="rnd" cmpd="sng">
                  <a:solidFill>
                    <a:srgbClr val="00B050">
                      <a:alpha val="87000"/>
                    </a:srgbClr>
                  </a:solidFill>
                  <a:headEnd type="triangle" w="med" len="med"/>
                  <a:tailEnd type="none" w="med" len="med"/>
                </a:ln>
                <a:scene3d>
                  <a:camera prst="isometricLeftDown">
                    <a:rot lat="198" lon="2972752" rev="324973"/>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1350"/>
                </a:p>
              </p:txBody>
            </p:sp>
          </p:grpSp>
          <p:sp>
            <p:nvSpPr>
              <p:cNvPr id="18" name="テキスト ボックス 15">
                <a:extLst>
                  <a:ext uri="{FF2B5EF4-FFF2-40B4-BE49-F238E27FC236}">
                    <a16:creationId xmlns:a16="http://schemas.microsoft.com/office/drawing/2014/main" id="{D880E114-5909-4769-A1C5-69FC356A79DC}"/>
                  </a:ext>
                </a:extLst>
              </p:cNvPr>
              <p:cNvSpPr txBox="1"/>
              <p:nvPr/>
            </p:nvSpPr>
            <p:spPr>
              <a:xfrm>
                <a:off x="4162993" y="1917830"/>
                <a:ext cx="1110176" cy="1677415"/>
              </a:xfrm>
              <a:prstGeom prst="rect">
                <a:avLst/>
              </a:prstGeom>
              <a:noFill/>
            </p:spPr>
            <p:txBody>
              <a:bodyPr wrap="none" rtlCol="0">
                <a:spAutoFit/>
              </a:bodyPr>
              <a:lstStyle/>
              <a:p>
                <a:r>
                  <a:rPr lang="en-US" altLang="ja-JP" sz="4050" b="1" dirty="0">
                    <a:solidFill>
                      <a:srgbClr val="00B050"/>
                    </a:solidFill>
                  </a:rPr>
                  <a:t>B</a:t>
                </a:r>
                <a:endParaRPr lang="ja-JP" altLang="en-US" sz="4050" b="1" dirty="0">
                  <a:solidFill>
                    <a:srgbClr val="00B050"/>
                  </a:solidFill>
                </a:endParaRPr>
              </a:p>
            </p:txBody>
          </p:sp>
        </p:grpSp>
        <p:grpSp>
          <p:nvGrpSpPr>
            <p:cNvPr id="6" name="Group 5">
              <a:extLst>
                <a:ext uri="{FF2B5EF4-FFF2-40B4-BE49-F238E27FC236}">
                  <a16:creationId xmlns:a16="http://schemas.microsoft.com/office/drawing/2014/main" id="{B5C5910A-8BF8-49E8-A0AF-167FFF1D118E}"/>
                </a:ext>
              </a:extLst>
            </p:cNvPr>
            <p:cNvGrpSpPr/>
            <p:nvPr/>
          </p:nvGrpSpPr>
          <p:grpSpPr>
            <a:xfrm>
              <a:off x="688977" y="1487153"/>
              <a:ext cx="882626" cy="1052303"/>
              <a:chOff x="1250630" y="2046116"/>
              <a:chExt cx="1976412" cy="2329334"/>
            </a:xfrm>
          </p:grpSpPr>
          <p:sp>
            <p:nvSpPr>
              <p:cNvPr id="12" name="円/楕円 46 2">
                <a:extLst>
                  <a:ext uri="{FF2B5EF4-FFF2-40B4-BE49-F238E27FC236}">
                    <a16:creationId xmlns:a16="http://schemas.microsoft.com/office/drawing/2014/main" id="{7A38E09B-7206-4FF0-92CD-71F39F16D030}"/>
                  </a:ext>
                </a:extLst>
              </p:cNvPr>
              <p:cNvSpPr/>
              <p:nvPr/>
            </p:nvSpPr>
            <p:spPr>
              <a:xfrm>
                <a:off x="1250630" y="2046116"/>
                <a:ext cx="1976412" cy="1527502"/>
              </a:xfrm>
              <a:prstGeom prst="ellipse">
                <a:avLst/>
              </a:prstGeom>
              <a:solidFill>
                <a:srgbClr val="00B0F0"/>
              </a:solidFill>
              <a:effectLst>
                <a:outerShdw blurRad="381000" dist="114300" dir="1800000" sx="68000" sy="68000" rotWithShape="0">
                  <a:srgbClr val="000000">
                    <a:alpha val="50000"/>
                  </a:srgbClr>
                </a:outerShdw>
              </a:effectLst>
              <a:scene3d>
                <a:camera prst="isometricOffAxis2Top"/>
                <a:lightRig rig="threePt" dir="t"/>
              </a:scene3d>
              <a:sp3d extrusionH="57150" prstMaterial="softEdge">
                <a:bevelT w="635000" h="635000"/>
                <a:bevelB w="635000" h="635000"/>
              </a:sp3d>
            </p:spPr>
            <p:style>
              <a:lnRef idx="0">
                <a:schemeClr val="accent2"/>
              </a:lnRef>
              <a:fillRef idx="3">
                <a:schemeClr val="accent2"/>
              </a:fillRef>
              <a:effectRef idx="3">
                <a:schemeClr val="accent2"/>
              </a:effectRef>
              <a:fontRef idx="minor">
                <a:schemeClr val="lt1"/>
              </a:fontRef>
            </p:style>
            <p:txBody>
              <a:bodyPr rtlCol="0" anchor="ctr"/>
              <a:lstStyle/>
              <a:p>
                <a:pPr algn="ctr"/>
                <a:r>
                  <a:rPr lang="en-US" altLang="ja-JP" sz="1350" dirty="0"/>
                  <a:t>Z</a:t>
                </a:r>
                <a:endParaRPr lang="ja-JP" altLang="en-US" sz="1350" dirty="0"/>
              </a:p>
            </p:txBody>
          </p:sp>
          <p:sp>
            <p:nvSpPr>
              <p:cNvPr id="13" name="TextBox 12">
                <a:extLst>
                  <a:ext uri="{FF2B5EF4-FFF2-40B4-BE49-F238E27FC236}">
                    <a16:creationId xmlns:a16="http://schemas.microsoft.com/office/drawing/2014/main" id="{773D4F14-6B1F-49D3-A589-8A1FCE212993}"/>
                  </a:ext>
                </a:extLst>
              </p:cNvPr>
              <p:cNvSpPr txBox="1"/>
              <p:nvPr/>
            </p:nvSpPr>
            <p:spPr>
              <a:xfrm>
                <a:off x="1656573" y="3557911"/>
                <a:ext cx="661190" cy="817539"/>
              </a:xfrm>
              <a:prstGeom prst="rect">
                <a:avLst/>
              </a:prstGeom>
              <a:noFill/>
            </p:spPr>
            <p:txBody>
              <a:bodyPr wrap="none" rtlCol="0">
                <a:spAutoFit/>
              </a:bodyPr>
              <a:lstStyle/>
              <a:p>
                <a:r>
                  <a:rPr lang="en-US" altLang="ja-JP" b="1" dirty="0">
                    <a:solidFill>
                      <a:schemeClr val="bg1"/>
                    </a:solidFill>
                  </a:rPr>
                  <a:t>Z</a:t>
                </a:r>
                <a:endParaRPr lang="ja-JP" altLang="en-US" b="1" dirty="0">
                  <a:solidFill>
                    <a:schemeClr val="bg1"/>
                  </a:solidFill>
                </a:endParaRPr>
              </a:p>
            </p:txBody>
          </p:sp>
        </p:grpSp>
      </p:grpSp>
      <p:sp>
        <p:nvSpPr>
          <p:cNvPr id="41" name="テキスト ボックス 5">
            <a:extLst>
              <a:ext uri="{FF2B5EF4-FFF2-40B4-BE49-F238E27FC236}">
                <a16:creationId xmlns:a16="http://schemas.microsoft.com/office/drawing/2014/main" id="{A021D062-B6C3-4EFD-9C86-D056760CFA57}"/>
              </a:ext>
            </a:extLst>
          </p:cNvPr>
          <p:cNvSpPr txBox="1"/>
          <p:nvPr/>
        </p:nvSpPr>
        <p:spPr>
          <a:xfrm>
            <a:off x="827584" y="266595"/>
            <a:ext cx="7685502" cy="461665"/>
          </a:xfrm>
          <a:prstGeom prst="rect">
            <a:avLst/>
          </a:prstGeom>
          <a:noFill/>
        </p:spPr>
        <p:txBody>
          <a:bodyPr wrap="none" rtlCol="0">
            <a:spAutoFit/>
          </a:bodyPr>
          <a:lstStyle/>
          <a:p>
            <a:r>
              <a:rPr lang="en-US" altLang="ja-JP" sz="2400" dirty="0">
                <a:solidFill>
                  <a:srgbClr val="00B0F0"/>
                </a:solidFill>
              </a:rPr>
              <a:t>Strong magnetic fields from Lorentz-boosted Coulomb fields</a:t>
            </a:r>
            <a:endParaRPr kumimoji="1" lang="ja-JP" altLang="en-US" sz="2400" dirty="0">
              <a:solidFill>
                <a:srgbClr val="00B0F0"/>
              </a:solidFill>
            </a:endParaRPr>
          </a:p>
        </p:txBody>
      </p:sp>
      <p:grpSp>
        <p:nvGrpSpPr>
          <p:cNvPr id="2" name="Group 1">
            <a:extLst>
              <a:ext uri="{FF2B5EF4-FFF2-40B4-BE49-F238E27FC236}">
                <a16:creationId xmlns:a16="http://schemas.microsoft.com/office/drawing/2014/main" id="{25E615A0-374E-4F5C-9FE4-DDB070B16ACB}"/>
              </a:ext>
            </a:extLst>
          </p:cNvPr>
          <p:cNvGrpSpPr/>
          <p:nvPr/>
        </p:nvGrpSpPr>
        <p:grpSpPr>
          <a:xfrm>
            <a:off x="3707904" y="927662"/>
            <a:ext cx="5588145" cy="2704115"/>
            <a:chOff x="4312447" y="774003"/>
            <a:chExt cx="5588145" cy="2704115"/>
          </a:xfrm>
        </p:grpSpPr>
        <p:sp>
          <p:nvSpPr>
            <p:cNvPr id="66" name="Rectangle 65">
              <a:extLst>
                <a:ext uri="{FF2B5EF4-FFF2-40B4-BE49-F238E27FC236}">
                  <a16:creationId xmlns:a16="http://schemas.microsoft.com/office/drawing/2014/main" id="{026EAD88-E27E-49D7-B568-DEB714C87BB4}"/>
                </a:ext>
              </a:extLst>
            </p:cNvPr>
            <p:cNvSpPr/>
            <p:nvPr/>
          </p:nvSpPr>
          <p:spPr bwMode="auto">
            <a:xfrm>
              <a:off x="4312447" y="774003"/>
              <a:ext cx="5300113" cy="2704115"/>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ja-JP" altLang="en-US" dirty="0"/>
            </a:p>
          </p:txBody>
        </p:sp>
        <p:pic>
          <p:nvPicPr>
            <p:cNvPr id="61" name="Picture 2">
              <a:extLst>
                <a:ext uri="{FF2B5EF4-FFF2-40B4-BE49-F238E27FC236}">
                  <a16:creationId xmlns:a16="http://schemas.microsoft.com/office/drawing/2014/main" id="{2FAB2EF1-1CBC-4BAE-B0A0-EB484E4CAA2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87949" y="950508"/>
              <a:ext cx="4220555" cy="18014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2" name="Rectangle 61">
              <a:extLst>
                <a:ext uri="{FF2B5EF4-FFF2-40B4-BE49-F238E27FC236}">
                  <a16:creationId xmlns:a16="http://schemas.microsoft.com/office/drawing/2014/main" id="{28F5AB37-DF7A-40F1-8C49-16FD568C0F25}"/>
                </a:ext>
              </a:extLst>
            </p:cNvPr>
            <p:cNvSpPr/>
            <p:nvPr/>
          </p:nvSpPr>
          <p:spPr>
            <a:xfrm>
              <a:off x="4427984" y="2797604"/>
              <a:ext cx="5472608" cy="646331"/>
            </a:xfrm>
            <a:prstGeom prst="rect">
              <a:avLst/>
            </a:prstGeom>
          </p:spPr>
          <p:txBody>
            <a:bodyPr wrap="square">
              <a:spAutoFit/>
            </a:bodyPr>
            <a:lstStyle/>
            <a:p>
              <a:r>
                <a:rPr lang="en-US" altLang="ja-JP" dirty="0"/>
                <a:t>Static Coulomb field </a:t>
              </a:r>
            </a:p>
            <a:p>
              <a:r>
                <a:rPr lang="en-US" altLang="ja-JP" dirty="0">
                  <a:solidFill>
                    <a:srgbClr val="FF0000"/>
                  </a:solidFill>
                  <a:sym typeface="Wingdings" panose="05000000000000000000" pitchFamily="2" charset="2"/>
                </a:rPr>
                <a:t>        	 </a:t>
              </a:r>
              <a:r>
                <a:rPr lang="ja-JP" altLang="en-US" dirty="0">
                  <a:solidFill>
                    <a:srgbClr val="FF0000"/>
                  </a:solidFill>
                  <a:sym typeface="Wingdings" panose="05000000000000000000" pitchFamily="2" charset="2"/>
                </a:rPr>
                <a:t>         </a:t>
              </a:r>
              <a:r>
                <a:rPr lang="en-US" altLang="ja-JP" dirty="0">
                  <a:solidFill>
                    <a:srgbClr val="FF0000"/>
                  </a:solidFill>
                  <a:sym typeface="Wingdings" panose="05000000000000000000" pitchFamily="2" charset="2"/>
                </a:rPr>
                <a:t> Boost    </a:t>
              </a:r>
              <a:r>
                <a:rPr lang="ja-JP" altLang="en-US" dirty="0">
                  <a:sym typeface="Wingdings" panose="05000000000000000000" pitchFamily="2" charset="2"/>
                </a:rPr>
                <a:t> </a:t>
              </a:r>
              <a:r>
                <a:rPr lang="ja-JP" altLang="en-US" dirty="0"/>
                <a:t>Lienard</a:t>
              </a:r>
              <a:r>
                <a:rPr lang="en-US" altLang="ja-JP" dirty="0"/>
                <a:t>-W</a:t>
              </a:r>
              <a:r>
                <a:rPr lang="ja-JP" altLang="en-US" dirty="0"/>
                <a:t>iechert potential</a:t>
              </a:r>
            </a:p>
          </p:txBody>
        </p:sp>
      </p:grpSp>
      <p:grpSp>
        <p:nvGrpSpPr>
          <p:cNvPr id="27" name="Group 26">
            <a:extLst>
              <a:ext uri="{FF2B5EF4-FFF2-40B4-BE49-F238E27FC236}">
                <a16:creationId xmlns:a16="http://schemas.microsoft.com/office/drawing/2014/main" id="{FE347085-1095-41B7-AC75-723A79981DBE}"/>
              </a:ext>
            </a:extLst>
          </p:cNvPr>
          <p:cNvGrpSpPr/>
          <p:nvPr/>
        </p:nvGrpSpPr>
        <p:grpSpPr>
          <a:xfrm>
            <a:off x="179512" y="3645024"/>
            <a:ext cx="9015190" cy="3204678"/>
            <a:chOff x="179512" y="3645024"/>
            <a:chExt cx="9015190" cy="3204678"/>
          </a:xfrm>
        </p:grpSpPr>
        <p:pic>
          <p:nvPicPr>
            <p:cNvPr id="38" name="Picture 4 2">
              <a:extLst>
                <a:ext uri="{FF2B5EF4-FFF2-40B4-BE49-F238E27FC236}">
                  <a16:creationId xmlns:a16="http://schemas.microsoft.com/office/drawing/2014/main" id="{5C1971DD-2255-4112-8DED-875952AC0B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273" y="3855284"/>
              <a:ext cx="7037130" cy="23387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8" name="Straight Arrow Connector 27">
              <a:extLst>
                <a:ext uri="{FF2B5EF4-FFF2-40B4-BE49-F238E27FC236}">
                  <a16:creationId xmlns:a16="http://schemas.microsoft.com/office/drawing/2014/main" id="{425863FA-04B5-40E6-900B-8ED7F542B94D}"/>
                </a:ext>
              </a:extLst>
            </p:cNvPr>
            <p:cNvCxnSpPr/>
            <p:nvPr/>
          </p:nvCxnSpPr>
          <p:spPr>
            <a:xfrm flipH="1">
              <a:off x="1778885" y="4689959"/>
              <a:ext cx="1008634" cy="0"/>
            </a:xfrm>
            <a:prstGeom prst="straightConnector1">
              <a:avLst/>
            </a:prstGeom>
            <a:ln>
              <a:solidFill>
                <a:srgbClr val="0070C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09D1AA3C-CBE2-4AB4-927F-DFDD7F2F53C6}"/>
                </a:ext>
              </a:extLst>
            </p:cNvPr>
            <p:cNvCxnSpPr/>
            <p:nvPr/>
          </p:nvCxnSpPr>
          <p:spPr>
            <a:xfrm flipH="1">
              <a:off x="1779407" y="4617951"/>
              <a:ext cx="1008634" cy="0"/>
            </a:xfrm>
            <a:prstGeom prst="straightConnector1">
              <a:avLst/>
            </a:prstGeom>
            <a:ln>
              <a:solidFill>
                <a:srgbClr val="00B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3BF3ED4-4E86-44D4-A91F-5BADA1E92524}"/>
                </a:ext>
              </a:extLst>
            </p:cNvPr>
            <p:cNvSpPr txBox="1"/>
            <p:nvPr/>
          </p:nvSpPr>
          <p:spPr>
            <a:xfrm>
              <a:off x="407260" y="4445370"/>
              <a:ext cx="1430520" cy="584775"/>
            </a:xfrm>
            <a:prstGeom prst="rect">
              <a:avLst/>
            </a:prstGeom>
            <a:noFill/>
          </p:spPr>
          <p:txBody>
            <a:bodyPr wrap="none" rtlCol="0">
              <a:spAutoFit/>
            </a:bodyPr>
            <a:lstStyle/>
            <a:p>
              <a:pPr algn="r"/>
              <a:r>
                <a:rPr kumimoji="1" lang="en-US" altLang="ja-JP" sz="1600" dirty="0">
                  <a:solidFill>
                    <a:srgbClr val="00B050"/>
                  </a:solidFill>
                </a:rPr>
                <a:t>Free streaming</a:t>
              </a:r>
            </a:p>
            <a:p>
              <a:pPr algn="r"/>
              <a:r>
                <a:rPr lang="en-US" altLang="ja-JP" sz="1600" dirty="0">
                  <a:solidFill>
                    <a:srgbClr val="0070C0"/>
                  </a:solidFill>
                </a:rPr>
                <a:t>HIJING</a:t>
              </a:r>
              <a:endParaRPr kumimoji="1" lang="ja-JP" altLang="en-US" sz="1600" dirty="0">
                <a:solidFill>
                  <a:srgbClr val="0070C0"/>
                </a:solidFill>
              </a:endParaRPr>
            </a:p>
          </p:txBody>
        </p:sp>
        <p:grpSp>
          <p:nvGrpSpPr>
            <p:cNvPr id="30" name="Group 29">
              <a:extLst>
                <a:ext uri="{FF2B5EF4-FFF2-40B4-BE49-F238E27FC236}">
                  <a16:creationId xmlns:a16="http://schemas.microsoft.com/office/drawing/2014/main" id="{C240B65F-547F-44DE-9ACE-32DDFF56610B}"/>
                </a:ext>
              </a:extLst>
            </p:cNvPr>
            <p:cNvGrpSpPr/>
            <p:nvPr/>
          </p:nvGrpSpPr>
          <p:grpSpPr>
            <a:xfrm>
              <a:off x="428696" y="5868232"/>
              <a:ext cx="661611" cy="541318"/>
              <a:chOff x="-2268760" y="2276872"/>
              <a:chExt cx="792088" cy="648072"/>
            </a:xfrm>
          </p:grpSpPr>
          <p:sp>
            <p:nvSpPr>
              <p:cNvPr id="36" name="Oval 35">
                <a:extLst>
                  <a:ext uri="{FF2B5EF4-FFF2-40B4-BE49-F238E27FC236}">
                    <a16:creationId xmlns:a16="http://schemas.microsoft.com/office/drawing/2014/main" id="{ABEFFADE-7FCC-414E-A95C-8F7A2AD33B5A}"/>
                  </a:ext>
                </a:extLst>
              </p:cNvPr>
              <p:cNvSpPr/>
              <p:nvPr/>
            </p:nvSpPr>
            <p:spPr bwMode="auto">
              <a:xfrm>
                <a:off x="-2268760" y="2276872"/>
                <a:ext cx="648072" cy="648072"/>
              </a:xfrm>
              <a:prstGeom prst="ellipse">
                <a:avLst/>
              </a:prstGeom>
              <a:solidFill>
                <a:srgbClr val="CCFF66">
                  <a:alpha val="60000"/>
                </a:srgb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ja-JP" altLang="en-US"/>
              </a:p>
            </p:txBody>
          </p:sp>
          <p:sp>
            <p:nvSpPr>
              <p:cNvPr id="37" name="Oval 36">
                <a:extLst>
                  <a:ext uri="{FF2B5EF4-FFF2-40B4-BE49-F238E27FC236}">
                    <a16:creationId xmlns:a16="http://schemas.microsoft.com/office/drawing/2014/main" id="{6470B477-7C84-482B-B356-7C2A32E2E0D4}"/>
                  </a:ext>
                </a:extLst>
              </p:cNvPr>
              <p:cNvSpPr/>
              <p:nvPr/>
            </p:nvSpPr>
            <p:spPr bwMode="auto">
              <a:xfrm>
                <a:off x="-2124744" y="2276872"/>
                <a:ext cx="648072" cy="648072"/>
              </a:xfrm>
              <a:prstGeom prst="ellipse">
                <a:avLst/>
              </a:prstGeom>
              <a:solidFill>
                <a:srgbClr val="CCFF66">
                  <a:alpha val="60000"/>
                </a:srgb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ja-JP" altLang="en-US"/>
              </a:p>
            </p:txBody>
          </p:sp>
        </p:grpSp>
        <p:sp>
          <p:nvSpPr>
            <p:cNvPr id="32" name="TextBox 31">
              <a:extLst>
                <a:ext uri="{FF2B5EF4-FFF2-40B4-BE49-F238E27FC236}">
                  <a16:creationId xmlns:a16="http://schemas.microsoft.com/office/drawing/2014/main" id="{2FD04252-A746-4965-9AB2-126D7192D329}"/>
                </a:ext>
              </a:extLst>
            </p:cNvPr>
            <p:cNvSpPr txBox="1"/>
            <p:nvPr/>
          </p:nvSpPr>
          <p:spPr>
            <a:xfrm>
              <a:off x="179512" y="6334775"/>
              <a:ext cx="1080155" cy="308493"/>
            </a:xfrm>
            <a:prstGeom prst="rect">
              <a:avLst/>
            </a:prstGeom>
            <a:noFill/>
          </p:spPr>
          <p:txBody>
            <a:bodyPr wrap="none" rtlCol="0">
              <a:spAutoFit/>
            </a:bodyPr>
            <a:lstStyle/>
            <a:p>
              <a:r>
                <a:rPr kumimoji="1" lang="en-US" altLang="ja-JP" dirty="0"/>
                <a:t>Central coll.</a:t>
              </a:r>
              <a:endParaRPr kumimoji="1" lang="ja-JP" altLang="en-US" dirty="0"/>
            </a:p>
          </p:txBody>
        </p:sp>
        <p:sp>
          <p:nvSpPr>
            <p:cNvPr id="33" name="TextBox 32">
              <a:extLst>
                <a:ext uri="{FF2B5EF4-FFF2-40B4-BE49-F238E27FC236}">
                  <a16:creationId xmlns:a16="http://schemas.microsoft.com/office/drawing/2014/main" id="{178C1F34-7B05-4B7F-8296-9F6711724395}"/>
                </a:ext>
              </a:extLst>
            </p:cNvPr>
            <p:cNvSpPr txBox="1"/>
            <p:nvPr/>
          </p:nvSpPr>
          <p:spPr>
            <a:xfrm>
              <a:off x="3172960" y="6334775"/>
              <a:ext cx="1319077" cy="308493"/>
            </a:xfrm>
            <a:prstGeom prst="rect">
              <a:avLst/>
            </a:prstGeom>
            <a:noFill/>
          </p:spPr>
          <p:txBody>
            <a:bodyPr wrap="none" rtlCol="0">
              <a:spAutoFit/>
            </a:bodyPr>
            <a:lstStyle/>
            <a:p>
              <a:r>
                <a:rPr kumimoji="1" lang="en-US" altLang="ja-JP" dirty="0"/>
                <a:t>Peripheral coll.</a:t>
              </a:r>
              <a:endParaRPr kumimoji="1" lang="ja-JP" altLang="en-US" dirty="0"/>
            </a:p>
          </p:txBody>
        </p:sp>
        <p:grpSp>
          <p:nvGrpSpPr>
            <p:cNvPr id="59" name="Group 58">
              <a:extLst>
                <a:ext uri="{FF2B5EF4-FFF2-40B4-BE49-F238E27FC236}">
                  <a16:creationId xmlns:a16="http://schemas.microsoft.com/office/drawing/2014/main" id="{F9FE6AA4-EE23-4AD3-81AA-D71A6BFBBE04}"/>
                </a:ext>
              </a:extLst>
            </p:cNvPr>
            <p:cNvGrpSpPr/>
            <p:nvPr/>
          </p:nvGrpSpPr>
          <p:grpSpPr>
            <a:xfrm>
              <a:off x="4139952" y="3900045"/>
              <a:ext cx="4119482" cy="2455191"/>
              <a:chOff x="4866253" y="3414028"/>
              <a:chExt cx="4119482" cy="2455191"/>
            </a:xfrm>
          </p:grpSpPr>
          <p:pic>
            <p:nvPicPr>
              <p:cNvPr id="56" name="Picture 55">
                <a:extLst>
                  <a:ext uri="{FF2B5EF4-FFF2-40B4-BE49-F238E27FC236}">
                    <a16:creationId xmlns:a16="http://schemas.microsoft.com/office/drawing/2014/main" id="{9E835091-BC5F-46F8-B548-1774F8DC1DA2}"/>
                  </a:ext>
                </a:extLst>
              </p:cNvPr>
              <p:cNvPicPr>
                <a:picLocks noChangeAspect="1"/>
              </p:cNvPicPr>
              <p:nvPr/>
            </p:nvPicPr>
            <p:blipFill>
              <a:blip r:embed="rId4"/>
              <a:stretch>
                <a:fillRect/>
              </a:stretch>
            </p:blipFill>
            <p:spPr>
              <a:xfrm>
                <a:off x="4866253" y="3414028"/>
                <a:ext cx="3962253" cy="2455191"/>
              </a:xfrm>
              <a:prstGeom prst="rect">
                <a:avLst/>
              </a:prstGeom>
            </p:spPr>
          </p:pic>
          <p:sp>
            <p:nvSpPr>
              <p:cNvPr id="57" name="Oval 56">
                <a:extLst>
                  <a:ext uri="{FF2B5EF4-FFF2-40B4-BE49-F238E27FC236}">
                    <a16:creationId xmlns:a16="http://schemas.microsoft.com/office/drawing/2014/main" id="{C3829CCE-C065-44A9-8835-E78806EAAB4A}"/>
                  </a:ext>
                </a:extLst>
              </p:cNvPr>
              <p:cNvSpPr/>
              <p:nvPr/>
            </p:nvSpPr>
            <p:spPr bwMode="auto">
              <a:xfrm>
                <a:off x="7761599" y="4440703"/>
                <a:ext cx="1224136" cy="864096"/>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ja-JP" altLang="en-US"/>
              </a:p>
            </p:txBody>
          </p:sp>
        </p:grpSp>
        <p:grpSp>
          <p:nvGrpSpPr>
            <p:cNvPr id="31" name="Group 30">
              <a:extLst>
                <a:ext uri="{FF2B5EF4-FFF2-40B4-BE49-F238E27FC236}">
                  <a16:creationId xmlns:a16="http://schemas.microsoft.com/office/drawing/2014/main" id="{7190F967-235C-43D1-956B-180A690276C3}"/>
                </a:ext>
              </a:extLst>
            </p:cNvPr>
            <p:cNvGrpSpPr/>
            <p:nvPr/>
          </p:nvGrpSpPr>
          <p:grpSpPr>
            <a:xfrm>
              <a:off x="3382008" y="5881096"/>
              <a:ext cx="972280" cy="549690"/>
              <a:chOff x="-2273185" y="3429000"/>
              <a:chExt cx="1164025" cy="658095"/>
            </a:xfrm>
          </p:grpSpPr>
          <p:sp>
            <p:nvSpPr>
              <p:cNvPr id="34" name="Oval 33">
                <a:extLst>
                  <a:ext uri="{FF2B5EF4-FFF2-40B4-BE49-F238E27FC236}">
                    <a16:creationId xmlns:a16="http://schemas.microsoft.com/office/drawing/2014/main" id="{E28452C9-739E-4A01-BD68-2F8E13F150CB}"/>
                  </a:ext>
                </a:extLst>
              </p:cNvPr>
              <p:cNvSpPr/>
              <p:nvPr/>
            </p:nvSpPr>
            <p:spPr bwMode="auto">
              <a:xfrm>
                <a:off x="-2273185" y="3429000"/>
                <a:ext cx="648072" cy="648072"/>
              </a:xfrm>
              <a:prstGeom prst="ellipse">
                <a:avLst/>
              </a:prstGeom>
              <a:solidFill>
                <a:srgbClr val="CCFF66">
                  <a:alpha val="60000"/>
                </a:srgb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ja-JP" altLang="en-US"/>
              </a:p>
            </p:txBody>
          </p:sp>
          <p:sp>
            <p:nvSpPr>
              <p:cNvPr id="35" name="Oval 34">
                <a:extLst>
                  <a:ext uri="{FF2B5EF4-FFF2-40B4-BE49-F238E27FC236}">
                    <a16:creationId xmlns:a16="http://schemas.microsoft.com/office/drawing/2014/main" id="{803BF45D-6C39-4EA4-A9ED-DAB6124EF36C}"/>
                  </a:ext>
                </a:extLst>
              </p:cNvPr>
              <p:cNvSpPr/>
              <p:nvPr/>
            </p:nvSpPr>
            <p:spPr bwMode="auto">
              <a:xfrm>
                <a:off x="-1757232" y="3439023"/>
                <a:ext cx="648072" cy="648072"/>
              </a:xfrm>
              <a:prstGeom prst="ellipse">
                <a:avLst/>
              </a:prstGeom>
              <a:solidFill>
                <a:srgbClr val="CCFF66">
                  <a:alpha val="60000"/>
                </a:srgb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ja-JP" altLang="en-US"/>
              </a:p>
            </p:txBody>
          </p:sp>
        </p:grpSp>
        <p:sp>
          <p:nvSpPr>
            <p:cNvPr id="29" name="正方形/長方形 6">
              <a:extLst>
                <a:ext uri="{FF2B5EF4-FFF2-40B4-BE49-F238E27FC236}">
                  <a16:creationId xmlns:a16="http://schemas.microsoft.com/office/drawing/2014/main" id="{0287BA76-00DF-4EBF-82CC-B725701496AE}"/>
                </a:ext>
              </a:extLst>
            </p:cNvPr>
            <p:cNvSpPr/>
            <p:nvPr/>
          </p:nvSpPr>
          <p:spPr>
            <a:xfrm>
              <a:off x="4924687" y="6264927"/>
              <a:ext cx="4270015" cy="584775"/>
            </a:xfrm>
            <a:prstGeom prst="rect">
              <a:avLst/>
            </a:prstGeom>
          </p:spPr>
          <p:txBody>
            <a:bodyPr wrap="square">
              <a:spAutoFit/>
            </a:bodyPr>
            <a:lstStyle/>
            <a:p>
              <a:r>
                <a:rPr lang="en-US" altLang="ja-JP" sz="1600" dirty="0">
                  <a:solidFill>
                    <a:srgbClr val="00B050"/>
                  </a:solidFill>
                  <a:latin typeface="Arial" charset="0"/>
                  <a:ea typeface="ＭＳ Ｐゴシック" charset="-128"/>
                  <a:cs typeface="ＭＳ Ｐゴシック" charset="-128"/>
                </a:rPr>
                <a:t>Numerical results from Deng &amp; Huang (2012)</a:t>
              </a:r>
            </a:p>
            <a:p>
              <a:r>
                <a:rPr lang="en-US" altLang="ja-JP" sz="1600" dirty="0">
                  <a:solidFill>
                    <a:srgbClr val="00B050"/>
                  </a:solidFill>
                  <a:latin typeface="Arial" charset="0"/>
                  <a:ea typeface="ＭＳ Ｐゴシック" charset="-128"/>
                  <a:cs typeface="ＭＳ Ｐゴシック" charset="-128"/>
                </a:rPr>
                <a:t>KH &amp; Huang [</a:t>
              </a:r>
              <a:r>
                <a:rPr lang="en-US" altLang="ja-JP" sz="1600" dirty="0">
                  <a:hlinkClick r:id="rId5"/>
                </a:rPr>
                <a:t>1609.00747</a:t>
              </a:r>
              <a:r>
                <a:rPr lang="en-US" altLang="ja-JP" sz="1600" dirty="0">
                  <a:solidFill>
                    <a:srgbClr val="00B050"/>
                  </a:solidFill>
                  <a:latin typeface="Arial" charset="0"/>
                  <a:ea typeface="ＭＳ Ｐゴシック" charset="-128"/>
                  <a:cs typeface="ＭＳ Ｐゴシック" charset="-128"/>
                </a:rPr>
                <a:t>]</a:t>
              </a:r>
              <a:endParaRPr lang="ja-JP" altLang="en-US" sz="1600" dirty="0">
                <a:solidFill>
                  <a:srgbClr val="00B050"/>
                </a:solidFill>
              </a:endParaRPr>
            </a:p>
          </p:txBody>
        </p:sp>
        <p:cxnSp>
          <p:nvCxnSpPr>
            <p:cNvPr id="8" name="Straight Arrow Connector 7">
              <a:extLst>
                <a:ext uri="{FF2B5EF4-FFF2-40B4-BE49-F238E27FC236}">
                  <a16:creationId xmlns:a16="http://schemas.microsoft.com/office/drawing/2014/main" id="{5326C0BD-E8E7-497C-961B-E2ABF2C5F0B5}"/>
                </a:ext>
              </a:extLst>
            </p:cNvPr>
            <p:cNvCxnSpPr>
              <a:cxnSpLocks/>
            </p:cNvCxnSpPr>
            <p:nvPr/>
          </p:nvCxnSpPr>
          <p:spPr>
            <a:xfrm flipH="1">
              <a:off x="2953744" y="3913819"/>
              <a:ext cx="509992" cy="350136"/>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0" name="TextBox 9">
              <a:extLst>
                <a:ext uri="{FF2B5EF4-FFF2-40B4-BE49-F238E27FC236}">
                  <a16:creationId xmlns:a16="http://schemas.microsoft.com/office/drawing/2014/main" id="{001EA0D4-FC70-47CC-A37A-26CD80702265}"/>
                </a:ext>
              </a:extLst>
            </p:cNvPr>
            <p:cNvSpPr txBox="1"/>
            <p:nvPr/>
          </p:nvSpPr>
          <p:spPr>
            <a:xfrm>
              <a:off x="3403546" y="3645024"/>
              <a:ext cx="1991251" cy="369332"/>
            </a:xfrm>
            <a:prstGeom prst="rect">
              <a:avLst/>
            </a:prstGeom>
            <a:noFill/>
          </p:spPr>
          <p:txBody>
            <a:bodyPr wrap="none" rtlCol="0">
              <a:spAutoFit/>
            </a:bodyPr>
            <a:lstStyle/>
            <a:p>
              <a:r>
                <a:rPr lang="en-US" altLang="ja-JP" dirty="0">
                  <a:solidFill>
                    <a:schemeClr val="accent6">
                      <a:lumMod val="75000"/>
                    </a:schemeClr>
                  </a:solidFill>
                </a:rPr>
                <a:t>Point-like Z charges</a:t>
              </a:r>
              <a:endParaRPr kumimoji="1" lang="ja-JP" altLang="en-US" dirty="0">
                <a:solidFill>
                  <a:schemeClr val="accent6">
                    <a:lumMod val="75000"/>
                  </a:schemeClr>
                </a:solidFill>
              </a:endParaRPr>
            </a:p>
          </p:txBody>
        </p:sp>
        <p:sp>
          <p:nvSpPr>
            <p:cNvPr id="39" name="TextBox 38">
              <a:extLst>
                <a:ext uri="{FF2B5EF4-FFF2-40B4-BE49-F238E27FC236}">
                  <a16:creationId xmlns:a16="http://schemas.microsoft.com/office/drawing/2014/main" id="{E720A506-7441-4F02-AA9C-FB9B4C2E8512}"/>
                </a:ext>
              </a:extLst>
            </p:cNvPr>
            <p:cNvSpPr txBox="1"/>
            <p:nvPr/>
          </p:nvSpPr>
          <p:spPr>
            <a:xfrm>
              <a:off x="7105615" y="4607920"/>
              <a:ext cx="1654171" cy="369332"/>
            </a:xfrm>
            <a:prstGeom prst="rect">
              <a:avLst/>
            </a:prstGeom>
            <a:noFill/>
          </p:spPr>
          <p:txBody>
            <a:bodyPr wrap="none" rtlCol="0">
              <a:spAutoFit/>
            </a:bodyPr>
            <a:lstStyle/>
            <a:p>
              <a:r>
                <a:rPr kumimoji="1" lang="en-US" altLang="ja-JP" dirty="0">
                  <a:solidFill>
                    <a:schemeClr val="accent6">
                      <a:lumMod val="75000"/>
                    </a:schemeClr>
                  </a:solidFill>
                </a:rPr>
                <a:t>Collision effects</a:t>
              </a:r>
              <a:endParaRPr kumimoji="1" lang="ja-JP" altLang="en-US" dirty="0">
                <a:solidFill>
                  <a:schemeClr val="accent6">
                    <a:lumMod val="75000"/>
                  </a:schemeClr>
                </a:solidFill>
              </a:endParaRPr>
            </a:p>
          </p:txBody>
        </p:sp>
        <p:sp>
          <p:nvSpPr>
            <p:cNvPr id="45" name="TextBox 44">
              <a:extLst>
                <a:ext uri="{FF2B5EF4-FFF2-40B4-BE49-F238E27FC236}">
                  <a16:creationId xmlns:a16="http://schemas.microsoft.com/office/drawing/2014/main" id="{267C7002-40FA-4ABF-AA84-E20BF0874C5C}"/>
                </a:ext>
              </a:extLst>
            </p:cNvPr>
            <p:cNvSpPr txBox="1"/>
            <p:nvPr/>
          </p:nvSpPr>
          <p:spPr>
            <a:xfrm>
              <a:off x="2530785" y="5229200"/>
              <a:ext cx="1105111" cy="369332"/>
            </a:xfrm>
            <a:prstGeom prst="rect">
              <a:avLst/>
            </a:prstGeom>
            <a:noFill/>
          </p:spPr>
          <p:txBody>
            <a:bodyPr wrap="none" rtlCol="0">
              <a:spAutoFit/>
            </a:bodyPr>
            <a:lstStyle/>
            <a:p>
              <a:r>
                <a:rPr lang="en-US" altLang="ja-JP" dirty="0">
                  <a:solidFill>
                    <a:schemeClr val="accent6">
                      <a:lumMod val="75000"/>
                    </a:schemeClr>
                  </a:solidFill>
                </a:rPr>
                <a:t>Finite size</a:t>
              </a:r>
              <a:endParaRPr kumimoji="1" lang="ja-JP" altLang="en-US" dirty="0">
                <a:solidFill>
                  <a:schemeClr val="accent6">
                    <a:lumMod val="75000"/>
                  </a:schemeClr>
                </a:solidFill>
              </a:endParaRPr>
            </a:p>
          </p:txBody>
        </p:sp>
        <p:cxnSp>
          <p:nvCxnSpPr>
            <p:cNvPr id="46" name="Straight Arrow Connector 45">
              <a:extLst>
                <a:ext uri="{FF2B5EF4-FFF2-40B4-BE49-F238E27FC236}">
                  <a16:creationId xmlns:a16="http://schemas.microsoft.com/office/drawing/2014/main" id="{B41D7EF0-9A6E-44AF-A83B-103AF2CC91AB}"/>
                </a:ext>
              </a:extLst>
            </p:cNvPr>
            <p:cNvCxnSpPr>
              <a:cxnSpLocks/>
            </p:cNvCxnSpPr>
            <p:nvPr/>
          </p:nvCxnSpPr>
          <p:spPr>
            <a:xfrm flipH="1" flipV="1">
              <a:off x="2787519" y="4979545"/>
              <a:ext cx="308088" cy="286759"/>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grpSp>
      <p:sp>
        <p:nvSpPr>
          <p:cNvPr id="51" name="TextBox 50">
            <a:extLst>
              <a:ext uri="{FF2B5EF4-FFF2-40B4-BE49-F238E27FC236}">
                <a16:creationId xmlns:a16="http://schemas.microsoft.com/office/drawing/2014/main" id="{96B30A0F-3FEC-473E-835E-16301F5A3269}"/>
              </a:ext>
            </a:extLst>
          </p:cNvPr>
          <p:cNvSpPr txBox="1"/>
          <p:nvPr/>
        </p:nvSpPr>
        <p:spPr>
          <a:xfrm>
            <a:off x="819648" y="2694821"/>
            <a:ext cx="2893806" cy="923330"/>
          </a:xfrm>
          <a:prstGeom prst="rect">
            <a:avLst/>
          </a:prstGeom>
          <a:noFill/>
        </p:spPr>
        <p:txBody>
          <a:bodyPr wrap="none" rtlCol="0">
            <a:spAutoFit/>
          </a:bodyPr>
          <a:lstStyle/>
          <a:p>
            <a:pPr algn="ctr"/>
            <a:r>
              <a:rPr kumimoji="1" lang="en-US" altLang="ja-JP" b="1" dirty="0">
                <a:solidFill>
                  <a:srgbClr val="00B050"/>
                </a:solidFill>
              </a:rPr>
              <a:t>Large atomic number: Z ~ 80</a:t>
            </a:r>
          </a:p>
          <a:p>
            <a:pPr algn="ctr"/>
            <a:r>
              <a:rPr lang="ja-JP" altLang="en-US" b="1" dirty="0">
                <a:solidFill>
                  <a:srgbClr val="00B050"/>
                </a:solidFill>
              </a:rPr>
              <a:t>＋</a:t>
            </a:r>
            <a:endParaRPr lang="en-US" altLang="ja-JP" b="1" dirty="0">
              <a:solidFill>
                <a:srgbClr val="00B050"/>
              </a:solidFill>
            </a:endParaRPr>
          </a:p>
          <a:p>
            <a:pPr algn="ctr"/>
            <a:r>
              <a:rPr lang="en-US" altLang="ja-JP" b="1" dirty="0">
                <a:solidFill>
                  <a:srgbClr val="00B050"/>
                </a:solidFill>
              </a:rPr>
              <a:t>Large velocity: </a:t>
            </a:r>
            <a:r>
              <a:rPr lang="ja-JP" altLang="en-US" b="1" dirty="0">
                <a:solidFill>
                  <a:srgbClr val="00B050"/>
                </a:solidFill>
              </a:rPr>
              <a:t>ｖ </a:t>
            </a:r>
            <a:r>
              <a:rPr lang="en-US" altLang="ja-JP" b="1" dirty="0">
                <a:solidFill>
                  <a:srgbClr val="00B050"/>
                </a:solidFill>
              </a:rPr>
              <a:t>&gt;</a:t>
            </a:r>
            <a:r>
              <a:rPr lang="ja-JP" altLang="en-US" b="1" dirty="0">
                <a:solidFill>
                  <a:srgbClr val="00B050"/>
                </a:solidFill>
              </a:rPr>
              <a:t> </a:t>
            </a:r>
            <a:r>
              <a:rPr lang="en-US" altLang="ja-JP" b="1" dirty="0">
                <a:solidFill>
                  <a:srgbClr val="00B050"/>
                </a:solidFill>
              </a:rPr>
              <a:t>0.9999 c</a:t>
            </a:r>
            <a:endParaRPr kumimoji="1" lang="ja-JP" altLang="en-US" b="1" dirty="0">
              <a:solidFill>
                <a:srgbClr val="00B050"/>
              </a:solidFill>
            </a:endParaRPr>
          </a:p>
        </p:txBody>
      </p:sp>
    </p:spTree>
    <p:extLst>
      <p:ext uri="{BB962C8B-B14F-4D97-AF65-F5344CB8AC3E}">
        <p14:creationId xmlns:p14="http://schemas.microsoft.com/office/powerpoint/2010/main" val="1022234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Rectangle 68">
            <a:extLst>
              <a:ext uri="{FF2B5EF4-FFF2-40B4-BE49-F238E27FC236}">
                <a16:creationId xmlns:a16="http://schemas.microsoft.com/office/drawing/2014/main" id="{38647966-7188-4209-99B0-4BA8AF2B3B26}"/>
              </a:ext>
            </a:extLst>
          </p:cNvPr>
          <p:cNvSpPr/>
          <p:nvPr/>
        </p:nvSpPr>
        <p:spPr bwMode="auto">
          <a:xfrm>
            <a:off x="158350" y="1050330"/>
            <a:ext cx="4120233" cy="3695826"/>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ja-JP" altLang="en-US" dirty="0"/>
          </a:p>
        </p:txBody>
      </p:sp>
      <p:sp>
        <p:nvSpPr>
          <p:cNvPr id="64" name="TextBox 63">
            <a:extLst>
              <a:ext uri="{FF2B5EF4-FFF2-40B4-BE49-F238E27FC236}">
                <a16:creationId xmlns:a16="http://schemas.microsoft.com/office/drawing/2014/main" id="{F561BD84-B37A-4CE8-AE5C-D409C26487F6}"/>
              </a:ext>
            </a:extLst>
          </p:cNvPr>
          <p:cNvSpPr txBox="1"/>
          <p:nvPr/>
        </p:nvSpPr>
        <p:spPr>
          <a:xfrm flipH="1">
            <a:off x="669702" y="75156"/>
            <a:ext cx="8352928" cy="830997"/>
          </a:xfrm>
          <a:prstGeom prst="rect">
            <a:avLst/>
          </a:prstGeom>
          <a:noFill/>
        </p:spPr>
        <p:txBody>
          <a:bodyPr wrap="square" rtlCol="0">
            <a:spAutoFit/>
          </a:bodyPr>
          <a:lstStyle/>
          <a:p>
            <a:pPr fontAlgn="auto">
              <a:spcBef>
                <a:spcPts val="0"/>
              </a:spcBef>
              <a:spcAft>
                <a:spcPts val="0"/>
              </a:spcAft>
            </a:pPr>
            <a:r>
              <a:rPr kumimoji="1" lang="en-US" altLang="ja-JP" sz="2800" dirty="0" err="1">
                <a:solidFill>
                  <a:srgbClr val="00B0F0"/>
                </a:solidFill>
              </a:rPr>
              <a:t>Ritus</a:t>
            </a:r>
            <a:r>
              <a:rPr kumimoji="1" lang="en-US" altLang="ja-JP" sz="2800" dirty="0">
                <a:solidFill>
                  <a:srgbClr val="00B0F0"/>
                </a:solidFill>
              </a:rPr>
              <a:t> basis formalism</a:t>
            </a:r>
          </a:p>
          <a:p>
            <a:pPr fontAlgn="auto">
              <a:spcBef>
                <a:spcPts val="0"/>
              </a:spcBef>
              <a:spcAft>
                <a:spcPts val="0"/>
              </a:spcAft>
            </a:pPr>
            <a:r>
              <a:rPr kumimoji="1" lang="en-US" altLang="ja-JP" sz="2000" dirty="0">
                <a:solidFill>
                  <a:srgbClr val="00B0F0"/>
                </a:solidFill>
                <a:sym typeface="Wingdings" panose="05000000000000000000" pitchFamily="2" charset="2"/>
              </a:rPr>
              <a:t>= Perturbation theory with the fermio</a:t>
            </a:r>
            <a:r>
              <a:rPr lang="en-US" altLang="ja-JP" sz="2000" dirty="0">
                <a:solidFill>
                  <a:srgbClr val="00B0F0"/>
                </a:solidFill>
                <a:sym typeface="Wingdings" panose="05000000000000000000" pitchFamily="2" charset="2"/>
              </a:rPr>
              <a:t>n wave functions in B-fields. </a:t>
            </a:r>
            <a:endParaRPr kumimoji="1" lang="ja-JP" altLang="en-US" sz="2000" dirty="0">
              <a:solidFill>
                <a:srgbClr val="00B0F0"/>
              </a:solidFill>
            </a:endParaRPr>
          </a:p>
        </p:txBody>
      </p:sp>
      <p:sp>
        <p:nvSpPr>
          <p:cNvPr id="65" name="Rectangle 64">
            <a:extLst>
              <a:ext uri="{FF2B5EF4-FFF2-40B4-BE49-F238E27FC236}">
                <a16:creationId xmlns:a16="http://schemas.microsoft.com/office/drawing/2014/main" id="{795B0FA6-7D43-421B-9E9C-943882D9D124}"/>
              </a:ext>
            </a:extLst>
          </p:cNvPr>
          <p:cNvSpPr/>
          <p:nvPr/>
        </p:nvSpPr>
        <p:spPr bwMode="auto">
          <a:xfrm>
            <a:off x="4429952" y="1023266"/>
            <a:ext cx="4649103" cy="372289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ja-JP" altLang="en-US"/>
          </a:p>
        </p:txBody>
      </p:sp>
      <p:pic>
        <p:nvPicPr>
          <p:cNvPr id="66" name="Picture 65">
            <a:extLst>
              <a:ext uri="{FF2B5EF4-FFF2-40B4-BE49-F238E27FC236}">
                <a16:creationId xmlns:a16="http://schemas.microsoft.com/office/drawing/2014/main" id="{C389FDC0-E3D8-426D-997B-2D7D86D68B8D}"/>
              </a:ext>
            </a:extLst>
          </p:cNvPr>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4786328" y="1592271"/>
            <a:ext cx="2511672" cy="361935"/>
          </a:xfrm>
          <a:prstGeom prst="rect">
            <a:avLst/>
          </a:prstGeom>
        </p:spPr>
      </p:pic>
      <p:pic>
        <p:nvPicPr>
          <p:cNvPr id="67" name="Picture 66">
            <a:extLst>
              <a:ext uri="{FF2B5EF4-FFF2-40B4-BE49-F238E27FC236}">
                <a16:creationId xmlns:a16="http://schemas.microsoft.com/office/drawing/2014/main" id="{ED716519-C71C-4B05-9448-35C9AF2A8897}"/>
              </a:ext>
            </a:extLst>
          </p:cNvPr>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4788024" y="2097160"/>
            <a:ext cx="2242657" cy="266836"/>
          </a:xfrm>
          <a:prstGeom prst="rect">
            <a:avLst/>
          </a:prstGeom>
        </p:spPr>
      </p:pic>
      <p:pic>
        <p:nvPicPr>
          <p:cNvPr id="68" name="Picture 67">
            <a:extLst>
              <a:ext uri="{FF2B5EF4-FFF2-40B4-BE49-F238E27FC236}">
                <a16:creationId xmlns:a16="http://schemas.microsoft.com/office/drawing/2014/main" id="{05C38632-2003-44E4-BDF2-26CE9128DB14}"/>
              </a:ext>
            </a:extLst>
          </p:cNvPr>
          <p:cNvPicPr>
            <a:picLocks noChangeAspect="1"/>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7380312" y="2149277"/>
            <a:ext cx="1521786" cy="242141"/>
          </a:xfrm>
          <a:prstGeom prst="rect">
            <a:avLst/>
          </a:prstGeom>
        </p:spPr>
      </p:pic>
      <p:sp>
        <p:nvSpPr>
          <p:cNvPr id="73" name="TextBox 72">
            <a:extLst>
              <a:ext uri="{FF2B5EF4-FFF2-40B4-BE49-F238E27FC236}">
                <a16:creationId xmlns:a16="http://schemas.microsoft.com/office/drawing/2014/main" id="{C7CDAB36-C110-40B6-8DCB-D542A1D595A8}"/>
              </a:ext>
            </a:extLst>
          </p:cNvPr>
          <p:cNvSpPr txBox="1"/>
          <p:nvPr/>
        </p:nvSpPr>
        <p:spPr>
          <a:xfrm>
            <a:off x="5689182" y="147817"/>
            <a:ext cx="3347314" cy="369332"/>
          </a:xfrm>
          <a:prstGeom prst="rect">
            <a:avLst/>
          </a:prstGeom>
          <a:noFill/>
        </p:spPr>
        <p:txBody>
          <a:bodyPr wrap="square">
            <a:spAutoFit/>
          </a:bodyPr>
          <a:lstStyle/>
          <a:p>
            <a:r>
              <a:rPr kumimoji="1" lang="en-US" altLang="ja-JP" dirty="0">
                <a:solidFill>
                  <a:srgbClr val="00B050"/>
                </a:solidFill>
              </a:rPr>
              <a:t>See a review part in [</a:t>
            </a:r>
            <a:r>
              <a:rPr lang="en-US" altLang="ja-JP" dirty="0">
                <a:solidFill>
                  <a:srgbClr val="00B050"/>
                </a:solidFill>
                <a:hlinkClick r:id="rId9">
                  <a:extLst>
                    <a:ext uri="{A12FA001-AC4F-418D-AE19-62706E023703}">
                      <ahyp:hlinkClr xmlns:ahyp="http://schemas.microsoft.com/office/drawing/2018/hyperlinkcolor" val="tx"/>
                    </a:ext>
                  </a:extLst>
                </a:hlinkClick>
              </a:rPr>
              <a:t>2010.13492</a:t>
            </a:r>
            <a:r>
              <a:rPr lang="en-US" altLang="ja-JP" dirty="0">
                <a:solidFill>
                  <a:srgbClr val="00B050"/>
                </a:solidFill>
              </a:rPr>
              <a:t>]</a:t>
            </a:r>
            <a:endParaRPr lang="ja-JP" altLang="en-US" dirty="0"/>
          </a:p>
        </p:txBody>
      </p:sp>
      <p:pic>
        <p:nvPicPr>
          <p:cNvPr id="3" name="Picture 2">
            <a:extLst>
              <a:ext uri="{FF2B5EF4-FFF2-40B4-BE49-F238E27FC236}">
                <a16:creationId xmlns:a16="http://schemas.microsoft.com/office/drawing/2014/main" id="{514834A1-1B20-40AF-9F1F-751CBFCCDC65}"/>
              </a:ext>
            </a:extLst>
          </p:cNvPr>
          <p:cNvPicPr>
            <a:picLocks noChangeAspect="1"/>
          </p:cNvPicPr>
          <p:nvPr/>
        </p:nvPicPr>
        <p:blipFill>
          <a:blip r:embed="rId10"/>
          <a:stretch>
            <a:fillRect/>
          </a:stretch>
        </p:blipFill>
        <p:spPr>
          <a:xfrm>
            <a:off x="5163978" y="2504512"/>
            <a:ext cx="3482770" cy="2028612"/>
          </a:xfrm>
          <a:prstGeom prst="rect">
            <a:avLst/>
          </a:prstGeom>
        </p:spPr>
      </p:pic>
      <p:pic>
        <p:nvPicPr>
          <p:cNvPr id="53" name="Picture 52">
            <a:extLst>
              <a:ext uri="{FF2B5EF4-FFF2-40B4-BE49-F238E27FC236}">
                <a16:creationId xmlns:a16="http://schemas.microsoft.com/office/drawing/2014/main" id="{0AB45BC9-194C-4959-98A6-104D764C0658}"/>
              </a:ext>
            </a:extLst>
          </p:cNvPr>
          <p:cNvPicPr>
            <a:picLocks noChangeAspect="1"/>
          </p:cNvPicPr>
          <p:nvPr/>
        </p:nvPicPr>
        <p:blipFill>
          <a:blip r:embed="rId11"/>
          <a:stretch>
            <a:fillRect/>
          </a:stretch>
        </p:blipFill>
        <p:spPr>
          <a:xfrm>
            <a:off x="620954" y="2478824"/>
            <a:ext cx="3186616" cy="2072834"/>
          </a:xfrm>
          <a:prstGeom prst="rect">
            <a:avLst/>
          </a:prstGeom>
        </p:spPr>
      </p:pic>
      <p:pic>
        <p:nvPicPr>
          <p:cNvPr id="58" name="Picture 57">
            <a:extLst>
              <a:ext uri="{FF2B5EF4-FFF2-40B4-BE49-F238E27FC236}">
                <a16:creationId xmlns:a16="http://schemas.microsoft.com/office/drawing/2014/main" id="{79175061-5319-4526-B2FF-E4B925769503}"/>
              </a:ext>
            </a:extLst>
          </p:cNvPr>
          <p:cNvPicPr>
            <a:picLocks noChangeAspect="1"/>
          </p:cNvPicPr>
          <p:nvPr>
            <p:custDataLst>
              <p:tags r:id="rId4"/>
            </p:custDataLst>
          </p:nvPr>
        </p:nvPicPr>
        <p:blipFill>
          <a:blip r:embed="rId12" cstate="print">
            <a:extLst>
              <a:ext uri="{28A0092B-C50C-407E-A947-70E740481C1C}">
                <a14:useLocalDpi xmlns:a14="http://schemas.microsoft.com/office/drawing/2010/main" val="0"/>
              </a:ext>
            </a:extLst>
          </a:blip>
          <a:stretch>
            <a:fillRect/>
          </a:stretch>
        </p:blipFill>
        <p:spPr>
          <a:xfrm>
            <a:off x="669702" y="1655751"/>
            <a:ext cx="2084876" cy="370779"/>
          </a:xfrm>
          <a:prstGeom prst="rect">
            <a:avLst/>
          </a:prstGeom>
        </p:spPr>
      </p:pic>
      <p:sp>
        <p:nvSpPr>
          <p:cNvPr id="60" name="TextBox 59">
            <a:extLst>
              <a:ext uri="{FF2B5EF4-FFF2-40B4-BE49-F238E27FC236}">
                <a16:creationId xmlns:a16="http://schemas.microsoft.com/office/drawing/2014/main" id="{239D7ADD-D240-4289-A0F8-DE1D9431951E}"/>
              </a:ext>
            </a:extLst>
          </p:cNvPr>
          <p:cNvSpPr txBox="1"/>
          <p:nvPr/>
        </p:nvSpPr>
        <p:spPr>
          <a:xfrm>
            <a:off x="301911" y="1142242"/>
            <a:ext cx="3824701" cy="369332"/>
          </a:xfrm>
          <a:prstGeom prst="rect">
            <a:avLst/>
          </a:prstGeom>
          <a:noFill/>
        </p:spPr>
        <p:txBody>
          <a:bodyPr wrap="none" rtlCol="0">
            <a:spAutoFit/>
          </a:bodyPr>
          <a:lstStyle/>
          <a:p>
            <a:r>
              <a:rPr kumimoji="1" lang="en-US" altLang="ja-JP" dirty="0"/>
              <a:t>Free Dirac eq. </a:t>
            </a:r>
            <a:r>
              <a:rPr kumimoji="1" lang="en-US" altLang="ja-JP" dirty="0">
                <a:sym typeface="Wingdings" panose="05000000000000000000" pitchFamily="2" charset="2"/>
              </a:rPr>
              <a:t>  Plane wave solutions</a:t>
            </a:r>
            <a:endParaRPr kumimoji="1" lang="ja-JP" altLang="en-US" dirty="0"/>
          </a:p>
        </p:txBody>
      </p:sp>
      <p:sp>
        <p:nvSpPr>
          <p:cNvPr id="77" name="TextBox 76">
            <a:extLst>
              <a:ext uri="{FF2B5EF4-FFF2-40B4-BE49-F238E27FC236}">
                <a16:creationId xmlns:a16="http://schemas.microsoft.com/office/drawing/2014/main" id="{D35F8AD6-0666-4EDB-937A-9B6F2856C838}"/>
              </a:ext>
            </a:extLst>
          </p:cNvPr>
          <p:cNvSpPr txBox="1"/>
          <p:nvPr/>
        </p:nvSpPr>
        <p:spPr>
          <a:xfrm>
            <a:off x="4499229" y="1138856"/>
            <a:ext cx="4609275" cy="369332"/>
          </a:xfrm>
          <a:prstGeom prst="rect">
            <a:avLst/>
          </a:prstGeom>
          <a:noFill/>
        </p:spPr>
        <p:txBody>
          <a:bodyPr wrap="none" rtlCol="0">
            <a:spAutoFit/>
          </a:bodyPr>
          <a:lstStyle/>
          <a:p>
            <a:r>
              <a:rPr kumimoji="1" lang="en-US" altLang="ja-JP" dirty="0"/>
              <a:t>Dirac eq. in B-field </a:t>
            </a:r>
            <a:r>
              <a:rPr kumimoji="1" lang="en-US" altLang="ja-JP" dirty="0">
                <a:sym typeface="Wingdings" panose="05000000000000000000" pitchFamily="2" charset="2"/>
              </a:rPr>
              <a:t>  Localized wave functions</a:t>
            </a:r>
            <a:endParaRPr kumimoji="1" lang="ja-JP" altLang="en-US" dirty="0"/>
          </a:p>
        </p:txBody>
      </p:sp>
      <p:grpSp>
        <p:nvGrpSpPr>
          <p:cNvPr id="98" name="Group 97">
            <a:extLst>
              <a:ext uri="{FF2B5EF4-FFF2-40B4-BE49-F238E27FC236}">
                <a16:creationId xmlns:a16="http://schemas.microsoft.com/office/drawing/2014/main" id="{ACC8FA61-81FB-4ABA-8DAB-42C824770120}"/>
              </a:ext>
            </a:extLst>
          </p:cNvPr>
          <p:cNvGrpSpPr/>
          <p:nvPr/>
        </p:nvGrpSpPr>
        <p:grpSpPr>
          <a:xfrm>
            <a:off x="522079" y="4203353"/>
            <a:ext cx="8605247" cy="2546989"/>
            <a:chOff x="522079" y="4203353"/>
            <a:chExt cx="8605247" cy="2546989"/>
          </a:xfrm>
        </p:grpSpPr>
        <p:sp>
          <p:nvSpPr>
            <p:cNvPr id="76" name="TextBox 75">
              <a:extLst>
                <a:ext uri="{FF2B5EF4-FFF2-40B4-BE49-F238E27FC236}">
                  <a16:creationId xmlns:a16="http://schemas.microsoft.com/office/drawing/2014/main" id="{FC68629C-3A03-4571-AD50-1763094B1D25}"/>
                </a:ext>
              </a:extLst>
            </p:cNvPr>
            <p:cNvSpPr txBox="1"/>
            <p:nvPr/>
          </p:nvSpPr>
          <p:spPr>
            <a:xfrm>
              <a:off x="522079" y="5550013"/>
              <a:ext cx="6570201" cy="1200329"/>
            </a:xfrm>
            <a:prstGeom prst="rect">
              <a:avLst/>
            </a:prstGeom>
            <a:noFill/>
          </p:spPr>
          <p:txBody>
            <a:bodyPr wrap="square" rtlCol="0">
              <a:spAutoFit/>
            </a:bodyPr>
            <a:lstStyle/>
            <a:p>
              <a:pPr marL="285750" indent="-285750">
                <a:buFont typeface="Arial" panose="020B0604020202020204" pitchFamily="34" charset="0"/>
                <a:buChar char="•"/>
              </a:pPr>
              <a:r>
                <a:rPr lang="en-US" altLang="ja-JP" dirty="0">
                  <a:solidFill>
                    <a:srgbClr val="00B050"/>
                  </a:solidFill>
                </a:rPr>
                <a:t>Fermion propagator (= Inverse of D) is given in a simple form. </a:t>
              </a:r>
            </a:p>
            <a:p>
              <a:pPr marL="285750" indent="-285750">
                <a:buFont typeface="Arial" panose="020B0604020202020204" pitchFamily="34" charset="0"/>
                <a:buChar char="•"/>
              </a:pPr>
              <a:r>
                <a:rPr kumimoji="1" lang="en-US" altLang="ja-JP" dirty="0">
                  <a:solidFill>
                    <a:srgbClr val="FF0000"/>
                  </a:solidFill>
                </a:rPr>
                <a:t>Price: The vertex function is no longer a simple delta function.</a:t>
              </a:r>
            </a:p>
            <a:p>
              <a:r>
                <a:rPr lang="en-US" altLang="ja-JP" dirty="0"/>
                <a:t>      Cf. </a:t>
              </a:r>
              <a:r>
                <a:rPr kumimoji="1" lang="en-US" altLang="ja-JP" dirty="0"/>
                <a:t>Photon wave function is still a plane wave </a:t>
              </a:r>
            </a:p>
            <a:p>
              <a:r>
                <a:rPr kumimoji="1" lang="en-US" altLang="ja-JP" dirty="0">
                  <a:sym typeface="Wingdings" panose="05000000000000000000" pitchFamily="2" charset="2"/>
                </a:rPr>
                <a:t>        Convolution of different bases at the vertices.</a:t>
              </a:r>
              <a:endParaRPr kumimoji="1" lang="ja-JP" altLang="en-US" dirty="0">
                <a:solidFill>
                  <a:srgbClr val="00B050"/>
                </a:solidFill>
              </a:endParaRPr>
            </a:p>
          </p:txBody>
        </p:sp>
        <p:sp>
          <p:nvSpPr>
            <p:cNvPr id="61" name="TextBox 60">
              <a:extLst>
                <a:ext uri="{FF2B5EF4-FFF2-40B4-BE49-F238E27FC236}">
                  <a16:creationId xmlns:a16="http://schemas.microsoft.com/office/drawing/2014/main" id="{661309C8-78D7-4181-B8C4-B00AAA88DB44}"/>
                </a:ext>
              </a:extLst>
            </p:cNvPr>
            <p:cNvSpPr txBox="1"/>
            <p:nvPr/>
          </p:nvSpPr>
          <p:spPr>
            <a:xfrm>
              <a:off x="888487" y="4778012"/>
              <a:ext cx="6142194" cy="830997"/>
            </a:xfrm>
            <a:prstGeom prst="rect">
              <a:avLst/>
            </a:prstGeom>
            <a:noFill/>
          </p:spPr>
          <p:txBody>
            <a:bodyPr wrap="none" rtlCol="0">
              <a:spAutoFit/>
            </a:bodyPr>
            <a:lstStyle/>
            <a:p>
              <a:r>
                <a:rPr kumimoji="1" lang="en-US" altLang="ja-JP" sz="2400" dirty="0"/>
                <a:t>Mode expansion with </a:t>
              </a:r>
              <a:r>
                <a:rPr kumimoji="1" lang="en-US" altLang="ja-JP" sz="2400" dirty="0">
                  <a:solidFill>
                    <a:srgbClr val="FF0000"/>
                  </a:solidFill>
                </a:rPr>
                <a:t>the eigen-basis in B-fields</a:t>
              </a:r>
            </a:p>
            <a:p>
              <a:r>
                <a:rPr lang="en-US" altLang="ja-JP" sz="2400" dirty="0">
                  <a:sym typeface="Wingdings" panose="05000000000000000000" pitchFamily="2" charset="2"/>
                </a:rPr>
                <a:t> </a:t>
              </a:r>
              <a:r>
                <a:rPr lang="en-US" altLang="ja-JP" sz="2400" dirty="0" err="1">
                  <a:sym typeface="Wingdings" panose="05000000000000000000" pitchFamily="2" charset="2"/>
                </a:rPr>
                <a:t>Ritus</a:t>
              </a:r>
              <a:r>
                <a:rPr lang="en-US" altLang="ja-JP" sz="2400" dirty="0">
                  <a:sym typeface="Wingdings" panose="05000000000000000000" pitchFamily="2" charset="2"/>
                </a:rPr>
                <a:t>-basis Feynman rule </a:t>
              </a:r>
              <a:endParaRPr kumimoji="1" lang="ja-JP" altLang="en-US" sz="2400" dirty="0"/>
            </a:p>
          </p:txBody>
        </p:sp>
        <p:cxnSp>
          <p:nvCxnSpPr>
            <p:cNvPr id="79" name="Straight Arrow Connector 78">
              <a:extLst>
                <a:ext uri="{FF2B5EF4-FFF2-40B4-BE49-F238E27FC236}">
                  <a16:creationId xmlns:a16="http://schemas.microsoft.com/office/drawing/2014/main" id="{520BF9D8-1FA3-4099-8899-DA65C0DAFF0E}"/>
                </a:ext>
              </a:extLst>
            </p:cNvPr>
            <p:cNvCxnSpPr>
              <a:cxnSpLocks/>
            </p:cNvCxnSpPr>
            <p:nvPr/>
          </p:nvCxnSpPr>
          <p:spPr>
            <a:xfrm flipH="1">
              <a:off x="4644221" y="4203353"/>
              <a:ext cx="888146" cy="659542"/>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grpSp>
          <p:nvGrpSpPr>
            <p:cNvPr id="97" name="Group 96">
              <a:extLst>
                <a:ext uri="{FF2B5EF4-FFF2-40B4-BE49-F238E27FC236}">
                  <a16:creationId xmlns:a16="http://schemas.microsoft.com/office/drawing/2014/main" id="{A29A203E-9794-4D24-B559-47AB025C83FD}"/>
                </a:ext>
              </a:extLst>
            </p:cNvPr>
            <p:cNvGrpSpPr/>
            <p:nvPr/>
          </p:nvGrpSpPr>
          <p:grpSpPr>
            <a:xfrm>
              <a:off x="6803866" y="4937536"/>
              <a:ext cx="2323460" cy="1798306"/>
              <a:chOff x="6803866" y="4937536"/>
              <a:chExt cx="2323460" cy="1798306"/>
            </a:xfrm>
          </p:grpSpPr>
          <p:sp>
            <p:nvSpPr>
              <p:cNvPr id="96" name="フリーフォーム 100 1">
                <a:extLst>
                  <a:ext uri="{FF2B5EF4-FFF2-40B4-BE49-F238E27FC236}">
                    <a16:creationId xmlns:a16="http://schemas.microsoft.com/office/drawing/2014/main" id="{1C282E3E-4C72-4473-8E8A-DC947A07A7FF}"/>
                  </a:ext>
                </a:extLst>
              </p:cNvPr>
              <p:cNvSpPr/>
              <p:nvPr/>
            </p:nvSpPr>
            <p:spPr>
              <a:xfrm rot="16200000">
                <a:off x="7366397" y="5417163"/>
                <a:ext cx="1140134" cy="180880"/>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noFill/>
              <a:ln w="381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cxnSp>
            <p:nvCxnSpPr>
              <p:cNvPr id="83" name="直線コネクタ 104">
                <a:extLst>
                  <a:ext uri="{FF2B5EF4-FFF2-40B4-BE49-F238E27FC236}">
                    <a16:creationId xmlns:a16="http://schemas.microsoft.com/office/drawing/2014/main" id="{C074212A-DE4F-4A14-9D0B-CD12F2963D6B}"/>
                  </a:ext>
                </a:extLst>
              </p:cNvPr>
              <p:cNvCxnSpPr/>
              <p:nvPr/>
            </p:nvCxnSpPr>
            <p:spPr>
              <a:xfrm>
                <a:off x="6803866" y="6102031"/>
                <a:ext cx="232346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1" name="円/楕円 109">
                <a:extLst>
                  <a:ext uri="{FF2B5EF4-FFF2-40B4-BE49-F238E27FC236}">
                    <a16:creationId xmlns:a16="http://schemas.microsoft.com/office/drawing/2014/main" id="{48AD8BDE-D5CF-4C1B-8134-55ABB8A7646E}"/>
                  </a:ext>
                </a:extLst>
              </p:cNvPr>
              <p:cNvSpPr/>
              <p:nvPr/>
            </p:nvSpPr>
            <p:spPr>
              <a:xfrm>
                <a:off x="7362839" y="5303887"/>
                <a:ext cx="1061733" cy="1061733"/>
              </a:xfrm>
              <a:prstGeom prst="ellipse">
                <a:avLst/>
              </a:prstGeom>
              <a:solidFill>
                <a:srgbClr val="00B050">
                  <a:alpha val="3922"/>
                </a:srgbClr>
              </a:solidFill>
              <a:effectLst>
                <a:glow rad="228600">
                  <a:srgbClr val="00B050">
                    <a:alpha val="40000"/>
                  </a:srgbClr>
                </a:glow>
                <a:softEdge rad="165100"/>
              </a:effectLst>
              <a:scene3d>
                <a:camera prst="orthographicFront"/>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nvGrpSpPr>
              <p:cNvPr id="85" name="グループ化 112">
                <a:extLst>
                  <a:ext uri="{FF2B5EF4-FFF2-40B4-BE49-F238E27FC236}">
                    <a16:creationId xmlns:a16="http://schemas.microsoft.com/office/drawing/2014/main" id="{B514400B-5E94-4186-9EB9-098DC96CB181}"/>
                  </a:ext>
                </a:extLst>
              </p:cNvPr>
              <p:cNvGrpSpPr/>
              <p:nvPr/>
            </p:nvGrpSpPr>
            <p:grpSpPr>
              <a:xfrm>
                <a:off x="7119095" y="5970569"/>
                <a:ext cx="765273" cy="765273"/>
                <a:chOff x="4197608" y="4835935"/>
                <a:chExt cx="969329" cy="969329"/>
              </a:xfrm>
            </p:grpSpPr>
            <p:sp>
              <p:nvSpPr>
                <p:cNvPr id="89" name="円/楕円 110">
                  <a:extLst>
                    <a:ext uri="{FF2B5EF4-FFF2-40B4-BE49-F238E27FC236}">
                      <a16:creationId xmlns:a16="http://schemas.microsoft.com/office/drawing/2014/main" id="{7480C844-DA8F-446F-99F8-0DA57CAD9CE7}"/>
                    </a:ext>
                  </a:extLst>
                </p:cNvPr>
                <p:cNvSpPr/>
                <p:nvPr/>
              </p:nvSpPr>
              <p:spPr>
                <a:xfrm>
                  <a:off x="4197608" y="4835935"/>
                  <a:ext cx="969329" cy="969329"/>
                </a:xfrm>
                <a:prstGeom prst="ellipse">
                  <a:avLst/>
                </a:prstGeom>
                <a:solidFill>
                  <a:srgbClr val="000000">
                    <a:alpha val="3922"/>
                  </a:srgbClr>
                </a:solidFill>
                <a:effectLst>
                  <a:glow rad="533400">
                    <a:srgbClr val="FFFF00">
                      <a:alpha val="75000"/>
                    </a:srgbClr>
                  </a:glow>
                  <a:softEdge rad="165100"/>
                </a:effectLst>
                <a:scene3d>
                  <a:camera prst="orthographicFront"/>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pic>
              <p:nvPicPr>
                <p:cNvPr id="90" name="図 106" descr="\begin{document}&#10;\begin{align*}&#10;\bar \psi_n&#10;\end{align*}&#10;\end{document}">
                  <a:extLst>
                    <a:ext uri="{FF2B5EF4-FFF2-40B4-BE49-F238E27FC236}">
                      <a16:creationId xmlns:a16="http://schemas.microsoft.com/office/drawing/2014/main" id="{F02470BA-D591-4722-AE8F-8B100EE268DA}"/>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508812" y="5120085"/>
                  <a:ext cx="415598" cy="432480"/>
                </a:xfrm>
                <a:prstGeom prst="rect">
                  <a:avLst/>
                </a:prstGeom>
              </p:spPr>
            </p:pic>
          </p:grpSp>
          <p:sp>
            <p:nvSpPr>
              <p:cNvPr id="94" name="円/楕円 110">
                <a:extLst>
                  <a:ext uri="{FF2B5EF4-FFF2-40B4-BE49-F238E27FC236}">
                    <a16:creationId xmlns:a16="http://schemas.microsoft.com/office/drawing/2014/main" id="{CE5F9BD2-B199-4CAE-BB2F-F17CC6E13728}"/>
                  </a:ext>
                </a:extLst>
              </p:cNvPr>
              <p:cNvSpPr/>
              <p:nvPr/>
            </p:nvSpPr>
            <p:spPr>
              <a:xfrm>
                <a:off x="7911183" y="5955423"/>
                <a:ext cx="765273" cy="765273"/>
              </a:xfrm>
              <a:prstGeom prst="ellipse">
                <a:avLst/>
              </a:prstGeom>
              <a:solidFill>
                <a:srgbClr val="000000">
                  <a:alpha val="3922"/>
                </a:srgbClr>
              </a:solidFill>
              <a:effectLst>
                <a:glow rad="533400">
                  <a:srgbClr val="FFFF00">
                    <a:alpha val="75000"/>
                  </a:srgbClr>
                </a:glow>
                <a:softEdge rad="165100"/>
              </a:effectLst>
              <a:scene3d>
                <a:camera prst="orthographicFront"/>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pic>
            <p:nvPicPr>
              <p:cNvPr id="92" name="図 108" descr="\begin{document}&#10;\begin{align*}&#10;e^{-ikx}&#10;\end{align*}&#10;\end{document}">
                <a:extLst>
                  <a:ext uri="{FF2B5EF4-FFF2-40B4-BE49-F238E27FC236}">
                    <a16:creationId xmlns:a16="http://schemas.microsoft.com/office/drawing/2014/main" id="{CB0D9002-BD18-4E13-BC58-AA41DC4A18EC}"/>
                  </a:ext>
                </a:extLst>
              </p:cNvPr>
              <p:cNvPicPr>
                <a:picLocks/>
              </p:cNvPicPr>
              <p:nvPr/>
            </p:nvPicPr>
            <p:blipFill>
              <a:blip r:embed="rId14" cstate="print">
                <a:extLst>
                  <a:ext uri="{28A0092B-C50C-407E-A947-70E740481C1C}">
                    <a14:useLocalDpi xmlns:a14="http://schemas.microsoft.com/office/drawing/2010/main" val="0"/>
                  </a:ext>
                </a:extLst>
              </a:blip>
              <a:stretch>
                <a:fillRect/>
              </a:stretch>
            </p:blipFill>
            <p:spPr>
              <a:xfrm>
                <a:off x="8056519" y="5538702"/>
                <a:ext cx="522067" cy="238625"/>
              </a:xfrm>
              <a:prstGeom prst="rect">
                <a:avLst/>
              </a:prstGeom>
            </p:spPr>
          </p:pic>
          <p:pic>
            <p:nvPicPr>
              <p:cNvPr id="88" name="図 107" descr="\begin{document}&#10;\begin{align*}&#10;\psi_{n^\prime}&#10;\end{align*}&#10;\end{document}">
                <a:extLst>
                  <a:ext uri="{FF2B5EF4-FFF2-40B4-BE49-F238E27FC236}">
                    <a16:creationId xmlns:a16="http://schemas.microsoft.com/office/drawing/2014/main" id="{24F0A1E7-8630-45E5-910F-1E4B9EF11F29}"/>
                  </a:ext>
                </a:extLst>
              </p:cNvPr>
              <p:cNvPicPr>
                <a:picLocks/>
              </p:cNvPicPr>
              <p:nvPr/>
            </p:nvPicPr>
            <p:blipFill>
              <a:blip r:embed="rId15" cstate="print">
                <a:extLst>
                  <a:ext uri="{28A0092B-C50C-407E-A947-70E740481C1C}">
                    <a14:useLocalDpi xmlns:a14="http://schemas.microsoft.com/office/drawing/2010/main" val="0"/>
                  </a:ext>
                </a:extLst>
              </a:blip>
              <a:stretch>
                <a:fillRect/>
              </a:stretch>
            </p:blipFill>
            <p:spPr>
              <a:xfrm>
                <a:off x="8079186" y="6234822"/>
                <a:ext cx="385717" cy="291226"/>
              </a:xfrm>
              <a:prstGeom prst="rect">
                <a:avLst/>
              </a:prstGeom>
            </p:spPr>
          </p:pic>
        </p:grpSp>
      </p:grpSp>
    </p:spTree>
    <p:extLst>
      <p:ext uri="{BB962C8B-B14F-4D97-AF65-F5344CB8AC3E}">
        <p14:creationId xmlns:p14="http://schemas.microsoft.com/office/powerpoint/2010/main" val="1201679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fade">
                                      <p:cBhvr>
                                        <p:cTn id="7" dur="5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0C59C7C-E718-4E72-B1A0-6CFE916CE004}"/>
              </a:ext>
            </a:extLst>
          </p:cNvPr>
          <p:cNvGrpSpPr/>
          <p:nvPr/>
        </p:nvGrpSpPr>
        <p:grpSpPr>
          <a:xfrm>
            <a:off x="3491880" y="2060848"/>
            <a:ext cx="2549075" cy="1597552"/>
            <a:chOff x="2144519" y="915823"/>
            <a:chExt cx="1781228" cy="1240116"/>
          </a:xfrm>
        </p:grpSpPr>
        <p:grpSp>
          <p:nvGrpSpPr>
            <p:cNvPr id="5" name="Group 4">
              <a:extLst>
                <a:ext uri="{FF2B5EF4-FFF2-40B4-BE49-F238E27FC236}">
                  <a16:creationId xmlns:a16="http://schemas.microsoft.com/office/drawing/2014/main" id="{316E3230-27D4-4338-887F-86074B16F884}"/>
                </a:ext>
              </a:extLst>
            </p:cNvPr>
            <p:cNvGrpSpPr/>
            <p:nvPr/>
          </p:nvGrpSpPr>
          <p:grpSpPr>
            <a:xfrm>
              <a:off x="2993114" y="1158230"/>
              <a:ext cx="932633" cy="830610"/>
              <a:chOff x="2937159" y="4759131"/>
              <a:chExt cx="1033936" cy="920251"/>
            </a:xfrm>
          </p:grpSpPr>
          <p:cxnSp>
            <p:nvCxnSpPr>
              <p:cNvPr id="49" name="Straight Connector 48">
                <a:extLst>
                  <a:ext uri="{FF2B5EF4-FFF2-40B4-BE49-F238E27FC236}">
                    <a16:creationId xmlns:a16="http://schemas.microsoft.com/office/drawing/2014/main" id="{473A76D2-EB37-4E11-96C1-94C5DC26E1B1}"/>
                  </a:ext>
                </a:extLst>
              </p:cNvPr>
              <p:cNvCxnSpPr>
                <a:cxnSpLocks/>
              </p:cNvCxnSpPr>
              <p:nvPr/>
            </p:nvCxnSpPr>
            <p:spPr>
              <a:xfrm flipV="1">
                <a:off x="2960897" y="4759131"/>
                <a:ext cx="1010198" cy="397915"/>
              </a:xfrm>
              <a:prstGeom prst="line">
                <a:avLst/>
              </a:prstGeom>
              <a:ln w="38100">
                <a:solidFill>
                  <a:srgbClr val="33CC33"/>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6F416C4-C201-4567-94ED-4476E1478963}"/>
                  </a:ext>
                </a:extLst>
              </p:cNvPr>
              <p:cNvCxnSpPr>
                <a:cxnSpLocks/>
              </p:cNvCxnSpPr>
              <p:nvPr/>
            </p:nvCxnSpPr>
            <p:spPr>
              <a:xfrm>
                <a:off x="2937159" y="5164241"/>
                <a:ext cx="1033936" cy="515141"/>
              </a:xfrm>
              <a:prstGeom prst="line">
                <a:avLst/>
              </a:prstGeom>
              <a:ln w="38100">
                <a:solidFill>
                  <a:srgbClr val="33CC33"/>
                </a:solidFill>
              </a:ln>
            </p:spPr>
            <p:style>
              <a:lnRef idx="1">
                <a:schemeClr val="accent1"/>
              </a:lnRef>
              <a:fillRef idx="0">
                <a:schemeClr val="accent1"/>
              </a:fillRef>
              <a:effectRef idx="0">
                <a:schemeClr val="accent1"/>
              </a:effectRef>
              <a:fontRef idx="minor">
                <a:schemeClr val="tx1"/>
              </a:fontRef>
            </p:style>
          </p:cxnSp>
        </p:grpSp>
        <p:sp>
          <p:nvSpPr>
            <p:cNvPr id="6" name="フリーフォーム 100 3 1">
              <a:extLst>
                <a:ext uri="{FF2B5EF4-FFF2-40B4-BE49-F238E27FC236}">
                  <a16:creationId xmlns:a16="http://schemas.microsoft.com/office/drawing/2014/main" id="{F5ECEF17-1F4A-44F7-9CC5-4B538AD491C2}"/>
                </a:ext>
              </a:extLst>
            </p:cNvPr>
            <p:cNvSpPr/>
            <p:nvPr/>
          </p:nvSpPr>
          <p:spPr>
            <a:xfrm rot="10800000">
              <a:off x="2144519" y="1457481"/>
              <a:ext cx="848596" cy="123299"/>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solidFill>
                  <a:srgbClr val="FFC000"/>
                </a:solidFill>
              </a:endParaRPr>
            </a:p>
          </p:txBody>
        </p:sp>
        <p:grpSp>
          <p:nvGrpSpPr>
            <p:cNvPr id="7" name="グループ化 4">
              <a:extLst>
                <a:ext uri="{FF2B5EF4-FFF2-40B4-BE49-F238E27FC236}">
                  <a16:creationId xmlns:a16="http://schemas.microsoft.com/office/drawing/2014/main" id="{4EB8D785-F649-4564-951B-A5C50CA81B83}"/>
                </a:ext>
              </a:extLst>
            </p:cNvPr>
            <p:cNvGrpSpPr>
              <a:grpSpLocks noChangeAspect="1"/>
            </p:cNvGrpSpPr>
            <p:nvPr/>
          </p:nvGrpSpPr>
          <p:grpSpPr>
            <a:xfrm>
              <a:off x="2928411" y="1094883"/>
              <a:ext cx="388685" cy="176387"/>
              <a:chOff x="5267450" y="3810639"/>
              <a:chExt cx="848735" cy="391695"/>
            </a:xfrm>
            <a:noFill/>
          </p:grpSpPr>
          <p:sp>
            <p:nvSpPr>
              <p:cNvPr id="43" name="フリーフォーム 45 1">
                <a:extLst>
                  <a:ext uri="{FF2B5EF4-FFF2-40B4-BE49-F238E27FC236}">
                    <a16:creationId xmlns:a16="http://schemas.microsoft.com/office/drawing/2014/main" id="{411CDC2D-779D-460C-B7EA-54C101BD9300}"/>
                  </a:ext>
                </a:extLst>
              </p:cNvPr>
              <p:cNvSpPr/>
              <p:nvPr/>
            </p:nvSpPr>
            <p:spPr>
              <a:xfrm rot="2260291">
                <a:off x="5351970" y="4104714"/>
                <a:ext cx="764215" cy="97620"/>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grp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4" name="グループ化 46">
                <a:extLst>
                  <a:ext uri="{FF2B5EF4-FFF2-40B4-BE49-F238E27FC236}">
                    <a16:creationId xmlns:a16="http://schemas.microsoft.com/office/drawing/2014/main" id="{953F0A08-13A0-4E27-8988-BDAA725AE1C0}"/>
                  </a:ext>
                </a:extLst>
              </p:cNvPr>
              <p:cNvGrpSpPr/>
              <p:nvPr/>
            </p:nvGrpSpPr>
            <p:grpSpPr>
              <a:xfrm>
                <a:off x="5267450" y="3810639"/>
                <a:ext cx="141461" cy="141461"/>
                <a:chOff x="7240824" y="2855449"/>
                <a:chExt cx="141461" cy="141461"/>
              </a:xfrm>
              <a:grpFill/>
            </p:grpSpPr>
            <p:cxnSp>
              <p:nvCxnSpPr>
                <p:cNvPr id="45" name="直線コネクタ 47 1">
                  <a:extLst>
                    <a:ext uri="{FF2B5EF4-FFF2-40B4-BE49-F238E27FC236}">
                      <a16:creationId xmlns:a16="http://schemas.microsoft.com/office/drawing/2014/main" id="{3D871737-72EA-44CE-8B50-0EA2D51C0484}"/>
                    </a:ext>
                  </a:extLst>
                </p:cNvPr>
                <p:cNvCxnSpPr/>
                <p:nvPr/>
              </p:nvCxnSpPr>
              <p:spPr>
                <a:xfrm>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6" name="直線コネクタ 48 1">
                  <a:extLst>
                    <a:ext uri="{FF2B5EF4-FFF2-40B4-BE49-F238E27FC236}">
                      <a16:creationId xmlns:a16="http://schemas.microsoft.com/office/drawing/2014/main" id="{C133E12E-12D9-4E77-8949-B0CBE73FF5FF}"/>
                    </a:ext>
                  </a:extLst>
                </p:cNvPr>
                <p:cNvCxnSpPr/>
                <p:nvPr/>
              </p:nvCxnSpPr>
              <p:spPr>
                <a:xfrm flipH="1">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7" name="直線コネクタ 49 1">
                  <a:extLst>
                    <a:ext uri="{FF2B5EF4-FFF2-40B4-BE49-F238E27FC236}">
                      <a16:creationId xmlns:a16="http://schemas.microsoft.com/office/drawing/2014/main" id="{7013705E-C55A-461C-ABC3-5BA73E64A764}"/>
                    </a:ext>
                  </a:extLst>
                </p:cNvPr>
                <p:cNvCxnSpPr/>
                <p:nvPr/>
              </p:nvCxnSpPr>
              <p:spPr>
                <a:xfrm flipV="1">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8" name="直線コネクタ 50 1">
                  <a:extLst>
                    <a:ext uri="{FF2B5EF4-FFF2-40B4-BE49-F238E27FC236}">
                      <a16:creationId xmlns:a16="http://schemas.microsoft.com/office/drawing/2014/main" id="{55844E25-BEAF-40BD-8883-A77A4A4A5D67}"/>
                    </a:ext>
                  </a:extLst>
                </p:cNvPr>
                <p:cNvCxnSpPr/>
                <p:nvPr/>
              </p:nvCxnSpPr>
              <p:spPr>
                <a:xfrm>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grpSp>
        </p:grpSp>
        <p:grpSp>
          <p:nvGrpSpPr>
            <p:cNvPr id="8" name="グループ化 8">
              <a:extLst>
                <a:ext uri="{FF2B5EF4-FFF2-40B4-BE49-F238E27FC236}">
                  <a16:creationId xmlns:a16="http://schemas.microsoft.com/office/drawing/2014/main" id="{F9BEF09A-4009-4DD4-9619-426E3394DF9B}"/>
                </a:ext>
              </a:extLst>
            </p:cNvPr>
            <p:cNvGrpSpPr>
              <a:grpSpLocks noChangeAspect="1"/>
            </p:cNvGrpSpPr>
            <p:nvPr/>
          </p:nvGrpSpPr>
          <p:grpSpPr>
            <a:xfrm rot="17091119">
              <a:off x="2830036" y="1651799"/>
              <a:ext cx="388692" cy="176383"/>
              <a:chOff x="5267450" y="3810639"/>
              <a:chExt cx="848753" cy="391685"/>
            </a:xfrm>
            <a:noFill/>
          </p:grpSpPr>
          <p:sp>
            <p:nvSpPr>
              <p:cNvPr id="37" name="フリーフォーム 27 1">
                <a:extLst>
                  <a:ext uri="{FF2B5EF4-FFF2-40B4-BE49-F238E27FC236}">
                    <a16:creationId xmlns:a16="http://schemas.microsoft.com/office/drawing/2014/main" id="{C0875392-A054-42FD-AF85-F61947ECDE9F}"/>
                  </a:ext>
                </a:extLst>
              </p:cNvPr>
              <p:cNvSpPr/>
              <p:nvPr/>
            </p:nvSpPr>
            <p:spPr>
              <a:xfrm rot="2260291">
                <a:off x="5351986" y="4104704"/>
                <a:ext cx="764217" cy="97620"/>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grp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8" name="グループ化 28">
                <a:extLst>
                  <a:ext uri="{FF2B5EF4-FFF2-40B4-BE49-F238E27FC236}">
                    <a16:creationId xmlns:a16="http://schemas.microsoft.com/office/drawing/2014/main" id="{67E40113-DF1C-4100-999C-CA303F1A1FD7}"/>
                  </a:ext>
                </a:extLst>
              </p:cNvPr>
              <p:cNvGrpSpPr/>
              <p:nvPr/>
            </p:nvGrpSpPr>
            <p:grpSpPr>
              <a:xfrm>
                <a:off x="5267450" y="3810639"/>
                <a:ext cx="141461" cy="141460"/>
                <a:chOff x="7240824" y="2855449"/>
                <a:chExt cx="141461" cy="141461"/>
              </a:xfrm>
              <a:grpFill/>
            </p:grpSpPr>
            <p:cxnSp>
              <p:nvCxnSpPr>
                <p:cNvPr id="39" name="直線コネクタ 29 1">
                  <a:extLst>
                    <a:ext uri="{FF2B5EF4-FFF2-40B4-BE49-F238E27FC236}">
                      <a16:creationId xmlns:a16="http://schemas.microsoft.com/office/drawing/2014/main" id="{3F3A2D40-4E9D-4DB3-9B87-562A9E9154BC}"/>
                    </a:ext>
                  </a:extLst>
                </p:cNvPr>
                <p:cNvCxnSpPr/>
                <p:nvPr/>
              </p:nvCxnSpPr>
              <p:spPr>
                <a:xfrm>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0" name="直線コネクタ 30 1">
                  <a:extLst>
                    <a:ext uri="{FF2B5EF4-FFF2-40B4-BE49-F238E27FC236}">
                      <a16:creationId xmlns:a16="http://schemas.microsoft.com/office/drawing/2014/main" id="{EEA20AC7-D230-4906-A529-1E1145AC7C1C}"/>
                    </a:ext>
                  </a:extLst>
                </p:cNvPr>
                <p:cNvCxnSpPr/>
                <p:nvPr/>
              </p:nvCxnSpPr>
              <p:spPr>
                <a:xfrm flipH="1">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1" name="直線コネクタ 31 1">
                  <a:extLst>
                    <a:ext uri="{FF2B5EF4-FFF2-40B4-BE49-F238E27FC236}">
                      <a16:creationId xmlns:a16="http://schemas.microsoft.com/office/drawing/2014/main" id="{C1EDAB8C-30CD-4A7C-AF2A-E469D709AB41}"/>
                    </a:ext>
                  </a:extLst>
                </p:cNvPr>
                <p:cNvCxnSpPr/>
                <p:nvPr/>
              </p:nvCxnSpPr>
              <p:spPr>
                <a:xfrm flipV="1">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2" name="直線コネクタ 32 1">
                  <a:extLst>
                    <a:ext uri="{FF2B5EF4-FFF2-40B4-BE49-F238E27FC236}">
                      <a16:creationId xmlns:a16="http://schemas.microsoft.com/office/drawing/2014/main" id="{8F57A4A5-4212-476C-B2FA-9D5107A3BE19}"/>
                    </a:ext>
                  </a:extLst>
                </p:cNvPr>
                <p:cNvCxnSpPr/>
                <p:nvPr/>
              </p:nvCxnSpPr>
              <p:spPr>
                <a:xfrm>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grpSp>
        </p:grpSp>
        <p:grpSp>
          <p:nvGrpSpPr>
            <p:cNvPr id="9" name="グループ化 4">
              <a:extLst>
                <a:ext uri="{FF2B5EF4-FFF2-40B4-BE49-F238E27FC236}">
                  <a16:creationId xmlns:a16="http://schemas.microsoft.com/office/drawing/2014/main" id="{195D68E9-81AF-48C6-9165-54B48AE3D9A5}"/>
                </a:ext>
              </a:extLst>
            </p:cNvPr>
            <p:cNvGrpSpPr>
              <a:grpSpLocks noChangeAspect="1"/>
            </p:cNvGrpSpPr>
            <p:nvPr/>
          </p:nvGrpSpPr>
          <p:grpSpPr>
            <a:xfrm>
              <a:off x="3141479" y="1007025"/>
              <a:ext cx="388685" cy="176387"/>
              <a:chOff x="5267450" y="3810639"/>
              <a:chExt cx="848735" cy="391695"/>
            </a:xfrm>
            <a:noFill/>
          </p:grpSpPr>
          <p:sp>
            <p:nvSpPr>
              <p:cNvPr id="31" name="フリーフォーム 45 2">
                <a:extLst>
                  <a:ext uri="{FF2B5EF4-FFF2-40B4-BE49-F238E27FC236}">
                    <a16:creationId xmlns:a16="http://schemas.microsoft.com/office/drawing/2014/main" id="{E497DD4E-488B-48FA-BCB6-614071FD52AB}"/>
                  </a:ext>
                </a:extLst>
              </p:cNvPr>
              <p:cNvSpPr/>
              <p:nvPr/>
            </p:nvSpPr>
            <p:spPr>
              <a:xfrm rot="2260291">
                <a:off x="5351970" y="4104714"/>
                <a:ext cx="764215" cy="97620"/>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grp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2" name="グループ化 46">
                <a:extLst>
                  <a:ext uri="{FF2B5EF4-FFF2-40B4-BE49-F238E27FC236}">
                    <a16:creationId xmlns:a16="http://schemas.microsoft.com/office/drawing/2014/main" id="{BF15C2E3-FA06-4610-9520-54A8AF81B8A5}"/>
                  </a:ext>
                </a:extLst>
              </p:cNvPr>
              <p:cNvGrpSpPr/>
              <p:nvPr/>
            </p:nvGrpSpPr>
            <p:grpSpPr>
              <a:xfrm>
                <a:off x="5267450" y="3810639"/>
                <a:ext cx="141461" cy="141461"/>
                <a:chOff x="7240824" y="2855449"/>
                <a:chExt cx="141461" cy="141461"/>
              </a:xfrm>
              <a:grpFill/>
            </p:grpSpPr>
            <p:cxnSp>
              <p:nvCxnSpPr>
                <p:cNvPr id="33" name="直線コネクタ 47 2">
                  <a:extLst>
                    <a:ext uri="{FF2B5EF4-FFF2-40B4-BE49-F238E27FC236}">
                      <a16:creationId xmlns:a16="http://schemas.microsoft.com/office/drawing/2014/main" id="{5C5643FC-3447-4E4C-A1EB-69941ECCE317}"/>
                    </a:ext>
                  </a:extLst>
                </p:cNvPr>
                <p:cNvCxnSpPr/>
                <p:nvPr/>
              </p:nvCxnSpPr>
              <p:spPr>
                <a:xfrm>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4" name="直線コネクタ 48 2">
                  <a:extLst>
                    <a:ext uri="{FF2B5EF4-FFF2-40B4-BE49-F238E27FC236}">
                      <a16:creationId xmlns:a16="http://schemas.microsoft.com/office/drawing/2014/main" id="{DE5920FC-55F3-4E9C-97CD-9584C7FDB669}"/>
                    </a:ext>
                  </a:extLst>
                </p:cNvPr>
                <p:cNvCxnSpPr/>
                <p:nvPr/>
              </p:nvCxnSpPr>
              <p:spPr>
                <a:xfrm flipH="1">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5" name="直線コネクタ 49 2">
                  <a:extLst>
                    <a:ext uri="{FF2B5EF4-FFF2-40B4-BE49-F238E27FC236}">
                      <a16:creationId xmlns:a16="http://schemas.microsoft.com/office/drawing/2014/main" id="{60645249-1A3B-4058-A25B-1D517C7B647E}"/>
                    </a:ext>
                  </a:extLst>
                </p:cNvPr>
                <p:cNvCxnSpPr/>
                <p:nvPr/>
              </p:nvCxnSpPr>
              <p:spPr>
                <a:xfrm flipV="1">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6" name="直線コネクタ 50 2">
                  <a:extLst>
                    <a:ext uri="{FF2B5EF4-FFF2-40B4-BE49-F238E27FC236}">
                      <a16:creationId xmlns:a16="http://schemas.microsoft.com/office/drawing/2014/main" id="{F91F5237-BA52-412B-B31D-D1EF34CCDBF3}"/>
                    </a:ext>
                  </a:extLst>
                </p:cNvPr>
                <p:cNvCxnSpPr/>
                <p:nvPr/>
              </p:nvCxnSpPr>
              <p:spPr>
                <a:xfrm>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grpSp>
        </p:grpSp>
        <p:grpSp>
          <p:nvGrpSpPr>
            <p:cNvPr id="10" name="グループ化 4">
              <a:extLst>
                <a:ext uri="{FF2B5EF4-FFF2-40B4-BE49-F238E27FC236}">
                  <a16:creationId xmlns:a16="http://schemas.microsoft.com/office/drawing/2014/main" id="{122306F7-1932-4547-8753-D21B691EA870}"/>
                </a:ext>
              </a:extLst>
            </p:cNvPr>
            <p:cNvGrpSpPr>
              <a:grpSpLocks noChangeAspect="1"/>
            </p:cNvGrpSpPr>
            <p:nvPr/>
          </p:nvGrpSpPr>
          <p:grpSpPr>
            <a:xfrm>
              <a:off x="3380831" y="915823"/>
              <a:ext cx="388685" cy="176387"/>
              <a:chOff x="5267450" y="3810639"/>
              <a:chExt cx="848735" cy="391695"/>
            </a:xfrm>
            <a:noFill/>
          </p:grpSpPr>
          <p:sp>
            <p:nvSpPr>
              <p:cNvPr id="25" name="フリーフォーム 45 3">
                <a:extLst>
                  <a:ext uri="{FF2B5EF4-FFF2-40B4-BE49-F238E27FC236}">
                    <a16:creationId xmlns:a16="http://schemas.microsoft.com/office/drawing/2014/main" id="{AB3CC6E6-33B8-44A0-B3BA-CDF0C3256419}"/>
                  </a:ext>
                </a:extLst>
              </p:cNvPr>
              <p:cNvSpPr/>
              <p:nvPr/>
            </p:nvSpPr>
            <p:spPr>
              <a:xfrm rot="2260291">
                <a:off x="5351970" y="4104714"/>
                <a:ext cx="764215" cy="97620"/>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grp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6" name="グループ化 46">
                <a:extLst>
                  <a:ext uri="{FF2B5EF4-FFF2-40B4-BE49-F238E27FC236}">
                    <a16:creationId xmlns:a16="http://schemas.microsoft.com/office/drawing/2014/main" id="{11127580-9DC9-4BDE-BD6D-D559284411D8}"/>
                  </a:ext>
                </a:extLst>
              </p:cNvPr>
              <p:cNvGrpSpPr/>
              <p:nvPr/>
            </p:nvGrpSpPr>
            <p:grpSpPr>
              <a:xfrm>
                <a:off x="5267450" y="3810639"/>
                <a:ext cx="141461" cy="141461"/>
                <a:chOff x="7240824" y="2855449"/>
                <a:chExt cx="141461" cy="141461"/>
              </a:xfrm>
              <a:grpFill/>
            </p:grpSpPr>
            <p:cxnSp>
              <p:nvCxnSpPr>
                <p:cNvPr id="27" name="直線コネクタ 47 3">
                  <a:extLst>
                    <a:ext uri="{FF2B5EF4-FFF2-40B4-BE49-F238E27FC236}">
                      <a16:creationId xmlns:a16="http://schemas.microsoft.com/office/drawing/2014/main" id="{8ACF81A3-28E2-4A55-8F10-F40A38DFDC7E}"/>
                    </a:ext>
                  </a:extLst>
                </p:cNvPr>
                <p:cNvCxnSpPr/>
                <p:nvPr/>
              </p:nvCxnSpPr>
              <p:spPr>
                <a:xfrm>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8" name="直線コネクタ 48 3">
                  <a:extLst>
                    <a:ext uri="{FF2B5EF4-FFF2-40B4-BE49-F238E27FC236}">
                      <a16:creationId xmlns:a16="http://schemas.microsoft.com/office/drawing/2014/main" id="{B831B54F-3BAA-40D7-BBA8-E0456FE04885}"/>
                    </a:ext>
                  </a:extLst>
                </p:cNvPr>
                <p:cNvCxnSpPr/>
                <p:nvPr/>
              </p:nvCxnSpPr>
              <p:spPr>
                <a:xfrm flipH="1">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9" name="直線コネクタ 49 3">
                  <a:extLst>
                    <a:ext uri="{FF2B5EF4-FFF2-40B4-BE49-F238E27FC236}">
                      <a16:creationId xmlns:a16="http://schemas.microsoft.com/office/drawing/2014/main" id="{20641485-2410-43BA-8619-C8F292CDA48B}"/>
                    </a:ext>
                  </a:extLst>
                </p:cNvPr>
                <p:cNvCxnSpPr/>
                <p:nvPr/>
              </p:nvCxnSpPr>
              <p:spPr>
                <a:xfrm flipV="1">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0" name="直線コネクタ 50 3">
                  <a:extLst>
                    <a:ext uri="{FF2B5EF4-FFF2-40B4-BE49-F238E27FC236}">
                      <a16:creationId xmlns:a16="http://schemas.microsoft.com/office/drawing/2014/main" id="{3286D0D1-D203-455C-9168-639744D0A96F}"/>
                    </a:ext>
                  </a:extLst>
                </p:cNvPr>
                <p:cNvCxnSpPr/>
                <p:nvPr/>
              </p:nvCxnSpPr>
              <p:spPr>
                <a:xfrm>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grpSp>
        </p:grpSp>
        <p:grpSp>
          <p:nvGrpSpPr>
            <p:cNvPr id="11" name="グループ化 8">
              <a:extLst>
                <a:ext uri="{FF2B5EF4-FFF2-40B4-BE49-F238E27FC236}">
                  <a16:creationId xmlns:a16="http://schemas.microsoft.com/office/drawing/2014/main" id="{E3038737-02BE-4F3E-92C1-F409B3331D35}"/>
                </a:ext>
              </a:extLst>
            </p:cNvPr>
            <p:cNvGrpSpPr>
              <a:grpSpLocks noChangeAspect="1"/>
            </p:cNvGrpSpPr>
            <p:nvPr/>
          </p:nvGrpSpPr>
          <p:grpSpPr>
            <a:xfrm rot="17091119">
              <a:off x="3042610" y="1759822"/>
              <a:ext cx="388692" cy="176383"/>
              <a:chOff x="5267450" y="3810639"/>
              <a:chExt cx="848753" cy="391685"/>
            </a:xfrm>
            <a:noFill/>
          </p:grpSpPr>
          <p:sp>
            <p:nvSpPr>
              <p:cNvPr id="19" name="フリーフォーム 27 2">
                <a:extLst>
                  <a:ext uri="{FF2B5EF4-FFF2-40B4-BE49-F238E27FC236}">
                    <a16:creationId xmlns:a16="http://schemas.microsoft.com/office/drawing/2014/main" id="{65D11D24-DAD2-4EDD-991D-67EE23D6680E}"/>
                  </a:ext>
                </a:extLst>
              </p:cNvPr>
              <p:cNvSpPr/>
              <p:nvPr/>
            </p:nvSpPr>
            <p:spPr>
              <a:xfrm rot="2260291">
                <a:off x="5351986" y="4104704"/>
                <a:ext cx="764217" cy="97620"/>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grp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0" name="グループ化 28">
                <a:extLst>
                  <a:ext uri="{FF2B5EF4-FFF2-40B4-BE49-F238E27FC236}">
                    <a16:creationId xmlns:a16="http://schemas.microsoft.com/office/drawing/2014/main" id="{740EBD2F-904B-4740-A09A-F8BC44AEAA2A}"/>
                  </a:ext>
                </a:extLst>
              </p:cNvPr>
              <p:cNvGrpSpPr/>
              <p:nvPr/>
            </p:nvGrpSpPr>
            <p:grpSpPr>
              <a:xfrm>
                <a:off x="5267450" y="3810639"/>
                <a:ext cx="141461" cy="141460"/>
                <a:chOff x="7240824" y="2855449"/>
                <a:chExt cx="141461" cy="141461"/>
              </a:xfrm>
              <a:grpFill/>
            </p:grpSpPr>
            <p:cxnSp>
              <p:nvCxnSpPr>
                <p:cNvPr id="21" name="直線コネクタ 29 2">
                  <a:extLst>
                    <a:ext uri="{FF2B5EF4-FFF2-40B4-BE49-F238E27FC236}">
                      <a16:creationId xmlns:a16="http://schemas.microsoft.com/office/drawing/2014/main" id="{CA1A1063-AC48-4659-ADC5-9DC57484C185}"/>
                    </a:ext>
                  </a:extLst>
                </p:cNvPr>
                <p:cNvCxnSpPr/>
                <p:nvPr/>
              </p:nvCxnSpPr>
              <p:spPr>
                <a:xfrm>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2" name="直線コネクタ 30 2">
                  <a:extLst>
                    <a:ext uri="{FF2B5EF4-FFF2-40B4-BE49-F238E27FC236}">
                      <a16:creationId xmlns:a16="http://schemas.microsoft.com/office/drawing/2014/main" id="{771ED214-D26C-47A0-A5FE-372FCC3DC8C0}"/>
                    </a:ext>
                  </a:extLst>
                </p:cNvPr>
                <p:cNvCxnSpPr/>
                <p:nvPr/>
              </p:nvCxnSpPr>
              <p:spPr>
                <a:xfrm flipH="1">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3" name="直線コネクタ 31 2">
                  <a:extLst>
                    <a:ext uri="{FF2B5EF4-FFF2-40B4-BE49-F238E27FC236}">
                      <a16:creationId xmlns:a16="http://schemas.microsoft.com/office/drawing/2014/main" id="{5C45793D-DC16-4A1B-BA42-166023071DA3}"/>
                    </a:ext>
                  </a:extLst>
                </p:cNvPr>
                <p:cNvCxnSpPr/>
                <p:nvPr/>
              </p:nvCxnSpPr>
              <p:spPr>
                <a:xfrm flipV="1">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4" name="直線コネクタ 32 2">
                  <a:extLst>
                    <a:ext uri="{FF2B5EF4-FFF2-40B4-BE49-F238E27FC236}">
                      <a16:creationId xmlns:a16="http://schemas.microsoft.com/office/drawing/2014/main" id="{584F30B0-9621-4265-ADDD-79EE00B55273}"/>
                    </a:ext>
                  </a:extLst>
                </p:cNvPr>
                <p:cNvCxnSpPr/>
                <p:nvPr/>
              </p:nvCxnSpPr>
              <p:spPr>
                <a:xfrm>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grpSp>
        </p:grpSp>
        <p:grpSp>
          <p:nvGrpSpPr>
            <p:cNvPr id="12" name="グループ化 8">
              <a:extLst>
                <a:ext uri="{FF2B5EF4-FFF2-40B4-BE49-F238E27FC236}">
                  <a16:creationId xmlns:a16="http://schemas.microsoft.com/office/drawing/2014/main" id="{69961B0F-9016-4E89-B85E-C3972ED0F2A7}"/>
                </a:ext>
              </a:extLst>
            </p:cNvPr>
            <p:cNvGrpSpPr>
              <a:grpSpLocks noChangeAspect="1"/>
            </p:cNvGrpSpPr>
            <p:nvPr/>
          </p:nvGrpSpPr>
          <p:grpSpPr>
            <a:xfrm rot="17091119">
              <a:off x="3269770" y="1873401"/>
              <a:ext cx="388692" cy="176383"/>
              <a:chOff x="5267450" y="3810639"/>
              <a:chExt cx="848753" cy="391685"/>
            </a:xfrm>
            <a:noFill/>
          </p:grpSpPr>
          <p:sp>
            <p:nvSpPr>
              <p:cNvPr id="13" name="フリーフォーム 27 3">
                <a:extLst>
                  <a:ext uri="{FF2B5EF4-FFF2-40B4-BE49-F238E27FC236}">
                    <a16:creationId xmlns:a16="http://schemas.microsoft.com/office/drawing/2014/main" id="{C98E839D-0F7F-4020-9043-828FDF056B82}"/>
                  </a:ext>
                </a:extLst>
              </p:cNvPr>
              <p:cNvSpPr/>
              <p:nvPr/>
            </p:nvSpPr>
            <p:spPr>
              <a:xfrm rot="2260291">
                <a:off x="5351986" y="4104704"/>
                <a:ext cx="764217" cy="97620"/>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grp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4" name="グループ化 28">
                <a:extLst>
                  <a:ext uri="{FF2B5EF4-FFF2-40B4-BE49-F238E27FC236}">
                    <a16:creationId xmlns:a16="http://schemas.microsoft.com/office/drawing/2014/main" id="{A45DAA9C-4D01-4F41-B4D7-EE8089059E05}"/>
                  </a:ext>
                </a:extLst>
              </p:cNvPr>
              <p:cNvGrpSpPr/>
              <p:nvPr/>
            </p:nvGrpSpPr>
            <p:grpSpPr>
              <a:xfrm>
                <a:off x="5267450" y="3810639"/>
                <a:ext cx="141461" cy="141460"/>
                <a:chOff x="7240824" y="2855449"/>
                <a:chExt cx="141461" cy="141461"/>
              </a:xfrm>
              <a:grpFill/>
            </p:grpSpPr>
            <p:cxnSp>
              <p:nvCxnSpPr>
                <p:cNvPr id="15" name="直線コネクタ 29 3">
                  <a:extLst>
                    <a:ext uri="{FF2B5EF4-FFF2-40B4-BE49-F238E27FC236}">
                      <a16:creationId xmlns:a16="http://schemas.microsoft.com/office/drawing/2014/main" id="{B469A710-A870-472E-9DD1-90D7BCF0907F}"/>
                    </a:ext>
                  </a:extLst>
                </p:cNvPr>
                <p:cNvCxnSpPr/>
                <p:nvPr/>
              </p:nvCxnSpPr>
              <p:spPr>
                <a:xfrm>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6" name="直線コネクタ 30 3">
                  <a:extLst>
                    <a:ext uri="{FF2B5EF4-FFF2-40B4-BE49-F238E27FC236}">
                      <a16:creationId xmlns:a16="http://schemas.microsoft.com/office/drawing/2014/main" id="{2C81B203-396E-4E55-8660-C1859D1A74E5}"/>
                    </a:ext>
                  </a:extLst>
                </p:cNvPr>
                <p:cNvCxnSpPr/>
                <p:nvPr/>
              </p:nvCxnSpPr>
              <p:spPr>
                <a:xfrm flipH="1">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7" name="直線コネクタ 31 3">
                  <a:extLst>
                    <a:ext uri="{FF2B5EF4-FFF2-40B4-BE49-F238E27FC236}">
                      <a16:creationId xmlns:a16="http://schemas.microsoft.com/office/drawing/2014/main" id="{1FF93800-1A79-455C-94E0-07BDCAAE420B}"/>
                    </a:ext>
                  </a:extLst>
                </p:cNvPr>
                <p:cNvCxnSpPr/>
                <p:nvPr/>
              </p:nvCxnSpPr>
              <p:spPr>
                <a:xfrm flipV="1">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8" name="直線コネクタ 32 3">
                  <a:extLst>
                    <a:ext uri="{FF2B5EF4-FFF2-40B4-BE49-F238E27FC236}">
                      <a16:creationId xmlns:a16="http://schemas.microsoft.com/office/drawing/2014/main" id="{451A3526-0546-43F2-B973-808AD33CAE73}"/>
                    </a:ext>
                  </a:extLst>
                </p:cNvPr>
                <p:cNvCxnSpPr/>
                <p:nvPr/>
              </p:nvCxnSpPr>
              <p:spPr>
                <a:xfrm>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grpSp>
        </p:grpSp>
      </p:grpSp>
      <p:sp>
        <p:nvSpPr>
          <p:cNvPr id="51" name="TextBox 50">
            <a:extLst>
              <a:ext uri="{FF2B5EF4-FFF2-40B4-BE49-F238E27FC236}">
                <a16:creationId xmlns:a16="http://schemas.microsoft.com/office/drawing/2014/main" id="{64895048-EDE2-44B0-A43C-D47B596A398F}"/>
              </a:ext>
            </a:extLst>
          </p:cNvPr>
          <p:cNvSpPr txBox="1"/>
          <p:nvPr/>
        </p:nvSpPr>
        <p:spPr>
          <a:xfrm>
            <a:off x="821005" y="4170047"/>
            <a:ext cx="7501990" cy="1323439"/>
          </a:xfrm>
          <a:prstGeom prst="rect">
            <a:avLst/>
          </a:prstGeom>
          <a:noFill/>
        </p:spPr>
        <p:txBody>
          <a:bodyPr wrap="none" rtlCol="0">
            <a:spAutoFit/>
          </a:bodyPr>
          <a:lstStyle/>
          <a:p>
            <a:r>
              <a:rPr kumimoji="1" lang="en-US" altLang="ja-JP" sz="2000" dirty="0"/>
              <a:t>Differential information includes </a:t>
            </a:r>
          </a:p>
          <a:p>
            <a:pPr marL="285750" indent="-285750">
              <a:buFont typeface="Arial" panose="020B0604020202020204" pitchFamily="34" charset="0"/>
              <a:buChar char="•"/>
            </a:pPr>
            <a:r>
              <a:rPr kumimoji="1" lang="en-US" altLang="ja-JP" sz="2000" dirty="0">
                <a:solidFill>
                  <a:srgbClr val="FF0000"/>
                </a:solidFill>
              </a:rPr>
              <a:t>Photon polarization (</a:t>
            </a:r>
            <a:r>
              <a:rPr kumimoji="1" lang="en-US" altLang="ja-JP" sz="2000" dirty="0" err="1">
                <a:solidFill>
                  <a:srgbClr val="FF0000"/>
                </a:solidFill>
              </a:rPr>
              <a:t>ε</a:t>
            </a:r>
            <a:r>
              <a:rPr kumimoji="1" lang="en-US" altLang="ja-JP" sz="2000" baseline="30000" dirty="0" err="1">
                <a:solidFill>
                  <a:srgbClr val="FF0000"/>
                </a:solidFill>
              </a:rPr>
              <a:t>μ</a:t>
            </a:r>
            <a:r>
              <a:rPr kumimoji="1" lang="en-US" altLang="ja-JP" sz="2000" dirty="0">
                <a:solidFill>
                  <a:srgbClr val="FF0000"/>
                </a:solidFill>
              </a:rPr>
              <a:t>)</a:t>
            </a:r>
          </a:p>
          <a:p>
            <a:pPr marL="285750" indent="-285750">
              <a:buFont typeface="Arial" panose="020B0604020202020204" pitchFamily="34" charset="0"/>
              <a:buChar char="•"/>
            </a:pPr>
            <a:r>
              <a:rPr lang="en-US" altLang="ja-JP" sz="2000" dirty="0">
                <a:solidFill>
                  <a:srgbClr val="FF0000"/>
                </a:solidFill>
              </a:rPr>
              <a:t>Photon momentum</a:t>
            </a:r>
            <a:r>
              <a:rPr lang="ja-JP" altLang="en-US" sz="2000" dirty="0">
                <a:solidFill>
                  <a:srgbClr val="FF0000"/>
                </a:solidFill>
              </a:rPr>
              <a:t> </a:t>
            </a:r>
            <a:r>
              <a:rPr lang="en-US" altLang="ja-JP" sz="2000" dirty="0">
                <a:solidFill>
                  <a:srgbClr val="FF0000"/>
                </a:solidFill>
              </a:rPr>
              <a:t>(</a:t>
            </a:r>
            <a:r>
              <a:rPr lang="en-US" altLang="ja-JP" sz="2000" dirty="0" err="1">
                <a:solidFill>
                  <a:srgbClr val="FF0000"/>
                </a:solidFill>
              </a:rPr>
              <a:t>q</a:t>
            </a:r>
            <a:r>
              <a:rPr lang="en-US" altLang="ja-JP" sz="2000" baseline="30000" dirty="0" err="1">
                <a:solidFill>
                  <a:srgbClr val="FF0000"/>
                </a:solidFill>
              </a:rPr>
              <a:t>μ</a:t>
            </a:r>
            <a:r>
              <a:rPr lang="en-US" altLang="ja-JP" sz="2000" dirty="0">
                <a:solidFill>
                  <a:srgbClr val="FF0000"/>
                </a:solidFill>
              </a:rPr>
              <a:t>)</a:t>
            </a:r>
            <a:r>
              <a:rPr lang="ja-JP" altLang="en-US" sz="2000" dirty="0">
                <a:solidFill>
                  <a:srgbClr val="FF0000"/>
                </a:solidFill>
              </a:rPr>
              <a:t> </a:t>
            </a:r>
            <a:r>
              <a:rPr lang="en-US" altLang="ja-JP" sz="2000" dirty="0">
                <a:solidFill>
                  <a:srgbClr val="FF0000"/>
                </a:solidFill>
              </a:rPr>
              <a:t>with a general direction and invariant mass</a:t>
            </a:r>
            <a:endParaRPr kumimoji="1" lang="en-US" altLang="ja-JP" sz="2000" dirty="0">
              <a:solidFill>
                <a:srgbClr val="FF0000"/>
              </a:solidFill>
            </a:endParaRPr>
          </a:p>
          <a:p>
            <a:pPr marL="285750" indent="-285750">
              <a:buFont typeface="Arial" panose="020B0604020202020204" pitchFamily="34" charset="0"/>
              <a:buChar char="•"/>
            </a:pPr>
            <a:r>
              <a:rPr kumimoji="1" lang="en-US" altLang="ja-JP" sz="2000" dirty="0">
                <a:solidFill>
                  <a:srgbClr val="00B050"/>
                </a:solidFill>
              </a:rPr>
              <a:t>Landau levels (n, n’) and </a:t>
            </a:r>
            <a:r>
              <a:rPr lang="en-US" altLang="ja-JP" sz="2000" dirty="0">
                <a:solidFill>
                  <a:srgbClr val="00B050"/>
                </a:solidFill>
              </a:rPr>
              <a:t>continuous </a:t>
            </a:r>
            <a:r>
              <a:rPr kumimoji="1" lang="en-US" altLang="ja-JP" sz="2000" dirty="0">
                <a:solidFill>
                  <a:srgbClr val="00B050"/>
                </a:solidFill>
              </a:rPr>
              <a:t>momentum (</a:t>
            </a:r>
            <a:r>
              <a:rPr kumimoji="1" lang="en-US" altLang="ja-JP" sz="2000" dirty="0" err="1">
                <a:solidFill>
                  <a:srgbClr val="00B050"/>
                </a:solidFill>
              </a:rPr>
              <a:t>p</a:t>
            </a:r>
            <a:r>
              <a:rPr kumimoji="1" lang="en-US" altLang="ja-JP" sz="2000" baseline="-25000" dirty="0" err="1">
                <a:solidFill>
                  <a:srgbClr val="00B050"/>
                </a:solidFill>
              </a:rPr>
              <a:t>z</a:t>
            </a:r>
            <a:r>
              <a:rPr kumimoji="1" lang="en-US" altLang="ja-JP" sz="2000" dirty="0">
                <a:solidFill>
                  <a:srgbClr val="00B050"/>
                </a:solidFill>
              </a:rPr>
              <a:t>, </a:t>
            </a:r>
            <a:r>
              <a:rPr kumimoji="1" lang="en-US" altLang="ja-JP" sz="2000" dirty="0" err="1">
                <a:solidFill>
                  <a:srgbClr val="00B050"/>
                </a:solidFill>
              </a:rPr>
              <a:t>p</a:t>
            </a:r>
            <a:r>
              <a:rPr kumimoji="1" lang="en-US" altLang="ja-JP" sz="2000" baseline="-25000" dirty="0" err="1">
                <a:solidFill>
                  <a:srgbClr val="00B050"/>
                </a:solidFill>
              </a:rPr>
              <a:t>z</a:t>
            </a:r>
            <a:r>
              <a:rPr kumimoji="1" lang="en-US" altLang="ja-JP" sz="2000" dirty="0">
                <a:solidFill>
                  <a:srgbClr val="00B050"/>
                </a:solidFill>
              </a:rPr>
              <a:t>’) along B</a:t>
            </a:r>
          </a:p>
        </p:txBody>
      </p:sp>
      <p:pic>
        <p:nvPicPr>
          <p:cNvPr id="60" name="Picture 59">
            <a:extLst>
              <a:ext uri="{FF2B5EF4-FFF2-40B4-BE49-F238E27FC236}">
                <a16:creationId xmlns:a16="http://schemas.microsoft.com/office/drawing/2014/main" id="{72FA3A72-B910-4953-97DE-1DE60E6EDD31}"/>
              </a:ext>
            </a:extLst>
          </p:cNvPr>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1705604" y="2651353"/>
            <a:ext cx="1296144" cy="451867"/>
          </a:xfrm>
          <a:prstGeom prst="rect">
            <a:avLst/>
          </a:prstGeom>
        </p:spPr>
      </p:pic>
      <p:sp>
        <p:nvSpPr>
          <p:cNvPr id="53" name="TextBox 52">
            <a:extLst>
              <a:ext uri="{FF2B5EF4-FFF2-40B4-BE49-F238E27FC236}">
                <a16:creationId xmlns:a16="http://schemas.microsoft.com/office/drawing/2014/main" id="{8384D569-CF7B-41B2-B9CD-D0DF737DE348}"/>
              </a:ext>
            </a:extLst>
          </p:cNvPr>
          <p:cNvSpPr txBox="1"/>
          <p:nvPr/>
        </p:nvSpPr>
        <p:spPr>
          <a:xfrm>
            <a:off x="598841" y="2111991"/>
            <a:ext cx="2664063" cy="369332"/>
          </a:xfrm>
          <a:prstGeom prst="rect">
            <a:avLst/>
          </a:prstGeom>
          <a:noFill/>
        </p:spPr>
        <p:txBody>
          <a:bodyPr wrap="none" rtlCol="0">
            <a:spAutoFit/>
          </a:bodyPr>
          <a:lstStyle/>
          <a:p>
            <a:r>
              <a:rPr lang="en-US" altLang="ja-JP" dirty="0"/>
              <a:t>One-shell/off-shell photon</a:t>
            </a:r>
            <a:endParaRPr kumimoji="1" lang="ja-JP" altLang="en-US" dirty="0"/>
          </a:p>
        </p:txBody>
      </p:sp>
      <p:sp>
        <p:nvSpPr>
          <p:cNvPr id="54" name="TextBox 53">
            <a:extLst>
              <a:ext uri="{FF2B5EF4-FFF2-40B4-BE49-F238E27FC236}">
                <a16:creationId xmlns:a16="http://schemas.microsoft.com/office/drawing/2014/main" id="{C4AF5035-192E-41B8-A87B-DC2D3B690B0D}"/>
              </a:ext>
            </a:extLst>
          </p:cNvPr>
          <p:cNvSpPr txBox="1"/>
          <p:nvPr/>
        </p:nvSpPr>
        <p:spPr>
          <a:xfrm>
            <a:off x="5555160" y="1586797"/>
            <a:ext cx="3294107" cy="369332"/>
          </a:xfrm>
          <a:prstGeom prst="rect">
            <a:avLst/>
          </a:prstGeom>
          <a:noFill/>
        </p:spPr>
        <p:txBody>
          <a:bodyPr wrap="none" rtlCol="0">
            <a:spAutoFit/>
          </a:bodyPr>
          <a:lstStyle/>
          <a:p>
            <a:r>
              <a:rPr lang="en-US" altLang="ja-JP" dirty="0"/>
              <a:t>Fermion pair in the Landau levels</a:t>
            </a:r>
            <a:endParaRPr kumimoji="1" lang="ja-JP" altLang="en-US" dirty="0"/>
          </a:p>
        </p:txBody>
      </p:sp>
      <p:pic>
        <p:nvPicPr>
          <p:cNvPr id="62" name="Picture 61">
            <a:extLst>
              <a:ext uri="{FF2B5EF4-FFF2-40B4-BE49-F238E27FC236}">
                <a16:creationId xmlns:a16="http://schemas.microsoft.com/office/drawing/2014/main" id="{47D86D66-87BD-422E-8EDE-C2B08C49576E}"/>
              </a:ext>
            </a:extLst>
          </p:cNvPr>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6325066" y="2169525"/>
            <a:ext cx="958286" cy="271946"/>
          </a:xfrm>
          <a:prstGeom prst="rect">
            <a:avLst/>
          </a:prstGeom>
        </p:spPr>
      </p:pic>
      <p:pic>
        <p:nvPicPr>
          <p:cNvPr id="64" name="Picture 63">
            <a:extLst>
              <a:ext uri="{FF2B5EF4-FFF2-40B4-BE49-F238E27FC236}">
                <a16:creationId xmlns:a16="http://schemas.microsoft.com/office/drawing/2014/main" id="{ED649728-BA75-490A-A079-DD0D52A7F5EB}"/>
              </a:ext>
            </a:extLst>
          </p:cNvPr>
          <p:cNvPicPr>
            <a:picLocks noChangeAspect="1"/>
          </p:cNvPicPr>
          <p:nvPr>
            <p:custDataLst>
              <p:tags r:id="rId3"/>
            </p:custDataLst>
          </p:nvPr>
        </p:nvPicPr>
        <p:blipFill>
          <a:blip r:embed="rId7" cstate="print">
            <a:extLst>
              <a:ext uri="{28A0092B-C50C-407E-A947-70E740481C1C}">
                <a14:useLocalDpi xmlns:a14="http://schemas.microsoft.com/office/drawing/2010/main" val="0"/>
              </a:ext>
            </a:extLst>
          </a:blip>
          <a:stretch>
            <a:fillRect/>
          </a:stretch>
        </p:blipFill>
        <p:spPr>
          <a:xfrm>
            <a:off x="6275240" y="3312343"/>
            <a:ext cx="1077424" cy="455833"/>
          </a:xfrm>
          <a:prstGeom prst="rect">
            <a:avLst/>
          </a:prstGeom>
        </p:spPr>
      </p:pic>
      <p:sp>
        <p:nvSpPr>
          <p:cNvPr id="57" name="TextBox 56">
            <a:extLst>
              <a:ext uri="{FF2B5EF4-FFF2-40B4-BE49-F238E27FC236}">
                <a16:creationId xmlns:a16="http://schemas.microsoft.com/office/drawing/2014/main" id="{E41EA3D7-DCBB-437C-857C-4269074E0423}"/>
              </a:ext>
            </a:extLst>
          </p:cNvPr>
          <p:cNvSpPr txBox="1"/>
          <p:nvPr/>
        </p:nvSpPr>
        <p:spPr>
          <a:xfrm>
            <a:off x="2213385" y="6114543"/>
            <a:ext cx="4800610" cy="400110"/>
          </a:xfrm>
          <a:prstGeom prst="rect">
            <a:avLst/>
          </a:prstGeom>
          <a:noFill/>
        </p:spPr>
        <p:txBody>
          <a:bodyPr wrap="none" rtlCol="0">
            <a:spAutoFit/>
          </a:bodyPr>
          <a:lstStyle/>
          <a:p>
            <a:r>
              <a:rPr kumimoji="1" lang="en-US" altLang="ja-JP" sz="2000" dirty="0"/>
              <a:t>Consistency checks done: Ward identity, etc.</a:t>
            </a:r>
            <a:endParaRPr kumimoji="1" lang="ja-JP" altLang="en-US" sz="2000" dirty="0"/>
          </a:p>
        </p:txBody>
      </p:sp>
      <p:sp>
        <p:nvSpPr>
          <p:cNvPr id="58" name="TextBox 57">
            <a:extLst>
              <a:ext uri="{FF2B5EF4-FFF2-40B4-BE49-F238E27FC236}">
                <a16:creationId xmlns:a16="http://schemas.microsoft.com/office/drawing/2014/main" id="{2357F75C-8405-4818-859B-ED029CDFBE11}"/>
              </a:ext>
            </a:extLst>
          </p:cNvPr>
          <p:cNvSpPr txBox="1"/>
          <p:nvPr/>
        </p:nvSpPr>
        <p:spPr>
          <a:xfrm>
            <a:off x="754211" y="368080"/>
            <a:ext cx="6398355" cy="523220"/>
          </a:xfrm>
          <a:prstGeom prst="rect">
            <a:avLst/>
          </a:prstGeom>
          <a:noFill/>
        </p:spPr>
        <p:txBody>
          <a:bodyPr wrap="none" rtlCol="0">
            <a:spAutoFit/>
          </a:bodyPr>
          <a:lstStyle/>
          <a:p>
            <a:r>
              <a:rPr kumimoji="1" lang="en-US" altLang="ja-JP" sz="2800" dirty="0">
                <a:solidFill>
                  <a:srgbClr val="00B0F0"/>
                </a:solidFill>
              </a:rPr>
              <a:t>Pair production rate for general kinematics</a:t>
            </a:r>
            <a:endParaRPr kumimoji="1" lang="ja-JP" altLang="en-US" sz="2800" dirty="0">
              <a:solidFill>
                <a:srgbClr val="00B0F0"/>
              </a:solidFill>
            </a:endParaRPr>
          </a:p>
        </p:txBody>
      </p:sp>
    </p:spTree>
    <p:extLst>
      <p:ext uri="{BB962C8B-B14F-4D97-AF65-F5344CB8AC3E}">
        <p14:creationId xmlns:p14="http://schemas.microsoft.com/office/powerpoint/2010/main" val="25635830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Rectangle 126">
            <a:extLst>
              <a:ext uri="{FF2B5EF4-FFF2-40B4-BE49-F238E27FC236}">
                <a16:creationId xmlns:a16="http://schemas.microsoft.com/office/drawing/2014/main" id="{98A6DA30-EBC1-4D6D-B237-FEB6F458669C}"/>
              </a:ext>
            </a:extLst>
          </p:cNvPr>
          <p:cNvSpPr/>
          <p:nvPr/>
        </p:nvSpPr>
        <p:spPr bwMode="auto">
          <a:xfrm>
            <a:off x="473901" y="1340768"/>
            <a:ext cx="4217309" cy="803542"/>
          </a:xfrm>
          <a:prstGeom prst="rect">
            <a:avLst/>
          </a:prstGeom>
          <a:solidFill>
            <a:srgbClr val="CC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ja-JP" altLang="en-US" dirty="0"/>
          </a:p>
        </p:txBody>
      </p:sp>
      <p:sp>
        <p:nvSpPr>
          <p:cNvPr id="113" name="Rectangle 112">
            <a:extLst>
              <a:ext uri="{FF2B5EF4-FFF2-40B4-BE49-F238E27FC236}">
                <a16:creationId xmlns:a16="http://schemas.microsoft.com/office/drawing/2014/main" id="{B4D650C8-7116-4D16-A170-C62F621228C6}"/>
              </a:ext>
            </a:extLst>
          </p:cNvPr>
          <p:cNvSpPr/>
          <p:nvPr/>
        </p:nvSpPr>
        <p:spPr bwMode="auto">
          <a:xfrm>
            <a:off x="745285" y="5157192"/>
            <a:ext cx="3960440" cy="761355"/>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ja-JP" altLang="en-US"/>
          </a:p>
        </p:txBody>
      </p:sp>
      <p:sp>
        <p:nvSpPr>
          <p:cNvPr id="112" name="Rectangle 111">
            <a:extLst>
              <a:ext uri="{FF2B5EF4-FFF2-40B4-BE49-F238E27FC236}">
                <a16:creationId xmlns:a16="http://schemas.microsoft.com/office/drawing/2014/main" id="{802F9D60-28CD-4B40-AA15-D87F96088C11}"/>
              </a:ext>
            </a:extLst>
          </p:cNvPr>
          <p:cNvSpPr/>
          <p:nvPr/>
        </p:nvSpPr>
        <p:spPr bwMode="auto">
          <a:xfrm>
            <a:off x="745286" y="3099693"/>
            <a:ext cx="3960440" cy="761355"/>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ja-JP" altLang="en-US"/>
          </a:p>
        </p:txBody>
      </p:sp>
      <p:sp>
        <p:nvSpPr>
          <p:cNvPr id="2" name="TextBox 1">
            <a:extLst>
              <a:ext uri="{FF2B5EF4-FFF2-40B4-BE49-F238E27FC236}">
                <a16:creationId xmlns:a16="http://schemas.microsoft.com/office/drawing/2014/main" id="{A19A6ED1-A754-4F48-89F1-1CE6D6294BCD}"/>
              </a:ext>
            </a:extLst>
          </p:cNvPr>
          <p:cNvSpPr txBox="1"/>
          <p:nvPr/>
        </p:nvSpPr>
        <p:spPr>
          <a:xfrm>
            <a:off x="241230" y="764704"/>
            <a:ext cx="4657557" cy="461665"/>
          </a:xfrm>
          <a:prstGeom prst="rect">
            <a:avLst/>
          </a:prstGeom>
          <a:noFill/>
        </p:spPr>
        <p:txBody>
          <a:bodyPr wrap="none" rtlCol="0">
            <a:spAutoFit/>
          </a:bodyPr>
          <a:lstStyle/>
          <a:p>
            <a:r>
              <a:rPr kumimoji="1" lang="en-US" altLang="ja-JP" sz="2400" dirty="0">
                <a:solidFill>
                  <a:srgbClr val="00B050"/>
                </a:solidFill>
              </a:rPr>
              <a:t>“Helicity suppression” in pion decay</a:t>
            </a:r>
            <a:endParaRPr kumimoji="1" lang="ja-JP" altLang="en-US" sz="2400" dirty="0">
              <a:solidFill>
                <a:srgbClr val="00B050"/>
              </a:solidFill>
            </a:endParaRPr>
          </a:p>
        </p:txBody>
      </p:sp>
      <p:pic>
        <p:nvPicPr>
          <p:cNvPr id="36" name="Picture 35">
            <a:extLst>
              <a:ext uri="{FF2B5EF4-FFF2-40B4-BE49-F238E27FC236}">
                <a16:creationId xmlns:a16="http://schemas.microsoft.com/office/drawing/2014/main" id="{85D44657-C25E-4D22-A975-1005AD1922D7}"/>
              </a:ext>
            </a:extLst>
          </p:cNvPr>
          <p:cNvPicPr>
            <a:picLocks noChangeAspect="1"/>
          </p:cNvPicPr>
          <p:nvPr>
            <p:custDataLst>
              <p:tags r:id="rId1"/>
            </p:custDataLst>
          </p:nvPr>
        </p:nvPicPr>
        <p:blipFill>
          <a:blip r:embed="rId18" cstate="print">
            <a:extLst>
              <a:ext uri="{28A0092B-C50C-407E-A947-70E740481C1C}">
                <a14:useLocalDpi xmlns:a14="http://schemas.microsoft.com/office/drawing/2010/main" val="0"/>
              </a:ext>
            </a:extLst>
          </a:blip>
          <a:stretch>
            <a:fillRect/>
          </a:stretch>
        </p:blipFill>
        <p:spPr>
          <a:xfrm>
            <a:off x="996624" y="3366922"/>
            <a:ext cx="495817" cy="368764"/>
          </a:xfrm>
          <a:prstGeom prst="rect">
            <a:avLst/>
          </a:prstGeom>
        </p:spPr>
      </p:pic>
      <p:pic>
        <p:nvPicPr>
          <p:cNvPr id="38" name="Picture 37">
            <a:extLst>
              <a:ext uri="{FF2B5EF4-FFF2-40B4-BE49-F238E27FC236}">
                <a16:creationId xmlns:a16="http://schemas.microsoft.com/office/drawing/2014/main" id="{CC91C8FB-20D7-47B3-8EB8-062EB3993D6D}"/>
              </a:ext>
            </a:extLst>
          </p:cNvPr>
          <p:cNvPicPr>
            <a:picLocks noChangeAspect="1"/>
          </p:cNvPicPr>
          <p:nvPr>
            <p:custDataLst>
              <p:tags r:id="rId2"/>
            </p:custDataLst>
          </p:nvPr>
        </p:nvPicPr>
        <p:blipFill>
          <a:blip r:embed="rId19" cstate="print">
            <a:extLst>
              <a:ext uri="{28A0092B-C50C-407E-A947-70E740481C1C}">
                <a14:useLocalDpi xmlns:a14="http://schemas.microsoft.com/office/drawing/2010/main" val="0"/>
              </a:ext>
            </a:extLst>
          </a:blip>
          <a:stretch>
            <a:fillRect/>
          </a:stretch>
        </p:blipFill>
        <p:spPr>
          <a:xfrm>
            <a:off x="1043608" y="5339047"/>
            <a:ext cx="311706" cy="386673"/>
          </a:xfrm>
          <a:prstGeom prst="rect">
            <a:avLst/>
          </a:prstGeom>
        </p:spPr>
      </p:pic>
      <p:pic>
        <p:nvPicPr>
          <p:cNvPr id="10" name="Picture 9">
            <a:extLst>
              <a:ext uri="{FF2B5EF4-FFF2-40B4-BE49-F238E27FC236}">
                <a16:creationId xmlns:a16="http://schemas.microsoft.com/office/drawing/2014/main" id="{57035EA3-A94F-408E-8BD3-2711C2C04CA5}"/>
              </a:ext>
            </a:extLst>
          </p:cNvPr>
          <p:cNvPicPr>
            <a:picLocks noChangeAspect="1"/>
          </p:cNvPicPr>
          <p:nvPr>
            <p:custDataLst>
              <p:tags r:id="rId3"/>
            </p:custDataLst>
          </p:nvPr>
        </p:nvPicPr>
        <p:blipFill>
          <a:blip r:embed="rId20" cstate="print">
            <a:extLst>
              <a:ext uri="{28A0092B-C50C-407E-A947-70E740481C1C}">
                <a14:useLocalDpi xmlns:a14="http://schemas.microsoft.com/office/drawing/2010/main" val="0"/>
              </a:ext>
            </a:extLst>
          </a:blip>
          <a:stretch>
            <a:fillRect/>
          </a:stretch>
        </p:blipFill>
        <p:spPr>
          <a:xfrm>
            <a:off x="1768968" y="4365104"/>
            <a:ext cx="814502" cy="245772"/>
          </a:xfrm>
          <a:prstGeom prst="rect">
            <a:avLst/>
          </a:prstGeom>
        </p:spPr>
      </p:pic>
      <p:pic>
        <p:nvPicPr>
          <p:cNvPr id="12" name="Picture 11">
            <a:extLst>
              <a:ext uri="{FF2B5EF4-FFF2-40B4-BE49-F238E27FC236}">
                <a16:creationId xmlns:a16="http://schemas.microsoft.com/office/drawing/2014/main" id="{42A8AC3A-63E6-4B27-963F-1213CD3AAD59}"/>
              </a:ext>
            </a:extLst>
          </p:cNvPr>
          <p:cNvPicPr>
            <a:picLocks noChangeAspect="1"/>
          </p:cNvPicPr>
          <p:nvPr>
            <p:custDataLst>
              <p:tags r:id="rId4"/>
            </p:custDataLst>
          </p:nvPr>
        </p:nvPicPr>
        <p:blipFill>
          <a:blip r:embed="rId21" cstate="print">
            <a:extLst>
              <a:ext uri="{28A0092B-C50C-407E-A947-70E740481C1C}">
                <a14:useLocalDpi xmlns:a14="http://schemas.microsoft.com/office/drawing/2010/main" val="0"/>
              </a:ext>
            </a:extLst>
          </a:blip>
          <a:stretch>
            <a:fillRect/>
          </a:stretch>
        </p:blipFill>
        <p:spPr>
          <a:xfrm>
            <a:off x="1665039" y="3162100"/>
            <a:ext cx="1136676" cy="626940"/>
          </a:xfrm>
          <a:prstGeom prst="rect">
            <a:avLst/>
          </a:prstGeom>
        </p:spPr>
      </p:pic>
      <p:pic>
        <p:nvPicPr>
          <p:cNvPr id="40" name="Picture 39">
            <a:extLst>
              <a:ext uri="{FF2B5EF4-FFF2-40B4-BE49-F238E27FC236}">
                <a16:creationId xmlns:a16="http://schemas.microsoft.com/office/drawing/2014/main" id="{2AC2A6DA-6B19-4447-8072-FB6A6EA61918}"/>
              </a:ext>
            </a:extLst>
          </p:cNvPr>
          <p:cNvPicPr>
            <a:picLocks noChangeAspect="1"/>
          </p:cNvPicPr>
          <p:nvPr>
            <p:custDataLst>
              <p:tags r:id="rId5"/>
            </p:custDataLst>
          </p:nvPr>
        </p:nvPicPr>
        <p:blipFill>
          <a:blip r:embed="rId22" cstate="print">
            <a:extLst>
              <a:ext uri="{28A0092B-C50C-407E-A947-70E740481C1C}">
                <a14:useLocalDpi xmlns:a14="http://schemas.microsoft.com/office/drawing/2010/main" val="0"/>
              </a:ext>
            </a:extLst>
          </a:blip>
          <a:stretch>
            <a:fillRect/>
          </a:stretch>
        </p:blipFill>
        <p:spPr>
          <a:xfrm>
            <a:off x="1647366" y="5218913"/>
            <a:ext cx="1172023" cy="626940"/>
          </a:xfrm>
          <a:prstGeom prst="rect">
            <a:avLst/>
          </a:prstGeom>
        </p:spPr>
      </p:pic>
      <p:cxnSp>
        <p:nvCxnSpPr>
          <p:cNvPr id="17" name="Straight Arrow Connector 16">
            <a:extLst>
              <a:ext uri="{FF2B5EF4-FFF2-40B4-BE49-F238E27FC236}">
                <a16:creationId xmlns:a16="http://schemas.microsoft.com/office/drawing/2014/main" id="{32C28C6A-16FC-4B70-A982-CB26918073EC}"/>
              </a:ext>
            </a:extLst>
          </p:cNvPr>
          <p:cNvCxnSpPr>
            <a:cxnSpLocks/>
          </p:cNvCxnSpPr>
          <p:nvPr/>
        </p:nvCxnSpPr>
        <p:spPr>
          <a:xfrm flipV="1">
            <a:off x="772529" y="2868588"/>
            <a:ext cx="0" cy="1352500"/>
          </a:xfrm>
          <a:prstGeom prst="straightConnector1">
            <a:avLst/>
          </a:prstGeom>
          <a:ln w="38100">
            <a:solidFill>
              <a:srgbClr val="0E2EF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9BD29C83-BAC0-4311-A7FB-BB5BB706F457}"/>
              </a:ext>
            </a:extLst>
          </p:cNvPr>
          <p:cNvCxnSpPr>
            <a:cxnSpLocks/>
          </p:cNvCxnSpPr>
          <p:nvPr/>
        </p:nvCxnSpPr>
        <p:spPr>
          <a:xfrm>
            <a:off x="772529" y="4725144"/>
            <a:ext cx="0" cy="136815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4EBCB54D-58E4-4277-9A42-47A31F5F8D09}"/>
              </a:ext>
            </a:extLst>
          </p:cNvPr>
          <p:cNvSpPr txBox="1"/>
          <p:nvPr/>
        </p:nvSpPr>
        <p:spPr>
          <a:xfrm>
            <a:off x="323647" y="87015"/>
            <a:ext cx="5556201" cy="523220"/>
          </a:xfrm>
          <a:prstGeom prst="rect">
            <a:avLst/>
          </a:prstGeom>
          <a:noFill/>
        </p:spPr>
        <p:txBody>
          <a:bodyPr wrap="none" rtlCol="0">
            <a:spAutoFit/>
          </a:bodyPr>
          <a:lstStyle/>
          <a:p>
            <a:r>
              <a:rPr kumimoji="1" lang="en-US" altLang="ja-JP" sz="2800" dirty="0">
                <a:solidFill>
                  <a:srgbClr val="00B0F0"/>
                </a:solidFill>
              </a:rPr>
              <a:t>Muon-pair excess over electron pairs</a:t>
            </a:r>
            <a:endParaRPr kumimoji="1" lang="ja-JP" altLang="en-US" sz="2800" dirty="0">
              <a:solidFill>
                <a:srgbClr val="00B0F0"/>
              </a:solidFill>
            </a:endParaRPr>
          </a:p>
        </p:txBody>
      </p:sp>
      <p:pic>
        <p:nvPicPr>
          <p:cNvPr id="30" name="Picture 29">
            <a:extLst>
              <a:ext uri="{FF2B5EF4-FFF2-40B4-BE49-F238E27FC236}">
                <a16:creationId xmlns:a16="http://schemas.microsoft.com/office/drawing/2014/main" id="{9BF16088-39B2-4BF3-BCE2-7E8BA677823D}"/>
              </a:ext>
            </a:extLst>
          </p:cNvPr>
          <p:cNvPicPr>
            <a:picLocks noChangeAspect="1"/>
          </p:cNvPicPr>
          <p:nvPr>
            <p:custDataLst>
              <p:tags r:id="rId6"/>
            </p:custDataLst>
          </p:nvPr>
        </p:nvPicPr>
        <p:blipFill>
          <a:blip r:embed="rId23" cstate="print">
            <a:extLst>
              <a:ext uri="{28A0092B-C50C-407E-A947-70E740481C1C}">
                <a14:useLocalDpi xmlns:a14="http://schemas.microsoft.com/office/drawing/2010/main" val="0"/>
              </a:ext>
            </a:extLst>
          </a:blip>
          <a:stretch>
            <a:fillRect/>
          </a:stretch>
        </p:blipFill>
        <p:spPr>
          <a:xfrm>
            <a:off x="3376759" y="3162100"/>
            <a:ext cx="1123654" cy="626940"/>
          </a:xfrm>
          <a:prstGeom prst="rect">
            <a:avLst/>
          </a:prstGeom>
        </p:spPr>
      </p:pic>
      <p:pic>
        <p:nvPicPr>
          <p:cNvPr id="42" name="Picture 41">
            <a:extLst>
              <a:ext uri="{FF2B5EF4-FFF2-40B4-BE49-F238E27FC236}">
                <a16:creationId xmlns:a16="http://schemas.microsoft.com/office/drawing/2014/main" id="{F5D00517-E1A5-48F5-8D50-79B8488F262E}"/>
              </a:ext>
            </a:extLst>
          </p:cNvPr>
          <p:cNvPicPr>
            <a:picLocks noChangeAspect="1"/>
          </p:cNvPicPr>
          <p:nvPr>
            <p:custDataLst>
              <p:tags r:id="rId7"/>
            </p:custDataLst>
          </p:nvPr>
        </p:nvPicPr>
        <p:blipFill>
          <a:blip r:embed="rId24" cstate="print">
            <a:extLst>
              <a:ext uri="{28A0092B-C50C-407E-A947-70E740481C1C}">
                <a14:useLocalDpi xmlns:a14="http://schemas.microsoft.com/office/drawing/2010/main" val="0"/>
              </a:ext>
            </a:extLst>
          </a:blip>
          <a:stretch>
            <a:fillRect/>
          </a:stretch>
        </p:blipFill>
        <p:spPr>
          <a:xfrm>
            <a:off x="3360016" y="5218913"/>
            <a:ext cx="1157140" cy="626940"/>
          </a:xfrm>
          <a:prstGeom prst="rect">
            <a:avLst/>
          </a:prstGeom>
        </p:spPr>
      </p:pic>
      <p:sp>
        <p:nvSpPr>
          <p:cNvPr id="51" name="Arrow: Up-Down 50">
            <a:extLst>
              <a:ext uri="{FF2B5EF4-FFF2-40B4-BE49-F238E27FC236}">
                <a16:creationId xmlns:a16="http://schemas.microsoft.com/office/drawing/2014/main" id="{2B6176F1-8AAE-496B-9698-F7489743458E}"/>
              </a:ext>
            </a:extLst>
          </p:cNvPr>
          <p:cNvSpPr/>
          <p:nvPr/>
        </p:nvSpPr>
        <p:spPr bwMode="auto">
          <a:xfrm>
            <a:off x="3537188" y="3717032"/>
            <a:ext cx="802796" cy="1724753"/>
          </a:xfrm>
          <a:prstGeom prst="upDownArrow">
            <a:avLst/>
          </a:prstGeom>
          <a:solidFill>
            <a:srgbClr val="CC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ja-JP" altLang="en-US"/>
          </a:p>
        </p:txBody>
      </p:sp>
      <p:sp>
        <p:nvSpPr>
          <p:cNvPr id="53" name="TextBox 52">
            <a:extLst>
              <a:ext uri="{FF2B5EF4-FFF2-40B4-BE49-F238E27FC236}">
                <a16:creationId xmlns:a16="http://schemas.microsoft.com/office/drawing/2014/main" id="{543A60C6-D5DF-4074-9A29-DC18FAD9DAED}"/>
              </a:ext>
            </a:extLst>
          </p:cNvPr>
          <p:cNvSpPr txBox="1"/>
          <p:nvPr/>
        </p:nvSpPr>
        <p:spPr>
          <a:xfrm>
            <a:off x="251520" y="6218254"/>
            <a:ext cx="6709081" cy="646331"/>
          </a:xfrm>
          <a:prstGeom prst="rect">
            <a:avLst/>
          </a:prstGeom>
          <a:noFill/>
        </p:spPr>
        <p:txBody>
          <a:bodyPr wrap="none" rtlCol="0">
            <a:spAutoFit/>
          </a:bodyPr>
          <a:lstStyle/>
          <a:p>
            <a:r>
              <a:rPr lang="en-US" altLang="ja-JP" dirty="0"/>
              <a:t>Especially, R neutrino (L antineutrino) does not exist at the QCD scale.</a:t>
            </a:r>
          </a:p>
          <a:p>
            <a:r>
              <a:rPr kumimoji="1" lang="en-US" altLang="ja-JP" dirty="0"/>
              <a:t>(However, this is not an essential reason for the helicity suppression.)</a:t>
            </a:r>
            <a:endParaRPr kumimoji="1" lang="ja-JP" altLang="en-US" dirty="0"/>
          </a:p>
        </p:txBody>
      </p:sp>
      <p:sp>
        <p:nvSpPr>
          <p:cNvPr id="54" name="TextBox 53">
            <a:extLst>
              <a:ext uri="{FF2B5EF4-FFF2-40B4-BE49-F238E27FC236}">
                <a16:creationId xmlns:a16="http://schemas.microsoft.com/office/drawing/2014/main" id="{8BB689DA-EC1A-4B63-8C6F-87A66B667AEF}"/>
              </a:ext>
            </a:extLst>
          </p:cNvPr>
          <p:cNvSpPr txBox="1"/>
          <p:nvPr/>
        </p:nvSpPr>
        <p:spPr>
          <a:xfrm>
            <a:off x="3121550" y="2742661"/>
            <a:ext cx="1569660" cy="400110"/>
          </a:xfrm>
          <a:prstGeom prst="rect">
            <a:avLst/>
          </a:prstGeom>
          <a:noFill/>
        </p:spPr>
        <p:txBody>
          <a:bodyPr wrap="none" rtlCol="0">
            <a:spAutoFit/>
          </a:bodyPr>
          <a:lstStyle/>
          <a:p>
            <a:r>
              <a:rPr kumimoji="1" lang="en-US" altLang="ja-JP" sz="2000" dirty="0">
                <a:solidFill>
                  <a:srgbClr val="9B85B5"/>
                </a:solidFill>
              </a:rPr>
              <a:t>Same helicity</a:t>
            </a:r>
            <a:endParaRPr kumimoji="1" lang="ja-JP" altLang="en-US" sz="2000" dirty="0">
              <a:solidFill>
                <a:srgbClr val="9B85B5"/>
              </a:solidFill>
            </a:endParaRPr>
          </a:p>
        </p:txBody>
      </p:sp>
      <p:sp>
        <p:nvSpPr>
          <p:cNvPr id="55" name="TextBox 54">
            <a:extLst>
              <a:ext uri="{FF2B5EF4-FFF2-40B4-BE49-F238E27FC236}">
                <a16:creationId xmlns:a16="http://schemas.microsoft.com/office/drawing/2014/main" id="{88A4D532-444A-44C4-BB5B-0F3D0F487EBB}"/>
              </a:ext>
            </a:extLst>
          </p:cNvPr>
          <p:cNvSpPr txBox="1"/>
          <p:nvPr/>
        </p:nvSpPr>
        <p:spPr>
          <a:xfrm>
            <a:off x="1431342" y="2730238"/>
            <a:ext cx="1618200" cy="400110"/>
          </a:xfrm>
          <a:prstGeom prst="rect">
            <a:avLst/>
          </a:prstGeom>
          <a:noFill/>
        </p:spPr>
        <p:txBody>
          <a:bodyPr wrap="none" rtlCol="0">
            <a:spAutoFit/>
          </a:bodyPr>
          <a:lstStyle/>
          <a:p>
            <a:r>
              <a:rPr kumimoji="1" lang="en-US" altLang="ja-JP" sz="2000" dirty="0">
                <a:solidFill>
                  <a:srgbClr val="9B85B5"/>
                </a:solidFill>
              </a:rPr>
              <a:t>Opposite spin</a:t>
            </a:r>
            <a:endParaRPr kumimoji="1" lang="ja-JP" altLang="en-US" sz="2000" dirty="0">
              <a:solidFill>
                <a:srgbClr val="9B85B5"/>
              </a:solidFill>
            </a:endParaRPr>
          </a:p>
        </p:txBody>
      </p:sp>
      <p:sp>
        <p:nvSpPr>
          <p:cNvPr id="56" name="TextBox 55">
            <a:extLst>
              <a:ext uri="{FF2B5EF4-FFF2-40B4-BE49-F238E27FC236}">
                <a16:creationId xmlns:a16="http://schemas.microsoft.com/office/drawing/2014/main" id="{567846E9-71F3-41BA-84AD-2095B0F8AE40}"/>
              </a:ext>
            </a:extLst>
          </p:cNvPr>
          <p:cNvSpPr txBox="1"/>
          <p:nvPr/>
        </p:nvSpPr>
        <p:spPr>
          <a:xfrm>
            <a:off x="196960" y="2420888"/>
            <a:ext cx="2420534" cy="400110"/>
          </a:xfrm>
          <a:prstGeom prst="rect">
            <a:avLst/>
          </a:prstGeom>
          <a:noFill/>
        </p:spPr>
        <p:txBody>
          <a:bodyPr wrap="none" rtlCol="0">
            <a:spAutoFit/>
          </a:bodyPr>
          <a:lstStyle/>
          <a:p>
            <a:r>
              <a:rPr kumimoji="1" lang="en-US" altLang="ja-JP" sz="2000" dirty="0">
                <a:solidFill>
                  <a:srgbClr val="9B85B5"/>
                </a:solidFill>
              </a:rPr>
              <a:t>Opposite momentum</a:t>
            </a:r>
            <a:endParaRPr kumimoji="1" lang="ja-JP" altLang="en-US" sz="2000" dirty="0">
              <a:solidFill>
                <a:srgbClr val="9B85B5"/>
              </a:solidFill>
            </a:endParaRPr>
          </a:p>
        </p:txBody>
      </p:sp>
      <p:pic>
        <p:nvPicPr>
          <p:cNvPr id="107" name="Picture 106">
            <a:extLst>
              <a:ext uri="{FF2B5EF4-FFF2-40B4-BE49-F238E27FC236}">
                <a16:creationId xmlns:a16="http://schemas.microsoft.com/office/drawing/2014/main" id="{EE366B8A-031C-4EF2-B7D3-E6D0299F851C}"/>
              </a:ext>
            </a:extLst>
          </p:cNvPr>
          <p:cNvPicPr>
            <a:picLocks noChangeAspect="1"/>
          </p:cNvPicPr>
          <p:nvPr>
            <p:custDataLst>
              <p:tags r:id="rId8"/>
            </p:custDataLst>
          </p:nvPr>
        </p:nvPicPr>
        <p:blipFill>
          <a:blip r:embed="rId25" cstate="print">
            <a:extLst>
              <a:ext uri="{28A0092B-C50C-407E-A947-70E740481C1C}">
                <a14:useLocalDpi xmlns:a14="http://schemas.microsoft.com/office/drawing/2010/main" val="0"/>
              </a:ext>
            </a:extLst>
          </a:blip>
          <a:stretch>
            <a:fillRect/>
          </a:stretch>
        </p:blipFill>
        <p:spPr>
          <a:xfrm>
            <a:off x="519363" y="1431520"/>
            <a:ext cx="3538291" cy="582503"/>
          </a:xfrm>
          <a:prstGeom prst="rect">
            <a:avLst/>
          </a:prstGeom>
        </p:spPr>
      </p:pic>
      <p:grpSp>
        <p:nvGrpSpPr>
          <p:cNvPr id="129" name="Group 128">
            <a:extLst>
              <a:ext uri="{FF2B5EF4-FFF2-40B4-BE49-F238E27FC236}">
                <a16:creationId xmlns:a16="http://schemas.microsoft.com/office/drawing/2014/main" id="{1FE2ADBE-E1CE-4956-AADF-47D66A523E21}"/>
              </a:ext>
            </a:extLst>
          </p:cNvPr>
          <p:cNvGrpSpPr/>
          <p:nvPr/>
        </p:nvGrpSpPr>
        <p:grpSpPr>
          <a:xfrm>
            <a:off x="5076056" y="764704"/>
            <a:ext cx="3888427" cy="5400600"/>
            <a:chOff x="5076056" y="764704"/>
            <a:chExt cx="3888427" cy="5400600"/>
          </a:xfrm>
        </p:grpSpPr>
        <p:sp>
          <p:nvSpPr>
            <p:cNvPr id="128" name="Rectangle 127">
              <a:extLst>
                <a:ext uri="{FF2B5EF4-FFF2-40B4-BE49-F238E27FC236}">
                  <a16:creationId xmlns:a16="http://schemas.microsoft.com/office/drawing/2014/main" id="{C6E88B1A-1480-4474-95D3-499C86D5C74C}"/>
                </a:ext>
              </a:extLst>
            </p:cNvPr>
            <p:cNvSpPr/>
            <p:nvPr/>
          </p:nvSpPr>
          <p:spPr bwMode="auto">
            <a:xfrm>
              <a:off x="5230692" y="1340768"/>
              <a:ext cx="3661788" cy="806790"/>
            </a:xfrm>
            <a:prstGeom prst="rect">
              <a:avLst/>
            </a:prstGeom>
            <a:solidFill>
              <a:srgbClr val="CC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ja-JP" altLang="en-US"/>
            </a:p>
          </p:txBody>
        </p:sp>
        <p:sp>
          <p:nvSpPr>
            <p:cNvPr id="116" name="Rectangle 115">
              <a:extLst>
                <a:ext uri="{FF2B5EF4-FFF2-40B4-BE49-F238E27FC236}">
                  <a16:creationId xmlns:a16="http://schemas.microsoft.com/office/drawing/2014/main" id="{A32B4B5D-6881-4346-8F99-EB2C2B39E154}"/>
                </a:ext>
              </a:extLst>
            </p:cNvPr>
            <p:cNvSpPr/>
            <p:nvPr/>
          </p:nvSpPr>
          <p:spPr bwMode="auto">
            <a:xfrm>
              <a:off x="5230691" y="5159562"/>
              <a:ext cx="3661788" cy="761355"/>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ja-JP" altLang="en-US"/>
            </a:p>
          </p:txBody>
        </p:sp>
        <p:sp>
          <p:nvSpPr>
            <p:cNvPr id="117" name="Rectangle 116">
              <a:extLst>
                <a:ext uri="{FF2B5EF4-FFF2-40B4-BE49-F238E27FC236}">
                  <a16:creationId xmlns:a16="http://schemas.microsoft.com/office/drawing/2014/main" id="{3880F109-71AE-482D-9AAB-ABA10EB53AB0}"/>
                </a:ext>
              </a:extLst>
            </p:cNvPr>
            <p:cNvSpPr/>
            <p:nvPr/>
          </p:nvSpPr>
          <p:spPr bwMode="auto">
            <a:xfrm>
              <a:off x="5230692" y="3099693"/>
              <a:ext cx="3661788" cy="761355"/>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ja-JP" altLang="en-US"/>
            </a:p>
          </p:txBody>
        </p:sp>
        <p:sp>
          <p:nvSpPr>
            <p:cNvPr id="25" name="TextBox 24">
              <a:extLst>
                <a:ext uri="{FF2B5EF4-FFF2-40B4-BE49-F238E27FC236}">
                  <a16:creationId xmlns:a16="http://schemas.microsoft.com/office/drawing/2014/main" id="{BFE86FE0-ECF0-4927-A6DC-A12585F8A7E1}"/>
                </a:ext>
              </a:extLst>
            </p:cNvPr>
            <p:cNvSpPr txBox="1"/>
            <p:nvPr/>
          </p:nvSpPr>
          <p:spPr>
            <a:xfrm>
              <a:off x="5292080" y="764704"/>
              <a:ext cx="3044616" cy="461665"/>
            </a:xfrm>
            <a:prstGeom prst="rect">
              <a:avLst/>
            </a:prstGeom>
            <a:noFill/>
          </p:spPr>
          <p:txBody>
            <a:bodyPr wrap="none" rtlCol="0">
              <a:spAutoFit/>
            </a:bodyPr>
            <a:lstStyle/>
            <a:p>
              <a:r>
                <a:rPr kumimoji="1" lang="en-US" altLang="ja-JP" sz="2400" dirty="0">
                  <a:solidFill>
                    <a:srgbClr val="00B050"/>
                  </a:solidFill>
                </a:rPr>
                <a:t>The LLL (= soft photon)</a:t>
              </a:r>
              <a:endParaRPr kumimoji="1" lang="ja-JP" altLang="en-US" sz="2400" dirty="0">
                <a:solidFill>
                  <a:srgbClr val="00B050"/>
                </a:solidFill>
              </a:endParaRPr>
            </a:p>
          </p:txBody>
        </p:sp>
        <p:pic>
          <p:nvPicPr>
            <p:cNvPr id="101" name="Picture 100">
              <a:extLst>
                <a:ext uri="{FF2B5EF4-FFF2-40B4-BE49-F238E27FC236}">
                  <a16:creationId xmlns:a16="http://schemas.microsoft.com/office/drawing/2014/main" id="{E41FA589-80C9-46A0-9E13-AD4CA3D1A08E}"/>
                </a:ext>
              </a:extLst>
            </p:cNvPr>
            <p:cNvPicPr>
              <a:picLocks noChangeAspect="1"/>
            </p:cNvPicPr>
            <p:nvPr>
              <p:custDataLst>
                <p:tags r:id="rId10"/>
              </p:custDataLst>
            </p:nvPr>
          </p:nvPicPr>
          <p:blipFill>
            <a:blip r:embed="rId26" cstate="print">
              <a:extLst>
                <a:ext uri="{28A0092B-C50C-407E-A947-70E740481C1C}">
                  <a14:useLocalDpi xmlns:a14="http://schemas.microsoft.com/office/drawing/2010/main" val="0"/>
                </a:ext>
              </a:extLst>
            </a:blip>
            <a:stretch>
              <a:fillRect/>
            </a:stretch>
          </p:blipFill>
          <p:spPr>
            <a:xfrm>
              <a:off x="5463486" y="4313784"/>
              <a:ext cx="969288" cy="339352"/>
            </a:xfrm>
            <a:prstGeom prst="rect">
              <a:avLst/>
            </a:prstGeom>
          </p:spPr>
        </p:pic>
        <p:pic>
          <p:nvPicPr>
            <p:cNvPr id="91" name="Picture 90">
              <a:extLst>
                <a:ext uri="{FF2B5EF4-FFF2-40B4-BE49-F238E27FC236}">
                  <a16:creationId xmlns:a16="http://schemas.microsoft.com/office/drawing/2014/main" id="{E59FF75A-4029-4E2E-BB04-4A170CD19A77}"/>
                </a:ext>
              </a:extLst>
            </p:cNvPr>
            <p:cNvPicPr>
              <a:picLocks noChangeAspect="1"/>
            </p:cNvPicPr>
            <p:nvPr>
              <p:custDataLst>
                <p:tags r:id="rId11"/>
              </p:custDataLst>
            </p:nvPr>
          </p:nvPicPr>
          <p:blipFill>
            <a:blip r:embed="rId27" cstate="print">
              <a:extLst>
                <a:ext uri="{28A0092B-C50C-407E-A947-70E740481C1C}">
                  <a14:useLocalDpi xmlns:a14="http://schemas.microsoft.com/office/drawing/2010/main" val="0"/>
                </a:ext>
              </a:extLst>
            </a:blip>
            <a:stretch>
              <a:fillRect/>
            </a:stretch>
          </p:blipFill>
          <p:spPr>
            <a:xfrm>
              <a:off x="5481159" y="3162100"/>
              <a:ext cx="1318991" cy="626940"/>
            </a:xfrm>
            <a:prstGeom prst="rect">
              <a:avLst/>
            </a:prstGeom>
          </p:spPr>
        </p:pic>
        <p:pic>
          <p:nvPicPr>
            <p:cNvPr id="95" name="Picture 94">
              <a:extLst>
                <a:ext uri="{FF2B5EF4-FFF2-40B4-BE49-F238E27FC236}">
                  <a16:creationId xmlns:a16="http://schemas.microsoft.com/office/drawing/2014/main" id="{051D5345-A5D8-49AD-896C-01103691C670}"/>
                </a:ext>
              </a:extLst>
            </p:cNvPr>
            <p:cNvPicPr>
              <a:picLocks noChangeAspect="1"/>
            </p:cNvPicPr>
            <p:nvPr>
              <p:custDataLst>
                <p:tags r:id="rId12"/>
              </p:custDataLst>
            </p:nvPr>
          </p:nvPicPr>
          <p:blipFill>
            <a:blip r:embed="rId28" cstate="print">
              <a:extLst>
                <a:ext uri="{28A0092B-C50C-407E-A947-70E740481C1C}">
                  <a14:useLocalDpi xmlns:a14="http://schemas.microsoft.com/office/drawing/2010/main" val="0"/>
                </a:ext>
              </a:extLst>
            </a:blip>
            <a:stretch>
              <a:fillRect/>
            </a:stretch>
          </p:blipFill>
          <p:spPr>
            <a:xfrm>
              <a:off x="5463488" y="5250332"/>
              <a:ext cx="1311550" cy="626940"/>
            </a:xfrm>
            <a:prstGeom prst="rect">
              <a:avLst/>
            </a:prstGeom>
          </p:spPr>
        </p:pic>
        <p:pic>
          <p:nvPicPr>
            <p:cNvPr id="93" name="Picture 92">
              <a:extLst>
                <a:ext uri="{FF2B5EF4-FFF2-40B4-BE49-F238E27FC236}">
                  <a16:creationId xmlns:a16="http://schemas.microsoft.com/office/drawing/2014/main" id="{0058ED13-677E-4EB9-8836-8BAF5EDAA0CF}"/>
                </a:ext>
              </a:extLst>
            </p:cNvPr>
            <p:cNvPicPr>
              <a:picLocks noChangeAspect="1"/>
            </p:cNvPicPr>
            <p:nvPr>
              <p:custDataLst>
                <p:tags r:id="rId13"/>
              </p:custDataLst>
            </p:nvPr>
          </p:nvPicPr>
          <p:blipFill>
            <a:blip r:embed="rId29" cstate="print">
              <a:extLst>
                <a:ext uri="{28A0092B-C50C-407E-A947-70E740481C1C}">
                  <a14:useLocalDpi xmlns:a14="http://schemas.microsoft.com/office/drawing/2010/main" val="0"/>
                </a:ext>
              </a:extLst>
            </a:blip>
            <a:stretch>
              <a:fillRect/>
            </a:stretch>
          </p:blipFill>
          <p:spPr>
            <a:xfrm>
              <a:off x="7226471" y="3162100"/>
              <a:ext cx="1305969" cy="626940"/>
            </a:xfrm>
            <a:prstGeom prst="rect">
              <a:avLst/>
            </a:prstGeom>
          </p:spPr>
        </p:pic>
        <p:pic>
          <p:nvPicPr>
            <p:cNvPr id="99" name="Picture 98">
              <a:extLst>
                <a:ext uri="{FF2B5EF4-FFF2-40B4-BE49-F238E27FC236}">
                  <a16:creationId xmlns:a16="http://schemas.microsoft.com/office/drawing/2014/main" id="{B139DB73-C0FD-47DC-BF1E-436710E71133}"/>
                </a:ext>
              </a:extLst>
            </p:cNvPr>
            <p:cNvPicPr>
              <a:picLocks noChangeAspect="1"/>
            </p:cNvPicPr>
            <p:nvPr>
              <p:custDataLst>
                <p:tags r:id="rId14"/>
              </p:custDataLst>
            </p:nvPr>
          </p:nvPicPr>
          <p:blipFill>
            <a:blip r:embed="rId30" cstate="print">
              <a:extLst>
                <a:ext uri="{28A0092B-C50C-407E-A947-70E740481C1C}">
                  <a14:useLocalDpi xmlns:a14="http://schemas.microsoft.com/office/drawing/2010/main" val="0"/>
                </a:ext>
              </a:extLst>
            </a:blip>
            <a:stretch>
              <a:fillRect/>
            </a:stretch>
          </p:blipFill>
          <p:spPr>
            <a:xfrm>
              <a:off x="7233913" y="5250332"/>
              <a:ext cx="1298527" cy="626940"/>
            </a:xfrm>
            <a:prstGeom prst="rect">
              <a:avLst/>
            </a:prstGeom>
          </p:spPr>
        </p:pic>
        <p:sp>
          <p:nvSpPr>
            <p:cNvPr id="62" name="Arrow: Up-Down 61">
              <a:extLst>
                <a:ext uri="{FF2B5EF4-FFF2-40B4-BE49-F238E27FC236}">
                  <a16:creationId xmlns:a16="http://schemas.microsoft.com/office/drawing/2014/main" id="{FC004C4B-84A7-4376-967D-562E2488C85C}"/>
                </a:ext>
              </a:extLst>
            </p:cNvPr>
            <p:cNvSpPr/>
            <p:nvPr/>
          </p:nvSpPr>
          <p:spPr bwMode="auto">
            <a:xfrm>
              <a:off x="7463300" y="3717032"/>
              <a:ext cx="802796" cy="1724749"/>
            </a:xfrm>
            <a:prstGeom prst="upDownArrow">
              <a:avLst/>
            </a:prstGeom>
            <a:solidFill>
              <a:srgbClr val="CC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ja-JP" altLang="en-US"/>
            </a:p>
          </p:txBody>
        </p:sp>
        <p:sp>
          <p:nvSpPr>
            <p:cNvPr id="63" name="TextBox 62">
              <a:extLst>
                <a:ext uri="{FF2B5EF4-FFF2-40B4-BE49-F238E27FC236}">
                  <a16:creationId xmlns:a16="http://schemas.microsoft.com/office/drawing/2014/main" id="{D72BBD34-9E67-4337-9551-30ECDA684B2D}"/>
                </a:ext>
              </a:extLst>
            </p:cNvPr>
            <p:cNvSpPr txBox="1"/>
            <p:nvPr/>
          </p:nvSpPr>
          <p:spPr>
            <a:xfrm>
              <a:off x="6987150" y="4139788"/>
              <a:ext cx="1833322" cy="369332"/>
            </a:xfrm>
            <a:prstGeom prst="rect">
              <a:avLst/>
            </a:prstGeom>
            <a:noFill/>
          </p:spPr>
          <p:txBody>
            <a:bodyPr wrap="none" rtlCol="0">
              <a:spAutoFit/>
            </a:bodyPr>
            <a:lstStyle/>
            <a:p>
              <a:r>
                <a:rPr kumimoji="1" lang="en-US" altLang="ja-JP" dirty="0">
                  <a:solidFill>
                    <a:srgbClr val="FF0000"/>
                  </a:solidFill>
                </a:rPr>
                <a:t>Opposite chirality</a:t>
              </a:r>
              <a:endParaRPr kumimoji="1" lang="ja-JP" altLang="en-US" dirty="0">
                <a:solidFill>
                  <a:srgbClr val="FF0000"/>
                </a:solidFill>
              </a:endParaRPr>
            </a:p>
          </p:txBody>
        </p:sp>
        <p:sp>
          <p:nvSpPr>
            <p:cNvPr id="64" name="TextBox 63">
              <a:extLst>
                <a:ext uri="{FF2B5EF4-FFF2-40B4-BE49-F238E27FC236}">
                  <a16:creationId xmlns:a16="http://schemas.microsoft.com/office/drawing/2014/main" id="{4C21F13F-8B82-4A48-AFC1-7565EDF780EF}"/>
                </a:ext>
              </a:extLst>
            </p:cNvPr>
            <p:cNvSpPr txBox="1"/>
            <p:nvPr/>
          </p:nvSpPr>
          <p:spPr>
            <a:xfrm>
              <a:off x="7092280" y="2680068"/>
              <a:ext cx="1569660" cy="400110"/>
            </a:xfrm>
            <a:prstGeom prst="rect">
              <a:avLst/>
            </a:prstGeom>
            <a:noFill/>
          </p:spPr>
          <p:txBody>
            <a:bodyPr wrap="none" rtlCol="0">
              <a:spAutoFit/>
            </a:bodyPr>
            <a:lstStyle/>
            <a:p>
              <a:r>
                <a:rPr kumimoji="1" lang="en-US" altLang="ja-JP" sz="2000" dirty="0">
                  <a:solidFill>
                    <a:srgbClr val="9B85B5"/>
                  </a:solidFill>
                </a:rPr>
                <a:t>Same helicity</a:t>
              </a:r>
              <a:endParaRPr kumimoji="1" lang="ja-JP" altLang="en-US" sz="2000" dirty="0">
                <a:solidFill>
                  <a:srgbClr val="9B85B5"/>
                </a:solidFill>
              </a:endParaRPr>
            </a:p>
          </p:txBody>
        </p:sp>
        <p:sp>
          <p:nvSpPr>
            <p:cNvPr id="65" name="TextBox 64">
              <a:extLst>
                <a:ext uri="{FF2B5EF4-FFF2-40B4-BE49-F238E27FC236}">
                  <a16:creationId xmlns:a16="http://schemas.microsoft.com/office/drawing/2014/main" id="{9CFA7BF7-0775-4C5D-8DD4-D20581B6577C}"/>
                </a:ext>
              </a:extLst>
            </p:cNvPr>
            <p:cNvSpPr txBox="1"/>
            <p:nvPr/>
          </p:nvSpPr>
          <p:spPr>
            <a:xfrm>
              <a:off x="5247462" y="2379613"/>
              <a:ext cx="1675908" cy="707886"/>
            </a:xfrm>
            <a:prstGeom prst="rect">
              <a:avLst/>
            </a:prstGeom>
            <a:noFill/>
          </p:spPr>
          <p:txBody>
            <a:bodyPr wrap="none" rtlCol="0">
              <a:spAutoFit/>
            </a:bodyPr>
            <a:lstStyle/>
            <a:p>
              <a:r>
                <a:rPr kumimoji="1" lang="en-US" altLang="ja-JP" sz="2000" dirty="0">
                  <a:solidFill>
                    <a:srgbClr val="9B85B5"/>
                  </a:solidFill>
                </a:rPr>
                <a:t>Opposite spin </a:t>
              </a:r>
            </a:p>
            <a:p>
              <a:r>
                <a:rPr lang="en-US" altLang="ja-JP" sz="2000" u="sng" dirty="0">
                  <a:solidFill>
                    <a:srgbClr val="9B85B5"/>
                  </a:solidFill>
                </a:rPr>
                <a:t>along B-field</a:t>
              </a:r>
              <a:endParaRPr kumimoji="1" lang="ja-JP" altLang="en-US" sz="2000" u="sng" dirty="0">
                <a:solidFill>
                  <a:srgbClr val="9B85B5"/>
                </a:solidFill>
              </a:endParaRPr>
            </a:p>
          </p:txBody>
        </p:sp>
        <p:pic>
          <p:nvPicPr>
            <p:cNvPr id="103" name="Picture 102">
              <a:extLst>
                <a:ext uri="{FF2B5EF4-FFF2-40B4-BE49-F238E27FC236}">
                  <a16:creationId xmlns:a16="http://schemas.microsoft.com/office/drawing/2014/main" id="{66F0A6FC-FCBA-4116-B7AC-C011820A4647}"/>
                </a:ext>
              </a:extLst>
            </p:cNvPr>
            <p:cNvPicPr>
              <a:picLocks noChangeAspect="1"/>
            </p:cNvPicPr>
            <p:nvPr>
              <p:custDataLst>
                <p:tags r:id="rId15"/>
              </p:custDataLst>
            </p:nvPr>
          </p:nvPicPr>
          <p:blipFill>
            <a:blip r:embed="rId31" cstate="print">
              <a:extLst>
                <a:ext uri="{28A0092B-C50C-407E-A947-70E740481C1C}">
                  <a14:useLocalDpi xmlns:a14="http://schemas.microsoft.com/office/drawing/2010/main" val="0"/>
                </a:ext>
              </a:extLst>
            </a:blip>
            <a:stretch>
              <a:fillRect/>
            </a:stretch>
          </p:blipFill>
          <p:spPr>
            <a:xfrm>
              <a:off x="5463486" y="4725144"/>
              <a:ext cx="1628794" cy="163762"/>
            </a:xfrm>
            <a:prstGeom prst="rect">
              <a:avLst/>
            </a:prstGeom>
          </p:spPr>
        </p:pic>
        <p:pic>
          <p:nvPicPr>
            <p:cNvPr id="111" name="Picture 110">
              <a:extLst>
                <a:ext uri="{FF2B5EF4-FFF2-40B4-BE49-F238E27FC236}">
                  <a16:creationId xmlns:a16="http://schemas.microsoft.com/office/drawing/2014/main" id="{FC52A840-1C96-46A9-8D13-988D7D260057}"/>
                </a:ext>
              </a:extLst>
            </p:cNvPr>
            <p:cNvPicPr>
              <a:picLocks noChangeAspect="1"/>
            </p:cNvPicPr>
            <p:nvPr>
              <p:custDataLst>
                <p:tags r:id="rId16"/>
              </p:custDataLst>
            </p:nvPr>
          </p:nvPicPr>
          <p:blipFill>
            <a:blip r:embed="rId32" cstate="print">
              <a:extLst>
                <a:ext uri="{28A0092B-C50C-407E-A947-70E740481C1C}">
                  <a14:useLocalDpi xmlns:a14="http://schemas.microsoft.com/office/drawing/2010/main" val="0"/>
                </a:ext>
              </a:extLst>
            </a:blip>
            <a:stretch>
              <a:fillRect/>
            </a:stretch>
          </p:blipFill>
          <p:spPr>
            <a:xfrm>
              <a:off x="5359558" y="1373370"/>
              <a:ext cx="3172882" cy="714110"/>
            </a:xfrm>
            <a:prstGeom prst="rect">
              <a:avLst/>
            </a:prstGeom>
          </p:spPr>
        </p:pic>
        <p:sp>
          <p:nvSpPr>
            <p:cNvPr id="114" name="Rectangle 113">
              <a:extLst>
                <a:ext uri="{FF2B5EF4-FFF2-40B4-BE49-F238E27FC236}">
                  <a16:creationId xmlns:a16="http://schemas.microsoft.com/office/drawing/2014/main" id="{C5B41089-3E35-484C-86FA-46B7EDEAEC58}"/>
                </a:ext>
              </a:extLst>
            </p:cNvPr>
            <p:cNvSpPr/>
            <p:nvPr/>
          </p:nvSpPr>
          <p:spPr bwMode="auto">
            <a:xfrm>
              <a:off x="5076056" y="764704"/>
              <a:ext cx="3888427" cy="5400600"/>
            </a:xfrm>
            <a:prstGeom prst="rect">
              <a:avLst/>
            </a:prstGeom>
            <a:noFill/>
            <a:ln>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ja-JP" altLang="en-US"/>
            </a:p>
          </p:txBody>
        </p:sp>
      </p:grpSp>
      <p:sp>
        <p:nvSpPr>
          <p:cNvPr id="115" name="Rectangle 114">
            <a:extLst>
              <a:ext uri="{FF2B5EF4-FFF2-40B4-BE49-F238E27FC236}">
                <a16:creationId xmlns:a16="http://schemas.microsoft.com/office/drawing/2014/main" id="{21C293A0-BED7-47F2-AB95-C0199FE4821F}"/>
              </a:ext>
            </a:extLst>
          </p:cNvPr>
          <p:cNvSpPr/>
          <p:nvPr/>
        </p:nvSpPr>
        <p:spPr bwMode="auto">
          <a:xfrm>
            <a:off x="218694" y="764704"/>
            <a:ext cx="4657557" cy="5400600"/>
          </a:xfrm>
          <a:prstGeom prst="rect">
            <a:avLst/>
          </a:prstGeom>
          <a:noFill/>
          <a:ln>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ja-JP" altLang="en-US"/>
          </a:p>
        </p:txBody>
      </p:sp>
      <p:sp>
        <p:nvSpPr>
          <p:cNvPr id="52" name="TextBox 51">
            <a:extLst>
              <a:ext uri="{FF2B5EF4-FFF2-40B4-BE49-F238E27FC236}">
                <a16:creationId xmlns:a16="http://schemas.microsoft.com/office/drawing/2014/main" id="{F4519905-B3B2-4D2C-801E-4EBA8B201AEB}"/>
              </a:ext>
            </a:extLst>
          </p:cNvPr>
          <p:cNvSpPr txBox="1"/>
          <p:nvPr/>
        </p:nvSpPr>
        <p:spPr>
          <a:xfrm>
            <a:off x="2761510" y="4140775"/>
            <a:ext cx="2242538" cy="923330"/>
          </a:xfrm>
          <a:prstGeom prst="rect">
            <a:avLst/>
          </a:prstGeom>
          <a:noFill/>
        </p:spPr>
        <p:txBody>
          <a:bodyPr wrap="square" rtlCol="0">
            <a:spAutoFit/>
          </a:bodyPr>
          <a:lstStyle/>
          <a:p>
            <a:r>
              <a:rPr kumimoji="1" lang="en-US" altLang="ja-JP" dirty="0">
                <a:solidFill>
                  <a:srgbClr val="FF0000"/>
                </a:solidFill>
              </a:rPr>
              <a:t>Opposite chirality</a:t>
            </a:r>
          </a:p>
          <a:p>
            <a:r>
              <a:rPr lang="en-US" altLang="ja-JP" dirty="0">
                <a:solidFill>
                  <a:srgbClr val="FF0000"/>
                </a:solidFill>
                <a:sym typeface="Wingdings" panose="05000000000000000000" pitchFamily="2" charset="2"/>
              </a:rPr>
              <a:t> </a:t>
            </a:r>
            <a:r>
              <a:rPr lang="en-US" altLang="ja-JP" dirty="0">
                <a:solidFill>
                  <a:srgbClr val="FF0000"/>
                </a:solidFill>
              </a:rPr>
              <a:t>Needs </a:t>
            </a:r>
            <a:r>
              <a:rPr lang="en-US" altLang="ja-JP" u="sng" dirty="0">
                <a:solidFill>
                  <a:srgbClr val="FF0000"/>
                </a:solidFill>
              </a:rPr>
              <a:t>chirality mixing by finite mass</a:t>
            </a:r>
            <a:r>
              <a:rPr lang="en-US" altLang="ja-JP" dirty="0">
                <a:solidFill>
                  <a:srgbClr val="FF0000"/>
                </a:solidFill>
              </a:rPr>
              <a:t>.</a:t>
            </a:r>
            <a:endParaRPr kumimoji="1" lang="ja-JP" altLang="en-US" dirty="0">
              <a:solidFill>
                <a:srgbClr val="FF0000"/>
              </a:solidFill>
            </a:endParaRPr>
          </a:p>
        </p:txBody>
      </p:sp>
      <p:sp>
        <p:nvSpPr>
          <p:cNvPr id="118" name="TextBox 117">
            <a:extLst>
              <a:ext uri="{FF2B5EF4-FFF2-40B4-BE49-F238E27FC236}">
                <a16:creationId xmlns:a16="http://schemas.microsoft.com/office/drawing/2014/main" id="{776EF165-CBE3-427C-8AB5-BD3BE616EBEF}"/>
              </a:ext>
            </a:extLst>
          </p:cNvPr>
          <p:cNvSpPr txBox="1"/>
          <p:nvPr/>
        </p:nvSpPr>
        <p:spPr>
          <a:xfrm>
            <a:off x="5956841" y="292823"/>
            <a:ext cx="3100785" cy="369332"/>
          </a:xfrm>
          <a:prstGeom prst="rect">
            <a:avLst/>
          </a:prstGeom>
          <a:noFill/>
        </p:spPr>
        <p:txBody>
          <a:bodyPr wrap="none" rtlCol="0">
            <a:spAutoFit/>
          </a:bodyPr>
          <a:lstStyle/>
          <a:p>
            <a:r>
              <a:rPr lang="en-US" altLang="ja-JP" dirty="0">
                <a:solidFill>
                  <a:srgbClr val="00B050"/>
                </a:solidFill>
              </a:rPr>
              <a:t>KH, Taya, Yoshida </a:t>
            </a:r>
            <a:r>
              <a:rPr kumimoji="1" lang="en-US" altLang="ja-JP" dirty="0">
                <a:solidFill>
                  <a:srgbClr val="00B050"/>
                </a:solidFill>
              </a:rPr>
              <a:t>[</a:t>
            </a:r>
            <a:r>
              <a:rPr lang="en-US" altLang="ja-JP" dirty="0">
                <a:solidFill>
                  <a:srgbClr val="00B050"/>
                </a:solidFill>
                <a:hlinkClick r:id="rId33">
                  <a:extLst>
                    <a:ext uri="{A12FA001-AC4F-418D-AE19-62706E023703}">
                      <ahyp:hlinkClr xmlns:ahyp="http://schemas.microsoft.com/office/drawing/2018/hyperlinkcolor" val="tx"/>
                    </a:ext>
                  </a:extLst>
                </a:hlinkClick>
              </a:rPr>
              <a:t>2010.13492</a:t>
            </a:r>
            <a:r>
              <a:rPr lang="en-US" altLang="ja-JP" dirty="0">
                <a:solidFill>
                  <a:srgbClr val="00B050"/>
                </a:solidFill>
              </a:rPr>
              <a:t>]</a:t>
            </a:r>
            <a:endParaRPr kumimoji="1" lang="ja-JP" altLang="en-US" dirty="0">
              <a:solidFill>
                <a:srgbClr val="00B050"/>
              </a:solidFill>
            </a:endParaRPr>
          </a:p>
        </p:txBody>
      </p:sp>
      <p:pic>
        <p:nvPicPr>
          <p:cNvPr id="121" name="Picture 120" descr="Shape&#10;&#10;Description automatically generated with low confidence">
            <a:extLst>
              <a:ext uri="{FF2B5EF4-FFF2-40B4-BE49-F238E27FC236}">
                <a16:creationId xmlns:a16="http://schemas.microsoft.com/office/drawing/2014/main" id="{A83DADCD-8073-4C12-B165-F88BB5038BAA}"/>
              </a:ext>
            </a:extLst>
          </p:cNvPr>
          <p:cNvPicPr>
            <a:picLocks noChangeAspect="1"/>
          </p:cNvPicPr>
          <p:nvPr/>
        </p:nvPicPr>
        <p:blipFill>
          <a:blip r:embed="rId3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rot="16710159">
            <a:off x="85199" y="4929153"/>
            <a:ext cx="876672" cy="876672"/>
          </a:xfrm>
          <a:prstGeom prst="rect">
            <a:avLst/>
          </a:prstGeom>
        </p:spPr>
      </p:pic>
      <p:pic>
        <p:nvPicPr>
          <p:cNvPr id="122" name="Picture 121" descr="Shape&#10;&#10;Description automatically generated with low confidence">
            <a:extLst>
              <a:ext uri="{FF2B5EF4-FFF2-40B4-BE49-F238E27FC236}">
                <a16:creationId xmlns:a16="http://schemas.microsoft.com/office/drawing/2014/main" id="{FC2A1DDD-A534-4C1E-87CA-B68562234442}"/>
              </a:ext>
            </a:extLst>
          </p:cNvPr>
          <p:cNvPicPr>
            <a:picLocks noChangeAspect="1"/>
          </p:cNvPicPr>
          <p:nvPr/>
        </p:nvPicPr>
        <p:blipFill>
          <a:blip r:embed="rId3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rot="4889841" flipV="1">
            <a:off x="85199" y="3068399"/>
            <a:ext cx="876672" cy="876672"/>
          </a:xfrm>
          <a:prstGeom prst="rect">
            <a:avLst/>
          </a:prstGeom>
        </p:spPr>
      </p:pic>
      <p:sp>
        <p:nvSpPr>
          <p:cNvPr id="126" name="Oval 125">
            <a:extLst>
              <a:ext uri="{FF2B5EF4-FFF2-40B4-BE49-F238E27FC236}">
                <a16:creationId xmlns:a16="http://schemas.microsoft.com/office/drawing/2014/main" id="{59B752B6-371A-4CC0-89C7-0CECE950A04E}"/>
              </a:ext>
            </a:extLst>
          </p:cNvPr>
          <p:cNvSpPr/>
          <p:nvPr/>
        </p:nvSpPr>
        <p:spPr bwMode="auto">
          <a:xfrm>
            <a:off x="473901" y="4201361"/>
            <a:ext cx="703433" cy="703433"/>
          </a:xfrm>
          <a:prstGeom prst="ellips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ja-JP" altLang="en-US"/>
          </a:p>
        </p:txBody>
      </p:sp>
      <p:pic>
        <p:nvPicPr>
          <p:cNvPr id="34" name="Picture 33">
            <a:extLst>
              <a:ext uri="{FF2B5EF4-FFF2-40B4-BE49-F238E27FC236}">
                <a16:creationId xmlns:a16="http://schemas.microsoft.com/office/drawing/2014/main" id="{57D47AAE-FFD6-4DD3-AFA3-9E11D7EB922A}"/>
              </a:ext>
            </a:extLst>
          </p:cNvPr>
          <p:cNvPicPr>
            <a:picLocks noChangeAspect="1"/>
          </p:cNvPicPr>
          <p:nvPr>
            <p:custDataLst>
              <p:tags r:id="rId9"/>
            </p:custDataLst>
          </p:nvPr>
        </p:nvPicPr>
        <p:blipFill>
          <a:blip r:embed="rId35" cstate="print">
            <a:extLst>
              <a:ext uri="{28A0092B-C50C-407E-A947-70E740481C1C}">
                <a14:useLocalDpi xmlns:a14="http://schemas.microsoft.com/office/drawing/2010/main" val="0"/>
              </a:ext>
            </a:extLst>
          </a:blip>
          <a:stretch>
            <a:fillRect/>
          </a:stretch>
        </p:blipFill>
        <p:spPr>
          <a:xfrm>
            <a:off x="601270" y="4407511"/>
            <a:ext cx="450710" cy="245625"/>
          </a:xfrm>
          <a:prstGeom prst="rect">
            <a:avLst/>
          </a:prstGeom>
        </p:spPr>
      </p:pic>
      <p:sp>
        <p:nvSpPr>
          <p:cNvPr id="130" name="TextBox 129">
            <a:extLst>
              <a:ext uri="{FF2B5EF4-FFF2-40B4-BE49-F238E27FC236}">
                <a16:creationId xmlns:a16="http://schemas.microsoft.com/office/drawing/2014/main" id="{10416CC0-CBF6-4CB5-B862-2742A5EEEA18}"/>
              </a:ext>
            </a:extLst>
          </p:cNvPr>
          <p:cNvSpPr txBox="1"/>
          <p:nvPr/>
        </p:nvSpPr>
        <p:spPr>
          <a:xfrm>
            <a:off x="4168528" y="1322990"/>
            <a:ext cx="591829" cy="369332"/>
          </a:xfrm>
          <a:prstGeom prst="rect">
            <a:avLst/>
          </a:prstGeom>
          <a:noFill/>
        </p:spPr>
        <p:txBody>
          <a:bodyPr wrap="none" rtlCol="0">
            <a:spAutoFit/>
          </a:bodyPr>
          <a:lstStyle/>
          <a:p>
            <a:r>
              <a:rPr kumimoji="1" lang="en-US" altLang="ja-JP" dirty="0"/>
              <a:t>PDG</a:t>
            </a:r>
            <a:endParaRPr kumimoji="1" lang="ja-JP" altLang="en-US" dirty="0"/>
          </a:p>
        </p:txBody>
      </p:sp>
    </p:spTree>
    <p:extLst>
      <p:ext uri="{BB962C8B-B14F-4D97-AF65-F5344CB8AC3E}">
        <p14:creationId xmlns:p14="http://schemas.microsoft.com/office/powerpoint/2010/main" val="4103302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9"/>
                                        </p:tgtEl>
                                        <p:attrNameLst>
                                          <p:attrName>style.visibility</p:attrName>
                                        </p:attrNameLst>
                                      </p:cBhvr>
                                      <p:to>
                                        <p:strVal val="visible"/>
                                      </p:to>
                                    </p:set>
                                    <p:animEffect transition="in" filter="fade">
                                      <p:cBhvr>
                                        <p:cTn id="7" dur="500"/>
                                        <p:tgtEl>
                                          <p:spTgt spid="1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FDD960D-3284-4DB7-AB35-1D5A5948BE41}"/>
              </a:ext>
            </a:extLst>
          </p:cNvPr>
          <p:cNvSpPr txBox="1"/>
          <p:nvPr/>
        </p:nvSpPr>
        <p:spPr>
          <a:xfrm>
            <a:off x="2915816" y="41198"/>
            <a:ext cx="3433461" cy="523220"/>
          </a:xfrm>
          <a:prstGeom prst="rect">
            <a:avLst/>
          </a:prstGeom>
          <a:noFill/>
        </p:spPr>
        <p:txBody>
          <a:bodyPr wrap="square" rtlCol="0">
            <a:spAutoFit/>
          </a:bodyPr>
          <a:lstStyle/>
          <a:p>
            <a:r>
              <a:rPr kumimoji="1" lang="en-US" altLang="ja-JP" sz="2800" dirty="0">
                <a:solidFill>
                  <a:srgbClr val="00B0F0"/>
                </a:solidFill>
              </a:rPr>
              <a:t>Feasibility with HIC?</a:t>
            </a:r>
            <a:endParaRPr kumimoji="1" lang="ja-JP" altLang="en-US" sz="2800" dirty="0">
              <a:solidFill>
                <a:srgbClr val="00B0F0"/>
              </a:solidFill>
            </a:endParaRPr>
          </a:p>
        </p:txBody>
      </p:sp>
      <p:sp>
        <p:nvSpPr>
          <p:cNvPr id="5" name="TextBox 4">
            <a:extLst>
              <a:ext uri="{FF2B5EF4-FFF2-40B4-BE49-F238E27FC236}">
                <a16:creationId xmlns:a16="http://schemas.microsoft.com/office/drawing/2014/main" id="{91A8A7DC-16E1-46B4-ABB0-BD5B617C6C88}"/>
              </a:ext>
            </a:extLst>
          </p:cNvPr>
          <p:cNvSpPr txBox="1"/>
          <p:nvPr/>
        </p:nvSpPr>
        <p:spPr>
          <a:xfrm>
            <a:off x="4211960" y="2713866"/>
            <a:ext cx="4680520" cy="584775"/>
          </a:xfrm>
          <a:prstGeom prst="rect">
            <a:avLst/>
          </a:prstGeom>
          <a:noFill/>
        </p:spPr>
        <p:txBody>
          <a:bodyPr wrap="square">
            <a:spAutoFit/>
          </a:bodyPr>
          <a:lstStyle/>
          <a:p>
            <a:pPr marL="342900" indent="-342900">
              <a:buFont typeface="Arial" panose="020B0604020202020204" pitchFamily="34" charset="0"/>
              <a:buChar char="•"/>
            </a:pPr>
            <a:r>
              <a:rPr lang="en-US" altLang="ja-JP" sz="1600" dirty="0"/>
              <a:t>Acquired polarization due to the birefringence</a:t>
            </a:r>
          </a:p>
          <a:p>
            <a:pPr marL="342900" indent="-342900">
              <a:buFont typeface="Arial" panose="020B0604020202020204" pitchFamily="34" charset="0"/>
              <a:buChar char="•"/>
            </a:pPr>
            <a:r>
              <a:rPr lang="en-US" altLang="ja-JP" sz="1600" dirty="0"/>
              <a:t>Some of photons decay into fermion pairs</a:t>
            </a:r>
          </a:p>
        </p:txBody>
      </p:sp>
      <p:sp>
        <p:nvSpPr>
          <p:cNvPr id="12" name="TextBox 11">
            <a:extLst>
              <a:ext uri="{FF2B5EF4-FFF2-40B4-BE49-F238E27FC236}">
                <a16:creationId xmlns:a16="http://schemas.microsoft.com/office/drawing/2014/main" id="{28041651-F09B-4841-8B6C-D0AE9F09CF19}"/>
              </a:ext>
            </a:extLst>
          </p:cNvPr>
          <p:cNvSpPr txBox="1"/>
          <p:nvPr/>
        </p:nvSpPr>
        <p:spPr>
          <a:xfrm>
            <a:off x="709675" y="2132856"/>
            <a:ext cx="3667458" cy="584775"/>
          </a:xfrm>
          <a:prstGeom prst="rect">
            <a:avLst/>
          </a:prstGeom>
          <a:noFill/>
        </p:spPr>
        <p:txBody>
          <a:bodyPr wrap="square">
            <a:spAutoFit/>
          </a:bodyPr>
          <a:lstStyle/>
          <a:p>
            <a:r>
              <a:rPr lang="en-US" altLang="ja-JP" sz="1600" dirty="0"/>
              <a:t>Inborn polarization in photon sources</a:t>
            </a:r>
          </a:p>
          <a:p>
            <a:r>
              <a:rPr lang="en-US" altLang="ja-JP" sz="1600" dirty="0"/>
              <a:t>(Possibly unpolarized as well)</a:t>
            </a:r>
            <a:endParaRPr lang="ja-JP" altLang="en-US" sz="1600" dirty="0"/>
          </a:p>
        </p:txBody>
      </p:sp>
      <p:grpSp>
        <p:nvGrpSpPr>
          <p:cNvPr id="20" name="Group 19">
            <a:extLst>
              <a:ext uri="{FF2B5EF4-FFF2-40B4-BE49-F238E27FC236}">
                <a16:creationId xmlns:a16="http://schemas.microsoft.com/office/drawing/2014/main" id="{42168492-CDF4-4087-96B5-836CBD76DF77}"/>
              </a:ext>
            </a:extLst>
          </p:cNvPr>
          <p:cNvGrpSpPr/>
          <p:nvPr/>
        </p:nvGrpSpPr>
        <p:grpSpPr>
          <a:xfrm>
            <a:off x="1952776" y="908720"/>
            <a:ext cx="5804997" cy="1804149"/>
            <a:chOff x="1566629" y="1303237"/>
            <a:chExt cx="5804997" cy="1804149"/>
          </a:xfrm>
        </p:grpSpPr>
        <p:pic>
          <p:nvPicPr>
            <p:cNvPr id="11" name="Picture 10" descr="A picture containing looking, black, dark&#10;&#10;Description automatically generated">
              <a:extLst>
                <a:ext uri="{FF2B5EF4-FFF2-40B4-BE49-F238E27FC236}">
                  <a16:creationId xmlns:a16="http://schemas.microsoft.com/office/drawing/2014/main" id="{1836A26E-84E4-45F3-A602-D60E8540C2E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64269" y="2797596"/>
              <a:ext cx="607357" cy="292243"/>
            </a:xfrm>
            <a:prstGeom prst="rect">
              <a:avLst/>
            </a:prstGeom>
          </p:spPr>
        </p:pic>
        <p:sp>
          <p:nvSpPr>
            <p:cNvPr id="26" name="正方形/長方形 67">
              <a:extLst>
                <a:ext uri="{FF2B5EF4-FFF2-40B4-BE49-F238E27FC236}">
                  <a16:creationId xmlns:a16="http://schemas.microsoft.com/office/drawing/2014/main" id="{5B040083-9914-432A-A2D7-9C0D36681F52}"/>
                </a:ext>
              </a:extLst>
            </p:cNvPr>
            <p:cNvSpPr/>
            <p:nvPr/>
          </p:nvSpPr>
          <p:spPr>
            <a:xfrm>
              <a:off x="4453377" y="1303237"/>
              <a:ext cx="1963919" cy="16006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7" name="グループ化 69">
              <a:extLst>
                <a:ext uri="{FF2B5EF4-FFF2-40B4-BE49-F238E27FC236}">
                  <a16:creationId xmlns:a16="http://schemas.microsoft.com/office/drawing/2014/main" id="{A8DE206B-2AEA-44E6-BA62-3BD8D9DAEEE5}"/>
                </a:ext>
              </a:extLst>
            </p:cNvPr>
            <p:cNvGrpSpPr/>
            <p:nvPr/>
          </p:nvGrpSpPr>
          <p:grpSpPr>
            <a:xfrm>
              <a:off x="4756046" y="1364807"/>
              <a:ext cx="1413881" cy="1514452"/>
              <a:chOff x="-1457367" y="992746"/>
              <a:chExt cx="1925118" cy="4428472"/>
            </a:xfrm>
          </p:grpSpPr>
          <p:sp>
            <p:nvSpPr>
              <p:cNvPr id="28" name="円柱 79">
                <a:extLst>
                  <a:ext uri="{FF2B5EF4-FFF2-40B4-BE49-F238E27FC236}">
                    <a16:creationId xmlns:a16="http://schemas.microsoft.com/office/drawing/2014/main" id="{B1C9FD3B-7017-4C0D-B369-F7802138D40C}"/>
                  </a:ext>
                </a:extLst>
              </p:cNvPr>
              <p:cNvSpPr/>
              <p:nvPr/>
            </p:nvSpPr>
            <p:spPr>
              <a:xfrm>
                <a:off x="-591308" y="992746"/>
                <a:ext cx="173701" cy="3240360"/>
              </a:xfrm>
              <a:prstGeom prst="can">
                <a:avLst/>
              </a:prstGeom>
              <a:gradFill flip="none" rotWithShape="1">
                <a:gsLst>
                  <a:gs pos="0">
                    <a:srgbClr val="00B0F0">
                      <a:lumMod val="69000"/>
                    </a:srgbClr>
                  </a:gs>
                  <a:gs pos="50000">
                    <a:srgbClr val="00B0F0">
                      <a:lumMod val="93000"/>
                      <a:lumOff val="7000"/>
                    </a:srgbClr>
                  </a:gs>
                  <a:gs pos="100000">
                    <a:srgbClr val="00B0F0">
                      <a:lumMod val="69000"/>
                    </a:srgbClr>
                  </a:gs>
                </a:gsLst>
                <a:lin ang="0" scaled="1"/>
                <a:tileRect/>
              </a:gra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円柱 80">
                <a:extLst>
                  <a:ext uri="{FF2B5EF4-FFF2-40B4-BE49-F238E27FC236}">
                    <a16:creationId xmlns:a16="http://schemas.microsoft.com/office/drawing/2014/main" id="{2EA038AE-03A8-41BB-AD73-FA15C97321BA}"/>
                  </a:ext>
                </a:extLst>
              </p:cNvPr>
              <p:cNvSpPr/>
              <p:nvPr/>
            </p:nvSpPr>
            <p:spPr>
              <a:xfrm>
                <a:off x="-591309" y="1868820"/>
                <a:ext cx="173701" cy="3240360"/>
              </a:xfrm>
              <a:prstGeom prst="can">
                <a:avLst/>
              </a:prstGeom>
              <a:gradFill flip="none" rotWithShape="1">
                <a:gsLst>
                  <a:gs pos="0">
                    <a:srgbClr val="00B0F0">
                      <a:lumMod val="69000"/>
                    </a:srgbClr>
                  </a:gs>
                  <a:gs pos="50000">
                    <a:srgbClr val="00B0F0">
                      <a:lumMod val="93000"/>
                      <a:lumOff val="7000"/>
                    </a:srgbClr>
                  </a:gs>
                  <a:gs pos="100000">
                    <a:srgbClr val="00B0F0">
                      <a:lumMod val="69000"/>
                    </a:srgbClr>
                  </a:gs>
                </a:gsLst>
                <a:lin ang="0" scaled="1"/>
                <a:tileRect/>
              </a:gra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円柱 81">
                <a:extLst>
                  <a:ext uri="{FF2B5EF4-FFF2-40B4-BE49-F238E27FC236}">
                    <a16:creationId xmlns:a16="http://schemas.microsoft.com/office/drawing/2014/main" id="{891D953F-E90D-405D-86E3-F8D39A6B3A36}"/>
                  </a:ext>
                </a:extLst>
              </p:cNvPr>
              <p:cNvSpPr/>
              <p:nvPr/>
            </p:nvSpPr>
            <p:spPr>
              <a:xfrm>
                <a:off x="-881303" y="1076732"/>
                <a:ext cx="173701" cy="3240360"/>
              </a:xfrm>
              <a:prstGeom prst="can">
                <a:avLst/>
              </a:prstGeom>
              <a:gradFill flip="none" rotWithShape="1">
                <a:gsLst>
                  <a:gs pos="0">
                    <a:srgbClr val="00B0F0">
                      <a:lumMod val="69000"/>
                    </a:srgbClr>
                  </a:gs>
                  <a:gs pos="50000">
                    <a:srgbClr val="00B0F0">
                      <a:lumMod val="93000"/>
                      <a:lumOff val="7000"/>
                    </a:srgbClr>
                  </a:gs>
                  <a:gs pos="100000">
                    <a:srgbClr val="00B0F0">
                      <a:lumMod val="69000"/>
                    </a:srgbClr>
                  </a:gs>
                </a:gsLst>
                <a:lin ang="0" scaled="1"/>
                <a:tileRect/>
              </a:gra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円柱 82">
                <a:extLst>
                  <a:ext uri="{FF2B5EF4-FFF2-40B4-BE49-F238E27FC236}">
                    <a16:creationId xmlns:a16="http://schemas.microsoft.com/office/drawing/2014/main" id="{7E69A350-1BE0-4ADF-82E5-3A6EB52749EE}"/>
                  </a:ext>
                </a:extLst>
              </p:cNvPr>
              <p:cNvSpPr/>
              <p:nvPr/>
            </p:nvSpPr>
            <p:spPr>
              <a:xfrm>
                <a:off x="-1169335" y="1220748"/>
                <a:ext cx="173701" cy="3240360"/>
              </a:xfrm>
              <a:prstGeom prst="can">
                <a:avLst/>
              </a:prstGeom>
              <a:gradFill flip="none" rotWithShape="1">
                <a:gsLst>
                  <a:gs pos="0">
                    <a:srgbClr val="00B0F0">
                      <a:lumMod val="69000"/>
                    </a:srgbClr>
                  </a:gs>
                  <a:gs pos="50000">
                    <a:srgbClr val="00B0F0">
                      <a:lumMod val="93000"/>
                      <a:lumOff val="7000"/>
                    </a:srgbClr>
                  </a:gs>
                  <a:gs pos="100000">
                    <a:srgbClr val="00B0F0">
                      <a:lumMod val="69000"/>
                    </a:srgbClr>
                  </a:gs>
                </a:gsLst>
                <a:lin ang="0" scaled="1"/>
                <a:tileRect/>
              </a:gra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円柱 83">
                <a:extLst>
                  <a:ext uri="{FF2B5EF4-FFF2-40B4-BE49-F238E27FC236}">
                    <a16:creationId xmlns:a16="http://schemas.microsoft.com/office/drawing/2014/main" id="{5D4EB63E-0BBF-4F1E-BAD8-655DBB0B7F86}"/>
                  </a:ext>
                </a:extLst>
              </p:cNvPr>
              <p:cNvSpPr/>
              <p:nvPr/>
            </p:nvSpPr>
            <p:spPr>
              <a:xfrm>
                <a:off x="12478" y="1220748"/>
                <a:ext cx="173701" cy="3240360"/>
              </a:xfrm>
              <a:prstGeom prst="can">
                <a:avLst/>
              </a:prstGeom>
              <a:gradFill flip="none" rotWithShape="1">
                <a:gsLst>
                  <a:gs pos="0">
                    <a:srgbClr val="00B0F0">
                      <a:lumMod val="69000"/>
                    </a:srgbClr>
                  </a:gs>
                  <a:gs pos="50000">
                    <a:srgbClr val="00B0F0">
                      <a:lumMod val="93000"/>
                      <a:lumOff val="7000"/>
                    </a:srgbClr>
                  </a:gs>
                  <a:gs pos="100000">
                    <a:srgbClr val="00B0F0">
                      <a:lumMod val="69000"/>
                    </a:srgbClr>
                  </a:gs>
                </a:gsLst>
                <a:lin ang="0" scaled="1"/>
                <a:tileRect/>
              </a:gra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円柱 84">
                <a:extLst>
                  <a:ext uri="{FF2B5EF4-FFF2-40B4-BE49-F238E27FC236}">
                    <a16:creationId xmlns:a16="http://schemas.microsoft.com/office/drawing/2014/main" id="{301698E2-5211-46A5-911C-1C09785A72CF}"/>
                  </a:ext>
                </a:extLst>
              </p:cNvPr>
              <p:cNvSpPr/>
              <p:nvPr/>
            </p:nvSpPr>
            <p:spPr>
              <a:xfrm>
                <a:off x="-275554" y="1076732"/>
                <a:ext cx="173701" cy="3240360"/>
              </a:xfrm>
              <a:prstGeom prst="can">
                <a:avLst/>
              </a:prstGeom>
              <a:gradFill flip="none" rotWithShape="1">
                <a:gsLst>
                  <a:gs pos="0">
                    <a:srgbClr val="00B0F0">
                      <a:lumMod val="69000"/>
                    </a:srgbClr>
                  </a:gs>
                  <a:gs pos="50000">
                    <a:srgbClr val="00B0F0">
                      <a:lumMod val="93000"/>
                      <a:lumOff val="7000"/>
                    </a:srgbClr>
                  </a:gs>
                  <a:gs pos="100000">
                    <a:srgbClr val="00B0F0">
                      <a:lumMod val="69000"/>
                    </a:srgbClr>
                  </a:gs>
                </a:gsLst>
                <a:lin ang="0" scaled="1"/>
                <a:tileRect/>
              </a:gra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円柱 85">
                <a:extLst>
                  <a:ext uri="{FF2B5EF4-FFF2-40B4-BE49-F238E27FC236}">
                    <a16:creationId xmlns:a16="http://schemas.microsoft.com/office/drawing/2014/main" id="{3CA0050C-AEA9-40CA-88A0-9585CB4437A8}"/>
                  </a:ext>
                </a:extLst>
              </p:cNvPr>
              <p:cNvSpPr/>
              <p:nvPr/>
            </p:nvSpPr>
            <p:spPr>
              <a:xfrm>
                <a:off x="-582440" y="1360352"/>
                <a:ext cx="173701" cy="3240360"/>
              </a:xfrm>
              <a:prstGeom prst="can">
                <a:avLst/>
              </a:prstGeom>
              <a:gradFill flip="none" rotWithShape="1">
                <a:gsLst>
                  <a:gs pos="0">
                    <a:srgbClr val="00B0F0">
                      <a:lumMod val="69000"/>
                    </a:srgbClr>
                  </a:gs>
                  <a:gs pos="50000">
                    <a:srgbClr val="00B0F0">
                      <a:lumMod val="93000"/>
                      <a:lumOff val="7000"/>
                    </a:srgbClr>
                  </a:gs>
                  <a:gs pos="100000">
                    <a:srgbClr val="00B0F0">
                      <a:lumMod val="69000"/>
                    </a:srgbClr>
                  </a:gs>
                </a:gsLst>
                <a:lin ang="0" scaled="1"/>
                <a:tileRect/>
              </a:gra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円柱 86">
                <a:extLst>
                  <a:ext uri="{FF2B5EF4-FFF2-40B4-BE49-F238E27FC236}">
                    <a16:creationId xmlns:a16="http://schemas.microsoft.com/office/drawing/2014/main" id="{3CDF1B13-1DF9-485F-98EF-E0443CE84C7B}"/>
                  </a:ext>
                </a:extLst>
              </p:cNvPr>
              <p:cNvSpPr/>
              <p:nvPr/>
            </p:nvSpPr>
            <p:spPr>
              <a:xfrm>
                <a:off x="-275554" y="1508780"/>
                <a:ext cx="173701" cy="3240360"/>
              </a:xfrm>
              <a:prstGeom prst="can">
                <a:avLst/>
              </a:prstGeom>
              <a:gradFill flip="none" rotWithShape="1">
                <a:gsLst>
                  <a:gs pos="0">
                    <a:srgbClr val="00B0F0">
                      <a:lumMod val="69000"/>
                    </a:srgbClr>
                  </a:gs>
                  <a:gs pos="50000">
                    <a:srgbClr val="00B0F0">
                      <a:lumMod val="93000"/>
                      <a:lumOff val="7000"/>
                    </a:srgbClr>
                  </a:gs>
                  <a:gs pos="100000">
                    <a:srgbClr val="00B0F0">
                      <a:lumMod val="69000"/>
                    </a:srgbClr>
                  </a:gs>
                </a:gsLst>
                <a:lin ang="0" scaled="1"/>
                <a:tileRect/>
              </a:gra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円柱 87">
                <a:extLst>
                  <a:ext uri="{FF2B5EF4-FFF2-40B4-BE49-F238E27FC236}">
                    <a16:creationId xmlns:a16="http://schemas.microsoft.com/office/drawing/2014/main" id="{D8E61B47-E393-413F-AC2D-054AD843DDCC}"/>
                  </a:ext>
                </a:extLst>
              </p:cNvPr>
              <p:cNvSpPr/>
              <p:nvPr/>
            </p:nvSpPr>
            <p:spPr>
              <a:xfrm>
                <a:off x="288802" y="1360352"/>
                <a:ext cx="173701" cy="3240360"/>
              </a:xfrm>
              <a:prstGeom prst="can">
                <a:avLst/>
              </a:prstGeom>
              <a:gradFill flip="none" rotWithShape="1">
                <a:gsLst>
                  <a:gs pos="0">
                    <a:srgbClr val="00B0F0">
                      <a:lumMod val="69000"/>
                    </a:srgbClr>
                  </a:gs>
                  <a:gs pos="50000">
                    <a:srgbClr val="00B0F0">
                      <a:lumMod val="93000"/>
                      <a:lumOff val="7000"/>
                    </a:srgbClr>
                  </a:gs>
                  <a:gs pos="100000">
                    <a:srgbClr val="00B0F0">
                      <a:lumMod val="69000"/>
                    </a:srgbClr>
                  </a:gs>
                </a:gsLst>
                <a:lin ang="0" scaled="1"/>
                <a:tileRect/>
              </a:gra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円柱 88">
                <a:extLst>
                  <a:ext uri="{FF2B5EF4-FFF2-40B4-BE49-F238E27FC236}">
                    <a16:creationId xmlns:a16="http://schemas.microsoft.com/office/drawing/2014/main" id="{1BD89162-EB26-4B1C-8B8B-9C80ED1428C8}"/>
                  </a:ext>
                </a:extLst>
              </p:cNvPr>
              <p:cNvSpPr/>
              <p:nvPr/>
            </p:nvSpPr>
            <p:spPr>
              <a:xfrm>
                <a:off x="-1457367" y="1364764"/>
                <a:ext cx="173701" cy="3240360"/>
              </a:xfrm>
              <a:prstGeom prst="can">
                <a:avLst/>
              </a:prstGeom>
              <a:gradFill flip="none" rotWithShape="1">
                <a:gsLst>
                  <a:gs pos="0">
                    <a:srgbClr val="00B0F0">
                      <a:lumMod val="69000"/>
                    </a:srgbClr>
                  </a:gs>
                  <a:gs pos="50000">
                    <a:srgbClr val="00B0F0">
                      <a:lumMod val="93000"/>
                      <a:lumOff val="7000"/>
                    </a:srgbClr>
                  </a:gs>
                  <a:gs pos="100000">
                    <a:srgbClr val="00B0F0">
                      <a:lumMod val="69000"/>
                    </a:srgbClr>
                  </a:gs>
                </a:gsLst>
                <a:lin ang="0" scaled="1"/>
                <a:tileRect/>
              </a:gra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円柱 89">
                <a:extLst>
                  <a:ext uri="{FF2B5EF4-FFF2-40B4-BE49-F238E27FC236}">
                    <a16:creationId xmlns:a16="http://schemas.microsoft.com/office/drawing/2014/main" id="{DF850323-0DA6-4587-9E5A-084989A7D0FE}"/>
                  </a:ext>
                </a:extLst>
              </p:cNvPr>
              <p:cNvSpPr/>
              <p:nvPr/>
            </p:nvSpPr>
            <p:spPr>
              <a:xfrm>
                <a:off x="-881303" y="1436772"/>
                <a:ext cx="173701" cy="3240360"/>
              </a:xfrm>
              <a:prstGeom prst="can">
                <a:avLst/>
              </a:prstGeom>
              <a:gradFill flip="none" rotWithShape="1">
                <a:gsLst>
                  <a:gs pos="0">
                    <a:srgbClr val="00B0F0">
                      <a:lumMod val="69000"/>
                    </a:srgbClr>
                  </a:gs>
                  <a:gs pos="50000">
                    <a:srgbClr val="00B0F0">
                      <a:lumMod val="93000"/>
                      <a:lumOff val="7000"/>
                    </a:srgbClr>
                  </a:gs>
                  <a:gs pos="100000">
                    <a:srgbClr val="00B0F0">
                      <a:lumMod val="69000"/>
                    </a:srgbClr>
                  </a:gs>
                </a:gsLst>
                <a:lin ang="0" scaled="1"/>
                <a:tileRect/>
              </a:gra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円柱 90">
                <a:extLst>
                  <a:ext uri="{FF2B5EF4-FFF2-40B4-BE49-F238E27FC236}">
                    <a16:creationId xmlns:a16="http://schemas.microsoft.com/office/drawing/2014/main" id="{532F8B55-B31E-4D42-96B4-E8E69964B220}"/>
                  </a:ext>
                </a:extLst>
              </p:cNvPr>
              <p:cNvSpPr/>
              <p:nvPr/>
            </p:nvSpPr>
            <p:spPr>
              <a:xfrm>
                <a:off x="-582440" y="1770035"/>
                <a:ext cx="173701" cy="3240360"/>
              </a:xfrm>
              <a:prstGeom prst="can">
                <a:avLst/>
              </a:prstGeom>
              <a:gradFill flip="none" rotWithShape="1">
                <a:gsLst>
                  <a:gs pos="0">
                    <a:srgbClr val="00B0F0">
                      <a:lumMod val="69000"/>
                    </a:srgbClr>
                  </a:gs>
                  <a:gs pos="50000">
                    <a:srgbClr val="00B0F0">
                      <a:lumMod val="93000"/>
                      <a:lumOff val="7000"/>
                    </a:srgbClr>
                  </a:gs>
                  <a:gs pos="100000">
                    <a:srgbClr val="00B0F0">
                      <a:lumMod val="69000"/>
                    </a:srgbClr>
                  </a:gs>
                </a:gsLst>
                <a:lin ang="0" scaled="1"/>
                <a:tileRect/>
              </a:gra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円柱 91">
                <a:extLst>
                  <a:ext uri="{FF2B5EF4-FFF2-40B4-BE49-F238E27FC236}">
                    <a16:creationId xmlns:a16="http://schemas.microsoft.com/office/drawing/2014/main" id="{1385AD9B-E11E-411F-86DD-64F3245BFBE9}"/>
                  </a:ext>
                </a:extLst>
              </p:cNvPr>
              <p:cNvSpPr/>
              <p:nvPr/>
            </p:nvSpPr>
            <p:spPr>
              <a:xfrm>
                <a:off x="54801" y="1580788"/>
                <a:ext cx="173701" cy="3240360"/>
              </a:xfrm>
              <a:prstGeom prst="can">
                <a:avLst/>
              </a:prstGeom>
              <a:gradFill flip="none" rotWithShape="1">
                <a:gsLst>
                  <a:gs pos="0">
                    <a:srgbClr val="00B0F0">
                      <a:lumMod val="69000"/>
                    </a:srgbClr>
                  </a:gs>
                  <a:gs pos="50000">
                    <a:srgbClr val="00B0F0">
                      <a:lumMod val="93000"/>
                      <a:lumOff val="7000"/>
                    </a:srgbClr>
                  </a:gs>
                  <a:gs pos="100000">
                    <a:srgbClr val="00B0F0">
                      <a:lumMod val="69000"/>
                    </a:srgbClr>
                  </a:gs>
                </a:gsLst>
                <a:lin ang="0" scaled="1"/>
                <a:tileRect/>
              </a:gra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円柱 92">
                <a:extLst>
                  <a:ext uri="{FF2B5EF4-FFF2-40B4-BE49-F238E27FC236}">
                    <a16:creationId xmlns:a16="http://schemas.microsoft.com/office/drawing/2014/main" id="{8094C9A1-E858-4DC2-BC15-E17BEC7B0ACB}"/>
                  </a:ext>
                </a:extLst>
              </p:cNvPr>
              <p:cNvSpPr/>
              <p:nvPr/>
            </p:nvSpPr>
            <p:spPr>
              <a:xfrm>
                <a:off x="-1169336" y="1508780"/>
                <a:ext cx="173701" cy="3240360"/>
              </a:xfrm>
              <a:prstGeom prst="can">
                <a:avLst/>
              </a:prstGeom>
              <a:gradFill flip="none" rotWithShape="1">
                <a:gsLst>
                  <a:gs pos="0">
                    <a:srgbClr val="00B0F0">
                      <a:lumMod val="69000"/>
                    </a:srgbClr>
                  </a:gs>
                  <a:gs pos="50000">
                    <a:srgbClr val="00B0F0">
                      <a:lumMod val="93000"/>
                      <a:lumOff val="7000"/>
                    </a:srgbClr>
                  </a:gs>
                  <a:gs pos="100000">
                    <a:srgbClr val="00B0F0">
                      <a:lumMod val="69000"/>
                    </a:srgbClr>
                  </a:gs>
                </a:gsLst>
                <a:lin ang="0" scaled="1"/>
                <a:tileRect/>
              </a:gra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円柱 93">
                <a:extLst>
                  <a:ext uri="{FF2B5EF4-FFF2-40B4-BE49-F238E27FC236}">
                    <a16:creationId xmlns:a16="http://schemas.microsoft.com/office/drawing/2014/main" id="{EED5632B-6500-4D1C-AC0E-EEEB1931CCA1}"/>
                  </a:ext>
                </a:extLst>
              </p:cNvPr>
              <p:cNvSpPr/>
              <p:nvPr/>
            </p:nvSpPr>
            <p:spPr>
              <a:xfrm>
                <a:off x="-1165767" y="1813580"/>
                <a:ext cx="173701" cy="3240360"/>
              </a:xfrm>
              <a:prstGeom prst="can">
                <a:avLst/>
              </a:prstGeom>
              <a:gradFill flip="none" rotWithShape="1">
                <a:gsLst>
                  <a:gs pos="0">
                    <a:srgbClr val="00B0F0">
                      <a:lumMod val="69000"/>
                    </a:srgbClr>
                  </a:gs>
                  <a:gs pos="50000">
                    <a:srgbClr val="00B0F0">
                      <a:lumMod val="93000"/>
                      <a:lumOff val="7000"/>
                    </a:srgbClr>
                  </a:gs>
                  <a:gs pos="100000">
                    <a:srgbClr val="00B0F0">
                      <a:lumMod val="69000"/>
                    </a:srgbClr>
                  </a:gs>
                </a:gsLst>
                <a:lin ang="0" scaled="1"/>
                <a:tileRect/>
              </a:gra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円柱 94">
                <a:extLst>
                  <a:ext uri="{FF2B5EF4-FFF2-40B4-BE49-F238E27FC236}">
                    <a16:creationId xmlns:a16="http://schemas.microsoft.com/office/drawing/2014/main" id="{2996925C-959B-41A3-8E1B-5D9B114DDBC9}"/>
                  </a:ext>
                </a:extLst>
              </p:cNvPr>
              <p:cNvSpPr/>
              <p:nvPr/>
            </p:nvSpPr>
            <p:spPr>
              <a:xfrm>
                <a:off x="-881303" y="1813580"/>
                <a:ext cx="173701" cy="3240360"/>
              </a:xfrm>
              <a:prstGeom prst="can">
                <a:avLst/>
              </a:prstGeom>
              <a:gradFill flip="none" rotWithShape="1">
                <a:gsLst>
                  <a:gs pos="0">
                    <a:srgbClr val="00B0F0">
                      <a:lumMod val="69000"/>
                    </a:srgbClr>
                  </a:gs>
                  <a:gs pos="50000">
                    <a:srgbClr val="00B0F0">
                      <a:lumMod val="93000"/>
                      <a:lumOff val="7000"/>
                    </a:srgbClr>
                  </a:gs>
                  <a:gs pos="100000">
                    <a:srgbClr val="00B0F0">
                      <a:lumMod val="69000"/>
                    </a:srgbClr>
                  </a:gs>
                </a:gsLst>
                <a:lin ang="0" scaled="1"/>
                <a:tileRect/>
              </a:gra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4" name="円柱 95">
                <a:extLst>
                  <a:ext uri="{FF2B5EF4-FFF2-40B4-BE49-F238E27FC236}">
                    <a16:creationId xmlns:a16="http://schemas.microsoft.com/office/drawing/2014/main" id="{6BBC83C2-4C10-45EC-B6C8-1BF4F83C1655}"/>
                  </a:ext>
                </a:extLst>
              </p:cNvPr>
              <p:cNvSpPr/>
              <p:nvPr/>
            </p:nvSpPr>
            <p:spPr>
              <a:xfrm>
                <a:off x="-591310" y="2156852"/>
                <a:ext cx="173701" cy="3240360"/>
              </a:xfrm>
              <a:prstGeom prst="can">
                <a:avLst/>
              </a:prstGeom>
              <a:gradFill flip="none" rotWithShape="1">
                <a:gsLst>
                  <a:gs pos="0">
                    <a:srgbClr val="00B0F0">
                      <a:lumMod val="69000"/>
                    </a:srgbClr>
                  </a:gs>
                  <a:gs pos="50000">
                    <a:srgbClr val="00B0F0">
                      <a:lumMod val="93000"/>
                      <a:lumOff val="7000"/>
                    </a:srgbClr>
                  </a:gs>
                  <a:gs pos="100000">
                    <a:srgbClr val="00B0F0">
                      <a:lumMod val="69000"/>
                    </a:srgbClr>
                  </a:gs>
                </a:gsLst>
                <a:lin ang="0" scaled="1"/>
                <a:tileRect/>
              </a:gra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円柱 96">
                <a:extLst>
                  <a:ext uri="{FF2B5EF4-FFF2-40B4-BE49-F238E27FC236}">
                    <a16:creationId xmlns:a16="http://schemas.microsoft.com/office/drawing/2014/main" id="{473F6499-CE73-4EB5-A22A-745D249B810F}"/>
                  </a:ext>
                </a:extLst>
              </p:cNvPr>
              <p:cNvSpPr/>
              <p:nvPr/>
            </p:nvSpPr>
            <p:spPr>
              <a:xfrm>
                <a:off x="-270500" y="1849863"/>
                <a:ext cx="173701" cy="3240360"/>
              </a:xfrm>
              <a:prstGeom prst="can">
                <a:avLst/>
              </a:prstGeom>
              <a:gradFill flip="none" rotWithShape="1">
                <a:gsLst>
                  <a:gs pos="0">
                    <a:srgbClr val="00B0F0">
                      <a:lumMod val="69000"/>
                    </a:srgbClr>
                  </a:gs>
                  <a:gs pos="50000">
                    <a:srgbClr val="00B0F0">
                      <a:lumMod val="93000"/>
                      <a:lumOff val="7000"/>
                    </a:srgbClr>
                  </a:gs>
                  <a:gs pos="100000">
                    <a:srgbClr val="00B0F0">
                      <a:lumMod val="69000"/>
                    </a:srgbClr>
                  </a:gs>
                </a:gsLst>
                <a:lin ang="0" scaled="1"/>
                <a:tileRect/>
              </a:gra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円柱 97">
                <a:extLst>
                  <a:ext uri="{FF2B5EF4-FFF2-40B4-BE49-F238E27FC236}">
                    <a16:creationId xmlns:a16="http://schemas.microsoft.com/office/drawing/2014/main" id="{DCC77486-5790-4337-BA35-7266FFD0AAE5}"/>
                  </a:ext>
                </a:extLst>
              </p:cNvPr>
              <p:cNvSpPr/>
              <p:nvPr/>
            </p:nvSpPr>
            <p:spPr>
              <a:xfrm>
                <a:off x="-1177208" y="2052151"/>
                <a:ext cx="173701" cy="3240360"/>
              </a:xfrm>
              <a:prstGeom prst="can">
                <a:avLst/>
              </a:prstGeom>
              <a:gradFill flip="none" rotWithShape="1">
                <a:gsLst>
                  <a:gs pos="0">
                    <a:srgbClr val="00B0F0">
                      <a:lumMod val="69000"/>
                    </a:srgbClr>
                  </a:gs>
                  <a:gs pos="50000">
                    <a:srgbClr val="00B0F0">
                      <a:lumMod val="93000"/>
                      <a:lumOff val="7000"/>
                    </a:srgbClr>
                  </a:gs>
                  <a:gs pos="100000">
                    <a:srgbClr val="00B0F0">
                      <a:lumMod val="69000"/>
                    </a:srgbClr>
                  </a:gs>
                </a:gsLst>
                <a:lin ang="0" scaled="1"/>
                <a:tileRect/>
              </a:gra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円柱 98">
                <a:extLst>
                  <a:ext uri="{FF2B5EF4-FFF2-40B4-BE49-F238E27FC236}">
                    <a16:creationId xmlns:a16="http://schemas.microsoft.com/office/drawing/2014/main" id="{6E1A61AD-E301-4091-983F-F9984B622891}"/>
                  </a:ext>
                </a:extLst>
              </p:cNvPr>
              <p:cNvSpPr/>
              <p:nvPr/>
            </p:nvSpPr>
            <p:spPr>
              <a:xfrm>
                <a:off x="-1452313" y="1765744"/>
                <a:ext cx="173701" cy="3240360"/>
              </a:xfrm>
              <a:prstGeom prst="can">
                <a:avLst/>
              </a:prstGeom>
              <a:gradFill flip="none" rotWithShape="1">
                <a:gsLst>
                  <a:gs pos="0">
                    <a:srgbClr val="00B0F0">
                      <a:lumMod val="69000"/>
                    </a:srgbClr>
                  </a:gs>
                  <a:gs pos="50000">
                    <a:srgbClr val="00B0F0">
                      <a:lumMod val="93000"/>
                      <a:lumOff val="7000"/>
                    </a:srgbClr>
                  </a:gs>
                  <a:gs pos="100000">
                    <a:srgbClr val="00B0F0">
                      <a:lumMod val="69000"/>
                    </a:srgbClr>
                  </a:gs>
                </a:gsLst>
                <a:lin ang="0" scaled="1"/>
                <a:tileRect/>
              </a:gra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円柱 99">
                <a:extLst>
                  <a:ext uri="{FF2B5EF4-FFF2-40B4-BE49-F238E27FC236}">
                    <a16:creationId xmlns:a16="http://schemas.microsoft.com/office/drawing/2014/main" id="{36E8B4A5-E04E-4844-88CC-8F136107ED46}"/>
                  </a:ext>
                </a:extLst>
              </p:cNvPr>
              <p:cNvSpPr/>
              <p:nvPr/>
            </p:nvSpPr>
            <p:spPr>
              <a:xfrm>
                <a:off x="-881303" y="2180858"/>
                <a:ext cx="173701" cy="3240360"/>
              </a:xfrm>
              <a:prstGeom prst="can">
                <a:avLst/>
              </a:prstGeom>
              <a:gradFill flip="none" rotWithShape="1">
                <a:gsLst>
                  <a:gs pos="0">
                    <a:srgbClr val="00B0F0">
                      <a:lumMod val="69000"/>
                    </a:srgbClr>
                  </a:gs>
                  <a:gs pos="50000">
                    <a:srgbClr val="00B0F0">
                      <a:lumMod val="93000"/>
                      <a:lumOff val="7000"/>
                    </a:srgbClr>
                  </a:gs>
                  <a:gs pos="100000">
                    <a:srgbClr val="00B0F0">
                      <a:lumMod val="69000"/>
                    </a:srgbClr>
                  </a:gs>
                </a:gsLst>
                <a:lin ang="0" scaled="1"/>
                <a:tileRect/>
              </a:gra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円柱 100">
                <a:extLst>
                  <a:ext uri="{FF2B5EF4-FFF2-40B4-BE49-F238E27FC236}">
                    <a16:creationId xmlns:a16="http://schemas.microsoft.com/office/drawing/2014/main" id="{222ABB09-2C83-4F3D-8461-8FF5C2F50F37}"/>
                  </a:ext>
                </a:extLst>
              </p:cNvPr>
              <p:cNvSpPr/>
              <p:nvPr/>
            </p:nvSpPr>
            <p:spPr>
              <a:xfrm>
                <a:off x="-265209" y="2156852"/>
                <a:ext cx="173701" cy="3240360"/>
              </a:xfrm>
              <a:prstGeom prst="can">
                <a:avLst/>
              </a:prstGeom>
              <a:gradFill flip="none" rotWithShape="1">
                <a:gsLst>
                  <a:gs pos="0">
                    <a:srgbClr val="00B0F0">
                      <a:lumMod val="69000"/>
                    </a:srgbClr>
                  </a:gs>
                  <a:gs pos="50000">
                    <a:srgbClr val="00B0F0">
                      <a:lumMod val="93000"/>
                      <a:lumOff val="7000"/>
                    </a:srgbClr>
                  </a:gs>
                  <a:gs pos="100000">
                    <a:srgbClr val="00B0F0">
                      <a:lumMod val="69000"/>
                    </a:srgbClr>
                  </a:gs>
                </a:gsLst>
                <a:lin ang="0" scaled="1"/>
                <a:tileRect/>
              </a:gra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円柱 101">
                <a:extLst>
                  <a:ext uri="{FF2B5EF4-FFF2-40B4-BE49-F238E27FC236}">
                    <a16:creationId xmlns:a16="http://schemas.microsoft.com/office/drawing/2014/main" id="{BAEB9553-97F6-48F1-8D67-09F4BCC5E872}"/>
                  </a:ext>
                </a:extLst>
              </p:cNvPr>
              <p:cNvSpPr/>
              <p:nvPr/>
            </p:nvSpPr>
            <p:spPr>
              <a:xfrm>
                <a:off x="54800" y="1911763"/>
                <a:ext cx="173701" cy="3240360"/>
              </a:xfrm>
              <a:prstGeom prst="can">
                <a:avLst/>
              </a:prstGeom>
              <a:gradFill flip="none" rotWithShape="1">
                <a:gsLst>
                  <a:gs pos="0">
                    <a:srgbClr val="00B0F0">
                      <a:lumMod val="69000"/>
                    </a:srgbClr>
                  </a:gs>
                  <a:gs pos="50000">
                    <a:srgbClr val="00B0F0">
                      <a:lumMod val="93000"/>
                      <a:lumOff val="7000"/>
                    </a:srgbClr>
                  </a:gs>
                  <a:gs pos="100000">
                    <a:srgbClr val="00B0F0">
                      <a:lumMod val="69000"/>
                    </a:srgbClr>
                  </a:gs>
                </a:gsLst>
                <a:lin ang="0" scaled="1"/>
                <a:tileRect/>
              </a:gra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円柱 102">
                <a:extLst>
                  <a:ext uri="{FF2B5EF4-FFF2-40B4-BE49-F238E27FC236}">
                    <a16:creationId xmlns:a16="http://schemas.microsoft.com/office/drawing/2014/main" id="{41C2F8A7-55BD-4503-AFD3-62BFBD011F8D}"/>
                  </a:ext>
                </a:extLst>
              </p:cNvPr>
              <p:cNvSpPr/>
              <p:nvPr/>
            </p:nvSpPr>
            <p:spPr>
              <a:xfrm>
                <a:off x="294050" y="1770035"/>
                <a:ext cx="173701" cy="3240360"/>
              </a:xfrm>
              <a:prstGeom prst="can">
                <a:avLst/>
              </a:prstGeom>
              <a:gradFill flip="none" rotWithShape="1">
                <a:gsLst>
                  <a:gs pos="0">
                    <a:srgbClr val="00B0F0">
                      <a:lumMod val="69000"/>
                    </a:srgbClr>
                  </a:gs>
                  <a:gs pos="50000">
                    <a:srgbClr val="00B0F0">
                      <a:lumMod val="93000"/>
                      <a:lumOff val="7000"/>
                    </a:srgbClr>
                  </a:gs>
                  <a:gs pos="100000">
                    <a:srgbClr val="00B0F0">
                      <a:lumMod val="69000"/>
                    </a:srgbClr>
                  </a:gs>
                </a:gsLst>
                <a:lin ang="0" scaled="1"/>
                <a:tileRect/>
              </a:gra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8" name="フリーフォーム 100 1">
              <a:extLst>
                <a:ext uri="{FF2B5EF4-FFF2-40B4-BE49-F238E27FC236}">
                  <a16:creationId xmlns:a16="http://schemas.microsoft.com/office/drawing/2014/main" id="{A5510618-29BD-4634-B8C6-B1D9C242C7C9}"/>
                </a:ext>
              </a:extLst>
            </p:cNvPr>
            <p:cNvSpPr/>
            <p:nvPr/>
          </p:nvSpPr>
          <p:spPr>
            <a:xfrm rot="11602814">
              <a:off x="3157856" y="1810210"/>
              <a:ext cx="1622990" cy="483539"/>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solidFill>
              <a:schemeClr val="accent6">
                <a:lumMod val="60000"/>
                <a:lumOff val="40000"/>
                <a:alpha val="43137"/>
              </a:schemeClr>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9" name="フリーフォーム 100 1">
              <a:extLst>
                <a:ext uri="{FF2B5EF4-FFF2-40B4-BE49-F238E27FC236}">
                  <a16:creationId xmlns:a16="http://schemas.microsoft.com/office/drawing/2014/main" id="{D4B0B474-FAA1-49E1-96F8-79D435D1B655}"/>
                </a:ext>
              </a:extLst>
            </p:cNvPr>
            <p:cNvSpPr/>
            <p:nvPr/>
          </p:nvSpPr>
          <p:spPr>
            <a:xfrm rot="11602814">
              <a:off x="4673996" y="2082321"/>
              <a:ext cx="2124442" cy="612627"/>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solidFill>
              <a:srgbClr val="33CC33">
                <a:alpha val="43137"/>
              </a:srgbClr>
            </a:solidFill>
            <a:ln w="28575">
              <a:solidFill>
                <a:srgbClr val="00B050"/>
              </a:solidFill>
            </a:ln>
            <a:scene3d>
              <a:camera prst="isometricOffAxis2Top">
                <a:rot lat="18448669" lon="2370242" rev="1973442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4" name="Rectangle: Rounded Corners 13">
              <a:extLst>
                <a:ext uri="{FF2B5EF4-FFF2-40B4-BE49-F238E27FC236}">
                  <a16:creationId xmlns:a16="http://schemas.microsoft.com/office/drawing/2014/main" id="{209CADAB-EFEE-429E-BCBB-7D0FC3F43391}"/>
                </a:ext>
              </a:extLst>
            </p:cNvPr>
            <p:cNvSpPr/>
            <p:nvPr/>
          </p:nvSpPr>
          <p:spPr bwMode="auto">
            <a:xfrm>
              <a:off x="1566629" y="1337969"/>
              <a:ext cx="969289" cy="1045388"/>
            </a:xfrm>
            <a:prstGeom prst="roundRect">
              <a:avLst/>
            </a:prstGeom>
            <a:gradFill flip="none" rotWithShape="1">
              <a:gsLst>
                <a:gs pos="0">
                  <a:srgbClr val="00B0F0">
                    <a:lumMod val="49000"/>
                    <a:lumOff val="51000"/>
                  </a:srgbClr>
                </a:gs>
                <a:gs pos="75000">
                  <a:srgbClr val="CCFF66">
                    <a:shade val="100000"/>
                    <a:satMod val="115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p>
          </p:txBody>
        </p:sp>
        <p:grpSp>
          <p:nvGrpSpPr>
            <p:cNvPr id="19" name="Group 18">
              <a:extLst>
                <a:ext uri="{FF2B5EF4-FFF2-40B4-BE49-F238E27FC236}">
                  <a16:creationId xmlns:a16="http://schemas.microsoft.com/office/drawing/2014/main" id="{0571D1B0-B7F7-46C3-A79D-A2AACBEA50CC}"/>
                </a:ext>
              </a:extLst>
            </p:cNvPr>
            <p:cNvGrpSpPr/>
            <p:nvPr/>
          </p:nvGrpSpPr>
          <p:grpSpPr>
            <a:xfrm>
              <a:off x="2267744" y="1592706"/>
              <a:ext cx="760547" cy="468142"/>
              <a:chOff x="2411788" y="1592706"/>
              <a:chExt cx="563760" cy="347013"/>
            </a:xfrm>
          </p:grpSpPr>
          <p:sp>
            <p:nvSpPr>
              <p:cNvPr id="7" name="フリーフォーム 100 1">
                <a:extLst>
                  <a:ext uri="{FF2B5EF4-FFF2-40B4-BE49-F238E27FC236}">
                    <a16:creationId xmlns:a16="http://schemas.microsoft.com/office/drawing/2014/main" id="{5F4C4449-9D2D-45EC-BC28-83FB78519E9F}"/>
                  </a:ext>
                </a:extLst>
              </p:cNvPr>
              <p:cNvSpPr/>
              <p:nvPr/>
            </p:nvSpPr>
            <p:spPr>
              <a:xfrm rot="11197777">
                <a:off x="2507589" y="1592706"/>
                <a:ext cx="460061" cy="62010"/>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p>
            </p:txBody>
          </p:sp>
          <p:sp>
            <p:nvSpPr>
              <p:cNvPr id="15" name="フリーフォーム 100 1">
                <a:extLst>
                  <a:ext uri="{FF2B5EF4-FFF2-40B4-BE49-F238E27FC236}">
                    <a16:creationId xmlns:a16="http://schemas.microsoft.com/office/drawing/2014/main" id="{BACBA967-E7AC-435C-977E-E25AD787C82F}"/>
                  </a:ext>
                </a:extLst>
              </p:cNvPr>
              <p:cNvSpPr/>
              <p:nvPr/>
            </p:nvSpPr>
            <p:spPr>
              <a:xfrm rot="11894836">
                <a:off x="2411788" y="1877709"/>
                <a:ext cx="460061" cy="62010"/>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6" name="フリーフォーム 100 1">
                <a:extLst>
                  <a:ext uri="{FF2B5EF4-FFF2-40B4-BE49-F238E27FC236}">
                    <a16:creationId xmlns:a16="http://schemas.microsoft.com/office/drawing/2014/main" id="{675DFFD3-FA0D-46D5-8F51-CBA84ABB6544}"/>
                  </a:ext>
                </a:extLst>
              </p:cNvPr>
              <p:cNvSpPr/>
              <p:nvPr/>
            </p:nvSpPr>
            <p:spPr>
              <a:xfrm rot="11894836">
                <a:off x="2515487" y="1749849"/>
                <a:ext cx="460061" cy="62010"/>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grpSp>
        <p:grpSp>
          <p:nvGrpSpPr>
            <p:cNvPr id="10" name="Group 9">
              <a:extLst>
                <a:ext uri="{FF2B5EF4-FFF2-40B4-BE49-F238E27FC236}">
                  <a16:creationId xmlns:a16="http://schemas.microsoft.com/office/drawing/2014/main" id="{AB29A69E-E439-435D-9B84-BB26ED63BCD9}"/>
                </a:ext>
              </a:extLst>
            </p:cNvPr>
            <p:cNvGrpSpPr/>
            <p:nvPr/>
          </p:nvGrpSpPr>
          <p:grpSpPr>
            <a:xfrm>
              <a:off x="5187915" y="2529668"/>
              <a:ext cx="2024517" cy="577718"/>
              <a:chOff x="5623393" y="4193896"/>
              <a:chExt cx="3294760" cy="1319710"/>
            </a:xfrm>
          </p:grpSpPr>
          <p:sp>
            <p:nvSpPr>
              <p:cNvPr id="55" name="Arc 54">
                <a:extLst>
                  <a:ext uri="{FF2B5EF4-FFF2-40B4-BE49-F238E27FC236}">
                    <a16:creationId xmlns:a16="http://schemas.microsoft.com/office/drawing/2014/main" id="{4B7CF162-6560-42AE-8F6E-E156236FE2CA}"/>
                  </a:ext>
                </a:extLst>
              </p:cNvPr>
              <p:cNvSpPr/>
              <p:nvPr/>
            </p:nvSpPr>
            <p:spPr>
              <a:xfrm rot="1203300">
                <a:off x="6463953" y="4838382"/>
                <a:ext cx="2454200" cy="675224"/>
              </a:xfrm>
              <a:prstGeom prst="arc">
                <a:avLst>
                  <a:gd name="adj1" fmla="val 6543651"/>
                  <a:gd name="adj2" fmla="val 15306960"/>
                </a:avLst>
              </a:prstGeom>
              <a:ln w="57150" cmpd="dbl">
                <a:solidFill>
                  <a:srgbClr val="33CC3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56" name="フリーフォーム 100 1">
                <a:extLst>
                  <a:ext uri="{FF2B5EF4-FFF2-40B4-BE49-F238E27FC236}">
                    <a16:creationId xmlns:a16="http://schemas.microsoft.com/office/drawing/2014/main" id="{C1C43DAE-DBE6-4859-83E1-FD928BC95DE8}"/>
                  </a:ext>
                </a:extLst>
              </p:cNvPr>
              <p:cNvSpPr/>
              <p:nvPr/>
            </p:nvSpPr>
            <p:spPr>
              <a:xfrm rot="1598369">
                <a:off x="5623393" y="4193896"/>
                <a:ext cx="927646" cy="151176"/>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noFill/>
              <a:ln w="38100">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grpSp>
      </p:grpSp>
      <p:sp>
        <p:nvSpPr>
          <p:cNvPr id="52" name="TextBox 51">
            <a:extLst>
              <a:ext uri="{FF2B5EF4-FFF2-40B4-BE49-F238E27FC236}">
                <a16:creationId xmlns:a16="http://schemas.microsoft.com/office/drawing/2014/main" id="{8B9DCDDE-341B-4B5E-8CFB-42808B74CC65}"/>
              </a:ext>
            </a:extLst>
          </p:cNvPr>
          <p:cNvSpPr txBox="1"/>
          <p:nvPr/>
        </p:nvSpPr>
        <p:spPr>
          <a:xfrm>
            <a:off x="3634495" y="4145012"/>
            <a:ext cx="5512354" cy="2308324"/>
          </a:xfrm>
          <a:prstGeom prst="rect">
            <a:avLst/>
          </a:prstGeom>
          <a:noFill/>
        </p:spPr>
        <p:txBody>
          <a:bodyPr wrap="square">
            <a:spAutoFit/>
          </a:bodyPr>
          <a:lstStyle/>
          <a:p>
            <a:pPr marL="285750" indent="-285750">
              <a:buFont typeface="Arial" panose="020B0604020202020204" pitchFamily="34" charset="0"/>
              <a:buChar char="•"/>
            </a:pPr>
            <a:r>
              <a:rPr kumimoji="1" lang="en-US" altLang="ja-JP" dirty="0"/>
              <a:t>There is </a:t>
            </a:r>
            <a:r>
              <a:rPr kumimoji="1" lang="en-US" altLang="ja-JP" dirty="0">
                <a:solidFill>
                  <a:srgbClr val="FF0000"/>
                </a:solidFill>
              </a:rPr>
              <a:t>no a priori difference</a:t>
            </a:r>
            <a:r>
              <a:rPr kumimoji="1" lang="en-US" altLang="ja-JP" dirty="0"/>
              <a:t>: Both are Coulomb electric fields in the nucleus rest frame.</a:t>
            </a:r>
          </a:p>
          <a:p>
            <a:pPr marL="285750" indent="-285750">
              <a:buFont typeface="Arial" panose="020B0604020202020204" pitchFamily="34" charset="0"/>
              <a:buChar char="•"/>
            </a:pPr>
            <a:r>
              <a:rPr kumimoji="1" lang="en-US" altLang="ja-JP" dirty="0"/>
              <a:t>The photon source has </a:t>
            </a:r>
            <a:r>
              <a:rPr kumimoji="1" lang="en-US" altLang="ja-JP" dirty="0">
                <a:solidFill>
                  <a:srgbClr val="FF0000"/>
                </a:solidFill>
              </a:rPr>
              <a:t>a momentum distribution</a:t>
            </a:r>
            <a:r>
              <a:rPr kumimoji="1" lang="en-US" altLang="ja-JP" dirty="0"/>
              <a:t>: Fourier transform of the charge distribution, e.g., the Woods-Saxon profile. </a:t>
            </a:r>
          </a:p>
          <a:p>
            <a:pPr marL="285750" indent="-285750">
              <a:buFont typeface="Arial" panose="020B0604020202020204" pitchFamily="34" charset="0"/>
              <a:buChar char="•"/>
            </a:pPr>
            <a:r>
              <a:rPr kumimoji="1" lang="en-US" altLang="ja-JP" dirty="0"/>
              <a:t>The </a:t>
            </a:r>
            <a:r>
              <a:rPr kumimoji="1" lang="en-US" altLang="ja-JP" dirty="0">
                <a:solidFill>
                  <a:srgbClr val="FF0000"/>
                </a:solidFill>
              </a:rPr>
              <a:t>hard and soft components </a:t>
            </a:r>
            <a:r>
              <a:rPr kumimoji="1" lang="en-US" altLang="ja-JP" dirty="0"/>
              <a:t>of  the distribution </a:t>
            </a:r>
            <a:r>
              <a:rPr lang="en-US" altLang="ja-JP" dirty="0"/>
              <a:t>may</a:t>
            </a:r>
            <a:r>
              <a:rPr kumimoji="1" lang="en-US" altLang="ja-JP" dirty="0"/>
              <a:t> be regarded as “photons” and a  “magnetic field”.</a:t>
            </a:r>
          </a:p>
          <a:p>
            <a:pPr marL="285750" indent="-285750">
              <a:buFont typeface="Arial" panose="020B0604020202020204" pitchFamily="34" charset="0"/>
              <a:buChar char="•"/>
            </a:pPr>
            <a:r>
              <a:rPr lang="en-US" altLang="ja-JP" dirty="0"/>
              <a:t>Needs quantitative estimates with a </a:t>
            </a:r>
            <a:r>
              <a:rPr lang="en-US" altLang="ja-JP" dirty="0">
                <a:solidFill>
                  <a:srgbClr val="FF0000"/>
                </a:solidFill>
              </a:rPr>
              <a:t>separation scale</a:t>
            </a:r>
            <a:r>
              <a:rPr lang="en-US" altLang="ja-JP" dirty="0"/>
              <a:t>. </a:t>
            </a:r>
            <a:endParaRPr kumimoji="1" lang="ja-JP" altLang="en-US" dirty="0"/>
          </a:p>
        </p:txBody>
      </p:sp>
      <p:sp>
        <p:nvSpPr>
          <p:cNvPr id="23" name="TextBox 22">
            <a:extLst>
              <a:ext uri="{FF2B5EF4-FFF2-40B4-BE49-F238E27FC236}">
                <a16:creationId xmlns:a16="http://schemas.microsoft.com/office/drawing/2014/main" id="{71B7C3A2-DCC6-4AC6-866D-25AA6D42C0C2}"/>
              </a:ext>
            </a:extLst>
          </p:cNvPr>
          <p:cNvSpPr txBox="1"/>
          <p:nvPr/>
        </p:nvSpPr>
        <p:spPr>
          <a:xfrm>
            <a:off x="179512" y="823769"/>
            <a:ext cx="1414426" cy="400110"/>
          </a:xfrm>
          <a:prstGeom prst="rect">
            <a:avLst/>
          </a:prstGeom>
          <a:noFill/>
        </p:spPr>
        <p:txBody>
          <a:bodyPr wrap="none" rtlCol="0">
            <a:spAutoFit/>
          </a:bodyPr>
          <a:lstStyle/>
          <a:p>
            <a:r>
              <a:rPr kumimoji="1" lang="en-US" altLang="ja-JP" sz="2000" dirty="0">
                <a:solidFill>
                  <a:srgbClr val="00B050"/>
                </a:solidFill>
              </a:rPr>
              <a:t>Ideal set-up</a:t>
            </a:r>
            <a:endParaRPr kumimoji="1" lang="ja-JP" altLang="en-US" sz="2000" dirty="0">
              <a:solidFill>
                <a:srgbClr val="00B050"/>
              </a:solidFill>
            </a:endParaRPr>
          </a:p>
        </p:txBody>
      </p:sp>
      <p:sp>
        <p:nvSpPr>
          <p:cNvPr id="24" name="TextBox 23">
            <a:extLst>
              <a:ext uri="{FF2B5EF4-FFF2-40B4-BE49-F238E27FC236}">
                <a16:creationId xmlns:a16="http://schemas.microsoft.com/office/drawing/2014/main" id="{81305963-0F65-4A06-82D3-083EFBDE2BE4}"/>
              </a:ext>
            </a:extLst>
          </p:cNvPr>
          <p:cNvSpPr txBox="1"/>
          <p:nvPr/>
        </p:nvSpPr>
        <p:spPr>
          <a:xfrm>
            <a:off x="739476" y="3630993"/>
            <a:ext cx="7524176" cy="461665"/>
          </a:xfrm>
          <a:prstGeom prst="rect">
            <a:avLst/>
          </a:prstGeom>
          <a:noFill/>
        </p:spPr>
        <p:txBody>
          <a:bodyPr wrap="none" rtlCol="0">
            <a:spAutoFit/>
          </a:bodyPr>
          <a:lstStyle/>
          <a:p>
            <a:r>
              <a:rPr kumimoji="1" lang="en-US" altLang="ja-JP" sz="2400" dirty="0">
                <a:solidFill>
                  <a:srgbClr val="00B0F0"/>
                </a:solidFill>
              </a:rPr>
              <a:t>What is a photon source and what is a strong B field in HIC?</a:t>
            </a:r>
            <a:endParaRPr kumimoji="1" lang="ja-JP" altLang="en-US" sz="2400" dirty="0">
              <a:solidFill>
                <a:srgbClr val="00B0F0"/>
              </a:solidFill>
            </a:endParaRPr>
          </a:p>
        </p:txBody>
      </p:sp>
      <p:grpSp>
        <p:nvGrpSpPr>
          <p:cNvPr id="58" name="Group 57">
            <a:extLst>
              <a:ext uri="{FF2B5EF4-FFF2-40B4-BE49-F238E27FC236}">
                <a16:creationId xmlns:a16="http://schemas.microsoft.com/office/drawing/2014/main" id="{9FAEE6C8-BA30-4554-98F7-A2371239AB40}"/>
              </a:ext>
            </a:extLst>
          </p:cNvPr>
          <p:cNvGrpSpPr/>
          <p:nvPr/>
        </p:nvGrpSpPr>
        <p:grpSpPr>
          <a:xfrm>
            <a:off x="88974" y="3856841"/>
            <a:ext cx="4050978" cy="2236455"/>
            <a:chOff x="3545358" y="-215591"/>
            <a:chExt cx="4050978" cy="2236455"/>
          </a:xfrm>
        </p:grpSpPr>
        <p:cxnSp>
          <p:nvCxnSpPr>
            <p:cNvPr id="59" name="Straight Arrow Connector 58">
              <a:extLst>
                <a:ext uri="{FF2B5EF4-FFF2-40B4-BE49-F238E27FC236}">
                  <a16:creationId xmlns:a16="http://schemas.microsoft.com/office/drawing/2014/main" id="{59943668-128C-4AB8-988F-795E14CE7D04}"/>
                </a:ext>
              </a:extLst>
            </p:cNvPr>
            <p:cNvCxnSpPr/>
            <p:nvPr/>
          </p:nvCxnSpPr>
          <p:spPr>
            <a:xfrm>
              <a:off x="3851920" y="548680"/>
              <a:ext cx="2232248" cy="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CAA362B0-5A91-4E8C-8205-A4A9A6EB3438}"/>
                </a:ext>
              </a:extLst>
            </p:cNvPr>
            <p:cNvCxnSpPr/>
            <p:nvPr/>
          </p:nvCxnSpPr>
          <p:spPr>
            <a:xfrm>
              <a:off x="4389887" y="1868464"/>
              <a:ext cx="2232248" cy="0"/>
            </a:xfrm>
            <a:prstGeom prst="straightConnector1">
              <a:avLst/>
            </a:prstGeom>
            <a:ln>
              <a:solidFill>
                <a:srgbClr val="00B0F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61" name="フリーフォーム 100 1">
              <a:extLst>
                <a:ext uri="{FF2B5EF4-FFF2-40B4-BE49-F238E27FC236}">
                  <a16:creationId xmlns:a16="http://schemas.microsoft.com/office/drawing/2014/main" id="{701E07C3-D014-4FF1-9FCD-D75E853D5CE8}"/>
                </a:ext>
              </a:extLst>
            </p:cNvPr>
            <p:cNvSpPr/>
            <p:nvPr/>
          </p:nvSpPr>
          <p:spPr>
            <a:xfrm rot="14837309">
              <a:off x="5650824" y="642127"/>
              <a:ext cx="462644" cy="86020"/>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62" name="フリーフォーム 100 1">
              <a:extLst>
                <a:ext uri="{FF2B5EF4-FFF2-40B4-BE49-F238E27FC236}">
                  <a16:creationId xmlns:a16="http://schemas.microsoft.com/office/drawing/2014/main" id="{69BD9BB2-785E-4C63-B6C6-233FE58354C7}"/>
                </a:ext>
              </a:extLst>
            </p:cNvPr>
            <p:cNvSpPr/>
            <p:nvPr/>
          </p:nvSpPr>
          <p:spPr>
            <a:xfrm rot="15211737">
              <a:off x="4920619" y="749330"/>
              <a:ext cx="485241" cy="89369"/>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63" name="フリーフォーム 100 1">
              <a:extLst>
                <a:ext uri="{FF2B5EF4-FFF2-40B4-BE49-F238E27FC236}">
                  <a16:creationId xmlns:a16="http://schemas.microsoft.com/office/drawing/2014/main" id="{8FF7AFA9-7201-404F-BEE5-F0D51EF0CEAA}"/>
                </a:ext>
              </a:extLst>
            </p:cNvPr>
            <p:cNvSpPr/>
            <p:nvPr/>
          </p:nvSpPr>
          <p:spPr>
            <a:xfrm rot="15211737">
              <a:off x="5161178" y="681157"/>
              <a:ext cx="445487" cy="101124"/>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64" name="フリーフォーム 100 1">
              <a:extLst>
                <a:ext uri="{FF2B5EF4-FFF2-40B4-BE49-F238E27FC236}">
                  <a16:creationId xmlns:a16="http://schemas.microsoft.com/office/drawing/2014/main" id="{9064A9D6-E830-4B4E-9E9C-BBCBD5A612C5}"/>
                </a:ext>
              </a:extLst>
            </p:cNvPr>
            <p:cNvSpPr/>
            <p:nvPr/>
          </p:nvSpPr>
          <p:spPr>
            <a:xfrm rot="16803838">
              <a:off x="5761845" y="1638543"/>
              <a:ext cx="462644" cy="86020"/>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65" name="フリーフォーム 100 1">
              <a:extLst>
                <a:ext uri="{FF2B5EF4-FFF2-40B4-BE49-F238E27FC236}">
                  <a16:creationId xmlns:a16="http://schemas.microsoft.com/office/drawing/2014/main" id="{BCC7D5AE-6A71-4C1E-BD26-F249657C06A9}"/>
                </a:ext>
              </a:extLst>
            </p:cNvPr>
            <p:cNvSpPr/>
            <p:nvPr/>
          </p:nvSpPr>
          <p:spPr>
            <a:xfrm rot="17356300">
              <a:off x="4883685" y="1470301"/>
              <a:ext cx="485241" cy="89369"/>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66" name="フリーフォーム 100 1">
              <a:extLst>
                <a:ext uri="{FF2B5EF4-FFF2-40B4-BE49-F238E27FC236}">
                  <a16:creationId xmlns:a16="http://schemas.microsoft.com/office/drawing/2014/main" id="{D88F7B80-030B-4CE6-8E9E-A8BE46480941}"/>
                </a:ext>
              </a:extLst>
            </p:cNvPr>
            <p:cNvSpPr/>
            <p:nvPr/>
          </p:nvSpPr>
          <p:spPr>
            <a:xfrm rot="16871209">
              <a:off x="5139162" y="1556790"/>
              <a:ext cx="451032" cy="79552"/>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67" name="フリーフォーム 100 1">
              <a:extLst>
                <a:ext uri="{FF2B5EF4-FFF2-40B4-BE49-F238E27FC236}">
                  <a16:creationId xmlns:a16="http://schemas.microsoft.com/office/drawing/2014/main" id="{FC41101D-72E8-418F-BDEB-DA9D1A5F2EA4}"/>
                </a:ext>
              </a:extLst>
            </p:cNvPr>
            <p:cNvSpPr/>
            <p:nvPr/>
          </p:nvSpPr>
          <p:spPr>
            <a:xfrm rot="13374474">
              <a:off x="4442613" y="814780"/>
              <a:ext cx="782205" cy="121840"/>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cxnSp>
          <p:nvCxnSpPr>
            <p:cNvPr id="68" name="Straight Arrow Connector 67">
              <a:extLst>
                <a:ext uri="{FF2B5EF4-FFF2-40B4-BE49-F238E27FC236}">
                  <a16:creationId xmlns:a16="http://schemas.microsoft.com/office/drawing/2014/main" id="{5C2A2B1E-FC8C-43D0-B14B-FF59F4048112}"/>
                </a:ext>
              </a:extLst>
            </p:cNvPr>
            <p:cNvCxnSpPr/>
            <p:nvPr/>
          </p:nvCxnSpPr>
          <p:spPr>
            <a:xfrm>
              <a:off x="3851920" y="476672"/>
              <a:ext cx="2232248" cy="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id="{64FA5314-2BB2-4028-B3FA-E3ED2DE962F5}"/>
                </a:ext>
              </a:extLst>
            </p:cNvPr>
            <p:cNvCxnSpPr/>
            <p:nvPr/>
          </p:nvCxnSpPr>
          <p:spPr>
            <a:xfrm>
              <a:off x="4389887" y="1796456"/>
              <a:ext cx="2232248" cy="0"/>
            </a:xfrm>
            <a:prstGeom prst="straightConnector1">
              <a:avLst/>
            </a:prstGeom>
            <a:ln>
              <a:solidFill>
                <a:srgbClr val="00B0F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3AA38C5A-9856-4F23-921C-42BE476F8AD6}"/>
                </a:ext>
              </a:extLst>
            </p:cNvPr>
            <p:cNvCxnSpPr/>
            <p:nvPr/>
          </p:nvCxnSpPr>
          <p:spPr>
            <a:xfrm>
              <a:off x="3851920" y="620688"/>
              <a:ext cx="2232248" cy="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5BF6F703-1503-46AE-B871-F9E6362B670B}"/>
                </a:ext>
              </a:extLst>
            </p:cNvPr>
            <p:cNvCxnSpPr/>
            <p:nvPr/>
          </p:nvCxnSpPr>
          <p:spPr>
            <a:xfrm>
              <a:off x="4389887" y="1940472"/>
              <a:ext cx="2232248" cy="0"/>
            </a:xfrm>
            <a:prstGeom prst="straightConnector1">
              <a:avLst/>
            </a:prstGeom>
            <a:ln>
              <a:solidFill>
                <a:srgbClr val="00B0F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92F647B8-40B7-41F6-9F1A-FE94DD2216CD}"/>
                </a:ext>
              </a:extLst>
            </p:cNvPr>
            <p:cNvCxnSpPr/>
            <p:nvPr/>
          </p:nvCxnSpPr>
          <p:spPr>
            <a:xfrm>
              <a:off x="3851920" y="404664"/>
              <a:ext cx="2232248" cy="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EC60E07C-4BE2-4E95-A774-91B978EECC10}"/>
                </a:ext>
              </a:extLst>
            </p:cNvPr>
            <p:cNvCxnSpPr/>
            <p:nvPr/>
          </p:nvCxnSpPr>
          <p:spPr>
            <a:xfrm>
              <a:off x="4389887" y="1724448"/>
              <a:ext cx="2232248" cy="0"/>
            </a:xfrm>
            <a:prstGeom prst="straightConnector1">
              <a:avLst/>
            </a:prstGeom>
            <a:ln>
              <a:solidFill>
                <a:srgbClr val="00B0F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4" name="Straight Arrow Connector 73">
              <a:extLst>
                <a:ext uri="{FF2B5EF4-FFF2-40B4-BE49-F238E27FC236}">
                  <a16:creationId xmlns:a16="http://schemas.microsoft.com/office/drawing/2014/main" id="{438246D0-78C8-4B0C-85A7-B2222E103FD5}"/>
                </a:ext>
              </a:extLst>
            </p:cNvPr>
            <p:cNvCxnSpPr/>
            <p:nvPr/>
          </p:nvCxnSpPr>
          <p:spPr>
            <a:xfrm>
              <a:off x="3851920" y="701080"/>
              <a:ext cx="2232248" cy="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F163DCF3-CD8C-4C3B-BF7B-8B1E852CE2A7}"/>
                </a:ext>
              </a:extLst>
            </p:cNvPr>
            <p:cNvCxnSpPr/>
            <p:nvPr/>
          </p:nvCxnSpPr>
          <p:spPr>
            <a:xfrm>
              <a:off x="4389887" y="2020864"/>
              <a:ext cx="2232248" cy="0"/>
            </a:xfrm>
            <a:prstGeom prst="straightConnector1">
              <a:avLst/>
            </a:prstGeom>
            <a:ln>
              <a:solidFill>
                <a:srgbClr val="00B0F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76" name="Group 75">
              <a:extLst>
                <a:ext uri="{FF2B5EF4-FFF2-40B4-BE49-F238E27FC236}">
                  <a16:creationId xmlns:a16="http://schemas.microsoft.com/office/drawing/2014/main" id="{1CA850C7-994F-4E01-909C-DF7B580F60D5}"/>
                </a:ext>
              </a:extLst>
            </p:cNvPr>
            <p:cNvGrpSpPr/>
            <p:nvPr/>
          </p:nvGrpSpPr>
          <p:grpSpPr>
            <a:xfrm>
              <a:off x="6156176" y="936537"/>
              <a:ext cx="882626" cy="1052303"/>
              <a:chOff x="3305083" y="2680715"/>
              <a:chExt cx="882626" cy="1052303"/>
            </a:xfrm>
          </p:grpSpPr>
          <p:sp>
            <p:nvSpPr>
              <p:cNvPr id="85" name="円/楕円 46 1">
                <a:extLst>
                  <a:ext uri="{FF2B5EF4-FFF2-40B4-BE49-F238E27FC236}">
                    <a16:creationId xmlns:a16="http://schemas.microsoft.com/office/drawing/2014/main" id="{1B503387-7DFB-40E4-8906-01EC9C7AC6B5}"/>
                  </a:ext>
                </a:extLst>
              </p:cNvPr>
              <p:cNvSpPr/>
              <p:nvPr/>
            </p:nvSpPr>
            <p:spPr>
              <a:xfrm>
                <a:off x="3305083" y="2680715"/>
                <a:ext cx="882626" cy="690066"/>
              </a:xfrm>
              <a:prstGeom prst="ellipse">
                <a:avLst/>
              </a:prstGeom>
              <a:solidFill>
                <a:srgbClr val="00B0F0"/>
              </a:solidFill>
              <a:effectLst>
                <a:outerShdw blurRad="381000" dist="114300" dir="1800000" sx="68000" sy="68000" rotWithShape="0">
                  <a:srgbClr val="000000">
                    <a:alpha val="50000"/>
                  </a:srgbClr>
                </a:outerShdw>
              </a:effectLst>
              <a:scene3d>
                <a:camera prst="isometricOffAxis2Top"/>
                <a:lightRig rig="threePt" dir="t"/>
              </a:scene3d>
              <a:sp3d extrusionH="57150" prstMaterial="softEdge">
                <a:bevelT w="635000" h="635000"/>
                <a:bevelB w="635000" h="635000"/>
              </a:sp3d>
            </p:spPr>
            <p:style>
              <a:lnRef idx="0">
                <a:schemeClr val="accent2"/>
              </a:lnRef>
              <a:fillRef idx="3">
                <a:schemeClr val="accent2"/>
              </a:fillRef>
              <a:effectRef idx="3">
                <a:schemeClr val="accent2"/>
              </a:effectRef>
              <a:fontRef idx="minor">
                <a:schemeClr val="lt1"/>
              </a:fontRef>
            </p:style>
            <p:txBody>
              <a:bodyPr rtlCol="0" anchor="ctr"/>
              <a:lstStyle/>
              <a:p>
                <a:pPr algn="ctr"/>
                <a:r>
                  <a:rPr lang="en-US" altLang="ja-JP" sz="1350" dirty="0"/>
                  <a:t>Z</a:t>
                </a:r>
                <a:endParaRPr lang="ja-JP" altLang="en-US" sz="1350" dirty="0"/>
              </a:p>
            </p:txBody>
          </p:sp>
          <p:sp>
            <p:nvSpPr>
              <p:cNvPr id="86" name="TextBox 85">
                <a:extLst>
                  <a:ext uri="{FF2B5EF4-FFF2-40B4-BE49-F238E27FC236}">
                    <a16:creationId xmlns:a16="http://schemas.microsoft.com/office/drawing/2014/main" id="{6626A785-F01C-4ECC-A05E-51208C0D50FA}"/>
                  </a:ext>
                </a:extLst>
              </p:cNvPr>
              <p:cNvSpPr txBox="1"/>
              <p:nvPr/>
            </p:nvSpPr>
            <p:spPr>
              <a:xfrm>
                <a:off x="3486369" y="3363686"/>
                <a:ext cx="295274" cy="369332"/>
              </a:xfrm>
              <a:prstGeom prst="rect">
                <a:avLst/>
              </a:prstGeom>
              <a:noFill/>
            </p:spPr>
            <p:txBody>
              <a:bodyPr wrap="none" rtlCol="0">
                <a:spAutoFit/>
              </a:bodyPr>
              <a:lstStyle/>
              <a:p>
                <a:r>
                  <a:rPr lang="en-US" altLang="ja-JP" b="1" dirty="0">
                    <a:solidFill>
                      <a:schemeClr val="bg1"/>
                    </a:solidFill>
                  </a:rPr>
                  <a:t>Z</a:t>
                </a:r>
                <a:endParaRPr lang="ja-JP" altLang="en-US" b="1" dirty="0">
                  <a:solidFill>
                    <a:schemeClr val="bg1"/>
                  </a:solidFill>
                </a:endParaRPr>
              </a:p>
            </p:txBody>
          </p:sp>
        </p:grpSp>
        <p:grpSp>
          <p:nvGrpSpPr>
            <p:cNvPr id="77" name="Group 76">
              <a:extLst>
                <a:ext uri="{FF2B5EF4-FFF2-40B4-BE49-F238E27FC236}">
                  <a16:creationId xmlns:a16="http://schemas.microsoft.com/office/drawing/2014/main" id="{9BEF9EFC-8B62-446F-9D9B-0028002878A2}"/>
                </a:ext>
              </a:extLst>
            </p:cNvPr>
            <p:cNvGrpSpPr/>
            <p:nvPr/>
          </p:nvGrpSpPr>
          <p:grpSpPr>
            <a:xfrm>
              <a:off x="3545358" y="-215591"/>
              <a:ext cx="882626" cy="1052303"/>
              <a:chOff x="433955" y="2227453"/>
              <a:chExt cx="882626" cy="1052303"/>
            </a:xfrm>
          </p:grpSpPr>
          <p:sp>
            <p:nvSpPr>
              <p:cNvPr id="83" name="円/楕円 46 2">
                <a:extLst>
                  <a:ext uri="{FF2B5EF4-FFF2-40B4-BE49-F238E27FC236}">
                    <a16:creationId xmlns:a16="http://schemas.microsoft.com/office/drawing/2014/main" id="{9FC165CF-640E-45DB-87A8-71D8130E2BB1}"/>
                  </a:ext>
                </a:extLst>
              </p:cNvPr>
              <p:cNvSpPr/>
              <p:nvPr/>
            </p:nvSpPr>
            <p:spPr>
              <a:xfrm>
                <a:off x="433955" y="2227453"/>
                <a:ext cx="882626" cy="690066"/>
              </a:xfrm>
              <a:prstGeom prst="ellipse">
                <a:avLst/>
              </a:prstGeom>
              <a:solidFill>
                <a:srgbClr val="00B0F0"/>
              </a:solidFill>
              <a:effectLst>
                <a:outerShdw blurRad="381000" dist="114300" dir="1800000" sx="68000" sy="68000" rotWithShape="0">
                  <a:srgbClr val="000000">
                    <a:alpha val="50000"/>
                  </a:srgbClr>
                </a:outerShdw>
              </a:effectLst>
              <a:scene3d>
                <a:camera prst="isometricOffAxis2Top"/>
                <a:lightRig rig="threePt" dir="t"/>
              </a:scene3d>
              <a:sp3d extrusionH="57150" prstMaterial="softEdge">
                <a:bevelT w="635000" h="635000"/>
                <a:bevelB w="635000" h="635000"/>
              </a:sp3d>
            </p:spPr>
            <p:style>
              <a:lnRef idx="0">
                <a:schemeClr val="accent2"/>
              </a:lnRef>
              <a:fillRef idx="3">
                <a:schemeClr val="accent2"/>
              </a:fillRef>
              <a:effectRef idx="3">
                <a:schemeClr val="accent2"/>
              </a:effectRef>
              <a:fontRef idx="minor">
                <a:schemeClr val="lt1"/>
              </a:fontRef>
            </p:style>
            <p:txBody>
              <a:bodyPr rtlCol="0" anchor="ctr"/>
              <a:lstStyle/>
              <a:p>
                <a:pPr algn="ctr"/>
                <a:r>
                  <a:rPr lang="en-US" altLang="ja-JP" sz="1350" dirty="0"/>
                  <a:t>Z</a:t>
                </a:r>
                <a:endParaRPr lang="ja-JP" altLang="en-US" sz="1350" dirty="0"/>
              </a:p>
            </p:txBody>
          </p:sp>
          <p:sp>
            <p:nvSpPr>
              <p:cNvPr id="84" name="TextBox 83">
                <a:extLst>
                  <a:ext uri="{FF2B5EF4-FFF2-40B4-BE49-F238E27FC236}">
                    <a16:creationId xmlns:a16="http://schemas.microsoft.com/office/drawing/2014/main" id="{647E9298-C75C-4836-80C3-BFB1FC055066}"/>
                  </a:ext>
                </a:extLst>
              </p:cNvPr>
              <p:cNvSpPr txBox="1"/>
              <p:nvPr/>
            </p:nvSpPr>
            <p:spPr>
              <a:xfrm>
                <a:off x="615241" y="2910424"/>
                <a:ext cx="295274" cy="369332"/>
              </a:xfrm>
              <a:prstGeom prst="rect">
                <a:avLst/>
              </a:prstGeom>
              <a:noFill/>
            </p:spPr>
            <p:txBody>
              <a:bodyPr wrap="none" rtlCol="0">
                <a:spAutoFit/>
              </a:bodyPr>
              <a:lstStyle/>
              <a:p>
                <a:r>
                  <a:rPr lang="en-US" altLang="ja-JP" b="1" dirty="0">
                    <a:solidFill>
                      <a:schemeClr val="bg1"/>
                    </a:solidFill>
                  </a:rPr>
                  <a:t>Z</a:t>
                </a:r>
                <a:endParaRPr lang="ja-JP" altLang="en-US" b="1" dirty="0">
                  <a:solidFill>
                    <a:schemeClr val="bg1"/>
                  </a:solidFill>
                </a:endParaRPr>
              </a:p>
            </p:txBody>
          </p:sp>
        </p:grpSp>
        <p:sp>
          <p:nvSpPr>
            <p:cNvPr id="78" name="TextBox 77">
              <a:extLst>
                <a:ext uri="{FF2B5EF4-FFF2-40B4-BE49-F238E27FC236}">
                  <a16:creationId xmlns:a16="http://schemas.microsoft.com/office/drawing/2014/main" id="{21DE872C-FFC7-4E3C-B615-96473F0B79B3}"/>
                </a:ext>
              </a:extLst>
            </p:cNvPr>
            <p:cNvSpPr txBox="1"/>
            <p:nvPr/>
          </p:nvSpPr>
          <p:spPr>
            <a:xfrm>
              <a:off x="5445650" y="1368008"/>
              <a:ext cx="492443" cy="338554"/>
            </a:xfrm>
            <a:prstGeom prst="rect">
              <a:avLst/>
            </a:prstGeom>
            <a:noFill/>
          </p:spPr>
          <p:txBody>
            <a:bodyPr wrap="none" rtlCol="0">
              <a:spAutoFit/>
            </a:bodyPr>
            <a:lstStyle/>
            <a:p>
              <a:r>
                <a:rPr kumimoji="1" lang="ja-JP" altLang="en-US" sz="1600" dirty="0"/>
                <a:t>・・・</a:t>
              </a:r>
            </a:p>
          </p:txBody>
        </p:sp>
        <p:sp>
          <p:nvSpPr>
            <p:cNvPr id="79" name="TextBox 78">
              <a:extLst>
                <a:ext uri="{FF2B5EF4-FFF2-40B4-BE49-F238E27FC236}">
                  <a16:creationId xmlns:a16="http://schemas.microsoft.com/office/drawing/2014/main" id="{8D39C9DC-A2E8-417C-BA5F-36D51BB36A30}"/>
                </a:ext>
              </a:extLst>
            </p:cNvPr>
            <p:cNvSpPr txBox="1"/>
            <p:nvPr/>
          </p:nvSpPr>
          <p:spPr>
            <a:xfrm>
              <a:off x="5445651" y="674321"/>
              <a:ext cx="492443" cy="338554"/>
            </a:xfrm>
            <a:prstGeom prst="rect">
              <a:avLst/>
            </a:prstGeom>
            <a:noFill/>
          </p:spPr>
          <p:txBody>
            <a:bodyPr wrap="none" rtlCol="0">
              <a:spAutoFit/>
            </a:bodyPr>
            <a:lstStyle/>
            <a:p>
              <a:r>
                <a:rPr kumimoji="1" lang="ja-JP" altLang="en-US" sz="1600" dirty="0"/>
                <a:t>・・・</a:t>
              </a:r>
            </a:p>
          </p:txBody>
        </p:sp>
        <p:sp>
          <p:nvSpPr>
            <p:cNvPr id="80" name="TextBox 79">
              <a:extLst>
                <a:ext uri="{FF2B5EF4-FFF2-40B4-BE49-F238E27FC236}">
                  <a16:creationId xmlns:a16="http://schemas.microsoft.com/office/drawing/2014/main" id="{231CA07C-191E-4361-8DE3-8D3FD781C2E5}"/>
                </a:ext>
              </a:extLst>
            </p:cNvPr>
            <p:cNvSpPr txBox="1"/>
            <p:nvPr/>
          </p:nvSpPr>
          <p:spPr>
            <a:xfrm>
              <a:off x="5707475" y="851157"/>
              <a:ext cx="1597873" cy="369332"/>
            </a:xfrm>
            <a:prstGeom prst="rect">
              <a:avLst/>
            </a:prstGeom>
            <a:noFill/>
          </p:spPr>
          <p:txBody>
            <a:bodyPr wrap="none" rtlCol="0">
              <a:spAutoFit/>
            </a:bodyPr>
            <a:lstStyle/>
            <a:p>
              <a:r>
                <a:rPr kumimoji="1" lang="en-US" altLang="ja-JP" dirty="0">
                  <a:solidFill>
                    <a:srgbClr val="00B050"/>
                  </a:solidFill>
                </a:rPr>
                <a:t>Soft (coherent)</a:t>
              </a:r>
              <a:endParaRPr kumimoji="1" lang="ja-JP" altLang="en-US" dirty="0">
                <a:solidFill>
                  <a:srgbClr val="00B050"/>
                </a:solidFill>
              </a:endParaRPr>
            </a:p>
          </p:txBody>
        </p:sp>
        <p:sp>
          <p:nvSpPr>
            <p:cNvPr id="81" name="TextBox 80">
              <a:extLst>
                <a:ext uri="{FF2B5EF4-FFF2-40B4-BE49-F238E27FC236}">
                  <a16:creationId xmlns:a16="http://schemas.microsoft.com/office/drawing/2014/main" id="{94A04640-B171-41D6-B696-F46D6606725F}"/>
                </a:ext>
              </a:extLst>
            </p:cNvPr>
            <p:cNvSpPr txBox="1"/>
            <p:nvPr/>
          </p:nvSpPr>
          <p:spPr>
            <a:xfrm>
              <a:off x="4392488" y="1086537"/>
              <a:ext cx="638380" cy="369332"/>
            </a:xfrm>
            <a:prstGeom prst="rect">
              <a:avLst/>
            </a:prstGeom>
            <a:noFill/>
          </p:spPr>
          <p:txBody>
            <a:bodyPr wrap="none" rtlCol="0">
              <a:spAutoFit/>
            </a:bodyPr>
            <a:lstStyle/>
            <a:p>
              <a:r>
                <a:rPr kumimoji="1" lang="en-US" altLang="ja-JP" dirty="0">
                  <a:solidFill>
                    <a:srgbClr val="FFC000"/>
                  </a:solidFill>
                </a:rPr>
                <a:t>Hard</a:t>
              </a:r>
              <a:endParaRPr kumimoji="1" lang="ja-JP" altLang="en-US" dirty="0">
                <a:solidFill>
                  <a:srgbClr val="FFC000"/>
                </a:solidFill>
              </a:endParaRPr>
            </a:p>
          </p:txBody>
        </p:sp>
        <p:sp>
          <p:nvSpPr>
            <p:cNvPr id="82" name="Arc 81">
              <a:extLst>
                <a:ext uri="{FF2B5EF4-FFF2-40B4-BE49-F238E27FC236}">
                  <a16:creationId xmlns:a16="http://schemas.microsoft.com/office/drawing/2014/main" id="{ED4C4014-0682-4AB3-A6DC-A850B6127DC5}"/>
                </a:ext>
              </a:extLst>
            </p:cNvPr>
            <p:cNvSpPr/>
            <p:nvPr/>
          </p:nvSpPr>
          <p:spPr>
            <a:xfrm>
              <a:off x="5070600" y="908720"/>
              <a:ext cx="2525736" cy="514163"/>
            </a:xfrm>
            <a:prstGeom prst="arc">
              <a:avLst>
                <a:gd name="adj1" fmla="val 5147396"/>
                <a:gd name="adj2" fmla="val 16435031"/>
              </a:avLst>
            </a:prstGeom>
            <a:ln w="60325" cmpd="dbl">
              <a:solidFill>
                <a:srgbClr val="33CC3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sp>
        <p:nvSpPr>
          <p:cNvPr id="87" name="TextBox 86">
            <a:extLst>
              <a:ext uri="{FF2B5EF4-FFF2-40B4-BE49-F238E27FC236}">
                <a16:creationId xmlns:a16="http://schemas.microsoft.com/office/drawing/2014/main" id="{68254FE7-9789-4075-BE0D-CCF6FD42433A}"/>
              </a:ext>
            </a:extLst>
          </p:cNvPr>
          <p:cNvSpPr txBox="1"/>
          <p:nvPr/>
        </p:nvSpPr>
        <p:spPr>
          <a:xfrm>
            <a:off x="254939" y="3134523"/>
            <a:ext cx="1364733" cy="400110"/>
          </a:xfrm>
          <a:prstGeom prst="rect">
            <a:avLst/>
          </a:prstGeom>
          <a:noFill/>
        </p:spPr>
        <p:txBody>
          <a:bodyPr wrap="none" rtlCol="0">
            <a:spAutoFit/>
          </a:bodyPr>
          <a:lstStyle/>
          <a:p>
            <a:r>
              <a:rPr kumimoji="1" lang="en-US" altLang="ja-JP" sz="2000" dirty="0">
                <a:solidFill>
                  <a:srgbClr val="00B050"/>
                </a:solidFill>
              </a:rPr>
              <a:t>UPC events</a:t>
            </a:r>
            <a:endParaRPr kumimoji="1" lang="ja-JP" altLang="en-US" sz="2000" dirty="0">
              <a:solidFill>
                <a:srgbClr val="00B050"/>
              </a:solidFill>
            </a:endParaRPr>
          </a:p>
        </p:txBody>
      </p:sp>
    </p:spTree>
    <p:extLst>
      <p:ext uri="{BB962C8B-B14F-4D97-AF65-F5344CB8AC3E}">
        <p14:creationId xmlns:p14="http://schemas.microsoft.com/office/powerpoint/2010/main" val="10252088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055D325-8BC6-4F57-B2F5-0D8D2EC1860E}"/>
              </a:ext>
            </a:extLst>
          </p:cNvPr>
          <p:cNvSpPr txBox="1"/>
          <p:nvPr/>
        </p:nvSpPr>
        <p:spPr>
          <a:xfrm>
            <a:off x="3591543" y="209546"/>
            <a:ext cx="1572995" cy="523220"/>
          </a:xfrm>
          <a:prstGeom prst="rect">
            <a:avLst/>
          </a:prstGeom>
          <a:noFill/>
        </p:spPr>
        <p:txBody>
          <a:bodyPr wrap="none" rtlCol="0">
            <a:spAutoFit/>
          </a:bodyPr>
          <a:lstStyle/>
          <a:p>
            <a:r>
              <a:rPr kumimoji="1" lang="en-US" altLang="ja-JP" sz="2800" dirty="0">
                <a:solidFill>
                  <a:srgbClr val="00B0F0"/>
                </a:solidFill>
              </a:rPr>
              <a:t>Summary</a:t>
            </a:r>
            <a:endParaRPr kumimoji="1" lang="ja-JP" altLang="en-US" sz="2800" dirty="0">
              <a:solidFill>
                <a:srgbClr val="00B0F0"/>
              </a:solidFill>
            </a:endParaRPr>
          </a:p>
        </p:txBody>
      </p:sp>
      <p:sp>
        <p:nvSpPr>
          <p:cNvPr id="3" name="TextBox 2">
            <a:extLst>
              <a:ext uri="{FF2B5EF4-FFF2-40B4-BE49-F238E27FC236}">
                <a16:creationId xmlns:a16="http://schemas.microsoft.com/office/drawing/2014/main" id="{52982F71-450E-4242-80C7-4F3D789F1C07}"/>
              </a:ext>
            </a:extLst>
          </p:cNvPr>
          <p:cNvSpPr txBox="1"/>
          <p:nvPr/>
        </p:nvSpPr>
        <p:spPr>
          <a:xfrm>
            <a:off x="899592" y="4241994"/>
            <a:ext cx="6359754" cy="707886"/>
          </a:xfrm>
          <a:prstGeom prst="rect">
            <a:avLst/>
          </a:prstGeom>
          <a:noFill/>
        </p:spPr>
        <p:txBody>
          <a:bodyPr wrap="none" rtlCol="0">
            <a:spAutoFit/>
          </a:bodyPr>
          <a:lstStyle/>
          <a:p>
            <a:pPr marL="285750" indent="-285750">
              <a:buFont typeface="Arial" panose="020B0604020202020204" pitchFamily="34" charset="0"/>
              <a:buChar char="•"/>
            </a:pPr>
            <a:r>
              <a:rPr kumimoji="1" lang="en-US" altLang="ja-JP" sz="2000" dirty="0"/>
              <a:t>Needs convolution with the photon distribution function</a:t>
            </a:r>
          </a:p>
          <a:p>
            <a:pPr marL="285750" indent="-285750">
              <a:buFont typeface="Arial" panose="020B0604020202020204" pitchFamily="34" charset="0"/>
              <a:buChar char="•"/>
            </a:pPr>
            <a:r>
              <a:rPr lang="en-US" altLang="ja-JP" sz="2000" dirty="0"/>
              <a:t>Time dependence of a magnetic field</a:t>
            </a:r>
            <a:endParaRPr kumimoji="1" lang="ja-JP" altLang="en-US" sz="2000" dirty="0"/>
          </a:p>
        </p:txBody>
      </p:sp>
      <p:sp>
        <p:nvSpPr>
          <p:cNvPr id="4" name="TextBox 3">
            <a:extLst>
              <a:ext uri="{FF2B5EF4-FFF2-40B4-BE49-F238E27FC236}">
                <a16:creationId xmlns:a16="http://schemas.microsoft.com/office/drawing/2014/main" id="{086087A3-BA35-4DB3-B5DF-1D62FB7D4AAD}"/>
              </a:ext>
            </a:extLst>
          </p:cNvPr>
          <p:cNvSpPr txBox="1"/>
          <p:nvPr/>
        </p:nvSpPr>
        <p:spPr>
          <a:xfrm>
            <a:off x="2123728" y="5373216"/>
            <a:ext cx="6768752" cy="369332"/>
          </a:xfrm>
          <a:prstGeom prst="rect">
            <a:avLst/>
          </a:prstGeom>
          <a:noFill/>
        </p:spPr>
        <p:txBody>
          <a:bodyPr wrap="square" rtlCol="0">
            <a:spAutoFit/>
          </a:bodyPr>
          <a:lstStyle/>
          <a:p>
            <a:r>
              <a:rPr kumimoji="1" lang="en-US" altLang="ja-JP" dirty="0">
                <a:solidFill>
                  <a:srgbClr val="00B050"/>
                </a:solidFill>
              </a:rPr>
              <a:t>KH, Xu-Guang Huang, Hidetoshi Taya, </a:t>
            </a:r>
            <a:r>
              <a:rPr kumimoji="1" lang="en-US" altLang="ja-JP" dirty="0" err="1">
                <a:solidFill>
                  <a:srgbClr val="00B050"/>
                </a:solidFill>
              </a:rPr>
              <a:t>Shinsuke</a:t>
            </a:r>
            <a:r>
              <a:rPr kumimoji="1" lang="en-US" altLang="ja-JP" dirty="0">
                <a:solidFill>
                  <a:srgbClr val="00B050"/>
                </a:solidFill>
              </a:rPr>
              <a:t> Yoshida, In progress.</a:t>
            </a:r>
            <a:endParaRPr kumimoji="1" lang="ja-JP" altLang="en-US" dirty="0">
              <a:solidFill>
                <a:srgbClr val="00B050"/>
              </a:solidFill>
            </a:endParaRPr>
          </a:p>
        </p:txBody>
      </p:sp>
      <p:sp>
        <p:nvSpPr>
          <p:cNvPr id="6" name="TextBox 5">
            <a:extLst>
              <a:ext uri="{FF2B5EF4-FFF2-40B4-BE49-F238E27FC236}">
                <a16:creationId xmlns:a16="http://schemas.microsoft.com/office/drawing/2014/main" id="{0042B701-6BC4-43A7-A2A7-F66CDD43C355}"/>
              </a:ext>
            </a:extLst>
          </p:cNvPr>
          <p:cNvSpPr txBox="1"/>
          <p:nvPr/>
        </p:nvSpPr>
        <p:spPr>
          <a:xfrm>
            <a:off x="895482" y="1086473"/>
            <a:ext cx="7262373" cy="1323439"/>
          </a:xfrm>
          <a:prstGeom prst="rect">
            <a:avLst/>
          </a:prstGeom>
          <a:noFill/>
        </p:spPr>
        <p:txBody>
          <a:bodyPr wrap="none" rtlCol="0">
            <a:spAutoFit/>
          </a:bodyPr>
          <a:lstStyle/>
          <a:p>
            <a:pPr marL="285750" indent="-285750">
              <a:buFont typeface="Arial" panose="020B0604020202020204" pitchFamily="34" charset="0"/>
              <a:buChar char="•"/>
            </a:pPr>
            <a:r>
              <a:rPr kumimoji="1" lang="en-US" altLang="ja-JP" sz="2000" dirty="0"/>
              <a:t>Vacuum birefringence (polarization-dependent refractive indices)</a:t>
            </a:r>
          </a:p>
          <a:p>
            <a:pPr marL="285750" indent="-285750">
              <a:buFont typeface="Arial" panose="020B0604020202020204" pitchFamily="34" charset="0"/>
              <a:buChar char="•"/>
            </a:pPr>
            <a:r>
              <a:rPr lang="en-US" altLang="ja-JP" sz="2000" dirty="0"/>
              <a:t>γ</a:t>
            </a:r>
            <a:r>
              <a:rPr lang="en-US" altLang="ja-JP" sz="2000" dirty="0">
                <a:sym typeface="Wingdings" panose="05000000000000000000" pitchFamily="2" charset="2"/>
              </a:rPr>
              <a:t> </a:t>
            </a:r>
            <a:r>
              <a:rPr lang="en-US" altLang="ja-JP" sz="2000" dirty="0" err="1">
                <a:sym typeface="Wingdings" panose="05000000000000000000" pitchFamily="2" charset="2"/>
              </a:rPr>
              <a:t>ee</a:t>
            </a:r>
            <a:r>
              <a:rPr lang="en-US" altLang="ja-JP" sz="2000" dirty="0">
                <a:sym typeface="Wingdings" panose="05000000000000000000" pitchFamily="2" charset="2"/>
              </a:rPr>
              <a:t> for both on-shell and off-shell photons</a:t>
            </a:r>
            <a:endParaRPr lang="en-US" altLang="ja-JP" sz="2000" dirty="0"/>
          </a:p>
          <a:p>
            <a:pPr marL="285750" indent="-285750">
              <a:buFont typeface="Arial" panose="020B0604020202020204" pitchFamily="34" charset="0"/>
              <a:buChar char="•"/>
            </a:pPr>
            <a:r>
              <a:rPr kumimoji="1" lang="en-US" altLang="ja-JP" sz="2000" dirty="0"/>
              <a:t>Differential di-lepton spectrum </a:t>
            </a:r>
          </a:p>
          <a:p>
            <a:r>
              <a:rPr lang="en-US" altLang="ja-JP" sz="2000" dirty="0">
                <a:sym typeface="Wingdings" panose="05000000000000000000" pitchFamily="2" charset="2"/>
              </a:rPr>
              <a:t>       </a:t>
            </a:r>
            <a:r>
              <a:rPr kumimoji="1" lang="en-US" altLang="ja-JP" sz="2000" dirty="0">
                <a:sym typeface="Wingdings" panose="05000000000000000000" pitchFamily="2" charset="2"/>
              </a:rPr>
              <a:t> “Helicity suppression” in the electron/muon</a:t>
            </a:r>
            <a:endParaRPr kumimoji="1" lang="ja-JP" altLang="en-US" sz="2000" dirty="0"/>
          </a:p>
        </p:txBody>
      </p:sp>
      <p:sp>
        <p:nvSpPr>
          <p:cNvPr id="7" name="TextBox 6">
            <a:extLst>
              <a:ext uri="{FF2B5EF4-FFF2-40B4-BE49-F238E27FC236}">
                <a16:creationId xmlns:a16="http://schemas.microsoft.com/office/drawing/2014/main" id="{364F00EC-74A9-4A85-A87A-525F5CAB1429}"/>
              </a:ext>
            </a:extLst>
          </p:cNvPr>
          <p:cNvSpPr txBox="1"/>
          <p:nvPr/>
        </p:nvSpPr>
        <p:spPr>
          <a:xfrm>
            <a:off x="2699792" y="3337828"/>
            <a:ext cx="3356496" cy="523220"/>
          </a:xfrm>
          <a:prstGeom prst="rect">
            <a:avLst/>
          </a:prstGeom>
          <a:noFill/>
        </p:spPr>
        <p:txBody>
          <a:bodyPr wrap="none" rtlCol="0">
            <a:spAutoFit/>
          </a:bodyPr>
          <a:lstStyle/>
          <a:p>
            <a:r>
              <a:rPr kumimoji="1" lang="en-US" altLang="ja-JP" sz="2800" dirty="0">
                <a:solidFill>
                  <a:srgbClr val="00B0F0"/>
                </a:solidFill>
              </a:rPr>
              <a:t>Prospects for the UPC</a:t>
            </a:r>
            <a:endParaRPr kumimoji="1" lang="ja-JP" altLang="en-US" sz="2800" dirty="0">
              <a:solidFill>
                <a:srgbClr val="00B0F0"/>
              </a:solidFill>
            </a:endParaRPr>
          </a:p>
        </p:txBody>
      </p:sp>
    </p:spTree>
    <p:extLst>
      <p:ext uri="{BB962C8B-B14F-4D97-AF65-F5344CB8AC3E}">
        <p14:creationId xmlns:p14="http://schemas.microsoft.com/office/powerpoint/2010/main" val="25368966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D7722A-EAFB-43E1-B465-4A9E4EDD45C1}"/>
              </a:ext>
            </a:extLst>
          </p:cNvPr>
          <p:cNvSpPr>
            <a:spLocks noGrp="1"/>
          </p:cNvSpPr>
          <p:nvPr>
            <p:ph type="title"/>
          </p:nvPr>
        </p:nvSpPr>
        <p:spPr>
          <a:xfrm>
            <a:off x="323528" y="2141984"/>
            <a:ext cx="8229600" cy="1143000"/>
          </a:xfrm>
        </p:spPr>
        <p:txBody>
          <a:bodyPr/>
          <a:lstStyle/>
          <a:p>
            <a:r>
              <a:rPr kumimoji="1" lang="en-US" altLang="ja-JP" i="1" dirty="0"/>
              <a:t>Back-up slides</a:t>
            </a:r>
            <a:endParaRPr kumimoji="1" lang="ja-JP" altLang="en-US" i="1" dirty="0"/>
          </a:p>
        </p:txBody>
      </p:sp>
    </p:spTree>
    <p:extLst>
      <p:ext uri="{BB962C8B-B14F-4D97-AF65-F5344CB8AC3E}">
        <p14:creationId xmlns:p14="http://schemas.microsoft.com/office/powerpoint/2010/main" val="34854831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Rectangle 65">
            <a:extLst>
              <a:ext uri="{FF2B5EF4-FFF2-40B4-BE49-F238E27FC236}">
                <a16:creationId xmlns:a16="http://schemas.microsoft.com/office/drawing/2014/main" id="{026EAD88-E27E-49D7-B568-DEB714C87BB4}"/>
              </a:ext>
            </a:extLst>
          </p:cNvPr>
          <p:cNvSpPr/>
          <p:nvPr/>
        </p:nvSpPr>
        <p:spPr bwMode="auto">
          <a:xfrm>
            <a:off x="4644009" y="836712"/>
            <a:ext cx="4392488" cy="258339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ja-JP" altLang="en-US" dirty="0"/>
          </a:p>
        </p:txBody>
      </p:sp>
      <p:grpSp>
        <p:nvGrpSpPr>
          <p:cNvPr id="3" name="Group 2">
            <a:extLst>
              <a:ext uri="{FF2B5EF4-FFF2-40B4-BE49-F238E27FC236}">
                <a16:creationId xmlns:a16="http://schemas.microsoft.com/office/drawing/2014/main" id="{83E52E93-538B-4C90-974A-232458FB9112}"/>
              </a:ext>
            </a:extLst>
          </p:cNvPr>
          <p:cNvGrpSpPr/>
          <p:nvPr/>
        </p:nvGrpSpPr>
        <p:grpSpPr>
          <a:xfrm>
            <a:off x="2984495" y="1233324"/>
            <a:ext cx="882626" cy="1052303"/>
            <a:chOff x="1250630" y="2046116"/>
            <a:chExt cx="1976412" cy="2329334"/>
          </a:xfrm>
        </p:grpSpPr>
        <p:sp>
          <p:nvSpPr>
            <p:cNvPr id="25" name="円/楕円 46 1">
              <a:extLst>
                <a:ext uri="{FF2B5EF4-FFF2-40B4-BE49-F238E27FC236}">
                  <a16:creationId xmlns:a16="http://schemas.microsoft.com/office/drawing/2014/main" id="{7BA5C950-3209-4AA2-91E1-A8BA10FD47F6}"/>
                </a:ext>
              </a:extLst>
            </p:cNvPr>
            <p:cNvSpPr/>
            <p:nvPr/>
          </p:nvSpPr>
          <p:spPr>
            <a:xfrm>
              <a:off x="1250630" y="2046116"/>
              <a:ext cx="1976412" cy="1527502"/>
            </a:xfrm>
            <a:prstGeom prst="ellipse">
              <a:avLst/>
            </a:prstGeom>
            <a:solidFill>
              <a:srgbClr val="00B0F0"/>
            </a:solidFill>
            <a:effectLst>
              <a:outerShdw blurRad="381000" dist="114300" dir="1800000" sx="68000" sy="68000" rotWithShape="0">
                <a:srgbClr val="000000">
                  <a:alpha val="50000"/>
                </a:srgbClr>
              </a:outerShdw>
            </a:effectLst>
            <a:scene3d>
              <a:camera prst="isometricOffAxis2Top"/>
              <a:lightRig rig="threePt" dir="t"/>
            </a:scene3d>
            <a:sp3d extrusionH="57150" prstMaterial="softEdge">
              <a:bevelT w="635000" h="635000"/>
              <a:bevelB w="635000" h="635000"/>
            </a:sp3d>
          </p:spPr>
          <p:style>
            <a:lnRef idx="0">
              <a:schemeClr val="accent2"/>
            </a:lnRef>
            <a:fillRef idx="3">
              <a:schemeClr val="accent2"/>
            </a:fillRef>
            <a:effectRef idx="3">
              <a:schemeClr val="accent2"/>
            </a:effectRef>
            <a:fontRef idx="minor">
              <a:schemeClr val="lt1"/>
            </a:fontRef>
          </p:style>
          <p:txBody>
            <a:bodyPr rtlCol="0" anchor="ctr"/>
            <a:lstStyle/>
            <a:p>
              <a:pPr algn="ctr"/>
              <a:r>
                <a:rPr lang="en-US" altLang="ja-JP" sz="1350" dirty="0"/>
                <a:t>Z</a:t>
              </a:r>
              <a:endParaRPr lang="ja-JP" altLang="en-US" sz="1350" dirty="0"/>
            </a:p>
          </p:txBody>
        </p:sp>
        <p:sp>
          <p:nvSpPr>
            <p:cNvPr id="26" name="TextBox 25">
              <a:extLst>
                <a:ext uri="{FF2B5EF4-FFF2-40B4-BE49-F238E27FC236}">
                  <a16:creationId xmlns:a16="http://schemas.microsoft.com/office/drawing/2014/main" id="{00ACF5FC-5283-4CDE-86FC-5D63749F523B}"/>
                </a:ext>
              </a:extLst>
            </p:cNvPr>
            <p:cNvSpPr txBox="1"/>
            <p:nvPr/>
          </p:nvSpPr>
          <p:spPr>
            <a:xfrm>
              <a:off x="1656573" y="3557911"/>
              <a:ext cx="661190" cy="817539"/>
            </a:xfrm>
            <a:prstGeom prst="rect">
              <a:avLst/>
            </a:prstGeom>
            <a:noFill/>
          </p:spPr>
          <p:txBody>
            <a:bodyPr wrap="none" rtlCol="0">
              <a:spAutoFit/>
            </a:bodyPr>
            <a:lstStyle/>
            <a:p>
              <a:r>
                <a:rPr lang="en-US" altLang="ja-JP" b="1" dirty="0">
                  <a:solidFill>
                    <a:schemeClr val="bg1"/>
                  </a:solidFill>
                </a:rPr>
                <a:t>Z</a:t>
              </a:r>
              <a:endParaRPr lang="ja-JP" altLang="en-US" b="1" dirty="0">
                <a:solidFill>
                  <a:schemeClr val="bg1"/>
                </a:solidFill>
              </a:endParaRPr>
            </a:p>
          </p:txBody>
        </p:sp>
      </p:grpSp>
      <p:grpSp>
        <p:nvGrpSpPr>
          <p:cNvPr id="5" name="グループ化 9">
            <a:extLst>
              <a:ext uri="{FF2B5EF4-FFF2-40B4-BE49-F238E27FC236}">
                <a16:creationId xmlns:a16="http://schemas.microsoft.com/office/drawing/2014/main" id="{785F9BEB-75EB-4242-A40C-F79F603B1337}"/>
              </a:ext>
            </a:extLst>
          </p:cNvPr>
          <p:cNvGrpSpPr/>
          <p:nvPr/>
        </p:nvGrpSpPr>
        <p:grpSpPr>
          <a:xfrm>
            <a:off x="1120664" y="1019492"/>
            <a:ext cx="2072580" cy="1782090"/>
            <a:chOff x="2154935" y="1917830"/>
            <a:chExt cx="4829703" cy="4177451"/>
          </a:xfrm>
        </p:grpSpPr>
        <p:sp>
          <p:nvSpPr>
            <p:cNvPr id="14" name="右矢印 11">
              <a:extLst>
                <a:ext uri="{FF2B5EF4-FFF2-40B4-BE49-F238E27FC236}">
                  <a16:creationId xmlns:a16="http://schemas.microsoft.com/office/drawing/2014/main" id="{61FF0F84-D382-4AA4-A296-7B8A6D722ED2}"/>
                </a:ext>
              </a:extLst>
            </p:cNvPr>
            <p:cNvSpPr/>
            <p:nvPr/>
          </p:nvSpPr>
          <p:spPr bwMode="auto">
            <a:xfrm>
              <a:off x="2226943" y="4142710"/>
              <a:ext cx="2166344" cy="438415"/>
            </a:xfrm>
            <a:prstGeom prst="rightArrow">
              <a:avLst/>
            </a:prstGeom>
            <a:solidFill>
              <a:srgbClr val="00B0F0"/>
            </a:solidFill>
            <a:ln>
              <a:solidFill>
                <a:srgbClr val="FFFF00"/>
              </a:solidFill>
            </a:ln>
            <a:scene3d>
              <a:camera prst="isometricTopUp">
                <a:rot lat="19054185" lon="18830481" rev="3055987"/>
              </a:camera>
              <a:lightRig rig="threePt" dir="t"/>
            </a:scene3d>
            <a:sp3d extrusionH="57150" prstMaterial="matte">
              <a:extrusionClr>
                <a:schemeClr val="accent4">
                  <a:lumMod val="20000"/>
                  <a:lumOff val="80000"/>
                </a:schemeClr>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350" dirty="0">
                <a:solidFill>
                  <a:srgbClr val="00B050"/>
                </a:solidFill>
              </a:endParaRPr>
            </a:p>
          </p:txBody>
        </p:sp>
        <p:sp>
          <p:nvSpPr>
            <p:cNvPr id="15" name="右矢印 12">
              <a:extLst>
                <a:ext uri="{FF2B5EF4-FFF2-40B4-BE49-F238E27FC236}">
                  <a16:creationId xmlns:a16="http://schemas.microsoft.com/office/drawing/2014/main" id="{2FDC6D04-8E83-4015-B3BE-50CC18623743}"/>
                </a:ext>
              </a:extLst>
            </p:cNvPr>
            <p:cNvSpPr/>
            <p:nvPr/>
          </p:nvSpPr>
          <p:spPr bwMode="auto">
            <a:xfrm flipH="1" flipV="1">
              <a:off x="4819229" y="4210952"/>
              <a:ext cx="2165409" cy="587983"/>
            </a:xfrm>
            <a:prstGeom prst="rightArrow">
              <a:avLst/>
            </a:prstGeom>
            <a:solidFill>
              <a:srgbClr val="00B0F0"/>
            </a:solidFill>
            <a:ln cmpd="sng">
              <a:solidFill>
                <a:schemeClr val="bg1"/>
              </a:solidFill>
            </a:ln>
            <a:scene3d>
              <a:camera prst="isometricTopUp">
                <a:rot lat="19054185" lon="18830481" rev="3055987"/>
              </a:camera>
              <a:lightRig rig="threePt" dir="t"/>
            </a:scene3d>
            <a:sp3d extrusionH="57150" prstMaterial="matte">
              <a:extrusionClr>
                <a:schemeClr val="accent4">
                  <a:lumMod val="20000"/>
                  <a:lumOff val="80000"/>
                </a:schemeClr>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350" dirty="0">
                <a:solidFill>
                  <a:srgbClr val="00B050"/>
                </a:solidFill>
              </a:endParaRPr>
            </a:p>
          </p:txBody>
        </p:sp>
        <p:grpSp>
          <p:nvGrpSpPr>
            <p:cNvPr id="16" name="グループ化 13">
              <a:extLst>
                <a:ext uri="{FF2B5EF4-FFF2-40B4-BE49-F238E27FC236}">
                  <a16:creationId xmlns:a16="http://schemas.microsoft.com/office/drawing/2014/main" id="{B42B9AB7-0399-47A0-A5F4-227500402B8C}"/>
                </a:ext>
              </a:extLst>
            </p:cNvPr>
            <p:cNvGrpSpPr/>
            <p:nvPr/>
          </p:nvGrpSpPr>
          <p:grpSpPr>
            <a:xfrm>
              <a:off x="2154935" y="2420887"/>
              <a:ext cx="3470496" cy="3249137"/>
              <a:chOff x="2889035" y="1375408"/>
              <a:chExt cx="2364950" cy="2629656"/>
            </a:xfrm>
            <a:effectLst>
              <a:glow rad="139700">
                <a:schemeClr val="accent1">
                  <a:satMod val="175000"/>
                  <a:alpha val="40000"/>
                </a:schemeClr>
              </a:glow>
            </a:effectLst>
          </p:grpSpPr>
          <p:sp>
            <p:nvSpPr>
              <p:cNvPr id="22" name="円弧 19">
                <a:extLst>
                  <a:ext uri="{FF2B5EF4-FFF2-40B4-BE49-F238E27FC236}">
                    <a16:creationId xmlns:a16="http://schemas.microsoft.com/office/drawing/2014/main" id="{0D7F4AFF-864B-4DCB-B49A-EE1B0F4033CF}"/>
                  </a:ext>
                </a:extLst>
              </p:cNvPr>
              <p:cNvSpPr/>
              <p:nvPr/>
            </p:nvSpPr>
            <p:spPr>
              <a:xfrm flipH="1">
                <a:off x="2889035" y="1375408"/>
                <a:ext cx="2364950" cy="2629656"/>
              </a:xfrm>
              <a:prstGeom prst="arc">
                <a:avLst>
                  <a:gd name="adj1" fmla="val 11875548"/>
                  <a:gd name="adj2" fmla="val 1750579"/>
                </a:avLst>
              </a:prstGeom>
              <a:ln w="66675" cap="rnd" cmpd="sng">
                <a:solidFill>
                  <a:srgbClr val="00B050"/>
                </a:solidFill>
                <a:headEnd type="triangle" w="med" len="med"/>
                <a:tailEnd type="none" w="med" len="med"/>
              </a:ln>
              <a:scene3d>
                <a:camera prst="isometricRightUp">
                  <a:rot lat="19786994" lon="17567926" rev="21062887"/>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1350"/>
              </a:p>
            </p:txBody>
          </p:sp>
          <p:sp>
            <p:nvSpPr>
              <p:cNvPr id="23" name="円弧 20">
                <a:extLst>
                  <a:ext uri="{FF2B5EF4-FFF2-40B4-BE49-F238E27FC236}">
                    <a16:creationId xmlns:a16="http://schemas.microsoft.com/office/drawing/2014/main" id="{8E8A99B1-4C56-4F06-9D2F-B45D57CE9DDB}"/>
                  </a:ext>
                </a:extLst>
              </p:cNvPr>
              <p:cNvSpPr/>
              <p:nvPr/>
            </p:nvSpPr>
            <p:spPr>
              <a:xfrm flipH="1">
                <a:off x="3413959" y="1502894"/>
                <a:ext cx="1204146" cy="2294255"/>
              </a:xfrm>
              <a:prstGeom prst="arc">
                <a:avLst>
                  <a:gd name="adj1" fmla="val 11243535"/>
                  <a:gd name="adj2" fmla="val 1268660"/>
                </a:avLst>
              </a:prstGeom>
              <a:ln w="66675" cap="rnd" cmpd="sng">
                <a:solidFill>
                  <a:srgbClr val="00B050"/>
                </a:solidFill>
                <a:headEnd type="triangle" w="med" len="med"/>
                <a:tailEnd type="none" w="med" len="med"/>
              </a:ln>
              <a:scene3d>
                <a:camera prst="isometricRightUp">
                  <a:rot lat="20082133" lon="17848202" rev="21545114"/>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1350"/>
              </a:p>
            </p:txBody>
          </p:sp>
          <p:sp>
            <p:nvSpPr>
              <p:cNvPr id="24" name="円弧 21">
                <a:extLst>
                  <a:ext uri="{FF2B5EF4-FFF2-40B4-BE49-F238E27FC236}">
                    <a16:creationId xmlns:a16="http://schemas.microsoft.com/office/drawing/2014/main" id="{485B87DF-9054-4776-83FC-EB4289F04FDF}"/>
                  </a:ext>
                </a:extLst>
              </p:cNvPr>
              <p:cNvSpPr/>
              <p:nvPr/>
            </p:nvSpPr>
            <p:spPr>
              <a:xfrm flipH="1">
                <a:off x="3651382" y="1668760"/>
                <a:ext cx="660430" cy="1978851"/>
              </a:xfrm>
              <a:prstGeom prst="arc">
                <a:avLst>
                  <a:gd name="adj1" fmla="val 11867436"/>
                  <a:gd name="adj2" fmla="val 1456315"/>
                </a:avLst>
              </a:prstGeom>
              <a:ln w="66675" cap="rnd" cmpd="sng">
                <a:solidFill>
                  <a:srgbClr val="00B050"/>
                </a:solidFill>
                <a:headEnd type="triangle" w="med" len="med"/>
                <a:tailEnd type="none" w="med" len="med"/>
              </a:ln>
              <a:scene3d>
                <a:camera prst="isometricRightUp">
                  <a:rot lat="19782168" lon="17853733" rev="21542532"/>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1350"/>
              </a:p>
            </p:txBody>
          </p:sp>
        </p:grpSp>
        <p:grpSp>
          <p:nvGrpSpPr>
            <p:cNvPr id="17" name="グループ化 14">
              <a:extLst>
                <a:ext uri="{FF2B5EF4-FFF2-40B4-BE49-F238E27FC236}">
                  <a16:creationId xmlns:a16="http://schemas.microsoft.com/office/drawing/2014/main" id="{115005D2-909A-4EA3-94BE-B8846D7CA495}"/>
                </a:ext>
              </a:extLst>
            </p:cNvPr>
            <p:cNvGrpSpPr/>
            <p:nvPr/>
          </p:nvGrpSpPr>
          <p:grpSpPr>
            <a:xfrm>
              <a:off x="4499579" y="3356991"/>
              <a:ext cx="1831820" cy="2738290"/>
              <a:chOff x="4514565" y="2078563"/>
              <a:chExt cx="1514369" cy="2232248"/>
            </a:xfrm>
            <a:effectLst>
              <a:glow rad="139700">
                <a:schemeClr val="accent1">
                  <a:satMod val="175000"/>
                  <a:alpha val="40000"/>
                </a:schemeClr>
              </a:glow>
            </a:effectLst>
          </p:grpSpPr>
          <p:sp>
            <p:nvSpPr>
              <p:cNvPr id="19" name="円弧 16">
                <a:extLst>
                  <a:ext uri="{FF2B5EF4-FFF2-40B4-BE49-F238E27FC236}">
                    <a16:creationId xmlns:a16="http://schemas.microsoft.com/office/drawing/2014/main" id="{C2532505-6A3B-45F3-B24C-ECFF48BD5A8A}"/>
                  </a:ext>
                </a:extLst>
              </p:cNvPr>
              <p:cNvSpPr/>
              <p:nvPr/>
            </p:nvSpPr>
            <p:spPr>
              <a:xfrm>
                <a:off x="4514565" y="2078563"/>
                <a:ext cx="1514369" cy="2232248"/>
              </a:xfrm>
              <a:prstGeom prst="arc">
                <a:avLst>
                  <a:gd name="adj1" fmla="val 11959789"/>
                  <a:gd name="adj2" fmla="val 8776466"/>
                </a:avLst>
              </a:prstGeom>
              <a:ln w="66675" cap="rnd" cmpd="sng">
                <a:solidFill>
                  <a:srgbClr val="00B050">
                    <a:alpha val="87000"/>
                  </a:srgbClr>
                </a:solidFill>
                <a:headEnd type="triangle" w="med" len="med"/>
                <a:tailEnd type="none" w="med" len="med"/>
              </a:ln>
              <a:scene3d>
                <a:camera prst="isometricLeftDown">
                  <a:rot lat="198" lon="2972752" rev="324973"/>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1350"/>
              </a:p>
            </p:txBody>
          </p:sp>
          <p:sp>
            <p:nvSpPr>
              <p:cNvPr id="20" name="円弧 17">
                <a:extLst>
                  <a:ext uri="{FF2B5EF4-FFF2-40B4-BE49-F238E27FC236}">
                    <a16:creationId xmlns:a16="http://schemas.microsoft.com/office/drawing/2014/main" id="{71826438-B854-4911-8075-8758268CB87A}"/>
                  </a:ext>
                </a:extLst>
              </p:cNvPr>
              <p:cNvSpPr/>
              <p:nvPr/>
            </p:nvSpPr>
            <p:spPr>
              <a:xfrm>
                <a:off x="4713512" y="2324491"/>
                <a:ext cx="1137333" cy="1842304"/>
              </a:xfrm>
              <a:prstGeom prst="arc">
                <a:avLst>
                  <a:gd name="adj1" fmla="val 11955876"/>
                  <a:gd name="adj2" fmla="val 8640163"/>
                </a:avLst>
              </a:prstGeom>
              <a:ln w="66675" cap="rnd" cmpd="sng">
                <a:solidFill>
                  <a:srgbClr val="00B050">
                    <a:alpha val="87000"/>
                  </a:srgbClr>
                </a:solidFill>
                <a:headEnd type="triangle" w="med" len="med"/>
                <a:tailEnd type="none" w="med" len="med"/>
              </a:ln>
              <a:scene3d>
                <a:camera prst="isometricLeftDown">
                  <a:rot lat="198" lon="2972752" rev="324973"/>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1350"/>
              </a:p>
            </p:txBody>
          </p:sp>
          <p:sp>
            <p:nvSpPr>
              <p:cNvPr id="21" name="円弧 18">
                <a:extLst>
                  <a:ext uri="{FF2B5EF4-FFF2-40B4-BE49-F238E27FC236}">
                    <a16:creationId xmlns:a16="http://schemas.microsoft.com/office/drawing/2014/main" id="{1C06D725-0720-4CEA-B456-7D324260958D}"/>
                  </a:ext>
                </a:extLst>
              </p:cNvPr>
              <p:cNvSpPr/>
              <p:nvPr/>
            </p:nvSpPr>
            <p:spPr>
              <a:xfrm>
                <a:off x="4865911" y="2582619"/>
                <a:ext cx="833111" cy="1349511"/>
              </a:xfrm>
              <a:prstGeom prst="arc">
                <a:avLst>
                  <a:gd name="adj1" fmla="val 12286575"/>
                  <a:gd name="adj2" fmla="val 8316086"/>
                </a:avLst>
              </a:prstGeom>
              <a:ln w="66675" cap="rnd" cmpd="sng">
                <a:solidFill>
                  <a:srgbClr val="00B050">
                    <a:alpha val="87000"/>
                  </a:srgbClr>
                </a:solidFill>
                <a:headEnd type="triangle" w="med" len="med"/>
                <a:tailEnd type="none" w="med" len="med"/>
              </a:ln>
              <a:scene3d>
                <a:camera prst="isometricLeftDown">
                  <a:rot lat="198" lon="2972752" rev="324973"/>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1350"/>
              </a:p>
            </p:txBody>
          </p:sp>
        </p:grpSp>
        <p:sp>
          <p:nvSpPr>
            <p:cNvPr id="18" name="テキスト ボックス 15">
              <a:extLst>
                <a:ext uri="{FF2B5EF4-FFF2-40B4-BE49-F238E27FC236}">
                  <a16:creationId xmlns:a16="http://schemas.microsoft.com/office/drawing/2014/main" id="{D880E114-5909-4769-A1C5-69FC356A79DC}"/>
                </a:ext>
              </a:extLst>
            </p:cNvPr>
            <p:cNvSpPr txBox="1"/>
            <p:nvPr/>
          </p:nvSpPr>
          <p:spPr>
            <a:xfrm>
              <a:off x="4162993" y="1917830"/>
              <a:ext cx="1110176" cy="1677415"/>
            </a:xfrm>
            <a:prstGeom prst="rect">
              <a:avLst/>
            </a:prstGeom>
            <a:noFill/>
          </p:spPr>
          <p:txBody>
            <a:bodyPr wrap="none" rtlCol="0">
              <a:spAutoFit/>
            </a:bodyPr>
            <a:lstStyle/>
            <a:p>
              <a:r>
                <a:rPr lang="en-US" altLang="ja-JP" sz="4050" b="1" dirty="0">
                  <a:solidFill>
                    <a:srgbClr val="00B050"/>
                  </a:solidFill>
                </a:rPr>
                <a:t>B</a:t>
              </a:r>
              <a:endParaRPr lang="ja-JP" altLang="en-US" sz="4050" b="1" dirty="0">
                <a:solidFill>
                  <a:srgbClr val="00B050"/>
                </a:solidFill>
              </a:endParaRPr>
            </a:p>
          </p:txBody>
        </p:sp>
      </p:grpSp>
      <p:grpSp>
        <p:nvGrpSpPr>
          <p:cNvPr id="6" name="Group 5">
            <a:extLst>
              <a:ext uri="{FF2B5EF4-FFF2-40B4-BE49-F238E27FC236}">
                <a16:creationId xmlns:a16="http://schemas.microsoft.com/office/drawing/2014/main" id="{B5C5910A-8BF8-49E8-A0AF-167FFF1D118E}"/>
              </a:ext>
            </a:extLst>
          </p:cNvPr>
          <p:cNvGrpSpPr/>
          <p:nvPr/>
        </p:nvGrpSpPr>
        <p:grpSpPr>
          <a:xfrm>
            <a:off x="688977" y="1487153"/>
            <a:ext cx="882626" cy="1052303"/>
            <a:chOff x="1250630" y="2046116"/>
            <a:chExt cx="1976412" cy="2329334"/>
          </a:xfrm>
        </p:grpSpPr>
        <p:sp>
          <p:nvSpPr>
            <p:cNvPr id="12" name="円/楕円 46 2">
              <a:extLst>
                <a:ext uri="{FF2B5EF4-FFF2-40B4-BE49-F238E27FC236}">
                  <a16:creationId xmlns:a16="http://schemas.microsoft.com/office/drawing/2014/main" id="{7A38E09B-7206-4FF0-92CD-71F39F16D030}"/>
                </a:ext>
              </a:extLst>
            </p:cNvPr>
            <p:cNvSpPr/>
            <p:nvPr/>
          </p:nvSpPr>
          <p:spPr>
            <a:xfrm>
              <a:off x="1250630" y="2046116"/>
              <a:ext cx="1976412" cy="1527502"/>
            </a:xfrm>
            <a:prstGeom prst="ellipse">
              <a:avLst/>
            </a:prstGeom>
            <a:solidFill>
              <a:srgbClr val="00B0F0"/>
            </a:solidFill>
            <a:effectLst>
              <a:outerShdw blurRad="381000" dist="114300" dir="1800000" sx="68000" sy="68000" rotWithShape="0">
                <a:srgbClr val="000000">
                  <a:alpha val="50000"/>
                </a:srgbClr>
              </a:outerShdw>
            </a:effectLst>
            <a:scene3d>
              <a:camera prst="isometricOffAxis2Top"/>
              <a:lightRig rig="threePt" dir="t"/>
            </a:scene3d>
            <a:sp3d extrusionH="57150" prstMaterial="softEdge">
              <a:bevelT w="635000" h="635000"/>
              <a:bevelB w="635000" h="635000"/>
            </a:sp3d>
          </p:spPr>
          <p:style>
            <a:lnRef idx="0">
              <a:schemeClr val="accent2"/>
            </a:lnRef>
            <a:fillRef idx="3">
              <a:schemeClr val="accent2"/>
            </a:fillRef>
            <a:effectRef idx="3">
              <a:schemeClr val="accent2"/>
            </a:effectRef>
            <a:fontRef idx="minor">
              <a:schemeClr val="lt1"/>
            </a:fontRef>
          </p:style>
          <p:txBody>
            <a:bodyPr rtlCol="0" anchor="ctr"/>
            <a:lstStyle/>
            <a:p>
              <a:pPr algn="ctr"/>
              <a:r>
                <a:rPr lang="en-US" altLang="ja-JP" sz="1350" dirty="0"/>
                <a:t>Z</a:t>
              </a:r>
              <a:endParaRPr lang="ja-JP" altLang="en-US" sz="1350" dirty="0"/>
            </a:p>
          </p:txBody>
        </p:sp>
        <p:sp>
          <p:nvSpPr>
            <p:cNvPr id="13" name="TextBox 12">
              <a:extLst>
                <a:ext uri="{FF2B5EF4-FFF2-40B4-BE49-F238E27FC236}">
                  <a16:creationId xmlns:a16="http://schemas.microsoft.com/office/drawing/2014/main" id="{773D4F14-6B1F-49D3-A589-8A1FCE212993}"/>
                </a:ext>
              </a:extLst>
            </p:cNvPr>
            <p:cNvSpPr txBox="1"/>
            <p:nvPr/>
          </p:nvSpPr>
          <p:spPr>
            <a:xfrm>
              <a:off x="1656573" y="3557911"/>
              <a:ext cx="661190" cy="817539"/>
            </a:xfrm>
            <a:prstGeom prst="rect">
              <a:avLst/>
            </a:prstGeom>
            <a:noFill/>
          </p:spPr>
          <p:txBody>
            <a:bodyPr wrap="none" rtlCol="0">
              <a:spAutoFit/>
            </a:bodyPr>
            <a:lstStyle/>
            <a:p>
              <a:r>
                <a:rPr lang="en-US" altLang="ja-JP" b="1" dirty="0">
                  <a:solidFill>
                    <a:schemeClr val="bg1"/>
                  </a:solidFill>
                </a:rPr>
                <a:t>Z</a:t>
              </a:r>
              <a:endParaRPr lang="ja-JP" altLang="en-US" b="1" dirty="0">
                <a:solidFill>
                  <a:schemeClr val="bg1"/>
                </a:solidFill>
              </a:endParaRPr>
            </a:p>
          </p:txBody>
        </p:sp>
      </p:grpSp>
      <p:sp>
        <p:nvSpPr>
          <p:cNvPr id="41" name="テキスト ボックス 5">
            <a:extLst>
              <a:ext uri="{FF2B5EF4-FFF2-40B4-BE49-F238E27FC236}">
                <a16:creationId xmlns:a16="http://schemas.microsoft.com/office/drawing/2014/main" id="{A021D062-B6C3-4EFD-9C86-D056760CFA57}"/>
              </a:ext>
            </a:extLst>
          </p:cNvPr>
          <p:cNvSpPr txBox="1"/>
          <p:nvPr/>
        </p:nvSpPr>
        <p:spPr>
          <a:xfrm>
            <a:off x="389433" y="171637"/>
            <a:ext cx="8247451" cy="461665"/>
          </a:xfrm>
          <a:prstGeom prst="rect">
            <a:avLst/>
          </a:prstGeom>
          <a:noFill/>
        </p:spPr>
        <p:txBody>
          <a:bodyPr wrap="none" rtlCol="0">
            <a:spAutoFit/>
          </a:bodyPr>
          <a:lstStyle/>
          <a:p>
            <a:r>
              <a:rPr lang="en-US" altLang="ja-JP" sz="2400" dirty="0">
                <a:solidFill>
                  <a:srgbClr val="00B0F0"/>
                </a:solidFill>
              </a:rPr>
              <a:t>Strong magnetic fields induced by relativistic heavy-ion collisions</a:t>
            </a:r>
            <a:endParaRPr kumimoji="1" lang="ja-JP" altLang="en-US" sz="2400" dirty="0">
              <a:solidFill>
                <a:srgbClr val="00B0F0"/>
              </a:solidFill>
            </a:endParaRPr>
          </a:p>
        </p:txBody>
      </p:sp>
      <p:pic>
        <p:nvPicPr>
          <p:cNvPr id="38" name="Picture 4 2">
            <a:extLst>
              <a:ext uri="{FF2B5EF4-FFF2-40B4-BE49-F238E27FC236}">
                <a16:creationId xmlns:a16="http://schemas.microsoft.com/office/drawing/2014/main" id="{5C1971DD-2255-4112-8DED-875952AC0B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1297" y="3881376"/>
            <a:ext cx="7037130" cy="23387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8" name="Straight Arrow Connector 27">
            <a:extLst>
              <a:ext uri="{FF2B5EF4-FFF2-40B4-BE49-F238E27FC236}">
                <a16:creationId xmlns:a16="http://schemas.microsoft.com/office/drawing/2014/main" id="{425863FA-04B5-40E6-900B-8ED7F542B94D}"/>
              </a:ext>
            </a:extLst>
          </p:cNvPr>
          <p:cNvCxnSpPr/>
          <p:nvPr/>
        </p:nvCxnSpPr>
        <p:spPr>
          <a:xfrm flipH="1">
            <a:off x="1994909" y="4716051"/>
            <a:ext cx="1008634" cy="0"/>
          </a:xfrm>
          <a:prstGeom prst="straightConnector1">
            <a:avLst/>
          </a:prstGeom>
          <a:ln>
            <a:solidFill>
              <a:srgbClr val="0070C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09D1AA3C-CBE2-4AB4-927F-DFDD7F2F53C6}"/>
              </a:ext>
            </a:extLst>
          </p:cNvPr>
          <p:cNvCxnSpPr/>
          <p:nvPr/>
        </p:nvCxnSpPr>
        <p:spPr>
          <a:xfrm flipH="1">
            <a:off x="1995431" y="4644043"/>
            <a:ext cx="1008634" cy="0"/>
          </a:xfrm>
          <a:prstGeom prst="straightConnector1">
            <a:avLst/>
          </a:prstGeom>
          <a:ln>
            <a:solidFill>
              <a:srgbClr val="00B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3BF3ED4-4E86-44D4-A91F-5BADA1E92524}"/>
              </a:ext>
            </a:extLst>
          </p:cNvPr>
          <p:cNvSpPr txBox="1"/>
          <p:nvPr/>
        </p:nvSpPr>
        <p:spPr>
          <a:xfrm>
            <a:off x="935613" y="4471462"/>
            <a:ext cx="1118191" cy="461665"/>
          </a:xfrm>
          <a:prstGeom prst="rect">
            <a:avLst/>
          </a:prstGeom>
          <a:noFill/>
        </p:spPr>
        <p:txBody>
          <a:bodyPr wrap="none" rtlCol="0">
            <a:spAutoFit/>
          </a:bodyPr>
          <a:lstStyle/>
          <a:p>
            <a:pPr algn="r"/>
            <a:r>
              <a:rPr kumimoji="1" lang="en-US" altLang="ja-JP" sz="1200" dirty="0">
                <a:solidFill>
                  <a:srgbClr val="00B050"/>
                </a:solidFill>
              </a:rPr>
              <a:t>Free streaming</a:t>
            </a:r>
          </a:p>
          <a:p>
            <a:pPr algn="r"/>
            <a:r>
              <a:rPr lang="en-US" altLang="ja-JP" sz="1200" dirty="0">
                <a:solidFill>
                  <a:srgbClr val="0070C0"/>
                </a:solidFill>
              </a:rPr>
              <a:t>HIJING</a:t>
            </a:r>
            <a:endParaRPr kumimoji="1" lang="ja-JP" altLang="en-US" sz="1200" dirty="0">
              <a:solidFill>
                <a:srgbClr val="0070C0"/>
              </a:solidFill>
            </a:endParaRPr>
          </a:p>
        </p:txBody>
      </p:sp>
      <p:grpSp>
        <p:nvGrpSpPr>
          <p:cNvPr id="30" name="Group 29">
            <a:extLst>
              <a:ext uri="{FF2B5EF4-FFF2-40B4-BE49-F238E27FC236}">
                <a16:creationId xmlns:a16="http://schemas.microsoft.com/office/drawing/2014/main" id="{C240B65F-547F-44DE-9ACE-32DDFF56610B}"/>
              </a:ext>
            </a:extLst>
          </p:cNvPr>
          <p:cNvGrpSpPr/>
          <p:nvPr/>
        </p:nvGrpSpPr>
        <p:grpSpPr>
          <a:xfrm>
            <a:off x="644720" y="5894324"/>
            <a:ext cx="661611" cy="541318"/>
            <a:chOff x="-2268760" y="2276872"/>
            <a:chExt cx="792088" cy="648072"/>
          </a:xfrm>
        </p:grpSpPr>
        <p:sp>
          <p:nvSpPr>
            <p:cNvPr id="36" name="Oval 35">
              <a:extLst>
                <a:ext uri="{FF2B5EF4-FFF2-40B4-BE49-F238E27FC236}">
                  <a16:creationId xmlns:a16="http://schemas.microsoft.com/office/drawing/2014/main" id="{ABEFFADE-7FCC-414E-A95C-8F7A2AD33B5A}"/>
                </a:ext>
              </a:extLst>
            </p:cNvPr>
            <p:cNvSpPr/>
            <p:nvPr/>
          </p:nvSpPr>
          <p:spPr bwMode="auto">
            <a:xfrm>
              <a:off x="-2268760" y="2276872"/>
              <a:ext cx="648072" cy="648072"/>
            </a:xfrm>
            <a:prstGeom prst="ellipse">
              <a:avLst/>
            </a:prstGeom>
            <a:solidFill>
              <a:srgbClr val="CCFF66">
                <a:alpha val="60000"/>
              </a:srgb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ja-JP" altLang="en-US"/>
            </a:p>
          </p:txBody>
        </p:sp>
        <p:sp>
          <p:nvSpPr>
            <p:cNvPr id="37" name="Oval 36">
              <a:extLst>
                <a:ext uri="{FF2B5EF4-FFF2-40B4-BE49-F238E27FC236}">
                  <a16:creationId xmlns:a16="http://schemas.microsoft.com/office/drawing/2014/main" id="{6470B477-7C84-482B-B356-7C2A32E2E0D4}"/>
                </a:ext>
              </a:extLst>
            </p:cNvPr>
            <p:cNvSpPr/>
            <p:nvPr/>
          </p:nvSpPr>
          <p:spPr bwMode="auto">
            <a:xfrm>
              <a:off x="-2124744" y="2276872"/>
              <a:ext cx="648072" cy="648072"/>
            </a:xfrm>
            <a:prstGeom prst="ellipse">
              <a:avLst/>
            </a:prstGeom>
            <a:solidFill>
              <a:srgbClr val="CCFF66">
                <a:alpha val="60000"/>
              </a:srgb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ja-JP" altLang="en-US"/>
            </a:p>
          </p:txBody>
        </p:sp>
      </p:grpSp>
      <p:sp>
        <p:nvSpPr>
          <p:cNvPr id="32" name="TextBox 31">
            <a:extLst>
              <a:ext uri="{FF2B5EF4-FFF2-40B4-BE49-F238E27FC236}">
                <a16:creationId xmlns:a16="http://schemas.microsoft.com/office/drawing/2014/main" id="{2FD04252-A746-4965-9AB2-126D7192D329}"/>
              </a:ext>
            </a:extLst>
          </p:cNvPr>
          <p:cNvSpPr txBox="1"/>
          <p:nvPr/>
        </p:nvSpPr>
        <p:spPr>
          <a:xfrm>
            <a:off x="395536" y="6360867"/>
            <a:ext cx="1080155" cy="308493"/>
          </a:xfrm>
          <a:prstGeom prst="rect">
            <a:avLst/>
          </a:prstGeom>
          <a:noFill/>
        </p:spPr>
        <p:txBody>
          <a:bodyPr wrap="none" rtlCol="0">
            <a:spAutoFit/>
          </a:bodyPr>
          <a:lstStyle/>
          <a:p>
            <a:r>
              <a:rPr kumimoji="1" lang="en-US" altLang="ja-JP" dirty="0"/>
              <a:t>Central coll.</a:t>
            </a:r>
            <a:endParaRPr kumimoji="1" lang="ja-JP" altLang="en-US" dirty="0"/>
          </a:p>
        </p:txBody>
      </p:sp>
      <p:sp>
        <p:nvSpPr>
          <p:cNvPr id="33" name="TextBox 32">
            <a:extLst>
              <a:ext uri="{FF2B5EF4-FFF2-40B4-BE49-F238E27FC236}">
                <a16:creationId xmlns:a16="http://schemas.microsoft.com/office/drawing/2014/main" id="{178C1F34-7B05-4B7F-8296-9F6711724395}"/>
              </a:ext>
            </a:extLst>
          </p:cNvPr>
          <p:cNvSpPr txBox="1"/>
          <p:nvPr/>
        </p:nvSpPr>
        <p:spPr>
          <a:xfrm>
            <a:off x="3388984" y="6360867"/>
            <a:ext cx="1319077" cy="308493"/>
          </a:xfrm>
          <a:prstGeom prst="rect">
            <a:avLst/>
          </a:prstGeom>
          <a:noFill/>
        </p:spPr>
        <p:txBody>
          <a:bodyPr wrap="none" rtlCol="0">
            <a:spAutoFit/>
          </a:bodyPr>
          <a:lstStyle/>
          <a:p>
            <a:r>
              <a:rPr kumimoji="1" lang="en-US" altLang="ja-JP" dirty="0"/>
              <a:t>Peripheral coll.</a:t>
            </a:r>
            <a:endParaRPr kumimoji="1" lang="ja-JP" altLang="en-US" dirty="0"/>
          </a:p>
        </p:txBody>
      </p:sp>
      <p:grpSp>
        <p:nvGrpSpPr>
          <p:cNvPr id="59" name="Group 58">
            <a:extLst>
              <a:ext uri="{FF2B5EF4-FFF2-40B4-BE49-F238E27FC236}">
                <a16:creationId xmlns:a16="http://schemas.microsoft.com/office/drawing/2014/main" id="{F9FE6AA4-EE23-4AD3-81AA-D71A6BFBBE04}"/>
              </a:ext>
            </a:extLst>
          </p:cNvPr>
          <p:cNvGrpSpPr/>
          <p:nvPr/>
        </p:nvGrpSpPr>
        <p:grpSpPr>
          <a:xfrm>
            <a:off x="4355976" y="3926137"/>
            <a:ext cx="4119482" cy="2455191"/>
            <a:chOff x="4866253" y="3414028"/>
            <a:chExt cx="4119482" cy="2455191"/>
          </a:xfrm>
        </p:grpSpPr>
        <p:pic>
          <p:nvPicPr>
            <p:cNvPr id="56" name="Picture 55">
              <a:extLst>
                <a:ext uri="{FF2B5EF4-FFF2-40B4-BE49-F238E27FC236}">
                  <a16:creationId xmlns:a16="http://schemas.microsoft.com/office/drawing/2014/main" id="{9E835091-BC5F-46F8-B548-1774F8DC1DA2}"/>
                </a:ext>
              </a:extLst>
            </p:cNvPr>
            <p:cNvPicPr>
              <a:picLocks noChangeAspect="1"/>
            </p:cNvPicPr>
            <p:nvPr/>
          </p:nvPicPr>
          <p:blipFill>
            <a:blip r:embed="rId3"/>
            <a:stretch>
              <a:fillRect/>
            </a:stretch>
          </p:blipFill>
          <p:spPr>
            <a:xfrm>
              <a:off x="4866253" y="3414028"/>
              <a:ext cx="3962253" cy="2455191"/>
            </a:xfrm>
            <a:prstGeom prst="rect">
              <a:avLst/>
            </a:prstGeom>
          </p:spPr>
        </p:pic>
        <p:sp>
          <p:nvSpPr>
            <p:cNvPr id="57" name="Oval 56">
              <a:extLst>
                <a:ext uri="{FF2B5EF4-FFF2-40B4-BE49-F238E27FC236}">
                  <a16:creationId xmlns:a16="http://schemas.microsoft.com/office/drawing/2014/main" id="{C3829CCE-C065-44A9-8835-E78806EAAB4A}"/>
                </a:ext>
              </a:extLst>
            </p:cNvPr>
            <p:cNvSpPr/>
            <p:nvPr/>
          </p:nvSpPr>
          <p:spPr bwMode="auto">
            <a:xfrm>
              <a:off x="7761599" y="4440703"/>
              <a:ext cx="1224136" cy="864096"/>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ja-JP" altLang="en-US"/>
            </a:p>
          </p:txBody>
        </p:sp>
      </p:grpSp>
      <p:pic>
        <p:nvPicPr>
          <p:cNvPr id="61" name="Picture 2">
            <a:extLst>
              <a:ext uri="{FF2B5EF4-FFF2-40B4-BE49-F238E27FC236}">
                <a16:creationId xmlns:a16="http://schemas.microsoft.com/office/drawing/2014/main" id="{2FAB2EF1-1CBC-4BAE-B0A0-EB484E4CAA2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59656" y="950508"/>
            <a:ext cx="4220555" cy="18014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2" name="Rectangle 61">
            <a:extLst>
              <a:ext uri="{FF2B5EF4-FFF2-40B4-BE49-F238E27FC236}">
                <a16:creationId xmlns:a16="http://schemas.microsoft.com/office/drawing/2014/main" id="{28F5AB37-DF7A-40F1-8C49-16FD568C0F25}"/>
              </a:ext>
            </a:extLst>
          </p:cNvPr>
          <p:cNvSpPr/>
          <p:nvPr/>
        </p:nvSpPr>
        <p:spPr>
          <a:xfrm>
            <a:off x="4716016" y="2797604"/>
            <a:ext cx="4270015" cy="646331"/>
          </a:xfrm>
          <a:prstGeom prst="rect">
            <a:avLst/>
          </a:prstGeom>
        </p:spPr>
        <p:txBody>
          <a:bodyPr wrap="none">
            <a:spAutoFit/>
          </a:bodyPr>
          <a:lstStyle/>
          <a:p>
            <a:r>
              <a:rPr lang="en-US" altLang="ja-JP" dirty="0"/>
              <a:t>Static Coulomb field </a:t>
            </a:r>
          </a:p>
          <a:p>
            <a:r>
              <a:rPr lang="en-US" altLang="ja-JP" dirty="0">
                <a:solidFill>
                  <a:srgbClr val="FF0000"/>
                </a:solidFill>
                <a:sym typeface="Wingdings" panose="05000000000000000000" pitchFamily="2" charset="2"/>
              </a:rPr>
              <a:t>          Boost    </a:t>
            </a:r>
            <a:r>
              <a:rPr lang="en-US" altLang="ja-JP" dirty="0">
                <a:sym typeface="Wingdings" panose="05000000000000000000" pitchFamily="2" charset="2"/>
              </a:rPr>
              <a:t> </a:t>
            </a:r>
            <a:r>
              <a:rPr lang="ja-JP" altLang="en-US" dirty="0"/>
              <a:t>Lienard</a:t>
            </a:r>
            <a:r>
              <a:rPr lang="en-US" altLang="ja-JP" dirty="0"/>
              <a:t>-W</a:t>
            </a:r>
            <a:r>
              <a:rPr lang="ja-JP" altLang="en-US" dirty="0"/>
              <a:t>iechert potential</a:t>
            </a:r>
          </a:p>
        </p:txBody>
      </p:sp>
      <p:grpSp>
        <p:nvGrpSpPr>
          <p:cNvPr id="31" name="Group 30">
            <a:extLst>
              <a:ext uri="{FF2B5EF4-FFF2-40B4-BE49-F238E27FC236}">
                <a16:creationId xmlns:a16="http://schemas.microsoft.com/office/drawing/2014/main" id="{7190F967-235C-43D1-956B-180A690276C3}"/>
              </a:ext>
            </a:extLst>
          </p:cNvPr>
          <p:cNvGrpSpPr/>
          <p:nvPr/>
        </p:nvGrpSpPr>
        <p:grpSpPr>
          <a:xfrm>
            <a:off x="3598032" y="5907188"/>
            <a:ext cx="972280" cy="549690"/>
            <a:chOff x="-2273185" y="3429000"/>
            <a:chExt cx="1164025" cy="658095"/>
          </a:xfrm>
        </p:grpSpPr>
        <p:sp>
          <p:nvSpPr>
            <p:cNvPr id="34" name="Oval 33">
              <a:extLst>
                <a:ext uri="{FF2B5EF4-FFF2-40B4-BE49-F238E27FC236}">
                  <a16:creationId xmlns:a16="http://schemas.microsoft.com/office/drawing/2014/main" id="{E28452C9-739E-4A01-BD68-2F8E13F150CB}"/>
                </a:ext>
              </a:extLst>
            </p:cNvPr>
            <p:cNvSpPr/>
            <p:nvPr/>
          </p:nvSpPr>
          <p:spPr bwMode="auto">
            <a:xfrm>
              <a:off x="-2273185" y="3429000"/>
              <a:ext cx="648072" cy="648072"/>
            </a:xfrm>
            <a:prstGeom prst="ellipse">
              <a:avLst/>
            </a:prstGeom>
            <a:solidFill>
              <a:srgbClr val="CCFF66">
                <a:alpha val="60000"/>
              </a:srgb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ja-JP" altLang="en-US"/>
            </a:p>
          </p:txBody>
        </p:sp>
        <p:sp>
          <p:nvSpPr>
            <p:cNvPr id="35" name="Oval 34">
              <a:extLst>
                <a:ext uri="{FF2B5EF4-FFF2-40B4-BE49-F238E27FC236}">
                  <a16:creationId xmlns:a16="http://schemas.microsoft.com/office/drawing/2014/main" id="{803BF45D-6C39-4EA4-A9ED-DAB6124EF36C}"/>
                </a:ext>
              </a:extLst>
            </p:cNvPr>
            <p:cNvSpPr/>
            <p:nvPr/>
          </p:nvSpPr>
          <p:spPr bwMode="auto">
            <a:xfrm>
              <a:off x="-1757232" y="3439023"/>
              <a:ext cx="648072" cy="648072"/>
            </a:xfrm>
            <a:prstGeom prst="ellipse">
              <a:avLst/>
            </a:prstGeom>
            <a:solidFill>
              <a:srgbClr val="CCFF66">
                <a:alpha val="60000"/>
              </a:srgb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ja-JP" altLang="en-US"/>
            </a:p>
          </p:txBody>
        </p:sp>
      </p:grpSp>
      <p:sp>
        <p:nvSpPr>
          <p:cNvPr id="29" name="正方形/長方形 6">
            <a:extLst>
              <a:ext uri="{FF2B5EF4-FFF2-40B4-BE49-F238E27FC236}">
                <a16:creationId xmlns:a16="http://schemas.microsoft.com/office/drawing/2014/main" id="{0287BA76-00DF-4EBF-82CC-B725701496AE}"/>
              </a:ext>
            </a:extLst>
          </p:cNvPr>
          <p:cNvSpPr/>
          <p:nvPr/>
        </p:nvSpPr>
        <p:spPr>
          <a:xfrm>
            <a:off x="5116314" y="6360877"/>
            <a:ext cx="4270015" cy="338554"/>
          </a:xfrm>
          <a:prstGeom prst="rect">
            <a:avLst/>
          </a:prstGeom>
        </p:spPr>
        <p:txBody>
          <a:bodyPr wrap="square">
            <a:spAutoFit/>
          </a:bodyPr>
          <a:lstStyle/>
          <a:p>
            <a:r>
              <a:rPr lang="en-US" altLang="ja-JP" sz="1600" dirty="0">
                <a:solidFill>
                  <a:srgbClr val="00B050"/>
                </a:solidFill>
                <a:latin typeface="Arial" charset="0"/>
                <a:ea typeface="ＭＳ Ｐゴシック" charset="-128"/>
                <a:cs typeface="ＭＳ Ｐゴシック" charset="-128"/>
              </a:rPr>
              <a:t>Deng &amp; Huang; KH &amp; Huang [</a:t>
            </a:r>
            <a:r>
              <a:rPr lang="en-US" altLang="ja-JP" sz="1600" dirty="0">
                <a:hlinkClick r:id="rId5"/>
              </a:rPr>
              <a:t>1609.00747</a:t>
            </a:r>
            <a:r>
              <a:rPr lang="en-US" altLang="ja-JP" sz="1600" dirty="0">
                <a:solidFill>
                  <a:srgbClr val="00B050"/>
                </a:solidFill>
                <a:latin typeface="Arial" charset="0"/>
                <a:ea typeface="ＭＳ Ｐゴシック" charset="-128"/>
                <a:cs typeface="ＭＳ Ｐゴシック" charset="-128"/>
              </a:rPr>
              <a:t>]</a:t>
            </a:r>
            <a:endParaRPr lang="ja-JP" altLang="en-US" sz="1600" dirty="0">
              <a:solidFill>
                <a:srgbClr val="00B050"/>
              </a:solidFill>
            </a:endParaRPr>
          </a:p>
        </p:txBody>
      </p:sp>
    </p:spTree>
    <p:extLst>
      <p:ext uri="{BB962C8B-B14F-4D97-AF65-F5344CB8AC3E}">
        <p14:creationId xmlns:p14="http://schemas.microsoft.com/office/powerpoint/2010/main" val="29327834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C22F4234-FCF2-4405-A719-BC3A182141D8}"/>
              </a:ext>
            </a:extLst>
          </p:cNvPr>
          <p:cNvSpPr/>
          <p:nvPr/>
        </p:nvSpPr>
        <p:spPr bwMode="auto">
          <a:xfrm>
            <a:off x="154610" y="260956"/>
            <a:ext cx="8881886" cy="409272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ja-JP" altLang="en-US"/>
          </a:p>
        </p:txBody>
      </p:sp>
      <p:sp>
        <p:nvSpPr>
          <p:cNvPr id="6" name="TextBox 5">
            <a:extLst>
              <a:ext uri="{FF2B5EF4-FFF2-40B4-BE49-F238E27FC236}">
                <a16:creationId xmlns:a16="http://schemas.microsoft.com/office/drawing/2014/main" id="{567A321A-AC63-4F15-95E5-1B1F85172293}"/>
              </a:ext>
            </a:extLst>
          </p:cNvPr>
          <p:cNvSpPr txBox="1"/>
          <p:nvPr/>
        </p:nvSpPr>
        <p:spPr>
          <a:xfrm>
            <a:off x="819171" y="632882"/>
            <a:ext cx="946093" cy="707886"/>
          </a:xfrm>
          <a:prstGeom prst="rect">
            <a:avLst/>
          </a:prstGeom>
          <a:noFill/>
        </p:spPr>
        <p:txBody>
          <a:bodyPr wrap="none" rtlCol="0">
            <a:spAutoFit/>
          </a:bodyPr>
          <a:lstStyle/>
          <a:p>
            <a:pPr algn="l"/>
            <a:r>
              <a:rPr lang="en-US" altLang="ja-JP" sz="4000" dirty="0">
                <a:solidFill>
                  <a:srgbClr val="00B050"/>
                </a:solidFill>
              </a:rPr>
              <a:t>B(t)</a:t>
            </a:r>
            <a:endParaRPr kumimoji="1" lang="ja-JP" altLang="en-US" sz="4000" dirty="0">
              <a:solidFill>
                <a:srgbClr val="00B050"/>
              </a:solidFill>
            </a:endParaRPr>
          </a:p>
        </p:txBody>
      </p:sp>
      <p:grpSp>
        <p:nvGrpSpPr>
          <p:cNvPr id="4129" name="Group 4128">
            <a:extLst>
              <a:ext uri="{FF2B5EF4-FFF2-40B4-BE49-F238E27FC236}">
                <a16:creationId xmlns:a16="http://schemas.microsoft.com/office/drawing/2014/main" id="{9DCBBAF9-64B9-486E-B3F2-2720C6CFACFA}"/>
              </a:ext>
            </a:extLst>
          </p:cNvPr>
          <p:cNvGrpSpPr/>
          <p:nvPr/>
        </p:nvGrpSpPr>
        <p:grpSpPr>
          <a:xfrm>
            <a:off x="489753" y="1412776"/>
            <a:ext cx="1368152" cy="2232248"/>
            <a:chOff x="1128653" y="2132856"/>
            <a:chExt cx="1368152" cy="2232248"/>
          </a:xfrm>
        </p:grpSpPr>
        <p:cxnSp>
          <p:nvCxnSpPr>
            <p:cNvPr id="5" name="Straight Arrow Connector 4">
              <a:extLst>
                <a:ext uri="{FF2B5EF4-FFF2-40B4-BE49-F238E27FC236}">
                  <a16:creationId xmlns:a16="http://schemas.microsoft.com/office/drawing/2014/main" id="{C7DB4631-1DB8-4B27-A6F6-CBB70CA2B0C8}"/>
                </a:ext>
              </a:extLst>
            </p:cNvPr>
            <p:cNvCxnSpPr>
              <a:cxnSpLocks/>
            </p:cNvCxnSpPr>
            <p:nvPr/>
          </p:nvCxnSpPr>
          <p:spPr>
            <a:xfrm flipV="1">
              <a:off x="1128653" y="2132856"/>
              <a:ext cx="0" cy="2232248"/>
            </a:xfrm>
            <a:prstGeom prst="straightConnector1">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86BD6423-7403-4828-A845-E7CD4E40090D}"/>
                </a:ext>
              </a:extLst>
            </p:cNvPr>
            <p:cNvCxnSpPr>
              <a:cxnSpLocks/>
            </p:cNvCxnSpPr>
            <p:nvPr/>
          </p:nvCxnSpPr>
          <p:spPr>
            <a:xfrm flipV="1">
              <a:off x="1402283" y="2132856"/>
              <a:ext cx="0" cy="2232248"/>
            </a:xfrm>
            <a:prstGeom prst="straightConnector1">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079BD5C2-9AFE-4BEF-8F06-DF1AF574B1F5}"/>
                </a:ext>
              </a:extLst>
            </p:cNvPr>
            <p:cNvCxnSpPr>
              <a:cxnSpLocks/>
            </p:cNvCxnSpPr>
            <p:nvPr/>
          </p:nvCxnSpPr>
          <p:spPr>
            <a:xfrm flipV="1">
              <a:off x="1675913" y="2132856"/>
              <a:ext cx="0" cy="2232248"/>
            </a:xfrm>
            <a:prstGeom prst="straightConnector1">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326B027C-2BA8-4710-8C74-A3059FE3C7C3}"/>
                </a:ext>
              </a:extLst>
            </p:cNvPr>
            <p:cNvCxnSpPr>
              <a:cxnSpLocks/>
            </p:cNvCxnSpPr>
            <p:nvPr/>
          </p:nvCxnSpPr>
          <p:spPr>
            <a:xfrm flipV="1">
              <a:off x="1949543" y="2132856"/>
              <a:ext cx="0" cy="2232248"/>
            </a:xfrm>
            <a:prstGeom prst="straightConnector1">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C4FE9936-936E-48BD-9301-DA08A538636D}"/>
                </a:ext>
              </a:extLst>
            </p:cNvPr>
            <p:cNvCxnSpPr>
              <a:cxnSpLocks/>
            </p:cNvCxnSpPr>
            <p:nvPr/>
          </p:nvCxnSpPr>
          <p:spPr>
            <a:xfrm flipV="1">
              <a:off x="2223173" y="2132856"/>
              <a:ext cx="0" cy="2232248"/>
            </a:xfrm>
            <a:prstGeom prst="straightConnector1">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5A3F058D-613B-4AB8-9A62-802ECC970BD9}"/>
                </a:ext>
              </a:extLst>
            </p:cNvPr>
            <p:cNvCxnSpPr>
              <a:cxnSpLocks/>
            </p:cNvCxnSpPr>
            <p:nvPr/>
          </p:nvCxnSpPr>
          <p:spPr>
            <a:xfrm flipV="1">
              <a:off x="2496805" y="2132856"/>
              <a:ext cx="0" cy="2232248"/>
            </a:xfrm>
            <a:prstGeom prst="straightConnector1">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4125" name="Oval 4124">
              <a:extLst>
                <a:ext uri="{FF2B5EF4-FFF2-40B4-BE49-F238E27FC236}">
                  <a16:creationId xmlns:a16="http://schemas.microsoft.com/office/drawing/2014/main" id="{5F2BC368-4C4B-48F3-A008-12144D5412FF}"/>
                </a:ext>
              </a:extLst>
            </p:cNvPr>
            <p:cNvSpPr/>
            <p:nvPr/>
          </p:nvSpPr>
          <p:spPr>
            <a:xfrm>
              <a:off x="1344677" y="2276872"/>
              <a:ext cx="1022503" cy="2016224"/>
            </a:xfrm>
            <a:prstGeom prst="ellipse">
              <a:avLst/>
            </a:prstGeom>
            <a:gradFill flip="none" rotWithShape="1">
              <a:gsLst>
                <a:gs pos="0">
                  <a:srgbClr val="FF0000">
                    <a:alpha val="68000"/>
                  </a:srgbClr>
                </a:gs>
                <a:gs pos="100000">
                  <a:srgbClr val="FFFF00">
                    <a:alpha val="82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127" name="TextBox 4126">
            <a:extLst>
              <a:ext uri="{FF2B5EF4-FFF2-40B4-BE49-F238E27FC236}">
                <a16:creationId xmlns:a16="http://schemas.microsoft.com/office/drawing/2014/main" id="{A4C9FBD9-F647-496F-AE16-CE2D77270730}"/>
              </a:ext>
            </a:extLst>
          </p:cNvPr>
          <p:cNvSpPr txBox="1"/>
          <p:nvPr/>
        </p:nvSpPr>
        <p:spPr>
          <a:xfrm>
            <a:off x="2607565" y="2781236"/>
            <a:ext cx="2628027" cy="400110"/>
          </a:xfrm>
          <a:prstGeom prst="rect">
            <a:avLst/>
          </a:prstGeom>
          <a:noFill/>
        </p:spPr>
        <p:txBody>
          <a:bodyPr wrap="none" rtlCol="0">
            <a:spAutoFit/>
          </a:bodyPr>
          <a:lstStyle/>
          <a:p>
            <a:pPr lvl="0"/>
            <a:r>
              <a:rPr lang="en-US" altLang="ja-JP" sz="2000" dirty="0">
                <a:solidFill>
                  <a:srgbClr val="00B0F0"/>
                </a:solidFill>
                <a:sym typeface="Wingdings" panose="05000000000000000000" pitchFamily="2" charset="2"/>
              </a:rPr>
              <a:t> Induced J sustains B.</a:t>
            </a:r>
          </a:p>
        </p:txBody>
      </p:sp>
      <p:sp>
        <p:nvSpPr>
          <p:cNvPr id="4128" name="TextBox 4127">
            <a:extLst>
              <a:ext uri="{FF2B5EF4-FFF2-40B4-BE49-F238E27FC236}">
                <a16:creationId xmlns:a16="http://schemas.microsoft.com/office/drawing/2014/main" id="{263784BF-98CB-4F7E-A77A-640096354776}"/>
              </a:ext>
            </a:extLst>
          </p:cNvPr>
          <p:cNvSpPr txBox="1"/>
          <p:nvPr/>
        </p:nvSpPr>
        <p:spPr>
          <a:xfrm>
            <a:off x="201721" y="274301"/>
            <a:ext cx="4519599" cy="400110"/>
          </a:xfrm>
          <a:prstGeom prst="rect">
            <a:avLst/>
          </a:prstGeom>
          <a:noFill/>
        </p:spPr>
        <p:txBody>
          <a:bodyPr wrap="square" rtlCol="0">
            <a:spAutoFit/>
          </a:bodyPr>
          <a:lstStyle/>
          <a:p>
            <a:pPr algn="l"/>
            <a:r>
              <a:rPr lang="en-US" altLang="ja-JP" sz="2000" dirty="0">
                <a:solidFill>
                  <a:srgbClr val="00B0F0"/>
                </a:solidFill>
              </a:rPr>
              <a:t>Lifetime of the B-field after the collisions</a:t>
            </a:r>
            <a:r>
              <a:rPr kumimoji="1" lang="en-US" altLang="ja-JP" sz="2000" dirty="0">
                <a:solidFill>
                  <a:srgbClr val="00B0F0"/>
                </a:solidFill>
              </a:rPr>
              <a:t> </a:t>
            </a:r>
            <a:endParaRPr kumimoji="1" lang="ja-JP" altLang="en-US" sz="2000" dirty="0">
              <a:solidFill>
                <a:srgbClr val="00B0F0"/>
              </a:solidFill>
            </a:endParaRPr>
          </a:p>
        </p:txBody>
      </p:sp>
      <p:sp>
        <p:nvSpPr>
          <p:cNvPr id="66" name="TextBox 65">
            <a:extLst>
              <a:ext uri="{FF2B5EF4-FFF2-40B4-BE49-F238E27FC236}">
                <a16:creationId xmlns:a16="http://schemas.microsoft.com/office/drawing/2014/main" id="{94D7B0D9-E13B-45CA-8229-D76D1358E18A}"/>
              </a:ext>
            </a:extLst>
          </p:cNvPr>
          <p:cNvSpPr txBox="1"/>
          <p:nvPr/>
        </p:nvSpPr>
        <p:spPr>
          <a:xfrm>
            <a:off x="2642367" y="1589038"/>
            <a:ext cx="3205558" cy="400110"/>
          </a:xfrm>
          <a:prstGeom prst="rect">
            <a:avLst/>
          </a:prstGeom>
          <a:noFill/>
        </p:spPr>
        <p:txBody>
          <a:bodyPr wrap="none" rtlCol="0">
            <a:spAutoFit/>
          </a:bodyPr>
          <a:lstStyle/>
          <a:p>
            <a:pPr algn="l"/>
            <a:r>
              <a:rPr lang="en-US" altLang="ja-JP" sz="2000" dirty="0">
                <a:solidFill>
                  <a:srgbClr val="00B050"/>
                </a:solidFill>
              </a:rPr>
              <a:t>Time dependent B induces E.</a:t>
            </a:r>
            <a:endParaRPr kumimoji="1" lang="ja-JP" altLang="en-US" sz="2000" dirty="0">
              <a:solidFill>
                <a:srgbClr val="00B050"/>
              </a:solidFill>
            </a:endParaRPr>
          </a:p>
        </p:txBody>
      </p:sp>
      <p:sp>
        <p:nvSpPr>
          <p:cNvPr id="4130" name="TextBox 4129">
            <a:extLst>
              <a:ext uri="{FF2B5EF4-FFF2-40B4-BE49-F238E27FC236}">
                <a16:creationId xmlns:a16="http://schemas.microsoft.com/office/drawing/2014/main" id="{ED830AA1-6042-4722-B132-33489A208D94}"/>
              </a:ext>
            </a:extLst>
          </p:cNvPr>
          <p:cNvSpPr txBox="1"/>
          <p:nvPr/>
        </p:nvSpPr>
        <p:spPr>
          <a:xfrm>
            <a:off x="1953900" y="626952"/>
            <a:ext cx="4733412" cy="400110"/>
          </a:xfrm>
          <a:prstGeom prst="rect">
            <a:avLst/>
          </a:prstGeom>
          <a:noFill/>
        </p:spPr>
        <p:txBody>
          <a:bodyPr wrap="none" rtlCol="0">
            <a:spAutoFit/>
          </a:bodyPr>
          <a:lstStyle/>
          <a:p>
            <a:pPr algn="l"/>
            <a:r>
              <a:rPr kumimoji="1" lang="en-US" altLang="ja-JP" sz="2000" dirty="0"/>
              <a:t>A longer lifetime due to the Lenz’s law?        </a:t>
            </a:r>
            <a:endParaRPr kumimoji="1" lang="ja-JP" altLang="en-US" sz="2000" dirty="0">
              <a:solidFill>
                <a:srgbClr val="00B050"/>
              </a:solidFill>
            </a:endParaRPr>
          </a:p>
        </p:txBody>
      </p:sp>
      <p:grpSp>
        <p:nvGrpSpPr>
          <p:cNvPr id="4134" name="Group 4133">
            <a:extLst>
              <a:ext uri="{FF2B5EF4-FFF2-40B4-BE49-F238E27FC236}">
                <a16:creationId xmlns:a16="http://schemas.microsoft.com/office/drawing/2014/main" id="{CADB5AD6-75B5-4FBA-B9AE-C3993B7D23AF}"/>
              </a:ext>
            </a:extLst>
          </p:cNvPr>
          <p:cNvGrpSpPr/>
          <p:nvPr/>
        </p:nvGrpSpPr>
        <p:grpSpPr>
          <a:xfrm>
            <a:off x="159293" y="1648967"/>
            <a:ext cx="6048672" cy="1708025"/>
            <a:chOff x="395536" y="2369047"/>
            <a:chExt cx="6048672" cy="1708025"/>
          </a:xfrm>
        </p:grpSpPr>
        <p:sp>
          <p:nvSpPr>
            <p:cNvPr id="12" name="Arc 11">
              <a:extLst>
                <a:ext uri="{FF2B5EF4-FFF2-40B4-BE49-F238E27FC236}">
                  <a16:creationId xmlns:a16="http://schemas.microsoft.com/office/drawing/2014/main" id="{12A4CAE1-A2F8-43F5-81B8-ADBD7932040B}"/>
                </a:ext>
              </a:extLst>
            </p:cNvPr>
            <p:cNvSpPr/>
            <p:nvPr/>
          </p:nvSpPr>
          <p:spPr>
            <a:xfrm>
              <a:off x="395536" y="2708920"/>
              <a:ext cx="2160236" cy="360040"/>
            </a:xfrm>
            <a:prstGeom prst="arc">
              <a:avLst>
                <a:gd name="adj1" fmla="val 322973"/>
                <a:gd name="adj2" fmla="val 21312943"/>
              </a:avLst>
            </a:prstGeom>
            <a:ln w="28575">
              <a:solidFill>
                <a:srgbClr val="FFC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4" name="Arc 13">
              <a:extLst>
                <a:ext uri="{FF2B5EF4-FFF2-40B4-BE49-F238E27FC236}">
                  <a16:creationId xmlns:a16="http://schemas.microsoft.com/office/drawing/2014/main" id="{C2E77626-8B00-4B64-BADE-8387CA48F30F}"/>
                </a:ext>
              </a:extLst>
            </p:cNvPr>
            <p:cNvSpPr/>
            <p:nvPr/>
          </p:nvSpPr>
          <p:spPr>
            <a:xfrm>
              <a:off x="437968" y="3212976"/>
              <a:ext cx="2160236" cy="360040"/>
            </a:xfrm>
            <a:prstGeom prst="arc">
              <a:avLst>
                <a:gd name="adj1" fmla="val 322973"/>
                <a:gd name="adj2" fmla="val 21312943"/>
              </a:avLst>
            </a:prstGeom>
            <a:ln w="28575">
              <a:solidFill>
                <a:srgbClr val="FFC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5" name="Arc 14">
              <a:extLst>
                <a:ext uri="{FF2B5EF4-FFF2-40B4-BE49-F238E27FC236}">
                  <a16:creationId xmlns:a16="http://schemas.microsoft.com/office/drawing/2014/main" id="{8D9E7259-20CD-46FE-B76B-8D941954AEE7}"/>
                </a:ext>
              </a:extLst>
            </p:cNvPr>
            <p:cNvSpPr/>
            <p:nvPr/>
          </p:nvSpPr>
          <p:spPr>
            <a:xfrm>
              <a:off x="437964" y="3717032"/>
              <a:ext cx="2160236" cy="360040"/>
            </a:xfrm>
            <a:prstGeom prst="arc">
              <a:avLst>
                <a:gd name="adj1" fmla="val 322973"/>
                <a:gd name="adj2" fmla="val 21312943"/>
              </a:avLst>
            </a:prstGeom>
            <a:ln w="28575">
              <a:solidFill>
                <a:srgbClr val="FFC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126" name="TextBox 4125">
              <a:extLst>
                <a:ext uri="{FF2B5EF4-FFF2-40B4-BE49-F238E27FC236}">
                  <a16:creationId xmlns:a16="http://schemas.microsoft.com/office/drawing/2014/main" id="{E6EF8E33-2818-4CA1-A807-DAF250A48A4D}"/>
                </a:ext>
              </a:extLst>
            </p:cNvPr>
            <p:cNvSpPr txBox="1"/>
            <p:nvPr/>
          </p:nvSpPr>
          <p:spPr>
            <a:xfrm>
              <a:off x="2861689" y="2925252"/>
              <a:ext cx="3582519" cy="400110"/>
            </a:xfrm>
            <a:prstGeom prst="rect">
              <a:avLst/>
            </a:prstGeom>
            <a:noFill/>
          </p:spPr>
          <p:txBody>
            <a:bodyPr wrap="none" rtlCol="0">
              <a:spAutoFit/>
            </a:bodyPr>
            <a:lstStyle/>
            <a:p>
              <a:pPr algn="l"/>
              <a:r>
                <a:rPr kumimoji="1" lang="en-US" altLang="ja-JP" sz="2000" dirty="0">
                  <a:solidFill>
                    <a:srgbClr val="FFC000"/>
                  </a:solidFill>
                </a:rPr>
                <a:t>E </a:t>
              </a:r>
              <a:r>
                <a:rPr lang="en-US" altLang="ja-JP" sz="2000" dirty="0">
                  <a:solidFill>
                    <a:srgbClr val="FFC000"/>
                  </a:solidFill>
                  <a:sym typeface="Wingdings" panose="05000000000000000000" pitchFamily="2" charset="2"/>
                </a:rPr>
                <a:t>induces</a:t>
              </a:r>
              <a:r>
                <a:rPr kumimoji="1" lang="en-US" altLang="ja-JP" sz="2000" dirty="0">
                  <a:solidFill>
                    <a:srgbClr val="FFC000"/>
                  </a:solidFill>
                  <a:sym typeface="Wingdings" panose="05000000000000000000" pitchFamily="2" charset="2"/>
                </a:rPr>
                <a:t> J if QGP is conducting. </a:t>
              </a:r>
            </a:p>
          </p:txBody>
        </p:sp>
        <p:sp>
          <p:nvSpPr>
            <p:cNvPr id="4133" name="Rectangle 4132">
              <a:extLst>
                <a:ext uri="{FF2B5EF4-FFF2-40B4-BE49-F238E27FC236}">
                  <a16:creationId xmlns:a16="http://schemas.microsoft.com/office/drawing/2014/main" id="{E0EEEA1A-F092-44CA-A1B1-72F4877A84C1}"/>
                </a:ext>
              </a:extLst>
            </p:cNvPr>
            <p:cNvSpPr/>
            <p:nvPr/>
          </p:nvSpPr>
          <p:spPr>
            <a:xfrm>
              <a:off x="2409066" y="2369047"/>
              <a:ext cx="434734" cy="707886"/>
            </a:xfrm>
            <a:prstGeom prst="rect">
              <a:avLst/>
            </a:prstGeom>
          </p:spPr>
          <p:txBody>
            <a:bodyPr wrap="none">
              <a:spAutoFit/>
            </a:bodyPr>
            <a:lstStyle/>
            <a:p>
              <a:r>
                <a:rPr lang="en-US" altLang="ja-JP" sz="4000" dirty="0">
                  <a:solidFill>
                    <a:srgbClr val="FFC000"/>
                  </a:solidFill>
                </a:rPr>
                <a:t>E</a:t>
              </a:r>
              <a:endParaRPr lang="ja-JP" altLang="en-US" dirty="0"/>
            </a:p>
          </p:txBody>
        </p:sp>
      </p:grpSp>
      <p:pic>
        <p:nvPicPr>
          <p:cNvPr id="3" name="Picture 2">
            <a:extLst>
              <a:ext uri="{FF2B5EF4-FFF2-40B4-BE49-F238E27FC236}">
                <a16:creationId xmlns:a16="http://schemas.microsoft.com/office/drawing/2014/main" id="{5D261872-75DF-4291-BDCB-D258B136BBC8}"/>
              </a:ext>
            </a:extLst>
          </p:cNvPr>
          <p:cNvPicPr>
            <a:picLocks noChangeAspect="1"/>
          </p:cNvPicPr>
          <p:nvPr/>
        </p:nvPicPr>
        <p:blipFill>
          <a:blip r:embed="rId5"/>
          <a:stretch>
            <a:fillRect/>
          </a:stretch>
        </p:blipFill>
        <p:spPr>
          <a:xfrm>
            <a:off x="6187746" y="1151063"/>
            <a:ext cx="2756523" cy="2349945"/>
          </a:xfrm>
          <a:prstGeom prst="rect">
            <a:avLst/>
          </a:prstGeom>
        </p:spPr>
      </p:pic>
      <p:sp>
        <p:nvSpPr>
          <p:cNvPr id="2" name="Rectangle 1">
            <a:extLst>
              <a:ext uri="{FF2B5EF4-FFF2-40B4-BE49-F238E27FC236}">
                <a16:creationId xmlns:a16="http://schemas.microsoft.com/office/drawing/2014/main" id="{BDC4E821-6150-4326-9823-9BF7F2B192A6}"/>
              </a:ext>
            </a:extLst>
          </p:cNvPr>
          <p:cNvSpPr/>
          <p:nvPr/>
        </p:nvSpPr>
        <p:spPr>
          <a:xfrm>
            <a:off x="303309" y="3657218"/>
            <a:ext cx="6125361" cy="707886"/>
          </a:xfrm>
          <a:prstGeom prst="rect">
            <a:avLst/>
          </a:prstGeom>
        </p:spPr>
        <p:txBody>
          <a:bodyPr wrap="square">
            <a:spAutoFit/>
          </a:bodyPr>
          <a:lstStyle/>
          <a:p>
            <a:r>
              <a:rPr lang="en-US" altLang="ja-JP" sz="2000" dirty="0">
                <a:solidFill>
                  <a:srgbClr val="FF0000"/>
                </a:solidFill>
              </a:rPr>
              <a:t>Important to know the conductivity of QGP in magnetic fields.     </a:t>
            </a:r>
            <a:r>
              <a:rPr lang="en-US" altLang="ja-JP" dirty="0">
                <a:solidFill>
                  <a:srgbClr val="00B050"/>
                </a:solidFill>
              </a:rPr>
              <a:t>KH &amp; Satow; KH, Li, Satow, Yee; Fukushima &amp; Hidaka</a:t>
            </a:r>
            <a:endParaRPr lang="en-US" altLang="ja-JP" sz="2000" dirty="0">
              <a:solidFill>
                <a:srgbClr val="FF0000"/>
              </a:solidFill>
            </a:endParaRPr>
          </a:p>
        </p:txBody>
      </p:sp>
      <p:sp>
        <p:nvSpPr>
          <p:cNvPr id="4" name="TextBox 3">
            <a:extLst>
              <a:ext uri="{FF2B5EF4-FFF2-40B4-BE49-F238E27FC236}">
                <a16:creationId xmlns:a16="http://schemas.microsoft.com/office/drawing/2014/main" id="{B33136CD-79DE-4252-9BD8-7C44300354EB}"/>
              </a:ext>
            </a:extLst>
          </p:cNvPr>
          <p:cNvSpPr txBox="1"/>
          <p:nvPr/>
        </p:nvSpPr>
        <p:spPr>
          <a:xfrm>
            <a:off x="6804248" y="3573016"/>
            <a:ext cx="1989199" cy="369332"/>
          </a:xfrm>
          <a:prstGeom prst="rect">
            <a:avLst/>
          </a:prstGeom>
          <a:noFill/>
        </p:spPr>
        <p:txBody>
          <a:bodyPr wrap="none" rtlCol="0">
            <a:spAutoFit/>
          </a:bodyPr>
          <a:lstStyle/>
          <a:p>
            <a:r>
              <a:rPr kumimoji="1" lang="en-US" altLang="ja-JP" dirty="0">
                <a:solidFill>
                  <a:srgbClr val="00B050"/>
                </a:solidFill>
              </a:rPr>
              <a:t>McLerran &amp; </a:t>
            </a:r>
            <a:r>
              <a:rPr kumimoji="1" lang="en-US" altLang="ja-JP" dirty="0" err="1">
                <a:solidFill>
                  <a:srgbClr val="00B050"/>
                </a:solidFill>
              </a:rPr>
              <a:t>Skokov</a:t>
            </a:r>
            <a:endParaRPr kumimoji="1" lang="ja-JP" altLang="en-US" dirty="0">
              <a:solidFill>
                <a:srgbClr val="00B050"/>
              </a:solidFill>
            </a:endParaRPr>
          </a:p>
        </p:txBody>
      </p:sp>
      <p:sp>
        <p:nvSpPr>
          <p:cNvPr id="56" name="TextBox 55">
            <a:extLst>
              <a:ext uri="{FF2B5EF4-FFF2-40B4-BE49-F238E27FC236}">
                <a16:creationId xmlns:a16="http://schemas.microsoft.com/office/drawing/2014/main" id="{6050D6BA-B538-4ABE-B401-44DA77EF3B85}"/>
              </a:ext>
            </a:extLst>
          </p:cNvPr>
          <p:cNvSpPr txBox="1"/>
          <p:nvPr/>
        </p:nvSpPr>
        <p:spPr>
          <a:xfrm>
            <a:off x="5076056" y="1043752"/>
            <a:ext cx="830708" cy="369332"/>
          </a:xfrm>
          <a:prstGeom prst="rect">
            <a:avLst/>
          </a:prstGeom>
          <a:noFill/>
        </p:spPr>
        <p:txBody>
          <a:bodyPr wrap="square">
            <a:spAutoFit/>
          </a:bodyPr>
          <a:lstStyle/>
          <a:p>
            <a:r>
              <a:rPr kumimoji="1" lang="en-US" altLang="ja-JP" sz="1800" dirty="0" err="1">
                <a:solidFill>
                  <a:srgbClr val="00B050"/>
                </a:solidFill>
              </a:rPr>
              <a:t>Tuchin</a:t>
            </a:r>
            <a:endParaRPr lang="ja-JP" altLang="en-US" dirty="0"/>
          </a:p>
        </p:txBody>
      </p:sp>
      <p:grpSp>
        <p:nvGrpSpPr>
          <p:cNvPr id="57" name="Group 56">
            <a:extLst>
              <a:ext uri="{FF2B5EF4-FFF2-40B4-BE49-F238E27FC236}">
                <a16:creationId xmlns:a16="http://schemas.microsoft.com/office/drawing/2014/main" id="{EBCA1E78-348F-48EB-A22F-348852805B09}"/>
              </a:ext>
            </a:extLst>
          </p:cNvPr>
          <p:cNvGrpSpPr/>
          <p:nvPr/>
        </p:nvGrpSpPr>
        <p:grpSpPr>
          <a:xfrm>
            <a:off x="131057" y="4595242"/>
            <a:ext cx="8881886" cy="2074118"/>
            <a:chOff x="260442" y="4957717"/>
            <a:chExt cx="8881886" cy="2074118"/>
          </a:xfrm>
        </p:grpSpPr>
        <p:sp>
          <p:nvSpPr>
            <p:cNvPr id="58" name="Rectangle 57">
              <a:extLst>
                <a:ext uri="{FF2B5EF4-FFF2-40B4-BE49-F238E27FC236}">
                  <a16:creationId xmlns:a16="http://schemas.microsoft.com/office/drawing/2014/main" id="{958A574D-6063-44FB-94F9-1C6ED6AD1B2D}"/>
                </a:ext>
              </a:extLst>
            </p:cNvPr>
            <p:cNvSpPr/>
            <p:nvPr/>
          </p:nvSpPr>
          <p:spPr bwMode="auto">
            <a:xfrm>
              <a:off x="267129" y="4957717"/>
              <a:ext cx="8875199" cy="2074118"/>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ja-JP" altLang="en-US" dirty="0"/>
            </a:p>
          </p:txBody>
        </p:sp>
        <p:grpSp>
          <p:nvGrpSpPr>
            <p:cNvPr id="59" name="Group 58">
              <a:extLst>
                <a:ext uri="{FF2B5EF4-FFF2-40B4-BE49-F238E27FC236}">
                  <a16:creationId xmlns:a16="http://schemas.microsoft.com/office/drawing/2014/main" id="{3C2C2095-35F7-4E1E-B66F-AB242CADB5D3}"/>
                </a:ext>
              </a:extLst>
            </p:cNvPr>
            <p:cNvGrpSpPr/>
            <p:nvPr/>
          </p:nvGrpSpPr>
          <p:grpSpPr>
            <a:xfrm>
              <a:off x="260442" y="4957717"/>
              <a:ext cx="8616429" cy="2011402"/>
              <a:chOff x="158154" y="4091186"/>
              <a:chExt cx="8616429" cy="2011402"/>
            </a:xfrm>
          </p:grpSpPr>
          <p:grpSp>
            <p:nvGrpSpPr>
              <p:cNvPr id="60" name="Group 59">
                <a:extLst>
                  <a:ext uri="{FF2B5EF4-FFF2-40B4-BE49-F238E27FC236}">
                    <a16:creationId xmlns:a16="http://schemas.microsoft.com/office/drawing/2014/main" id="{4F2699A1-E7F8-423A-855A-7B123AA2BD14}"/>
                  </a:ext>
                </a:extLst>
              </p:cNvPr>
              <p:cNvGrpSpPr/>
              <p:nvPr/>
            </p:nvGrpSpPr>
            <p:grpSpPr>
              <a:xfrm>
                <a:off x="6992978" y="4651358"/>
                <a:ext cx="1781605" cy="1320379"/>
                <a:chOff x="6992978" y="4618259"/>
                <a:chExt cx="1781605" cy="1320379"/>
              </a:xfrm>
            </p:grpSpPr>
            <p:pic>
              <p:nvPicPr>
                <p:cNvPr id="68" name="Picture 67" descr="A picture containing table&#10;&#10;Description automatically generated">
                  <a:extLst>
                    <a:ext uri="{FF2B5EF4-FFF2-40B4-BE49-F238E27FC236}">
                      <a16:creationId xmlns:a16="http://schemas.microsoft.com/office/drawing/2014/main" id="{A21BF5FD-5ABA-4F78-B792-DCBBE77A3C1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92978" y="4618259"/>
                  <a:ext cx="1781605" cy="1187738"/>
                </a:xfrm>
                <a:prstGeom prst="rect">
                  <a:avLst/>
                </a:prstGeom>
              </p:spPr>
            </p:pic>
            <p:pic>
              <p:nvPicPr>
                <p:cNvPr id="69" name="Picture 68">
                  <a:extLst>
                    <a:ext uri="{FF2B5EF4-FFF2-40B4-BE49-F238E27FC236}">
                      <a16:creationId xmlns:a16="http://schemas.microsoft.com/office/drawing/2014/main" id="{6A0AC307-377E-4ED1-AD35-7CC5DFFEBE80}"/>
                    </a:ext>
                  </a:extLst>
                </p:cNvPr>
                <p:cNvPicPr>
                  <a:picLocks noChangeAspect="1"/>
                </p:cNvPicPr>
                <p:nvPr>
                  <p:custDataLst>
                    <p:tags r:id="rId3"/>
                  </p:custDataLst>
                </p:nvPr>
              </p:nvPicPr>
              <p:blipFill>
                <a:blip r:embed="rId7" cstate="print">
                  <a:extLst>
                    <a:ext uri="{28A0092B-C50C-407E-A947-70E740481C1C}">
                      <a14:useLocalDpi xmlns:a14="http://schemas.microsoft.com/office/drawing/2010/main" val="0"/>
                    </a:ext>
                  </a:extLst>
                </a:blip>
                <a:stretch>
                  <a:fillRect/>
                </a:stretch>
              </p:blipFill>
              <p:spPr>
                <a:xfrm>
                  <a:off x="7237403" y="5648228"/>
                  <a:ext cx="1470687" cy="290410"/>
                </a:xfrm>
                <a:prstGeom prst="rect">
                  <a:avLst/>
                </a:prstGeom>
              </p:spPr>
            </p:pic>
          </p:grpSp>
          <p:grpSp>
            <p:nvGrpSpPr>
              <p:cNvPr id="61" name="Group 60">
                <a:extLst>
                  <a:ext uri="{FF2B5EF4-FFF2-40B4-BE49-F238E27FC236}">
                    <a16:creationId xmlns:a16="http://schemas.microsoft.com/office/drawing/2014/main" id="{711773E4-56CF-42E9-AB86-A6307A69C86A}"/>
                  </a:ext>
                </a:extLst>
              </p:cNvPr>
              <p:cNvGrpSpPr/>
              <p:nvPr/>
            </p:nvGrpSpPr>
            <p:grpSpPr>
              <a:xfrm>
                <a:off x="4936605" y="4646397"/>
                <a:ext cx="1651619" cy="1335982"/>
                <a:chOff x="4611838" y="4613298"/>
                <a:chExt cx="1651619" cy="1335982"/>
              </a:xfrm>
            </p:grpSpPr>
            <p:pic>
              <p:nvPicPr>
                <p:cNvPr id="65" name="Picture 64" descr="A close up of an object&#10;&#10;Description automatically generated">
                  <a:extLst>
                    <a:ext uri="{FF2B5EF4-FFF2-40B4-BE49-F238E27FC236}">
                      <a16:creationId xmlns:a16="http://schemas.microsoft.com/office/drawing/2014/main" id="{979A970F-0D2C-480B-A764-0C4F4D9CAF8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611838" y="4613298"/>
                  <a:ext cx="1651619" cy="1214628"/>
                </a:xfrm>
                <a:prstGeom prst="rect">
                  <a:avLst/>
                </a:prstGeom>
              </p:spPr>
            </p:pic>
            <p:pic>
              <p:nvPicPr>
                <p:cNvPr id="67" name="Picture 66">
                  <a:extLst>
                    <a:ext uri="{FF2B5EF4-FFF2-40B4-BE49-F238E27FC236}">
                      <a16:creationId xmlns:a16="http://schemas.microsoft.com/office/drawing/2014/main" id="{3A461AA2-D5BF-4638-B2D0-47C5464ECE52}"/>
                    </a:ext>
                  </a:extLst>
                </p:cNvPr>
                <p:cNvPicPr>
                  <a:picLocks noChangeAspect="1"/>
                </p:cNvPicPr>
                <p:nvPr>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a:xfrm>
                  <a:off x="4777330" y="5662713"/>
                  <a:ext cx="1320633" cy="286567"/>
                </a:xfrm>
                <a:prstGeom prst="rect">
                  <a:avLst/>
                </a:prstGeom>
              </p:spPr>
            </p:pic>
          </p:grpSp>
          <p:sp>
            <p:nvSpPr>
              <p:cNvPr id="62" name="TextBox 61">
                <a:extLst>
                  <a:ext uri="{FF2B5EF4-FFF2-40B4-BE49-F238E27FC236}">
                    <a16:creationId xmlns:a16="http://schemas.microsoft.com/office/drawing/2014/main" id="{2D6307D0-2EC8-4B65-A702-E26E80AF898C}"/>
                  </a:ext>
                </a:extLst>
              </p:cNvPr>
              <p:cNvSpPr txBox="1"/>
              <p:nvPr/>
            </p:nvSpPr>
            <p:spPr>
              <a:xfrm>
                <a:off x="229445" y="4091186"/>
                <a:ext cx="6612836" cy="707886"/>
              </a:xfrm>
              <a:prstGeom prst="rect">
                <a:avLst/>
              </a:prstGeom>
              <a:noFill/>
            </p:spPr>
            <p:txBody>
              <a:bodyPr wrap="none" rtlCol="0">
                <a:spAutoFit/>
              </a:bodyPr>
              <a:lstStyle/>
              <a:p>
                <a:r>
                  <a:rPr lang="en-US" altLang="ja-JP" sz="2000" dirty="0">
                    <a:solidFill>
                      <a:srgbClr val="00B0F0"/>
                    </a:solidFill>
                  </a:rPr>
                  <a:t>I</a:t>
                </a:r>
                <a:r>
                  <a:rPr kumimoji="1" lang="en-US" altLang="ja-JP" sz="2000" dirty="0">
                    <a:solidFill>
                      <a:srgbClr val="00B0F0"/>
                    </a:solidFill>
                  </a:rPr>
                  <a:t>sobaric collisions </a:t>
                </a:r>
                <a:r>
                  <a:rPr kumimoji="1" lang="en-US" altLang="ja-JP" sz="2000" dirty="0"/>
                  <a:t>will help us to understand the backgrounds </a:t>
                </a:r>
              </a:p>
              <a:p>
                <a:r>
                  <a:rPr kumimoji="1" lang="en-US" altLang="ja-JP" sz="2000" dirty="0"/>
                  <a:t>and to extract </a:t>
                </a:r>
                <a:r>
                  <a:rPr lang="en-US" altLang="ja-JP" sz="2000" dirty="0"/>
                  <a:t>the magnetic-field effects. </a:t>
                </a:r>
                <a:endParaRPr kumimoji="1" lang="ja-JP" altLang="en-US" sz="2000" dirty="0"/>
              </a:p>
            </p:txBody>
          </p:sp>
          <p:sp>
            <p:nvSpPr>
              <p:cNvPr id="63" name="TextBox 62">
                <a:extLst>
                  <a:ext uri="{FF2B5EF4-FFF2-40B4-BE49-F238E27FC236}">
                    <a16:creationId xmlns:a16="http://schemas.microsoft.com/office/drawing/2014/main" id="{0570C0B0-C5CD-4666-9FE8-7E13DD9D26B6}"/>
                  </a:ext>
                </a:extLst>
              </p:cNvPr>
              <p:cNvSpPr txBox="1"/>
              <p:nvPr/>
            </p:nvSpPr>
            <p:spPr>
              <a:xfrm>
                <a:off x="158154" y="5733256"/>
                <a:ext cx="4815614" cy="369332"/>
              </a:xfrm>
              <a:prstGeom prst="rect">
                <a:avLst/>
              </a:prstGeom>
              <a:noFill/>
            </p:spPr>
            <p:txBody>
              <a:bodyPr wrap="none" rtlCol="0">
                <a:spAutoFit/>
              </a:bodyPr>
              <a:lstStyle/>
              <a:p>
                <a:r>
                  <a:rPr kumimoji="1" lang="en-US" altLang="ja-JP" dirty="0">
                    <a:solidFill>
                      <a:srgbClr val="00B050"/>
                    </a:solidFill>
                  </a:rPr>
                  <a:t>Cf. Deng, Huang, Ma, Wang for </a:t>
                </a:r>
                <a:r>
                  <a:rPr lang="en-US" altLang="ja-JP" dirty="0">
                    <a:solidFill>
                      <a:srgbClr val="00B050"/>
                    </a:solidFill>
                  </a:rPr>
                  <a:t>recent estimates</a:t>
                </a:r>
                <a:endParaRPr kumimoji="1" lang="ja-JP" altLang="en-US" dirty="0">
                  <a:solidFill>
                    <a:srgbClr val="00B050"/>
                  </a:solidFill>
                </a:endParaRPr>
              </a:p>
            </p:txBody>
          </p:sp>
          <p:pic>
            <p:nvPicPr>
              <p:cNvPr id="64" name="Picture 63">
                <a:extLst>
                  <a:ext uri="{FF2B5EF4-FFF2-40B4-BE49-F238E27FC236}">
                    <a16:creationId xmlns:a16="http://schemas.microsoft.com/office/drawing/2014/main" id="{9A2FB118-3958-4A8E-BF6A-9B6C36136244}"/>
                  </a:ext>
                </a:extLst>
              </p:cNvPr>
              <p:cNvPicPr>
                <a:picLocks noChangeAspect="1"/>
              </p:cNvPicPr>
              <p:nvPr>
                <p:custDataLst>
                  <p:tags r:id="rId1"/>
                </p:custDataLst>
              </p:nvPr>
            </p:nvPicPr>
            <p:blipFill>
              <a:blip r:embed="rId10" cstate="print">
                <a:extLst>
                  <a:ext uri="{28A0092B-C50C-407E-A947-70E740481C1C}">
                    <a14:useLocalDpi xmlns:a14="http://schemas.microsoft.com/office/drawing/2010/main" val="0"/>
                  </a:ext>
                </a:extLst>
              </a:blip>
              <a:stretch>
                <a:fillRect/>
              </a:stretch>
            </p:blipFill>
            <p:spPr>
              <a:xfrm>
                <a:off x="467546" y="5085184"/>
                <a:ext cx="3587353" cy="431700"/>
              </a:xfrm>
              <a:prstGeom prst="rect">
                <a:avLst/>
              </a:prstGeom>
            </p:spPr>
          </p:pic>
        </p:grpSp>
      </p:grpSp>
    </p:spTree>
    <p:extLst>
      <p:ext uri="{BB962C8B-B14F-4D97-AF65-F5344CB8AC3E}">
        <p14:creationId xmlns:p14="http://schemas.microsoft.com/office/powerpoint/2010/main" val="3979031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34"/>
                                        </p:tgtEl>
                                        <p:attrNameLst>
                                          <p:attrName>style.visibility</p:attrName>
                                        </p:attrNameLst>
                                      </p:cBhvr>
                                      <p:to>
                                        <p:strVal val="visible"/>
                                      </p:to>
                                    </p:set>
                                    <p:animEffect transition="in" filter="fade">
                                      <p:cBhvr>
                                        <p:cTn id="7" dur="500"/>
                                        <p:tgtEl>
                                          <p:spTgt spid="413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127"/>
                                        </p:tgtEl>
                                        <p:attrNameLst>
                                          <p:attrName>style.visibility</p:attrName>
                                        </p:attrNameLst>
                                      </p:cBhvr>
                                      <p:to>
                                        <p:strVal val="visible"/>
                                      </p:to>
                                    </p:set>
                                    <p:animEffect transition="in" filter="fade">
                                      <p:cBhvr>
                                        <p:cTn id="12" dur="500"/>
                                        <p:tgtEl>
                                          <p:spTgt spid="4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2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860718" y="818709"/>
            <a:ext cx="7239674" cy="954107"/>
          </a:xfrm>
          <a:prstGeom prst="rect">
            <a:avLst/>
          </a:prstGeom>
          <a:noFill/>
        </p:spPr>
        <p:txBody>
          <a:bodyPr wrap="none" rtlCol="0">
            <a:spAutoFit/>
          </a:bodyPr>
          <a:lstStyle/>
          <a:p>
            <a:r>
              <a:rPr lang="en-US" altLang="ja-JP" sz="2800" dirty="0">
                <a:solidFill>
                  <a:srgbClr val="0070C0"/>
                </a:solidFill>
              </a:rPr>
              <a:t>Analytic and numerical estimates of the strong B</a:t>
            </a:r>
          </a:p>
          <a:p>
            <a:r>
              <a:rPr kumimoji="1" lang="en-US" altLang="ja-JP" sz="2800" dirty="0">
                <a:solidFill>
                  <a:srgbClr val="0070C0"/>
                </a:solidFill>
              </a:rPr>
              <a:t>-- Impact parameter dependences</a:t>
            </a:r>
            <a:endParaRPr kumimoji="1" lang="ja-JP" altLang="en-US" sz="2800" dirty="0">
              <a:solidFill>
                <a:srgbClr val="0070C0"/>
              </a:solidFill>
            </a:endParaRPr>
          </a:p>
        </p:txBody>
      </p:sp>
      <p:grpSp>
        <p:nvGrpSpPr>
          <p:cNvPr id="4" name="Group 3">
            <a:extLst>
              <a:ext uri="{FF2B5EF4-FFF2-40B4-BE49-F238E27FC236}">
                <a16:creationId xmlns:a16="http://schemas.microsoft.com/office/drawing/2014/main" id="{D08B198C-A79E-44F3-AF14-E68752870A46}"/>
              </a:ext>
            </a:extLst>
          </p:cNvPr>
          <p:cNvGrpSpPr/>
          <p:nvPr/>
        </p:nvGrpSpPr>
        <p:grpSpPr>
          <a:xfrm>
            <a:off x="323528" y="2852936"/>
            <a:ext cx="8743009" cy="3168352"/>
            <a:chOff x="323528" y="3645024"/>
            <a:chExt cx="8743009" cy="3168352"/>
          </a:xfrm>
        </p:grpSpPr>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3645024"/>
              <a:ext cx="8424936" cy="28000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正方形/長方形 6"/>
            <p:cNvSpPr/>
            <p:nvPr/>
          </p:nvSpPr>
          <p:spPr>
            <a:xfrm>
              <a:off x="4360249" y="6453336"/>
              <a:ext cx="4706288" cy="338554"/>
            </a:xfrm>
            <a:prstGeom prst="rect">
              <a:avLst/>
            </a:prstGeom>
          </p:spPr>
          <p:txBody>
            <a:bodyPr wrap="none">
              <a:spAutoFit/>
            </a:bodyPr>
            <a:lstStyle/>
            <a:p>
              <a:r>
                <a:rPr lang="en-US" altLang="ja-JP" sz="1600" dirty="0">
                  <a:solidFill>
                    <a:srgbClr val="00B050"/>
                  </a:solidFill>
                  <a:latin typeface="Arial" charset="0"/>
                  <a:ea typeface="ＭＳ Ｐゴシック" charset="-128"/>
                  <a:cs typeface="ＭＳ Ｐゴシック" charset="-128"/>
                </a:rPr>
                <a:t>W.-T. Deng &amp; X.-G. Huang,   KH and X.-G. Huang</a:t>
              </a:r>
              <a:endParaRPr lang="ja-JP" altLang="en-US" sz="1600" dirty="0">
                <a:solidFill>
                  <a:srgbClr val="00B050"/>
                </a:solidFill>
              </a:endParaRPr>
            </a:p>
          </p:txBody>
        </p:sp>
        <p:sp>
          <p:nvSpPr>
            <p:cNvPr id="3" name="TextBox 2">
              <a:extLst>
                <a:ext uri="{FF2B5EF4-FFF2-40B4-BE49-F238E27FC236}">
                  <a16:creationId xmlns:a16="http://schemas.microsoft.com/office/drawing/2014/main" id="{0D1243F9-5792-46DF-AEB3-FE7DC991F23F}"/>
                </a:ext>
              </a:extLst>
            </p:cNvPr>
            <p:cNvSpPr txBox="1"/>
            <p:nvPr/>
          </p:nvSpPr>
          <p:spPr>
            <a:xfrm>
              <a:off x="1819232" y="6444044"/>
              <a:ext cx="2161938" cy="369332"/>
            </a:xfrm>
            <a:prstGeom prst="rect">
              <a:avLst/>
            </a:prstGeom>
            <a:noFill/>
          </p:spPr>
          <p:txBody>
            <a:bodyPr wrap="none" rtlCol="0">
              <a:spAutoFit/>
            </a:bodyPr>
            <a:lstStyle/>
            <a:p>
              <a:r>
                <a:rPr lang="en-US" altLang="ja-JP" dirty="0"/>
                <a:t>t</a:t>
              </a:r>
              <a:r>
                <a:rPr kumimoji="1" lang="en-US" altLang="ja-JP" dirty="0"/>
                <a:t> = 0 (at the collision)</a:t>
              </a:r>
              <a:endParaRPr kumimoji="1" lang="ja-JP" altLang="en-US" dirty="0"/>
            </a:p>
          </p:txBody>
        </p:sp>
      </p:grpSp>
    </p:spTree>
    <p:extLst>
      <p:ext uri="{BB962C8B-B14F-4D97-AF65-F5344CB8AC3E}">
        <p14:creationId xmlns:p14="http://schemas.microsoft.com/office/powerpoint/2010/main" val="31095309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4052549"/>
            <a:ext cx="8036768" cy="26168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548680"/>
            <a:ext cx="8136904" cy="26248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正方形/長方形 5"/>
          <p:cNvSpPr/>
          <p:nvPr/>
        </p:nvSpPr>
        <p:spPr>
          <a:xfrm>
            <a:off x="3203848" y="44624"/>
            <a:ext cx="2549096" cy="461665"/>
          </a:xfrm>
          <a:prstGeom prst="rect">
            <a:avLst/>
          </a:prstGeom>
        </p:spPr>
        <p:txBody>
          <a:bodyPr wrap="none">
            <a:spAutoFit/>
          </a:bodyPr>
          <a:lstStyle/>
          <a:p>
            <a:r>
              <a:rPr lang="en-US" altLang="ja-JP" sz="2400" dirty="0">
                <a:solidFill>
                  <a:srgbClr val="0070C0"/>
                </a:solidFill>
              </a:rPr>
              <a:t>Time dependences</a:t>
            </a:r>
            <a:endParaRPr lang="ja-JP" altLang="en-US" sz="2400" dirty="0"/>
          </a:p>
        </p:txBody>
      </p:sp>
      <p:sp>
        <p:nvSpPr>
          <p:cNvPr id="9" name="正方形/長方形 8"/>
          <p:cNvSpPr/>
          <p:nvPr/>
        </p:nvSpPr>
        <p:spPr>
          <a:xfrm>
            <a:off x="2488956" y="3548493"/>
            <a:ext cx="3931461" cy="461665"/>
          </a:xfrm>
          <a:prstGeom prst="rect">
            <a:avLst/>
          </a:prstGeom>
        </p:spPr>
        <p:txBody>
          <a:bodyPr wrap="none">
            <a:spAutoFit/>
          </a:bodyPr>
          <a:lstStyle/>
          <a:p>
            <a:r>
              <a:rPr lang="en-US" altLang="ja-JP" sz="2400" dirty="0">
                <a:solidFill>
                  <a:srgbClr val="0070C0"/>
                </a:solidFill>
              </a:rPr>
              <a:t>Collision-energy dependences</a:t>
            </a:r>
            <a:endParaRPr lang="ja-JP" altLang="en-US" sz="2400" dirty="0"/>
          </a:p>
        </p:txBody>
      </p:sp>
      <p:sp>
        <p:nvSpPr>
          <p:cNvPr id="7" name="正方形/長方形 6"/>
          <p:cNvSpPr/>
          <p:nvPr/>
        </p:nvSpPr>
        <p:spPr>
          <a:xfrm>
            <a:off x="6045178" y="5176288"/>
            <a:ext cx="2269724" cy="338554"/>
          </a:xfrm>
          <a:prstGeom prst="rect">
            <a:avLst/>
          </a:prstGeom>
        </p:spPr>
        <p:txBody>
          <a:bodyPr wrap="none">
            <a:spAutoFit/>
          </a:bodyPr>
          <a:lstStyle/>
          <a:p>
            <a:r>
              <a:rPr lang="en-US" altLang="ja-JP" sz="1600" dirty="0">
                <a:solidFill>
                  <a:srgbClr val="00B050"/>
                </a:solidFill>
              </a:rPr>
              <a:t>V. </a:t>
            </a:r>
            <a:r>
              <a:rPr lang="en-US" altLang="ja-JP" sz="1600" dirty="0" err="1">
                <a:solidFill>
                  <a:srgbClr val="00B050"/>
                </a:solidFill>
              </a:rPr>
              <a:t>Voronyuk</a:t>
            </a:r>
            <a:r>
              <a:rPr lang="en-US" altLang="ja-JP" sz="1600" dirty="0">
                <a:solidFill>
                  <a:srgbClr val="00B050"/>
                </a:solidFill>
              </a:rPr>
              <a:t>, et al. (2011)</a:t>
            </a:r>
            <a:endParaRPr lang="ja-JP" altLang="en-US" sz="1600" dirty="0">
              <a:solidFill>
                <a:srgbClr val="00B050"/>
              </a:solidFill>
            </a:endParaRPr>
          </a:p>
        </p:txBody>
      </p:sp>
      <p:sp>
        <p:nvSpPr>
          <p:cNvPr id="2" name="Rectangle 1">
            <a:extLst>
              <a:ext uri="{FF2B5EF4-FFF2-40B4-BE49-F238E27FC236}">
                <a16:creationId xmlns:a16="http://schemas.microsoft.com/office/drawing/2014/main" id="{13A2DB47-B68E-4380-B049-B6C291A793E9}"/>
              </a:ext>
            </a:extLst>
          </p:cNvPr>
          <p:cNvSpPr/>
          <p:nvPr/>
        </p:nvSpPr>
        <p:spPr>
          <a:xfrm>
            <a:off x="6532449" y="3114513"/>
            <a:ext cx="2300630" cy="369332"/>
          </a:xfrm>
          <a:prstGeom prst="rect">
            <a:avLst/>
          </a:prstGeom>
        </p:spPr>
        <p:txBody>
          <a:bodyPr wrap="none">
            <a:spAutoFit/>
          </a:bodyPr>
          <a:lstStyle/>
          <a:p>
            <a:r>
              <a:rPr lang="en-US" altLang="ja-JP" dirty="0">
                <a:solidFill>
                  <a:srgbClr val="00B050"/>
                </a:solidFill>
                <a:latin typeface="Arial" charset="0"/>
                <a:ea typeface="ＭＳ Ｐゴシック" charset="-128"/>
                <a:cs typeface="ＭＳ Ｐゴシック" charset="-128"/>
              </a:rPr>
              <a:t>KH and X.-G. Huang</a:t>
            </a:r>
            <a:endParaRPr lang="ja-JP" altLang="en-US" dirty="0"/>
          </a:p>
        </p:txBody>
      </p:sp>
      <p:sp>
        <p:nvSpPr>
          <p:cNvPr id="8" name="Rectangle 7">
            <a:extLst>
              <a:ext uri="{FF2B5EF4-FFF2-40B4-BE49-F238E27FC236}">
                <a16:creationId xmlns:a16="http://schemas.microsoft.com/office/drawing/2014/main" id="{6FDFA679-9705-4FFF-B7A9-B518DEAAEA1F}"/>
              </a:ext>
            </a:extLst>
          </p:cNvPr>
          <p:cNvSpPr/>
          <p:nvPr/>
        </p:nvSpPr>
        <p:spPr>
          <a:xfrm>
            <a:off x="111130" y="6381328"/>
            <a:ext cx="2300630" cy="369332"/>
          </a:xfrm>
          <a:prstGeom prst="rect">
            <a:avLst/>
          </a:prstGeom>
        </p:spPr>
        <p:txBody>
          <a:bodyPr wrap="none">
            <a:spAutoFit/>
          </a:bodyPr>
          <a:lstStyle/>
          <a:p>
            <a:r>
              <a:rPr lang="en-US" altLang="ja-JP" dirty="0">
                <a:solidFill>
                  <a:srgbClr val="00B050"/>
                </a:solidFill>
                <a:latin typeface="Arial" charset="0"/>
                <a:ea typeface="ＭＳ Ｐゴシック" charset="-128"/>
                <a:cs typeface="ＭＳ Ｐゴシック" charset="-128"/>
              </a:rPr>
              <a:t>KH and X.-G. Huang</a:t>
            </a:r>
            <a:endParaRPr lang="ja-JP" altLang="en-US" dirty="0"/>
          </a:p>
        </p:txBody>
      </p:sp>
    </p:spTree>
    <p:extLst>
      <p:ext uri="{BB962C8B-B14F-4D97-AF65-F5344CB8AC3E}">
        <p14:creationId xmlns:p14="http://schemas.microsoft.com/office/powerpoint/2010/main" val="11680278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7" name="Rectangle 2056">
            <a:extLst>
              <a:ext uri="{FF2B5EF4-FFF2-40B4-BE49-F238E27FC236}">
                <a16:creationId xmlns:a16="http://schemas.microsoft.com/office/drawing/2014/main" id="{733F636F-3F59-4D49-B1D7-4D3D1383117D}"/>
              </a:ext>
            </a:extLst>
          </p:cNvPr>
          <p:cNvSpPr/>
          <p:nvPr/>
        </p:nvSpPr>
        <p:spPr bwMode="auto">
          <a:xfrm>
            <a:off x="107504" y="548680"/>
            <a:ext cx="9001000" cy="1450164"/>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ja-JP" altLang="en-US"/>
          </a:p>
        </p:txBody>
      </p:sp>
      <p:pic>
        <p:nvPicPr>
          <p:cNvPr id="5" name="Picture 4">
            <a:extLst>
              <a:ext uri="{FF2B5EF4-FFF2-40B4-BE49-F238E27FC236}">
                <a16:creationId xmlns:a16="http://schemas.microsoft.com/office/drawing/2014/main" id="{7158A898-20B5-4AE4-9DEE-C8AF975BC9C5}"/>
              </a:ext>
            </a:extLst>
          </p:cNvPr>
          <p:cNvPicPr>
            <a:picLocks noChangeAspect="1"/>
          </p:cNvPicPr>
          <p:nvPr/>
        </p:nvPicPr>
        <p:blipFill>
          <a:blip r:embed="rId2"/>
          <a:stretch>
            <a:fillRect/>
          </a:stretch>
        </p:blipFill>
        <p:spPr>
          <a:xfrm>
            <a:off x="194784" y="749952"/>
            <a:ext cx="6432178" cy="1069965"/>
          </a:xfrm>
          <a:prstGeom prst="rect">
            <a:avLst/>
          </a:prstGeom>
        </p:spPr>
      </p:pic>
      <p:grpSp>
        <p:nvGrpSpPr>
          <p:cNvPr id="2056" name="Group 2055">
            <a:extLst>
              <a:ext uri="{FF2B5EF4-FFF2-40B4-BE49-F238E27FC236}">
                <a16:creationId xmlns:a16="http://schemas.microsoft.com/office/drawing/2014/main" id="{669B7713-1B17-4D91-B255-27BEEA1B35C4}"/>
              </a:ext>
            </a:extLst>
          </p:cNvPr>
          <p:cNvGrpSpPr/>
          <p:nvPr/>
        </p:nvGrpSpPr>
        <p:grpSpPr>
          <a:xfrm>
            <a:off x="7000512" y="810925"/>
            <a:ext cx="1387912" cy="943803"/>
            <a:chOff x="6494755" y="1038051"/>
            <a:chExt cx="1387912" cy="943803"/>
          </a:xfrm>
        </p:grpSpPr>
        <p:sp>
          <p:nvSpPr>
            <p:cNvPr id="30" name="フリーフォーム 100 1">
              <a:extLst>
                <a:ext uri="{FF2B5EF4-FFF2-40B4-BE49-F238E27FC236}">
                  <a16:creationId xmlns:a16="http://schemas.microsoft.com/office/drawing/2014/main" id="{1253AA36-23C3-4D7C-9316-15958E711231}"/>
                </a:ext>
              </a:extLst>
            </p:cNvPr>
            <p:cNvSpPr/>
            <p:nvPr/>
          </p:nvSpPr>
          <p:spPr>
            <a:xfrm rot="11829358">
              <a:off x="6494755" y="1038051"/>
              <a:ext cx="577592" cy="109277"/>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33" name="フリーフォーム 100 3">
              <a:extLst>
                <a:ext uri="{FF2B5EF4-FFF2-40B4-BE49-F238E27FC236}">
                  <a16:creationId xmlns:a16="http://schemas.microsoft.com/office/drawing/2014/main" id="{E08ACB12-63FF-429C-8044-970183B1E1EF}"/>
                </a:ext>
              </a:extLst>
            </p:cNvPr>
            <p:cNvSpPr/>
            <p:nvPr/>
          </p:nvSpPr>
          <p:spPr>
            <a:xfrm rot="9382474">
              <a:off x="6513907" y="1872577"/>
              <a:ext cx="577592" cy="109277"/>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cxnSp>
          <p:nvCxnSpPr>
            <p:cNvPr id="12" name="Straight Connector 11">
              <a:extLst>
                <a:ext uri="{FF2B5EF4-FFF2-40B4-BE49-F238E27FC236}">
                  <a16:creationId xmlns:a16="http://schemas.microsoft.com/office/drawing/2014/main" id="{A4751F0E-ED71-475D-8A58-D6657733A2B2}"/>
                </a:ext>
              </a:extLst>
            </p:cNvPr>
            <p:cNvCxnSpPr>
              <a:cxnSpLocks/>
            </p:cNvCxnSpPr>
            <p:nvPr/>
          </p:nvCxnSpPr>
          <p:spPr>
            <a:xfrm flipV="1">
              <a:off x="7072969" y="1082542"/>
              <a:ext cx="809698" cy="111396"/>
            </a:xfrm>
            <a:prstGeom prst="line">
              <a:avLst/>
            </a:prstGeom>
            <a:ln w="38100">
              <a:solidFill>
                <a:srgbClr val="33CC33"/>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B30E310A-FBFB-4BBC-ABC0-5BFDD8992D56}"/>
                </a:ext>
              </a:extLst>
            </p:cNvPr>
            <p:cNvCxnSpPr>
              <a:cxnSpLocks/>
            </p:cNvCxnSpPr>
            <p:nvPr/>
          </p:nvCxnSpPr>
          <p:spPr>
            <a:xfrm>
              <a:off x="7072858" y="1804712"/>
              <a:ext cx="809809" cy="145473"/>
            </a:xfrm>
            <a:prstGeom prst="line">
              <a:avLst/>
            </a:prstGeom>
            <a:ln w="38100">
              <a:solidFill>
                <a:srgbClr val="33CC33"/>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2545904B-8AC8-43C2-858E-50535094ACDA}"/>
                </a:ext>
              </a:extLst>
            </p:cNvPr>
            <p:cNvCxnSpPr>
              <a:cxnSpLocks/>
            </p:cNvCxnSpPr>
            <p:nvPr/>
          </p:nvCxnSpPr>
          <p:spPr>
            <a:xfrm flipH="1" flipV="1">
              <a:off x="7081358" y="1206825"/>
              <a:ext cx="771" cy="612867"/>
            </a:xfrm>
            <a:prstGeom prst="line">
              <a:avLst/>
            </a:prstGeom>
            <a:ln w="38100">
              <a:solidFill>
                <a:srgbClr val="33CC33"/>
              </a:solidFill>
            </a:ln>
          </p:spPr>
          <p:style>
            <a:lnRef idx="1">
              <a:schemeClr val="accent1"/>
            </a:lnRef>
            <a:fillRef idx="0">
              <a:schemeClr val="accent1"/>
            </a:fillRef>
            <a:effectRef idx="0">
              <a:schemeClr val="accent1"/>
            </a:effectRef>
            <a:fontRef idx="minor">
              <a:schemeClr val="tx1"/>
            </a:fontRef>
          </p:style>
        </p:cxnSp>
      </p:grpSp>
      <p:grpSp>
        <p:nvGrpSpPr>
          <p:cNvPr id="2059" name="Group 2058">
            <a:extLst>
              <a:ext uri="{FF2B5EF4-FFF2-40B4-BE49-F238E27FC236}">
                <a16:creationId xmlns:a16="http://schemas.microsoft.com/office/drawing/2014/main" id="{E01843F4-6994-4CB4-BC0C-AB18435B3F05}"/>
              </a:ext>
            </a:extLst>
          </p:cNvPr>
          <p:cNvGrpSpPr/>
          <p:nvPr/>
        </p:nvGrpSpPr>
        <p:grpSpPr>
          <a:xfrm>
            <a:off x="107504" y="2132856"/>
            <a:ext cx="9044004" cy="4630529"/>
            <a:chOff x="107504" y="2132856"/>
            <a:chExt cx="9044004" cy="4630529"/>
          </a:xfrm>
        </p:grpSpPr>
        <p:sp>
          <p:nvSpPr>
            <p:cNvPr id="146" name="Rectangle 145">
              <a:extLst>
                <a:ext uri="{FF2B5EF4-FFF2-40B4-BE49-F238E27FC236}">
                  <a16:creationId xmlns:a16="http://schemas.microsoft.com/office/drawing/2014/main" id="{8C176098-7F44-46CA-A873-04C4E1F25C25}"/>
                </a:ext>
              </a:extLst>
            </p:cNvPr>
            <p:cNvSpPr/>
            <p:nvPr/>
          </p:nvSpPr>
          <p:spPr bwMode="auto">
            <a:xfrm>
              <a:off x="107504" y="2996952"/>
              <a:ext cx="9001000" cy="37664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ja-JP" altLang="en-US"/>
            </a:p>
          </p:txBody>
        </p:sp>
        <p:sp>
          <p:nvSpPr>
            <p:cNvPr id="6" name="テキスト ボックス 5"/>
            <p:cNvSpPr txBox="1"/>
            <p:nvPr/>
          </p:nvSpPr>
          <p:spPr>
            <a:xfrm>
              <a:off x="1491621" y="2132856"/>
              <a:ext cx="6629635" cy="830997"/>
            </a:xfrm>
            <a:prstGeom prst="rect">
              <a:avLst/>
            </a:prstGeom>
            <a:noFill/>
          </p:spPr>
          <p:txBody>
            <a:bodyPr wrap="none" rtlCol="0">
              <a:spAutoFit/>
            </a:bodyPr>
            <a:lstStyle/>
            <a:p>
              <a:r>
                <a:rPr lang="en-US" altLang="ja-JP" sz="2400" dirty="0">
                  <a:solidFill>
                    <a:srgbClr val="00B0F0"/>
                  </a:solidFill>
                </a:rPr>
                <a:t>Vacuum fluctuations in external strong fields</a:t>
              </a:r>
              <a:endParaRPr lang="en-US" altLang="ja-JP" sz="2800" dirty="0">
                <a:solidFill>
                  <a:srgbClr val="00B0F0"/>
                </a:solidFill>
              </a:endParaRPr>
            </a:p>
            <a:p>
              <a:r>
                <a:rPr kumimoji="1" lang="en-US" altLang="ja-JP" sz="2400" dirty="0">
                  <a:solidFill>
                    <a:srgbClr val="00B0F0"/>
                  </a:solidFill>
                </a:rPr>
                <a:t>--- </a:t>
              </a:r>
              <a:r>
                <a:rPr lang="en-US" altLang="ja-JP" sz="2400" dirty="0">
                  <a:solidFill>
                    <a:srgbClr val="00B0F0"/>
                  </a:solidFill>
                </a:rPr>
                <a:t>Effective n</a:t>
              </a:r>
              <a:r>
                <a:rPr kumimoji="1" lang="en-US" altLang="ja-JP" sz="2400" dirty="0">
                  <a:solidFill>
                    <a:srgbClr val="00B0F0"/>
                  </a:solidFill>
                </a:rPr>
                <a:t>onlinear interactions in </a:t>
              </a:r>
              <a:r>
                <a:rPr lang="en-US" altLang="ja-JP" sz="2400" dirty="0">
                  <a:solidFill>
                    <a:srgbClr val="00B0F0"/>
                  </a:solidFill>
                </a:rPr>
                <a:t>Abelian theory</a:t>
              </a:r>
              <a:endParaRPr kumimoji="1" lang="ja-JP" altLang="en-US" sz="2400" dirty="0">
                <a:solidFill>
                  <a:srgbClr val="00B0F0"/>
                </a:solidFill>
              </a:endParaRPr>
            </a:p>
          </p:txBody>
        </p:sp>
        <p:sp>
          <p:nvSpPr>
            <p:cNvPr id="7" name="正方形/長方形 6"/>
            <p:cNvSpPr/>
            <p:nvPr/>
          </p:nvSpPr>
          <p:spPr>
            <a:xfrm>
              <a:off x="218184" y="2975103"/>
              <a:ext cx="3705744" cy="523220"/>
            </a:xfrm>
            <a:prstGeom prst="rect">
              <a:avLst/>
            </a:prstGeom>
          </p:spPr>
          <p:txBody>
            <a:bodyPr wrap="square">
              <a:spAutoFit/>
            </a:bodyPr>
            <a:lstStyle/>
            <a:p>
              <a:pPr algn="ctr"/>
              <a:r>
                <a:rPr lang="en-US" altLang="ja-JP" sz="1400" dirty="0">
                  <a:solidFill>
                    <a:schemeClr val="accent5">
                      <a:lumMod val="75000"/>
                    </a:schemeClr>
                  </a:solidFill>
                </a:rPr>
                <a:t>Consequences of Dirac’s Theory of the Positron</a:t>
              </a:r>
            </a:p>
            <a:p>
              <a:pPr algn="ctr"/>
              <a:r>
                <a:rPr lang="de-DE" altLang="ja-JP" sz="1400" dirty="0">
                  <a:solidFill>
                    <a:schemeClr val="accent5">
                      <a:lumMod val="75000"/>
                    </a:schemeClr>
                  </a:solidFill>
                </a:rPr>
                <a:t>W. Heisenberg and H. Euler (</a:t>
              </a:r>
              <a:r>
                <a:rPr lang="en-US" altLang="ja-JP" sz="1400" dirty="0">
                  <a:solidFill>
                    <a:schemeClr val="accent5">
                      <a:lumMod val="75000"/>
                    </a:schemeClr>
                  </a:solidFill>
                </a:rPr>
                <a:t>1935)</a:t>
              </a:r>
              <a:endParaRPr lang="ja-JP" altLang="en-US" sz="1400" dirty="0">
                <a:solidFill>
                  <a:schemeClr val="accent5">
                    <a:lumMod val="75000"/>
                  </a:schemeClr>
                </a:solidFill>
              </a:endParaRPr>
            </a:p>
          </p:txBody>
        </p:sp>
        <p:sp>
          <p:nvSpPr>
            <p:cNvPr id="20" name="テキスト ボックス 19"/>
            <p:cNvSpPr txBox="1"/>
            <p:nvPr/>
          </p:nvSpPr>
          <p:spPr>
            <a:xfrm>
              <a:off x="4862303" y="3586106"/>
              <a:ext cx="4103218" cy="338554"/>
            </a:xfrm>
            <a:prstGeom prst="rect">
              <a:avLst/>
            </a:prstGeom>
            <a:noFill/>
          </p:spPr>
          <p:txBody>
            <a:bodyPr wrap="square" rtlCol="0">
              <a:spAutoFit/>
            </a:bodyPr>
            <a:lstStyle/>
            <a:p>
              <a:r>
                <a:rPr kumimoji="1" lang="en-US" altLang="ja-JP" sz="1600" dirty="0" err="1"/>
                <a:t>R</a:t>
              </a:r>
              <a:r>
                <a:rPr lang="en-US" altLang="ja-JP" sz="1600" dirty="0" err="1"/>
                <a:t>esummation</a:t>
              </a:r>
              <a:r>
                <a:rPr lang="en-US" altLang="ja-JP" sz="1600" dirty="0"/>
                <a:t> </a:t>
              </a:r>
              <a:r>
                <a:rPr lang="en-US" altLang="ja-JP" sz="1600" dirty="0" err="1"/>
                <a:t>wrt</a:t>
              </a:r>
              <a:r>
                <a:rPr lang="en-US" altLang="ja-JP" sz="1600" dirty="0"/>
                <a:t> the number of external legs</a:t>
              </a:r>
            </a:p>
          </p:txBody>
        </p:sp>
        <p:grpSp>
          <p:nvGrpSpPr>
            <p:cNvPr id="10" name="Group 9">
              <a:extLst>
                <a:ext uri="{FF2B5EF4-FFF2-40B4-BE49-F238E27FC236}">
                  <a16:creationId xmlns:a16="http://schemas.microsoft.com/office/drawing/2014/main" id="{9EF48B24-50AF-4BEE-8734-9A17034821FE}"/>
                </a:ext>
              </a:extLst>
            </p:cNvPr>
            <p:cNvGrpSpPr/>
            <p:nvPr/>
          </p:nvGrpSpPr>
          <p:grpSpPr>
            <a:xfrm>
              <a:off x="179512" y="3570332"/>
              <a:ext cx="4380763" cy="3099028"/>
              <a:chOff x="4067944" y="1493641"/>
              <a:chExt cx="4990944" cy="3530680"/>
            </a:xfrm>
          </p:grpSpPr>
          <p:pic>
            <p:nvPicPr>
              <p:cNvPr id="205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7944" y="1493641"/>
                <a:ext cx="4990944" cy="3530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Straight Connector 8">
                <a:extLst>
                  <a:ext uri="{FF2B5EF4-FFF2-40B4-BE49-F238E27FC236}">
                    <a16:creationId xmlns:a16="http://schemas.microsoft.com/office/drawing/2014/main" id="{D6E1466E-F7C7-409E-ACDC-3BBDE6722561}"/>
                  </a:ext>
                </a:extLst>
              </p:cNvPr>
              <p:cNvCxnSpPr/>
              <p:nvPr/>
            </p:nvCxnSpPr>
            <p:spPr>
              <a:xfrm>
                <a:off x="8244408" y="4452613"/>
                <a:ext cx="657452"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C2DE905-9880-45AF-8756-14FFE9897DAE}"/>
                  </a:ext>
                </a:extLst>
              </p:cNvPr>
              <p:cNvCxnSpPr/>
              <p:nvPr/>
            </p:nvCxnSpPr>
            <p:spPr>
              <a:xfrm>
                <a:off x="4211960" y="4596629"/>
                <a:ext cx="657452"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FE09716C-BBB7-4BA5-AEC9-8F1C8AF53CF3}"/>
                </a:ext>
              </a:extLst>
            </p:cNvPr>
            <p:cNvGrpSpPr/>
            <p:nvPr/>
          </p:nvGrpSpPr>
          <p:grpSpPr>
            <a:xfrm>
              <a:off x="4745339" y="5344443"/>
              <a:ext cx="4406169" cy="1396925"/>
              <a:chOff x="4745339" y="4972522"/>
              <a:chExt cx="4406169" cy="1396925"/>
            </a:xfrm>
          </p:grpSpPr>
          <p:grpSp>
            <p:nvGrpSpPr>
              <p:cNvPr id="54" name="Group 53">
                <a:extLst>
                  <a:ext uri="{FF2B5EF4-FFF2-40B4-BE49-F238E27FC236}">
                    <a16:creationId xmlns:a16="http://schemas.microsoft.com/office/drawing/2014/main" id="{F1CF930F-86CF-4EAD-8FA2-AD7A60DCABF8}"/>
                  </a:ext>
                </a:extLst>
              </p:cNvPr>
              <p:cNvGrpSpPr/>
              <p:nvPr/>
            </p:nvGrpSpPr>
            <p:grpSpPr>
              <a:xfrm>
                <a:off x="6964336" y="4972522"/>
                <a:ext cx="1132027" cy="1396925"/>
                <a:chOff x="6089706" y="2242689"/>
                <a:chExt cx="2010686" cy="2481192"/>
              </a:xfrm>
            </p:grpSpPr>
            <p:sp>
              <p:nvSpPr>
                <p:cNvPr id="87" name="円/楕円 51">
                  <a:extLst>
                    <a:ext uri="{FF2B5EF4-FFF2-40B4-BE49-F238E27FC236}">
                      <a16:creationId xmlns:a16="http://schemas.microsoft.com/office/drawing/2014/main" id="{0331875D-A2C8-42CF-B15D-FE2116E9796C}"/>
                    </a:ext>
                  </a:extLst>
                </p:cNvPr>
                <p:cNvSpPr>
                  <a:spLocks noChangeAspect="1"/>
                </p:cNvSpPr>
                <p:nvPr/>
              </p:nvSpPr>
              <p:spPr>
                <a:xfrm rot="10892241">
                  <a:off x="6633339" y="3019375"/>
                  <a:ext cx="957070" cy="957070"/>
                </a:xfrm>
                <a:prstGeom prst="ellipse">
                  <a:avLst/>
                </a:prstGeom>
                <a:noFill/>
                <a:ln w="28575" cmpd="sng">
                  <a:solidFill>
                    <a:srgbClr val="00D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grpSp>
              <p:nvGrpSpPr>
                <p:cNvPr id="88" name="グループ化 4">
                  <a:extLst>
                    <a:ext uri="{FF2B5EF4-FFF2-40B4-BE49-F238E27FC236}">
                      <a16:creationId xmlns:a16="http://schemas.microsoft.com/office/drawing/2014/main" id="{FF827F2A-01C7-4BE4-B53D-54BF3F253F75}"/>
                    </a:ext>
                  </a:extLst>
                </p:cNvPr>
                <p:cNvGrpSpPr>
                  <a:grpSpLocks noChangeAspect="1"/>
                </p:cNvGrpSpPr>
                <p:nvPr/>
              </p:nvGrpSpPr>
              <p:grpSpPr>
                <a:xfrm>
                  <a:off x="6089706" y="2760905"/>
                  <a:ext cx="690375" cy="313296"/>
                  <a:chOff x="5267450" y="3810639"/>
                  <a:chExt cx="848735" cy="391695"/>
                </a:xfrm>
                <a:noFill/>
              </p:grpSpPr>
              <p:sp>
                <p:nvSpPr>
                  <p:cNvPr id="124" name="フリーフォーム 45">
                    <a:extLst>
                      <a:ext uri="{FF2B5EF4-FFF2-40B4-BE49-F238E27FC236}">
                        <a16:creationId xmlns:a16="http://schemas.microsoft.com/office/drawing/2014/main" id="{6C76090F-EDCE-4C68-81D1-FB12EBA79A57}"/>
                      </a:ext>
                    </a:extLst>
                  </p:cNvPr>
                  <p:cNvSpPr/>
                  <p:nvPr/>
                </p:nvSpPr>
                <p:spPr>
                  <a:xfrm rot="2260291">
                    <a:off x="5351970" y="4104714"/>
                    <a:ext cx="764215" cy="97620"/>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grp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25" name="グループ化 46">
                    <a:extLst>
                      <a:ext uri="{FF2B5EF4-FFF2-40B4-BE49-F238E27FC236}">
                        <a16:creationId xmlns:a16="http://schemas.microsoft.com/office/drawing/2014/main" id="{50A52DD2-2D7A-4E86-8DD3-9636E3E563DE}"/>
                      </a:ext>
                    </a:extLst>
                  </p:cNvPr>
                  <p:cNvGrpSpPr/>
                  <p:nvPr/>
                </p:nvGrpSpPr>
                <p:grpSpPr>
                  <a:xfrm>
                    <a:off x="5267450" y="3810639"/>
                    <a:ext cx="141461" cy="141461"/>
                    <a:chOff x="7240824" y="2855449"/>
                    <a:chExt cx="141461" cy="141461"/>
                  </a:xfrm>
                  <a:grpFill/>
                </p:grpSpPr>
                <p:cxnSp>
                  <p:nvCxnSpPr>
                    <p:cNvPr id="126" name="直線コネクタ 47">
                      <a:extLst>
                        <a:ext uri="{FF2B5EF4-FFF2-40B4-BE49-F238E27FC236}">
                          <a16:creationId xmlns:a16="http://schemas.microsoft.com/office/drawing/2014/main" id="{4C26A69F-9054-4BB0-9ACC-F73D68C42B49}"/>
                        </a:ext>
                      </a:extLst>
                    </p:cNvPr>
                    <p:cNvCxnSpPr/>
                    <p:nvPr/>
                  </p:nvCxnSpPr>
                  <p:spPr>
                    <a:xfrm>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27" name="直線コネクタ 48">
                      <a:extLst>
                        <a:ext uri="{FF2B5EF4-FFF2-40B4-BE49-F238E27FC236}">
                          <a16:creationId xmlns:a16="http://schemas.microsoft.com/office/drawing/2014/main" id="{F5A0C503-2AC8-44AC-B870-D9213DBA4854}"/>
                        </a:ext>
                      </a:extLst>
                    </p:cNvPr>
                    <p:cNvCxnSpPr/>
                    <p:nvPr/>
                  </p:nvCxnSpPr>
                  <p:spPr>
                    <a:xfrm flipH="1">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28" name="直線コネクタ 49">
                      <a:extLst>
                        <a:ext uri="{FF2B5EF4-FFF2-40B4-BE49-F238E27FC236}">
                          <a16:creationId xmlns:a16="http://schemas.microsoft.com/office/drawing/2014/main" id="{65600448-4E9C-4BD8-8C40-B0AE6604DB92}"/>
                        </a:ext>
                      </a:extLst>
                    </p:cNvPr>
                    <p:cNvCxnSpPr/>
                    <p:nvPr/>
                  </p:nvCxnSpPr>
                  <p:spPr>
                    <a:xfrm flipV="1">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29" name="直線コネクタ 50">
                      <a:extLst>
                        <a:ext uri="{FF2B5EF4-FFF2-40B4-BE49-F238E27FC236}">
                          <a16:creationId xmlns:a16="http://schemas.microsoft.com/office/drawing/2014/main" id="{F4F5FA10-82D2-45C6-AF32-F28306650C71}"/>
                        </a:ext>
                      </a:extLst>
                    </p:cNvPr>
                    <p:cNvCxnSpPr/>
                    <p:nvPr/>
                  </p:nvCxnSpPr>
                  <p:spPr>
                    <a:xfrm>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grpSp>
            </p:grpSp>
            <p:grpSp>
              <p:nvGrpSpPr>
                <p:cNvPr id="89" name="グループ化 5">
                  <a:extLst>
                    <a:ext uri="{FF2B5EF4-FFF2-40B4-BE49-F238E27FC236}">
                      <a16:creationId xmlns:a16="http://schemas.microsoft.com/office/drawing/2014/main" id="{5CC397D0-CF8D-4BBA-93B4-D26DEFA80BAD}"/>
                    </a:ext>
                  </a:extLst>
                </p:cNvPr>
                <p:cNvGrpSpPr>
                  <a:grpSpLocks noChangeAspect="1"/>
                </p:cNvGrpSpPr>
                <p:nvPr/>
              </p:nvGrpSpPr>
              <p:grpSpPr>
                <a:xfrm rot="3091139">
                  <a:off x="6831663" y="2431229"/>
                  <a:ext cx="690375" cy="313296"/>
                  <a:chOff x="5267450" y="3810639"/>
                  <a:chExt cx="848735" cy="391695"/>
                </a:xfrm>
                <a:noFill/>
              </p:grpSpPr>
              <p:sp>
                <p:nvSpPr>
                  <p:cNvPr id="118" name="フリーフォーム 39">
                    <a:extLst>
                      <a:ext uri="{FF2B5EF4-FFF2-40B4-BE49-F238E27FC236}">
                        <a16:creationId xmlns:a16="http://schemas.microsoft.com/office/drawing/2014/main" id="{3B76B964-A114-4960-B31F-B92425F3758F}"/>
                      </a:ext>
                    </a:extLst>
                  </p:cNvPr>
                  <p:cNvSpPr/>
                  <p:nvPr/>
                </p:nvSpPr>
                <p:spPr>
                  <a:xfrm rot="2260291">
                    <a:off x="5351970" y="4104714"/>
                    <a:ext cx="764215" cy="97620"/>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grp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19" name="グループ化 40">
                    <a:extLst>
                      <a:ext uri="{FF2B5EF4-FFF2-40B4-BE49-F238E27FC236}">
                        <a16:creationId xmlns:a16="http://schemas.microsoft.com/office/drawing/2014/main" id="{66BB6BA0-34F2-4900-A05A-53FE34EE27B7}"/>
                      </a:ext>
                    </a:extLst>
                  </p:cNvPr>
                  <p:cNvGrpSpPr/>
                  <p:nvPr/>
                </p:nvGrpSpPr>
                <p:grpSpPr>
                  <a:xfrm>
                    <a:off x="5267450" y="3810639"/>
                    <a:ext cx="141461" cy="141461"/>
                    <a:chOff x="7240824" y="2855449"/>
                    <a:chExt cx="141461" cy="141461"/>
                  </a:xfrm>
                  <a:grpFill/>
                </p:grpSpPr>
                <p:cxnSp>
                  <p:nvCxnSpPr>
                    <p:cNvPr id="120" name="直線コネクタ 41">
                      <a:extLst>
                        <a:ext uri="{FF2B5EF4-FFF2-40B4-BE49-F238E27FC236}">
                          <a16:creationId xmlns:a16="http://schemas.microsoft.com/office/drawing/2014/main" id="{4B1EF8D5-7A9E-4129-BBA6-CA04E7FDD055}"/>
                        </a:ext>
                      </a:extLst>
                    </p:cNvPr>
                    <p:cNvCxnSpPr/>
                    <p:nvPr/>
                  </p:nvCxnSpPr>
                  <p:spPr>
                    <a:xfrm>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21" name="直線コネクタ 42">
                      <a:extLst>
                        <a:ext uri="{FF2B5EF4-FFF2-40B4-BE49-F238E27FC236}">
                          <a16:creationId xmlns:a16="http://schemas.microsoft.com/office/drawing/2014/main" id="{F87638A5-24F4-4F50-8CA5-4F493D569B84}"/>
                        </a:ext>
                      </a:extLst>
                    </p:cNvPr>
                    <p:cNvCxnSpPr/>
                    <p:nvPr/>
                  </p:nvCxnSpPr>
                  <p:spPr>
                    <a:xfrm flipH="1">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22" name="直線コネクタ 43">
                      <a:extLst>
                        <a:ext uri="{FF2B5EF4-FFF2-40B4-BE49-F238E27FC236}">
                          <a16:creationId xmlns:a16="http://schemas.microsoft.com/office/drawing/2014/main" id="{2765B8BA-D9E8-483B-BEBC-2D581AA903D1}"/>
                        </a:ext>
                      </a:extLst>
                    </p:cNvPr>
                    <p:cNvCxnSpPr/>
                    <p:nvPr/>
                  </p:nvCxnSpPr>
                  <p:spPr>
                    <a:xfrm flipV="1">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23" name="直線コネクタ 44">
                      <a:extLst>
                        <a:ext uri="{FF2B5EF4-FFF2-40B4-BE49-F238E27FC236}">
                          <a16:creationId xmlns:a16="http://schemas.microsoft.com/office/drawing/2014/main" id="{A172B6E6-830C-4F26-9E28-22CA947DC48D}"/>
                        </a:ext>
                      </a:extLst>
                    </p:cNvPr>
                    <p:cNvCxnSpPr/>
                    <p:nvPr/>
                  </p:nvCxnSpPr>
                  <p:spPr>
                    <a:xfrm>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grpSp>
            </p:grpSp>
            <p:grpSp>
              <p:nvGrpSpPr>
                <p:cNvPr id="90" name="グループ化 6">
                  <a:extLst>
                    <a:ext uri="{FF2B5EF4-FFF2-40B4-BE49-F238E27FC236}">
                      <a16:creationId xmlns:a16="http://schemas.microsoft.com/office/drawing/2014/main" id="{FC73787D-6E0D-41D2-ABA1-E0A66C8FD29F}"/>
                    </a:ext>
                  </a:extLst>
                </p:cNvPr>
                <p:cNvGrpSpPr>
                  <a:grpSpLocks noChangeAspect="1"/>
                </p:cNvGrpSpPr>
                <p:nvPr/>
              </p:nvGrpSpPr>
              <p:grpSpPr>
                <a:xfrm rot="6080961">
                  <a:off x="7540112" y="2878913"/>
                  <a:ext cx="690375" cy="313296"/>
                  <a:chOff x="5267450" y="3810639"/>
                  <a:chExt cx="848735" cy="391695"/>
                </a:xfrm>
                <a:noFill/>
              </p:grpSpPr>
              <p:sp>
                <p:nvSpPr>
                  <p:cNvPr id="112" name="フリーフォーム 33">
                    <a:extLst>
                      <a:ext uri="{FF2B5EF4-FFF2-40B4-BE49-F238E27FC236}">
                        <a16:creationId xmlns:a16="http://schemas.microsoft.com/office/drawing/2014/main" id="{DF0DBB19-88B3-472F-AA33-D7CDC15CC29C}"/>
                      </a:ext>
                    </a:extLst>
                  </p:cNvPr>
                  <p:cNvSpPr/>
                  <p:nvPr/>
                </p:nvSpPr>
                <p:spPr>
                  <a:xfrm rot="2260291">
                    <a:off x="5351970" y="4104714"/>
                    <a:ext cx="764215" cy="97620"/>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grp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13" name="グループ化 34">
                    <a:extLst>
                      <a:ext uri="{FF2B5EF4-FFF2-40B4-BE49-F238E27FC236}">
                        <a16:creationId xmlns:a16="http://schemas.microsoft.com/office/drawing/2014/main" id="{55EC4DD3-1351-4587-9928-FAC11625985C}"/>
                      </a:ext>
                    </a:extLst>
                  </p:cNvPr>
                  <p:cNvGrpSpPr/>
                  <p:nvPr/>
                </p:nvGrpSpPr>
                <p:grpSpPr>
                  <a:xfrm>
                    <a:off x="5267450" y="3810639"/>
                    <a:ext cx="141461" cy="141461"/>
                    <a:chOff x="7240824" y="2855449"/>
                    <a:chExt cx="141461" cy="141461"/>
                  </a:xfrm>
                  <a:grpFill/>
                </p:grpSpPr>
                <p:cxnSp>
                  <p:nvCxnSpPr>
                    <p:cNvPr id="114" name="直線コネクタ 35">
                      <a:extLst>
                        <a:ext uri="{FF2B5EF4-FFF2-40B4-BE49-F238E27FC236}">
                          <a16:creationId xmlns:a16="http://schemas.microsoft.com/office/drawing/2014/main" id="{59B812CF-2782-4F10-BF69-E40A543A5B7A}"/>
                        </a:ext>
                      </a:extLst>
                    </p:cNvPr>
                    <p:cNvCxnSpPr/>
                    <p:nvPr/>
                  </p:nvCxnSpPr>
                  <p:spPr>
                    <a:xfrm>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15" name="直線コネクタ 36">
                      <a:extLst>
                        <a:ext uri="{FF2B5EF4-FFF2-40B4-BE49-F238E27FC236}">
                          <a16:creationId xmlns:a16="http://schemas.microsoft.com/office/drawing/2014/main" id="{CF026AD0-E967-4135-B892-C80F05CA26AF}"/>
                        </a:ext>
                      </a:extLst>
                    </p:cNvPr>
                    <p:cNvCxnSpPr/>
                    <p:nvPr/>
                  </p:nvCxnSpPr>
                  <p:spPr>
                    <a:xfrm flipH="1">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16" name="直線コネクタ 37">
                      <a:extLst>
                        <a:ext uri="{FF2B5EF4-FFF2-40B4-BE49-F238E27FC236}">
                          <a16:creationId xmlns:a16="http://schemas.microsoft.com/office/drawing/2014/main" id="{684A0C67-7FA2-4775-84C6-B4B7AD08815B}"/>
                        </a:ext>
                      </a:extLst>
                    </p:cNvPr>
                    <p:cNvCxnSpPr/>
                    <p:nvPr/>
                  </p:nvCxnSpPr>
                  <p:spPr>
                    <a:xfrm flipV="1">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17" name="直線コネクタ 38">
                      <a:extLst>
                        <a:ext uri="{FF2B5EF4-FFF2-40B4-BE49-F238E27FC236}">
                          <a16:creationId xmlns:a16="http://schemas.microsoft.com/office/drawing/2014/main" id="{1C0A8EFF-CB78-4CBA-8148-3A8BAC38A4B6}"/>
                        </a:ext>
                      </a:extLst>
                    </p:cNvPr>
                    <p:cNvCxnSpPr/>
                    <p:nvPr/>
                  </p:nvCxnSpPr>
                  <p:spPr>
                    <a:xfrm>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grpSp>
            </p:grpSp>
            <p:grpSp>
              <p:nvGrpSpPr>
                <p:cNvPr id="91" name="グループ化 8">
                  <a:extLst>
                    <a:ext uri="{FF2B5EF4-FFF2-40B4-BE49-F238E27FC236}">
                      <a16:creationId xmlns:a16="http://schemas.microsoft.com/office/drawing/2014/main" id="{BB761777-3774-4165-875F-9D9FDB747C82}"/>
                    </a:ext>
                  </a:extLst>
                </p:cNvPr>
                <p:cNvGrpSpPr>
                  <a:grpSpLocks noChangeAspect="1"/>
                </p:cNvGrpSpPr>
                <p:nvPr/>
              </p:nvGrpSpPr>
              <p:grpSpPr>
                <a:xfrm rot="17091119">
                  <a:off x="5986579" y="3806302"/>
                  <a:ext cx="690375" cy="313296"/>
                  <a:chOff x="5267450" y="3810639"/>
                  <a:chExt cx="848735" cy="391695"/>
                </a:xfrm>
                <a:noFill/>
              </p:grpSpPr>
              <p:sp>
                <p:nvSpPr>
                  <p:cNvPr id="106" name="フリーフォーム 27">
                    <a:extLst>
                      <a:ext uri="{FF2B5EF4-FFF2-40B4-BE49-F238E27FC236}">
                        <a16:creationId xmlns:a16="http://schemas.microsoft.com/office/drawing/2014/main" id="{65D37B37-B55E-4A92-B3CD-9B1E29155299}"/>
                      </a:ext>
                    </a:extLst>
                  </p:cNvPr>
                  <p:cNvSpPr/>
                  <p:nvPr/>
                </p:nvSpPr>
                <p:spPr>
                  <a:xfrm rot="2260291">
                    <a:off x="5351970" y="4104714"/>
                    <a:ext cx="764215" cy="97620"/>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grp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07" name="グループ化 28">
                    <a:extLst>
                      <a:ext uri="{FF2B5EF4-FFF2-40B4-BE49-F238E27FC236}">
                        <a16:creationId xmlns:a16="http://schemas.microsoft.com/office/drawing/2014/main" id="{8A5ACEF5-8ACB-4E52-96F9-617FA05EDA34}"/>
                      </a:ext>
                    </a:extLst>
                  </p:cNvPr>
                  <p:cNvGrpSpPr/>
                  <p:nvPr/>
                </p:nvGrpSpPr>
                <p:grpSpPr>
                  <a:xfrm>
                    <a:off x="5267450" y="3810639"/>
                    <a:ext cx="141461" cy="141461"/>
                    <a:chOff x="7240824" y="2855449"/>
                    <a:chExt cx="141461" cy="141461"/>
                  </a:xfrm>
                  <a:grpFill/>
                </p:grpSpPr>
                <p:cxnSp>
                  <p:nvCxnSpPr>
                    <p:cNvPr id="108" name="直線コネクタ 29">
                      <a:extLst>
                        <a:ext uri="{FF2B5EF4-FFF2-40B4-BE49-F238E27FC236}">
                          <a16:creationId xmlns:a16="http://schemas.microsoft.com/office/drawing/2014/main" id="{11D07AB6-8E56-4035-B47F-E00DAA7E90E7}"/>
                        </a:ext>
                      </a:extLst>
                    </p:cNvPr>
                    <p:cNvCxnSpPr/>
                    <p:nvPr/>
                  </p:nvCxnSpPr>
                  <p:spPr>
                    <a:xfrm>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09" name="直線コネクタ 30">
                      <a:extLst>
                        <a:ext uri="{FF2B5EF4-FFF2-40B4-BE49-F238E27FC236}">
                          <a16:creationId xmlns:a16="http://schemas.microsoft.com/office/drawing/2014/main" id="{E6F5996F-C989-4501-97C3-6271A29061D6}"/>
                        </a:ext>
                      </a:extLst>
                    </p:cNvPr>
                    <p:cNvCxnSpPr/>
                    <p:nvPr/>
                  </p:nvCxnSpPr>
                  <p:spPr>
                    <a:xfrm flipH="1">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10" name="直線コネクタ 31">
                      <a:extLst>
                        <a:ext uri="{FF2B5EF4-FFF2-40B4-BE49-F238E27FC236}">
                          <a16:creationId xmlns:a16="http://schemas.microsoft.com/office/drawing/2014/main" id="{BD70A762-7C30-4882-A00B-7727C2188584}"/>
                        </a:ext>
                      </a:extLst>
                    </p:cNvPr>
                    <p:cNvCxnSpPr/>
                    <p:nvPr/>
                  </p:nvCxnSpPr>
                  <p:spPr>
                    <a:xfrm flipV="1">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11" name="直線コネクタ 32">
                      <a:extLst>
                        <a:ext uri="{FF2B5EF4-FFF2-40B4-BE49-F238E27FC236}">
                          <a16:creationId xmlns:a16="http://schemas.microsoft.com/office/drawing/2014/main" id="{E129521F-F623-469D-BD42-D7F5CBB09334}"/>
                        </a:ext>
                      </a:extLst>
                    </p:cNvPr>
                    <p:cNvCxnSpPr/>
                    <p:nvPr/>
                  </p:nvCxnSpPr>
                  <p:spPr>
                    <a:xfrm>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grpSp>
            </p:grpSp>
            <p:grpSp>
              <p:nvGrpSpPr>
                <p:cNvPr id="92" name="グループ化 9">
                  <a:extLst>
                    <a:ext uri="{FF2B5EF4-FFF2-40B4-BE49-F238E27FC236}">
                      <a16:creationId xmlns:a16="http://schemas.microsoft.com/office/drawing/2014/main" id="{4371B99C-076F-4281-8082-362473705B95}"/>
                    </a:ext>
                  </a:extLst>
                </p:cNvPr>
                <p:cNvGrpSpPr>
                  <a:grpSpLocks noChangeAspect="1"/>
                </p:cNvGrpSpPr>
                <p:nvPr/>
              </p:nvGrpSpPr>
              <p:grpSpPr>
                <a:xfrm rot="10800000">
                  <a:off x="7410017" y="3979800"/>
                  <a:ext cx="690375" cy="313296"/>
                  <a:chOff x="5267450" y="3810639"/>
                  <a:chExt cx="848735" cy="391695"/>
                </a:xfrm>
                <a:noFill/>
              </p:grpSpPr>
              <p:sp>
                <p:nvSpPr>
                  <p:cNvPr id="100" name="フリーフォーム 21">
                    <a:extLst>
                      <a:ext uri="{FF2B5EF4-FFF2-40B4-BE49-F238E27FC236}">
                        <a16:creationId xmlns:a16="http://schemas.microsoft.com/office/drawing/2014/main" id="{72ECF91A-9A1A-41FF-BC52-E589715DEB87}"/>
                      </a:ext>
                    </a:extLst>
                  </p:cNvPr>
                  <p:cNvSpPr/>
                  <p:nvPr/>
                </p:nvSpPr>
                <p:spPr>
                  <a:xfrm rot="2260291">
                    <a:off x="5351970" y="4104714"/>
                    <a:ext cx="764215" cy="97620"/>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grp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01" name="グループ化 22">
                    <a:extLst>
                      <a:ext uri="{FF2B5EF4-FFF2-40B4-BE49-F238E27FC236}">
                        <a16:creationId xmlns:a16="http://schemas.microsoft.com/office/drawing/2014/main" id="{13F24B88-A3E2-476C-BA72-9DF675ED69AB}"/>
                      </a:ext>
                    </a:extLst>
                  </p:cNvPr>
                  <p:cNvGrpSpPr/>
                  <p:nvPr/>
                </p:nvGrpSpPr>
                <p:grpSpPr>
                  <a:xfrm>
                    <a:off x="5267450" y="3810639"/>
                    <a:ext cx="141461" cy="141461"/>
                    <a:chOff x="7240824" y="2855449"/>
                    <a:chExt cx="141461" cy="141461"/>
                  </a:xfrm>
                  <a:grpFill/>
                </p:grpSpPr>
                <p:cxnSp>
                  <p:nvCxnSpPr>
                    <p:cNvPr id="102" name="直線コネクタ 23">
                      <a:extLst>
                        <a:ext uri="{FF2B5EF4-FFF2-40B4-BE49-F238E27FC236}">
                          <a16:creationId xmlns:a16="http://schemas.microsoft.com/office/drawing/2014/main" id="{32092573-87C4-4F3F-916A-2B270C20D68C}"/>
                        </a:ext>
                      </a:extLst>
                    </p:cNvPr>
                    <p:cNvCxnSpPr/>
                    <p:nvPr/>
                  </p:nvCxnSpPr>
                  <p:spPr>
                    <a:xfrm>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03" name="直線コネクタ 24">
                      <a:extLst>
                        <a:ext uri="{FF2B5EF4-FFF2-40B4-BE49-F238E27FC236}">
                          <a16:creationId xmlns:a16="http://schemas.microsoft.com/office/drawing/2014/main" id="{1CF3BA8D-6C13-454C-BC36-98EF82864B77}"/>
                        </a:ext>
                      </a:extLst>
                    </p:cNvPr>
                    <p:cNvCxnSpPr/>
                    <p:nvPr/>
                  </p:nvCxnSpPr>
                  <p:spPr>
                    <a:xfrm flipH="1">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04" name="直線コネクタ 25">
                      <a:extLst>
                        <a:ext uri="{FF2B5EF4-FFF2-40B4-BE49-F238E27FC236}">
                          <a16:creationId xmlns:a16="http://schemas.microsoft.com/office/drawing/2014/main" id="{998D5FB6-C625-4C5E-88A7-FA311C9BBC40}"/>
                        </a:ext>
                      </a:extLst>
                    </p:cNvPr>
                    <p:cNvCxnSpPr/>
                    <p:nvPr/>
                  </p:nvCxnSpPr>
                  <p:spPr>
                    <a:xfrm flipV="1">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05" name="直線コネクタ 26">
                      <a:extLst>
                        <a:ext uri="{FF2B5EF4-FFF2-40B4-BE49-F238E27FC236}">
                          <a16:creationId xmlns:a16="http://schemas.microsoft.com/office/drawing/2014/main" id="{A97602CB-725C-4B0C-B9A7-8841FE8C8775}"/>
                        </a:ext>
                      </a:extLst>
                    </p:cNvPr>
                    <p:cNvCxnSpPr/>
                    <p:nvPr/>
                  </p:nvCxnSpPr>
                  <p:spPr>
                    <a:xfrm>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grpSp>
            </p:grpSp>
            <p:grpSp>
              <p:nvGrpSpPr>
                <p:cNvPr id="93" name="グループ化 10">
                  <a:extLst>
                    <a:ext uri="{FF2B5EF4-FFF2-40B4-BE49-F238E27FC236}">
                      <a16:creationId xmlns:a16="http://schemas.microsoft.com/office/drawing/2014/main" id="{DD32A40B-D7A2-4BAF-92B7-FF5DD446A655}"/>
                    </a:ext>
                  </a:extLst>
                </p:cNvPr>
                <p:cNvGrpSpPr>
                  <a:grpSpLocks noChangeAspect="1"/>
                </p:cNvGrpSpPr>
                <p:nvPr/>
              </p:nvGrpSpPr>
              <p:grpSpPr>
                <a:xfrm rot="13922608">
                  <a:off x="6698281" y="4222046"/>
                  <a:ext cx="690375" cy="313296"/>
                  <a:chOff x="5267450" y="3810639"/>
                  <a:chExt cx="848735" cy="391695"/>
                </a:xfrm>
                <a:noFill/>
              </p:grpSpPr>
              <p:sp>
                <p:nvSpPr>
                  <p:cNvPr id="94" name="フリーフォーム 15">
                    <a:extLst>
                      <a:ext uri="{FF2B5EF4-FFF2-40B4-BE49-F238E27FC236}">
                        <a16:creationId xmlns:a16="http://schemas.microsoft.com/office/drawing/2014/main" id="{CE271654-0DA0-4437-B2C6-20BCC48DA30B}"/>
                      </a:ext>
                    </a:extLst>
                  </p:cNvPr>
                  <p:cNvSpPr/>
                  <p:nvPr/>
                </p:nvSpPr>
                <p:spPr>
                  <a:xfrm rot="2260291">
                    <a:off x="5351970" y="4104714"/>
                    <a:ext cx="764215" cy="97620"/>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grp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95" name="グループ化 16">
                    <a:extLst>
                      <a:ext uri="{FF2B5EF4-FFF2-40B4-BE49-F238E27FC236}">
                        <a16:creationId xmlns:a16="http://schemas.microsoft.com/office/drawing/2014/main" id="{BA97F51B-C0E9-4AFB-807F-339BB0DA53D4}"/>
                      </a:ext>
                    </a:extLst>
                  </p:cNvPr>
                  <p:cNvGrpSpPr/>
                  <p:nvPr/>
                </p:nvGrpSpPr>
                <p:grpSpPr>
                  <a:xfrm>
                    <a:off x="5267450" y="3810639"/>
                    <a:ext cx="141461" cy="141461"/>
                    <a:chOff x="7240824" y="2855449"/>
                    <a:chExt cx="141461" cy="141461"/>
                  </a:xfrm>
                  <a:grpFill/>
                </p:grpSpPr>
                <p:cxnSp>
                  <p:nvCxnSpPr>
                    <p:cNvPr id="96" name="直線コネクタ 17">
                      <a:extLst>
                        <a:ext uri="{FF2B5EF4-FFF2-40B4-BE49-F238E27FC236}">
                          <a16:creationId xmlns:a16="http://schemas.microsoft.com/office/drawing/2014/main" id="{54D30AD9-ACBD-4B4F-902A-3EB77F3B0353}"/>
                        </a:ext>
                      </a:extLst>
                    </p:cNvPr>
                    <p:cNvCxnSpPr/>
                    <p:nvPr/>
                  </p:nvCxnSpPr>
                  <p:spPr>
                    <a:xfrm>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97" name="直線コネクタ 18">
                      <a:extLst>
                        <a:ext uri="{FF2B5EF4-FFF2-40B4-BE49-F238E27FC236}">
                          <a16:creationId xmlns:a16="http://schemas.microsoft.com/office/drawing/2014/main" id="{179CB636-4751-41AA-B021-D35A33CEF184}"/>
                        </a:ext>
                      </a:extLst>
                    </p:cNvPr>
                    <p:cNvCxnSpPr/>
                    <p:nvPr/>
                  </p:nvCxnSpPr>
                  <p:spPr>
                    <a:xfrm flipH="1">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98" name="直線コネクタ 19">
                      <a:extLst>
                        <a:ext uri="{FF2B5EF4-FFF2-40B4-BE49-F238E27FC236}">
                          <a16:creationId xmlns:a16="http://schemas.microsoft.com/office/drawing/2014/main" id="{9E0A2608-F28A-4CDC-BF6A-10AFBA091C39}"/>
                        </a:ext>
                      </a:extLst>
                    </p:cNvPr>
                    <p:cNvCxnSpPr/>
                    <p:nvPr/>
                  </p:nvCxnSpPr>
                  <p:spPr>
                    <a:xfrm flipV="1">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99" name="直線コネクタ 20">
                      <a:extLst>
                        <a:ext uri="{FF2B5EF4-FFF2-40B4-BE49-F238E27FC236}">
                          <a16:creationId xmlns:a16="http://schemas.microsoft.com/office/drawing/2014/main" id="{2C3E5D7F-294E-4BF9-B983-C789E431B87B}"/>
                        </a:ext>
                      </a:extLst>
                    </p:cNvPr>
                    <p:cNvCxnSpPr/>
                    <p:nvPr/>
                  </p:nvCxnSpPr>
                  <p:spPr>
                    <a:xfrm>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grpSp>
            </p:grpSp>
          </p:grpSp>
          <p:grpSp>
            <p:nvGrpSpPr>
              <p:cNvPr id="18" name="Group 17">
                <a:extLst>
                  <a:ext uri="{FF2B5EF4-FFF2-40B4-BE49-F238E27FC236}">
                    <a16:creationId xmlns:a16="http://schemas.microsoft.com/office/drawing/2014/main" id="{D2055114-B206-4A2E-91B1-B41158991E57}"/>
                  </a:ext>
                </a:extLst>
              </p:cNvPr>
              <p:cNvGrpSpPr/>
              <p:nvPr/>
            </p:nvGrpSpPr>
            <p:grpSpPr>
              <a:xfrm>
                <a:off x="5202640" y="5199335"/>
                <a:ext cx="1105656" cy="939030"/>
                <a:chOff x="5202640" y="5199335"/>
                <a:chExt cx="1105656" cy="939030"/>
              </a:xfrm>
            </p:grpSpPr>
            <p:sp>
              <p:nvSpPr>
                <p:cNvPr id="55" name="円/楕円 51">
                  <a:extLst>
                    <a:ext uri="{FF2B5EF4-FFF2-40B4-BE49-F238E27FC236}">
                      <a16:creationId xmlns:a16="http://schemas.microsoft.com/office/drawing/2014/main" id="{4B33677E-9263-4082-A67F-D0D84EED745D}"/>
                    </a:ext>
                  </a:extLst>
                </p:cNvPr>
                <p:cNvSpPr>
                  <a:spLocks noChangeAspect="1"/>
                </p:cNvSpPr>
                <p:nvPr/>
              </p:nvSpPr>
              <p:spPr>
                <a:xfrm rot="10892241">
                  <a:off x="5491706" y="5400809"/>
                  <a:ext cx="538836" cy="538836"/>
                </a:xfrm>
                <a:prstGeom prst="ellipse">
                  <a:avLst/>
                </a:prstGeom>
                <a:noFill/>
                <a:ln w="28575" cmpd="sng">
                  <a:solidFill>
                    <a:srgbClr val="00D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p>
              </p:txBody>
            </p:sp>
            <p:grpSp>
              <p:nvGrpSpPr>
                <p:cNvPr id="56" name="グループ化 4">
                  <a:extLst>
                    <a:ext uri="{FF2B5EF4-FFF2-40B4-BE49-F238E27FC236}">
                      <a16:creationId xmlns:a16="http://schemas.microsoft.com/office/drawing/2014/main" id="{B02A14B1-D50F-4149-843D-2BE9FCA539EF}"/>
                    </a:ext>
                  </a:extLst>
                </p:cNvPr>
                <p:cNvGrpSpPr>
                  <a:grpSpLocks noChangeAspect="1"/>
                </p:cNvGrpSpPr>
                <p:nvPr/>
              </p:nvGrpSpPr>
              <p:grpSpPr>
                <a:xfrm rot="177466">
                  <a:off x="5202640" y="5235758"/>
                  <a:ext cx="388685" cy="176387"/>
                  <a:chOff x="5267450" y="3810639"/>
                  <a:chExt cx="848735" cy="391695"/>
                </a:xfrm>
                <a:noFill/>
              </p:grpSpPr>
              <p:sp>
                <p:nvSpPr>
                  <p:cNvPr id="81" name="フリーフォーム 45">
                    <a:extLst>
                      <a:ext uri="{FF2B5EF4-FFF2-40B4-BE49-F238E27FC236}">
                        <a16:creationId xmlns:a16="http://schemas.microsoft.com/office/drawing/2014/main" id="{EBEF4538-A9CE-4740-A857-558A4D6BD08F}"/>
                      </a:ext>
                    </a:extLst>
                  </p:cNvPr>
                  <p:cNvSpPr/>
                  <p:nvPr/>
                </p:nvSpPr>
                <p:spPr>
                  <a:xfrm rot="2260291">
                    <a:off x="5351970" y="4104714"/>
                    <a:ext cx="764215" cy="97620"/>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grp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82" name="グループ化 46">
                    <a:extLst>
                      <a:ext uri="{FF2B5EF4-FFF2-40B4-BE49-F238E27FC236}">
                        <a16:creationId xmlns:a16="http://schemas.microsoft.com/office/drawing/2014/main" id="{B638E299-22DB-4597-8384-7D15BE2BCAA8}"/>
                      </a:ext>
                    </a:extLst>
                  </p:cNvPr>
                  <p:cNvGrpSpPr/>
                  <p:nvPr/>
                </p:nvGrpSpPr>
                <p:grpSpPr>
                  <a:xfrm>
                    <a:off x="5267450" y="3810639"/>
                    <a:ext cx="141461" cy="141461"/>
                    <a:chOff x="7240824" y="2855449"/>
                    <a:chExt cx="141461" cy="141461"/>
                  </a:xfrm>
                  <a:grpFill/>
                </p:grpSpPr>
                <p:cxnSp>
                  <p:nvCxnSpPr>
                    <p:cNvPr id="83" name="直線コネクタ 47">
                      <a:extLst>
                        <a:ext uri="{FF2B5EF4-FFF2-40B4-BE49-F238E27FC236}">
                          <a16:creationId xmlns:a16="http://schemas.microsoft.com/office/drawing/2014/main" id="{682078A2-4819-4263-8F52-E9E5B83274C3}"/>
                        </a:ext>
                      </a:extLst>
                    </p:cNvPr>
                    <p:cNvCxnSpPr/>
                    <p:nvPr/>
                  </p:nvCxnSpPr>
                  <p:spPr>
                    <a:xfrm>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4" name="直線コネクタ 48">
                      <a:extLst>
                        <a:ext uri="{FF2B5EF4-FFF2-40B4-BE49-F238E27FC236}">
                          <a16:creationId xmlns:a16="http://schemas.microsoft.com/office/drawing/2014/main" id="{D5D2865F-1384-4F8B-81C5-D55EDD727A8F}"/>
                        </a:ext>
                      </a:extLst>
                    </p:cNvPr>
                    <p:cNvCxnSpPr/>
                    <p:nvPr/>
                  </p:nvCxnSpPr>
                  <p:spPr>
                    <a:xfrm flipH="1">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5" name="直線コネクタ 49">
                      <a:extLst>
                        <a:ext uri="{FF2B5EF4-FFF2-40B4-BE49-F238E27FC236}">
                          <a16:creationId xmlns:a16="http://schemas.microsoft.com/office/drawing/2014/main" id="{EA9145EF-F7F0-4FDF-8691-11FFD55653A5}"/>
                        </a:ext>
                      </a:extLst>
                    </p:cNvPr>
                    <p:cNvCxnSpPr/>
                    <p:nvPr/>
                  </p:nvCxnSpPr>
                  <p:spPr>
                    <a:xfrm flipV="1">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6" name="直線コネクタ 50">
                      <a:extLst>
                        <a:ext uri="{FF2B5EF4-FFF2-40B4-BE49-F238E27FC236}">
                          <a16:creationId xmlns:a16="http://schemas.microsoft.com/office/drawing/2014/main" id="{4F789BD0-104F-4A0C-84D1-5791C14414EA}"/>
                        </a:ext>
                      </a:extLst>
                    </p:cNvPr>
                    <p:cNvCxnSpPr/>
                    <p:nvPr/>
                  </p:nvCxnSpPr>
                  <p:spPr>
                    <a:xfrm>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grpSp>
            </p:grpSp>
            <p:grpSp>
              <p:nvGrpSpPr>
                <p:cNvPr id="57" name="グループ化 6">
                  <a:extLst>
                    <a:ext uri="{FF2B5EF4-FFF2-40B4-BE49-F238E27FC236}">
                      <a16:creationId xmlns:a16="http://schemas.microsoft.com/office/drawing/2014/main" id="{C4A9B2D4-E791-47ED-9D7C-ED30BE228A4F}"/>
                    </a:ext>
                  </a:extLst>
                </p:cNvPr>
                <p:cNvGrpSpPr>
                  <a:grpSpLocks noChangeAspect="1"/>
                </p:cNvGrpSpPr>
                <p:nvPr/>
              </p:nvGrpSpPr>
              <p:grpSpPr>
                <a:xfrm rot="6080961">
                  <a:off x="5986741" y="5305484"/>
                  <a:ext cx="388685" cy="176387"/>
                  <a:chOff x="5267450" y="3810639"/>
                  <a:chExt cx="848735" cy="391695"/>
                </a:xfrm>
                <a:noFill/>
              </p:grpSpPr>
              <p:sp>
                <p:nvSpPr>
                  <p:cNvPr id="75" name="フリーフォーム 33">
                    <a:extLst>
                      <a:ext uri="{FF2B5EF4-FFF2-40B4-BE49-F238E27FC236}">
                        <a16:creationId xmlns:a16="http://schemas.microsoft.com/office/drawing/2014/main" id="{7C5E2AE4-3EA4-4735-A428-4B4061444D3E}"/>
                      </a:ext>
                    </a:extLst>
                  </p:cNvPr>
                  <p:cNvSpPr/>
                  <p:nvPr/>
                </p:nvSpPr>
                <p:spPr>
                  <a:xfrm rot="2260291">
                    <a:off x="5351970" y="4104714"/>
                    <a:ext cx="764215" cy="97620"/>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grp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6" name="グループ化 34">
                    <a:extLst>
                      <a:ext uri="{FF2B5EF4-FFF2-40B4-BE49-F238E27FC236}">
                        <a16:creationId xmlns:a16="http://schemas.microsoft.com/office/drawing/2014/main" id="{B1750A77-2929-4252-AB34-991706E9B9CD}"/>
                      </a:ext>
                    </a:extLst>
                  </p:cNvPr>
                  <p:cNvGrpSpPr/>
                  <p:nvPr/>
                </p:nvGrpSpPr>
                <p:grpSpPr>
                  <a:xfrm>
                    <a:off x="5267450" y="3810639"/>
                    <a:ext cx="141461" cy="141461"/>
                    <a:chOff x="7240824" y="2855449"/>
                    <a:chExt cx="141461" cy="141461"/>
                  </a:xfrm>
                  <a:grpFill/>
                </p:grpSpPr>
                <p:cxnSp>
                  <p:nvCxnSpPr>
                    <p:cNvPr id="77" name="直線コネクタ 35">
                      <a:extLst>
                        <a:ext uri="{FF2B5EF4-FFF2-40B4-BE49-F238E27FC236}">
                          <a16:creationId xmlns:a16="http://schemas.microsoft.com/office/drawing/2014/main" id="{A15A0FF3-5050-475B-8DFD-CF20EE48642D}"/>
                        </a:ext>
                      </a:extLst>
                    </p:cNvPr>
                    <p:cNvCxnSpPr/>
                    <p:nvPr/>
                  </p:nvCxnSpPr>
                  <p:spPr>
                    <a:xfrm>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78" name="直線コネクタ 36">
                      <a:extLst>
                        <a:ext uri="{FF2B5EF4-FFF2-40B4-BE49-F238E27FC236}">
                          <a16:creationId xmlns:a16="http://schemas.microsoft.com/office/drawing/2014/main" id="{38D92D11-B5E3-4A57-8714-E97ACB91593B}"/>
                        </a:ext>
                      </a:extLst>
                    </p:cNvPr>
                    <p:cNvCxnSpPr/>
                    <p:nvPr/>
                  </p:nvCxnSpPr>
                  <p:spPr>
                    <a:xfrm flipH="1">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79" name="直線コネクタ 37">
                      <a:extLst>
                        <a:ext uri="{FF2B5EF4-FFF2-40B4-BE49-F238E27FC236}">
                          <a16:creationId xmlns:a16="http://schemas.microsoft.com/office/drawing/2014/main" id="{5FBFCDD9-6760-4523-9C32-57E996068032}"/>
                        </a:ext>
                      </a:extLst>
                    </p:cNvPr>
                    <p:cNvCxnSpPr/>
                    <p:nvPr/>
                  </p:nvCxnSpPr>
                  <p:spPr>
                    <a:xfrm flipV="1">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0" name="直線コネクタ 38">
                      <a:extLst>
                        <a:ext uri="{FF2B5EF4-FFF2-40B4-BE49-F238E27FC236}">
                          <a16:creationId xmlns:a16="http://schemas.microsoft.com/office/drawing/2014/main" id="{490B0F40-6C7D-4C5A-A38C-D9883A78923F}"/>
                        </a:ext>
                      </a:extLst>
                    </p:cNvPr>
                    <p:cNvCxnSpPr/>
                    <p:nvPr/>
                  </p:nvCxnSpPr>
                  <p:spPr>
                    <a:xfrm>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grpSp>
            </p:grpSp>
            <p:grpSp>
              <p:nvGrpSpPr>
                <p:cNvPr id="58" name="グループ化 8">
                  <a:extLst>
                    <a:ext uri="{FF2B5EF4-FFF2-40B4-BE49-F238E27FC236}">
                      <a16:creationId xmlns:a16="http://schemas.microsoft.com/office/drawing/2014/main" id="{87612D11-ABBB-4199-961C-1DE1F06BCE14}"/>
                    </a:ext>
                  </a:extLst>
                </p:cNvPr>
                <p:cNvGrpSpPr>
                  <a:grpSpLocks noChangeAspect="1"/>
                </p:cNvGrpSpPr>
                <p:nvPr/>
              </p:nvGrpSpPr>
              <p:grpSpPr>
                <a:xfrm rot="17091119">
                  <a:off x="5135517" y="5855829"/>
                  <a:ext cx="388685" cy="176387"/>
                  <a:chOff x="5267450" y="3810639"/>
                  <a:chExt cx="848735" cy="391695"/>
                </a:xfrm>
                <a:noFill/>
              </p:grpSpPr>
              <p:sp>
                <p:nvSpPr>
                  <p:cNvPr id="69" name="フリーフォーム 27">
                    <a:extLst>
                      <a:ext uri="{FF2B5EF4-FFF2-40B4-BE49-F238E27FC236}">
                        <a16:creationId xmlns:a16="http://schemas.microsoft.com/office/drawing/2014/main" id="{DD2DB9CA-7017-46C5-A75B-9C0AF201108E}"/>
                      </a:ext>
                    </a:extLst>
                  </p:cNvPr>
                  <p:cNvSpPr/>
                  <p:nvPr/>
                </p:nvSpPr>
                <p:spPr>
                  <a:xfrm rot="2260291">
                    <a:off x="5351970" y="4104714"/>
                    <a:ext cx="764215" cy="97620"/>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grp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0" name="グループ化 28">
                    <a:extLst>
                      <a:ext uri="{FF2B5EF4-FFF2-40B4-BE49-F238E27FC236}">
                        <a16:creationId xmlns:a16="http://schemas.microsoft.com/office/drawing/2014/main" id="{0E87B8F0-22AE-4910-9279-CF07776437B0}"/>
                      </a:ext>
                    </a:extLst>
                  </p:cNvPr>
                  <p:cNvGrpSpPr/>
                  <p:nvPr/>
                </p:nvGrpSpPr>
                <p:grpSpPr>
                  <a:xfrm>
                    <a:off x="5267450" y="3810639"/>
                    <a:ext cx="141461" cy="141461"/>
                    <a:chOff x="7240824" y="2855449"/>
                    <a:chExt cx="141461" cy="141461"/>
                  </a:xfrm>
                  <a:grpFill/>
                </p:grpSpPr>
                <p:cxnSp>
                  <p:nvCxnSpPr>
                    <p:cNvPr id="71" name="直線コネクタ 29">
                      <a:extLst>
                        <a:ext uri="{FF2B5EF4-FFF2-40B4-BE49-F238E27FC236}">
                          <a16:creationId xmlns:a16="http://schemas.microsoft.com/office/drawing/2014/main" id="{C03347BD-C9DE-41A9-8130-982F7FC4D9D8}"/>
                        </a:ext>
                      </a:extLst>
                    </p:cNvPr>
                    <p:cNvCxnSpPr/>
                    <p:nvPr/>
                  </p:nvCxnSpPr>
                  <p:spPr>
                    <a:xfrm>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72" name="直線コネクタ 30">
                      <a:extLst>
                        <a:ext uri="{FF2B5EF4-FFF2-40B4-BE49-F238E27FC236}">
                          <a16:creationId xmlns:a16="http://schemas.microsoft.com/office/drawing/2014/main" id="{299649DC-94A8-4ECC-8FA4-A0D67A9A1030}"/>
                        </a:ext>
                      </a:extLst>
                    </p:cNvPr>
                    <p:cNvCxnSpPr/>
                    <p:nvPr/>
                  </p:nvCxnSpPr>
                  <p:spPr>
                    <a:xfrm flipH="1">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73" name="直線コネクタ 31">
                      <a:extLst>
                        <a:ext uri="{FF2B5EF4-FFF2-40B4-BE49-F238E27FC236}">
                          <a16:creationId xmlns:a16="http://schemas.microsoft.com/office/drawing/2014/main" id="{0C7CE4DD-8162-4633-A1CC-035DAA0B43BB}"/>
                        </a:ext>
                      </a:extLst>
                    </p:cNvPr>
                    <p:cNvCxnSpPr/>
                    <p:nvPr/>
                  </p:nvCxnSpPr>
                  <p:spPr>
                    <a:xfrm flipV="1">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74" name="直線コネクタ 32">
                      <a:extLst>
                        <a:ext uri="{FF2B5EF4-FFF2-40B4-BE49-F238E27FC236}">
                          <a16:creationId xmlns:a16="http://schemas.microsoft.com/office/drawing/2014/main" id="{AE3CBA65-CDF2-42FD-8960-203062BA0DAD}"/>
                        </a:ext>
                      </a:extLst>
                    </p:cNvPr>
                    <p:cNvCxnSpPr/>
                    <p:nvPr/>
                  </p:nvCxnSpPr>
                  <p:spPr>
                    <a:xfrm>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grpSp>
            </p:grpSp>
            <p:grpSp>
              <p:nvGrpSpPr>
                <p:cNvPr id="59" name="グループ化 9">
                  <a:extLst>
                    <a:ext uri="{FF2B5EF4-FFF2-40B4-BE49-F238E27FC236}">
                      <a16:creationId xmlns:a16="http://schemas.microsoft.com/office/drawing/2014/main" id="{EC6FE9F3-64A1-4F39-B19C-7959360944E4}"/>
                    </a:ext>
                  </a:extLst>
                </p:cNvPr>
                <p:cNvGrpSpPr>
                  <a:grpSpLocks noChangeAspect="1"/>
                </p:cNvGrpSpPr>
                <p:nvPr/>
              </p:nvGrpSpPr>
              <p:grpSpPr>
                <a:xfrm rot="10800000">
                  <a:off x="5919611" y="5950525"/>
                  <a:ext cx="388685" cy="176387"/>
                  <a:chOff x="5267450" y="3810639"/>
                  <a:chExt cx="848735" cy="391695"/>
                </a:xfrm>
                <a:noFill/>
              </p:grpSpPr>
              <p:sp>
                <p:nvSpPr>
                  <p:cNvPr id="63" name="フリーフォーム 21">
                    <a:extLst>
                      <a:ext uri="{FF2B5EF4-FFF2-40B4-BE49-F238E27FC236}">
                        <a16:creationId xmlns:a16="http://schemas.microsoft.com/office/drawing/2014/main" id="{6CE083E0-3160-4E29-B67B-E3A4BA7ECD7C}"/>
                      </a:ext>
                    </a:extLst>
                  </p:cNvPr>
                  <p:cNvSpPr/>
                  <p:nvPr/>
                </p:nvSpPr>
                <p:spPr>
                  <a:xfrm rot="2260291">
                    <a:off x="5351970" y="4104714"/>
                    <a:ext cx="764215" cy="97620"/>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grp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64" name="グループ化 22">
                    <a:extLst>
                      <a:ext uri="{FF2B5EF4-FFF2-40B4-BE49-F238E27FC236}">
                        <a16:creationId xmlns:a16="http://schemas.microsoft.com/office/drawing/2014/main" id="{1E5E3B8C-1F01-4F39-8B3C-A707149F1E40}"/>
                      </a:ext>
                    </a:extLst>
                  </p:cNvPr>
                  <p:cNvGrpSpPr/>
                  <p:nvPr/>
                </p:nvGrpSpPr>
                <p:grpSpPr>
                  <a:xfrm>
                    <a:off x="5267450" y="3810639"/>
                    <a:ext cx="141461" cy="141461"/>
                    <a:chOff x="7240824" y="2855449"/>
                    <a:chExt cx="141461" cy="141461"/>
                  </a:xfrm>
                  <a:grpFill/>
                </p:grpSpPr>
                <p:cxnSp>
                  <p:nvCxnSpPr>
                    <p:cNvPr id="65" name="直線コネクタ 23">
                      <a:extLst>
                        <a:ext uri="{FF2B5EF4-FFF2-40B4-BE49-F238E27FC236}">
                          <a16:creationId xmlns:a16="http://schemas.microsoft.com/office/drawing/2014/main" id="{166C3A50-A814-4A3C-A2A0-34B4A233D780}"/>
                        </a:ext>
                      </a:extLst>
                    </p:cNvPr>
                    <p:cNvCxnSpPr/>
                    <p:nvPr/>
                  </p:nvCxnSpPr>
                  <p:spPr>
                    <a:xfrm>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66" name="直線コネクタ 24">
                      <a:extLst>
                        <a:ext uri="{FF2B5EF4-FFF2-40B4-BE49-F238E27FC236}">
                          <a16:creationId xmlns:a16="http://schemas.microsoft.com/office/drawing/2014/main" id="{E1F58BC0-4202-4FB7-A01F-A00F1A1028BA}"/>
                        </a:ext>
                      </a:extLst>
                    </p:cNvPr>
                    <p:cNvCxnSpPr/>
                    <p:nvPr/>
                  </p:nvCxnSpPr>
                  <p:spPr>
                    <a:xfrm flipH="1">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67" name="直線コネクタ 25">
                      <a:extLst>
                        <a:ext uri="{FF2B5EF4-FFF2-40B4-BE49-F238E27FC236}">
                          <a16:creationId xmlns:a16="http://schemas.microsoft.com/office/drawing/2014/main" id="{79C107BD-B1EA-4879-BE1B-45A4B749274E}"/>
                        </a:ext>
                      </a:extLst>
                    </p:cNvPr>
                    <p:cNvCxnSpPr/>
                    <p:nvPr/>
                  </p:nvCxnSpPr>
                  <p:spPr>
                    <a:xfrm flipV="1">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68" name="直線コネクタ 26">
                      <a:extLst>
                        <a:ext uri="{FF2B5EF4-FFF2-40B4-BE49-F238E27FC236}">
                          <a16:creationId xmlns:a16="http://schemas.microsoft.com/office/drawing/2014/main" id="{7D20EC78-B175-4936-9C39-EF2BB95FF92B}"/>
                        </a:ext>
                      </a:extLst>
                    </p:cNvPr>
                    <p:cNvCxnSpPr/>
                    <p:nvPr/>
                  </p:nvCxnSpPr>
                  <p:spPr>
                    <a:xfrm>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grpSp>
            </p:grpSp>
          </p:grpSp>
          <p:sp>
            <p:nvSpPr>
              <p:cNvPr id="60" name="TextBox 59">
                <a:extLst>
                  <a:ext uri="{FF2B5EF4-FFF2-40B4-BE49-F238E27FC236}">
                    <a16:creationId xmlns:a16="http://schemas.microsoft.com/office/drawing/2014/main" id="{DF8543B4-46A3-4C80-840C-09AAF8D065E9}"/>
                  </a:ext>
                </a:extLst>
              </p:cNvPr>
              <p:cNvSpPr txBox="1"/>
              <p:nvPr/>
            </p:nvSpPr>
            <p:spPr>
              <a:xfrm>
                <a:off x="8172400" y="5517232"/>
                <a:ext cx="979108" cy="207936"/>
              </a:xfrm>
              <a:prstGeom prst="rect">
                <a:avLst/>
              </a:prstGeom>
              <a:noFill/>
            </p:spPr>
            <p:txBody>
              <a:bodyPr wrap="square" rtlCol="0">
                <a:spAutoFit/>
              </a:bodyPr>
              <a:lstStyle/>
              <a:p>
                <a:r>
                  <a:rPr kumimoji="1" lang="ja-JP" altLang="en-US" dirty="0"/>
                  <a:t>＋　・・・</a:t>
                </a:r>
              </a:p>
            </p:txBody>
          </p:sp>
          <p:sp>
            <p:nvSpPr>
              <p:cNvPr id="61" name="Rectangle 60">
                <a:extLst>
                  <a:ext uri="{FF2B5EF4-FFF2-40B4-BE49-F238E27FC236}">
                    <a16:creationId xmlns:a16="http://schemas.microsoft.com/office/drawing/2014/main" id="{B55E2FEE-C568-46E6-8A40-E719EFE7B7F6}"/>
                  </a:ext>
                </a:extLst>
              </p:cNvPr>
              <p:cNvSpPr/>
              <p:nvPr/>
            </p:nvSpPr>
            <p:spPr>
              <a:xfrm>
                <a:off x="4745339" y="5567017"/>
                <a:ext cx="233928" cy="207936"/>
              </a:xfrm>
              <a:prstGeom prst="rect">
                <a:avLst/>
              </a:prstGeom>
            </p:spPr>
            <p:txBody>
              <a:bodyPr wrap="none">
                <a:spAutoFit/>
              </a:bodyPr>
              <a:lstStyle/>
              <a:p>
                <a:r>
                  <a:rPr lang="ja-JP" altLang="en-US" dirty="0"/>
                  <a:t>＋</a:t>
                </a:r>
              </a:p>
            </p:txBody>
          </p:sp>
          <p:sp>
            <p:nvSpPr>
              <p:cNvPr id="62" name="Rectangle 61">
                <a:extLst>
                  <a:ext uri="{FF2B5EF4-FFF2-40B4-BE49-F238E27FC236}">
                    <a16:creationId xmlns:a16="http://schemas.microsoft.com/office/drawing/2014/main" id="{6DB91AD5-3C27-4E2E-8314-2A5AB587FA58}"/>
                  </a:ext>
                </a:extLst>
              </p:cNvPr>
              <p:cNvSpPr/>
              <p:nvPr/>
            </p:nvSpPr>
            <p:spPr>
              <a:xfrm>
                <a:off x="6516216" y="5517232"/>
                <a:ext cx="233928" cy="207936"/>
              </a:xfrm>
              <a:prstGeom prst="rect">
                <a:avLst/>
              </a:prstGeom>
            </p:spPr>
            <p:txBody>
              <a:bodyPr wrap="none">
                <a:spAutoFit/>
              </a:bodyPr>
              <a:lstStyle/>
              <a:p>
                <a:r>
                  <a:rPr lang="ja-JP" altLang="en-US" dirty="0"/>
                  <a:t>＋</a:t>
                </a:r>
              </a:p>
            </p:txBody>
          </p:sp>
        </p:grpSp>
        <p:grpSp>
          <p:nvGrpSpPr>
            <p:cNvPr id="2058" name="Group 2057">
              <a:extLst>
                <a:ext uri="{FF2B5EF4-FFF2-40B4-BE49-F238E27FC236}">
                  <a16:creationId xmlns:a16="http://schemas.microsoft.com/office/drawing/2014/main" id="{57A3FB0C-2B56-4DEC-AAF8-432466AB8153}"/>
                </a:ext>
              </a:extLst>
            </p:cNvPr>
            <p:cNvGrpSpPr/>
            <p:nvPr/>
          </p:nvGrpSpPr>
          <p:grpSpPr>
            <a:xfrm>
              <a:off x="4860032" y="4232969"/>
              <a:ext cx="3744416" cy="790526"/>
              <a:chOff x="4499992" y="4088953"/>
              <a:chExt cx="3744416" cy="790526"/>
            </a:xfrm>
          </p:grpSpPr>
          <p:sp>
            <p:nvSpPr>
              <p:cNvPr id="38" name="円/楕円 51">
                <a:extLst>
                  <a:ext uri="{FF2B5EF4-FFF2-40B4-BE49-F238E27FC236}">
                    <a16:creationId xmlns:a16="http://schemas.microsoft.com/office/drawing/2014/main" id="{0CD7CD6D-1C81-47E6-977F-8DC363B8AAD9}"/>
                  </a:ext>
                </a:extLst>
              </p:cNvPr>
              <p:cNvSpPr>
                <a:spLocks noChangeAspect="1"/>
              </p:cNvSpPr>
              <p:nvPr/>
            </p:nvSpPr>
            <p:spPr>
              <a:xfrm rot="10952241">
                <a:off x="7498688" y="4340643"/>
                <a:ext cx="538836" cy="538836"/>
              </a:xfrm>
              <a:prstGeom prst="ellipse">
                <a:avLst/>
              </a:prstGeom>
              <a:noFill/>
              <a:ln w="28575" cmpd="sng">
                <a:solidFill>
                  <a:srgbClr val="00D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grpSp>
            <p:nvGrpSpPr>
              <p:cNvPr id="39" name="グループ化 5">
                <a:extLst>
                  <a:ext uri="{FF2B5EF4-FFF2-40B4-BE49-F238E27FC236}">
                    <a16:creationId xmlns:a16="http://schemas.microsoft.com/office/drawing/2014/main" id="{EB07746E-8CD8-4A3E-BBE7-AB0210F5441D}"/>
                  </a:ext>
                </a:extLst>
              </p:cNvPr>
              <p:cNvGrpSpPr>
                <a:grpSpLocks noChangeAspect="1"/>
              </p:cNvGrpSpPr>
              <p:nvPr/>
            </p:nvGrpSpPr>
            <p:grpSpPr>
              <a:xfrm rot="789182">
                <a:off x="7324777" y="4141295"/>
                <a:ext cx="351387" cy="159461"/>
                <a:chOff x="5267450" y="3810639"/>
                <a:chExt cx="848735" cy="391695"/>
              </a:xfrm>
              <a:noFill/>
            </p:grpSpPr>
            <p:sp>
              <p:nvSpPr>
                <p:cNvPr id="47" name="フリーフォーム 39">
                  <a:extLst>
                    <a:ext uri="{FF2B5EF4-FFF2-40B4-BE49-F238E27FC236}">
                      <a16:creationId xmlns:a16="http://schemas.microsoft.com/office/drawing/2014/main" id="{7E5D1FA0-624D-4294-A6B7-22908C56FB53}"/>
                    </a:ext>
                  </a:extLst>
                </p:cNvPr>
                <p:cNvSpPr/>
                <p:nvPr/>
              </p:nvSpPr>
              <p:spPr>
                <a:xfrm rot="2260291">
                  <a:off x="5351970" y="4104714"/>
                  <a:ext cx="764215" cy="97620"/>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grp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8" name="グループ化 40">
                  <a:extLst>
                    <a:ext uri="{FF2B5EF4-FFF2-40B4-BE49-F238E27FC236}">
                      <a16:creationId xmlns:a16="http://schemas.microsoft.com/office/drawing/2014/main" id="{9D66948D-95AF-43E1-8428-A792C1B16FB6}"/>
                    </a:ext>
                  </a:extLst>
                </p:cNvPr>
                <p:cNvGrpSpPr/>
                <p:nvPr/>
              </p:nvGrpSpPr>
              <p:grpSpPr>
                <a:xfrm>
                  <a:off x="5267450" y="3810639"/>
                  <a:ext cx="141461" cy="141461"/>
                  <a:chOff x="7240824" y="2855449"/>
                  <a:chExt cx="141461" cy="141461"/>
                </a:xfrm>
                <a:grpFill/>
              </p:grpSpPr>
              <p:cxnSp>
                <p:nvCxnSpPr>
                  <p:cNvPr id="49" name="直線コネクタ 41">
                    <a:extLst>
                      <a:ext uri="{FF2B5EF4-FFF2-40B4-BE49-F238E27FC236}">
                        <a16:creationId xmlns:a16="http://schemas.microsoft.com/office/drawing/2014/main" id="{787B5839-D5E5-40F7-A805-8A9051DCF5F8}"/>
                      </a:ext>
                    </a:extLst>
                  </p:cNvPr>
                  <p:cNvCxnSpPr/>
                  <p:nvPr/>
                </p:nvCxnSpPr>
                <p:spPr>
                  <a:xfrm>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0" name="直線コネクタ 42">
                    <a:extLst>
                      <a:ext uri="{FF2B5EF4-FFF2-40B4-BE49-F238E27FC236}">
                        <a16:creationId xmlns:a16="http://schemas.microsoft.com/office/drawing/2014/main" id="{5DE06A20-F6B6-45B1-BB8B-990FF9695A5A}"/>
                      </a:ext>
                    </a:extLst>
                  </p:cNvPr>
                  <p:cNvCxnSpPr/>
                  <p:nvPr/>
                </p:nvCxnSpPr>
                <p:spPr>
                  <a:xfrm flipH="1">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1" name="直線コネクタ 43">
                    <a:extLst>
                      <a:ext uri="{FF2B5EF4-FFF2-40B4-BE49-F238E27FC236}">
                        <a16:creationId xmlns:a16="http://schemas.microsoft.com/office/drawing/2014/main" id="{D0C2F1A8-CD43-4B5F-85C1-AA8688CF6CB3}"/>
                      </a:ext>
                    </a:extLst>
                  </p:cNvPr>
                  <p:cNvCxnSpPr/>
                  <p:nvPr/>
                </p:nvCxnSpPr>
                <p:spPr>
                  <a:xfrm flipV="1">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2" name="直線コネクタ 44">
                    <a:extLst>
                      <a:ext uri="{FF2B5EF4-FFF2-40B4-BE49-F238E27FC236}">
                        <a16:creationId xmlns:a16="http://schemas.microsoft.com/office/drawing/2014/main" id="{C2938C5F-EF4F-49EE-9A85-1A73153FB0BD}"/>
                      </a:ext>
                    </a:extLst>
                  </p:cNvPr>
                  <p:cNvCxnSpPr/>
                  <p:nvPr/>
                </p:nvCxnSpPr>
                <p:spPr>
                  <a:xfrm>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grpSp>
          </p:grpSp>
          <p:grpSp>
            <p:nvGrpSpPr>
              <p:cNvPr id="40" name="グループ化 10">
                <a:extLst>
                  <a:ext uri="{FF2B5EF4-FFF2-40B4-BE49-F238E27FC236}">
                    <a16:creationId xmlns:a16="http://schemas.microsoft.com/office/drawing/2014/main" id="{E7EBE327-EFF8-4223-8442-2242045DE4E2}"/>
                  </a:ext>
                </a:extLst>
              </p:cNvPr>
              <p:cNvGrpSpPr>
                <a:grpSpLocks noChangeAspect="1"/>
              </p:cNvGrpSpPr>
              <p:nvPr/>
            </p:nvGrpSpPr>
            <p:grpSpPr>
              <a:xfrm rot="5837639">
                <a:off x="7961872" y="4195102"/>
                <a:ext cx="388685" cy="176387"/>
                <a:chOff x="5267450" y="3810639"/>
                <a:chExt cx="848735" cy="391695"/>
              </a:xfrm>
              <a:noFill/>
            </p:grpSpPr>
            <p:sp>
              <p:nvSpPr>
                <p:cNvPr id="41" name="フリーフォーム 15">
                  <a:extLst>
                    <a:ext uri="{FF2B5EF4-FFF2-40B4-BE49-F238E27FC236}">
                      <a16:creationId xmlns:a16="http://schemas.microsoft.com/office/drawing/2014/main" id="{FDF62186-64EC-4488-ADC1-69FE46526A8D}"/>
                    </a:ext>
                  </a:extLst>
                </p:cNvPr>
                <p:cNvSpPr/>
                <p:nvPr/>
              </p:nvSpPr>
              <p:spPr>
                <a:xfrm rot="2260291">
                  <a:off x="5351970" y="4104714"/>
                  <a:ext cx="764215" cy="97620"/>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grp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2" name="グループ化 16">
                  <a:extLst>
                    <a:ext uri="{FF2B5EF4-FFF2-40B4-BE49-F238E27FC236}">
                      <a16:creationId xmlns:a16="http://schemas.microsoft.com/office/drawing/2014/main" id="{ED4793FF-5F1C-4175-80B8-60430955F32E}"/>
                    </a:ext>
                  </a:extLst>
                </p:cNvPr>
                <p:cNvGrpSpPr/>
                <p:nvPr/>
              </p:nvGrpSpPr>
              <p:grpSpPr>
                <a:xfrm>
                  <a:off x="5267450" y="3810639"/>
                  <a:ext cx="141461" cy="141461"/>
                  <a:chOff x="7240824" y="2855449"/>
                  <a:chExt cx="141461" cy="141461"/>
                </a:xfrm>
                <a:grpFill/>
              </p:grpSpPr>
              <p:cxnSp>
                <p:nvCxnSpPr>
                  <p:cNvPr id="43" name="直線コネクタ 17">
                    <a:extLst>
                      <a:ext uri="{FF2B5EF4-FFF2-40B4-BE49-F238E27FC236}">
                        <a16:creationId xmlns:a16="http://schemas.microsoft.com/office/drawing/2014/main" id="{E65C5527-FB15-40DA-BA72-231B22A8B424}"/>
                      </a:ext>
                    </a:extLst>
                  </p:cNvPr>
                  <p:cNvCxnSpPr/>
                  <p:nvPr/>
                </p:nvCxnSpPr>
                <p:spPr>
                  <a:xfrm>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4" name="直線コネクタ 18">
                    <a:extLst>
                      <a:ext uri="{FF2B5EF4-FFF2-40B4-BE49-F238E27FC236}">
                        <a16:creationId xmlns:a16="http://schemas.microsoft.com/office/drawing/2014/main" id="{782074BF-246C-479E-8EA3-BF20737B4276}"/>
                      </a:ext>
                    </a:extLst>
                  </p:cNvPr>
                  <p:cNvCxnSpPr/>
                  <p:nvPr/>
                </p:nvCxnSpPr>
                <p:spPr>
                  <a:xfrm flipH="1">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5" name="直線コネクタ 19">
                    <a:extLst>
                      <a:ext uri="{FF2B5EF4-FFF2-40B4-BE49-F238E27FC236}">
                        <a16:creationId xmlns:a16="http://schemas.microsoft.com/office/drawing/2014/main" id="{89009A80-CFF1-4005-BEEF-D1F77EABC991}"/>
                      </a:ext>
                    </a:extLst>
                  </p:cNvPr>
                  <p:cNvCxnSpPr/>
                  <p:nvPr/>
                </p:nvCxnSpPr>
                <p:spPr>
                  <a:xfrm flipV="1">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6" name="直線コネクタ 20">
                    <a:extLst>
                      <a:ext uri="{FF2B5EF4-FFF2-40B4-BE49-F238E27FC236}">
                        <a16:creationId xmlns:a16="http://schemas.microsoft.com/office/drawing/2014/main" id="{73A270BA-97A4-400C-ABED-2564A8AA81E1}"/>
                      </a:ext>
                    </a:extLst>
                  </p:cNvPr>
                  <p:cNvCxnSpPr/>
                  <p:nvPr/>
                </p:nvCxnSpPr>
                <p:spPr>
                  <a:xfrm>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grpSp>
          </p:grpSp>
          <p:sp>
            <p:nvSpPr>
              <p:cNvPr id="130" name="Rectangle 129">
                <a:extLst>
                  <a:ext uri="{FF2B5EF4-FFF2-40B4-BE49-F238E27FC236}">
                    <a16:creationId xmlns:a16="http://schemas.microsoft.com/office/drawing/2014/main" id="{968EC7A9-A040-4083-AB59-3F9DEAFD7B84}"/>
                  </a:ext>
                </a:extLst>
              </p:cNvPr>
              <p:cNvSpPr/>
              <p:nvPr/>
            </p:nvSpPr>
            <p:spPr>
              <a:xfrm>
                <a:off x="6616803" y="4339107"/>
                <a:ext cx="233928" cy="369332"/>
              </a:xfrm>
              <a:prstGeom prst="rect">
                <a:avLst/>
              </a:prstGeom>
            </p:spPr>
            <p:txBody>
              <a:bodyPr wrap="square">
                <a:spAutoFit/>
              </a:bodyPr>
              <a:lstStyle/>
              <a:p>
                <a:r>
                  <a:rPr lang="ja-JP" altLang="en-US" dirty="0"/>
                  <a:t>＋</a:t>
                </a:r>
              </a:p>
            </p:txBody>
          </p:sp>
          <p:sp>
            <p:nvSpPr>
              <p:cNvPr id="131" name="円/楕円 51">
                <a:extLst>
                  <a:ext uri="{FF2B5EF4-FFF2-40B4-BE49-F238E27FC236}">
                    <a16:creationId xmlns:a16="http://schemas.microsoft.com/office/drawing/2014/main" id="{FDC44E38-C415-4C73-8C15-78AEA2A5A1C0}"/>
                  </a:ext>
                </a:extLst>
              </p:cNvPr>
              <p:cNvSpPr>
                <a:spLocks noChangeAspect="1"/>
              </p:cNvSpPr>
              <p:nvPr/>
            </p:nvSpPr>
            <p:spPr>
              <a:xfrm rot="10892241">
                <a:off x="5856763" y="4254355"/>
                <a:ext cx="538836" cy="538836"/>
              </a:xfrm>
              <a:prstGeom prst="ellipse">
                <a:avLst/>
              </a:prstGeom>
              <a:noFill/>
              <a:ln w="28575" cmpd="sng">
                <a:solidFill>
                  <a:srgbClr val="00D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132" name="円/楕円 51">
                <a:extLst>
                  <a:ext uri="{FF2B5EF4-FFF2-40B4-BE49-F238E27FC236}">
                    <a16:creationId xmlns:a16="http://schemas.microsoft.com/office/drawing/2014/main" id="{3B3E9822-C642-415D-A4CC-D68300B70856}"/>
                  </a:ext>
                </a:extLst>
              </p:cNvPr>
              <p:cNvSpPr>
                <a:spLocks noChangeAspect="1"/>
              </p:cNvSpPr>
              <p:nvPr/>
            </p:nvSpPr>
            <p:spPr>
              <a:xfrm rot="10892241">
                <a:off x="4499992" y="4232969"/>
                <a:ext cx="538836" cy="538836"/>
              </a:xfrm>
              <a:prstGeom prst="ellipse">
                <a:avLst/>
              </a:prstGeom>
              <a:noFill/>
              <a:ln w="76200" cmpd="dbl">
                <a:solidFill>
                  <a:srgbClr val="00D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133" name="Rectangle 132">
                <a:extLst>
                  <a:ext uri="{FF2B5EF4-FFF2-40B4-BE49-F238E27FC236}">
                    <a16:creationId xmlns:a16="http://schemas.microsoft.com/office/drawing/2014/main" id="{C2C90A0A-7EC7-4BA5-9438-AD22A1A9AA45}"/>
                  </a:ext>
                </a:extLst>
              </p:cNvPr>
              <p:cNvSpPr/>
              <p:nvPr/>
            </p:nvSpPr>
            <p:spPr>
              <a:xfrm>
                <a:off x="5234700" y="4236995"/>
                <a:ext cx="205048" cy="523220"/>
              </a:xfrm>
              <a:prstGeom prst="rect">
                <a:avLst/>
              </a:prstGeom>
            </p:spPr>
            <p:txBody>
              <a:bodyPr wrap="square">
                <a:spAutoFit/>
              </a:bodyPr>
              <a:lstStyle/>
              <a:p>
                <a:r>
                  <a:rPr lang="en-US" altLang="ja-JP" sz="2800" dirty="0"/>
                  <a:t>=</a:t>
                </a:r>
                <a:endParaRPr lang="ja-JP" altLang="en-US" sz="2800" dirty="0"/>
              </a:p>
            </p:txBody>
          </p:sp>
        </p:grpSp>
        <p:sp>
          <p:nvSpPr>
            <p:cNvPr id="2049" name="Freeform: Shape 2048">
              <a:extLst>
                <a:ext uri="{FF2B5EF4-FFF2-40B4-BE49-F238E27FC236}">
                  <a16:creationId xmlns:a16="http://schemas.microsoft.com/office/drawing/2014/main" id="{176990FF-7156-4645-932D-38D517D92AB6}"/>
                </a:ext>
              </a:extLst>
            </p:cNvPr>
            <p:cNvSpPr/>
            <p:nvPr/>
          </p:nvSpPr>
          <p:spPr bwMode="auto">
            <a:xfrm rot="1423319">
              <a:off x="4121909" y="5483825"/>
              <a:ext cx="719245" cy="550816"/>
            </a:xfrm>
            <a:custGeom>
              <a:avLst/>
              <a:gdLst>
                <a:gd name="connsiteX0" fmla="*/ 0 w 984659"/>
                <a:gd name="connsiteY0" fmla="*/ 750454 h 750454"/>
                <a:gd name="connsiteX1" fmla="*/ 159327 w 984659"/>
                <a:gd name="connsiteY1" fmla="*/ 362527 h 750454"/>
                <a:gd name="connsiteX2" fmla="*/ 588818 w 984659"/>
                <a:gd name="connsiteY2" fmla="*/ 140854 h 750454"/>
                <a:gd name="connsiteX3" fmla="*/ 602673 w 984659"/>
                <a:gd name="connsiteY3" fmla="*/ 417945 h 750454"/>
                <a:gd name="connsiteX4" fmla="*/ 290946 w 984659"/>
                <a:gd name="connsiteY4" fmla="*/ 431800 h 750454"/>
                <a:gd name="connsiteX5" fmla="*/ 408709 w 984659"/>
                <a:gd name="connsiteY5" fmla="*/ 168563 h 750454"/>
                <a:gd name="connsiteX6" fmla="*/ 893618 w 984659"/>
                <a:gd name="connsiteY6" fmla="*/ 23091 h 750454"/>
                <a:gd name="connsiteX7" fmla="*/ 983673 w 984659"/>
                <a:gd name="connsiteY7" fmla="*/ 2309 h 750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4659" h="750454">
                  <a:moveTo>
                    <a:pt x="0" y="750454"/>
                  </a:moveTo>
                  <a:cubicBezTo>
                    <a:pt x="30595" y="607290"/>
                    <a:pt x="61191" y="464127"/>
                    <a:pt x="159327" y="362527"/>
                  </a:cubicBezTo>
                  <a:cubicBezTo>
                    <a:pt x="257463" y="260927"/>
                    <a:pt x="514927" y="131618"/>
                    <a:pt x="588818" y="140854"/>
                  </a:cubicBezTo>
                  <a:cubicBezTo>
                    <a:pt x="662709" y="150090"/>
                    <a:pt x="652318" y="369454"/>
                    <a:pt x="602673" y="417945"/>
                  </a:cubicBezTo>
                  <a:cubicBezTo>
                    <a:pt x="553028" y="466436"/>
                    <a:pt x="323273" y="473364"/>
                    <a:pt x="290946" y="431800"/>
                  </a:cubicBezTo>
                  <a:cubicBezTo>
                    <a:pt x="258619" y="390236"/>
                    <a:pt x="308264" y="236681"/>
                    <a:pt x="408709" y="168563"/>
                  </a:cubicBezTo>
                  <a:cubicBezTo>
                    <a:pt x="509154" y="100445"/>
                    <a:pt x="797791" y="50800"/>
                    <a:pt x="893618" y="23091"/>
                  </a:cubicBezTo>
                  <a:cubicBezTo>
                    <a:pt x="989445" y="-4618"/>
                    <a:pt x="986559" y="-1155"/>
                    <a:pt x="983673" y="2309"/>
                  </a:cubicBezTo>
                </a:path>
              </a:pathLst>
            </a:custGeom>
            <a:noFill/>
            <a:ln>
              <a:solidFill>
                <a:srgbClr val="FF0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48" name="テキスト ボックス 5">
            <a:extLst>
              <a:ext uri="{FF2B5EF4-FFF2-40B4-BE49-F238E27FC236}">
                <a16:creationId xmlns:a16="http://schemas.microsoft.com/office/drawing/2014/main" id="{8AB78B10-8CFA-4771-896B-C994D08FDF50}"/>
              </a:ext>
            </a:extLst>
          </p:cNvPr>
          <p:cNvSpPr txBox="1"/>
          <p:nvPr/>
        </p:nvSpPr>
        <p:spPr>
          <a:xfrm>
            <a:off x="2460268" y="-7639"/>
            <a:ext cx="4223464" cy="523220"/>
          </a:xfrm>
          <a:prstGeom prst="rect">
            <a:avLst/>
          </a:prstGeom>
          <a:noFill/>
        </p:spPr>
        <p:txBody>
          <a:bodyPr wrap="none" rtlCol="0">
            <a:spAutoFit/>
          </a:bodyPr>
          <a:lstStyle/>
          <a:p>
            <a:r>
              <a:rPr lang="en-US" altLang="ja-JP" sz="2800" dirty="0">
                <a:solidFill>
                  <a:srgbClr val="00B0F0"/>
                </a:solidFill>
              </a:rPr>
              <a:t>Photon-photon interactions</a:t>
            </a:r>
            <a:endParaRPr kumimoji="1" lang="ja-JP" altLang="en-US" sz="2800" dirty="0">
              <a:solidFill>
                <a:srgbClr val="00B0F0"/>
              </a:solidFill>
            </a:endParaRPr>
          </a:p>
        </p:txBody>
      </p:sp>
    </p:spTree>
    <p:extLst>
      <p:ext uri="{BB962C8B-B14F-4D97-AF65-F5344CB8AC3E}">
        <p14:creationId xmlns:p14="http://schemas.microsoft.com/office/powerpoint/2010/main" val="3281760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9"/>
                                        </p:tgtEl>
                                        <p:attrNameLst>
                                          <p:attrName>style.visibility</p:attrName>
                                        </p:attrNameLst>
                                      </p:cBhvr>
                                      <p:to>
                                        <p:strVal val="visible"/>
                                      </p:to>
                                    </p:set>
                                    <p:animEffect transition="in" filter="fade">
                                      <p:cBhvr>
                                        <p:cTn id="7" dur="500"/>
                                        <p:tgtEl>
                                          <p:spTgt spid="20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Rectangle 126">
            <a:extLst>
              <a:ext uri="{FF2B5EF4-FFF2-40B4-BE49-F238E27FC236}">
                <a16:creationId xmlns:a16="http://schemas.microsoft.com/office/drawing/2014/main" id="{F01EFC5A-FA05-4C25-A0F4-0DCCC0E49FEA}"/>
              </a:ext>
            </a:extLst>
          </p:cNvPr>
          <p:cNvSpPr/>
          <p:nvPr/>
        </p:nvSpPr>
        <p:spPr>
          <a:xfrm>
            <a:off x="2038106" y="75923"/>
            <a:ext cx="5241268" cy="584775"/>
          </a:xfrm>
          <a:prstGeom prst="rect">
            <a:avLst/>
          </a:prstGeom>
        </p:spPr>
        <p:txBody>
          <a:bodyPr wrap="square">
            <a:spAutoFit/>
          </a:bodyPr>
          <a:lstStyle/>
          <a:p>
            <a:pPr lvl="0"/>
            <a:r>
              <a:rPr lang="en-US" altLang="ja-JP" sz="3200" dirty="0">
                <a:solidFill>
                  <a:srgbClr val="00B0F0"/>
                </a:solidFill>
              </a:rPr>
              <a:t>Kinematics in </a:t>
            </a:r>
            <a:r>
              <a:rPr lang="en-US" altLang="ja-JP" sz="3200" dirty="0">
                <a:solidFill>
                  <a:srgbClr val="FF0000"/>
                </a:solidFill>
              </a:rPr>
              <a:t>the massless LLL</a:t>
            </a:r>
            <a:endParaRPr lang="ja-JP" altLang="en-US" sz="3200" dirty="0">
              <a:solidFill>
                <a:srgbClr val="FF0000"/>
              </a:solidFill>
            </a:endParaRPr>
          </a:p>
        </p:txBody>
      </p:sp>
      <p:sp>
        <p:nvSpPr>
          <p:cNvPr id="2" name="TextBox 1">
            <a:extLst>
              <a:ext uri="{FF2B5EF4-FFF2-40B4-BE49-F238E27FC236}">
                <a16:creationId xmlns:a16="http://schemas.microsoft.com/office/drawing/2014/main" id="{C7978F2B-146C-495E-9AEC-25B2E848E2B6}"/>
              </a:ext>
            </a:extLst>
          </p:cNvPr>
          <p:cNvSpPr txBox="1"/>
          <p:nvPr/>
        </p:nvSpPr>
        <p:spPr>
          <a:xfrm>
            <a:off x="401845" y="2338153"/>
            <a:ext cx="4412234" cy="369332"/>
          </a:xfrm>
          <a:prstGeom prst="rect">
            <a:avLst/>
          </a:prstGeom>
          <a:noFill/>
        </p:spPr>
        <p:txBody>
          <a:bodyPr wrap="none" rtlCol="0">
            <a:spAutoFit/>
          </a:bodyPr>
          <a:lstStyle/>
          <a:p>
            <a:r>
              <a:rPr kumimoji="1" lang="en-US" altLang="ja-JP" dirty="0"/>
              <a:t>Perturbative vertex does not mix the R and L.</a:t>
            </a:r>
            <a:endParaRPr kumimoji="1" lang="ja-JP" altLang="en-US" dirty="0"/>
          </a:p>
        </p:txBody>
      </p:sp>
      <p:pic>
        <p:nvPicPr>
          <p:cNvPr id="42" name="図 37 2" descr="\begin{document}&#10;\begin{align*}&#10;p_z&#10;\end{align*}&#10;\end{document}">
            <a:extLst>
              <a:ext uri="{FF2B5EF4-FFF2-40B4-BE49-F238E27FC236}">
                <a16:creationId xmlns:a16="http://schemas.microsoft.com/office/drawing/2014/main" id="{0AA7D610-657D-413C-9B13-F43944142C09}"/>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324352" y="2771827"/>
            <a:ext cx="192161" cy="144903"/>
          </a:xfrm>
          <a:prstGeom prst="rect">
            <a:avLst/>
          </a:prstGeom>
        </p:spPr>
      </p:pic>
      <p:pic>
        <p:nvPicPr>
          <p:cNvPr id="44" name="Picture 43">
            <a:extLst>
              <a:ext uri="{FF2B5EF4-FFF2-40B4-BE49-F238E27FC236}">
                <a16:creationId xmlns:a16="http://schemas.microsoft.com/office/drawing/2014/main" id="{BD8471A8-BC15-4221-97F2-0EF702DCAB22}"/>
              </a:ext>
            </a:extLst>
          </p:cNvPr>
          <p:cNvPicPr>
            <a:picLocks noChangeAspect="1"/>
          </p:cNvPicPr>
          <p:nvPr>
            <p:custDataLst>
              <p:tags r:id="rId1"/>
            </p:custDataLst>
          </p:nvPr>
        </p:nvPicPr>
        <p:blipFill>
          <a:blip r:embed="rId15" cstate="print">
            <a:extLst>
              <a:ext uri="{28A0092B-C50C-407E-A947-70E740481C1C}">
                <a14:useLocalDpi xmlns:a14="http://schemas.microsoft.com/office/drawing/2010/main" val="0"/>
              </a:ext>
            </a:extLst>
          </a:blip>
          <a:stretch>
            <a:fillRect/>
          </a:stretch>
        </p:blipFill>
        <p:spPr>
          <a:xfrm>
            <a:off x="7107666" y="1357537"/>
            <a:ext cx="453991" cy="135083"/>
          </a:xfrm>
          <a:prstGeom prst="rect">
            <a:avLst/>
          </a:prstGeom>
        </p:spPr>
      </p:pic>
      <p:cxnSp>
        <p:nvCxnSpPr>
          <p:cNvPr id="45" name="直線コネクタ 36 2">
            <a:extLst>
              <a:ext uri="{FF2B5EF4-FFF2-40B4-BE49-F238E27FC236}">
                <a16:creationId xmlns:a16="http://schemas.microsoft.com/office/drawing/2014/main" id="{139325EE-0BD5-4B19-82C2-02A40B804986}"/>
              </a:ext>
            </a:extLst>
          </p:cNvPr>
          <p:cNvCxnSpPr>
            <a:cxnSpLocks/>
          </p:cNvCxnSpPr>
          <p:nvPr/>
        </p:nvCxnSpPr>
        <p:spPr>
          <a:xfrm flipV="1">
            <a:off x="5972460" y="1676044"/>
            <a:ext cx="2066538" cy="2034050"/>
          </a:xfrm>
          <a:prstGeom prst="line">
            <a:avLst/>
          </a:prstGeom>
          <a:ln w="19050">
            <a:solidFill>
              <a:srgbClr val="0E2EF0"/>
            </a:solidFill>
          </a:ln>
        </p:spPr>
        <p:style>
          <a:lnRef idx="1">
            <a:schemeClr val="accent1"/>
          </a:lnRef>
          <a:fillRef idx="0">
            <a:schemeClr val="accent1"/>
          </a:fillRef>
          <a:effectRef idx="0">
            <a:schemeClr val="accent1"/>
          </a:effectRef>
          <a:fontRef idx="minor">
            <a:schemeClr val="tx1"/>
          </a:fontRef>
        </p:style>
      </p:cxnSp>
      <p:cxnSp>
        <p:nvCxnSpPr>
          <p:cNvPr id="46" name="直線矢印コネクタ 34 2">
            <a:extLst>
              <a:ext uri="{FF2B5EF4-FFF2-40B4-BE49-F238E27FC236}">
                <a16:creationId xmlns:a16="http://schemas.microsoft.com/office/drawing/2014/main" id="{76E65FB5-FCF7-484E-9182-D0AAE41A2F25}"/>
              </a:ext>
            </a:extLst>
          </p:cNvPr>
          <p:cNvCxnSpPr/>
          <p:nvPr/>
        </p:nvCxnSpPr>
        <p:spPr>
          <a:xfrm>
            <a:off x="5794419" y="2635066"/>
            <a:ext cx="2719052"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 name="直線矢印コネクタ 35 2">
            <a:extLst>
              <a:ext uri="{FF2B5EF4-FFF2-40B4-BE49-F238E27FC236}">
                <a16:creationId xmlns:a16="http://schemas.microsoft.com/office/drawing/2014/main" id="{DBB19E9A-C9F0-4283-9DE4-B1943350777A}"/>
              </a:ext>
            </a:extLst>
          </p:cNvPr>
          <p:cNvCxnSpPr/>
          <p:nvPr/>
        </p:nvCxnSpPr>
        <p:spPr>
          <a:xfrm flipV="1">
            <a:off x="7034026" y="1369586"/>
            <a:ext cx="0" cy="243622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8" name="Oval 47">
            <a:extLst>
              <a:ext uri="{FF2B5EF4-FFF2-40B4-BE49-F238E27FC236}">
                <a16:creationId xmlns:a16="http://schemas.microsoft.com/office/drawing/2014/main" id="{D81A1C8A-EA17-44F8-A662-AD4B0D1BEC27}"/>
              </a:ext>
            </a:extLst>
          </p:cNvPr>
          <p:cNvSpPr/>
          <p:nvPr/>
        </p:nvSpPr>
        <p:spPr>
          <a:xfrm rot="16200000">
            <a:off x="7279375" y="2270016"/>
            <a:ext cx="175217" cy="175218"/>
          </a:xfrm>
          <a:prstGeom prst="ellipse">
            <a:avLst/>
          </a:prstGeom>
          <a:solidFill>
            <a:srgbClr val="00B0F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9" name="Oval 48">
            <a:extLst>
              <a:ext uri="{FF2B5EF4-FFF2-40B4-BE49-F238E27FC236}">
                <a16:creationId xmlns:a16="http://schemas.microsoft.com/office/drawing/2014/main" id="{8292D9F9-70A9-42C8-ABCC-C2B650199ACC}"/>
              </a:ext>
            </a:extLst>
          </p:cNvPr>
          <p:cNvSpPr/>
          <p:nvPr/>
        </p:nvSpPr>
        <p:spPr>
          <a:xfrm rot="16200000">
            <a:off x="6721954" y="2827973"/>
            <a:ext cx="177511" cy="177512"/>
          </a:xfrm>
          <a:prstGeom prst="ellipse">
            <a:avLst/>
          </a:prstGeom>
          <a:solidFill>
            <a:schemeClr val="bg1"/>
          </a:solidFill>
          <a:ln>
            <a:solidFill>
              <a:srgbClr val="00B0F0"/>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9" name="フリーフォーム 100 1 1 1">
            <a:extLst>
              <a:ext uri="{FF2B5EF4-FFF2-40B4-BE49-F238E27FC236}">
                <a16:creationId xmlns:a16="http://schemas.microsoft.com/office/drawing/2014/main" id="{7E49C58A-8DDB-4E39-8B90-E3E132C1560F}"/>
              </a:ext>
            </a:extLst>
          </p:cNvPr>
          <p:cNvSpPr/>
          <p:nvPr/>
        </p:nvSpPr>
        <p:spPr>
          <a:xfrm rot="12308424">
            <a:off x="5664243" y="2070392"/>
            <a:ext cx="753942" cy="102524"/>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p>
        </p:txBody>
      </p:sp>
      <p:cxnSp>
        <p:nvCxnSpPr>
          <p:cNvPr id="70" name="Straight Connector 69">
            <a:extLst>
              <a:ext uri="{FF2B5EF4-FFF2-40B4-BE49-F238E27FC236}">
                <a16:creationId xmlns:a16="http://schemas.microsoft.com/office/drawing/2014/main" id="{DCE131B5-10AF-48CB-AC3D-853932723AC2}"/>
              </a:ext>
            </a:extLst>
          </p:cNvPr>
          <p:cNvCxnSpPr>
            <a:cxnSpLocks/>
          </p:cNvCxnSpPr>
          <p:nvPr/>
        </p:nvCxnSpPr>
        <p:spPr>
          <a:xfrm flipV="1">
            <a:off x="6382354" y="2286889"/>
            <a:ext cx="746765" cy="9996"/>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A8EA1778-B309-4EF9-B8F3-084AB0535421}"/>
              </a:ext>
            </a:extLst>
          </p:cNvPr>
          <p:cNvCxnSpPr>
            <a:cxnSpLocks/>
          </p:cNvCxnSpPr>
          <p:nvPr/>
        </p:nvCxnSpPr>
        <p:spPr>
          <a:xfrm>
            <a:off x="6391459" y="2300402"/>
            <a:ext cx="330283" cy="487836"/>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pic>
        <p:nvPicPr>
          <p:cNvPr id="89" name="Picture 88">
            <a:extLst>
              <a:ext uri="{FF2B5EF4-FFF2-40B4-BE49-F238E27FC236}">
                <a16:creationId xmlns:a16="http://schemas.microsoft.com/office/drawing/2014/main" id="{9BB7B26D-5BCB-4278-ADE8-9B17C9DB721E}"/>
              </a:ext>
            </a:extLst>
          </p:cNvPr>
          <p:cNvPicPr>
            <a:picLocks noChangeAspect="1"/>
          </p:cNvPicPr>
          <p:nvPr>
            <p:custDataLst>
              <p:tags r:id="rId2"/>
            </p:custDataLst>
          </p:nvPr>
        </p:nvPicPr>
        <p:blipFill>
          <a:blip r:embed="rId16" cstate="print">
            <a:extLst>
              <a:ext uri="{28A0092B-C50C-407E-A947-70E740481C1C}">
                <a14:useLocalDpi xmlns:a14="http://schemas.microsoft.com/office/drawing/2010/main" val="0"/>
              </a:ext>
            </a:extLst>
          </a:blip>
          <a:stretch>
            <a:fillRect/>
          </a:stretch>
        </p:blipFill>
        <p:spPr>
          <a:xfrm>
            <a:off x="568490" y="3051295"/>
            <a:ext cx="5225929" cy="438986"/>
          </a:xfrm>
          <a:prstGeom prst="rect">
            <a:avLst/>
          </a:prstGeom>
        </p:spPr>
      </p:pic>
      <p:pic>
        <p:nvPicPr>
          <p:cNvPr id="12" name="Picture 11">
            <a:extLst>
              <a:ext uri="{FF2B5EF4-FFF2-40B4-BE49-F238E27FC236}">
                <a16:creationId xmlns:a16="http://schemas.microsoft.com/office/drawing/2014/main" id="{2A513FCA-32FC-4677-93B2-828A46E6F60E}"/>
              </a:ext>
            </a:extLst>
          </p:cNvPr>
          <p:cNvPicPr>
            <a:picLocks noChangeAspect="1"/>
          </p:cNvPicPr>
          <p:nvPr>
            <p:custDataLst>
              <p:tags r:id="rId3"/>
            </p:custDataLst>
          </p:nvPr>
        </p:nvPicPr>
        <p:blipFill>
          <a:blip r:embed="rId17" cstate="print">
            <a:extLst>
              <a:ext uri="{28A0092B-C50C-407E-A947-70E740481C1C}">
                <a14:useLocalDpi xmlns:a14="http://schemas.microsoft.com/office/drawing/2010/main" val="0"/>
              </a:ext>
            </a:extLst>
          </a:blip>
          <a:stretch>
            <a:fillRect/>
          </a:stretch>
        </p:blipFill>
        <p:spPr>
          <a:xfrm>
            <a:off x="913294" y="1595823"/>
            <a:ext cx="1502477" cy="377400"/>
          </a:xfrm>
          <a:prstGeom prst="rect">
            <a:avLst/>
          </a:prstGeom>
        </p:spPr>
      </p:pic>
      <p:sp>
        <p:nvSpPr>
          <p:cNvPr id="15" name="TextBox 14">
            <a:extLst>
              <a:ext uri="{FF2B5EF4-FFF2-40B4-BE49-F238E27FC236}">
                <a16:creationId xmlns:a16="http://schemas.microsoft.com/office/drawing/2014/main" id="{61356842-119A-4427-AD50-2DA80EECDAD9}"/>
              </a:ext>
            </a:extLst>
          </p:cNvPr>
          <p:cNvSpPr txBox="1"/>
          <p:nvPr/>
        </p:nvSpPr>
        <p:spPr>
          <a:xfrm>
            <a:off x="2601743" y="1537826"/>
            <a:ext cx="1819729" cy="523220"/>
          </a:xfrm>
          <a:prstGeom prst="rect">
            <a:avLst/>
          </a:prstGeom>
          <a:noFill/>
        </p:spPr>
        <p:txBody>
          <a:bodyPr wrap="none" rtlCol="0">
            <a:spAutoFit/>
          </a:bodyPr>
          <a:lstStyle/>
          <a:p>
            <a:r>
              <a:rPr kumimoji="1" lang="en-US" altLang="ja-JP" sz="1400" dirty="0">
                <a:solidFill>
                  <a:srgbClr val="0E2EF0"/>
                </a:solidFill>
              </a:rPr>
              <a:t>R handed</a:t>
            </a:r>
          </a:p>
          <a:p>
            <a:r>
              <a:rPr lang="en-US" altLang="ja-JP" sz="1400" dirty="0">
                <a:solidFill>
                  <a:srgbClr val="FF0000"/>
                </a:solidFill>
              </a:rPr>
              <a:t>L handed </a:t>
            </a:r>
            <a:r>
              <a:rPr lang="en-US" altLang="ja-JP" sz="1400" dirty="0"/>
              <a:t>(when </a:t>
            </a:r>
            <a:r>
              <a:rPr lang="en-US" altLang="ja-JP" sz="1400" dirty="0" err="1"/>
              <a:t>eB</a:t>
            </a:r>
            <a:r>
              <a:rPr lang="en-US" altLang="ja-JP" sz="1400" dirty="0"/>
              <a:t>&gt;0)</a:t>
            </a:r>
            <a:endParaRPr kumimoji="1" lang="ja-JP" altLang="en-US" sz="1400" dirty="0"/>
          </a:p>
        </p:txBody>
      </p:sp>
      <p:sp>
        <p:nvSpPr>
          <p:cNvPr id="18" name="TextBox 17">
            <a:extLst>
              <a:ext uri="{FF2B5EF4-FFF2-40B4-BE49-F238E27FC236}">
                <a16:creationId xmlns:a16="http://schemas.microsoft.com/office/drawing/2014/main" id="{F0C03BB7-745C-41F4-BA8D-CC886AE848ED}"/>
              </a:ext>
            </a:extLst>
          </p:cNvPr>
          <p:cNvSpPr txBox="1"/>
          <p:nvPr/>
        </p:nvSpPr>
        <p:spPr>
          <a:xfrm>
            <a:off x="379724" y="1079402"/>
            <a:ext cx="5232138" cy="369332"/>
          </a:xfrm>
          <a:prstGeom prst="rect">
            <a:avLst/>
          </a:prstGeom>
          <a:noFill/>
        </p:spPr>
        <p:txBody>
          <a:bodyPr wrap="none" rtlCol="0">
            <a:spAutoFit/>
          </a:bodyPr>
          <a:lstStyle/>
          <a:p>
            <a:r>
              <a:rPr kumimoji="1" lang="en-US" altLang="ja-JP" dirty="0"/>
              <a:t>Linear dispersion relations in the lowest Landau levels</a:t>
            </a:r>
            <a:endParaRPr kumimoji="1" lang="ja-JP" altLang="en-US" dirty="0"/>
          </a:p>
        </p:txBody>
      </p:sp>
      <p:pic>
        <p:nvPicPr>
          <p:cNvPr id="37" name="Picture 36">
            <a:extLst>
              <a:ext uri="{FF2B5EF4-FFF2-40B4-BE49-F238E27FC236}">
                <a16:creationId xmlns:a16="http://schemas.microsoft.com/office/drawing/2014/main" id="{F94A1551-A6B1-4C89-8B3B-07E966103BCC}"/>
              </a:ext>
            </a:extLst>
          </p:cNvPr>
          <p:cNvPicPr>
            <a:picLocks noChangeAspect="1"/>
          </p:cNvPicPr>
          <p:nvPr>
            <p:custDataLst>
              <p:tags r:id="rId4"/>
            </p:custDataLst>
          </p:nvPr>
        </p:nvPicPr>
        <p:blipFill>
          <a:blip r:embed="rId18" cstate="print">
            <a:extLst>
              <a:ext uri="{28A0092B-C50C-407E-A947-70E740481C1C}">
                <a14:useLocalDpi xmlns:a14="http://schemas.microsoft.com/office/drawing/2010/main" val="0"/>
              </a:ext>
            </a:extLst>
          </a:blip>
          <a:stretch>
            <a:fillRect/>
          </a:stretch>
        </p:blipFill>
        <p:spPr>
          <a:xfrm>
            <a:off x="7615588" y="2246943"/>
            <a:ext cx="280741" cy="195217"/>
          </a:xfrm>
          <a:prstGeom prst="rect">
            <a:avLst/>
          </a:prstGeom>
        </p:spPr>
      </p:pic>
      <p:pic>
        <p:nvPicPr>
          <p:cNvPr id="39" name="Picture 38">
            <a:extLst>
              <a:ext uri="{FF2B5EF4-FFF2-40B4-BE49-F238E27FC236}">
                <a16:creationId xmlns:a16="http://schemas.microsoft.com/office/drawing/2014/main" id="{3A672528-C6AB-465D-80F9-7173B17A2036}"/>
              </a:ext>
            </a:extLst>
          </p:cNvPr>
          <p:cNvPicPr>
            <a:picLocks noChangeAspect="1"/>
          </p:cNvPicPr>
          <p:nvPr>
            <p:custDataLst>
              <p:tags r:id="rId5"/>
            </p:custDataLst>
          </p:nvPr>
        </p:nvPicPr>
        <p:blipFill>
          <a:blip r:embed="rId19" cstate="print">
            <a:extLst>
              <a:ext uri="{28A0092B-C50C-407E-A947-70E740481C1C}">
                <a14:useLocalDpi xmlns:a14="http://schemas.microsoft.com/office/drawing/2010/main" val="0"/>
              </a:ext>
            </a:extLst>
          </a:blip>
          <a:stretch>
            <a:fillRect/>
          </a:stretch>
        </p:blipFill>
        <p:spPr>
          <a:xfrm>
            <a:off x="6686005" y="3153199"/>
            <a:ext cx="280741" cy="327221"/>
          </a:xfrm>
          <a:prstGeom prst="rect">
            <a:avLst/>
          </a:prstGeom>
        </p:spPr>
      </p:pic>
      <p:pic>
        <p:nvPicPr>
          <p:cNvPr id="56" name="Picture 55">
            <a:extLst>
              <a:ext uri="{FF2B5EF4-FFF2-40B4-BE49-F238E27FC236}">
                <a16:creationId xmlns:a16="http://schemas.microsoft.com/office/drawing/2014/main" id="{7DCA7E7C-D89B-4983-967E-B340E70C7F9A}"/>
              </a:ext>
            </a:extLst>
          </p:cNvPr>
          <p:cNvPicPr>
            <a:picLocks noChangeAspect="1"/>
          </p:cNvPicPr>
          <p:nvPr>
            <p:custDataLst>
              <p:tags r:id="rId6"/>
            </p:custDataLst>
          </p:nvPr>
        </p:nvPicPr>
        <p:blipFill>
          <a:blip r:embed="rId20" cstate="print">
            <a:extLst>
              <a:ext uri="{28A0092B-C50C-407E-A947-70E740481C1C}">
                <a14:useLocalDpi xmlns:a14="http://schemas.microsoft.com/office/drawing/2010/main" val="0"/>
              </a:ext>
            </a:extLst>
          </a:blip>
          <a:stretch>
            <a:fillRect/>
          </a:stretch>
        </p:blipFill>
        <p:spPr>
          <a:xfrm>
            <a:off x="6025751" y="1797124"/>
            <a:ext cx="128286" cy="195217"/>
          </a:xfrm>
          <a:prstGeom prst="rect">
            <a:avLst/>
          </a:prstGeom>
        </p:spPr>
      </p:pic>
      <p:sp>
        <p:nvSpPr>
          <p:cNvPr id="72" name="Isosceles Triangle 71">
            <a:extLst>
              <a:ext uri="{FF2B5EF4-FFF2-40B4-BE49-F238E27FC236}">
                <a16:creationId xmlns:a16="http://schemas.microsoft.com/office/drawing/2014/main" id="{5C4C2546-B6B7-434B-B61C-F5A81C8D13A5}"/>
              </a:ext>
            </a:extLst>
          </p:cNvPr>
          <p:cNvSpPr/>
          <p:nvPr/>
        </p:nvSpPr>
        <p:spPr bwMode="auto">
          <a:xfrm rot="5114399">
            <a:off x="6656269" y="2208138"/>
            <a:ext cx="161224" cy="164966"/>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ja-JP" altLang="en-US"/>
          </a:p>
        </p:txBody>
      </p:sp>
      <p:sp>
        <p:nvSpPr>
          <p:cNvPr id="103" name="Isosceles Triangle 102">
            <a:extLst>
              <a:ext uri="{FF2B5EF4-FFF2-40B4-BE49-F238E27FC236}">
                <a16:creationId xmlns:a16="http://schemas.microsoft.com/office/drawing/2014/main" id="{57D10696-5B59-453A-9DB5-B41314F70477}"/>
              </a:ext>
            </a:extLst>
          </p:cNvPr>
          <p:cNvSpPr/>
          <p:nvPr/>
        </p:nvSpPr>
        <p:spPr bwMode="auto">
          <a:xfrm rot="19550205">
            <a:off x="6460718" y="2447518"/>
            <a:ext cx="161224" cy="164966"/>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ja-JP" altLang="en-US"/>
          </a:p>
        </p:txBody>
      </p:sp>
      <p:pic>
        <p:nvPicPr>
          <p:cNvPr id="85" name="Picture 84">
            <a:extLst>
              <a:ext uri="{FF2B5EF4-FFF2-40B4-BE49-F238E27FC236}">
                <a16:creationId xmlns:a16="http://schemas.microsoft.com/office/drawing/2014/main" id="{390D6818-8189-48FD-BEA6-8431798F52B0}"/>
              </a:ext>
            </a:extLst>
          </p:cNvPr>
          <p:cNvPicPr>
            <a:picLocks noChangeAspect="1"/>
          </p:cNvPicPr>
          <p:nvPr>
            <p:custDataLst>
              <p:tags r:id="rId7"/>
            </p:custDataLst>
          </p:nvPr>
        </p:nvPicPr>
        <p:blipFill>
          <a:blip r:embed="rId21" cstate="print">
            <a:extLst>
              <a:ext uri="{28A0092B-C50C-407E-A947-70E740481C1C}">
                <a14:useLocalDpi xmlns:a14="http://schemas.microsoft.com/office/drawing/2010/main" val="0"/>
              </a:ext>
            </a:extLst>
          </a:blip>
          <a:stretch>
            <a:fillRect/>
          </a:stretch>
        </p:blipFill>
        <p:spPr>
          <a:xfrm>
            <a:off x="8170123" y="1410047"/>
            <a:ext cx="362317" cy="299983"/>
          </a:xfrm>
          <a:prstGeom prst="rect">
            <a:avLst/>
          </a:prstGeom>
        </p:spPr>
      </p:pic>
      <p:pic>
        <p:nvPicPr>
          <p:cNvPr id="142" name="Picture 141">
            <a:extLst>
              <a:ext uri="{FF2B5EF4-FFF2-40B4-BE49-F238E27FC236}">
                <a16:creationId xmlns:a16="http://schemas.microsoft.com/office/drawing/2014/main" id="{ED81DC4C-694F-471A-BA14-EB446D493B3E}"/>
              </a:ext>
            </a:extLst>
          </p:cNvPr>
          <p:cNvPicPr>
            <a:picLocks noChangeAspect="1"/>
          </p:cNvPicPr>
          <p:nvPr>
            <p:custDataLst>
              <p:tags r:id="rId8"/>
            </p:custDataLst>
          </p:nvPr>
        </p:nvPicPr>
        <p:blipFill>
          <a:blip r:embed="rId22" cstate="print">
            <a:extLst>
              <a:ext uri="{28A0092B-C50C-407E-A947-70E740481C1C}">
                <a14:useLocalDpi xmlns:a14="http://schemas.microsoft.com/office/drawing/2010/main" val="0"/>
              </a:ext>
            </a:extLst>
          </a:blip>
          <a:stretch>
            <a:fillRect/>
          </a:stretch>
        </p:blipFill>
        <p:spPr>
          <a:xfrm>
            <a:off x="1796231" y="3710094"/>
            <a:ext cx="1744434" cy="384922"/>
          </a:xfrm>
          <a:prstGeom prst="rect">
            <a:avLst/>
          </a:prstGeom>
        </p:spPr>
      </p:pic>
      <p:cxnSp>
        <p:nvCxnSpPr>
          <p:cNvPr id="97" name="Straight Arrow Connector 96">
            <a:extLst>
              <a:ext uri="{FF2B5EF4-FFF2-40B4-BE49-F238E27FC236}">
                <a16:creationId xmlns:a16="http://schemas.microsoft.com/office/drawing/2014/main" id="{66D4813B-CCA2-4F39-B64B-E86E51B28F63}"/>
              </a:ext>
            </a:extLst>
          </p:cNvPr>
          <p:cNvCxnSpPr/>
          <p:nvPr/>
        </p:nvCxnSpPr>
        <p:spPr>
          <a:xfrm>
            <a:off x="1589160" y="2674640"/>
            <a:ext cx="0" cy="33084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8" name="Arrow: Right 97">
            <a:extLst>
              <a:ext uri="{FF2B5EF4-FFF2-40B4-BE49-F238E27FC236}">
                <a16:creationId xmlns:a16="http://schemas.microsoft.com/office/drawing/2014/main" id="{5B377DD2-3AE2-4C66-83FD-EE6FC37AC068}"/>
              </a:ext>
            </a:extLst>
          </p:cNvPr>
          <p:cNvSpPr/>
          <p:nvPr/>
        </p:nvSpPr>
        <p:spPr bwMode="auto">
          <a:xfrm>
            <a:off x="907708" y="3710094"/>
            <a:ext cx="521991" cy="438986"/>
          </a:xfrm>
          <a:prstGeom prst="rightArrow">
            <a:avLst/>
          </a:prstGeom>
          <a:solidFill>
            <a:srgbClr val="CC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ja-JP" altLang="en-US"/>
          </a:p>
        </p:txBody>
      </p:sp>
      <p:sp>
        <p:nvSpPr>
          <p:cNvPr id="126" name="TextBox 125">
            <a:extLst>
              <a:ext uri="{FF2B5EF4-FFF2-40B4-BE49-F238E27FC236}">
                <a16:creationId xmlns:a16="http://schemas.microsoft.com/office/drawing/2014/main" id="{624D7A77-41B8-457C-B6FA-B26DC7A51D8C}"/>
              </a:ext>
            </a:extLst>
          </p:cNvPr>
          <p:cNvSpPr txBox="1"/>
          <p:nvPr/>
        </p:nvSpPr>
        <p:spPr>
          <a:xfrm>
            <a:off x="423244" y="5271591"/>
            <a:ext cx="5296065" cy="461665"/>
          </a:xfrm>
          <a:prstGeom prst="rect">
            <a:avLst/>
          </a:prstGeom>
          <a:noFill/>
        </p:spPr>
        <p:txBody>
          <a:bodyPr wrap="none" rtlCol="0">
            <a:spAutoFit/>
          </a:bodyPr>
          <a:lstStyle/>
          <a:p>
            <a:r>
              <a:rPr lang="ja-JP" altLang="en-US" dirty="0">
                <a:solidFill>
                  <a:srgbClr val="FF0000"/>
                </a:solidFill>
              </a:rPr>
              <a:t>⇒ </a:t>
            </a:r>
            <a:r>
              <a:rPr lang="en-US" altLang="ja-JP" sz="2400" u="sng" dirty="0">
                <a:solidFill>
                  <a:srgbClr val="FF0000"/>
                </a:solidFill>
              </a:rPr>
              <a:t>No coupling to the transverse photons</a:t>
            </a:r>
            <a:r>
              <a:rPr lang="en-US" altLang="ja-JP" dirty="0">
                <a:solidFill>
                  <a:srgbClr val="FF0000"/>
                </a:solidFill>
              </a:rPr>
              <a:t>.</a:t>
            </a:r>
          </a:p>
        </p:txBody>
      </p:sp>
      <p:sp>
        <p:nvSpPr>
          <p:cNvPr id="128" name="TextBox 127">
            <a:extLst>
              <a:ext uri="{FF2B5EF4-FFF2-40B4-BE49-F238E27FC236}">
                <a16:creationId xmlns:a16="http://schemas.microsoft.com/office/drawing/2014/main" id="{730F915F-9580-4CF3-9F3B-CB3F812ADF0E}"/>
              </a:ext>
            </a:extLst>
          </p:cNvPr>
          <p:cNvSpPr txBox="1"/>
          <p:nvPr/>
        </p:nvSpPr>
        <p:spPr>
          <a:xfrm>
            <a:off x="137645" y="4509120"/>
            <a:ext cx="8967648" cy="461665"/>
          </a:xfrm>
          <a:prstGeom prst="rect">
            <a:avLst/>
          </a:prstGeom>
          <a:noFill/>
        </p:spPr>
        <p:txBody>
          <a:bodyPr wrap="none" rtlCol="0">
            <a:spAutoFit/>
          </a:bodyPr>
          <a:lstStyle/>
          <a:p>
            <a:r>
              <a:rPr kumimoji="1" lang="en-US" altLang="ja-JP" sz="2400" dirty="0">
                <a:solidFill>
                  <a:srgbClr val="00B0F0"/>
                </a:solidFill>
              </a:rPr>
              <a:t>Kinematics in the massless limit is satisfied only in the “collinear limit.”</a:t>
            </a:r>
            <a:endParaRPr kumimoji="1" lang="ja-JP" altLang="en-US" sz="2400" dirty="0">
              <a:solidFill>
                <a:srgbClr val="00B0F0"/>
              </a:solidFill>
            </a:endParaRPr>
          </a:p>
        </p:txBody>
      </p:sp>
      <p:cxnSp>
        <p:nvCxnSpPr>
          <p:cNvPr id="133" name="直線矢印コネクタ 2">
            <a:extLst>
              <a:ext uri="{FF2B5EF4-FFF2-40B4-BE49-F238E27FC236}">
                <a16:creationId xmlns:a16="http://schemas.microsoft.com/office/drawing/2014/main" id="{5951E8FD-F032-4883-AD62-52FF5B0D8278}"/>
              </a:ext>
            </a:extLst>
          </p:cNvPr>
          <p:cNvCxnSpPr>
            <a:cxnSpLocks/>
          </p:cNvCxnSpPr>
          <p:nvPr/>
        </p:nvCxnSpPr>
        <p:spPr>
          <a:xfrm flipV="1">
            <a:off x="6878101" y="5041216"/>
            <a:ext cx="8139" cy="1421256"/>
          </a:xfrm>
          <a:prstGeom prst="straightConnector1">
            <a:avLst/>
          </a:prstGeom>
          <a:ln w="28575">
            <a:solidFill>
              <a:srgbClr val="00B0F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130" name="Picture 129">
            <a:extLst>
              <a:ext uri="{FF2B5EF4-FFF2-40B4-BE49-F238E27FC236}">
                <a16:creationId xmlns:a16="http://schemas.microsoft.com/office/drawing/2014/main" id="{E22E6867-D104-4C26-9198-9D9EBDA5361B}"/>
              </a:ext>
            </a:extLst>
          </p:cNvPr>
          <p:cNvPicPr>
            <a:picLocks noChangeAspect="1"/>
          </p:cNvPicPr>
          <p:nvPr>
            <p:custDataLst>
              <p:tags r:id="rId9"/>
            </p:custDataLst>
          </p:nvPr>
        </p:nvPicPr>
        <p:blipFill>
          <a:blip r:embed="rId23" cstate="print">
            <a:extLst>
              <a:ext uri="{28A0092B-C50C-407E-A947-70E740481C1C}">
                <a14:useLocalDpi xmlns:a14="http://schemas.microsoft.com/office/drawing/2010/main" val="0"/>
              </a:ext>
            </a:extLst>
          </a:blip>
          <a:stretch>
            <a:fillRect/>
          </a:stretch>
        </p:blipFill>
        <p:spPr>
          <a:xfrm>
            <a:off x="2146553" y="6024813"/>
            <a:ext cx="1477202" cy="373697"/>
          </a:xfrm>
          <a:prstGeom prst="rect">
            <a:avLst/>
          </a:prstGeom>
        </p:spPr>
      </p:pic>
      <p:sp>
        <p:nvSpPr>
          <p:cNvPr id="136" name="フリーフォーム 100 1 1 2">
            <a:extLst>
              <a:ext uri="{FF2B5EF4-FFF2-40B4-BE49-F238E27FC236}">
                <a16:creationId xmlns:a16="http://schemas.microsoft.com/office/drawing/2014/main" id="{FDA41808-B2B1-44CD-9396-D7C572C0087E}"/>
              </a:ext>
            </a:extLst>
          </p:cNvPr>
          <p:cNvSpPr/>
          <p:nvPr/>
        </p:nvSpPr>
        <p:spPr>
          <a:xfrm rot="5400000">
            <a:off x="6597493" y="5755597"/>
            <a:ext cx="543076" cy="63317"/>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p>
        </p:txBody>
      </p:sp>
      <p:sp>
        <p:nvSpPr>
          <p:cNvPr id="101" name="Isosceles Triangle 100">
            <a:extLst>
              <a:ext uri="{FF2B5EF4-FFF2-40B4-BE49-F238E27FC236}">
                <a16:creationId xmlns:a16="http://schemas.microsoft.com/office/drawing/2014/main" id="{FD6A648D-FAD0-4ADA-A466-38F775200535}"/>
              </a:ext>
            </a:extLst>
          </p:cNvPr>
          <p:cNvSpPr/>
          <p:nvPr/>
        </p:nvSpPr>
        <p:spPr bwMode="auto">
          <a:xfrm>
            <a:off x="6819609" y="5203476"/>
            <a:ext cx="129590" cy="169740"/>
          </a:xfrm>
          <a:prstGeom prst="triangl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ja-JP" altLang="en-US"/>
          </a:p>
        </p:txBody>
      </p:sp>
      <p:sp>
        <p:nvSpPr>
          <p:cNvPr id="137" name="Isosceles Triangle 136">
            <a:extLst>
              <a:ext uri="{FF2B5EF4-FFF2-40B4-BE49-F238E27FC236}">
                <a16:creationId xmlns:a16="http://schemas.microsoft.com/office/drawing/2014/main" id="{65E2BE2C-65A5-43C3-A062-F1E872F73FA7}"/>
              </a:ext>
            </a:extLst>
          </p:cNvPr>
          <p:cNvSpPr/>
          <p:nvPr/>
        </p:nvSpPr>
        <p:spPr bwMode="auto">
          <a:xfrm rot="10800000">
            <a:off x="6817193" y="6165304"/>
            <a:ext cx="129591" cy="169741"/>
          </a:xfrm>
          <a:prstGeom prst="triangle">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ja-JP" altLang="en-US"/>
          </a:p>
        </p:txBody>
      </p:sp>
      <p:pic>
        <p:nvPicPr>
          <p:cNvPr id="105" name="Picture 104">
            <a:extLst>
              <a:ext uri="{FF2B5EF4-FFF2-40B4-BE49-F238E27FC236}">
                <a16:creationId xmlns:a16="http://schemas.microsoft.com/office/drawing/2014/main" id="{B41092D6-3F90-41B0-95FE-22E5D1D4C100}"/>
              </a:ext>
            </a:extLst>
          </p:cNvPr>
          <p:cNvPicPr>
            <a:picLocks noChangeAspect="1"/>
          </p:cNvPicPr>
          <p:nvPr>
            <p:custDataLst>
              <p:tags r:id="rId10"/>
            </p:custDataLst>
          </p:nvPr>
        </p:nvPicPr>
        <p:blipFill>
          <a:blip r:embed="rId24" cstate="print">
            <a:extLst>
              <a:ext uri="{28A0092B-C50C-407E-A947-70E740481C1C}">
                <a14:useLocalDpi xmlns:a14="http://schemas.microsoft.com/office/drawing/2010/main" val="0"/>
              </a:ext>
            </a:extLst>
          </a:blip>
          <a:stretch>
            <a:fillRect/>
          </a:stretch>
        </p:blipFill>
        <p:spPr>
          <a:xfrm>
            <a:off x="7114127" y="5069699"/>
            <a:ext cx="160197" cy="287973"/>
          </a:xfrm>
          <a:prstGeom prst="rect">
            <a:avLst/>
          </a:prstGeom>
        </p:spPr>
      </p:pic>
      <p:pic>
        <p:nvPicPr>
          <p:cNvPr id="112" name="Picture 111">
            <a:extLst>
              <a:ext uri="{FF2B5EF4-FFF2-40B4-BE49-F238E27FC236}">
                <a16:creationId xmlns:a16="http://schemas.microsoft.com/office/drawing/2014/main" id="{AF1407E7-0E86-4395-9909-2A4F55814718}"/>
              </a:ext>
            </a:extLst>
          </p:cNvPr>
          <p:cNvPicPr>
            <a:picLocks noChangeAspect="1"/>
          </p:cNvPicPr>
          <p:nvPr>
            <p:custDataLst>
              <p:tags r:id="rId11"/>
            </p:custDataLst>
          </p:nvPr>
        </p:nvPicPr>
        <p:blipFill>
          <a:blip r:embed="rId25" cstate="print">
            <a:extLst>
              <a:ext uri="{28A0092B-C50C-407E-A947-70E740481C1C}">
                <a14:useLocalDpi xmlns:a14="http://schemas.microsoft.com/office/drawing/2010/main" val="0"/>
              </a:ext>
            </a:extLst>
          </a:blip>
          <a:stretch>
            <a:fillRect/>
          </a:stretch>
        </p:blipFill>
        <p:spPr>
          <a:xfrm>
            <a:off x="7107666" y="6177709"/>
            <a:ext cx="190711" cy="335651"/>
          </a:xfrm>
          <a:prstGeom prst="rect">
            <a:avLst/>
          </a:prstGeom>
        </p:spPr>
      </p:pic>
      <p:pic>
        <p:nvPicPr>
          <p:cNvPr id="140" name="Picture 139">
            <a:extLst>
              <a:ext uri="{FF2B5EF4-FFF2-40B4-BE49-F238E27FC236}">
                <a16:creationId xmlns:a16="http://schemas.microsoft.com/office/drawing/2014/main" id="{0BF20E16-0D5C-4575-8601-5A9EAFCD5D28}"/>
              </a:ext>
            </a:extLst>
          </p:cNvPr>
          <p:cNvPicPr>
            <a:picLocks noChangeAspect="1"/>
          </p:cNvPicPr>
          <p:nvPr>
            <p:custDataLst>
              <p:tags r:id="rId12"/>
            </p:custDataLst>
          </p:nvPr>
        </p:nvPicPr>
        <p:blipFill>
          <a:blip r:embed="rId26" cstate="print">
            <a:extLst>
              <a:ext uri="{28A0092B-C50C-407E-A947-70E740481C1C}">
                <a14:useLocalDpi xmlns:a14="http://schemas.microsoft.com/office/drawing/2010/main" val="0"/>
              </a:ext>
            </a:extLst>
          </a:blip>
          <a:stretch>
            <a:fillRect/>
          </a:stretch>
        </p:blipFill>
        <p:spPr>
          <a:xfrm>
            <a:off x="6456873" y="5719386"/>
            <a:ext cx="197478" cy="241855"/>
          </a:xfrm>
          <a:prstGeom prst="rect">
            <a:avLst/>
          </a:prstGeom>
        </p:spPr>
      </p:pic>
    </p:spTree>
    <p:extLst>
      <p:ext uri="{BB962C8B-B14F-4D97-AF65-F5344CB8AC3E}">
        <p14:creationId xmlns:p14="http://schemas.microsoft.com/office/powerpoint/2010/main" val="36764242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Rectangle 57">
            <a:extLst>
              <a:ext uri="{FF2B5EF4-FFF2-40B4-BE49-F238E27FC236}">
                <a16:creationId xmlns:a16="http://schemas.microsoft.com/office/drawing/2014/main" id="{2F603A8B-5570-4C53-9464-F8446A89792D}"/>
              </a:ext>
            </a:extLst>
          </p:cNvPr>
          <p:cNvSpPr/>
          <p:nvPr/>
        </p:nvSpPr>
        <p:spPr bwMode="auto">
          <a:xfrm>
            <a:off x="181058" y="636319"/>
            <a:ext cx="5532938" cy="1720876"/>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ja-JP" altLang="en-US"/>
          </a:p>
        </p:txBody>
      </p:sp>
      <p:sp>
        <p:nvSpPr>
          <p:cNvPr id="57" name="Rectangle 56">
            <a:extLst>
              <a:ext uri="{FF2B5EF4-FFF2-40B4-BE49-F238E27FC236}">
                <a16:creationId xmlns:a16="http://schemas.microsoft.com/office/drawing/2014/main" id="{4D2E0410-0CDB-4D2C-B835-F2487139B5C4}"/>
              </a:ext>
            </a:extLst>
          </p:cNvPr>
          <p:cNvSpPr/>
          <p:nvPr/>
        </p:nvSpPr>
        <p:spPr bwMode="auto">
          <a:xfrm>
            <a:off x="198023" y="2420888"/>
            <a:ext cx="5532939" cy="3376142"/>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ja-JP" altLang="en-US"/>
          </a:p>
        </p:txBody>
      </p:sp>
      <p:pic>
        <p:nvPicPr>
          <p:cNvPr id="8" name="Picture 7">
            <a:extLst>
              <a:ext uri="{FF2B5EF4-FFF2-40B4-BE49-F238E27FC236}">
                <a16:creationId xmlns:a16="http://schemas.microsoft.com/office/drawing/2014/main" id="{ED5C111A-E655-4BA3-BC59-1708CD1D884B}"/>
              </a:ext>
            </a:extLst>
          </p:cNvPr>
          <p:cNvPicPr>
            <a:picLocks noChangeAspect="1"/>
          </p:cNvPicPr>
          <p:nvPr/>
        </p:nvPicPr>
        <p:blipFill>
          <a:blip r:embed="rId10"/>
          <a:stretch>
            <a:fillRect/>
          </a:stretch>
        </p:blipFill>
        <p:spPr>
          <a:xfrm>
            <a:off x="5760781" y="4648476"/>
            <a:ext cx="3185196" cy="2113899"/>
          </a:xfrm>
          <a:prstGeom prst="rect">
            <a:avLst/>
          </a:prstGeom>
        </p:spPr>
      </p:pic>
      <p:grpSp>
        <p:nvGrpSpPr>
          <p:cNvPr id="37" name="Group 36">
            <a:extLst>
              <a:ext uri="{FF2B5EF4-FFF2-40B4-BE49-F238E27FC236}">
                <a16:creationId xmlns:a16="http://schemas.microsoft.com/office/drawing/2014/main" id="{20256895-173B-4801-A31F-3F0C6D5386A3}"/>
              </a:ext>
            </a:extLst>
          </p:cNvPr>
          <p:cNvGrpSpPr/>
          <p:nvPr/>
        </p:nvGrpSpPr>
        <p:grpSpPr>
          <a:xfrm>
            <a:off x="5958663" y="625870"/>
            <a:ext cx="2938381" cy="2952756"/>
            <a:chOff x="323528" y="677049"/>
            <a:chExt cx="3240360" cy="3256212"/>
          </a:xfrm>
        </p:grpSpPr>
        <p:cxnSp>
          <p:nvCxnSpPr>
            <p:cNvPr id="9" name="直線コネクタ 178">
              <a:extLst>
                <a:ext uri="{FF2B5EF4-FFF2-40B4-BE49-F238E27FC236}">
                  <a16:creationId xmlns:a16="http://schemas.microsoft.com/office/drawing/2014/main" id="{91CCE8FF-EF5B-4D50-8BA8-41F5EF0CC46A}"/>
                </a:ext>
              </a:extLst>
            </p:cNvPr>
            <p:cNvCxnSpPr/>
            <p:nvPr/>
          </p:nvCxnSpPr>
          <p:spPr>
            <a:xfrm>
              <a:off x="323528" y="1601692"/>
              <a:ext cx="916978" cy="0"/>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0" name="直線コネクタ 179">
              <a:extLst>
                <a:ext uri="{FF2B5EF4-FFF2-40B4-BE49-F238E27FC236}">
                  <a16:creationId xmlns:a16="http://schemas.microsoft.com/office/drawing/2014/main" id="{B9C2C5EA-5921-4666-8F9D-925596782D89}"/>
                </a:ext>
              </a:extLst>
            </p:cNvPr>
            <p:cNvCxnSpPr/>
            <p:nvPr/>
          </p:nvCxnSpPr>
          <p:spPr>
            <a:xfrm>
              <a:off x="323528" y="2249764"/>
              <a:ext cx="916978" cy="0"/>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1" name="直線コネクタ 180">
              <a:extLst>
                <a:ext uri="{FF2B5EF4-FFF2-40B4-BE49-F238E27FC236}">
                  <a16:creationId xmlns:a16="http://schemas.microsoft.com/office/drawing/2014/main" id="{0665B0AD-47CB-4419-B6E2-65D77675FC62}"/>
                </a:ext>
              </a:extLst>
            </p:cNvPr>
            <p:cNvCxnSpPr/>
            <p:nvPr/>
          </p:nvCxnSpPr>
          <p:spPr>
            <a:xfrm>
              <a:off x="323528" y="2883842"/>
              <a:ext cx="916978" cy="0"/>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grpSp>
          <p:nvGrpSpPr>
            <p:cNvPr id="12" name="グループ化 181">
              <a:extLst>
                <a:ext uri="{FF2B5EF4-FFF2-40B4-BE49-F238E27FC236}">
                  <a16:creationId xmlns:a16="http://schemas.microsoft.com/office/drawing/2014/main" id="{F9B0284C-2FBC-4050-9C0A-C11681D1156C}"/>
                </a:ext>
              </a:extLst>
            </p:cNvPr>
            <p:cNvGrpSpPr/>
            <p:nvPr/>
          </p:nvGrpSpPr>
          <p:grpSpPr>
            <a:xfrm>
              <a:off x="1265766" y="1313660"/>
              <a:ext cx="914491" cy="580856"/>
              <a:chOff x="4885292" y="1268760"/>
              <a:chExt cx="914491" cy="580856"/>
            </a:xfrm>
          </p:grpSpPr>
          <p:cxnSp>
            <p:nvCxnSpPr>
              <p:cNvPr id="13" name="直線矢印コネクタ 182">
                <a:extLst>
                  <a:ext uri="{FF2B5EF4-FFF2-40B4-BE49-F238E27FC236}">
                    <a16:creationId xmlns:a16="http://schemas.microsoft.com/office/drawing/2014/main" id="{DDC29EF8-A601-4B7D-9916-BE6896E1C0B2}"/>
                  </a:ext>
                </a:extLst>
              </p:cNvPr>
              <p:cNvCxnSpPr/>
              <p:nvPr/>
            </p:nvCxnSpPr>
            <p:spPr>
              <a:xfrm>
                <a:off x="4920643" y="1556792"/>
                <a:ext cx="879140" cy="292824"/>
              </a:xfrm>
              <a:prstGeom prst="straightConnector1">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4" name="直線矢印コネクタ 183">
                <a:extLst>
                  <a:ext uri="{FF2B5EF4-FFF2-40B4-BE49-F238E27FC236}">
                    <a16:creationId xmlns:a16="http://schemas.microsoft.com/office/drawing/2014/main" id="{7348D67B-1F83-46F1-BF98-ECFB6607375B}"/>
                  </a:ext>
                </a:extLst>
              </p:cNvPr>
              <p:cNvCxnSpPr/>
              <p:nvPr/>
            </p:nvCxnSpPr>
            <p:spPr>
              <a:xfrm flipV="1">
                <a:off x="4885292" y="1268760"/>
                <a:ext cx="914491" cy="288033"/>
              </a:xfrm>
              <a:prstGeom prst="straightConnector1">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grpSp>
        <p:cxnSp>
          <p:nvCxnSpPr>
            <p:cNvPr id="15" name="直線矢印コネクタ 184">
              <a:extLst>
                <a:ext uri="{FF2B5EF4-FFF2-40B4-BE49-F238E27FC236}">
                  <a16:creationId xmlns:a16="http://schemas.microsoft.com/office/drawing/2014/main" id="{448578FC-833D-4940-9FEE-C1EA4057A96A}"/>
                </a:ext>
              </a:extLst>
            </p:cNvPr>
            <p:cNvCxnSpPr>
              <a:cxnSpLocks/>
            </p:cNvCxnSpPr>
            <p:nvPr/>
          </p:nvCxnSpPr>
          <p:spPr>
            <a:xfrm flipV="1">
              <a:off x="323528" y="836712"/>
              <a:ext cx="0" cy="244439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直線コネクタ 185">
              <a:extLst>
                <a:ext uri="{FF2B5EF4-FFF2-40B4-BE49-F238E27FC236}">
                  <a16:creationId xmlns:a16="http://schemas.microsoft.com/office/drawing/2014/main" id="{C2AFA6C3-1023-4B17-ACA3-65D43F45DC4F}"/>
                </a:ext>
              </a:extLst>
            </p:cNvPr>
            <p:cNvCxnSpPr>
              <a:cxnSpLocks/>
            </p:cNvCxnSpPr>
            <p:nvPr/>
          </p:nvCxnSpPr>
          <p:spPr>
            <a:xfrm>
              <a:off x="323528" y="3257876"/>
              <a:ext cx="3240360" cy="0"/>
            </a:xfrm>
            <a:prstGeom prst="line">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7" name="グループ化 186">
              <a:extLst>
                <a:ext uri="{FF2B5EF4-FFF2-40B4-BE49-F238E27FC236}">
                  <a16:creationId xmlns:a16="http://schemas.microsoft.com/office/drawing/2014/main" id="{D50FDEBE-3E9E-4E34-875B-D6D66B38327F}"/>
                </a:ext>
              </a:extLst>
            </p:cNvPr>
            <p:cNvGrpSpPr/>
            <p:nvPr/>
          </p:nvGrpSpPr>
          <p:grpSpPr>
            <a:xfrm>
              <a:off x="1262119" y="1956940"/>
              <a:ext cx="914491" cy="580856"/>
              <a:chOff x="4885292" y="1268760"/>
              <a:chExt cx="914491" cy="580856"/>
            </a:xfrm>
          </p:grpSpPr>
          <p:cxnSp>
            <p:nvCxnSpPr>
              <p:cNvPr id="18" name="直線矢印コネクタ 187">
                <a:extLst>
                  <a:ext uri="{FF2B5EF4-FFF2-40B4-BE49-F238E27FC236}">
                    <a16:creationId xmlns:a16="http://schemas.microsoft.com/office/drawing/2014/main" id="{862B7F16-A6C1-451F-A543-9715ABD02E96}"/>
                  </a:ext>
                </a:extLst>
              </p:cNvPr>
              <p:cNvCxnSpPr/>
              <p:nvPr/>
            </p:nvCxnSpPr>
            <p:spPr>
              <a:xfrm>
                <a:off x="4920643" y="1556792"/>
                <a:ext cx="879140" cy="292824"/>
              </a:xfrm>
              <a:prstGeom prst="straightConnector1">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9" name="直線矢印コネクタ 188">
                <a:extLst>
                  <a:ext uri="{FF2B5EF4-FFF2-40B4-BE49-F238E27FC236}">
                    <a16:creationId xmlns:a16="http://schemas.microsoft.com/office/drawing/2014/main" id="{91DBBC12-6C06-491F-A3F0-19BC38A70690}"/>
                  </a:ext>
                </a:extLst>
              </p:cNvPr>
              <p:cNvCxnSpPr/>
              <p:nvPr/>
            </p:nvCxnSpPr>
            <p:spPr>
              <a:xfrm flipV="1">
                <a:off x="4885292" y="1268760"/>
                <a:ext cx="914491" cy="288033"/>
              </a:xfrm>
              <a:prstGeom prst="straightConnector1">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grpSp>
        <p:grpSp>
          <p:nvGrpSpPr>
            <p:cNvPr id="20" name="グループ化 189">
              <a:extLst>
                <a:ext uri="{FF2B5EF4-FFF2-40B4-BE49-F238E27FC236}">
                  <a16:creationId xmlns:a16="http://schemas.microsoft.com/office/drawing/2014/main" id="{FCF1D003-C6A9-48E0-92B5-218FF157D5F5}"/>
                </a:ext>
              </a:extLst>
            </p:cNvPr>
            <p:cNvGrpSpPr/>
            <p:nvPr/>
          </p:nvGrpSpPr>
          <p:grpSpPr>
            <a:xfrm>
              <a:off x="1262119" y="2609804"/>
              <a:ext cx="914491" cy="580856"/>
              <a:chOff x="4885292" y="1268760"/>
              <a:chExt cx="914491" cy="580856"/>
            </a:xfrm>
          </p:grpSpPr>
          <p:cxnSp>
            <p:nvCxnSpPr>
              <p:cNvPr id="21" name="直線矢印コネクタ 190">
                <a:extLst>
                  <a:ext uri="{FF2B5EF4-FFF2-40B4-BE49-F238E27FC236}">
                    <a16:creationId xmlns:a16="http://schemas.microsoft.com/office/drawing/2014/main" id="{504F51C1-19B7-4F26-AF24-0A05993ED143}"/>
                  </a:ext>
                </a:extLst>
              </p:cNvPr>
              <p:cNvCxnSpPr/>
              <p:nvPr/>
            </p:nvCxnSpPr>
            <p:spPr>
              <a:xfrm>
                <a:off x="4920643" y="1556792"/>
                <a:ext cx="879140" cy="292824"/>
              </a:xfrm>
              <a:prstGeom prst="straightConnector1">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22" name="直線矢印コネクタ 191">
                <a:extLst>
                  <a:ext uri="{FF2B5EF4-FFF2-40B4-BE49-F238E27FC236}">
                    <a16:creationId xmlns:a16="http://schemas.microsoft.com/office/drawing/2014/main" id="{86C8989E-9B0C-4A0D-940B-7FEB3362C49A}"/>
                  </a:ext>
                </a:extLst>
              </p:cNvPr>
              <p:cNvCxnSpPr/>
              <p:nvPr/>
            </p:nvCxnSpPr>
            <p:spPr>
              <a:xfrm flipV="1">
                <a:off x="4885292" y="1268760"/>
                <a:ext cx="914491" cy="288033"/>
              </a:xfrm>
              <a:prstGeom prst="straightConnector1">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grpSp>
        <p:cxnSp>
          <p:nvCxnSpPr>
            <p:cNvPr id="23" name="直線コネクタ 211">
              <a:extLst>
                <a:ext uri="{FF2B5EF4-FFF2-40B4-BE49-F238E27FC236}">
                  <a16:creationId xmlns:a16="http://schemas.microsoft.com/office/drawing/2014/main" id="{38625124-B19F-4F57-950D-9BE51FF19BB9}"/>
                </a:ext>
              </a:extLst>
            </p:cNvPr>
            <p:cNvCxnSpPr/>
            <p:nvPr/>
          </p:nvCxnSpPr>
          <p:spPr>
            <a:xfrm>
              <a:off x="2248618" y="1313660"/>
              <a:ext cx="882453" cy="0"/>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4" name="直線コネクタ 212">
              <a:extLst>
                <a:ext uri="{FF2B5EF4-FFF2-40B4-BE49-F238E27FC236}">
                  <a16:creationId xmlns:a16="http://schemas.microsoft.com/office/drawing/2014/main" id="{BBA9CA47-7AB4-4D14-9DC8-C0FEFE94DA5C}"/>
                </a:ext>
              </a:extLst>
            </p:cNvPr>
            <p:cNvCxnSpPr/>
            <p:nvPr/>
          </p:nvCxnSpPr>
          <p:spPr>
            <a:xfrm>
              <a:off x="2248618" y="1961732"/>
              <a:ext cx="882453" cy="0"/>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5" name="直線コネクタ 213">
              <a:extLst>
                <a:ext uri="{FF2B5EF4-FFF2-40B4-BE49-F238E27FC236}">
                  <a16:creationId xmlns:a16="http://schemas.microsoft.com/office/drawing/2014/main" id="{0902A80A-2FCB-4F2D-956E-4B81DB537A0C}"/>
                </a:ext>
              </a:extLst>
            </p:cNvPr>
            <p:cNvCxnSpPr/>
            <p:nvPr/>
          </p:nvCxnSpPr>
          <p:spPr>
            <a:xfrm>
              <a:off x="2248618" y="2595810"/>
              <a:ext cx="882453" cy="0"/>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6" name="直線コネクタ 214">
              <a:extLst>
                <a:ext uri="{FF2B5EF4-FFF2-40B4-BE49-F238E27FC236}">
                  <a16:creationId xmlns:a16="http://schemas.microsoft.com/office/drawing/2014/main" id="{60CC4F44-DE24-4025-ACAC-CEE0E914F98B}"/>
                </a:ext>
              </a:extLst>
            </p:cNvPr>
            <p:cNvCxnSpPr/>
            <p:nvPr/>
          </p:nvCxnSpPr>
          <p:spPr>
            <a:xfrm>
              <a:off x="2248618" y="3257876"/>
              <a:ext cx="882453" cy="0"/>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7" name="直線矢印コネクタ 215">
              <a:extLst>
                <a:ext uri="{FF2B5EF4-FFF2-40B4-BE49-F238E27FC236}">
                  <a16:creationId xmlns:a16="http://schemas.microsoft.com/office/drawing/2014/main" id="{70BF30F9-0545-4E87-BBAE-9B613AD32901}"/>
                </a:ext>
              </a:extLst>
            </p:cNvPr>
            <p:cNvCxnSpPr/>
            <p:nvPr/>
          </p:nvCxnSpPr>
          <p:spPr>
            <a:xfrm flipV="1">
              <a:off x="2536650" y="2396176"/>
              <a:ext cx="0" cy="429652"/>
            </a:xfrm>
            <a:prstGeom prst="straightConnector1">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28" name="直線矢印コネクタ 216">
              <a:extLst>
                <a:ext uri="{FF2B5EF4-FFF2-40B4-BE49-F238E27FC236}">
                  <a16:creationId xmlns:a16="http://schemas.microsoft.com/office/drawing/2014/main" id="{3385E04E-5311-4C98-8641-341E1B117600}"/>
                </a:ext>
              </a:extLst>
            </p:cNvPr>
            <p:cNvCxnSpPr/>
            <p:nvPr/>
          </p:nvCxnSpPr>
          <p:spPr>
            <a:xfrm flipV="1">
              <a:off x="2896690" y="2396176"/>
              <a:ext cx="0" cy="429652"/>
            </a:xfrm>
            <a:prstGeom prst="straightConnector1">
              <a:avLst/>
            </a:prstGeom>
            <a:ln w="38100">
              <a:solidFill>
                <a:srgbClr val="00B0F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 name="直線矢印コネクタ 217">
              <a:extLst>
                <a:ext uri="{FF2B5EF4-FFF2-40B4-BE49-F238E27FC236}">
                  <a16:creationId xmlns:a16="http://schemas.microsoft.com/office/drawing/2014/main" id="{4B4EFD3C-0610-489D-BB17-9170DACBF7DC}"/>
                </a:ext>
              </a:extLst>
            </p:cNvPr>
            <p:cNvCxnSpPr/>
            <p:nvPr/>
          </p:nvCxnSpPr>
          <p:spPr>
            <a:xfrm flipV="1">
              <a:off x="2536650" y="3044248"/>
              <a:ext cx="0" cy="429652"/>
            </a:xfrm>
            <a:prstGeom prst="straightConnector1">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30" name="直線矢印コネクタ 218">
              <a:extLst>
                <a:ext uri="{FF2B5EF4-FFF2-40B4-BE49-F238E27FC236}">
                  <a16:creationId xmlns:a16="http://schemas.microsoft.com/office/drawing/2014/main" id="{F65D9DFB-2987-4356-A41C-CA389DA8F201}"/>
                </a:ext>
              </a:extLst>
            </p:cNvPr>
            <p:cNvCxnSpPr/>
            <p:nvPr/>
          </p:nvCxnSpPr>
          <p:spPr>
            <a:xfrm flipV="1">
              <a:off x="2536650" y="1745708"/>
              <a:ext cx="0" cy="429652"/>
            </a:xfrm>
            <a:prstGeom prst="straightConnector1">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31" name="直線矢印コネクタ 219">
              <a:extLst>
                <a:ext uri="{FF2B5EF4-FFF2-40B4-BE49-F238E27FC236}">
                  <a16:creationId xmlns:a16="http://schemas.microsoft.com/office/drawing/2014/main" id="{01039943-7C1C-4B26-9D2D-7EFCE016C9E1}"/>
                </a:ext>
              </a:extLst>
            </p:cNvPr>
            <p:cNvCxnSpPr/>
            <p:nvPr/>
          </p:nvCxnSpPr>
          <p:spPr>
            <a:xfrm flipV="1">
              <a:off x="2896690" y="1745708"/>
              <a:ext cx="0" cy="429652"/>
            </a:xfrm>
            <a:prstGeom prst="straightConnector1">
              <a:avLst/>
            </a:prstGeom>
            <a:ln w="38100">
              <a:solidFill>
                <a:srgbClr val="00B0F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2" name="直線矢印コネクタ 220">
              <a:extLst>
                <a:ext uri="{FF2B5EF4-FFF2-40B4-BE49-F238E27FC236}">
                  <a16:creationId xmlns:a16="http://schemas.microsoft.com/office/drawing/2014/main" id="{E5916491-992C-42A7-B2FA-2AEC1BA9C676}"/>
                </a:ext>
              </a:extLst>
            </p:cNvPr>
            <p:cNvCxnSpPr/>
            <p:nvPr/>
          </p:nvCxnSpPr>
          <p:spPr>
            <a:xfrm flipV="1">
              <a:off x="2536650" y="1100032"/>
              <a:ext cx="0" cy="429652"/>
            </a:xfrm>
            <a:prstGeom prst="straightConnector1">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33" name="直線矢印コネクタ 221">
              <a:extLst>
                <a:ext uri="{FF2B5EF4-FFF2-40B4-BE49-F238E27FC236}">
                  <a16:creationId xmlns:a16="http://schemas.microsoft.com/office/drawing/2014/main" id="{949E4EDD-8878-4C4E-A9CC-876AAC9EC0E7}"/>
                </a:ext>
              </a:extLst>
            </p:cNvPr>
            <p:cNvCxnSpPr/>
            <p:nvPr/>
          </p:nvCxnSpPr>
          <p:spPr>
            <a:xfrm flipV="1">
              <a:off x="2896690" y="1100032"/>
              <a:ext cx="0" cy="429652"/>
            </a:xfrm>
            <a:prstGeom prst="straightConnector1">
              <a:avLst/>
            </a:prstGeom>
            <a:ln w="38100">
              <a:solidFill>
                <a:srgbClr val="00B0F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pic>
          <p:nvPicPr>
            <p:cNvPr id="34" name="図 233" descr="\begin{document}&#10;Spin 0&#10;\end{document}">
              <a:extLst>
                <a:ext uri="{FF2B5EF4-FFF2-40B4-BE49-F238E27FC236}">
                  <a16:creationId xmlns:a16="http://schemas.microsoft.com/office/drawing/2014/main" id="{5411CAA2-4947-4784-BC82-366F53549B3F}"/>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76410" y="3615676"/>
              <a:ext cx="792088" cy="274924"/>
            </a:xfrm>
            <a:prstGeom prst="rect">
              <a:avLst/>
            </a:prstGeom>
          </p:spPr>
        </p:pic>
        <p:pic>
          <p:nvPicPr>
            <p:cNvPr id="35" name="図 235" descr="\begin{document}&#10;Spin $\frac{1}{2}$&#10;\end{document}">
              <a:extLst>
                <a:ext uri="{FF2B5EF4-FFF2-40B4-BE49-F238E27FC236}">
                  <a16:creationId xmlns:a16="http://schemas.microsoft.com/office/drawing/2014/main" id="{22CAA4E7-6F12-4DAD-9072-9C7EACF1BE50}"/>
                </a:ext>
              </a:extLst>
            </p:cNvPr>
            <p:cNvPicPr>
              <a:picLocks/>
            </p:cNvPicPr>
            <p:nvPr/>
          </p:nvPicPr>
          <p:blipFill>
            <a:blip r:embed="rId12" cstate="print">
              <a:extLst>
                <a:ext uri="{28A0092B-C50C-407E-A947-70E740481C1C}">
                  <a14:useLocalDpi xmlns:a14="http://schemas.microsoft.com/office/drawing/2010/main" val="0"/>
                </a:ext>
              </a:extLst>
            </a:blip>
            <a:stretch>
              <a:fillRect/>
            </a:stretch>
          </p:blipFill>
          <p:spPr>
            <a:xfrm>
              <a:off x="2315897" y="3573016"/>
              <a:ext cx="796817" cy="360245"/>
            </a:xfrm>
            <a:prstGeom prst="rect">
              <a:avLst/>
            </a:prstGeom>
          </p:spPr>
        </p:pic>
        <p:pic>
          <p:nvPicPr>
            <p:cNvPr id="36" name="Picture 35">
              <a:extLst>
                <a:ext uri="{FF2B5EF4-FFF2-40B4-BE49-F238E27FC236}">
                  <a16:creationId xmlns:a16="http://schemas.microsoft.com/office/drawing/2014/main" id="{E0444954-C4C0-4048-ACD2-6778E90D7198}"/>
                </a:ext>
              </a:extLst>
            </p:cNvPr>
            <p:cNvPicPr>
              <a:picLocks noChangeAspect="1"/>
            </p:cNvPicPr>
            <p:nvPr>
              <p:custDataLst>
                <p:tags r:id="rId8"/>
              </p:custDataLst>
            </p:nvPr>
          </p:nvPicPr>
          <p:blipFill>
            <a:blip r:embed="rId13" cstate="print">
              <a:extLst>
                <a:ext uri="{28A0092B-C50C-407E-A947-70E740481C1C}">
                  <a14:useLocalDpi xmlns:a14="http://schemas.microsoft.com/office/drawing/2010/main" val="0"/>
                </a:ext>
              </a:extLst>
            </a:blip>
            <a:stretch>
              <a:fillRect/>
            </a:stretch>
          </p:blipFill>
          <p:spPr>
            <a:xfrm>
              <a:off x="440897" y="677049"/>
              <a:ext cx="1296143" cy="203719"/>
            </a:xfrm>
            <a:prstGeom prst="rect">
              <a:avLst/>
            </a:prstGeom>
          </p:spPr>
        </p:pic>
      </p:grpSp>
      <p:pic>
        <p:nvPicPr>
          <p:cNvPr id="4" name="Picture 3">
            <a:extLst>
              <a:ext uri="{FF2B5EF4-FFF2-40B4-BE49-F238E27FC236}">
                <a16:creationId xmlns:a16="http://schemas.microsoft.com/office/drawing/2014/main" id="{AC8A4D10-9848-44DD-AEAD-084B3D6E0666}"/>
              </a:ext>
            </a:extLst>
          </p:cNvPr>
          <p:cNvPicPr>
            <a:picLocks noChangeAspect="1"/>
          </p:cNvPicPr>
          <p:nvPr>
            <p:custDataLst>
              <p:tags r:id="rId1"/>
            </p:custDataLst>
          </p:nvPr>
        </p:nvPicPr>
        <p:blipFill>
          <a:blip r:embed="rId14" cstate="print">
            <a:extLst>
              <a:ext uri="{28A0092B-C50C-407E-A947-70E740481C1C}">
                <a14:useLocalDpi xmlns:a14="http://schemas.microsoft.com/office/drawing/2010/main" val="0"/>
              </a:ext>
            </a:extLst>
          </a:blip>
          <a:stretch>
            <a:fillRect/>
          </a:stretch>
        </p:blipFill>
        <p:spPr>
          <a:xfrm>
            <a:off x="433890" y="726672"/>
            <a:ext cx="3173080" cy="457245"/>
          </a:xfrm>
          <a:prstGeom prst="rect">
            <a:avLst/>
          </a:prstGeom>
        </p:spPr>
      </p:pic>
      <p:pic>
        <p:nvPicPr>
          <p:cNvPr id="38" name="Picture 37">
            <a:extLst>
              <a:ext uri="{FF2B5EF4-FFF2-40B4-BE49-F238E27FC236}">
                <a16:creationId xmlns:a16="http://schemas.microsoft.com/office/drawing/2014/main" id="{60EC7EBE-7862-4751-BFB5-6371B1183313}"/>
              </a:ext>
            </a:extLst>
          </p:cNvPr>
          <p:cNvPicPr>
            <a:picLocks noChangeAspect="1"/>
          </p:cNvPicPr>
          <p:nvPr>
            <p:custDataLst>
              <p:tags r:id="rId2"/>
            </p:custDataLst>
          </p:nvPr>
        </p:nvPicPr>
        <p:blipFill>
          <a:blip r:embed="rId15" cstate="print">
            <a:extLst>
              <a:ext uri="{28A0092B-C50C-407E-A947-70E740481C1C}">
                <a14:useLocalDpi xmlns:a14="http://schemas.microsoft.com/office/drawing/2010/main" val="0"/>
              </a:ext>
            </a:extLst>
          </a:blip>
          <a:stretch>
            <a:fillRect/>
          </a:stretch>
        </p:blipFill>
        <p:spPr>
          <a:xfrm>
            <a:off x="1150200" y="1412776"/>
            <a:ext cx="2773728" cy="330024"/>
          </a:xfrm>
          <a:prstGeom prst="rect">
            <a:avLst/>
          </a:prstGeom>
        </p:spPr>
      </p:pic>
      <p:pic>
        <p:nvPicPr>
          <p:cNvPr id="40" name="Picture 39">
            <a:extLst>
              <a:ext uri="{FF2B5EF4-FFF2-40B4-BE49-F238E27FC236}">
                <a16:creationId xmlns:a16="http://schemas.microsoft.com/office/drawing/2014/main" id="{60C4E564-F9A8-463A-A168-BE510526E0BE}"/>
              </a:ext>
            </a:extLst>
          </p:cNvPr>
          <p:cNvPicPr>
            <a:picLocks noChangeAspect="1"/>
          </p:cNvPicPr>
          <p:nvPr>
            <p:custDataLst>
              <p:tags r:id="rId3"/>
            </p:custDataLst>
          </p:nvPr>
        </p:nvPicPr>
        <p:blipFill>
          <a:blip r:embed="rId16" cstate="print">
            <a:extLst>
              <a:ext uri="{28A0092B-C50C-407E-A947-70E740481C1C}">
                <a14:useLocalDpi xmlns:a14="http://schemas.microsoft.com/office/drawing/2010/main" val="0"/>
              </a:ext>
            </a:extLst>
          </a:blip>
          <a:stretch>
            <a:fillRect/>
          </a:stretch>
        </p:blipFill>
        <p:spPr>
          <a:xfrm>
            <a:off x="1222998" y="1907575"/>
            <a:ext cx="2091619" cy="332810"/>
          </a:xfrm>
          <a:prstGeom prst="rect">
            <a:avLst/>
          </a:prstGeom>
        </p:spPr>
      </p:pic>
      <p:pic>
        <p:nvPicPr>
          <p:cNvPr id="42" name="Picture 41">
            <a:extLst>
              <a:ext uri="{FF2B5EF4-FFF2-40B4-BE49-F238E27FC236}">
                <a16:creationId xmlns:a16="http://schemas.microsoft.com/office/drawing/2014/main" id="{793FB6B1-86E0-49C3-A015-0292C3789361}"/>
              </a:ext>
            </a:extLst>
          </p:cNvPr>
          <p:cNvPicPr>
            <a:picLocks noChangeAspect="1"/>
          </p:cNvPicPr>
          <p:nvPr>
            <p:custDataLst>
              <p:tags r:id="rId4"/>
            </p:custDataLst>
          </p:nvPr>
        </p:nvPicPr>
        <p:blipFill>
          <a:blip r:embed="rId17" cstate="print">
            <a:extLst>
              <a:ext uri="{28A0092B-C50C-407E-A947-70E740481C1C}">
                <a14:useLocalDpi xmlns:a14="http://schemas.microsoft.com/office/drawing/2010/main" val="0"/>
              </a:ext>
            </a:extLst>
          </a:blip>
          <a:stretch>
            <a:fillRect/>
          </a:stretch>
        </p:blipFill>
        <p:spPr>
          <a:xfrm>
            <a:off x="584496" y="2996952"/>
            <a:ext cx="4491560" cy="380756"/>
          </a:xfrm>
          <a:prstGeom prst="rect">
            <a:avLst/>
          </a:prstGeom>
        </p:spPr>
      </p:pic>
      <p:sp>
        <p:nvSpPr>
          <p:cNvPr id="43" name="TextBox 42">
            <a:extLst>
              <a:ext uri="{FF2B5EF4-FFF2-40B4-BE49-F238E27FC236}">
                <a16:creationId xmlns:a16="http://schemas.microsoft.com/office/drawing/2014/main" id="{28128E90-DF44-4033-99BE-D4B4B37A7C6C}"/>
              </a:ext>
            </a:extLst>
          </p:cNvPr>
          <p:cNvSpPr txBox="1"/>
          <p:nvPr/>
        </p:nvSpPr>
        <p:spPr>
          <a:xfrm>
            <a:off x="375422" y="2420888"/>
            <a:ext cx="4292201" cy="461665"/>
          </a:xfrm>
          <a:prstGeom prst="rect">
            <a:avLst/>
          </a:prstGeom>
          <a:noFill/>
        </p:spPr>
        <p:txBody>
          <a:bodyPr wrap="none" rtlCol="0">
            <a:spAutoFit/>
          </a:bodyPr>
          <a:lstStyle/>
          <a:p>
            <a:r>
              <a:rPr kumimoji="1" lang="en-US" altLang="ja-JP" sz="2400" dirty="0" err="1">
                <a:solidFill>
                  <a:srgbClr val="00B0F0"/>
                </a:solidFill>
              </a:rPr>
              <a:t>Ritus</a:t>
            </a:r>
            <a:r>
              <a:rPr kumimoji="1" lang="en-US" altLang="ja-JP" sz="2400" dirty="0">
                <a:solidFill>
                  <a:srgbClr val="00B0F0"/>
                </a:solidFill>
              </a:rPr>
              <a:t> basis: </a:t>
            </a:r>
            <a:r>
              <a:rPr kumimoji="1" lang="en-US" altLang="ja-JP" sz="2400" dirty="0" err="1">
                <a:solidFill>
                  <a:srgbClr val="00B0F0"/>
                </a:solidFill>
              </a:rPr>
              <a:t>Eigenspinor</a:t>
            </a:r>
            <a:r>
              <a:rPr kumimoji="1" lang="en-US" altLang="ja-JP" sz="2400" dirty="0">
                <a:solidFill>
                  <a:srgbClr val="00B0F0"/>
                </a:solidFill>
              </a:rPr>
              <a:t> in B-field</a:t>
            </a:r>
            <a:endParaRPr kumimoji="1" lang="ja-JP" altLang="en-US" sz="2400" dirty="0">
              <a:solidFill>
                <a:srgbClr val="00B0F0"/>
              </a:solidFill>
            </a:endParaRPr>
          </a:p>
        </p:txBody>
      </p:sp>
      <p:pic>
        <p:nvPicPr>
          <p:cNvPr id="45" name="Picture 44">
            <a:extLst>
              <a:ext uri="{FF2B5EF4-FFF2-40B4-BE49-F238E27FC236}">
                <a16:creationId xmlns:a16="http://schemas.microsoft.com/office/drawing/2014/main" id="{BD892D30-7AAB-48E0-8E61-B169393A190F}"/>
              </a:ext>
            </a:extLst>
          </p:cNvPr>
          <p:cNvPicPr>
            <a:picLocks noChangeAspect="1"/>
          </p:cNvPicPr>
          <p:nvPr>
            <p:custDataLst>
              <p:tags r:id="rId5"/>
            </p:custDataLst>
          </p:nvPr>
        </p:nvPicPr>
        <p:blipFill>
          <a:blip r:embed="rId18" cstate="print">
            <a:extLst>
              <a:ext uri="{28A0092B-C50C-407E-A947-70E740481C1C}">
                <a14:useLocalDpi xmlns:a14="http://schemas.microsoft.com/office/drawing/2010/main" val="0"/>
              </a:ext>
            </a:extLst>
          </a:blip>
          <a:stretch>
            <a:fillRect/>
          </a:stretch>
        </p:blipFill>
        <p:spPr>
          <a:xfrm>
            <a:off x="692647" y="3573016"/>
            <a:ext cx="4549271" cy="493079"/>
          </a:xfrm>
          <a:prstGeom prst="rect">
            <a:avLst/>
          </a:prstGeom>
        </p:spPr>
      </p:pic>
      <p:sp>
        <p:nvSpPr>
          <p:cNvPr id="46" name="TextBox 45">
            <a:extLst>
              <a:ext uri="{FF2B5EF4-FFF2-40B4-BE49-F238E27FC236}">
                <a16:creationId xmlns:a16="http://schemas.microsoft.com/office/drawing/2014/main" id="{5475C369-28D3-448B-8D34-80ECEA6F2F39}"/>
              </a:ext>
            </a:extLst>
          </p:cNvPr>
          <p:cNvSpPr txBox="1"/>
          <p:nvPr/>
        </p:nvSpPr>
        <p:spPr>
          <a:xfrm>
            <a:off x="215742" y="5870890"/>
            <a:ext cx="6228466" cy="923330"/>
          </a:xfrm>
          <a:prstGeom prst="rect">
            <a:avLst/>
          </a:prstGeom>
          <a:noFill/>
        </p:spPr>
        <p:txBody>
          <a:bodyPr wrap="square" rtlCol="0">
            <a:spAutoFit/>
          </a:bodyPr>
          <a:lstStyle/>
          <a:p>
            <a:r>
              <a:rPr kumimoji="1" lang="en-US" altLang="ja-JP" dirty="0">
                <a:solidFill>
                  <a:srgbClr val="FF0000"/>
                </a:solidFill>
              </a:rPr>
              <a:t>Price</a:t>
            </a:r>
            <a:r>
              <a:rPr kumimoji="1" lang="en-US" altLang="ja-JP" dirty="0"/>
              <a:t>: Convolution of the wave functions at the vertex gets complicated. Fermion wave functions are not orthogonal to photon wave function. </a:t>
            </a:r>
            <a:r>
              <a:rPr lang="en-US" altLang="ja-JP" dirty="0"/>
              <a:t>(Photon wave function is a plane wave.) </a:t>
            </a:r>
            <a:endParaRPr kumimoji="1" lang="ja-JP" altLang="en-US" dirty="0"/>
          </a:p>
        </p:txBody>
      </p:sp>
      <p:sp>
        <p:nvSpPr>
          <p:cNvPr id="47" name="TextBox 46">
            <a:extLst>
              <a:ext uri="{FF2B5EF4-FFF2-40B4-BE49-F238E27FC236}">
                <a16:creationId xmlns:a16="http://schemas.microsoft.com/office/drawing/2014/main" id="{9406E48F-CC0C-4E97-ABE6-B4E21577F12D}"/>
              </a:ext>
            </a:extLst>
          </p:cNvPr>
          <p:cNvSpPr txBox="1"/>
          <p:nvPr/>
        </p:nvSpPr>
        <p:spPr>
          <a:xfrm>
            <a:off x="5940152" y="3629829"/>
            <a:ext cx="3528392" cy="646331"/>
          </a:xfrm>
          <a:prstGeom prst="rect">
            <a:avLst/>
          </a:prstGeom>
          <a:noFill/>
        </p:spPr>
        <p:txBody>
          <a:bodyPr wrap="square" rtlCol="0">
            <a:spAutoFit/>
          </a:bodyPr>
          <a:lstStyle/>
          <a:p>
            <a:r>
              <a:rPr kumimoji="1" lang="en-US" altLang="ja-JP" dirty="0"/>
              <a:t>Spin up and down states are degenerated except for n = 0.</a:t>
            </a:r>
            <a:endParaRPr kumimoji="1" lang="ja-JP" altLang="en-US" dirty="0"/>
          </a:p>
        </p:txBody>
      </p:sp>
      <p:sp>
        <p:nvSpPr>
          <p:cNvPr id="49" name="TextBox 48">
            <a:extLst>
              <a:ext uri="{FF2B5EF4-FFF2-40B4-BE49-F238E27FC236}">
                <a16:creationId xmlns:a16="http://schemas.microsoft.com/office/drawing/2014/main" id="{4650E778-310A-435D-A2A7-1F40E5107175}"/>
              </a:ext>
            </a:extLst>
          </p:cNvPr>
          <p:cNvSpPr txBox="1"/>
          <p:nvPr/>
        </p:nvSpPr>
        <p:spPr>
          <a:xfrm>
            <a:off x="541206" y="44624"/>
            <a:ext cx="4995825" cy="523220"/>
          </a:xfrm>
          <a:prstGeom prst="rect">
            <a:avLst/>
          </a:prstGeom>
          <a:noFill/>
        </p:spPr>
        <p:txBody>
          <a:bodyPr wrap="square">
            <a:spAutoFit/>
          </a:bodyPr>
          <a:lstStyle/>
          <a:p>
            <a:r>
              <a:rPr kumimoji="1" lang="en-US" altLang="ja-JP" sz="2800" dirty="0">
                <a:solidFill>
                  <a:srgbClr val="00B0F0"/>
                </a:solidFill>
              </a:rPr>
              <a:t>Canonical quantization in B-field</a:t>
            </a:r>
            <a:endParaRPr lang="ja-JP" altLang="en-US" sz="2800" dirty="0">
              <a:solidFill>
                <a:srgbClr val="00B0F0"/>
              </a:solidFill>
            </a:endParaRPr>
          </a:p>
        </p:txBody>
      </p:sp>
      <p:sp>
        <p:nvSpPr>
          <p:cNvPr id="50" name="TextBox 49">
            <a:extLst>
              <a:ext uri="{FF2B5EF4-FFF2-40B4-BE49-F238E27FC236}">
                <a16:creationId xmlns:a16="http://schemas.microsoft.com/office/drawing/2014/main" id="{25AB2E2D-D9F9-45A3-9367-2AC8293D1F36}"/>
              </a:ext>
            </a:extLst>
          </p:cNvPr>
          <p:cNvSpPr txBox="1"/>
          <p:nvPr/>
        </p:nvSpPr>
        <p:spPr>
          <a:xfrm>
            <a:off x="467544" y="4221088"/>
            <a:ext cx="4674036" cy="646331"/>
          </a:xfrm>
          <a:prstGeom prst="rect">
            <a:avLst/>
          </a:prstGeom>
          <a:noFill/>
        </p:spPr>
        <p:txBody>
          <a:bodyPr wrap="none" rtlCol="0">
            <a:spAutoFit/>
          </a:bodyPr>
          <a:lstStyle/>
          <a:p>
            <a:r>
              <a:rPr kumimoji="1" lang="en-US" altLang="ja-JP" dirty="0">
                <a:solidFill>
                  <a:srgbClr val="00B050"/>
                </a:solidFill>
              </a:rPr>
              <a:t>Mode expansion can be performed in this basis.</a:t>
            </a:r>
          </a:p>
          <a:p>
            <a:r>
              <a:rPr lang="en-US" altLang="ja-JP" dirty="0">
                <a:solidFill>
                  <a:srgbClr val="00B050"/>
                </a:solidFill>
              </a:rPr>
              <a:t>Fermion propagator gets simplified. </a:t>
            </a:r>
            <a:endParaRPr kumimoji="1" lang="ja-JP" altLang="en-US" dirty="0">
              <a:solidFill>
                <a:srgbClr val="00B050"/>
              </a:solidFill>
            </a:endParaRPr>
          </a:p>
        </p:txBody>
      </p:sp>
      <p:pic>
        <p:nvPicPr>
          <p:cNvPr id="54" name="Picture 53">
            <a:extLst>
              <a:ext uri="{FF2B5EF4-FFF2-40B4-BE49-F238E27FC236}">
                <a16:creationId xmlns:a16="http://schemas.microsoft.com/office/drawing/2014/main" id="{FEBA0FAD-F1B4-49A1-BF33-B06A557551E4}"/>
              </a:ext>
            </a:extLst>
          </p:cNvPr>
          <p:cNvPicPr>
            <a:picLocks noChangeAspect="1"/>
          </p:cNvPicPr>
          <p:nvPr>
            <p:custDataLst>
              <p:tags r:id="rId6"/>
            </p:custDataLst>
          </p:nvPr>
        </p:nvPicPr>
        <p:blipFill>
          <a:blip r:embed="rId19" cstate="print">
            <a:extLst>
              <a:ext uri="{28A0092B-C50C-407E-A947-70E740481C1C}">
                <a14:useLocalDpi xmlns:a14="http://schemas.microsoft.com/office/drawing/2010/main" val="0"/>
              </a:ext>
            </a:extLst>
          </a:blip>
          <a:stretch>
            <a:fillRect/>
          </a:stretch>
        </p:blipFill>
        <p:spPr>
          <a:xfrm>
            <a:off x="899593" y="4912129"/>
            <a:ext cx="3194324" cy="572620"/>
          </a:xfrm>
          <a:prstGeom prst="rect">
            <a:avLst/>
          </a:prstGeom>
        </p:spPr>
      </p:pic>
      <p:pic>
        <p:nvPicPr>
          <p:cNvPr id="56" name="Picture 55">
            <a:extLst>
              <a:ext uri="{FF2B5EF4-FFF2-40B4-BE49-F238E27FC236}">
                <a16:creationId xmlns:a16="http://schemas.microsoft.com/office/drawing/2014/main" id="{BAA9B0E7-B1E5-45C4-9592-1A4546ACB5BE}"/>
              </a:ext>
            </a:extLst>
          </p:cNvPr>
          <p:cNvPicPr>
            <a:picLocks noChangeAspect="1"/>
          </p:cNvPicPr>
          <p:nvPr>
            <p:custDataLst>
              <p:tags r:id="rId7"/>
            </p:custDataLst>
          </p:nvPr>
        </p:nvPicPr>
        <p:blipFill>
          <a:blip r:embed="rId20" cstate="print">
            <a:extLst>
              <a:ext uri="{28A0092B-C50C-407E-A947-70E740481C1C}">
                <a14:useLocalDpi xmlns:a14="http://schemas.microsoft.com/office/drawing/2010/main" val="0"/>
              </a:ext>
            </a:extLst>
          </a:blip>
          <a:stretch>
            <a:fillRect/>
          </a:stretch>
        </p:blipFill>
        <p:spPr>
          <a:xfrm>
            <a:off x="3554863" y="5496948"/>
            <a:ext cx="2122778" cy="236392"/>
          </a:xfrm>
          <a:prstGeom prst="rect">
            <a:avLst/>
          </a:prstGeom>
        </p:spPr>
      </p:pic>
      <p:sp>
        <p:nvSpPr>
          <p:cNvPr id="60" name="TextBox 59">
            <a:extLst>
              <a:ext uri="{FF2B5EF4-FFF2-40B4-BE49-F238E27FC236}">
                <a16:creationId xmlns:a16="http://schemas.microsoft.com/office/drawing/2014/main" id="{431E1AE0-AFAD-4722-B905-FD72A7FF7B79}"/>
              </a:ext>
            </a:extLst>
          </p:cNvPr>
          <p:cNvSpPr txBox="1"/>
          <p:nvPr/>
        </p:nvSpPr>
        <p:spPr>
          <a:xfrm>
            <a:off x="5689182" y="147817"/>
            <a:ext cx="3347314" cy="369332"/>
          </a:xfrm>
          <a:prstGeom prst="rect">
            <a:avLst/>
          </a:prstGeom>
          <a:noFill/>
        </p:spPr>
        <p:txBody>
          <a:bodyPr wrap="square">
            <a:spAutoFit/>
          </a:bodyPr>
          <a:lstStyle/>
          <a:p>
            <a:r>
              <a:rPr kumimoji="1" lang="en-US" altLang="ja-JP" dirty="0">
                <a:solidFill>
                  <a:srgbClr val="00B050"/>
                </a:solidFill>
              </a:rPr>
              <a:t>See a review part in [</a:t>
            </a:r>
            <a:r>
              <a:rPr lang="en-US" altLang="ja-JP" dirty="0">
                <a:solidFill>
                  <a:srgbClr val="00B050"/>
                </a:solidFill>
                <a:hlinkClick r:id="rId21">
                  <a:extLst>
                    <a:ext uri="{A12FA001-AC4F-418D-AE19-62706E023703}">
                      <ahyp:hlinkClr xmlns:ahyp="http://schemas.microsoft.com/office/drawing/2018/hyperlinkcolor" val="tx"/>
                    </a:ext>
                  </a:extLst>
                </a:hlinkClick>
              </a:rPr>
              <a:t>2010.13492</a:t>
            </a:r>
            <a:r>
              <a:rPr lang="en-US" altLang="ja-JP" dirty="0">
                <a:solidFill>
                  <a:srgbClr val="00B050"/>
                </a:solidFill>
              </a:rPr>
              <a:t>]</a:t>
            </a:r>
            <a:endParaRPr lang="ja-JP" altLang="en-US" dirty="0"/>
          </a:p>
        </p:txBody>
      </p:sp>
    </p:spTree>
    <p:extLst>
      <p:ext uri="{BB962C8B-B14F-4D97-AF65-F5344CB8AC3E}">
        <p14:creationId xmlns:p14="http://schemas.microsoft.com/office/powerpoint/2010/main" val="8749562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 Box 28"/>
          <p:cNvSpPr txBox="1">
            <a:spLocks noChangeArrowheads="1"/>
          </p:cNvSpPr>
          <p:nvPr/>
        </p:nvSpPr>
        <p:spPr bwMode="auto">
          <a:xfrm>
            <a:off x="1779087" y="260648"/>
            <a:ext cx="5292026" cy="584775"/>
          </a:xfrm>
          <a:prstGeom prst="rect">
            <a:avLst/>
          </a:prstGeom>
          <a:noFill/>
          <a:ln w="9525">
            <a:noFill/>
            <a:miter lim="800000"/>
            <a:headEnd/>
            <a:tailEnd/>
          </a:ln>
        </p:spPr>
        <p:txBody>
          <a:bodyPr wrap="none">
            <a:spAutoFit/>
          </a:bodyPr>
          <a:lstStyle/>
          <a:p>
            <a:r>
              <a:rPr lang="en-US" altLang="ja-JP" sz="3200" dirty="0" err="1">
                <a:solidFill>
                  <a:srgbClr val="00B0F0"/>
                </a:solidFill>
              </a:rPr>
              <a:t>Resummed</a:t>
            </a:r>
            <a:r>
              <a:rPr lang="en-US" altLang="ja-JP" sz="3200" dirty="0">
                <a:solidFill>
                  <a:srgbClr val="00B0F0"/>
                </a:solidFill>
              </a:rPr>
              <a:t> polarization tensor</a:t>
            </a:r>
          </a:p>
        </p:txBody>
      </p:sp>
      <p:grpSp>
        <p:nvGrpSpPr>
          <p:cNvPr id="55" name="グループ化 54"/>
          <p:cNvGrpSpPr/>
          <p:nvPr/>
        </p:nvGrpSpPr>
        <p:grpSpPr>
          <a:xfrm>
            <a:off x="35496" y="980728"/>
            <a:ext cx="5115060" cy="2232248"/>
            <a:chOff x="145772" y="540253"/>
            <a:chExt cx="5794380" cy="2528707"/>
          </a:xfrm>
        </p:grpSpPr>
        <p:sp>
          <p:nvSpPr>
            <p:cNvPr id="65" name="テキスト ボックス 24"/>
            <p:cNvSpPr txBox="1">
              <a:spLocks noChangeArrowheads="1"/>
            </p:cNvSpPr>
            <p:nvPr/>
          </p:nvSpPr>
          <p:spPr bwMode="auto">
            <a:xfrm>
              <a:off x="145772" y="540253"/>
              <a:ext cx="5603777" cy="453248"/>
            </a:xfrm>
            <a:prstGeom prst="rect">
              <a:avLst/>
            </a:prstGeom>
            <a:noFill/>
            <a:ln w="9525">
              <a:noFill/>
              <a:miter lim="800000"/>
              <a:headEnd/>
              <a:tailEnd/>
            </a:ln>
          </p:spPr>
          <p:txBody>
            <a:bodyPr wrap="none">
              <a:spAutoFit/>
            </a:bodyPr>
            <a:lstStyle/>
            <a:p>
              <a:r>
                <a:rPr lang="en-US" altLang="ja-JP" sz="2000" u="sng" dirty="0">
                  <a:solidFill>
                    <a:srgbClr val="9900CC"/>
                  </a:solidFill>
                  <a:latin typeface="Calibri" pitchFamily="34" charset="0"/>
                </a:rPr>
                <a:t>Gauge symmetries lead to a</a:t>
              </a:r>
              <a:r>
                <a:rPr lang="ja-JP" altLang="en-US" sz="2000" u="sng" dirty="0">
                  <a:solidFill>
                    <a:srgbClr val="9900CC"/>
                  </a:solidFill>
                  <a:latin typeface="Calibri" pitchFamily="34" charset="0"/>
                </a:rPr>
                <a:t> </a:t>
              </a:r>
              <a:r>
                <a:rPr lang="en-US" altLang="ja-JP" sz="2000" u="sng" dirty="0">
                  <a:solidFill>
                    <a:srgbClr val="9900CC"/>
                  </a:solidFill>
                  <a:latin typeface="Calibri" pitchFamily="34" charset="0"/>
                </a:rPr>
                <a:t>tensor structure, </a:t>
              </a:r>
              <a:endParaRPr lang="ja-JP" altLang="en-US" sz="2000" u="sng" dirty="0">
                <a:solidFill>
                  <a:srgbClr val="9900CC"/>
                </a:solidFill>
                <a:latin typeface="Calibri" pitchFamily="34" charset="0"/>
              </a:endParaRPr>
            </a:p>
          </p:txBody>
        </p:sp>
        <p:grpSp>
          <p:nvGrpSpPr>
            <p:cNvPr id="66" name="グループ化 65"/>
            <p:cNvGrpSpPr/>
            <p:nvPr/>
          </p:nvGrpSpPr>
          <p:grpSpPr>
            <a:xfrm>
              <a:off x="467544" y="1484784"/>
              <a:ext cx="5472608" cy="586324"/>
              <a:chOff x="467544" y="1484784"/>
              <a:chExt cx="5472608" cy="586324"/>
            </a:xfrm>
          </p:grpSpPr>
          <p:sp>
            <p:nvSpPr>
              <p:cNvPr id="74" name="円/楕円 73"/>
              <p:cNvSpPr/>
              <p:nvPr/>
            </p:nvSpPr>
            <p:spPr>
              <a:xfrm>
                <a:off x="3995936" y="1484784"/>
                <a:ext cx="576064" cy="576064"/>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5" name="円/楕円 74"/>
              <p:cNvSpPr/>
              <p:nvPr/>
            </p:nvSpPr>
            <p:spPr>
              <a:xfrm>
                <a:off x="5292080" y="1495044"/>
                <a:ext cx="576064" cy="576064"/>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6" name="円/楕円 75"/>
              <p:cNvSpPr/>
              <p:nvPr/>
            </p:nvSpPr>
            <p:spPr>
              <a:xfrm>
                <a:off x="2699792" y="1484784"/>
                <a:ext cx="576064" cy="57606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7" name="図 76" descr="\begin{document}&#10;\begin{align*}&#10;\Pi_{\rm ex}^{\mu\nu} (q^2) = - \left\{ \chi_0  P_0^{\mu\nu} + \chi_1 P_1^{\mu\nu} + \chi_2  P_2^{\mu\nu} \right\}&#10;\end{align*}&#10;\end{document}"/>
              <p:cNvPicPr>
                <a:picLocks noChangeAspect="1"/>
              </p:cNvPicPr>
              <p:nvPr/>
            </p:nvPicPr>
            <p:blipFill>
              <a:blip r:embed="rId7" cstate="print"/>
              <a:stretch>
                <a:fillRect/>
              </a:stretch>
            </p:blipFill>
            <p:spPr>
              <a:xfrm>
                <a:off x="467544" y="1628800"/>
                <a:ext cx="5472608" cy="367591"/>
              </a:xfrm>
              <a:prstGeom prst="rect">
                <a:avLst/>
              </a:prstGeom>
            </p:spPr>
          </p:pic>
        </p:grpSp>
        <p:grpSp>
          <p:nvGrpSpPr>
            <p:cNvPr id="67" name="グループ化 66"/>
            <p:cNvGrpSpPr/>
            <p:nvPr/>
          </p:nvGrpSpPr>
          <p:grpSpPr>
            <a:xfrm>
              <a:off x="539552" y="2132856"/>
              <a:ext cx="2088232" cy="432048"/>
              <a:chOff x="539552" y="2132856"/>
              <a:chExt cx="2088232" cy="432048"/>
            </a:xfrm>
          </p:grpSpPr>
          <p:sp>
            <p:nvSpPr>
              <p:cNvPr id="72" name="角丸四角形 71"/>
              <p:cNvSpPr/>
              <p:nvPr/>
            </p:nvSpPr>
            <p:spPr>
              <a:xfrm>
                <a:off x="539552" y="2132856"/>
                <a:ext cx="2088232" cy="432048"/>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3" name="図 72" descr="\begin{document}&#10;\begin{align*}&#10;P^{\mu\nu}_0 = q^2 \eta^{\mu\nu}  - q^\mu q^\nu &#10;\end{align*}&#10;\end{document}"/>
              <p:cNvPicPr>
                <a:picLocks noChangeAspect="1"/>
              </p:cNvPicPr>
              <p:nvPr/>
            </p:nvPicPr>
            <p:blipFill>
              <a:blip r:embed="rId8" cstate="print"/>
              <a:stretch>
                <a:fillRect/>
              </a:stretch>
            </p:blipFill>
            <p:spPr>
              <a:xfrm>
                <a:off x="611560" y="2220481"/>
                <a:ext cx="1978321" cy="272415"/>
              </a:xfrm>
              <a:prstGeom prst="rect">
                <a:avLst/>
              </a:prstGeom>
            </p:spPr>
          </p:pic>
        </p:grpSp>
        <p:grpSp>
          <p:nvGrpSpPr>
            <p:cNvPr id="68" name="グループ化 67"/>
            <p:cNvGrpSpPr/>
            <p:nvPr/>
          </p:nvGrpSpPr>
          <p:grpSpPr>
            <a:xfrm>
              <a:off x="2843808" y="2132856"/>
              <a:ext cx="2160240" cy="936104"/>
              <a:chOff x="2843808" y="2132856"/>
              <a:chExt cx="2160240" cy="936104"/>
            </a:xfrm>
          </p:grpSpPr>
          <p:sp>
            <p:nvSpPr>
              <p:cNvPr id="69" name="角丸四角形 68"/>
              <p:cNvSpPr/>
              <p:nvPr/>
            </p:nvSpPr>
            <p:spPr>
              <a:xfrm>
                <a:off x="2843808" y="2132856"/>
                <a:ext cx="2160240" cy="936104"/>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70" name="図 69" descr="\begin{document}&#10;\begin{align*}&#10;P^{\mu\nu}_1 = q^2_\parallel  \eta^{\mu\nu}_\parallel  - q^\mu_\parallel  q^\nu_ \parallel &#10;\end{align*}&#10;\end{document}"/>
              <p:cNvPicPr>
                <a:picLocks noChangeAspect="1"/>
              </p:cNvPicPr>
              <p:nvPr/>
            </p:nvPicPr>
            <p:blipFill>
              <a:blip r:embed="rId9" cstate="print"/>
              <a:stretch>
                <a:fillRect/>
              </a:stretch>
            </p:blipFill>
            <p:spPr>
              <a:xfrm>
                <a:off x="2915816" y="2204864"/>
                <a:ext cx="1978321" cy="325755"/>
              </a:xfrm>
              <a:prstGeom prst="rect">
                <a:avLst/>
              </a:prstGeom>
            </p:spPr>
          </p:pic>
          <p:pic>
            <p:nvPicPr>
              <p:cNvPr id="71" name="図 70" descr="\begin{document}&#10;\begin{align*}&#10;P^{\mu\nu}_2 = q^2_\perp \eta^{\mu\nu}_\perp - q^\mu_\perp q^\nu_\perp&#10;\end{align*}&#10;\end{document}"/>
              <p:cNvPicPr>
                <a:picLocks noChangeAspect="1"/>
              </p:cNvPicPr>
              <p:nvPr/>
            </p:nvPicPr>
            <p:blipFill>
              <a:blip r:embed="rId10" cstate="print"/>
              <a:stretch>
                <a:fillRect/>
              </a:stretch>
            </p:blipFill>
            <p:spPr>
              <a:xfrm>
                <a:off x="2915816" y="2636912"/>
                <a:ext cx="2064004" cy="276225"/>
              </a:xfrm>
              <a:prstGeom prst="rect">
                <a:avLst/>
              </a:prstGeom>
            </p:spPr>
          </p:pic>
        </p:grpSp>
      </p:grpSp>
      <p:pic>
        <p:nvPicPr>
          <p:cNvPr id="26" name="Picture 25">
            <a:extLst>
              <a:ext uri="{FF2B5EF4-FFF2-40B4-BE49-F238E27FC236}">
                <a16:creationId xmlns:a16="http://schemas.microsoft.com/office/drawing/2014/main" id="{967475CE-6C72-4A1E-8CDE-4AAE3DBDDA49}"/>
              </a:ext>
            </a:extLst>
          </p:cNvPr>
          <p:cNvPicPr>
            <a:picLocks noChangeAspect="1"/>
          </p:cNvPicPr>
          <p:nvPr>
            <p:custDataLst>
              <p:tags r:id="rId1"/>
            </p:custDataLst>
          </p:nvPr>
        </p:nvPicPr>
        <p:blipFill>
          <a:blip r:embed="rId11" cstate="print">
            <a:extLst>
              <a:ext uri="{28A0092B-C50C-407E-A947-70E740481C1C}">
                <a14:useLocalDpi xmlns:a14="http://schemas.microsoft.com/office/drawing/2010/main" val="0"/>
              </a:ext>
            </a:extLst>
          </a:blip>
          <a:stretch>
            <a:fillRect/>
          </a:stretch>
        </p:blipFill>
        <p:spPr>
          <a:xfrm>
            <a:off x="9678217" y="3296579"/>
            <a:ext cx="2031999" cy="1158811"/>
          </a:xfrm>
          <a:prstGeom prst="rect">
            <a:avLst/>
          </a:prstGeom>
        </p:spPr>
      </p:pic>
      <p:pic>
        <p:nvPicPr>
          <p:cNvPr id="20" name="Picture 19">
            <a:extLst>
              <a:ext uri="{FF2B5EF4-FFF2-40B4-BE49-F238E27FC236}">
                <a16:creationId xmlns:a16="http://schemas.microsoft.com/office/drawing/2014/main" id="{E5340DD7-5C65-402D-A71E-AE560629C3E2}"/>
              </a:ext>
            </a:extLst>
          </p:cNvPr>
          <p:cNvPicPr>
            <a:picLocks noChangeAspect="1"/>
          </p:cNvPicPr>
          <p:nvPr>
            <p:custDataLst>
              <p:tags r:id="rId2"/>
            </p:custDataLst>
          </p:nvPr>
        </p:nvPicPr>
        <p:blipFill>
          <a:blip r:embed="rId12" cstate="print">
            <a:extLst>
              <a:ext uri="{28A0092B-C50C-407E-A947-70E740481C1C}">
                <a14:useLocalDpi xmlns:a14="http://schemas.microsoft.com/office/drawing/2010/main" val="0"/>
              </a:ext>
            </a:extLst>
          </a:blip>
          <a:stretch>
            <a:fillRect/>
          </a:stretch>
        </p:blipFill>
        <p:spPr>
          <a:xfrm>
            <a:off x="9703075" y="2261801"/>
            <a:ext cx="1411979" cy="631029"/>
          </a:xfrm>
          <a:prstGeom prst="rect">
            <a:avLst/>
          </a:prstGeom>
        </p:spPr>
      </p:pic>
      <p:grpSp>
        <p:nvGrpSpPr>
          <p:cNvPr id="42" name="Group 41">
            <a:extLst>
              <a:ext uri="{FF2B5EF4-FFF2-40B4-BE49-F238E27FC236}">
                <a16:creationId xmlns:a16="http://schemas.microsoft.com/office/drawing/2014/main" id="{11D1EC04-A91E-455C-B748-7DEAE2D7F43B}"/>
              </a:ext>
            </a:extLst>
          </p:cNvPr>
          <p:cNvGrpSpPr/>
          <p:nvPr/>
        </p:nvGrpSpPr>
        <p:grpSpPr>
          <a:xfrm>
            <a:off x="5736239" y="991195"/>
            <a:ext cx="3156241" cy="2725837"/>
            <a:chOff x="5952263" y="845423"/>
            <a:chExt cx="3156241" cy="2725837"/>
          </a:xfrm>
        </p:grpSpPr>
        <p:sp>
          <p:nvSpPr>
            <p:cNvPr id="40" name="Rectangle: Rounded Corners 39">
              <a:extLst>
                <a:ext uri="{FF2B5EF4-FFF2-40B4-BE49-F238E27FC236}">
                  <a16:creationId xmlns:a16="http://schemas.microsoft.com/office/drawing/2014/main" id="{4C7AAB01-39F4-4667-8FF9-1603717EA8ED}"/>
                </a:ext>
              </a:extLst>
            </p:cNvPr>
            <p:cNvSpPr/>
            <p:nvPr/>
          </p:nvSpPr>
          <p:spPr bwMode="auto">
            <a:xfrm>
              <a:off x="5952263" y="845423"/>
              <a:ext cx="3156241" cy="2725837"/>
            </a:xfrm>
            <a:prstGeom prst="roundRect">
              <a:avLst/>
            </a:prstGeom>
            <a:noFill/>
            <a:ln w="38100">
              <a:solidFill>
                <a:srgbClr val="CC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ja-JP" altLang="en-US"/>
            </a:p>
          </p:txBody>
        </p:sp>
        <p:grpSp>
          <p:nvGrpSpPr>
            <p:cNvPr id="41" name="Group 40">
              <a:extLst>
                <a:ext uri="{FF2B5EF4-FFF2-40B4-BE49-F238E27FC236}">
                  <a16:creationId xmlns:a16="http://schemas.microsoft.com/office/drawing/2014/main" id="{A358A59A-FB7E-420D-8725-FD871EE5E339}"/>
                </a:ext>
              </a:extLst>
            </p:cNvPr>
            <p:cNvGrpSpPr/>
            <p:nvPr/>
          </p:nvGrpSpPr>
          <p:grpSpPr>
            <a:xfrm>
              <a:off x="6182718" y="1657131"/>
              <a:ext cx="1284339" cy="1699861"/>
              <a:chOff x="5972441" y="1550245"/>
              <a:chExt cx="1284339" cy="1699861"/>
            </a:xfrm>
          </p:grpSpPr>
          <p:sp>
            <p:nvSpPr>
              <p:cNvPr id="78" name="フリーフォーム 61 2">
                <a:extLst>
                  <a:ext uri="{FF2B5EF4-FFF2-40B4-BE49-F238E27FC236}">
                    <a16:creationId xmlns:a16="http://schemas.microsoft.com/office/drawing/2014/main" id="{4B9C23F5-A573-4E11-A703-4BD8A692C415}"/>
                  </a:ext>
                </a:extLst>
              </p:cNvPr>
              <p:cNvSpPr/>
              <p:nvPr/>
            </p:nvSpPr>
            <p:spPr>
              <a:xfrm rot="19122946" flipH="1">
                <a:off x="6225867" y="2131942"/>
                <a:ext cx="1030913" cy="145640"/>
              </a:xfrm>
              <a:custGeom>
                <a:avLst/>
                <a:gdLst>
                  <a:gd name="connsiteX0" fmla="*/ 0 w 6371771"/>
                  <a:gd name="connsiteY0" fmla="*/ 803124 h 1533677"/>
                  <a:gd name="connsiteX1" fmla="*/ 682171 w 6371771"/>
                  <a:gd name="connsiteY1" fmla="*/ 120953 h 1533677"/>
                  <a:gd name="connsiteX2" fmla="*/ 1407885 w 6371771"/>
                  <a:gd name="connsiteY2" fmla="*/ 1528839 h 1533677"/>
                  <a:gd name="connsiteX3" fmla="*/ 2133600 w 6371771"/>
                  <a:gd name="connsiteY3" fmla="*/ 106439 h 1533677"/>
                  <a:gd name="connsiteX4" fmla="*/ 2844800 w 6371771"/>
                  <a:gd name="connsiteY4" fmla="*/ 1528839 h 1533677"/>
                  <a:gd name="connsiteX5" fmla="*/ 3570514 w 6371771"/>
                  <a:gd name="connsiteY5" fmla="*/ 77410 h 1533677"/>
                  <a:gd name="connsiteX6" fmla="*/ 4281714 w 6371771"/>
                  <a:gd name="connsiteY6" fmla="*/ 1514324 h 1533677"/>
                  <a:gd name="connsiteX7" fmla="*/ 4978400 w 6371771"/>
                  <a:gd name="connsiteY7" fmla="*/ 91924 h 1533677"/>
                  <a:gd name="connsiteX8" fmla="*/ 5733143 w 6371771"/>
                  <a:gd name="connsiteY8" fmla="*/ 1514324 h 1533677"/>
                  <a:gd name="connsiteX9" fmla="*/ 6371771 w 6371771"/>
                  <a:gd name="connsiteY9" fmla="*/ 77410 h 1533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71771" h="1533677">
                    <a:moveTo>
                      <a:pt x="0" y="803124"/>
                    </a:moveTo>
                    <a:cubicBezTo>
                      <a:pt x="223761" y="401562"/>
                      <a:pt x="447523" y="0"/>
                      <a:pt x="682171" y="120953"/>
                    </a:cubicBezTo>
                    <a:cubicBezTo>
                      <a:pt x="916819" y="241906"/>
                      <a:pt x="1165980" y="1531258"/>
                      <a:pt x="1407885" y="1528839"/>
                    </a:cubicBezTo>
                    <a:cubicBezTo>
                      <a:pt x="1649790" y="1526420"/>
                      <a:pt x="1894114" y="106439"/>
                      <a:pt x="2133600" y="106439"/>
                    </a:cubicBezTo>
                    <a:cubicBezTo>
                      <a:pt x="2373086" y="106439"/>
                      <a:pt x="2605314" y="1533677"/>
                      <a:pt x="2844800" y="1528839"/>
                    </a:cubicBezTo>
                    <a:cubicBezTo>
                      <a:pt x="3084286" y="1524001"/>
                      <a:pt x="3331028" y="79829"/>
                      <a:pt x="3570514" y="77410"/>
                    </a:cubicBezTo>
                    <a:cubicBezTo>
                      <a:pt x="3810000" y="74991"/>
                      <a:pt x="4047066" y="1511905"/>
                      <a:pt x="4281714" y="1514324"/>
                    </a:cubicBezTo>
                    <a:cubicBezTo>
                      <a:pt x="4516362" y="1516743"/>
                      <a:pt x="4736495" y="91924"/>
                      <a:pt x="4978400" y="91924"/>
                    </a:cubicBezTo>
                    <a:cubicBezTo>
                      <a:pt x="5220305" y="91924"/>
                      <a:pt x="5500915" y="1516743"/>
                      <a:pt x="5733143" y="1514324"/>
                    </a:cubicBezTo>
                    <a:cubicBezTo>
                      <a:pt x="5965371" y="1511905"/>
                      <a:pt x="6168571" y="794657"/>
                      <a:pt x="6371771" y="77410"/>
                    </a:cubicBezTo>
                  </a:path>
                </a:pathLst>
              </a:custGeom>
              <a:ln w="28575">
                <a:solidFill>
                  <a:srgbClr val="FF0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p>
            </p:txBody>
          </p:sp>
          <p:sp>
            <p:nvSpPr>
              <p:cNvPr id="35" name="Arrow: Up 34">
                <a:extLst>
                  <a:ext uri="{FF2B5EF4-FFF2-40B4-BE49-F238E27FC236}">
                    <a16:creationId xmlns:a16="http://schemas.microsoft.com/office/drawing/2014/main" id="{8DC6F2DD-6071-47F2-B35F-408138186069}"/>
                  </a:ext>
                </a:extLst>
              </p:cNvPr>
              <p:cNvSpPr/>
              <p:nvPr/>
            </p:nvSpPr>
            <p:spPr bwMode="auto">
              <a:xfrm>
                <a:off x="5972441" y="1550245"/>
                <a:ext cx="528188" cy="1699861"/>
              </a:xfrm>
              <a:prstGeom prst="upArrow">
                <a:avLst/>
              </a:prstGeom>
              <a:solidFill>
                <a:srgbClr val="33C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kumimoji="1" lang="en-US" altLang="ja-JP" dirty="0"/>
                  <a:t>B</a:t>
                </a:r>
                <a:endParaRPr kumimoji="1" lang="ja-JP" altLang="en-US" dirty="0"/>
              </a:p>
            </p:txBody>
          </p:sp>
        </p:grpSp>
        <p:pic>
          <p:nvPicPr>
            <p:cNvPr id="37" name="Picture 36">
              <a:extLst>
                <a:ext uri="{FF2B5EF4-FFF2-40B4-BE49-F238E27FC236}">
                  <a16:creationId xmlns:a16="http://schemas.microsoft.com/office/drawing/2014/main" id="{7DCEEB45-EFED-42F2-8E8E-D114F505EE4A}"/>
                </a:ext>
              </a:extLst>
            </p:cNvPr>
            <p:cNvPicPr>
              <a:picLocks noChangeAspect="1"/>
            </p:cNvPicPr>
            <p:nvPr>
              <p:custDataLst>
                <p:tags r:id="rId4"/>
              </p:custDataLst>
            </p:nvPr>
          </p:nvPicPr>
          <p:blipFill>
            <a:blip r:embed="rId13" cstate="print">
              <a:extLst>
                <a:ext uri="{28A0092B-C50C-407E-A947-70E740481C1C}">
                  <a14:useLocalDpi xmlns:a14="http://schemas.microsoft.com/office/drawing/2010/main" val="0"/>
                </a:ext>
              </a:extLst>
            </a:blip>
            <a:stretch>
              <a:fillRect/>
            </a:stretch>
          </p:blipFill>
          <p:spPr>
            <a:xfrm>
              <a:off x="6300192" y="945250"/>
              <a:ext cx="2011014" cy="580571"/>
            </a:xfrm>
            <a:prstGeom prst="rect">
              <a:avLst/>
            </a:prstGeom>
          </p:spPr>
        </p:pic>
        <p:pic>
          <p:nvPicPr>
            <p:cNvPr id="39" name="Picture 38">
              <a:extLst>
                <a:ext uri="{FF2B5EF4-FFF2-40B4-BE49-F238E27FC236}">
                  <a16:creationId xmlns:a16="http://schemas.microsoft.com/office/drawing/2014/main" id="{D7C030F6-B7FB-497E-BFCE-3F42997AFF4F}"/>
                </a:ext>
              </a:extLst>
            </p:cNvPr>
            <p:cNvPicPr>
              <a:picLocks noChangeAspect="1"/>
            </p:cNvPicPr>
            <p:nvPr>
              <p:custDataLst>
                <p:tags r:id="rId5"/>
              </p:custDataLst>
            </p:nvPr>
          </p:nvPicPr>
          <p:blipFill>
            <a:blip r:embed="rId14" cstate="print">
              <a:extLst>
                <a:ext uri="{28A0092B-C50C-407E-A947-70E740481C1C}">
                  <a14:useLocalDpi xmlns:a14="http://schemas.microsoft.com/office/drawing/2010/main" val="0"/>
                </a:ext>
              </a:extLst>
            </a:blip>
            <a:stretch>
              <a:fillRect/>
            </a:stretch>
          </p:blipFill>
          <p:spPr>
            <a:xfrm>
              <a:off x="7020272" y="2783688"/>
              <a:ext cx="2031998" cy="501296"/>
            </a:xfrm>
            <a:prstGeom prst="rect">
              <a:avLst/>
            </a:prstGeom>
          </p:spPr>
        </p:pic>
      </p:grpSp>
      <p:pic>
        <p:nvPicPr>
          <p:cNvPr id="47" name="Picture 46">
            <a:extLst>
              <a:ext uri="{FF2B5EF4-FFF2-40B4-BE49-F238E27FC236}">
                <a16:creationId xmlns:a16="http://schemas.microsoft.com/office/drawing/2014/main" id="{9E402FA2-147A-4B6B-A293-4270CE8A9D59}"/>
              </a:ext>
            </a:extLst>
          </p:cNvPr>
          <p:cNvPicPr>
            <a:picLocks noChangeAspect="1"/>
          </p:cNvPicPr>
          <p:nvPr>
            <p:custDataLst>
              <p:tags r:id="rId3"/>
            </p:custDataLst>
          </p:nvPr>
        </p:nvPicPr>
        <p:blipFill>
          <a:blip r:embed="rId15" cstate="print">
            <a:extLst>
              <a:ext uri="{28A0092B-C50C-407E-A947-70E740481C1C}">
                <a14:useLocalDpi xmlns:a14="http://schemas.microsoft.com/office/drawing/2010/main" val="0"/>
              </a:ext>
            </a:extLst>
          </a:blip>
          <a:stretch>
            <a:fillRect/>
          </a:stretch>
        </p:blipFill>
        <p:spPr>
          <a:xfrm>
            <a:off x="935666" y="3356992"/>
            <a:ext cx="3996374" cy="396958"/>
          </a:xfrm>
          <a:prstGeom prst="rect">
            <a:avLst/>
          </a:prstGeom>
        </p:spPr>
      </p:pic>
      <p:grpSp>
        <p:nvGrpSpPr>
          <p:cNvPr id="81" name="Group 80">
            <a:extLst>
              <a:ext uri="{FF2B5EF4-FFF2-40B4-BE49-F238E27FC236}">
                <a16:creationId xmlns:a16="http://schemas.microsoft.com/office/drawing/2014/main" id="{98269AA3-D5C1-485A-A0BD-1B0901335E5A}"/>
              </a:ext>
            </a:extLst>
          </p:cNvPr>
          <p:cNvGrpSpPr/>
          <p:nvPr/>
        </p:nvGrpSpPr>
        <p:grpSpPr>
          <a:xfrm>
            <a:off x="35496" y="868646"/>
            <a:ext cx="9019050" cy="3358087"/>
            <a:chOff x="-324544" y="1943121"/>
            <a:chExt cx="9019050" cy="3358087"/>
          </a:xfrm>
        </p:grpSpPr>
        <p:sp>
          <p:nvSpPr>
            <p:cNvPr id="82" name="Rectangle 81">
              <a:extLst>
                <a:ext uri="{FF2B5EF4-FFF2-40B4-BE49-F238E27FC236}">
                  <a16:creationId xmlns:a16="http://schemas.microsoft.com/office/drawing/2014/main" id="{1D45C55B-EA1A-4627-A34E-800F1A982DBE}"/>
                </a:ext>
              </a:extLst>
            </p:cNvPr>
            <p:cNvSpPr/>
            <p:nvPr/>
          </p:nvSpPr>
          <p:spPr bwMode="auto">
            <a:xfrm>
              <a:off x="-324544" y="1943121"/>
              <a:ext cx="9019050" cy="335808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ja-JP" altLang="en-US"/>
            </a:p>
          </p:txBody>
        </p:sp>
        <p:grpSp>
          <p:nvGrpSpPr>
            <p:cNvPr id="83" name="グループ化 22">
              <a:extLst>
                <a:ext uri="{FF2B5EF4-FFF2-40B4-BE49-F238E27FC236}">
                  <a16:creationId xmlns:a16="http://schemas.microsoft.com/office/drawing/2014/main" id="{9586C469-17A4-45FC-BC66-E3E551B58516}"/>
                </a:ext>
              </a:extLst>
            </p:cNvPr>
            <p:cNvGrpSpPr/>
            <p:nvPr/>
          </p:nvGrpSpPr>
          <p:grpSpPr>
            <a:xfrm>
              <a:off x="0" y="2060848"/>
              <a:ext cx="8694506" cy="2889612"/>
              <a:chOff x="179512" y="3851756"/>
              <a:chExt cx="8694506" cy="2889612"/>
            </a:xfrm>
          </p:grpSpPr>
          <p:pic>
            <p:nvPicPr>
              <p:cNvPr id="85" name="図 7" descr="\begin{document}&#10;\begin{align*}&#10;\left\{&#10;\begin{array}{l}&#10;\Gamma_0  (\tau, \beta)&#10;= \cos( \beta \tau) - \beta \sin( \beta \tau) \cot ( \tau)&#10;\\&#10;\Gamma_1  (\tau, \beta) &#10;= (1-\beta^2) \cos (\tau)   - \Gamma_0 (\tau, \beta)&#10;\\&#10;\Gamma_2  (\tau, \beta)&#10;= 2 \frac{\cos( \beta \tau ) - \cos(\tau)}{\sin^2 ( \tau)} &#10;- \Gamma_0 (\tau, \beta)&#10;\ \ .&#10;\end{array}&#10;\right. &#10;\end{align*}&#10;\end{document}">
                <a:extLst>
                  <a:ext uri="{FF2B5EF4-FFF2-40B4-BE49-F238E27FC236}">
                    <a16:creationId xmlns:a16="http://schemas.microsoft.com/office/drawing/2014/main" id="{1757A8FD-57FF-438D-9E4C-3ED378415674}"/>
                  </a:ext>
                </a:extLst>
              </p:cNvPr>
              <p:cNvPicPr>
                <a:picLocks/>
              </p:cNvPicPr>
              <p:nvPr/>
            </p:nvPicPr>
            <p:blipFill>
              <a:blip r:embed="rId16" cstate="print">
                <a:extLst>
                  <a:ext uri="{28A0092B-C50C-407E-A947-70E740481C1C}">
                    <a14:useLocalDpi xmlns:a14="http://schemas.microsoft.com/office/drawing/2010/main" val="0"/>
                  </a:ext>
                </a:extLst>
              </a:blip>
              <a:stretch>
                <a:fillRect/>
              </a:stretch>
            </p:blipFill>
            <p:spPr>
              <a:xfrm>
                <a:off x="288138" y="4194242"/>
                <a:ext cx="4643902" cy="1178974"/>
              </a:xfrm>
              <a:prstGeom prst="rect">
                <a:avLst/>
              </a:prstGeom>
              <a:solidFill>
                <a:srgbClr val="FFD5FF"/>
              </a:solidFill>
            </p:spPr>
          </p:pic>
          <p:grpSp>
            <p:nvGrpSpPr>
              <p:cNvPr id="86" name="グループ化 26">
                <a:extLst>
                  <a:ext uri="{FF2B5EF4-FFF2-40B4-BE49-F238E27FC236}">
                    <a16:creationId xmlns:a16="http://schemas.microsoft.com/office/drawing/2014/main" id="{EB8502E5-990C-4FA1-A07B-F939E37260A7}"/>
                  </a:ext>
                </a:extLst>
              </p:cNvPr>
              <p:cNvGrpSpPr/>
              <p:nvPr/>
            </p:nvGrpSpPr>
            <p:grpSpPr>
              <a:xfrm>
                <a:off x="285720" y="5373216"/>
                <a:ext cx="4248427" cy="1368152"/>
                <a:chOff x="285720" y="5157192"/>
                <a:chExt cx="4248427" cy="1368152"/>
              </a:xfrm>
              <a:solidFill>
                <a:srgbClr val="C9FFFF"/>
              </a:solidFill>
            </p:grpSpPr>
            <p:sp>
              <p:nvSpPr>
                <p:cNvPr id="90" name="正方形/長方形 14">
                  <a:extLst>
                    <a:ext uri="{FF2B5EF4-FFF2-40B4-BE49-F238E27FC236}">
                      <a16:creationId xmlns:a16="http://schemas.microsoft.com/office/drawing/2014/main" id="{C8DD6F81-3FA2-4A13-8024-02B771D867CD}"/>
                    </a:ext>
                  </a:extLst>
                </p:cNvPr>
                <p:cNvSpPr/>
                <p:nvPr/>
              </p:nvSpPr>
              <p:spPr>
                <a:xfrm>
                  <a:off x="285720" y="5157192"/>
                  <a:ext cx="4248427" cy="1368152"/>
                </a:xfrm>
                <a:prstGeom prst="rect">
                  <a:avLst/>
                </a:prstGeom>
                <a:solidFill>
                  <a:srgbClr val="CC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1" name="図 12" descr="\begin{document}&#10;\begin{align*}&#10;\phi_\parallel (r_\parallel^2, \Br) &#10;=&#10;\frac{1}{\Br}&#10;\left\{&#10;1 - (1-\beta^2) \ r_\parallel^2 &#10;\right\}&#10;\end{align*}&#10;\end{document}">
                  <a:extLst>
                    <a:ext uri="{FF2B5EF4-FFF2-40B4-BE49-F238E27FC236}">
                      <a16:creationId xmlns:a16="http://schemas.microsoft.com/office/drawing/2014/main" id="{AD168013-F43E-4314-9D54-8C5FCA6407DB}"/>
                    </a:ext>
                  </a:extLst>
                </p:cNvPr>
                <p:cNvPicPr>
                  <a:picLocks/>
                </p:cNvPicPr>
                <p:nvPr/>
              </p:nvPicPr>
              <p:blipFill>
                <a:blip r:embed="rId17" cstate="print">
                  <a:extLst>
                    <a:ext uri="{28A0092B-C50C-407E-A947-70E740481C1C}">
                      <a14:useLocalDpi xmlns:a14="http://schemas.microsoft.com/office/drawing/2010/main" val="0"/>
                    </a:ext>
                  </a:extLst>
                </a:blip>
                <a:stretch>
                  <a:fillRect/>
                </a:stretch>
              </p:blipFill>
              <p:spPr>
                <a:xfrm>
                  <a:off x="500035" y="5229200"/>
                  <a:ext cx="3430178" cy="526346"/>
                </a:xfrm>
                <a:prstGeom prst="rect">
                  <a:avLst/>
                </a:prstGeom>
                <a:solidFill>
                  <a:srgbClr val="CCCCFF"/>
                </a:solidFill>
              </p:spPr>
            </p:pic>
            <p:pic>
              <p:nvPicPr>
                <p:cNvPr id="92" name="図 25" descr="\begin{document}&#10;\begin{align*}&#10;\phi_\perp  (r_\parallel^2, \Br) &#10;=&#10;- \frac{ 2 r_\perp^2 }{\Br} \cdot &#10;\frac{ \cos (\beta \tau) - \cos ( \tau ) } {  \sin ( \tau) } &#10;\end{align*}&#10;\end{document}">
                  <a:extLst>
                    <a:ext uri="{FF2B5EF4-FFF2-40B4-BE49-F238E27FC236}">
                      <a16:creationId xmlns:a16="http://schemas.microsoft.com/office/drawing/2014/main" id="{30808F86-7D11-44EA-A2EA-D558CA0DB5A6}"/>
                    </a:ext>
                  </a:extLst>
                </p:cNvPr>
                <p:cNvPicPr>
                  <a:picLocks/>
                </p:cNvPicPr>
                <p:nvPr/>
              </p:nvPicPr>
              <p:blipFill>
                <a:blip r:embed="rId18" cstate="print">
                  <a:extLst>
                    <a:ext uri="{28A0092B-C50C-407E-A947-70E740481C1C}">
                      <a14:useLocalDpi xmlns:a14="http://schemas.microsoft.com/office/drawing/2010/main" val="0"/>
                    </a:ext>
                  </a:extLst>
                </a:blip>
                <a:stretch>
                  <a:fillRect/>
                </a:stretch>
              </p:blipFill>
              <p:spPr>
                <a:xfrm>
                  <a:off x="500036" y="5882402"/>
                  <a:ext cx="3674435" cy="561340"/>
                </a:xfrm>
                <a:prstGeom prst="rect">
                  <a:avLst/>
                </a:prstGeom>
                <a:solidFill>
                  <a:srgbClr val="CCCCFF"/>
                </a:solidFill>
              </p:spPr>
            </p:pic>
          </p:grpSp>
          <p:sp>
            <p:nvSpPr>
              <p:cNvPr id="87" name="テキスト ボックス 1">
                <a:extLst>
                  <a:ext uri="{FF2B5EF4-FFF2-40B4-BE49-F238E27FC236}">
                    <a16:creationId xmlns:a16="http://schemas.microsoft.com/office/drawing/2014/main" id="{9C54207A-042C-4FB7-B46D-5F31B1C53AEC}"/>
                  </a:ext>
                </a:extLst>
              </p:cNvPr>
              <p:cNvSpPr txBox="1"/>
              <p:nvPr/>
            </p:nvSpPr>
            <p:spPr>
              <a:xfrm>
                <a:off x="5004048" y="5838363"/>
                <a:ext cx="3869970" cy="830997"/>
              </a:xfrm>
              <a:prstGeom prst="rect">
                <a:avLst/>
              </a:prstGeom>
              <a:noFill/>
            </p:spPr>
            <p:txBody>
              <a:bodyPr wrap="none" rtlCol="0">
                <a:spAutoFit/>
              </a:bodyPr>
              <a:lstStyle/>
              <a:p>
                <a:r>
                  <a:rPr kumimoji="1" lang="en-US" altLang="ja-JP" sz="1600" dirty="0" err="1">
                    <a:solidFill>
                      <a:schemeClr val="accent2">
                        <a:lumMod val="75000"/>
                      </a:schemeClr>
                    </a:solidFill>
                  </a:rPr>
                  <a:t>Exponentiated</a:t>
                </a:r>
                <a:r>
                  <a:rPr kumimoji="1" lang="en-US" altLang="ja-JP" sz="1600" dirty="0">
                    <a:solidFill>
                      <a:schemeClr val="accent2">
                        <a:lumMod val="75000"/>
                      </a:schemeClr>
                    </a:solidFill>
                  </a:rPr>
                  <a:t> trig-functions generate</a:t>
                </a:r>
                <a:r>
                  <a:rPr lang="en-US" altLang="ja-JP" sz="1600" dirty="0">
                    <a:solidFill>
                      <a:schemeClr val="accent2">
                        <a:lumMod val="75000"/>
                      </a:schemeClr>
                    </a:solidFill>
                  </a:rPr>
                  <a:t> </a:t>
                </a:r>
              </a:p>
              <a:p>
                <a:r>
                  <a:rPr lang="en-US" altLang="ja-JP" sz="1600" dirty="0">
                    <a:solidFill>
                      <a:schemeClr val="accent2">
                        <a:lumMod val="75000"/>
                      </a:schemeClr>
                    </a:solidFill>
                  </a:rPr>
                  <a:t>strongly oscillating behavior with</a:t>
                </a:r>
              </a:p>
              <a:p>
                <a:r>
                  <a:rPr lang="en-US" altLang="ja-JP" sz="1600" dirty="0">
                    <a:solidFill>
                      <a:schemeClr val="accent2">
                        <a:lumMod val="75000"/>
                      </a:schemeClr>
                    </a:solidFill>
                  </a:rPr>
                  <a:t>arbitrarily h</a:t>
                </a:r>
                <a:r>
                  <a:rPr kumimoji="1" lang="en-US" altLang="ja-JP" sz="1600" dirty="0">
                    <a:solidFill>
                      <a:schemeClr val="accent2">
                        <a:lumMod val="75000"/>
                      </a:schemeClr>
                    </a:solidFill>
                  </a:rPr>
                  <a:t>igh frequency.</a:t>
                </a:r>
                <a:endParaRPr kumimoji="1" lang="ja-JP" altLang="en-US" sz="1600" dirty="0">
                  <a:solidFill>
                    <a:schemeClr val="accent2">
                      <a:lumMod val="75000"/>
                    </a:schemeClr>
                  </a:solidFill>
                </a:endParaRPr>
              </a:p>
            </p:txBody>
          </p:sp>
          <p:sp>
            <p:nvSpPr>
              <p:cNvPr id="88" name="フリーフォーム 5">
                <a:extLst>
                  <a:ext uri="{FF2B5EF4-FFF2-40B4-BE49-F238E27FC236}">
                    <a16:creationId xmlns:a16="http://schemas.microsoft.com/office/drawing/2014/main" id="{2D0F1EF9-C525-4289-830D-75D449002484}"/>
                  </a:ext>
                </a:extLst>
              </p:cNvPr>
              <p:cNvSpPr/>
              <p:nvPr/>
            </p:nvSpPr>
            <p:spPr>
              <a:xfrm rot="196317">
                <a:off x="3818345" y="5778883"/>
                <a:ext cx="1608941" cy="354656"/>
              </a:xfrm>
              <a:custGeom>
                <a:avLst/>
                <a:gdLst>
                  <a:gd name="connsiteX0" fmla="*/ 0 w 1377245"/>
                  <a:gd name="connsiteY0" fmla="*/ 306392 h 306392"/>
                  <a:gd name="connsiteX1" fmla="*/ 56445 w 1377245"/>
                  <a:gd name="connsiteY1" fmla="*/ 249947 h 306392"/>
                  <a:gd name="connsiteX2" fmla="*/ 90311 w 1377245"/>
                  <a:gd name="connsiteY2" fmla="*/ 238658 h 306392"/>
                  <a:gd name="connsiteX3" fmla="*/ 124178 w 1377245"/>
                  <a:gd name="connsiteY3" fmla="*/ 204792 h 306392"/>
                  <a:gd name="connsiteX4" fmla="*/ 158045 w 1377245"/>
                  <a:gd name="connsiteY4" fmla="*/ 193503 h 306392"/>
                  <a:gd name="connsiteX5" fmla="*/ 214489 w 1377245"/>
                  <a:gd name="connsiteY5" fmla="*/ 159636 h 306392"/>
                  <a:gd name="connsiteX6" fmla="*/ 248356 w 1377245"/>
                  <a:gd name="connsiteY6" fmla="*/ 137058 h 306392"/>
                  <a:gd name="connsiteX7" fmla="*/ 372533 w 1377245"/>
                  <a:gd name="connsiteY7" fmla="*/ 114481 h 306392"/>
                  <a:gd name="connsiteX8" fmla="*/ 462845 w 1377245"/>
                  <a:gd name="connsiteY8" fmla="*/ 80614 h 306392"/>
                  <a:gd name="connsiteX9" fmla="*/ 508000 w 1377245"/>
                  <a:gd name="connsiteY9" fmla="*/ 58036 h 306392"/>
                  <a:gd name="connsiteX10" fmla="*/ 575733 w 1377245"/>
                  <a:gd name="connsiteY10" fmla="*/ 46747 h 306392"/>
                  <a:gd name="connsiteX11" fmla="*/ 632178 w 1377245"/>
                  <a:gd name="connsiteY11" fmla="*/ 35458 h 306392"/>
                  <a:gd name="connsiteX12" fmla="*/ 666045 w 1377245"/>
                  <a:gd name="connsiteY12" fmla="*/ 12881 h 306392"/>
                  <a:gd name="connsiteX13" fmla="*/ 699911 w 1377245"/>
                  <a:gd name="connsiteY13" fmla="*/ 1592 h 306392"/>
                  <a:gd name="connsiteX14" fmla="*/ 1377245 w 1377245"/>
                  <a:gd name="connsiteY14" fmla="*/ 1592 h 306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7245" h="306392">
                    <a:moveTo>
                      <a:pt x="0" y="306392"/>
                    </a:moveTo>
                    <a:cubicBezTo>
                      <a:pt x="18815" y="287577"/>
                      <a:pt x="35158" y="265912"/>
                      <a:pt x="56445" y="249947"/>
                    </a:cubicBezTo>
                    <a:cubicBezTo>
                      <a:pt x="65964" y="242807"/>
                      <a:pt x="80410" y="245259"/>
                      <a:pt x="90311" y="238658"/>
                    </a:cubicBezTo>
                    <a:cubicBezTo>
                      <a:pt x="103595" y="229802"/>
                      <a:pt x="110894" y="213648"/>
                      <a:pt x="124178" y="204792"/>
                    </a:cubicBezTo>
                    <a:cubicBezTo>
                      <a:pt x="134079" y="198191"/>
                      <a:pt x="147402" y="198825"/>
                      <a:pt x="158045" y="193503"/>
                    </a:cubicBezTo>
                    <a:cubicBezTo>
                      <a:pt x="177670" y="183690"/>
                      <a:pt x="195883" y="171265"/>
                      <a:pt x="214489" y="159636"/>
                    </a:cubicBezTo>
                    <a:cubicBezTo>
                      <a:pt x="225994" y="152445"/>
                      <a:pt x="235652" y="141822"/>
                      <a:pt x="248356" y="137058"/>
                    </a:cubicBezTo>
                    <a:cubicBezTo>
                      <a:pt x="260972" y="132327"/>
                      <a:pt x="364932" y="115748"/>
                      <a:pt x="372533" y="114481"/>
                    </a:cubicBezTo>
                    <a:cubicBezTo>
                      <a:pt x="442094" y="68107"/>
                      <a:pt x="365195" y="113164"/>
                      <a:pt x="462845" y="80614"/>
                    </a:cubicBezTo>
                    <a:cubicBezTo>
                      <a:pt x="478810" y="75292"/>
                      <a:pt x="491881" y="62872"/>
                      <a:pt x="508000" y="58036"/>
                    </a:cubicBezTo>
                    <a:cubicBezTo>
                      <a:pt x="529924" y="51459"/>
                      <a:pt x="553213" y="50842"/>
                      <a:pt x="575733" y="46747"/>
                    </a:cubicBezTo>
                    <a:cubicBezTo>
                      <a:pt x="594611" y="43315"/>
                      <a:pt x="613363" y="39221"/>
                      <a:pt x="632178" y="35458"/>
                    </a:cubicBezTo>
                    <a:cubicBezTo>
                      <a:pt x="643467" y="27932"/>
                      <a:pt x="653910" y="18949"/>
                      <a:pt x="666045" y="12881"/>
                    </a:cubicBezTo>
                    <a:cubicBezTo>
                      <a:pt x="676688" y="7560"/>
                      <a:pt x="688013" y="1781"/>
                      <a:pt x="699911" y="1592"/>
                    </a:cubicBezTo>
                    <a:cubicBezTo>
                      <a:pt x="925661" y="-1991"/>
                      <a:pt x="1151467" y="1592"/>
                      <a:pt x="1377245" y="1592"/>
                    </a:cubicBezTo>
                  </a:path>
                </a:pathLst>
              </a:custGeom>
              <a:noFill/>
              <a:ln w="57150">
                <a:solidFill>
                  <a:schemeClr val="accent6">
                    <a:lumMod val="75000"/>
                  </a:schemeClr>
                </a:solidFill>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9" name="テキスト ボックス 6">
                <a:extLst>
                  <a:ext uri="{FF2B5EF4-FFF2-40B4-BE49-F238E27FC236}">
                    <a16:creationId xmlns:a16="http://schemas.microsoft.com/office/drawing/2014/main" id="{DF720631-B06B-462A-B919-AAFD62F05946}"/>
                  </a:ext>
                </a:extLst>
              </p:cNvPr>
              <p:cNvSpPr txBox="1"/>
              <p:nvPr/>
            </p:nvSpPr>
            <p:spPr>
              <a:xfrm>
                <a:off x="179512" y="3851756"/>
                <a:ext cx="3547638" cy="369332"/>
              </a:xfrm>
              <a:prstGeom prst="rect">
                <a:avLst/>
              </a:prstGeom>
              <a:noFill/>
            </p:spPr>
            <p:txBody>
              <a:bodyPr wrap="none" rtlCol="0">
                <a:spAutoFit/>
              </a:bodyPr>
              <a:lstStyle/>
              <a:p>
                <a:r>
                  <a:rPr kumimoji="1" lang="en-US" altLang="ja-JP" u="sng" dirty="0">
                    <a:solidFill>
                      <a:srgbClr val="9900CC"/>
                    </a:solidFill>
                  </a:rPr>
                  <a:t>Integrands  </a:t>
                </a:r>
                <a:r>
                  <a:rPr lang="en-US" altLang="ja-JP" u="sng" dirty="0">
                    <a:solidFill>
                      <a:srgbClr val="9900CC"/>
                    </a:solidFill>
                  </a:rPr>
                  <a:t>with</a:t>
                </a:r>
                <a:r>
                  <a:rPr kumimoji="1" lang="en-US" altLang="ja-JP" u="sng" dirty="0">
                    <a:solidFill>
                      <a:srgbClr val="9900CC"/>
                    </a:solidFill>
                  </a:rPr>
                  <a:t>  strong  oscillations</a:t>
                </a:r>
                <a:endParaRPr kumimoji="1" lang="ja-JP" altLang="en-US" u="sng" dirty="0">
                  <a:solidFill>
                    <a:srgbClr val="9900CC"/>
                  </a:solidFill>
                </a:endParaRPr>
              </a:p>
            </p:txBody>
          </p:sp>
        </p:grpSp>
        <p:pic>
          <p:nvPicPr>
            <p:cNvPr id="84" name="図 29" descr="\begin{document}&#10;\begin{align*}&#10;r_\parallel^2 = q_\parallel^2/4m^2&#10;\end{align*}&#10;\end{document}">
              <a:extLst>
                <a:ext uri="{FF2B5EF4-FFF2-40B4-BE49-F238E27FC236}">
                  <a16:creationId xmlns:a16="http://schemas.microsoft.com/office/drawing/2014/main" id="{8296C5C3-9F17-4A0A-8A6D-90E030DDEE7F}"/>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5382138" y="3572792"/>
              <a:ext cx="1794724" cy="441564"/>
            </a:xfrm>
            <a:prstGeom prst="rect">
              <a:avLst/>
            </a:prstGeom>
          </p:spPr>
        </p:pic>
      </p:grpSp>
      <p:grpSp>
        <p:nvGrpSpPr>
          <p:cNvPr id="4" name="Group 3">
            <a:extLst>
              <a:ext uri="{FF2B5EF4-FFF2-40B4-BE49-F238E27FC236}">
                <a16:creationId xmlns:a16="http://schemas.microsoft.com/office/drawing/2014/main" id="{3E5EE3A0-56CB-442D-98B7-47069EAC822D}"/>
              </a:ext>
            </a:extLst>
          </p:cNvPr>
          <p:cNvGrpSpPr/>
          <p:nvPr/>
        </p:nvGrpSpPr>
        <p:grpSpPr>
          <a:xfrm>
            <a:off x="356417" y="4626829"/>
            <a:ext cx="8709849" cy="1970523"/>
            <a:chOff x="356417" y="4626829"/>
            <a:chExt cx="8709849" cy="1970523"/>
          </a:xfrm>
        </p:grpSpPr>
        <p:grpSp>
          <p:nvGrpSpPr>
            <p:cNvPr id="21" name="グループ化 20"/>
            <p:cNvGrpSpPr/>
            <p:nvPr/>
          </p:nvGrpSpPr>
          <p:grpSpPr>
            <a:xfrm>
              <a:off x="356417" y="4626829"/>
              <a:ext cx="6108148" cy="674379"/>
              <a:chOff x="1120397" y="3114661"/>
              <a:chExt cx="6108148" cy="674379"/>
            </a:xfrm>
          </p:grpSpPr>
          <p:sp>
            <p:nvSpPr>
              <p:cNvPr id="11" name="正方形/長方形 10"/>
              <p:cNvSpPr/>
              <p:nvPr/>
            </p:nvSpPr>
            <p:spPr>
              <a:xfrm>
                <a:off x="6402688" y="3247975"/>
                <a:ext cx="727797" cy="297475"/>
              </a:xfrm>
              <a:prstGeom prst="rect">
                <a:avLst/>
              </a:prstGeom>
              <a:solidFill>
                <a:srgbClr val="CC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p:nvSpPr>
            <p:spPr>
              <a:xfrm>
                <a:off x="5047680" y="3140968"/>
                <a:ext cx="884721" cy="314339"/>
              </a:xfrm>
              <a:prstGeom prst="rect">
                <a:avLst/>
              </a:prstGeom>
              <a:solidFill>
                <a:srgbClr val="FFD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 name="図 8" descr="\begin{document}&#10;\begin{align*}&#10;\chi_i (r_\parallel^2, r_\perp^2, \Br) &#10;=&#10;\frac{\alpha \Br }{4\pi} \int_{-1}^1 \!\! d\beta  \int_0^\infty \!\! d\tau \ &#10;\frac{ \Gamma_i ( \tau, \beta) }{ \sin ( \tau) } \ &#10;e^{-i  ( \phi_\parallel + \phi _\perp  ) \tau} &#10;\end{align*}&#10;\end{document}"/>
              <p:cNvPicPr>
                <a:picLocks/>
              </p:cNvPicPr>
              <p:nvPr/>
            </p:nvPicPr>
            <p:blipFill>
              <a:blip r:embed="rId20" cstate="print">
                <a:extLst>
                  <a:ext uri="{28A0092B-C50C-407E-A947-70E740481C1C}">
                    <a14:useLocalDpi xmlns:a14="http://schemas.microsoft.com/office/drawing/2010/main" val="0"/>
                  </a:ext>
                </a:extLst>
              </a:blip>
              <a:stretch>
                <a:fillRect/>
              </a:stretch>
            </p:blipFill>
            <p:spPr>
              <a:xfrm>
                <a:off x="1120397" y="3114661"/>
                <a:ext cx="6108148" cy="674379"/>
              </a:xfrm>
              <a:prstGeom prst="rect">
                <a:avLst/>
              </a:prstGeom>
            </p:spPr>
          </p:pic>
        </p:grpSp>
        <p:grpSp>
          <p:nvGrpSpPr>
            <p:cNvPr id="19" name="グループ化 18"/>
            <p:cNvGrpSpPr/>
            <p:nvPr/>
          </p:nvGrpSpPr>
          <p:grpSpPr>
            <a:xfrm>
              <a:off x="356417" y="6088070"/>
              <a:ext cx="5080077" cy="509282"/>
              <a:chOff x="500035" y="2487327"/>
              <a:chExt cx="5080077" cy="509282"/>
            </a:xfrm>
          </p:grpSpPr>
          <p:pic>
            <p:nvPicPr>
              <p:cNvPr id="5" name="図 4" descr="\begin{document}&#10;\begin{align*}&#10;\chi_0 \rightarrow \Pi_{\rm vac} \, , \ &#10;\chi_{1,2} \rightarrow 0&#10;\end{align*}&#10;\end{document}"/>
              <p:cNvPicPr>
                <a:picLocks/>
              </p:cNvPicPr>
              <p:nvPr/>
            </p:nvPicPr>
            <p:blipFill>
              <a:blip r:embed="rId21" cstate="print">
                <a:extLst>
                  <a:ext uri="{28A0092B-C50C-407E-A947-70E740481C1C}">
                    <a14:useLocalDpi xmlns:a14="http://schemas.microsoft.com/office/drawing/2010/main" val="0"/>
                  </a:ext>
                </a:extLst>
              </a:blip>
              <a:stretch>
                <a:fillRect/>
              </a:stretch>
            </p:blipFill>
            <p:spPr>
              <a:xfrm>
                <a:off x="2334121" y="2561468"/>
                <a:ext cx="3101975" cy="339951"/>
              </a:xfrm>
              <a:prstGeom prst="rect">
                <a:avLst/>
              </a:prstGeom>
            </p:spPr>
          </p:pic>
          <p:sp>
            <p:nvSpPr>
              <p:cNvPr id="10" name="テキスト ボックス 9"/>
              <p:cNvSpPr txBox="1"/>
              <p:nvPr/>
            </p:nvSpPr>
            <p:spPr>
              <a:xfrm>
                <a:off x="561574" y="2564904"/>
                <a:ext cx="1850186" cy="369332"/>
              </a:xfrm>
              <a:prstGeom prst="rect">
                <a:avLst/>
              </a:prstGeom>
              <a:noFill/>
            </p:spPr>
            <p:txBody>
              <a:bodyPr wrap="none" rtlCol="0">
                <a:spAutoFit/>
              </a:bodyPr>
              <a:lstStyle/>
              <a:p>
                <a:r>
                  <a:rPr kumimoji="1" lang="en-US" altLang="ja-JP" dirty="0"/>
                  <a:t>Vanishing B limit: </a:t>
                </a:r>
                <a:endParaRPr kumimoji="1" lang="ja-JP" altLang="en-US" dirty="0"/>
              </a:p>
            </p:txBody>
          </p:sp>
          <p:sp>
            <p:nvSpPr>
              <p:cNvPr id="16" name="正方形/長方形 15"/>
              <p:cNvSpPr/>
              <p:nvPr/>
            </p:nvSpPr>
            <p:spPr>
              <a:xfrm>
                <a:off x="500035" y="2487327"/>
                <a:ext cx="5080077" cy="50928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3" name="テキスト ボックス 42"/>
            <p:cNvSpPr txBox="1"/>
            <p:nvPr/>
          </p:nvSpPr>
          <p:spPr>
            <a:xfrm>
              <a:off x="6012160" y="6012577"/>
              <a:ext cx="3054106" cy="584775"/>
            </a:xfrm>
            <a:prstGeom prst="rect">
              <a:avLst/>
            </a:prstGeom>
            <a:noFill/>
          </p:spPr>
          <p:txBody>
            <a:bodyPr wrap="none" rtlCol="0">
              <a:spAutoFit/>
            </a:bodyPr>
            <a:lstStyle/>
            <a:p>
              <a:r>
                <a:rPr kumimoji="1" lang="en-US" altLang="ja-JP" sz="1600" dirty="0">
                  <a:solidFill>
                    <a:srgbClr val="00B050"/>
                  </a:solidFill>
                </a:rPr>
                <a:t>Schwinger, Adler, </a:t>
              </a:r>
              <a:r>
                <a:rPr lang="en-US" altLang="ja-JP" sz="1600" dirty="0" err="1">
                  <a:solidFill>
                    <a:srgbClr val="00B050"/>
                  </a:solidFill>
                </a:rPr>
                <a:t>Shabad</a:t>
              </a:r>
              <a:r>
                <a:rPr lang="en-US" altLang="ja-JP" sz="1600" dirty="0">
                  <a:solidFill>
                    <a:srgbClr val="00B050"/>
                  </a:solidFill>
                </a:rPr>
                <a:t>, </a:t>
              </a:r>
              <a:r>
                <a:rPr lang="en-US" altLang="ja-JP" sz="1600" dirty="0" err="1">
                  <a:solidFill>
                    <a:srgbClr val="00B050"/>
                  </a:solidFill>
                </a:rPr>
                <a:t>Urrutia</a:t>
              </a:r>
              <a:r>
                <a:rPr lang="en-US" altLang="ja-JP" sz="1600" dirty="0">
                  <a:solidFill>
                    <a:srgbClr val="00B050"/>
                  </a:solidFill>
                </a:rPr>
                <a:t>, </a:t>
              </a:r>
            </a:p>
            <a:p>
              <a:r>
                <a:rPr kumimoji="1" lang="en-US" altLang="ja-JP" sz="1600" dirty="0">
                  <a:solidFill>
                    <a:srgbClr val="00B050"/>
                  </a:solidFill>
                </a:rPr>
                <a:t>Tsai and </a:t>
              </a:r>
              <a:r>
                <a:rPr kumimoji="1" lang="en-US" altLang="ja-JP" sz="1600" dirty="0" err="1">
                  <a:solidFill>
                    <a:srgbClr val="00B050"/>
                  </a:solidFill>
                </a:rPr>
                <a:t>Eber</a:t>
              </a:r>
              <a:r>
                <a:rPr kumimoji="1" lang="en-US" altLang="ja-JP" sz="1600" dirty="0">
                  <a:solidFill>
                    <a:srgbClr val="00B050"/>
                  </a:solidFill>
                </a:rPr>
                <a:t>,  </a:t>
              </a:r>
              <a:r>
                <a:rPr lang="en-US" altLang="ja-JP" sz="1600" dirty="0" err="1">
                  <a:solidFill>
                    <a:srgbClr val="00B050"/>
                  </a:solidFill>
                </a:rPr>
                <a:t>Dittrich</a:t>
              </a:r>
              <a:r>
                <a:rPr lang="en-US" altLang="ja-JP" sz="1600" dirty="0">
                  <a:solidFill>
                    <a:srgbClr val="00B050"/>
                  </a:solidFill>
                </a:rPr>
                <a:t> and </a:t>
              </a:r>
              <a:r>
                <a:rPr lang="en-US" altLang="ja-JP" sz="1600" dirty="0" err="1">
                  <a:solidFill>
                    <a:srgbClr val="00B050"/>
                  </a:solidFill>
                </a:rPr>
                <a:t>Gies</a:t>
              </a:r>
              <a:endParaRPr kumimoji="1" lang="ja-JP" altLang="en-US" sz="1600" dirty="0">
                <a:solidFill>
                  <a:srgbClr val="00B050"/>
                </a:solidFill>
              </a:endParaRPr>
            </a:p>
          </p:txBody>
        </p:sp>
        <p:sp>
          <p:nvSpPr>
            <p:cNvPr id="3" name="Speech Bubble: Rectangle with Corners Rounded 2">
              <a:extLst>
                <a:ext uri="{FF2B5EF4-FFF2-40B4-BE49-F238E27FC236}">
                  <a16:creationId xmlns:a16="http://schemas.microsoft.com/office/drawing/2014/main" id="{580FB95E-F071-46B6-ABF3-3225EB8ADEDC}"/>
                </a:ext>
              </a:extLst>
            </p:cNvPr>
            <p:cNvSpPr/>
            <p:nvPr/>
          </p:nvSpPr>
          <p:spPr bwMode="auto">
            <a:xfrm>
              <a:off x="1979712" y="5527699"/>
              <a:ext cx="4536504" cy="421581"/>
            </a:xfrm>
            <a:prstGeom prst="wedgeRoundRectCallout">
              <a:avLst>
                <a:gd name="adj1" fmla="val -19154"/>
                <a:gd name="adj2" fmla="val -96887"/>
                <a:gd name="adj3" fmla="val 16667"/>
              </a:avLst>
            </a:prstGeom>
            <a:solidFill>
              <a:srgbClr val="CC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kumimoji="1" lang="en-US" altLang="ja-JP" dirty="0">
                  <a:solidFill>
                    <a:schemeClr val="tx1"/>
                  </a:solidFill>
                </a:rPr>
                <a:t>Proper time integrals on the two fermion lines</a:t>
              </a:r>
              <a:endParaRPr kumimoji="1" lang="ja-JP" altLang="en-US" dirty="0">
                <a:solidFill>
                  <a:schemeClr val="tx1"/>
                </a:solidFill>
              </a:endParaRPr>
            </a:p>
          </p:txBody>
        </p:sp>
      </p:grpSp>
    </p:spTree>
    <p:extLst>
      <p:ext uri="{BB962C8B-B14F-4D97-AF65-F5344CB8AC3E}">
        <p14:creationId xmlns:p14="http://schemas.microsoft.com/office/powerpoint/2010/main" val="1107213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1"/>
                                        </p:tgtEl>
                                        <p:attrNameLst>
                                          <p:attrName>style.visibility</p:attrName>
                                        </p:attrNameLst>
                                      </p:cBhvr>
                                      <p:to>
                                        <p:strVal val="visible"/>
                                      </p:to>
                                    </p:set>
                                    <p:animEffect transition="in" filter="fade">
                                      <p:cBhvr>
                                        <p:cTn id="12"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テキスト ボックス 24"/>
          <p:cNvSpPr txBox="1"/>
          <p:nvPr/>
        </p:nvSpPr>
        <p:spPr>
          <a:xfrm>
            <a:off x="2051720" y="97468"/>
            <a:ext cx="5037405" cy="523220"/>
          </a:xfrm>
          <a:prstGeom prst="rect">
            <a:avLst/>
          </a:prstGeom>
          <a:noFill/>
        </p:spPr>
        <p:txBody>
          <a:bodyPr wrap="none" rtlCol="0">
            <a:spAutoFit/>
          </a:bodyPr>
          <a:lstStyle/>
          <a:p>
            <a:r>
              <a:rPr kumimoji="1" lang="en-US" altLang="ja-JP" sz="2800" dirty="0">
                <a:solidFill>
                  <a:srgbClr val="00B0F0"/>
                </a:solidFill>
              </a:rPr>
              <a:t>Decomposing exponential factors</a:t>
            </a:r>
            <a:endParaRPr kumimoji="1" lang="ja-JP" altLang="en-US" sz="2800" dirty="0">
              <a:solidFill>
                <a:srgbClr val="00B0F0"/>
              </a:solidFill>
            </a:endParaRPr>
          </a:p>
        </p:txBody>
      </p:sp>
      <p:grpSp>
        <p:nvGrpSpPr>
          <p:cNvPr id="41" name="グループ化 40"/>
          <p:cNvGrpSpPr/>
          <p:nvPr/>
        </p:nvGrpSpPr>
        <p:grpSpPr>
          <a:xfrm>
            <a:off x="863588" y="908720"/>
            <a:ext cx="7812868" cy="1152128"/>
            <a:chOff x="1352261" y="800709"/>
            <a:chExt cx="7812868" cy="1152128"/>
          </a:xfrm>
        </p:grpSpPr>
        <p:sp>
          <p:nvSpPr>
            <p:cNvPr id="28" name="角丸四角形 27"/>
            <p:cNvSpPr/>
            <p:nvPr/>
          </p:nvSpPr>
          <p:spPr>
            <a:xfrm>
              <a:off x="4932040" y="832066"/>
              <a:ext cx="1309796" cy="652718"/>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角丸四角形 29"/>
            <p:cNvSpPr/>
            <p:nvPr/>
          </p:nvSpPr>
          <p:spPr>
            <a:xfrm>
              <a:off x="6300192" y="836712"/>
              <a:ext cx="864096" cy="652718"/>
            </a:xfrm>
            <a:prstGeom prst="roundRect">
              <a:avLst/>
            </a:prstGeom>
            <a:solidFill>
              <a:srgbClr val="BAE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角丸四角形 30"/>
            <p:cNvSpPr/>
            <p:nvPr/>
          </p:nvSpPr>
          <p:spPr>
            <a:xfrm>
              <a:off x="7200292" y="836712"/>
              <a:ext cx="792088" cy="652718"/>
            </a:xfrm>
            <a:prstGeom prst="roundRect">
              <a:avLst/>
            </a:prstGeom>
            <a:solidFill>
              <a:srgbClr val="FFFF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7" name="図 26" descr="\begin{document}&#10;\begin{align*}&#10;\chi_i = &#10;\frac{\alpha}{4\pi} \int_{-1}^1 \!\!\! d\beta  \int_0^\infty \!\!\!\! d\tau \ &#10;\frac{ \Gamma_i (\tau, \beta) }{ \sin \tau } \ &#10;{\rm e}^{-i u \cos (\beta \tau) } \ &#10;{\rm e}^{ i \eta \cot \tau } \ &#10;{\rm e}^{-i\phi_\parallel \tau} &#10;\end{align*}&#10;\end{document}"/>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352261" y="800709"/>
              <a:ext cx="6568111" cy="731258"/>
            </a:xfrm>
            <a:prstGeom prst="rect">
              <a:avLst/>
            </a:prstGeom>
          </p:spPr>
        </p:pic>
        <p:sp>
          <p:nvSpPr>
            <p:cNvPr id="36" name="テキスト ボックス 35"/>
            <p:cNvSpPr txBox="1"/>
            <p:nvPr/>
          </p:nvSpPr>
          <p:spPr>
            <a:xfrm>
              <a:off x="7029480" y="1583505"/>
              <a:ext cx="2135649" cy="369332"/>
            </a:xfrm>
            <a:prstGeom prst="rect">
              <a:avLst/>
            </a:prstGeom>
            <a:solidFill>
              <a:srgbClr val="FFFFAB"/>
            </a:solidFill>
          </p:spPr>
          <p:txBody>
            <a:bodyPr wrap="none" rtlCol="0">
              <a:spAutoFit/>
            </a:bodyPr>
            <a:lstStyle/>
            <a:p>
              <a:r>
                <a:rPr kumimoji="1" lang="en-US" altLang="ja-JP" dirty="0"/>
                <a:t>Linear w.r.t. τ  </a:t>
              </a:r>
              <a:r>
                <a:rPr lang="en-US" altLang="ja-JP" dirty="0"/>
                <a:t>in exp.</a:t>
              </a:r>
              <a:endParaRPr kumimoji="1" lang="ja-JP" altLang="en-US" dirty="0"/>
            </a:p>
          </p:txBody>
        </p:sp>
      </p:grpSp>
      <p:sp>
        <p:nvSpPr>
          <p:cNvPr id="24" name="角丸四角形吹き出し 23"/>
          <p:cNvSpPr/>
          <p:nvPr/>
        </p:nvSpPr>
        <p:spPr>
          <a:xfrm>
            <a:off x="2448870" y="2082750"/>
            <a:ext cx="6155578" cy="793033"/>
          </a:xfrm>
          <a:prstGeom prst="wedgeRoundRectCallout">
            <a:avLst>
              <a:gd name="adj1" fmla="val -1054"/>
              <a:gd name="adj2" fmla="val -101639"/>
              <a:gd name="adj3" fmla="val 16667"/>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8" name="図 17" descr="\begin{document}&#10;\begin{eqnarray}&#10;&amp;=&amp; 1+ c_1 \cos(\beta \tau) + c_2 \cos^2(\beta \tau) + \cdots&#10;c_n \cos^n(\beta \tau) + \cdots&#10;\nonumber&#10;\\&#10;&amp;=&amp; 1+d_1 \cos(\beta \tau) + d_2 \cos(2 \beta \tau) + \cdots&#10;+ d_n \cos(n \beta \tau) + \cdots&#10;\nonumber&#10;\end{eqnarray}&#10;\end{document}"/>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2642857" y="2132857"/>
            <a:ext cx="5861938" cy="661075"/>
          </a:xfrm>
          <a:prstGeom prst="rect">
            <a:avLst/>
          </a:prstGeom>
        </p:spPr>
      </p:pic>
      <p:sp>
        <p:nvSpPr>
          <p:cNvPr id="3" name="TextBox 2">
            <a:extLst>
              <a:ext uri="{FF2B5EF4-FFF2-40B4-BE49-F238E27FC236}">
                <a16:creationId xmlns:a16="http://schemas.microsoft.com/office/drawing/2014/main" id="{12E971DA-BE3C-4C3A-980B-776BC62D48C6}"/>
              </a:ext>
            </a:extLst>
          </p:cNvPr>
          <p:cNvSpPr txBox="1"/>
          <p:nvPr/>
        </p:nvSpPr>
        <p:spPr>
          <a:xfrm>
            <a:off x="194125" y="1710101"/>
            <a:ext cx="3658309" cy="369332"/>
          </a:xfrm>
          <a:prstGeom prst="rect">
            <a:avLst/>
          </a:prstGeom>
          <a:noFill/>
        </p:spPr>
        <p:txBody>
          <a:bodyPr wrap="none" rtlCol="0">
            <a:spAutoFit/>
          </a:bodyPr>
          <a:lstStyle/>
          <a:p>
            <a:r>
              <a:rPr kumimoji="1" lang="en-US" altLang="ja-JP" dirty="0">
                <a:solidFill>
                  <a:srgbClr val="FF0000"/>
                </a:solidFill>
              </a:rPr>
              <a:t>Contains arbitrarily higher harmonics</a:t>
            </a:r>
            <a:endParaRPr kumimoji="1" lang="ja-JP" altLang="en-US" dirty="0">
              <a:solidFill>
                <a:srgbClr val="FF0000"/>
              </a:solidFill>
            </a:endParaRPr>
          </a:p>
        </p:txBody>
      </p:sp>
      <p:grpSp>
        <p:nvGrpSpPr>
          <p:cNvPr id="11" name="Group 10">
            <a:extLst>
              <a:ext uri="{FF2B5EF4-FFF2-40B4-BE49-F238E27FC236}">
                <a16:creationId xmlns:a16="http://schemas.microsoft.com/office/drawing/2014/main" id="{0FAEBBD6-ECAF-4AE3-AE57-B366619B594E}"/>
              </a:ext>
            </a:extLst>
          </p:cNvPr>
          <p:cNvGrpSpPr/>
          <p:nvPr/>
        </p:nvGrpSpPr>
        <p:grpSpPr>
          <a:xfrm>
            <a:off x="509412" y="3020018"/>
            <a:ext cx="8023028" cy="3604603"/>
            <a:chOff x="509412" y="3020018"/>
            <a:chExt cx="8023028" cy="3604603"/>
          </a:xfrm>
        </p:grpSpPr>
        <p:sp>
          <p:nvSpPr>
            <p:cNvPr id="8" name="Rectangle: Rounded Corners 7">
              <a:extLst>
                <a:ext uri="{FF2B5EF4-FFF2-40B4-BE49-F238E27FC236}">
                  <a16:creationId xmlns:a16="http://schemas.microsoft.com/office/drawing/2014/main" id="{C3FB45DF-7391-4CA3-8916-C7FD63AF186A}"/>
                </a:ext>
              </a:extLst>
            </p:cNvPr>
            <p:cNvSpPr/>
            <p:nvPr/>
          </p:nvSpPr>
          <p:spPr bwMode="auto">
            <a:xfrm>
              <a:off x="5364088" y="3750247"/>
              <a:ext cx="576064" cy="398832"/>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ja-JP" altLang="en-US"/>
            </a:p>
          </p:txBody>
        </p:sp>
        <p:sp>
          <p:nvSpPr>
            <p:cNvPr id="42" name="角丸四角形 41"/>
            <p:cNvSpPr/>
            <p:nvPr/>
          </p:nvSpPr>
          <p:spPr>
            <a:xfrm>
              <a:off x="4499992" y="3750247"/>
              <a:ext cx="864096" cy="398833"/>
            </a:xfrm>
            <a:prstGeom prst="roundRect">
              <a:avLst/>
            </a:prstGeom>
            <a:solidFill>
              <a:srgbClr val="BAE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683568" y="4581128"/>
              <a:ext cx="3902800" cy="369332"/>
            </a:xfrm>
            <a:prstGeom prst="rect">
              <a:avLst/>
            </a:prstGeom>
            <a:noFill/>
          </p:spPr>
          <p:txBody>
            <a:bodyPr wrap="none" rtlCol="0">
              <a:spAutoFit/>
            </a:bodyPr>
            <a:lstStyle/>
            <a:p>
              <a:r>
                <a:rPr lang="en-US" altLang="ja-JP" dirty="0">
                  <a:solidFill>
                    <a:srgbClr val="00B050"/>
                  </a:solidFill>
                </a:rPr>
                <a:t>2</a:t>
              </a:r>
              <a:r>
                <a:rPr lang="en-US" altLang="ja-JP" baseline="30000" dirty="0">
                  <a:solidFill>
                    <a:srgbClr val="00B050"/>
                  </a:solidFill>
                </a:rPr>
                <a:t>nd</a:t>
              </a:r>
              <a:r>
                <a:rPr lang="en-US" altLang="ja-JP" dirty="0">
                  <a:solidFill>
                    <a:srgbClr val="00B050"/>
                  </a:solidFill>
                </a:rPr>
                <a:t> step: Getting Laguerre polynomials</a:t>
              </a:r>
              <a:endParaRPr kumimoji="1" lang="ja-JP" altLang="en-US" dirty="0">
                <a:solidFill>
                  <a:srgbClr val="00B050"/>
                </a:solidFill>
              </a:endParaRPr>
            </a:p>
          </p:txBody>
        </p:sp>
        <p:grpSp>
          <p:nvGrpSpPr>
            <p:cNvPr id="40" name="グループ化 39"/>
            <p:cNvGrpSpPr/>
            <p:nvPr/>
          </p:nvGrpSpPr>
          <p:grpSpPr>
            <a:xfrm>
              <a:off x="683568" y="3020018"/>
              <a:ext cx="7848872" cy="1255101"/>
              <a:chOff x="971600" y="2132856"/>
              <a:chExt cx="7848872" cy="1255101"/>
            </a:xfrm>
          </p:grpSpPr>
          <p:grpSp>
            <p:nvGrpSpPr>
              <p:cNvPr id="35" name="グループ化 34"/>
              <p:cNvGrpSpPr/>
              <p:nvPr/>
            </p:nvGrpSpPr>
            <p:grpSpPr>
              <a:xfrm>
                <a:off x="971600" y="2132856"/>
                <a:ext cx="5194329" cy="1255101"/>
                <a:chOff x="971600" y="2057348"/>
                <a:chExt cx="5194329" cy="1255101"/>
              </a:xfrm>
            </p:grpSpPr>
            <p:sp>
              <p:nvSpPr>
                <p:cNvPr id="34" name="角丸四角形 33"/>
                <p:cNvSpPr/>
                <p:nvPr/>
              </p:nvSpPr>
              <p:spPr>
                <a:xfrm>
                  <a:off x="2159732" y="2686704"/>
                  <a:ext cx="1154340" cy="606237"/>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2" name="図 21" descr="\begin{document}&#10;\begin{align*}&#10;e^{- i u \cos(\bt) }&#10;=&#10;\sum_{n=0}^{\infty} (2-\delta_{n0}) I_n(-iu) \ e^{in\bt} &#10;\end{align*}&#10;\end{document}"/>
                <p:cNvPicPr>
                  <a:picLocks/>
                </p:cNvPicPr>
                <p:nvPr/>
              </p:nvPicPr>
              <p:blipFill>
                <a:blip r:embed="rId5" cstate="print"/>
                <a:stretch>
                  <a:fillRect/>
                </a:stretch>
              </p:blipFill>
              <p:spPr>
                <a:xfrm>
                  <a:off x="2303748" y="2664377"/>
                  <a:ext cx="3862181" cy="648072"/>
                </a:xfrm>
                <a:prstGeom prst="rect">
                  <a:avLst/>
                </a:prstGeom>
              </p:spPr>
            </p:pic>
            <p:sp>
              <p:nvSpPr>
                <p:cNvPr id="23" name="テキスト ボックス 22"/>
                <p:cNvSpPr txBox="1"/>
                <p:nvPr/>
              </p:nvSpPr>
              <p:spPr>
                <a:xfrm>
                  <a:off x="971600" y="2057348"/>
                  <a:ext cx="3757888" cy="369332"/>
                </a:xfrm>
                <a:prstGeom prst="rect">
                  <a:avLst/>
                </a:prstGeom>
                <a:noFill/>
              </p:spPr>
              <p:txBody>
                <a:bodyPr wrap="none" rtlCol="0">
                  <a:spAutoFit/>
                </a:bodyPr>
                <a:lstStyle/>
                <a:p>
                  <a:r>
                    <a:rPr lang="en-US" altLang="ja-JP" dirty="0">
                      <a:solidFill>
                        <a:srgbClr val="0070C0"/>
                      </a:solidFill>
                    </a:rPr>
                    <a:t>1</a:t>
                  </a:r>
                  <a:r>
                    <a:rPr lang="en-US" altLang="ja-JP" baseline="30000" dirty="0">
                      <a:solidFill>
                        <a:srgbClr val="0070C0"/>
                      </a:solidFill>
                    </a:rPr>
                    <a:t>st</a:t>
                  </a:r>
                  <a:r>
                    <a:rPr lang="en-US" altLang="ja-JP" dirty="0">
                      <a:solidFill>
                        <a:srgbClr val="0070C0"/>
                      </a:solidFill>
                    </a:rPr>
                    <a:t> step:</a:t>
                  </a:r>
                  <a:r>
                    <a:rPr kumimoji="1" lang="en-US" altLang="ja-JP" dirty="0">
                      <a:solidFill>
                        <a:srgbClr val="0070C0"/>
                      </a:solidFill>
                    </a:rPr>
                    <a:t> “P</a:t>
                  </a:r>
                  <a:r>
                    <a:rPr lang="en-US" altLang="ja-JP" dirty="0">
                      <a:solidFill>
                        <a:srgbClr val="0070C0"/>
                      </a:solidFill>
                    </a:rPr>
                    <a:t>artial wave decomposition”</a:t>
                  </a:r>
                  <a:endParaRPr kumimoji="1" lang="ja-JP" altLang="en-US" sz="1400" dirty="0">
                    <a:solidFill>
                      <a:srgbClr val="0070C0"/>
                    </a:solidFill>
                  </a:endParaRPr>
                </a:p>
              </p:txBody>
            </p:sp>
          </p:grpSp>
          <p:sp>
            <p:nvSpPr>
              <p:cNvPr id="38" name="テキスト ボックス 37"/>
              <p:cNvSpPr txBox="1"/>
              <p:nvPr/>
            </p:nvSpPr>
            <p:spPr>
              <a:xfrm>
                <a:off x="6737722" y="2892586"/>
                <a:ext cx="2082750" cy="369332"/>
              </a:xfrm>
              <a:prstGeom prst="rect">
                <a:avLst/>
              </a:prstGeom>
              <a:solidFill>
                <a:srgbClr val="FFC000"/>
              </a:solidFill>
            </p:spPr>
            <p:txBody>
              <a:bodyPr wrap="none" rtlCol="0">
                <a:spAutoFit/>
              </a:bodyPr>
              <a:lstStyle/>
              <a:p>
                <a:r>
                  <a:rPr kumimoji="1" lang="en-US" altLang="ja-JP" dirty="0"/>
                  <a:t>Linear w.r.t. τ </a:t>
                </a:r>
                <a:r>
                  <a:rPr lang="en-US" altLang="ja-JP" dirty="0"/>
                  <a:t>in exp.</a:t>
                </a:r>
                <a:endParaRPr lang="ja-JP" altLang="en-US" dirty="0"/>
              </a:p>
            </p:txBody>
          </p:sp>
        </p:grpSp>
        <p:sp>
          <p:nvSpPr>
            <p:cNvPr id="39" name="テキスト ボックス 38"/>
            <p:cNvSpPr txBox="1"/>
            <p:nvPr/>
          </p:nvSpPr>
          <p:spPr>
            <a:xfrm>
              <a:off x="6363056" y="6255289"/>
              <a:ext cx="2082750" cy="369332"/>
            </a:xfrm>
            <a:prstGeom prst="rect">
              <a:avLst/>
            </a:prstGeom>
            <a:solidFill>
              <a:srgbClr val="FFC000"/>
            </a:solidFill>
          </p:spPr>
          <p:txBody>
            <a:bodyPr wrap="none" rtlCol="0">
              <a:spAutoFit/>
            </a:bodyPr>
            <a:lstStyle/>
            <a:p>
              <a:r>
                <a:rPr kumimoji="1" lang="en-US" altLang="ja-JP" dirty="0"/>
                <a:t>Linear w.r.t. τ </a:t>
              </a:r>
              <a:r>
                <a:rPr lang="en-US" altLang="ja-JP" dirty="0"/>
                <a:t>in exp.</a:t>
              </a:r>
              <a:endParaRPr lang="ja-JP" altLang="en-US" dirty="0"/>
            </a:p>
          </p:txBody>
        </p:sp>
        <p:grpSp>
          <p:nvGrpSpPr>
            <p:cNvPr id="9" name="Group 8">
              <a:extLst>
                <a:ext uri="{FF2B5EF4-FFF2-40B4-BE49-F238E27FC236}">
                  <a16:creationId xmlns:a16="http://schemas.microsoft.com/office/drawing/2014/main" id="{2899EF4C-BE3E-4677-9C91-8EAA08E3E9A1}"/>
                </a:ext>
              </a:extLst>
            </p:cNvPr>
            <p:cNvGrpSpPr/>
            <p:nvPr/>
          </p:nvGrpSpPr>
          <p:grpSpPr>
            <a:xfrm>
              <a:off x="509412" y="5112453"/>
              <a:ext cx="7926074" cy="1142836"/>
              <a:chOff x="509412" y="5229200"/>
              <a:chExt cx="7926074" cy="1142836"/>
            </a:xfrm>
          </p:grpSpPr>
          <p:sp>
            <p:nvSpPr>
              <p:cNvPr id="29" name="Rectangle: Rounded Corners 28">
                <a:extLst>
                  <a:ext uri="{FF2B5EF4-FFF2-40B4-BE49-F238E27FC236}">
                    <a16:creationId xmlns:a16="http://schemas.microsoft.com/office/drawing/2014/main" id="{1A86D2E0-8B6E-47D2-8C61-5AFA18D85069}"/>
                  </a:ext>
                </a:extLst>
              </p:cNvPr>
              <p:cNvSpPr/>
              <p:nvPr/>
            </p:nvSpPr>
            <p:spPr bwMode="auto">
              <a:xfrm>
                <a:off x="7812360" y="5786679"/>
                <a:ext cx="623126" cy="398832"/>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ja-JP" altLang="en-US"/>
              </a:p>
            </p:txBody>
          </p:sp>
          <p:sp>
            <p:nvSpPr>
              <p:cNvPr id="32" name="角丸四角形 31"/>
              <p:cNvSpPr/>
              <p:nvPr/>
            </p:nvSpPr>
            <p:spPr>
              <a:xfrm>
                <a:off x="509412" y="5589240"/>
                <a:ext cx="3141613" cy="782796"/>
              </a:xfrm>
              <a:prstGeom prst="roundRect">
                <a:avLst/>
              </a:prstGeom>
              <a:solidFill>
                <a:srgbClr val="BAE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角丸四角形吹き出し 11"/>
              <p:cNvSpPr/>
              <p:nvPr/>
            </p:nvSpPr>
            <p:spPr>
              <a:xfrm>
                <a:off x="5741128" y="5229200"/>
                <a:ext cx="2694358" cy="343961"/>
              </a:xfrm>
              <a:prstGeom prst="wedgeRoundRectCallout">
                <a:avLst>
                  <a:gd name="adj1" fmla="val 1273"/>
                  <a:gd name="adj2" fmla="val 109226"/>
                  <a:gd name="adj3" fmla="val 16667"/>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solidFill>
                      <a:schemeClr val="tx1"/>
                    </a:solidFill>
                  </a:rPr>
                  <a:t>Associated </a:t>
                </a:r>
                <a:r>
                  <a:rPr kumimoji="1" lang="en-US" altLang="ja-JP" sz="1200" dirty="0" err="1">
                    <a:solidFill>
                      <a:schemeClr val="tx1"/>
                    </a:solidFill>
                  </a:rPr>
                  <a:t>Laguerre</a:t>
                </a:r>
                <a:r>
                  <a:rPr kumimoji="1" lang="en-US" altLang="ja-JP" sz="1200" dirty="0">
                    <a:solidFill>
                      <a:schemeClr val="tx1"/>
                    </a:solidFill>
                  </a:rPr>
                  <a:t> polynomial</a:t>
                </a:r>
                <a:endParaRPr kumimoji="1" lang="ja-JP" altLang="en-US" sz="1200" dirty="0">
                  <a:solidFill>
                    <a:schemeClr val="tx1"/>
                  </a:solidFill>
                </a:endParaRPr>
              </a:p>
            </p:txBody>
          </p:sp>
          <p:pic>
            <p:nvPicPr>
              <p:cNvPr id="4" name="図 3" descr="\begin{document}&#10;\begin{align*}&#10;{\rm Put} \ &#10;z = \exp ( -2i \tau ) &#10;\ {\rm and } \ &#10;x=y=\eta&#10;\end{align*}&#10;\end{document}"/>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805192" y="5283230"/>
                <a:ext cx="3141613" cy="219463"/>
              </a:xfrm>
              <a:prstGeom prst="rect">
                <a:avLst/>
              </a:prstGeom>
            </p:spPr>
          </p:pic>
          <p:pic>
            <p:nvPicPr>
              <p:cNvPr id="7" name="Picture 6">
                <a:extLst>
                  <a:ext uri="{FF2B5EF4-FFF2-40B4-BE49-F238E27FC236}">
                    <a16:creationId xmlns:a16="http://schemas.microsoft.com/office/drawing/2014/main" id="{96F9A101-2DEE-4AF9-B0BB-E181B84AE53E}"/>
                  </a:ext>
                </a:extLst>
              </p:cNvPr>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666749" y="5716927"/>
                <a:ext cx="7721675" cy="592393"/>
              </a:xfrm>
              <a:prstGeom prst="rect">
                <a:avLst/>
              </a:prstGeom>
            </p:spPr>
          </p:pic>
        </p:grpSp>
      </p:grpSp>
    </p:spTree>
    <p:extLst>
      <p:ext uri="{BB962C8B-B14F-4D97-AF65-F5344CB8AC3E}">
        <p14:creationId xmlns:p14="http://schemas.microsoft.com/office/powerpoint/2010/main" val="2116544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1"/>
          <p:cNvSpPr txBox="1"/>
          <p:nvPr/>
        </p:nvSpPr>
        <p:spPr>
          <a:xfrm>
            <a:off x="1115207" y="188640"/>
            <a:ext cx="6443752" cy="461665"/>
          </a:xfrm>
          <a:prstGeom prst="rect">
            <a:avLst/>
          </a:prstGeom>
          <a:noFill/>
        </p:spPr>
        <p:txBody>
          <a:bodyPr wrap="none" rtlCol="0">
            <a:spAutoFit/>
          </a:bodyPr>
          <a:lstStyle/>
          <a:p>
            <a:r>
              <a:rPr lang="en-US" altLang="ja-JP" sz="2400" dirty="0">
                <a:solidFill>
                  <a:srgbClr val="0070C0"/>
                </a:solidFill>
              </a:rPr>
              <a:t>All terms fall in one of  three elementary integrals.</a:t>
            </a:r>
            <a:endParaRPr lang="ja-JP" altLang="en-US" sz="2400" dirty="0">
              <a:solidFill>
                <a:srgbClr val="0070C0"/>
              </a:solidFill>
            </a:endParaRPr>
          </a:p>
        </p:txBody>
      </p:sp>
      <p:grpSp>
        <p:nvGrpSpPr>
          <p:cNvPr id="78" name="Group 77">
            <a:extLst>
              <a:ext uri="{FF2B5EF4-FFF2-40B4-BE49-F238E27FC236}">
                <a16:creationId xmlns:a16="http://schemas.microsoft.com/office/drawing/2014/main" id="{733F573C-3B2B-48E6-AF5C-43ED803E0B90}"/>
              </a:ext>
            </a:extLst>
          </p:cNvPr>
          <p:cNvGrpSpPr/>
          <p:nvPr/>
        </p:nvGrpSpPr>
        <p:grpSpPr>
          <a:xfrm>
            <a:off x="1259037" y="823394"/>
            <a:ext cx="4969147" cy="1741510"/>
            <a:chOff x="1176265" y="1315423"/>
            <a:chExt cx="4969147" cy="1741510"/>
          </a:xfrm>
        </p:grpSpPr>
        <p:sp>
          <p:nvSpPr>
            <p:cNvPr id="77" name="Rectangle: Rounded Corners 76">
              <a:extLst>
                <a:ext uri="{FF2B5EF4-FFF2-40B4-BE49-F238E27FC236}">
                  <a16:creationId xmlns:a16="http://schemas.microsoft.com/office/drawing/2014/main" id="{8A109540-75FE-4C73-81C2-5F82A15866C1}"/>
                </a:ext>
              </a:extLst>
            </p:cNvPr>
            <p:cNvSpPr/>
            <p:nvPr/>
          </p:nvSpPr>
          <p:spPr bwMode="auto">
            <a:xfrm>
              <a:off x="1176265" y="1315423"/>
              <a:ext cx="4969147" cy="1741510"/>
            </a:xfrm>
            <a:prstGeom prst="roundRect">
              <a:avLst/>
            </a:prstGeom>
            <a:solidFill>
              <a:srgbClr val="CCFF66"/>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ja-JP" altLang="en-US"/>
            </a:p>
          </p:txBody>
        </p:sp>
        <p:pic>
          <p:nvPicPr>
            <p:cNvPr id="18" name="図 17" descr="\begin{document}&#10;\begin{eqnarray}&#10;F_{\ell}^n (r_\parallel^2, \Br) &#10;&amp;=&amp;&#10;\frac{i}{\Br}&#10;\int_{-1}^1 \!\! d\beta \int _0^\infty \!\! d\tau&#10;\ e^{-i  \left( \phi_\parallel + 2\ell -n\beta + n \right) \tau  }&#10;\nonumber&#10;\\&#10;G_{\ell}^n (r_\parallel^2, \Br) &#10;&amp;=&amp;&#10;\frac{i}{\Br}&#10;\int_{-1}^1 d\beta \int _0^\infty d\tau&#10;\ \beta \, &#10;e^{-i  \left( \phi_\parallel + 2\ell -n\beta + n \right) \tau  }&#10;\nonumber&#10;\\&#10;H_{\ell}^n (r_\parallel^2, \Br) &#10;&amp;=&amp;&#10;\frac{i}{\Br}&#10;\int_{-1}^1 d\beta \int _0^\infty d\tau &#10;\ \beta^2 \, &#10;e^{-i  \left( \phi_\parallel + 2\ell -n\beta + n \right) \tau  }&#10;\nonumber&#10;\end{eqnarray}&#10;\end{document}"/>
            <p:cNvPicPr>
              <a:picLocks/>
            </p:cNvPicPr>
            <p:nvPr/>
          </p:nvPicPr>
          <p:blipFill>
            <a:blip r:embed="rId6" cstate="print"/>
            <a:stretch>
              <a:fillRect/>
            </a:stretch>
          </p:blipFill>
          <p:spPr>
            <a:xfrm>
              <a:off x="1452883" y="1404274"/>
              <a:ext cx="4487269" cy="1602162"/>
            </a:xfrm>
            <a:prstGeom prst="rect">
              <a:avLst/>
            </a:prstGeom>
            <a:noFill/>
            <a:ln>
              <a:noFill/>
            </a:ln>
          </p:spPr>
        </p:pic>
      </p:grpSp>
      <p:pic>
        <p:nvPicPr>
          <p:cNvPr id="20" name="図 19" descr="\begin{document}&#10;\begin{align*}&#10;\phi_\parallel (q_\parallel^2, B) &#10;=&#10;\frac{m^2}{eB}&#10;\left\{&#10;1 - (1-\beta^2) \ \frac{q_\parallel^2 }{4m^2}&#10;\right\}&#10;\end{align*}&#10;\end{document}"/>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6500315" y="1887935"/>
            <a:ext cx="2176141" cy="418554"/>
          </a:xfrm>
          <a:prstGeom prst="rect">
            <a:avLst/>
          </a:prstGeom>
        </p:spPr>
      </p:pic>
      <p:grpSp>
        <p:nvGrpSpPr>
          <p:cNvPr id="94" name="Group 93">
            <a:extLst>
              <a:ext uri="{FF2B5EF4-FFF2-40B4-BE49-F238E27FC236}">
                <a16:creationId xmlns:a16="http://schemas.microsoft.com/office/drawing/2014/main" id="{8A562F45-81D8-474E-B2D4-929B57C35FB7}"/>
              </a:ext>
            </a:extLst>
          </p:cNvPr>
          <p:cNvGrpSpPr/>
          <p:nvPr/>
        </p:nvGrpSpPr>
        <p:grpSpPr>
          <a:xfrm>
            <a:off x="323528" y="3111351"/>
            <a:ext cx="8587680" cy="3630017"/>
            <a:chOff x="323528" y="3111351"/>
            <a:chExt cx="8587680" cy="3630017"/>
          </a:xfrm>
        </p:grpSpPr>
        <p:pic>
          <p:nvPicPr>
            <p:cNvPr id="90" name="Picture 89">
              <a:extLst>
                <a:ext uri="{FF2B5EF4-FFF2-40B4-BE49-F238E27FC236}">
                  <a16:creationId xmlns:a16="http://schemas.microsoft.com/office/drawing/2014/main" id="{3C4541AF-3A8F-4FB9-9D01-A3594DF2E980}"/>
                </a:ext>
              </a:extLst>
            </p:cNvPr>
            <p:cNvPicPr>
              <a:picLocks noChangeAspect="1"/>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a:xfrm>
              <a:off x="323528" y="3111351"/>
              <a:ext cx="8587680" cy="245641"/>
            </a:xfrm>
            <a:prstGeom prst="rect">
              <a:avLst/>
            </a:prstGeom>
          </p:spPr>
        </p:pic>
        <p:grpSp>
          <p:nvGrpSpPr>
            <p:cNvPr id="74" name="Group 73">
              <a:extLst>
                <a:ext uri="{FF2B5EF4-FFF2-40B4-BE49-F238E27FC236}">
                  <a16:creationId xmlns:a16="http://schemas.microsoft.com/office/drawing/2014/main" id="{65CD0A77-4B5E-4E85-A544-3D65FEDCB161}"/>
                </a:ext>
              </a:extLst>
            </p:cNvPr>
            <p:cNvGrpSpPr/>
            <p:nvPr/>
          </p:nvGrpSpPr>
          <p:grpSpPr>
            <a:xfrm>
              <a:off x="2761813" y="3984008"/>
              <a:ext cx="4861405" cy="2757360"/>
              <a:chOff x="1475656" y="3186674"/>
              <a:chExt cx="6059907" cy="3437143"/>
            </a:xfrm>
          </p:grpSpPr>
          <p:sp>
            <p:nvSpPr>
              <p:cNvPr id="13" name="フローチャート : 磁気ディスク 6">
                <a:extLst>
                  <a:ext uri="{FF2B5EF4-FFF2-40B4-BE49-F238E27FC236}">
                    <a16:creationId xmlns:a16="http://schemas.microsoft.com/office/drawing/2014/main" id="{AB7C543D-6F0C-4128-8873-6EEBCD137B08}"/>
                  </a:ext>
                </a:extLst>
              </p:cNvPr>
              <p:cNvSpPr/>
              <p:nvPr/>
            </p:nvSpPr>
            <p:spPr>
              <a:xfrm>
                <a:off x="1475656" y="3186674"/>
                <a:ext cx="6059907" cy="3437143"/>
              </a:xfrm>
              <a:prstGeom prst="flowChartMagneticDisk">
                <a:avLst/>
              </a:prstGeom>
              <a:gradFill flip="none" rotWithShape="1">
                <a:gsLst>
                  <a:gs pos="0">
                    <a:srgbClr val="00B0F0">
                      <a:alpha val="66000"/>
                    </a:srgbClr>
                  </a:gs>
                  <a:gs pos="58000">
                    <a:srgbClr val="00B0F0">
                      <a:lumMod val="33000"/>
                      <a:lumOff val="67000"/>
                      <a:alpha val="90000"/>
                    </a:srgbClr>
                  </a:gs>
                  <a:gs pos="91000">
                    <a:schemeClr val="tx2">
                      <a:lumMod val="7000"/>
                      <a:lumOff val="93000"/>
                      <a:alpha val="54000"/>
                    </a:schemeClr>
                  </a:gs>
                </a:gsLst>
                <a:path path="circle">
                  <a:fillToRect l="50000" t="50000" r="50000" b="50000"/>
                </a:path>
                <a:tileRect/>
              </a:gra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dirty="0"/>
              </a:p>
            </p:txBody>
          </p:sp>
          <p:grpSp>
            <p:nvGrpSpPr>
              <p:cNvPr id="11" name="Group 10">
                <a:extLst>
                  <a:ext uri="{FF2B5EF4-FFF2-40B4-BE49-F238E27FC236}">
                    <a16:creationId xmlns:a16="http://schemas.microsoft.com/office/drawing/2014/main" id="{C7B565CA-BAF1-4C06-AE19-EA57841066EC}"/>
                  </a:ext>
                </a:extLst>
              </p:cNvPr>
              <p:cNvGrpSpPr/>
              <p:nvPr/>
            </p:nvGrpSpPr>
            <p:grpSpPr>
              <a:xfrm>
                <a:off x="2629948" y="3212976"/>
                <a:ext cx="3454220" cy="2915949"/>
                <a:chOff x="890521" y="3369689"/>
                <a:chExt cx="3454220" cy="2915949"/>
              </a:xfrm>
            </p:grpSpPr>
            <p:sp>
              <p:nvSpPr>
                <p:cNvPr id="66" name="フリーフォーム 30">
                  <a:extLst>
                    <a:ext uri="{FF2B5EF4-FFF2-40B4-BE49-F238E27FC236}">
                      <a16:creationId xmlns:a16="http://schemas.microsoft.com/office/drawing/2014/main" id="{9BCF074B-5A56-4CC3-A0E0-81F9DA0E777E}"/>
                    </a:ext>
                  </a:extLst>
                </p:cNvPr>
                <p:cNvSpPr/>
                <p:nvPr/>
              </p:nvSpPr>
              <p:spPr>
                <a:xfrm flipH="1">
                  <a:off x="890521" y="4886656"/>
                  <a:ext cx="1049134" cy="226622"/>
                </a:xfrm>
                <a:custGeom>
                  <a:avLst/>
                  <a:gdLst>
                    <a:gd name="connsiteX0" fmla="*/ 0 w 6371771"/>
                    <a:gd name="connsiteY0" fmla="*/ 803124 h 1533677"/>
                    <a:gd name="connsiteX1" fmla="*/ 682171 w 6371771"/>
                    <a:gd name="connsiteY1" fmla="*/ 120953 h 1533677"/>
                    <a:gd name="connsiteX2" fmla="*/ 1407885 w 6371771"/>
                    <a:gd name="connsiteY2" fmla="*/ 1528839 h 1533677"/>
                    <a:gd name="connsiteX3" fmla="*/ 2133600 w 6371771"/>
                    <a:gd name="connsiteY3" fmla="*/ 106439 h 1533677"/>
                    <a:gd name="connsiteX4" fmla="*/ 2844800 w 6371771"/>
                    <a:gd name="connsiteY4" fmla="*/ 1528839 h 1533677"/>
                    <a:gd name="connsiteX5" fmla="*/ 3570514 w 6371771"/>
                    <a:gd name="connsiteY5" fmla="*/ 77410 h 1533677"/>
                    <a:gd name="connsiteX6" fmla="*/ 4281714 w 6371771"/>
                    <a:gd name="connsiteY6" fmla="*/ 1514324 h 1533677"/>
                    <a:gd name="connsiteX7" fmla="*/ 4978400 w 6371771"/>
                    <a:gd name="connsiteY7" fmla="*/ 91924 h 1533677"/>
                    <a:gd name="connsiteX8" fmla="*/ 5733143 w 6371771"/>
                    <a:gd name="connsiteY8" fmla="*/ 1514324 h 1533677"/>
                    <a:gd name="connsiteX9" fmla="*/ 6371771 w 6371771"/>
                    <a:gd name="connsiteY9" fmla="*/ 77410 h 1533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71771" h="1533677">
                      <a:moveTo>
                        <a:pt x="0" y="803124"/>
                      </a:moveTo>
                      <a:cubicBezTo>
                        <a:pt x="223761" y="401562"/>
                        <a:pt x="447523" y="0"/>
                        <a:pt x="682171" y="120953"/>
                      </a:cubicBezTo>
                      <a:cubicBezTo>
                        <a:pt x="916819" y="241906"/>
                        <a:pt x="1165980" y="1531258"/>
                        <a:pt x="1407885" y="1528839"/>
                      </a:cubicBezTo>
                      <a:cubicBezTo>
                        <a:pt x="1649790" y="1526420"/>
                        <a:pt x="1894114" y="106439"/>
                        <a:pt x="2133600" y="106439"/>
                      </a:cubicBezTo>
                      <a:cubicBezTo>
                        <a:pt x="2373086" y="106439"/>
                        <a:pt x="2605314" y="1533677"/>
                        <a:pt x="2844800" y="1528839"/>
                      </a:cubicBezTo>
                      <a:cubicBezTo>
                        <a:pt x="3084286" y="1524001"/>
                        <a:pt x="3331028" y="79829"/>
                        <a:pt x="3570514" y="77410"/>
                      </a:cubicBezTo>
                      <a:cubicBezTo>
                        <a:pt x="3810000" y="74991"/>
                        <a:pt x="4047066" y="1511905"/>
                        <a:pt x="4281714" y="1514324"/>
                      </a:cubicBezTo>
                      <a:cubicBezTo>
                        <a:pt x="4516362" y="1516743"/>
                        <a:pt x="4736495" y="91924"/>
                        <a:pt x="4978400" y="91924"/>
                      </a:cubicBezTo>
                      <a:cubicBezTo>
                        <a:pt x="5220305" y="91924"/>
                        <a:pt x="5500915" y="1516743"/>
                        <a:pt x="5733143" y="1514324"/>
                      </a:cubicBezTo>
                      <a:cubicBezTo>
                        <a:pt x="5965371" y="1511905"/>
                        <a:pt x="6168571" y="794657"/>
                        <a:pt x="6371771" y="77410"/>
                      </a:cubicBezTo>
                    </a:path>
                  </a:pathLst>
                </a:custGeom>
                <a:ln w="38100">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nvGrpSpPr>
                <p:cNvPr id="16" name="グループ化 91">
                  <a:extLst>
                    <a:ext uri="{FF2B5EF4-FFF2-40B4-BE49-F238E27FC236}">
                      <a16:creationId xmlns:a16="http://schemas.microsoft.com/office/drawing/2014/main" id="{C019844F-23BA-4AB7-99D0-1834251529B6}"/>
                    </a:ext>
                  </a:extLst>
                </p:cNvPr>
                <p:cNvGrpSpPr/>
                <p:nvPr/>
              </p:nvGrpSpPr>
              <p:grpSpPr>
                <a:xfrm>
                  <a:off x="1707064" y="4176502"/>
                  <a:ext cx="707274" cy="320965"/>
                  <a:chOff x="5267450" y="3810639"/>
                  <a:chExt cx="848735" cy="391695"/>
                </a:xfrm>
              </p:grpSpPr>
              <p:sp>
                <p:nvSpPr>
                  <p:cNvPr id="59" name="フリーフォーム 64">
                    <a:extLst>
                      <a:ext uri="{FF2B5EF4-FFF2-40B4-BE49-F238E27FC236}">
                        <a16:creationId xmlns:a16="http://schemas.microsoft.com/office/drawing/2014/main" id="{C44AFF7F-4476-4D09-A797-EBFFB7CA9DB9}"/>
                      </a:ext>
                    </a:extLst>
                  </p:cNvPr>
                  <p:cNvSpPr/>
                  <p:nvPr/>
                </p:nvSpPr>
                <p:spPr>
                  <a:xfrm rot="2260291">
                    <a:off x="5351970" y="4104714"/>
                    <a:ext cx="764215" cy="97620"/>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60" name="グループ化 89">
                    <a:extLst>
                      <a:ext uri="{FF2B5EF4-FFF2-40B4-BE49-F238E27FC236}">
                        <a16:creationId xmlns:a16="http://schemas.microsoft.com/office/drawing/2014/main" id="{54154196-1C22-45BD-AAD1-1293606BE3BF}"/>
                      </a:ext>
                    </a:extLst>
                  </p:cNvPr>
                  <p:cNvGrpSpPr/>
                  <p:nvPr/>
                </p:nvGrpSpPr>
                <p:grpSpPr>
                  <a:xfrm>
                    <a:off x="5267450" y="3810639"/>
                    <a:ext cx="141461" cy="141461"/>
                    <a:chOff x="7240824" y="2855449"/>
                    <a:chExt cx="141461" cy="141461"/>
                  </a:xfrm>
                </p:grpSpPr>
                <p:cxnSp>
                  <p:nvCxnSpPr>
                    <p:cNvPr id="61" name="直線コネクタ 8">
                      <a:extLst>
                        <a:ext uri="{FF2B5EF4-FFF2-40B4-BE49-F238E27FC236}">
                          <a16:creationId xmlns:a16="http://schemas.microsoft.com/office/drawing/2014/main" id="{3E29EF76-879E-4DBA-B1BC-E47BD7597337}"/>
                        </a:ext>
                      </a:extLst>
                    </p:cNvPr>
                    <p:cNvCxnSpPr/>
                    <p:nvPr/>
                  </p:nvCxnSpPr>
                  <p:spPr>
                    <a:xfrm>
                      <a:off x="7240824" y="2855449"/>
                      <a:ext cx="141461" cy="141461"/>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2" name="直線コネクタ 10">
                      <a:extLst>
                        <a:ext uri="{FF2B5EF4-FFF2-40B4-BE49-F238E27FC236}">
                          <a16:creationId xmlns:a16="http://schemas.microsoft.com/office/drawing/2014/main" id="{1899B239-675F-4622-A894-FB68B03ED4C0}"/>
                        </a:ext>
                      </a:extLst>
                    </p:cNvPr>
                    <p:cNvCxnSpPr/>
                    <p:nvPr/>
                  </p:nvCxnSpPr>
                  <p:spPr>
                    <a:xfrm flipH="1">
                      <a:off x="7240824" y="2855449"/>
                      <a:ext cx="141461" cy="141461"/>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3" name="直線コネクタ 86">
                      <a:extLst>
                        <a:ext uri="{FF2B5EF4-FFF2-40B4-BE49-F238E27FC236}">
                          <a16:creationId xmlns:a16="http://schemas.microsoft.com/office/drawing/2014/main" id="{526DCA95-4BEF-4AB5-AC51-AD01B92FAD6C}"/>
                        </a:ext>
                      </a:extLst>
                    </p:cNvPr>
                    <p:cNvCxnSpPr/>
                    <p:nvPr/>
                  </p:nvCxnSpPr>
                  <p:spPr>
                    <a:xfrm flipV="1">
                      <a:off x="7240824" y="2855449"/>
                      <a:ext cx="141461" cy="141461"/>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4" name="直線コネクタ 88">
                      <a:extLst>
                        <a:ext uri="{FF2B5EF4-FFF2-40B4-BE49-F238E27FC236}">
                          <a16:creationId xmlns:a16="http://schemas.microsoft.com/office/drawing/2014/main" id="{D9763FBD-62BF-4EE4-9B15-E22F03E8DAE4}"/>
                        </a:ext>
                      </a:extLst>
                    </p:cNvPr>
                    <p:cNvCxnSpPr/>
                    <p:nvPr/>
                  </p:nvCxnSpPr>
                  <p:spPr>
                    <a:xfrm>
                      <a:off x="7240824" y="2855449"/>
                      <a:ext cx="141461" cy="141461"/>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grpSp>
            <p:grpSp>
              <p:nvGrpSpPr>
                <p:cNvPr id="17" name="グループ化 92">
                  <a:extLst>
                    <a:ext uri="{FF2B5EF4-FFF2-40B4-BE49-F238E27FC236}">
                      <a16:creationId xmlns:a16="http://schemas.microsoft.com/office/drawing/2014/main" id="{31A9E675-AEFE-4425-A48E-40F55613A443}"/>
                    </a:ext>
                  </a:extLst>
                </p:cNvPr>
                <p:cNvGrpSpPr/>
                <p:nvPr/>
              </p:nvGrpSpPr>
              <p:grpSpPr>
                <a:xfrm rot="2025675">
                  <a:off x="2141115" y="4001119"/>
                  <a:ext cx="707274" cy="320965"/>
                  <a:chOff x="5267450" y="3810639"/>
                  <a:chExt cx="848735" cy="391695"/>
                </a:xfrm>
              </p:grpSpPr>
              <p:sp>
                <p:nvSpPr>
                  <p:cNvPr id="53" name="フリーフォーム 93">
                    <a:extLst>
                      <a:ext uri="{FF2B5EF4-FFF2-40B4-BE49-F238E27FC236}">
                        <a16:creationId xmlns:a16="http://schemas.microsoft.com/office/drawing/2014/main" id="{57E650B3-B990-4D96-B466-A470D166F00D}"/>
                      </a:ext>
                    </a:extLst>
                  </p:cNvPr>
                  <p:cNvSpPr/>
                  <p:nvPr/>
                </p:nvSpPr>
                <p:spPr>
                  <a:xfrm rot="2260291">
                    <a:off x="5351970" y="4104714"/>
                    <a:ext cx="764215" cy="97620"/>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54" name="グループ化 94">
                    <a:extLst>
                      <a:ext uri="{FF2B5EF4-FFF2-40B4-BE49-F238E27FC236}">
                        <a16:creationId xmlns:a16="http://schemas.microsoft.com/office/drawing/2014/main" id="{B9C5A6F3-D7D6-48B3-9EEA-63D2CB298925}"/>
                      </a:ext>
                    </a:extLst>
                  </p:cNvPr>
                  <p:cNvGrpSpPr/>
                  <p:nvPr/>
                </p:nvGrpSpPr>
                <p:grpSpPr>
                  <a:xfrm>
                    <a:off x="5267450" y="3810639"/>
                    <a:ext cx="141461" cy="141461"/>
                    <a:chOff x="7240824" y="2855449"/>
                    <a:chExt cx="141461" cy="141461"/>
                  </a:xfrm>
                </p:grpSpPr>
                <p:cxnSp>
                  <p:nvCxnSpPr>
                    <p:cNvPr id="55" name="直線コネクタ 95">
                      <a:extLst>
                        <a:ext uri="{FF2B5EF4-FFF2-40B4-BE49-F238E27FC236}">
                          <a16:creationId xmlns:a16="http://schemas.microsoft.com/office/drawing/2014/main" id="{49F053F7-41F9-4F63-B5F8-9CDC50B83055}"/>
                        </a:ext>
                      </a:extLst>
                    </p:cNvPr>
                    <p:cNvCxnSpPr/>
                    <p:nvPr/>
                  </p:nvCxnSpPr>
                  <p:spPr>
                    <a:xfrm>
                      <a:off x="7240824" y="2855449"/>
                      <a:ext cx="141461" cy="141461"/>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6" name="直線コネクタ 96">
                      <a:extLst>
                        <a:ext uri="{FF2B5EF4-FFF2-40B4-BE49-F238E27FC236}">
                          <a16:creationId xmlns:a16="http://schemas.microsoft.com/office/drawing/2014/main" id="{09AEDBC1-440B-44A2-86B2-5325A61D30B4}"/>
                        </a:ext>
                      </a:extLst>
                    </p:cNvPr>
                    <p:cNvCxnSpPr/>
                    <p:nvPr/>
                  </p:nvCxnSpPr>
                  <p:spPr>
                    <a:xfrm flipH="1">
                      <a:off x="7240824" y="2855449"/>
                      <a:ext cx="141461" cy="141461"/>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7" name="直線コネクタ 97">
                      <a:extLst>
                        <a:ext uri="{FF2B5EF4-FFF2-40B4-BE49-F238E27FC236}">
                          <a16:creationId xmlns:a16="http://schemas.microsoft.com/office/drawing/2014/main" id="{9F47B1BC-5439-426B-979B-A7F84F6D64F7}"/>
                        </a:ext>
                      </a:extLst>
                    </p:cNvPr>
                    <p:cNvCxnSpPr/>
                    <p:nvPr/>
                  </p:nvCxnSpPr>
                  <p:spPr>
                    <a:xfrm flipV="1">
                      <a:off x="7240824" y="2855449"/>
                      <a:ext cx="141461" cy="141461"/>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8" name="直線コネクタ 98">
                      <a:extLst>
                        <a:ext uri="{FF2B5EF4-FFF2-40B4-BE49-F238E27FC236}">
                          <a16:creationId xmlns:a16="http://schemas.microsoft.com/office/drawing/2014/main" id="{A0E90653-6651-48AC-A2AA-C27EB2C8802B}"/>
                        </a:ext>
                      </a:extLst>
                    </p:cNvPr>
                    <p:cNvCxnSpPr/>
                    <p:nvPr/>
                  </p:nvCxnSpPr>
                  <p:spPr>
                    <a:xfrm>
                      <a:off x="7240824" y="2855449"/>
                      <a:ext cx="141461" cy="141461"/>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grpSp>
            <p:grpSp>
              <p:nvGrpSpPr>
                <p:cNvPr id="19" name="グループ化 99">
                  <a:extLst>
                    <a:ext uri="{FF2B5EF4-FFF2-40B4-BE49-F238E27FC236}">
                      <a16:creationId xmlns:a16="http://schemas.microsoft.com/office/drawing/2014/main" id="{4214A923-42F8-4BF5-BBAA-840671133E55}"/>
                    </a:ext>
                  </a:extLst>
                </p:cNvPr>
                <p:cNvGrpSpPr/>
                <p:nvPr/>
              </p:nvGrpSpPr>
              <p:grpSpPr>
                <a:xfrm rot="3671051">
                  <a:off x="2609051" y="3997586"/>
                  <a:ext cx="707274" cy="320965"/>
                  <a:chOff x="5267450" y="3810639"/>
                  <a:chExt cx="848735" cy="391695"/>
                </a:xfrm>
              </p:grpSpPr>
              <p:sp>
                <p:nvSpPr>
                  <p:cNvPr id="47" name="フリーフォーム 100">
                    <a:extLst>
                      <a:ext uri="{FF2B5EF4-FFF2-40B4-BE49-F238E27FC236}">
                        <a16:creationId xmlns:a16="http://schemas.microsoft.com/office/drawing/2014/main" id="{0E002AC0-9837-4532-9665-0462CD505460}"/>
                      </a:ext>
                    </a:extLst>
                  </p:cNvPr>
                  <p:cNvSpPr/>
                  <p:nvPr/>
                </p:nvSpPr>
                <p:spPr>
                  <a:xfrm rot="2260291">
                    <a:off x="5351970" y="4104714"/>
                    <a:ext cx="764215" cy="97620"/>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8" name="グループ化 101">
                    <a:extLst>
                      <a:ext uri="{FF2B5EF4-FFF2-40B4-BE49-F238E27FC236}">
                        <a16:creationId xmlns:a16="http://schemas.microsoft.com/office/drawing/2014/main" id="{13F3600F-ED41-4B0C-90EE-2C4440D363F4}"/>
                      </a:ext>
                    </a:extLst>
                  </p:cNvPr>
                  <p:cNvGrpSpPr/>
                  <p:nvPr/>
                </p:nvGrpSpPr>
                <p:grpSpPr>
                  <a:xfrm>
                    <a:off x="5267450" y="3810639"/>
                    <a:ext cx="141461" cy="141461"/>
                    <a:chOff x="7240824" y="2855449"/>
                    <a:chExt cx="141461" cy="141461"/>
                  </a:xfrm>
                </p:grpSpPr>
                <p:cxnSp>
                  <p:nvCxnSpPr>
                    <p:cNvPr id="49" name="直線コネクタ 102">
                      <a:extLst>
                        <a:ext uri="{FF2B5EF4-FFF2-40B4-BE49-F238E27FC236}">
                          <a16:creationId xmlns:a16="http://schemas.microsoft.com/office/drawing/2014/main" id="{1C5B858A-5DB5-4175-8024-66A8E0A5BB39}"/>
                        </a:ext>
                      </a:extLst>
                    </p:cNvPr>
                    <p:cNvCxnSpPr/>
                    <p:nvPr/>
                  </p:nvCxnSpPr>
                  <p:spPr>
                    <a:xfrm>
                      <a:off x="7240824" y="2855449"/>
                      <a:ext cx="141461" cy="141461"/>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0" name="直線コネクタ 103">
                      <a:extLst>
                        <a:ext uri="{FF2B5EF4-FFF2-40B4-BE49-F238E27FC236}">
                          <a16:creationId xmlns:a16="http://schemas.microsoft.com/office/drawing/2014/main" id="{4CFBEBE5-EAC5-422B-BC7F-1C504674A33C}"/>
                        </a:ext>
                      </a:extLst>
                    </p:cNvPr>
                    <p:cNvCxnSpPr/>
                    <p:nvPr/>
                  </p:nvCxnSpPr>
                  <p:spPr>
                    <a:xfrm flipH="1">
                      <a:off x="7240824" y="2855449"/>
                      <a:ext cx="141461" cy="141461"/>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1" name="直線コネクタ 104">
                      <a:extLst>
                        <a:ext uri="{FF2B5EF4-FFF2-40B4-BE49-F238E27FC236}">
                          <a16:creationId xmlns:a16="http://schemas.microsoft.com/office/drawing/2014/main" id="{D312AAAB-D023-4F23-BCC2-B5E3D757C5A2}"/>
                        </a:ext>
                      </a:extLst>
                    </p:cNvPr>
                    <p:cNvCxnSpPr/>
                    <p:nvPr/>
                  </p:nvCxnSpPr>
                  <p:spPr>
                    <a:xfrm flipV="1">
                      <a:off x="7240824" y="2855449"/>
                      <a:ext cx="141461" cy="141461"/>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2" name="直線コネクタ 105">
                      <a:extLst>
                        <a:ext uri="{FF2B5EF4-FFF2-40B4-BE49-F238E27FC236}">
                          <a16:creationId xmlns:a16="http://schemas.microsoft.com/office/drawing/2014/main" id="{17AAAA08-46C0-465B-9785-052B5CA366E9}"/>
                        </a:ext>
                      </a:extLst>
                    </p:cNvPr>
                    <p:cNvCxnSpPr/>
                    <p:nvPr/>
                  </p:nvCxnSpPr>
                  <p:spPr>
                    <a:xfrm>
                      <a:off x="7240824" y="2855449"/>
                      <a:ext cx="141461" cy="141461"/>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grpSp>
            <p:grpSp>
              <p:nvGrpSpPr>
                <p:cNvPr id="22" name="グループ化 108">
                  <a:extLst>
                    <a:ext uri="{FF2B5EF4-FFF2-40B4-BE49-F238E27FC236}">
                      <a16:creationId xmlns:a16="http://schemas.microsoft.com/office/drawing/2014/main" id="{3400E722-B48E-4C36-9F42-1CD639032020}"/>
                    </a:ext>
                  </a:extLst>
                </p:cNvPr>
                <p:cNvGrpSpPr/>
                <p:nvPr/>
              </p:nvGrpSpPr>
              <p:grpSpPr>
                <a:xfrm rot="16962263">
                  <a:off x="1646694" y="5436339"/>
                  <a:ext cx="707274" cy="320965"/>
                  <a:chOff x="5267450" y="3810639"/>
                  <a:chExt cx="848735" cy="391695"/>
                </a:xfrm>
              </p:grpSpPr>
              <p:sp>
                <p:nvSpPr>
                  <p:cNvPr id="41" name="フリーフォーム 109">
                    <a:extLst>
                      <a:ext uri="{FF2B5EF4-FFF2-40B4-BE49-F238E27FC236}">
                        <a16:creationId xmlns:a16="http://schemas.microsoft.com/office/drawing/2014/main" id="{48CE7B7B-C6BC-4405-B649-C369B65030D6}"/>
                      </a:ext>
                    </a:extLst>
                  </p:cNvPr>
                  <p:cNvSpPr/>
                  <p:nvPr/>
                </p:nvSpPr>
                <p:spPr>
                  <a:xfrm rot="2260291">
                    <a:off x="5351970" y="4104714"/>
                    <a:ext cx="764215" cy="97620"/>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2" name="グループ化 110">
                    <a:extLst>
                      <a:ext uri="{FF2B5EF4-FFF2-40B4-BE49-F238E27FC236}">
                        <a16:creationId xmlns:a16="http://schemas.microsoft.com/office/drawing/2014/main" id="{42044C9E-542A-4EFA-BBFE-ED557AF49FE5}"/>
                      </a:ext>
                    </a:extLst>
                  </p:cNvPr>
                  <p:cNvGrpSpPr/>
                  <p:nvPr/>
                </p:nvGrpSpPr>
                <p:grpSpPr>
                  <a:xfrm>
                    <a:off x="5267450" y="3810639"/>
                    <a:ext cx="141461" cy="141461"/>
                    <a:chOff x="7240824" y="2855449"/>
                    <a:chExt cx="141461" cy="141461"/>
                  </a:xfrm>
                </p:grpSpPr>
                <p:cxnSp>
                  <p:nvCxnSpPr>
                    <p:cNvPr id="43" name="直線コネクタ 111">
                      <a:extLst>
                        <a:ext uri="{FF2B5EF4-FFF2-40B4-BE49-F238E27FC236}">
                          <a16:creationId xmlns:a16="http://schemas.microsoft.com/office/drawing/2014/main" id="{A1A16AF0-4B56-4EE9-8852-04BBBF64FE42}"/>
                        </a:ext>
                      </a:extLst>
                    </p:cNvPr>
                    <p:cNvCxnSpPr/>
                    <p:nvPr/>
                  </p:nvCxnSpPr>
                  <p:spPr>
                    <a:xfrm>
                      <a:off x="7240824" y="2855449"/>
                      <a:ext cx="141461" cy="141461"/>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4" name="直線コネクタ 112">
                      <a:extLst>
                        <a:ext uri="{FF2B5EF4-FFF2-40B4-BE49-F238E27FC236}">
                          <a16:creationId xmlns:a16="http://schemas.microsoft.com/office/drawing/2014/main" id="{F428D706-EFE8-42DF-B909-CC3289EC666E}"/>
                        </a:ext>
                      </a:extLst>
                    </p:cNvPr>
                    <p:cNvCxnSpPr/>
                    <p:nvPr/>
                  </p:nvCxnSpPr>
                  <p:spPr>
                    <a:xfrm flipH="1">
                      <a:off x="7240824" y="2855449"/>
                      <a:ext cx="141461" cy="141461"/>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5" name="直線コネクタ 113">
                      <a:extLst>
                        <a:ext uri="{FF2B5EF4-FFF2-40B4-BE49-F238E27FC236}">
                          <a16:creationId xmlns:a16="http://schemas.microsoft.com/office/drawing/2014/main" id="{062216D1-B688-4687-92EF-180D3DE1F9D7}"/>
                        </a:ext>
                      </a:extLst>
                    </p:cNvPr>
                    <p:cNvCxnSpPr/>
                    <p:nvPr/>
                  </p:nvCxnSpPr>
                  <p:spPr>
                    <a:xfrm flipV="1">
                      <a:off x="7240824" y="2855449"/>
                      <a:ext cx="141461" cy="141461"/>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6" name="直線コネクタ 114">
                      <a:extLst>
                        <a:ext uri="{FF2B5EF4-FFF2-40B4-BE49-F238E27FC236}">
                          <a16:creationId xmlns:a16="http://schemas.microsoft.com/office/drawing/2014/main" id="{61922CE8-47FB-4186-97D1-EE691FC21521}"/>
                        </a:ext>
                      </a:extLst>
                    </p:cNvPr>
                    <p:cNvCxnSpPr/>
                    <p:nvPr/>
                  </p:nvCxnSpPr>
                  <p:spPr>
                    <a:xfrm>
                      <a:off x="7240824" y="2855449"/>
                      <a:ext cx="141461" cy="141461"/>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grpSp>
            <p:grpSp>
              <p:nvGrpSpPr>
                <p:cNvPr id="23" name="グループ化 115">
                  <a:extLst>
                    <a:ext uri="{FF2B5EF4-FFF2-40B4-BE49-F238E27FC236}">
                      <a16:creationId xmlns:a16="http://schemas.microsoft.com/office/drawing/2014/main" id="{4182CF6A-B3E7-450A-BF90-FE6E51793A37}"/>
                    </a:ext>
                  </a:extLst>
                </p:cNvPr>
                <p:cNvGrpSpPr/>
                <p:nvPr/>
              </p:nvGrpSpPr>
              <p:grpSpPr>
                <a:xfrm rot="15053549">
                  <a:off x="1964129" y="5701271"/>
                  <a:ext cx="707274" cy="320965"/>
                  <a:chOff x="5267450" y="3810639"/>
                  <a:chExt cx="848735" cy="391695"/>
                </a:xfrm>
              </p:grpSpPr>
              <p:sp>
                <p:nvSpPr>
                  <p:cNvPr id="35" name="フリーフォーム 116">
                    <a:extLst>
                      <a:ext uri="{FF2B5EF4-FFF2-40B4-BE49-F238E27FC236}">
                        <a16:creationId xmlns:a16="http://schemas.microsoft.com/office/drawing/2014/main" id="{EDDB53C8-326A-4164-8AEF-06BC97134C58}"/>
                      </a:ext>
                    </a:extLst>
                  </p:cNvPr>
                  <p:cNvSpPr/>
                  <p:nvPr/>
                </p:nvSpPr>
                <p:spPr>
                  <a:xfrm rot="2260291">
                    <a:off x="5351970" y="4104714"/>
                    <a:ext cx="764215" cy="97620"/>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6" name="グループ化 117">
                    <a:extLst>
                      <a:ext uri="{FF2B5EF4-FFF2-40B4-BE49-F238E27FC236}">
                        <a16:creationId xmlns:a16="http://schemas.microsoft.com/office/drawing/2014/main" id="{2677AFA2-5CA4-4EAD-929F-8680BF9C2F9C}"/>
                      </a:ext>
                    </a:extLst>
                  </p:cNvPr>
                  <p:cNvGrpSpPr/>
                  <p:nvPr/>
                </p:nvGrpSpPr>
                <p:grpSpPr>
                  <a:xfrm>
                    <a:off x="5267450" y="3810639"/>
                    <a:ext cx="141461" cy="141461"/>
                    <a:chOff x="7240824" y="2855449"/>
                    <a:chExt cx="141461" cy="141461"/>
                  </a:xfrm>
                </p:grpSpPr>
                <p:cxnSp>
                  <p:nvCxnSpPr>
                    <p:cNvPr id="37" name="直線コネクタ 118">
                      <a:extLst>
                        <a:ext uri="{FF2B5EF4-FFF2-40B4-BE49-F238E27FC236}">
                          <a16:creationId xmlns:a16="http://schemas.microsoft.com/office/drawing/2014/main" id="{3D767477-3CE6-4248-A801-F9E5F34025EF}"/>
                        </a:ext>
                      </a:extLst>
                    </p:cNvPr>
                    <p:cNvCxnSpPr/>
                    <p:nvPr/>
                  </p:nvCxnSpPr>
                  <p:spPr>
                    <a:xfrm>
                      <a:off x="7240824" y="2855449"/>
                      <a:ext cx="141461" cy="141461"/>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8" name="直線コネクタ 119">
                      <a:extLst>
                        <a:ext uri="{FF2B5EF4-FFF2-40B4-BE49-F238E27FC236}">
                          <a16:creationId xmlns:a16="http://schemas.microsoft.com/office/drawing/2014/main" id="{9B3516A7-AA3A-4F52-AD1C-BB5B5D19738B}"/>
                        </a:ext>
                      </a:extLst>
                    </p:cNvPr>
                    <p:cNvCxnSpPr/>
                    <p:nvPr/>
                  </p:nvCxnSpPr>
                  <p:spPr>
                    <a:xfrm flipH="1">
                      <a:off x="7240824" y="2855449"/>
                      <a:ext cx="141461" cy="141461"/>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9" name="直線コネクタ 120">
                      <a:extLst>
                        <a:ext uri="{FF2B5EF4-FFF2-40B4-BE49-F238E27FC236}">
                          <a16:creationId xmlns:a16="http://schemas.microsoft.com/office/drawing/2014/main" id="{6EE7A3A6-6FE4-4C3A-B7EB-C1FE453B2E84}"/>
                        </a:ext>
                      </a:extLst>
                    </p:cNvPr>
                    <p:cNvCxnSpPr/>
                    <p:nvPr/>
                  </p:nvCxnSpPr>
                  <p:spPr>
                    <a:xfrm flipV="1">
                      <a:off x="7240824" y="2855449"/>
                      <a:ext cx="141461" cy="141461"/>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0" name="直線コネクタ 121">
                      <a:extLst>
                        <a:ext uri="{FF2B5EF4-FFF2-40B4-BE49-F238E27FC236}">
                          <a16:creationId xmlns:a16="http://schemas.microsoft.com/office/drawing/2014/main" id="{540B80E8-B8CF-41BB-8B72-9A19AB4DEC5C}"/>
                        </a:ext>
                      </a:extLst>
                    </p:cNvPr>
                    <p:cNvCxnSpPr/>
                    <p:nvPr/>
                  </p:nvCxnSpPr>
                  <p:spPr>
                    <a:xfrm>
                      <a:off x="7240824" y="2855449"/>
                      <a:ext cx="141461" cy="141461"/>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grpSp>
            <p:grpSp>
              <p:nvGrpSpPr>
                <p:cNvPr id="24" name="グループ化 122">
                  <a:extLst>
                    <a:ext uri="{FF2B5EF4-FFF2-40B4-BE49-F238E27FC236}">
                      <a16:creationId xmlns:a16="http://schemas.microsoft.com/office/drawing/2014/main" id="{99FF250E-C396-407C-9E6D-73B8515689A2}"/>
                    </a:ext>
                  </a:extLst>
                </p:cNvPr>
                <p:cNvGrpSpPr/>
                <p:nvPr/>
              </p:nvGrpSpPr>
              <p:grpSpPr>
                <a:xfrm rot="13724969">
                  <a:off x="2375248" y="5771518"/>
                  <a:ext cx="707274" cy="320965"/>
                  <a:chOff x="5267450" y="3810639"/>
                  <a:chExt cx="848735" cy="391695"/>
                </a:xfrm>
              </p:grpSpPr>
              <p:sp>
                <p:nvSpPr>
                  <p:cNvPr id="29" name="フリーフォーム 123">
                    <a:extLst>
                      <a:ext uri="{FF2B5EF4-FFF2-40B4-BE49-F238E27FC236}">
                        <a16:creationId xmlns:a16="http://schemas.microsoft.com/office/drawing/2014/main" id="{C6533750-4FAB-4C6A-815A-1E4E4556BA53}"/>
                      </a:ext>
                    </a:extLst>
                  </p:cNvPr>
                  <p:cNvSpPr/>
                  <p:nvPr/>
                </p:nvSpPr>
                <p:spPr>
                  <a:xfrm rot="2260291">
                    <a:off x="5351970" y="4104714"/>
                    <a:ext cx="764215" cy="97620"/>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0" name="グループ化 124">
                    <a:extLst>
                      <a:ext uri="{FF2B5EF4-FFF2-40B4-BE49-F238E27FC236}">
                        <a16:creationId xmlns:a16="http://schemas.microsoft.com/office/drawing/2014/main" id="{C7DDD656-B1BE-4D1C-8148-3130283AF2FD}"/>
                      </a:ext>
                    </a:extLst>
                  </p:cNvPr>
                  <p:cNvGrpSpPr/>
                  <p:nvPr/>
                </p:nvGrpSpPr>
                <p:grpSpPr>
                  <a:xfrm>
                    <a:off x="5267450" y="3810639"/>
                    <a:ext cx="141461" cy="141461"/>
                    <a:chOff x="7240824" y="2855449"/>
                    <a:chExt cx="141461" cy="141461"/>
                  </a:xfrm>
                </p:grpSpPr>
                <p:cxnSp>
                  <p:nvCxnSpPr>
                    <p:cNvPr id="31" name="直線コネクタ 125">
                      <a:extLst>
                        <a:ext uri="{FF2B5EF4-FFF2-40B4-BE49-F238E27FC236}">
                          <a16:creationId xmlns:a16="http://schemas.microsoft.com/office/drawing/2014/main" id="{DBF6834A-9C96-4308-BF28-FEEAFCFB3A95}"/>
                        </a:ext>
                      </a:extLst>
                    </p:cNvPr>
                    <p:cNvCxnSpPr/>
                    <p:nvPr/>
                  </p:nvCxnSpPr>
                  <p:spPr>
                    <a:xfrm>
                      <a:off x="7240824" y="2855449"/>
                      <a:ext cx="141461" cy="141461"/>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2" name="直線コネクタ 126">
                      <a:extLst>
                        <a:ext uri="{FF2B5EF4-FFF2-40B4-BE49-F238E27FC236}">
                          <a16:creationId xmlns:a16="http://schemas.microsoft.com/office/drawing/2014/main" id="{C065751E-4F82-4E79-B764-5D13998CF0B0}"/>
                        </a:ext>
                      </a:extLst>
                    </p:cNvPr>
                    <p:cNvCxnSpPr/>
                    <p:nvPr/>
                  </p:nvCxnSpPr>
                  <p:spPr>
                    <a:xfrm flipH="1">
                      <a:off x="7240824" y="2855449"/>
                      <a:ext cx="141461" cy="141461"/>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3" name="直線コネクタ 127">
                      <a:extLst>
                        <a:ext uri="{FF2B5EF4-FFF2-40B4-BE49-F238E27FC236}">
                          <a16:creationId xmlns:a16="http://schemas.microsoft.com/office/drawing/2014/main" id="{BBC51966-4FEB-4DAC-834F-19B945405AA0}"/>
                        </a:ext>
                      </a:extLst>
                    </p:cNvPr>
                    <p:cNvCxnSpPr/>
                    <p:nvPr/>
                  </p:nvCxnSpPr>
                  <p:spPr>
                    <a:xfrm flipV="1">
                      <a:off x="7240824" y="2855449"/>
                      <a:ext cx="141461" cy="141461"/>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4" name="直線コネクタ 128">
                      <a:extLst>
                        <a:ext uri="{FF2B5EF4-FFF2-40B4-BE49-F238E27FC236}">
                          <a16:creationId xmlns:a16="http://schemas.microsoft.com/office/drawing/2014/main" id="{55FF9F73-1EB7-4BBA-9B2F-0C44A59C15E1}"/>
                        </a:ext>
                      </a:extLst>
                    </p:cNvPr>
                    <p:cNvCxnSpPr/>
                    <p:nvPr/>
                  </p:nvCxnSpPr>
                  <p:spPr>
                    <a:xfrm>
                      <a:off x="7240824" y="2855449"/>
                      <a:ext cx="141461" cy="141461"/>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grpSp>
            <p:sp>
              <p:nvSpPr>
                <p:cNvPr id="26" name="テキスト ボックス 2 2">
                  <a:extLst>
                    <a:ext uri="{FF2B5EF4-FFF2-40B4-BE49-F238E27FC236}">
                      <a16:creationId xmlns:a16="http://schemas.microsoft.com/office/drawing/2014/main" id="{85A6874C-ADC4-4F25-8C4F-C93749CC5FEC}"/>
                    </a:ext>
                  </a:extLst>
                </p:cNvPr>
                <p:cNvSpPr txBox="1"/>
                <p:nvPr/>
              </p:nvSpPr>
              <p:spPr>
                <a:xfrm>
                  <a:off x="1382936" y="3729729"/>
                  <a:ext cx="452368" cy="400110"/>
                </a:xfrm>
                <a:prstGeom prst="rect">
                  <a:avLst/>
                </a:prstGeom>
                <a:noFill/>
              </p:spPr>
              <p:txBody>
                <a:bodyPr wrap="none" rtlCol="0">
                  <a:spAutoFit/>
                </a:bodyPr>
                <a:lstStyle/>
                <a:p>
                  <a:r>
                    <a:rPr kumimoji="1" lang="en-US" altLang="ja-JP" sz="2000" dirty="0" err="1">
                      <a:solidFill>
                        <a:srgbClr val="0070C0"/>
                      </a:solidFill>
                    </a:rPr>
                    <a:t>eB</a:t>
                  </a:r>
                  <a:endParaRPr kumimoji="1" lang="ja-JP" altLang="en-US" sz="2000" dirty="0">
                    <a:solidFill>
                      <a:srgbClr val="0070C0"/>
                    </a:solidFill>
                  </a:endParaRPr>
                </a:p>
              </p:txBody>
            </p:sp>
            <p:sp>
              <p:nvSpPr>
                <p:cNvPr id="27" name="テキスト ボックス 106">
                  <a:extLst>
                    <a:ext uri="{FF2B5EF4-FFF2-40B4-BE49-F238E27FC236}">
                      <a16:creationId xmlns:a16="http://schemas.microsoft.com/office/drawing/2014/main" id="{EEE0B268-B37E-4E17-B799-30F9EFF52BF8}"/>
                    </a:ext>
                  </a:extLst>
                </p:cNvPr>
                <p:cNvSpPr txBox="1"/>
                <p:nvPr/>
              </p:nvSpPr>
              <p:spPr>
                <a:xfrm>
                  <a:off x="1990947" y="3441697"/>
                  <a:ext cx="452368" cy="400110"/>
                </a:xfrm>
                <a:prstGeom prst="rect">
                  <a:avLst/>
                </a:prstGeom>
                <a:noFill/>
              </p:spPr>
              <p:txBody>
                <a:bodyPr wrap="none" rtlCol="0">
                  <a:spAutoFit/>
                </a:bodyPr>
                <a:lstStyle/>
                <a:p>
                  <a:r>
                    <a:rPr lang="en-US" altLang="ja-JP" sz="2000" dirty="0" err="1">
                      <a:solidFill>
                        <a:srgbClr val="0070C0"/>
                      </a:solidFill>
                    </a:rPr>
                    <a:t>e</a:t>
                  </a:r>
                  <a:r>
                    <a:rPr kumimoji="1" lang="en-US" altLang="ja-JP" sz="2000" dirty="0" err="1">
                      <a:solidFill>
                        <a:srgbClr val="0070C0"/>
                      </a:solidFill>
                    </a:rPr>
                    <a:t>B</a:t>
                  </a:r>
                  <a:endParaRPr kumimoji="1" lang="ja-JP" altLang="en-US" sz="2000" dirty="0">
                    <a:solidFill>
                      <a:srgbClr val="0070C0"/>
                    </a:solidFill>
                  </a:endParaRPr>
                </a:p>
              </p:txBody>
            </p:sp>
            <p:sp>
              <p:nvSpPr>
                <p:cNvPr id="28" name="テキスト ボックス 131">
                  <a:extLst>
                    <a:ext uri="{FF2B5EF4-FFF2-40B4-BE49-F238E27FC236}">
                      <a16:creationId xmlns:a16="http://schemas.microsoft.com/office/drawing/2014/main" id="{8233AA01-11C4-4243-B6CF-D74A01607FFA}"/>
                    </a:ext>
                  </a:extLst>
                </p:cNvPr>
                <p:cNvSpPr txBox="1"/>
                <p:nvPr/>
              </p:nvSpPr>
              <p:spPr>
                <a:xfrm>
                  <a:off x="2711027" y="3369689"/>
                  <a:ext cx="452368" cy="400110"/>
                </a:xfrm>
                <a:prstGeom prst="rect">
                  <a:avLst/>
                </a:prstGeom>
                <a:noFill/>
              </p:spPr>
              <p:txBody>
                <a:bodyPr wrap="none" rtlCol="0">
                  <a:spAutoFit/>
                </a:bodyPr>
                <a:lstStyle/>
                <a:p>
                  <a:r>
                    <a:rPr kumimoji="1" lang="en-US" altLang="ja-JP" sz="2000" dirty="0" err="1">
                      <a:solidFill>
                        <a:srgbClr val="0070C0"/>
                      </a:solidFill>
                    </a:rPr>
                    <a:t>eB</a:t>
                  </a:r>
                  <a:endParaRPr kumimoji="1" lang="ja-JP" altLang="en-US" sz="2000" dirty="0">
                    <a:solidFill>
                      <a:srgbClr val="0070C0"/>
                    </a:solidFill>
                  </a:endParaRPr>
                </a:p>
              </p:txBody>
            </p:sp>
            <p:sp>
              <p:nvSpPr>
                <p:cNvPr id="7" name="Arc 6">
                  <a:extLst>
                    <a:ext uri="{FF2B5EF4-FFF2-40B4-BE49-F238E27FC236}">
                      <a16:creationId xmlns:a16="http://schemas.microsoft.com/office/drawing/2014/main" id="{13E39A35-51E4-42F9-ABF4-5C79178965EC}"/>
                    </a:ext>
                  </a:extLst>
                </p:cNvPr>
                <p:cNvSpPr/>
                <p:nvPr/>
              </p:nvSpPr>
              <p:spPr>
                <a:xfrm>
                  <a:off x="1979712" y="4509120"/>
                  <a:ext cx="2365029" cy="1031335"/>
                </a:xfrm>
                <a:prstGeom prst="arc">
                  <a:avLst>
                    <a:gd name="adj1" fmla="val 5205549"/>
                    <a:gd name="adj2" fmla="val 16545072"/>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pSp>
        <p:pic>
          <p:nvPicPr>
            <p:cNvPr id="69" name="Picture 68">
              <a:extLst>
                <a:ext uri="{FF2B5EF4-FFF2-40B4-BE49-F238E27FC236}">
                  <a16:creationId xmlns:a16="http://schemas.microsoft.com/office/drawing/2014/main" id="{5A3A618E-150B-4E04-8D3A-288A74C9A901}"/>
                </a:ext>
              </a:extLst>
            </p:cNvPr>
            <p:cNvPicPr>
              <a:picLocks noChangeAspect="1"/>
            </p:cNvPicPr>
            <p:nvPr>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a:xfrm>
              <a:off x="6048478" y="5229229"/>
              <a:ext cx="2600957" cy="489506"/>
            </a:xfrm>
            <a:prstGeom prst="rect">
              <a:avLst/>
            </a:prstGeom>
          </p:spPr>
        </p:pic>
        <p:pic>
          <p:nvPicPr>
            <p:cNvPr id="71" name="Picture 70">
              <a:extLst>
                <a:ext uri="{FF2B5EF4-FFF2-40B4-BE49-F238E27FC236}">
                  <a16:creationId xmlns:a16="http://schemas.microsoft.com/office/drawing/2014/main" id="{87F1016A-47EE-4109-BA2A-BAF4327BD05A}"/>
                </a:ext>
              </a:extLst>
            </p:cNvPr>
            <p:cNvPicPr>
              <a:picLocks noChangeAspect="1"/>
            </p:cNvPicPr>
            <p:nvPr>
              <p:custDataLst>
                <p:tags r:id="rId3"/>
              </p:custDataLst>
            </p:nvPr>
          </p:nvPicPr>
          <p:blipFill>
            <a:blip r:embed="rId10" cstate="print">
              <a:extLst>
                <a:ext uri="{28A0092B-C50C-407E-A947-70E740481C1C}">
                  <a14:useLocalDpi xmlns:a14="http://schemas.microsoft.com/office/drawing/2010/main" val="0"/>
                </a:ext>
              </a:extLst>
            </a:blip>
            <a:stretch>
              <a:fillRect/>
            </a:stretch>
          </p:blipFill>
          <p:spPr>
            <a:xfrm>
              <a:off x="3507828" y="5504510"/>
              <a:ext cx="129496" cy="197059"/>
            </a:xfrm>
            <a:prstGeom prst="rect">
              <a:avLst/>
            </a:prstGeom>
          </p:spPr>
        </p:pic>
        <p:pic>
          <p:nvPicPr>
            <p:cNvPr id="76" name="Picture 75">
              <a:extLst>
                <a:ext uri="{FF2B5EF4-FFF2-40B4-BE49-F238E27FC236}">
                  <a16:creationId xmlns:a16="http://schemas.microsoft.com/office/drawing/2014/main" id="{1C7302F8-6F89-4E35-B74C-2BD80D532F23}"/>
                </a:ext>
              </a:extLst>
            </p:cNvPr>
            <p:cNvPicPr>
              <a:picLocks noChangeAspect="1"/>
            </p:cNvPicPr>
            <p:nvPr>
              <p:custDataLst>
                <p:tags r:id="rId4"/>
              </p:custDataLst>
            </p:nvPr>
          </p:nvPicPr>
          <p:blipFill>
            <a:blip r:embed="rId11" cstate="print">
              <a:extLst>
                <a:ext uri="{28A0092B-C50C-407E-A947-70E740481C1C}">
                  <a14:useLocalDpi xmlns:a14="http://schemas.microsoft.com/office/drawing/2010/main" val="0"/>
                </a:ext>
              </a:extLst>
            </a:blip>
            <a:stretch>
              <a:fillRect/>
            </a:stretch>
          </p:blipFill>
          <p:spPr>
            <a:xfrm>
              <a:off x="1308437" y="5177941"/>
              <a:ext cx="1404623" cy="234796"/>
            </a:xfrm>
            <a:prstGeom prst="rect">
              <a:avLst/>
            </a:prstGeom>
          </p:spPr>
        </p:pic>
        <p:sp>
          <p:nvSpPr>
            <p:cNvPr id="82" name="Speech Bubble: Rectangle with Corners Rounded 81">
              <a:extLst>
                <a:ext uri="{FF2B5EF4-FFF2-40B4-BE49-F238E27FC236}">
                  <a16:creationId xmlns:a16="http://schemas.microsoft.com/office/drawing/2014/main" id="{830F2423-D9E1-4A32-83B6-34FCFAFE0F80}"/>
                </a:ext>
              </a:extLst>
            </p:cNvPr>
            <p:cNvSpPr/>
            <p:nvPr/>
          </p:nvSpPr>
          <p:spPr bwMode="auto">
            <a:xfrm>
              <a:off x="323529" y="6093296"/>
              <a:ext cx="3364286" cy="579911"/>
            </a:xfrm>
            <a:prstGeom prst="wedgeRoundRectCallout">
              <a:avLst>
                <a:gd name="adj1" fmla="val 32120"/>
                <a:gd name="adj2" fmla="val -112160"/>
                <a:gd name="adj3" fmla="val 16667"/>
              </a:avLst>
            </a:prstGeom>
            <a:solidFill>
              <a:srgbClr val="CC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kumimoji="1" lang="en-US" altLang="ja-JP" dirty="0">
                  <a:solidFill>
                    <a:srgbClr val="FF6600"/>
                  </a:solidFill>
                </a:rPr>
                <a:t>Square of the decay amplitude</a:t>
              </a:r>
            </a:p>
            <a:p>
              <a:pPr algn="ctr" fontAlgn="auto">
                <a:spcBef>
                  <a:spcPts val="0"/>
                </a:spcBef>
                <a:spcAft>
                  <a:spcPts val="0"/>
                </a:spcAft>
              </a:pPr>
              <a:r>
                <a:rPr kumimoji="1" lang="en-US" altLang="ja-JP" dirty="0">
                  <a:solidFill>
                    <a:srgbClr val="FF6600"/>
                  </a:solidFill>
                </a:rPr>
                <a:t>(Optical theorem)</a:t>
              </a:r>
              <a:endParaRPr kumimoji="1" lang="ja-JP" altLang="en-US" dirty="0">
                <a:solidFill>
                  <a:srgbClr val="FF6600"/>
                </a:solidFill>
              </a:endParaRPr>
            </a:p>
          </p:txBody>
        </p:sp>
        <p:cxnSp>
          <p:nvCxnSpPr>
            <p:cNvPr id="84" name="Straight Arrow Connector 83">
              <a:extLst>
                <a:ext uri="{FF2B5EF4-FFF2-40B4-BE49-F238E27FC236}">
                  <a16:creationId xmlns:a16="http://schemas.microsoft.com/office/drawing/2014/main" id="{45EAF6D7-1BC6-4FE3-B924-FE88A5BFD5C4}"/>
                </a:ext>
              </a:extLst>
            </p:cNvPr>
            <p:cNvCxnSpPr/>
            <p:nvPr/>
          </p:nvCxnSpPr>
          <p:spPr>
            <a:xfrm>
              <a:off x="3752857" y="5538518"/>
              <a:ext cx="46702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C406EFF2-0FD6-4E39-A600-FBD6579520EA}"/>
                </a:ext>
              </a:extLst>
            </p:cNvPr>
            <p:cNvSpPr txBox="1"/>
            <p:nvPr/>
          </p:nvSpPr>
          <p:spPr>
            <a:xfrm>
              <a:off x="5875178" y="4797152"/>
              <a:ext cx="1762855" cy="400110"/>
            </a:xfrm>
            <a:prstGeom prst="rect">
              <a:avLst/>
            </a:prstGeom>
            <a:noFill/>
          </p:spPr>
          <p:txBody>
            <a:bodyPr wrap="none" rtlCol="0">
              <a:spAutoFit/>
            </a:bodyPr>
            <a:lstStyle/>
            <a:p>
              <a:r>
                <a:rPr kumimoji="1" lang="en-US" altLang="ja-JP" sz="2000" dirty="0"/>
                <a:t>Invariant mass:</a:t>
              </a:r>
              <a:endParaRPr kumimoji="1" lang="ja-JP" altLang="en-US" sz="2000" dirty="0"/>
            </a:p>
          </p:txBody>
        </p:sp>
        <p:sp>
          <p:nvSpPr>
            <p:cNvPr id="86" name="TextBox 85">
              <a:extLst>
                <a:ext uri="{FF2B5EF4-FFF2-40B4-BE49-F238E27FC236}">
                  <a16:creationId xmlns:a16="http://schemas.microsoft.com/office/drawing/2014/main" id="{7C095E18-72EB-474D-8EF6-7F2508159FA8}"/>
                </a:ext>
              </a:extLst>
            </p:cNvPr>
            <p:cNvSpPr txBox="1"/>
            <p:nvPr/>
          </p:nvSpPr>
          <p:spPr>
            <a:xfrm>
              <a:off x="6064461" y="5797009"/>
              <a:ext cx="2467979" cy="296287"/>
            </a:xfrm>
            <a:prstGeom prst="rect">
              <a:avLst/>
            </a:prstGeom>
            <a:noFill/>
          </p:spPr>
          <p:txBody>
            <a:bodyPr wrap="none" rtlCol="0">
              <a:spAutoFit/>
            </a:bodyPr>
            <a:lstStyle/>
            <a:p>
              <a:r>
                <a:rPr lang="en-US" altLang="ja-JP" dirty="0"/>
                <a:t>Fermion-antifermion spectrum</a:t>
              </a:r>
              <a:endParaRPr kumimoji="1" lang="ja-JP" altLang="en-US" dirty="0"/>
            </a:p>
          </p:txBody>
        </p:sp>
        <p:sp>
          <p:nvSpPr>
            <p:cNvPr id="91" name="TextBox 90">
              <a:extLst>
                <a:ext uri="{FF2B5EF4-FFF2-40B4-BE49-F238E27FC236}">
                  <a16:creationId xmlns:a16="http://schemas.microsoft.com/office/drawing/2014/main" id="{60FC9845-6C65-4BB8-BFB6-286EB55C9D57}"/>
                </a:ext>
              </a:extLst>
            </p:cNvPr>
            <p:cNvSpPr txBox="1"/>
            <p:nvPr/>
          </p:nvSpPr>
          <p:spPr>
            <a:xfrm>
              <a:off x="342585" y="3499111"/>
              <a:ext cx="7222139" cy="646331"/>
            </a:xfrm>
            <a:prstGeom prst="rect">
              <a:avLst/>
            </a:prstGeom>
            <a:noFill/>
          </p:spPr>
          <p:txBody>
            <a:bodyPr wrap="square" rtlCol="0">
              <a:spAutoFit/>
            </a:bodyPr>
            <a:lstStyle/>
            <a:p>
              <a:r>
                <a:rPr kumimoji="1" lang="en-US" altLang="ja-JP" dirty="0">
                  <a:solidFill>
                    <a:srgbClr val="FF0000"/>
                  </a:solidFill>
                </a:rPr>
                <a:t>Integers </a:t>
              </a:r>
              <a:r>
                <a:rPr lang="en-US" altLang="ja-JP" dirty="0">
                  <a:solidFill>
                    <a:srgbClr val="FF0000"/>
                  </a:solidFill>
                </a:rPr>
                <a:t>specify the f</a:t>
              </a:r>
              <a:r>
                <a:rPr kumimoji="1" lang="en-US" altLang="ja-JP" dirty="0">
                  <a:solidFill>
                    <a:srgbClr val="FF0000"/>
                  </a:solidFill>
                </a:rPr>
                <a:t>ermion spectrum encoded in the photon spectrum. </a:t>
              </a:r>
            </a:p>
            <a:p>
              <a:r>
                <a:rPr lang="en-US" altLang="ja-JP" dirty="0">
                  <a:solidFill>
                    <a:srgbClr val="FF0000"/>
                  </a:solidFill>
                </a:rPr>
                <a:t>(Remember the lesson in introduction)</a:t>
              </a:r>
              <a:endParaRPr kumimoji="1" lang="ja-JP" altLang="en-US" dirty="0">
                <a:solidFill>
                  <a:srgbClr val="FF0000"/>
                </a:solidFill>
              </a:endParaRPr>
            </a:p>
          </p:txBody>
        </p:sp>
      </p:grpSp>
    </p:spTree>
    <p:extLst>
      <p:ext uri="{BB962C8B-B14F-4D97-AF65-F5344CB8AC3E}">
        <p14:creationId xmlns:p14="http://schemas.microsoft.com/office/powerpoint/2010/main" val="2024894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fade">
                                      <p:cBhvr>
                                        <p:cTn id="7" dur="50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203848" y="5491"/>
            <a:ext cx="2907976" cy="584775"/>
          </a:xfrm>
          <a:prstGeom prst="rect">
            <a:avLst/>
          </a:prstGeom>
          <a:noFill/>
        </p:spPr>
        <p:txBody>
          <a:bodyPr wrap="none" rtlCol="0">
            <a:spAutoFit/>
          </a:bodyPr>
          <a:lstStyle/>
          <a:p>
            <a:r>
              <a:rPr kumimoji="1" lang="en-US" altLang="ja-JP" sz="3200" dirty="0">
                <a:solidFill>
                  <a:srgbClr val="FF7C80"/>
                </a:solidFill>
              </a:rPr>
              <a:t>Renormalization</a:t>
            </a:r>
            <a:endParaRPr kumimoji="1" lang="ja-JP" altLang="en-US" sz="3200" dirty="0">
              <a:solidFill>
                <a:srgbClr val="FF7C80"/>
              </a:solidFill>
            </a:endParaRPr>
          </a:p>
        </p:txBody>
      </p:sp>
      <p:grpSp>
        <p:nvGrpSpPr>
          <p:cNvPr id="76" name="グループ化 75"/>
          <p:cNvGrpSpPr/>
          <p:nvPr/>
        </p:nvGrpSpPr>
        <p:grpSpPr>
          <a:xfrm>
            <a:off x="126988" y="656692"/>
            <a:ext cx="8785795" cy="1408222"/>
            <a:chOff x="126988" y="872716"/>
            <a:chExt cx="8785795" cy="1408222"/>
          </a:xfrm>
        </p:grpSpPr>
        <p:sp>
          <p:nvSpPr>
            <p:cNvPr id="60" name="角丸四角形 59"/>
            <p:cNvSpPr/>
            <p:nvPr/>
          </p:nvSpPr>
          <p:spPr>
            <a:xfrm>
              <a:off x="2159732" y="872716"/>
              <a:ext cx="1764196" cy="1394574"/>
            </a:xfrm>
            <a:prstGeom prst="roundRect">
              <a:avLst/>
            </a:prstGeom>
            <a:solidFill>
              <a:srgbClr val="FFB9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3" name="グループ化 2"/>
            <p:cNvGrpSpPr/>
            <p:nvPr/>
          </p:nvGrpSpPr>
          <p:grpSpPr>
            <a:xfrm>
              <a:off x="126988" y="1295762"/>
              <a:ext cx="1368656" cy="397730"/>
              <a:chOff x="-2057071" y="2117895"/>
              <a:chExt cx="3950144" cy="1147908"/>
            </a:xfrm>
          </p:grpSpPr>
          <p:sp>
            <p:nvSpPr>
              <p:cNvPr id="4" name="フリーフォーム 3"/>
              <p:cNvSpPr/>
              <p:nvPr/>
            </p:nvSpPr>
            <p:spPr>
              <a:xfrm>
                <a:off x="592708" y="2592861"/>
                <a:ext cx="1300365" cy="197978"/>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円/楕円 4"/>
              <p:cNvSpPr/>
              <p:nvPr/>
            </p:nvSpPr>
            <p:spPr>
              <a:xfrm>
                <a:off x="-684584" y="2117895"/>
                <a:ext cx="1147908" cy="1147908"/>
              </a:xfrm>
              <a:prstGeom prst="ellipse">
                <a:avLst/>
              </a:prstGeom>
              <a:noFill/>
              <a:ln w="10160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フリーフォーム 5"/>
              <p:cNvSpPr/>
              <p:nvPr/>
            </p:nvSpPr>
            <p:spPr>
              <a:xfrm>
                <a:off x="-2057071" y="2606026"/>
                <a:ext cx="1300365" cy="197978"/>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0" name="テキスト ボックス 39"/>
            <p:cNvSpPr txBox="1"/>
            <p:nvPr/>
          </p:nvSpPr>
          <p:spPr>
            <a:xfrm>
              <a:off x="3923928" y="1298971"/>
              <a:ext cx="253916" cy="346249"/>
            </a:xfrm>
            <a:prstGeom prst="rect">
              <a:avLst/>
            </a:prstGeom>
            <a:noFill/>
          </p:spPr>
          <p:txBody>
            <a:bodyPr wrap="none" rtlCol="0">
              <a:spAutoFit/>
            </a:bodyPr>
            <a:lstStyle/>
            <a:p>
              <a:r>
                <a:rPr kumimoji="1" lang="en-US" altLang="ja-JP" sz="2400" b="1" dirty="0"/>
                <a:t>+</a:t>
              </a:r>
              <a:endParaRPr kumimoji="1" lang="ja-JP" altLang="en-US" sz="2400" b="1" dirty="0"/>
            </a:p>
          </p:txBody>
        </p:sp>
        <p:sp>
          <p:nvSpPr>
            <p:cNvPr id="45" name="テキスト ボックス 44"/>
            <p:cNvSpPr txBox="1"/>
            <p:nvPr/>
          </p:nvSpPr>
          <p:spPr>
            <a:xfrm>
              <a:off x="1725796" y="1259039"/>
              <a:ext cx="253916" cy="346249"/>
            </a:xfrm>
            <a:prstGeom prst="rect">
              <a:avLst/>
            </a:prstGeom>
            <a:noFill/>
          </p:spPr>
          <p:txBody>
            <a:bodyPr wrap="none" rtlCol="0">
              <a:spAutoFit/>
            </a:bodyPr>
            <a:lstStyle/>
            <a:p>
              <a:r>
                <a:rPr kumimoji="1" lang="en-US" altLang="ja-JP" sz="2400" b="1" dirty="0"/>
                <a:t>=</a:t>
              </a:r>
              <a:endParaRPr kumimoji="1" lang="ja-JP" altLang="en-US" sz="2400" b="1" dirty="0"/>
            </a:p>
          </p:txBody>
        </p:sp>
        <p:sp>
          <p:nvSpPr>
            <p:cNvPr id="46" name="テキスト ボックス 45"/>
            <p:cNvSpPr txBox="1"/>
            <p:nvPr/>
          </p:nvSpPr>
          <p:spPr>
            <a:xfrm>
              <a:off x="8424428" y="1351261"/>
              <a:ext cx="488355" cy="346249"/>
            </a:xfrm>
            <a:prstGeom prst="rect">
              <a:avLst/>
            </a:prstGeom>
            <a:noFill/>
          </p:spPr>
          <p:txBody>
            <a:bodyPr wrap="none" rtlCol="0">
              <a:spAutoFit/>
            </a:bodyPr>
            <a:lstStyle/>
            <a:p>
              <a:r>
                <a:rPr lang="ja-JP" altLang="en-US" sz="2400" b="1" dirty="0"/>
                <a:t>・・・</a:t>
              </a:r>
              <a:endParaRPr kumimoji="1" lang="ja-JP" altLang="en-US" sz="2400" b="1" dirty="0"/>
            </a:p>
          </p:txBody>
        </p:sp>
        <p:sp>
          <p:nvSpPr>
            <p:cNvPr id="47" name="テキスト ボックス 46"/>
            <p:cNvSpPr txBox="1"/>
            <p:nvPr/>
          </p:nvSpPr>
          <p:spPr>
            <a:xfrm>
              <a:off x="6046276" y="1307193"/>
              <a:ext cx="253916" cy="346249"/>
            </a:xfrm>
            <a:prstGeom prst="rect">
              <a:avLst/>
            </a:prstGeom>
            <a:noFill/>
          </p:spPr>
          <p:txBody>
            <a:bodyPr wrap="none" rtlCol="0">
              <a:spAutoFit/>
            </a:bodyPr>
            <a:lstStyle/>
            <a:p>
              <a:r>
                <a:rPr kumimoji="1" lang="en-US" altLang="ja-JP" sz="2400" b="1" dirty="0"/>
                <a:t>+</a:t>
              </a:r>
              <a:endParaRPr kumimoji="1" lang="ja-JP" altLang="en-US" sz="2400" b="1" dirty="0"/>
            </a:p>
          </p:txBody>
        </p:sp>
        <p:sp>
          <p:nvSpPr>
            <p:cNvPr id="48" name="テキスト ボックス 47"/>
            <p:cNvSpPr txBox="1"/>
            <p:nvPr/>
          </p:nvSpPr>
          <p:spPr>
            <a:xfrm>
              <a:off x="8064388" y="1331186"/>
              <a:ext cx="253916" cy="346249"/>
            </a:xfrm>
            <a:prstGeom prst="rect">
              <a:avLst/>
            </a:prstGeom>
            <a:noFill/>
          </p:spPr>
          <p:txBody>
            <a:bodyPr wrap="none" rtlCol="0">
              <a:spAutoFit/>
            </a:bodyPr>
            <a:lstStyle/>
            <a:p>
              <a:r>
                <a:rPr kumimoji="1" lang="en-US" altLang="ja-JP" sz="2400" b="1" dirty="0"/>
                <a:t>+</a:t>
              </a:r>
              <a:endParaRPr kumimoji="1" lang="ja-JP" altLang="en-US" sz="2400" b="1" dirty="0"/>
            </a:p>
          </p:txBody>
        </p:sp>
        <p:grpSp>
          <p:nvGrpSpPr>
            <p:cNvPr id="57" name="グループ化 56"/>
            <p:cNvGrpSpPr/>
            <p:nvPr/>
          </p:nvGrpSpPr>
          <p:grpSpPr>
            <a:xfrm>
              <a:off x="4400856" y="991892"/>
              <a:ext cx="1548702" cy="1110158"/>
              <a:chOff x="4788672" y="1191631"/>
              <a:chExt cx="1548702" cy="1110158"/>
            </a:xfrm>
          </p:grpSpPr>
          <p:grpSp>
            <p:nvGrpSpPr>
              <p:cNvPr id="7" name="グループ化 6"/>
              <p:cNvGrpSpPr/>
              <p:nvPr/>
            </p:nvGrpSpPr>
            <p:grpSpPr>
              <a:xfrm>
                <a:off x="4788672" y="1515865"/>
                <a:ext cx="1404156" cy="429497"/>
                <a:chOff x="2859246" y="2135286"/>
                <a:chExt cx="3752857" cy="1147908"/>
              </a:xfrm>
            </p:grpSpPr>
            <p:sp>
              <p:nvSpPr>
                <p:cNvPr id="8" name="フリーフォーム 7"/>
                <p:cNvSpPr/>
                <p:nvPr/>
              </p:nvSpPr>
              <p:spPr>
                <a:xfrm>
                  <a:off x="5311738" y="2610250"/>
                  <a:ext cx="1300365" cy="197977"/>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円/楕円 8"/>
                <p:cNvSpPr/>
                <p:nvPr/>
              </p:nvSpPr>
              <p:spPr>
                <a:xfrm>
                  <a:off x="4139952" y="2135286"/>
                  <a:ext cx="1147908" cy="1147908"/>
                </a:xfrm>
                <a:prstGeom prst="ellipse">
                  <a:avLst/>
                </a:prstGeom>
                <a:noFill/>
                <a:ln w="508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フリーフォーム 9"/>
                <p:cNvSpPr/>
                <p:nvPr/>
              </p:nvSpPr>
              <p:spPr>
                <a:xfrm>
                  <a:off x="2859246" y="2623418"/>
                  <a:ext cx="1300364" cy="197977"/>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1" name="グループ化 10"/>
              <p:cNvGrpSpPr/>
              <p:nvPr/>
            </p:nvGrpSpPr>
            <p:grpSpPr>
              <a:xfrm flipV="1">
                <a:off x="5456801" y="1988364"/>
                <a:ext cx="108012" cy="313425"/>
                <a:chOff x="3609138" y="1916832"/>
                <a:chExt cx="144016" cy="446196"/>
              </a:xfrm>
            </p:grpSpPr>
            <p:sp>
              <p:nvSpPr>
                <p:cNvPr id="12" name="フリーフォーム 11"/>
                <p:cNvSpPr/>
                <p:nvPr/>
              </p:nvSpPr>
              <p:spPr>
                <a:xfrm rot="5400000">
                  <a:off x="3519196" y="2162555"/>
                  <a:ext cx="302180" cy="98766"/>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3" name="グループ化 12"/>
                <p:cNvGrpSpPr/>
                <p:nvPr/>
              </p:nvGrpSpPr>
              <p:grpSpPr>
                <a:xfrm>
                  <a:off x="3609138" y="1916832"/>
                  <a:ext cx="144016" cy="144016"/>
                  <a:chOff x="4932040" y="2132856"/>
                  <a:chExt cx="144016" cy="144016"/>
                </a:xfrm>
              </p:grpSpPr>
              <p:cxnSp>
                <p:nvCxnSpPr>
                  <p:cNvPr id="14" name="直線コネクタ 13"/>
                  <p:cNvCxnSpPr/>
                  <p:nvPr/>
                </p:nvCxnSpPr>
                <p:spPr>
                  <a:xfrm>
                    <a:off x="4932040" y="2132856"/>
                    <a:ext cx="144016" cy="144016"/>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flipV="1">
                    <a:off x="4932040" y="2132856"/>
                    <a:ext cx="144016" cy="144016"/>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grpSp>
          </p:grpSp>
          <p:grpSp>
            <p:nvGrpSpPr>
              <p:cNvPr id="49" name="グループ化 48"/>
              <p:cNvGrpSpPr/>
              <p:nvPr/>
            </p:nvGrpSpPr>
            <p:grpSpPr>
              <a:xfrm rot="10800000" flipV="1">
                <a:off x="5428599" y="1191631"/>
                <a:ext cx="108012" cy="313425"/>
                <a:chOff x="3609138" y="1916832"/>
                <a:chExt cx="144016" cy="446196"/>
              </a:xfrm>
            </p:grpSpPr>
            <p:sp>
              <p:nvSpPr>
                <p:cNvPr id="50" name="フリーフォーム 49"/>
                <p:cNvSpPr/>
                <p:nvPr/>
              </p:nvSpPr>
              <p:spPr>
                <a:xfrm rot="5400000">
                  <a:off x="3519196" y="2162555"/>
                  <a:ext cx="302180" cy="98766"/>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51" name="グループ化 50"/>
                <p:cNvGrpSpPr/>
                <p:nvPr/>
              </p:nvGrpSpPr>
              <p:grpSpPr>
                <a:xfrm>
                  <a:off x="3609138" y="1916832"/>
                  <a:ext cx="144016" cy="144016"/>
                  <a:chOff x="4932040" y="2132856"/>
                  <a:chExt cx="144016" cy="144016"/>
                </a:xfrm>
              </p:grpSpPr>
              <p:cxnSp>
                <p:nvCxnSpPr>
                  <p:cNvPr id="52" name="直線コネクタ 51"/>
                  <p:cNvCxnSpPr/>
                  <p:nvPr/>
                </p:nvCxnSpPr>
                <p:spPr>
                  <a:xfrm>
                    <a:off x="4932040" y="2132856"/>
                    <a:ext cx="144016" cy="144016"/>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3" name="直線コネクタ 52"/>
                  <p:cNvCxnSpPr/>
                  <p:nvPr/>
                </p:nvCxnSpPr>
                <p:spPr>
                  <a:xfrm flipV="1">
                    <a:off x="4932040" y="2132856"/>
                    <a:ext cx="144016" cy="144016"/>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grpSp>
          </p:grpSp>
          <p:pic>
            <p:nvPicPr>
              <p:cNvPr id="54" name="図 53" descr="\begin{document}&#10;\begin{align*}&#10;\mathcal O &#10;( \ \alpha \left( \frac{B}{B_{\rm c}} \right)^2\  )&#10;\end{align*}&#10;\end{document}"/>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5706288" y="1999049"/>
                <a:ext cx="631086" cy="270053"/>
              </a:xfrm>
              <a:prstGeom prst="rect">
                <a:avLst/>
              </a:prstGeom>
            </p:spPr>
          </p:pic>
        </p:grpSp>
        <p:grpSp>
          <p:nvGrpSpPr>
            <p:cNvPr id="59" name="グループ化 58"/>
            <p:cNvGrpSpPr/>
            <p:nvPr/>
          </p:nvGrpSpPr>
          <p:grpSpPr>
            <a:xfrm>
              <a:off x="2309494" y="1313918"/>
              <a:ext cx="1404156" cy="612707"/>
              <a:chOff x="2102890" y="1521368"/>
              <a:chExt cx="1404156" cy="612707"/>
            </a:xfrm>
          </p:grpSpPr>
          <p:grpSp>
            <p:nvGrpSpPr>
              <p:cNvPr id="41" name="グループ化 40"/>
              <p:cNvGrpSpPr/>
              <p:nvPr/>
            </p:nvGrpSpPr>
            <p:grpSpPr>
              <a:xfrm>
                <a:off x="2102890" y="1521368"/>
                <a:ext cx="1404156" cy="429497"/>
                <a:chOff x="2859246" y="2135286"/>
                <a:chExt cx="3752857" cy="1147908"/>
              </a:xfrm>
            </p:grpSpPr>
            <p:sp>
              <p:nvSpPr>
                <p:cNvPr id="42" name="フリーフォーム 41"/>
                <p:cNvSpPr/>
                <p:nvPr/>
              </p:nvSpPr>
              <p:spPr>
                <a:xfrm>
                  <a:off x="5311738" y="2610250"/>
                  <a:ext cx="1300365" cy="197977"/>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円/楕円 42"/>
                <p:cNvSpPr/>
                <p:nvPr/>
              </p:nvSpPr>
              <p:spPr>
                <a:xfrm>
                  <a:off x="4139952" y="2135286"/>
                  <a:ext cx="1147908" cy="1147908"/>
                </a:xfrm>
                <a:prstGeom prst="ellipse">
                  <a:avLst/>
                </a:prstGeom>
                <a:noFill/>
                <a:ln w="508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フリーフォーム 43"/>
                <p:cNvSpPr/>
                <p:nvPr/>
              </p:nvSpPr>
              <p:spPr>
                <a:xfrm>
                  <a:off x="2859246" y="2623418"/>
                  <a:ext cx="1300364" cy="197977"/>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55" name="図 54" descr="\begin{document}&#10;\begin{align*}&#10;\mathcal O (\  \alpha \ )&#10;\end{align*}&#10;\end{document}"/>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3115091" y="2008941"/>
                <a:ext cx="335807" cy="125134"/>
              </a:xfrm>
              <a:prstGeom prst="rect">
                <a:avLst/>
              </a:prstGeom>
            </p:spPr>
          </p:pic>
        </p:grpSp>
        <p:grpSp>
          <p:nvGrpSpPr>
            <p:cNvPr id="58" name="グループ化 57"/>
            <p:cNvGrpSpPr/>
            <p:nvPr/>
          </p:nvGrpSpPr>
          <p:grpSpPr>
            <a:xfrm>
              <a:off x="6516216" y="1121193"/>
              <a:ext cx="1835556" cy="1002923"/>
              <a:chOff x="7452968" y="1292793"/>
              <a:chExt cx="1835556" cy="1002923"/>
            </a:xfrm>
          </p:grpSpPr>
          <p:grpSp>
            <p:nvGrpSpPr>
              <p:cNvPr id="16" name="グループ化 15"/>
              <p:cNvGrpSpPr/>
              <p:nvPr/>
            </p:nvGrpSpPr>
            <p:grpSpPr>
              <a:xfrm>
                <a:off x="7452968" y="1512907"/>
                <a:ext cx="1404156" cy="429497"/>
                <a:chOff x="2859246" y="2135286"/>
                <a:chExt cx="3752856" cy="1147908"/>
              </a:xfrm>
            </p:grpSpPr>
            <p:sp>
              <p:nvSpPr>
                <p:cNvPr id="17" name="フリーフォーム 16"/>
                <p:cNvSpPr/>
                <p:nvPr/>
              </p:nvSpPr>
              <p:spPr>
                <a:xfrm>
                  <a:off x="5311738" y="2610251"/>
                  <a:ext cx="1300364" cy="197977"/>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円/楕円 17"/>
                <p:cNvSpPr/>
                <p:nvPr/>
              </p:nvSpPr>
              <p:spPr>
                <a:xfrm>
                  <a:off x="4139952" y="2135286"/>
                  <a:ext cx="1147908" cy="1147908"/>
                </a:xfrm>
                <a:prstGeom prst="ellipse">
                  <a:avLst/>
                </a:prstGeom>
                <a:noFill/>
                <a:ln w="508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フリーフォーム 18"/>
                <p:cNvSpPr/>
                <p:nvPr/>
              </p:nvSpPr>
              <p:spPr>
                <a:xfrm>
                  <a:off x="2859246" y="2623418"/>
                  <a:ext cx="1300364" cy="197977"/>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0" name="グループ化 19"/>
              <p:cNvGrpSpPr/>
              <p:nvPr/>
            </p:nvGrpSpPr>
            <p:grpSpPr>
              <a:xfrm>
                <a:off x="8361650" y="1292793"/>
                <a:ext cx="210522" cy="276841"/>
                <a:chOff x="6421717" y="302829"/>
                <a:chExt cx="280696" cy="369121"/>
              </a:xfrm>
            </p:grpSpPr>
            <p:sp>
              <p:nvSpPr>
                <p:cNvPr id="21" name="フリーフォーム 20"/>
                <p:cNvSpPr/>
                <p:nvPr/>
              </p:nvSpPr>
              <p:spPr>
                <a:xfrm rot="7994203">
                  <a:off x="6320010" y="471477"/>
                  <a:ext cx="302180" cy="98766"/>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2" name="グループ化 21"/>
                <p:cNvGrpSpPr/>
                <p:nvPr/>
              </p:nvGrpSpPr>
              <p:grpSpPr>
                <a:xfrm rot="2700000">
                  <a:off x="6558397" y="302829"/>
                  <a:ext cx="144016" cy="144016"/>
                  <a:chOff x="4932040" y="2132856"/>
                  <a:chExt cx="144016" cy="144016"/>
                </a:xfrm>
              </p:grpSpPr>
              <p:cxnSp>
                <p:nvCxnSpPr>
                  <p:cNvPr id="23" name="直線コネクタ 22"/>
                  <p:cNvCxnSpPr/>
                  <p:nvPr/>
                </p:nvCxnSpPr>
                <p:spPr>
                  <a:xfrm>
                    <a:off x="4932040" y="2132856"/>
                    <a:ext cx="144016" cy="144016"/>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p:nvCxnSpPr>
                <p:spPr>
                  <a:xfrm flipV="1">
                    <a:off x="4932040" y="2132856"/>
                    <a:ext cx="144016" cy="144016"/>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grpSp>
          </p:grpSp>
          <p:grpSp>
            <p:nvGrpSpPr>
              <p:cNvPr id="25" name="グループ化 24"/>
              <p:cNvGrpSpPr/>
              <p:nvPr/>
            </p:nvGrpSpPr>
            <p:grpSpPr>
              <a:xfrm rot="5400000">
                <a:off x="8297690" y="1944400"/>
                <a:ext cx="210522" cy="276841"/>
                <a:chOff x="6421717" y="302829"/>
                <a:chExt cx="280696" cy="369121"/>
              </a:xfrm>
            </p:grpSpPr>
            <p:sp>
              <p:nvSpPr>
                <p:cNvPr id="26" name="フリーフォーム 25"/>
                <p:cNvSpPr/>
                <p:nvPr/>
              </p:nvSpPr>
              <p:spPr>
                <a:xfrm rot="7994203">
                  <a:off x="6320010" y="471477"/>
                  <a:ext cx="302180" cy="98766"/>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7" name="グループ化 26"/>
                <p:cNvGrpSpPr/>
                <p:nvPr/>
              </p:nvGrpSpPr>
              <p:grpSpPr>
                <a:xfrm rot="2700000">
                  <a:off x="6558397" y="302829"/>
                  <a:ext cx="144016" cy="144016"/>
                  <a:chOff x="4932040" y="2132856"/>
                  <a:chExt cx="144016" cy="144016"/>
                </a:xfrm>
              </p:grpSpPr>
              <p:cxnSp>
                <p:nvCxnSpPr>
                  <p:cNvPr id="28" name="直線コネクタ 27"/>
                  <p:cNvCxnSpPr/>
                  <p:nvPr/>
                </p:nvCxnSpPr>
                <p:spPr>
                  <a:xfrm>
                    <a:off x="4932040" y="2132856"/>
                    <a:ext cx="144016" cy="144016"/>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p:nvCxnSpPr>
                <p:spPr>
                  <a:xfrm flipV="1">
                    <a:off x="4932040" y="2132856"/>
                    <a:ext cx="144016" cy="144016"/>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grpSp>
          </p:grpSp>
          <p:grpSp>
            <p:nvGrpSpPr>
              <p:cNvPr id="30" name="グループ化 29"/>
              <p:cNvGrpSpPr/>
              <p:nvPr/>
            </p:nvGrpSpPr>
            <p:grpSpPr>
              <a:xfrm rot="16200000">
                <a:off x="7776147" y="1277686"/>
                <a:ext cx="210522" cy="276841"/>
                <a:chOff x="6421717" y="302829"/>
                <a:chExt cx="280696" cy="369121"/>
              </a:xfrm>
            </p:grpSpPr>
            <p:sp>
              <p:nvSpPr>
                <p:cNvPr id="31" name="フリーフォーム 30"/>
                <p:cNvSpPr/>
                <p:nvPr/>
              </p:nvSpPr>
              <p:spPr>
                <a:xfrm rot="7994203">
                  <a:off x="6320010" y="471477"/>
                  <a:ext cx="302180" cy="98766"/>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2" name="グループ化 31"/>
                <p:cNvGrpSpPr/>
                <p:nvPr/>
              </p:nvGrpSpPr>
              <p:grpSpPr>
                <a:xfrm rot="2700000">
                  <a:off x="6558397" y="302829"/>
                  <a:ext cx="144016" cy="144016"/>
                  <a:chOff x="4932040" y="2132856"/>
                  <a:chExt cx="144016" cy="144016"/>
                </a:xfrm>
              </p:grpSpPr>
              <p:cxnSp>
                <p:nvCxnSpPr>
                  <p:cNvPr id="33" name="直線コネクタ 32"/>
                  <p:cNvCxnSpPr/>
                  <p:nvPr/>
                </p:nvCxnSpPr>
                <p:spPr>
                  <a:xfrm>
                    <a:off x="4932040" y="2132856"/>
                    <a:ext cx="144016" cy="144016"/>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flipV="1">
                    <a:off x="4932040" y="2132856"/>
                    <a:ext cx="144016" cy="144016"/>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grpSp>
          </p:grpSp>
          <p:grpSp>
            <p:nvGrpSpPr>
              <p:cNvPr id="35" name="グループ化 34"/>
              <p:cNvGrpSpPr/>
              <p:nvPr/>
            </p:nvGrpSpPr>
            <p:grpSpPr>
              <a:xfrm rot="10800000">
                <a:off x="7760456" y="1888869"/>
                <a:ext cx="210522" cy="276841"/>
                <a:chOff x="6421717" y="302829"/>
                <a:chExt cx="280696" cy="369121"/>
              </a:xfrm>
            </p:grpSpPr>
            <p:sp>
              <p:nvSpPr>
                <p:cNvPr id="36" name="フリーフォーム 35"/>
                <p:cNvSpPr/>
                <p:nvPr/>
              </p:nvSpPr>
              <p:spPr>
                <a:xfrm rot="7994203">
                  <a:off x="6320010" y="471477"/>
                  <a:ext cx="302180" cy="98766"/>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7" name="グループ化 36"/>
                <p:cNvGrpSpPr/>
                <p:nvPr/>
              </p:nvGrpSpPr>
              <p:grpSpPr>
                <a:xfrm rot="2700000">
                  <a:off x="6558397" y="302829"/>
                  <a:ext cx="144016" cy="144016"/>
                  <a:chOff x="4932040" y="2132856"/>
                  <a:chExt cx="144016" cy="144016"/>
                </a:xfrm>
              </p:grpSpPr>
              <p:cxnSp>
                <p:nvCxnSpPr>
                  <p:cNvPr id="38" name="直線コネクタ 37"/>
                  <p:cNvCxnSpPr/>
                  <p:nvPr/>
                </p:nvCxnSpPr>
                <p:spPr>
                  <a:xfrm>
                    <a:off x="4932040" y="2132856"/>
                    <a:ext cx="144016" cy="144016"/>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9" name="直線コネクタ 38"/>
                  <p:cNvCxnSpPr/>
                  <p:nvPr/>
                </p:nvCxnSpPr>
                <p:spPr>
                  <a:xfrm flipV="1">
                    <a:off x="4932040" y="2132856"/>
                    <a:ext cx="144016" cy="144016"/>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grpSp>
          </p:grpSp>
          <p:pic>
            <p:nvPicPr>
              <p:cNvPr id="56" name="図 55" descr="\begin{document}&#10;\begin{align*}&#10;\mathcal O &#10;( \ \alpha \left( \frac{B}{B_{\rm c}} \right)^4 \ )&#10;\end{align*}&#10;\end{document}"/>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8657438" y="2024844"/>
                <a:ext cx="631086" cy="270872"/>
              </a:xfrm>
              <a:prstGeom prst="rect">
                <a:avLst/>
              </a:prstGeom>
            </p:spPr>
          </p:pic>
        </p:grpSp>
        <p:sp>
          <p:nvSpPr>
            <p:cNvPr id="61" name="テキスト ボックス 60"/>
            <p:cNvSpPr txBox="1"/>
            <p:nvPr/>
          </p:nvSpPr>
          <p:spPr>
            <a:xfrm>
              <a:off x="2159732" y="1880828"/>
              <a:ext cx="1744260" cy="400110"/>
            </a:xfrm>
            <a:prstGeom prst="rect">
              <a:avLst/>
            </a:prstGeom>
            <a:noFill/>
          </p:spPr>
          <p:txBody>
            <a:bodyPr wrap="none" rtlCol="0">
              <a:spAutoFit/>
            </a:bodyPr>
            <a:lstStyle/>
            <a:p>
              <a:r>
                <a:rPr lang="en-US" altLang="ja-JP" sz="2000" dirty="0">
                  <a:solidFill>
                    <a:srgbClr val="7030A0"/>
                  </a:solidFill>
                </a:rPr>
                <a:t>Log divergence</a:t>
              </a:r>
              <a:endParaRPr kumimoji="1" lang="ja-JP" altLang="en-US" sz="2000" dirty="0">
                <a:solidFill>
                  <a:srgbClr val="7030A0"/>
                </a:solidFill>
              </a:endParaRPr>
            </a:p>
          </p:txBody>
        </p:sp>
      </p:grpSp>
      <p:pic>
        <p:nvPicPr>
          <p:cNvPr id="74" name="図 73" descr="\begin{document}&#10;\red&#10;\begin{eqnarray}&#10;\left\{&#10;\begin{array}{l}&#10;  \\&#10;  \\&#10;\end{array}&#10;\right.&#10;\nonumber&#10;\end{eqnarray}&#10;\end{document}"/>
          <p:cNvPicPr>
            <a:picLocks/>
          </p:cNvPicPr>
          <p:nvPr/>
        </p:nvPicPr>
        <p:blipFill>
          <a:blip r:embed="rId5">
            <a:extLst>
              <a:ext uri="{28A0092B-C50C-407E-A947-70E740481C1C}">
                <a14:useLocalDpi xmlns:a14="http://schemas.microsoft.com/office/drawing/2010/main" val="0"/>
              </a:ext>
            </a:extLst>
          </a:blip>
          <a:stretch>
            <a:fillRect/>
          </a:stretch>
        </p:blipFill>
        <p:spPr>
          <a:xfrm rot="5400000" flipH="1">
            <a:off x="3738143" y="2457529"/>
            <a:ext cx="222426" cy="2021352"/>
          </a:xfrm>
          <a:prstGeom prst="rect">
            <a:avLst/>
          </a:prstGeom>
        </p:spPr>
      </p:pic>
      <p:sp>
        <p:nvSpPr>
          <p:cNvPr id="75" name="テキスト ボックス 74"/>
          <p:cNvSpPr txBox="1"/>
          <p:nvPr/>
        </p:nvSpPr>
        <p:spPr>
          <a:xfrm>
            <a:off x="2829733" y="3573016"/>
            <a:ext cx="2057663" cy="307777"/>
          </a:xfrm>
          <a:prstGeom prst="rect">
            <a:avLst/>
          </a:prstGeom>
          <a:noFill/>
        </p:spPr>
        <p:txBody>
          <a:bodyPr wrap="square" rtlCol="0">
            <a:spAutoFit/>
          </a:bodyPr>
          <a:lstStyle/>
          <a:p>
            <a:r>
              <a:rPr lang="en-US" altLang="ja-JP" sz="1400" dirty="0">
                <a:solidFill>
                  <a:srgbClr val="FF0000"/>
                </a:solidFill>
              </a:rPr>
              <a:t>Term-by-term subtraction</a:t>
            </a:r>
            <a:endParaRPr kumimoji="1" lang="ja-JP" altLang="en-US" sz="1400" dirty="0">
              <a:solidFill>
                <a:srgbClr val="FF0000"/>
              </a:solidFill>
            </a:endParaRPr>
          </a:p>
        </p:txBody>
      </p:sp>
      <p:sp>
        <p:nvSpPr>
          <p:cNvPr id="77" name="テキスト ボックス 76"/>
          <p:cNvSpPr txBox="1"/>
          <p:nvPr/>
        </p:nvSpPr>
        <p:spPr>
          <a:xfrm>
            <a:off x="5040052" y="4341021"/>
            <a:ext cx="4110741" cy="400110"/>
          </a:xfrm>
          <a:prstGeom prst="rect">
            <a:avLst/>
          </a:prstGeom>
          <a:noFill/>
        </p:spPr>
        <p:txBody>
          <a:bodyPr wrap="none" rtlCol="0">
            <a:spAutoFit/>
          </a:bodyPr>
          <a:lstStyle/>
          <a:p>
            <a:r>
              <a:rPr kumimoji="1" lang="en-US" altLang="ja-JP" sz="2000" dirty="0">
                <a:solidFill>
                  <a:srgbClr val="00B050"/>
                </a:solidFill>
              </a:rPr>
              <a:t>Ishikawa, Kimura, </a:t>
            </a:r>
            <a:r>
              <a:rPr kumimoji="1" lang="en-US" altLang="ja-JP" sz="2000" dirty="0" err="1">
                <a:solidFill>
                  <a:srgbClr val="00B050"/>
                </a:solidFill>
              </a:rPr>
              <a:t>Shigaki</a:t>
            </a:r>
            <a:r>
              <a:rPr kumimoji="1" lang="en-US" altLang="ja-JP" sz="2000" dirty="0">
                <a:solidFill>
                  <a:srgbClr val="00B050"/>
                </a:solidFill>
              </a:rPr>
              <a:t>, Tsuji </a:t>
            </a:r>
            <a:r>
              <a:rPr lang="en-US" altLang="ja-JP" sz="2000" dirty="0">
                <a:solidFill>
                  <a:srgbClr val="00B050"/>
                </a:solidFill>
              </a:rPr>
              <a:t>(2013)</a:t>
            </a:r>
            <a:endParaRPr kumimoji="1" lang="ja-JP" altLang="en-US" sz="2000" dirty="0">
              <a:solidFill>
                <a:srgbClr val="00B050"/>
              </a:solidFill>
            </a:endParaRPr>
          </a:p>
        </p:txBody>
      </p:sp>
      <p:pic>
        <p:nvPicPr>
          <p:cNvPr id="62" name="図 61" descr="\begin{document}&#10;\begin{eqnarray}&#10;\Pi_{\rm \scriptscriptstyle ren} (q^2) &amp;=&amp; &#10;\Pi (q_\parallel^2, q_\perp^2) - \Pi_{\rm \scriptscriptstyle vac} (q^2 = 0)&#10;\nonumber&#10;\\&#10;&amp;=&amp; &#10;\Pi (q_\parallel^2, q_\perp^2) - {\red \Pi (0,q_\perp^2) }&#10;+ \{ \, {\blue \Pi (0, q_\perp^2)  }&#10;- \Pi_{\rm \scriptscriptstyle vac} (q^2 = 0) \, \}&#10;\nonumber&#10;\end{eqnarray}&#10;\end{document}"/>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1364813" y="2621097"/>
            <a:ext cx="6672916" cy="735895"/>
          </a:xfrm>
          <a:prstGeom prst="rect">
            <a:avLst/>
          </a:prstGeom>
        </p:spPr>
      </p:pic>
      <p:pic>
        <p:nvPicPr>
          <p:cNvPr id="63" name="図 62" descr="\begin{document}&#10;\noindent&#10;$\Pi(0, q_\perp^2)$ can be evaluated both by {\blue directly integrating the proper-time integrals} &#10;&#10;\noindent&#10;and {\red decomposing into the seires of Landau levels}. &#10;\end{document}"/>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1479807" y="3933056"/>
            <a:ext cx="6708340" cy="471684"/>
          </a:xfrm>
          <a:prstGeom prst="rect">
            <a:avLst/>
          </a:prstGeom>
        </p:spPr>
      </p:pic>
      <p:pic>
        <p:nvPicPr>
          <p:cNvPr id="1026"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275258" y="4628903"/>
            <a:ext cx="3153729" cy="20404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976826" y="4741131"/>
            <a:ext cx="2971744" cy="1892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8" name="テキスト ボックス 77"/>
          <p:cNvSpPr txBox="1"/>
          <p:nvPr/>
        </p:nvSpPr>
        <p:spPr>
          <a:xfrm>
            <a:off x="6580021" y="6517812"/>
            <a:ext cx="2628155" cy="307777"/>
          </a:xfrm>
          <a:prstGeom prst="rect">
            <a:avLst/>
          </a:prstGeom>
          <a:noFill/>
        </p:spPr>
        <p:txBody>
          <a:bodyPr wrap="none" rtlCol="0">
            <a:spAutoFit/>
          </a:bodyPr>
          <a:lstStyle/>
          <a:p>
            <a:r>
              <a:rPr kumimoji="1" lang="en-US" altLang="ja-JP" sz="1400" dirty="0">
                <a:solidFill>
                  <a:srgbClr val="00B050"/>
                </a:solidFill>
              </a:rPr>
              <a:t>Taken from Ishikawa, et al. </a:t>
            </a:r>
            <a:r>
              <a:rPr lang="en-US" altLang="ja-JP" sz="1400" dirty="0">
                <a:solidFill>
                  <a:srgbClr val="00B050"/>
                </a:solidFill>
              </a:rPr>
              <a:t>(2013)</a:t>
            </a:r>
            <a:endParaRPr kumimoji="1" lang="ja-JP" altLang="en-US" sz="1400" dirty="0">
              <a:solidFill>
                <a:srgbClr val="00B050"/>
              </a:solidFill>
            </a:endParaRPr>
          </a:p>
        </p:txBody>
      </p:sp>
      <p:sp>
        <p:nvSpPr>
          <p:cNvPr id="81" name="テキスト ボックス 80"/>
          <p:cNvSpPr txBox="1"/>
          <p:nvPr/>
        </p:nvSpPr>
        <p:spPr>
          <a:xfrm>
            <a:off x="6391157" y="3609020"/>
            <a:ext cx="593111" cy="307777"/>
          </a:xfrm>
          <a:prstGeom prst="rect">
            <a:avLst/>
          </a:prstGeom>
          <a:noFill/>
        </p:spPr>
        <p:txBody>
          <a:bodyPr wrap="none" rtlCol="0">
            <a:spAutoFit/>
          </a:bodyPr>
          <a:lstStyle/>
          <a:p>
            <a:r>
              <a:rPr lang="en-US" altLang="ja-JP" sz="1400" dirty="0">
                <a:solidFill>
                  <a:srgbClr val="0070C0"/>
                </a:solidFill>
              </a:rPr>
              <a:t>Finite</a:t>
            </a:r>
            <a:endParaRPr kumimoji="1" lang="ja-JP" altLang="en-US" sz="1400" dirty="0">
              <a:solidFill>
                <a:srgbClr val="0070C0"/>
              </a:solidFill>
            </a:endParaRPr>
          </a:p>
        </p:txBody>
      </p:sp>
      <p:pic>
        <p:nvPicPr>
          <p:cNvPr id="65" name="図 64" descr="\begin{document}&#10;\blue&#10;\begin{eqnarray}&#10;\left\{&#10;\begin{array}{l}&#10;  \\&#10;  \\&#10;\end{array}&#10;\right.&#10;\nonumber&#10;\end{eqnarray}&#10;\end{document}"/>
          <p:cNvPicPr>
            <a:picLocks/>
          </p:cNvPicPr>
          <p:nvPr/>
        </p:nvPicPr>
        <p:blipFill>
          <a:blip r:embed="rId10">
            <a:extLst>
              <a:ext uri="{28A0092B-C50C-407E-A947-70E740481C1C}">
                <a14:useLocalDpi xmlns:a14="http://schemas.microsoft.com/office/drawing/2010/main" val="0"/>
              </a:ext>
            </a:extLst>
          </a:blip>
          <a:stretch>
            <a:fillRect/>
          </a:stretch>
        </p:blipFill>
        <p:spPr>
          <a:xfrm rot="-5400000">
            <a:off x="6546455" y="2313513"/>
            <a:ext cx="222426" cy="2309384"/>
          </a:xfrm>
          <a:prstGeom prst="rect">
            <a:avLst/>
          </a:prstGeom>
        </p:spPr>
      </p:pic>
      <p:sp>
        <p:nvSpPr>
          <p:cNvPr id="66" name="テキスト ボックス 65"/>
          <p:cNvSpPr txBox="1"/>
          <p:nvPr/>
        </p:nvSpPr>
        <p:spPr>
          <a:xfrm>
            <a:off x="903768" y="5373216"/>
            <a:ext cx="499880" cy="461665"/>
          </a:xfrm>
          <a:prstGeom prst="rect">
            <a:avLst/>
          </a:prstGeom>
          <a:noFill/>
        </p:spPr>
        <p:txBody>
          <a:bodyPr wrap="none" rtlCol="0">
            <a:spAutoFit/>
          </a:bodyPr>
          <a:lstStyle/>
          <a:p>
            <a:r>
              <a:rPr kumimoji="1" lang="en-US" altLang="ja-JP" sz="2400" dirty="0">
                <a:solidFill>
                  <a:srgbClr val="0070C0"/>
                </a:solidFill>
              </a:rPr>
              <a:t>Re</a:t>
            </a:r>
            <a:endParaRPr kumimoji="1" lang="ja-JP" altLang="en-US" sz="2400" dirty="0">
              <a:solidFill>
                <a:srgbClr val="0070C0"/>
              </a:solidFill>
            </a:endParaRPr>
          </a:p>
        </p:txBody>
      </p:sp>
      <p:sp>
        <p:nvSpPr>
          <p:cNvPr id="82" name="テキスト ボックス 81"/>
          <p:cNvSpPr txBox="1"/>
          <p:nvPr/>
        </p:nvSpPr>
        <p:spPr>
          <a:xfrm>
            <a:off x="4623111" y="5330786"/>
            <a:ext cx="506870" cy="461665"/>
          </a:xfrm>
          <a:prstGeom prst="rect">
            <a:avLst/>
          </a:prstGeom>
          <a:noFill/>
        </p:spPr>
        <p:txBody>
          <a:bodyPr wrap="none" rtlCol="0">
            <a:spAutoFit/>
          </a:bodyPr>
          <a:lstStyle/>
          <a:p>
            <a:r>
              <a:rPr kumimoji="1" lang="en-US" altLang="ja-JP" sz="2400" dirty="0" err="1">
                <a:solidFill>
                  <a:srgbClr val="0070C0"/>
                </a:solidFill>
              </a:rPr>
              <a:t>Im</a:t>
            </a:r>
            <a:endParaRPr kumimoji="1" lang="ja-JP" altLang="en-US" sz="2400" dirty="0">
              <a:solidFill>
                <a:srgbClr val="0070C0"/>
              </a:solidFill>
            </a:endParaRPr>
          </a:p>
        </p:txBody>
      </p:sp>
    </p:spTree>
    <p:extLst>
      <p:ext uri="{BB962C8B-B14F-4D97-AF65-F5344CB8AC3E}">
        <p14:creationId xmlns:p14="http://schemas.microsoft.com/office/powerpoint/2010/main" val="12520609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Rectangle 205">
            <a:extLst>
              <a:ext uri="{FF2B5EF4-FFF2-40B4-BE49-F238E27FC236}">
                <a16:creationId xmlns:a16="http://schemas.microsoft.com/office/drawing/2014/main" id="{94331519-76D1-4698-949A-51B372921088}"/>
              </a:ext>
            </a:extLst>
          </p:cNvPr>
          <p:cNvSpPr/>
          <p:nvPr/>
        </p:nvSpPr>
        <p:spPr bwMode="auto">
          <a:xfrm>
            <a:off x="69785" y="520617"/>
            <a:ext cx="9001000" cy="3995072"/>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ja-JP" altLang="en-US"/>
          </a:p>
        </p:txBody>
      </p:sp>
      <p:grpSp>
        <p:nvGrpSpPr>
          <p:cNvPr id="4" name="Group 3">
            <a:extLst>
              <a:ext uri="{FF2B5EF4-FFF2-40B4-BE49-F238E27FC236}">
                <a16:creationId xmlns:a16="http://schemas.microsoft.com/office/drawing/2014/main" id="{CFB8D1D6-3B92-4818-9351-B02F67699A10}"/>
              </a:ext>
            </a:extLst>
          </p:cNvPr>
          <p:cNvGrpSpPr/>
          <p:nvPr/>
        </p:nvGrpSpPr>
        <p:grpSpPr>
          <a:xfrm>
            <a:off x="221072" y="598932"/>
            <a:ext cx="3586446" cy="3766172"/>
            <a:chOff x="1867924" y="1345257"/>
            <a:chExt cx="4864316" cy="5108079"/>
          </a:xfrm>
        </p:grpSpPr>
        <p:grpSp>
          <p:nvGrpSpPr>
            <p:cNvPr id="5" name="グループ化 7">
              <a:extLst>
                <a:ext uri="{FF2B5EF4-FFF2-40B4-BE49-F238E27FC236}">
                  <a16:creationId xmlns:a16="http://schemas.microsoft.com/office/drawing/2014/main" id="{8D4D149A-6699-4B0B-A21D-76F7A2FF8B06}"/>
                </a:ext>
              </a:extLst>
            </p:cNvPr>
            <p:cNvGrpSpPr/>
            <p:nvPr/>
          </p:nvGrpSpPr>
          <p:grpSpPr>
            <a:xfrm>
              <a:off x="1867924" y="1345257"/>
              <a:ext cx="4864316" cy="5108079"/>
              <a:chOff x="1608385" y="541189"/>
              <a:chExt cx="6192688" cy="6503020"/>
            </a:xfrm>
          </p:grpSpPr>
          <p:sp>
            <p:nvSpPr>
              <p:cNvPr id="8" name="正方形/長方形 2">
                <a:extLst>
                  <a:ext uri="{FF2B5EF4-FFF2-40B4-BE49-F238E27FC236}">
                    <a16:creationId xmlns:a16="http://schemas.microsoft.com/office/drawing/2014/main" id="{606435D8-E7AB-4927-831C-5266D6D4CA91}"/>
                  </a:ext>
                </a:extLst>
              </p:cNvPr>
              <p:cNvSpPr/>
              <p:nvPr/>
            </p:nvSpPr>
            <p:spPr bwMode="auto">
              <a:xfrm>
                <a:off x="1608385" y="541189"/>
                <a:ext cx="6192688" cy="6503020"/>
              </a:xfrm>
              <a:prstGeom prst="rect">
                <a:avLst/>
              </a:prstGeom>
              <a:solidFill>
                <a:schemeClr val="bg1"/>
              </a:solidFill>
              <a:ln w="9525">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ja-JP" altLang="en-US"/>
              </a:p>
            </p:txBody>
          </p:sp>
          <p:grpSp>
            <p:nvGrpSpPr>
              <p:cNvPr id="9" name="グループ化 3">
                <a:extLst>
                  <a:ext uri="{FF2B5EF4-FFF2-40B4-BE49-F238E27FC236}">
                    <a16:creationId xmlns:a16="http://schemas.microsoft.com/office/drawing/2014/main" id="{DFD297CC-6F25-4739-A920-DF765BBB2774}"/>
                  </a:ext>
                </a:extLst>
              </p:cNvPr>
              <p:cNvGrpSpPr/>
              <p:nvPr/>
            </p:nvGrpSpPr>
            <p:grpSpPr>
              <a:xfrm>
                <a:off x="2014811" y="602145"/>
                <a:ext cx="5266619" cy="4823732"/>
                <a:chOff x="1605337" y="414262"/>
                <a:chExt cx="5266619" cy="4823732"/>
              </a:xfrm>
              <a:solidFill>
                <a:schemeClr val="bg1"/>
              </a:solidFill>
            </p:grpSpPr>
            <p:pic>
              <p:nvPicPr>
                <p:cNvPr id="11" name="Picture 2">
                  <a:extLst>
                    <a:ext uri="{FF2B5EF4-FFF2-40B4-BE49-F238E27FC236}">
                      <a16:creationId xmlns:a16="http://schemas.microsoft.com/office/drawing/2014/main" id="{32B6C74D-AFCB-4338-B658-7AF048A38C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5337" y="414262"/>
                  <a:ext cx="5266619" cy="1897465"/>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pic>
              <p:nvPicPr>
                <p:cNvPr id="12" name="Picture 3">
                  <a:extLst>
                    <a:ext uri="{FF2B5EF4-FFF2-40B4-BE49-F238E27FC236}">
                      <a16:creationId xmlns:a16="http://schemas.microsoft.com/office/drawing/2014/main" id="{F0E9F839-B708-44EA-80F9-BA4D67A491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5025" y="1661445"/>
                  <a:ext cx="3856530" cy="3576549"/>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grpSp>
          <p:pic>
            <p:nvPicPr>
              <p:cNvPr id="10" name="Picture 4">
                <a:extLst>
                  <a:ext uri="{FF2B5EF4-FFF2-40B4-BE49-F238E27FC236}">
                    <a16:creationId xmlns:a16="http://schemas.microsoft.com/office/drawing/2014/main" id="{52BADC7D-2BC8-4CEA-B7DF-EBE2536A273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69868" y="5209800"/>
                <a:ext cx="3290486" cy="15166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6" name="Rectangle 5">
              <a:extLst>
                <a:ext uri="{FF2B5EF4-FFF2-40B4-BE49-F238E27FC236}">
                  <a16:creationId xmlns:a16="http://schemas.microsoft.com/office/drawing/2014/main" id="{63734D98-A2F4-4885-B2BF-EEFD07053256}"/>
                </a:ext>
              </a:extLst>
            </p:cNvPr>
            <p:cNvSpPr/>
            <p:nvPr/>
          </p:nvSpPr>
          <p:spPr bwMode="auto">
            <a:xfrm>
              <a:off x="2187169" y="1436632"/>
              <a:ext cx="4136895" cy="840240"/>
            </a:xfrm>
            <a:prstGeom prst="rect">
              <a:avLst/>
            </a:prstGeom>
            <a:solidFill>
              <a:srgbClr val="FF0000">
                <a:alpha val="1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ja-JP" altLang="en-US"/>
            </a:p>
          </p:txBody>
        </p:sp>
        <p:sp>
          <p:nvSpPr>
            <p:cNvPr id="7" name="Rectangle 6">
              <a:extLst>
                <a:ext uri="{FF2B5EF4-FFF2-40B4-BE49-F238E27FC236}">
                  <a16:creationId xmlns:a16="http://schemas.microsoft.com/office/drawing/2014/main" id="{07BEDB2E-C631-4DF0-ABDE-0EB6CBDAB140}"/>
                </a:ext>
              </a:extLst>
            </p:cNvPr>
            <p:cNvSpPr/>
            <p:nvPr/>
          </p:nvSpPr>
          <p:spPr bwMode="auto">
            <a:xfrm>
              <a:off x="3131841" y="5562963"/>
              <a:ext cx="2088232" cy="448378"/>
            </a:xfrm>
            <a:prstGeom prst="rect">
              <a:avLst/>
            </a:prstGeom>
            <a:solidFill>
              <a:srgbClr val="FF0000">
                <a:alpha val="1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ja-JP" altLang="en-US"/>
            </a:p>
          </p:txBody>
        </p:sp>
      </p:grpSp>
      <p:grpSp>
        <p:nvGrpSpPr>
          <p:cNvPr id="33" name="Group 32">
            <a:extLst>
              <a:ext uri="{FF2B5EF4-FFF2-40B4-BE49-F238E27FC236}">
                <a16:creationId xmlns:a16="http://schemas.microsoft.com/office/drawing/2014/main" id="{5901B199-9493-4C71-8143-B0D3658B4EF9}"/>
              </a:ext>
            </a:extLst>
          </p:cNvPr>
          <p:cNvGrpSpPr/>
          <p:nvPr/>
        </p:nvGrpSpPr>
        <p:grpSpPr>
          <a:xfrm>
            <a:off x="4570285" y="3249139"/>
            <a:ext cx="4210402" cy="1187973"/>
            <a:chOff x="521648" y="2132856"/>
            <a:chExt cx="4950968" cy="1396925"/>
          </a:xfrm>
        </p:grpSpPr>
        <p:grpSp>
          <p:nvGrpSpPr>
            <p:cNvPr id="34" name="Group 33">
              <a:extLst>
                <a:ext uri="{FF2B5EF4-FFF2-40B4-BE49-F238E27FC236}">
                  <a16:creationId xmlns:a16="http://schemas.microsoft.com/office/drawing/2014/main" id="{B18E878E-BD11-4259-9CB3-758D76C24CA9}"/>
                </a:ext>
              </a:extLst>
            </p:cNvPr>
            <p:cNvGrpSpPr/>
            <p:nvPr/>
          </p:nvGrpSpPr>
          <p:grpSpPr>
            <a:xfrm>
              <a:off x="2758549" y="2132856"/>
              <a:ext cx="1132027" cy="1396925"/>
              <a:chOff x="6089706" y="2242689"/>
              <a:chExt cx="2010686" cy="2481192"/>
            </a:xfrm>
          </p:grpSpPr>
          <p:sp>
            <p:nvSpPr>
              <p:cNvPr id="72" name="円/楕円 51">
                <a:extLst>
                  <a:ext uri="{FF2B5EF4-FFF2-40B4-BE49-F238E27FC236}">
                    <a16:creationId xmlns:a16="http://schemas.microsoft.com/office/drawing/2014/main" id="{428D8995-729F-452C-9C22-A6BDB11122B1}"/>
                  </a:ext>
                </a:extLst>
              </p:cNvPr>
              <p:cNvSpPr>
                <a:spLocks noChangeAspect="1"/>
              </p:cNvSpPr>
              <p:nvPr/>
            </p:nvSpPr>
            <p:spPr>
              <a:xfrm rot="10892241">
                <a:off x="6633339" y="3019375"/>
                <a:ext cx="957070" cy="957070"/>
              </a:xfrm>
              <a:prstGeom prst="ellipse">
                <a:avLst/>
              </a:prstGeom>
              <a:noFill/>
              <a:ln w="28575" cmpd="sng">
                <a:solidFill>
                  <a:srgbClr val="00D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grpSp>
            <p:nvGrpSpPr>
              <p:cNvPr id="73" name="グループ化 4">
                <a:extLst>
                  <a:ext uri="{FF2B5EF4-FFF2-40B4-BE49-F238E27FC236}">
                    <a16:creationId xmlns:a16="http://schemas.microsoft.com/office/drawing/2014/main" id="{D44C4D5D-EC7B-4F30-A9D1-B7895CF89D66}"/>
                  </a:ext>
                </a:extLst>
              </p:cNvPr>
              <p:cNvGrpSpPr>
                <a:grpSpLocks noChangeAspect="1"/>
              </p:cNvGrpSpPr>
              <p:nvPr/>
            </p:nvGrpSpPr>
            <p:grpSpPr>
              <a:xfrm>
                <a:off x="6089706" y="2760905"/>
                <a:ext cx="690375" cy="313296"/>
                <a:chOff x="5267450" y="3810639"/>
                <a:chExt cx="848735" cy="391695"/>
              </a:xfrm>
              <a:noFill/>
            </p:grpSpPr>
            <p:sp>
              <p:nvSpPr>
                <p:cNvPr id="109" name="フリーフォーム 45">
                  <a:extLst>
                    <a:ext uri="{FF2B5EF4-FFF2-40B4-BE49-F238E27FC236}">
                      <a16:creationId xmlns:a16="http://schemas.microsoft.com/office/drawing/2014/main" id="{0AF0A740-1433-4022-BCC9-5DE6EB544E85}"/>
                    </a:ext>
                  </a:extLst>
                </p:cNvPr>
                <p:cNvSpPr/>
                <p:nvPr/>
              </p:nvSpPr>
              <p:spPr>
                <a:xfrm rot="2260291">
                  <a:off x="5351970" y="4104714"/>
                  <a:ext cx="764215" cy="97620"/>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grp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10" name="グループ化 46">
                  <a:extLst>
                    <a:ext uri="{FF2B5EF4-FFF2-40B4-BE49-F238E27FC236}">
                      <a16:creationId xmlns:a16="http://schemas.microsoft.com/office/drawing/2014/main" id="{C37B47A2-EF9A-43AD-B088-6ACB59AA69F8}"/>
                    </a:ext>
                  </a:extLst>
                </p:cNvPr>
                <p:cNvGrpSpPr/>
                <p:nvPr/>
              </p:nvGrpSpPr>
              <p:grpSpPr>
                <a:xfrm>
                  <a:off x="5267450" y="3810639"/>
                  <a:ext cx="141461" cy="141461"/>
                  <a:chOff x="7240824" y="2855449"/>
                  <a:chExt cx="141461" cy="141461"/>
                </a:xfrm>
                <a:grpFill/>
              </p:grpSpPr>
              <p:cxnSp>
                <p:nvCxnSpPr>
                  <p:cNvPr id="111" name="直線コネクタ 47">
                    <a:extLst>
                      <a:ext uri="{FF2B5EF4-FFF2-40B4-BE49-F238E27FC236}">
                        <a16:creationId xmlns:a16="http://schemas.microsoft.com/office/drawing/2014/main" id="{2ED240AA-716A-4633-BE48-F9336C6E373A}"/>
                      </a:ext>
                    </a:extLst>
                  </p:cNvPr>
                  <p:cNvCxnSpPr/>
                  <p:nvPr/>
                </p:nvCxnSpPr>
                <p:spPr>
                  <a:xfrm>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12" name="直線コネクタ 48">
                    <a:extLst>
                      <a:ext uri="{FF2B5EF4-FFF2-40B4-BE49-F238E27FC236}">
                        <a16:creationId xmlns:a16="http://schemas.microsoft.com/office/drawing/2014/main" id="{E9A76F26-EB2C-4CB3-A056-8A43A757EBEB}"/>
                      </a:ext>
                    </a:extLst>
                  </p:cNvPr>
                  <p:cNvCxnSpPr/>
                  <p:nvPr/>
                </p:nvCxnSpPr>
                <p:spPr>
                  <a:xfrm flipH="1">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13" name="直線コネクタ 49">
                    <a:extLst>
                      <a:ext uri="{FF2B5EF4-FFF2-40B4-BE49-F238E27FC236}">
                        <a16:creationId xmlns:a16="http://schemas.microsoft.com/office/drawing/2014/main" id="{2A7D54E7-F056-43F2-A854-16EF35F816C5}"/>
                      </a:ext>
                    </a:extLst>
                  </p:cNvPr>
                  <p:cNvCxnSpPr/>
                  <p:nvPr/>
                </p:nvCxnSpPr>
                <p:spPr>
                  <a:xfrm flipV="1">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14" name="直線コネクタ 50">
                    <a:extLst>
                      <a:ext uri="{FF2B5EF4-FFF2-40B4-BE49-F238E27FC236}">
                        <a16:creationId xmlns:a16="http://schemas.microsoft.com/office/drawing/2014/main" id="{032684E4-3482-470B-A934-3CD8956613D1}"/>
                      </a:ext>
                    </a:extLst>
                  </p:cNvPr>
                  <p:cNvCxnSpPr/>
                  <p:nvPr/>
                </p:nvCxnSpPr>
                <p:spPr>
                  <a:xfrm>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grpSp>
          </p:grpSp>
          <p:grpSp>
            <p:nvGrpSpPr>
              <p:cNvPr id="74" name="グループ化 5">
                <a:extLst>
                  <a:ext uri="{FF2B5EF4-FFF2-40B4-BE49-F238E27FC236}">
                    <a16:creationId xmlns:a16="http://schemas.microsoft.com/office/drawing/2014/main" id="{A496565B-CC71-4932-8B8C-BEC08135F4E9}"/>
                  </a:ext>
                </a:extLst>
              </p:cNvPr>
              <p:cNvGrpSpPr>
                <a:grpSpLocks noChangeAspect="1"/>
              </p:cNvGrpSpPr>
              <p:nvPr/>
            </p:nvGrpSpPr>
            <p:grpSpPr>
              <a:xfrm rot="3091139">
                <a:off x="6831663" y="2431229"/>
                <a:ext cx="690375" cy="313296"/>
                <a:chOff x="5267450" y="3810639"/>
                <a:chExt cx="848735" cy="391695"/>
              </a:xfrm>
              <a:noFill/>
            </p:grpSpPr>
            <p:sp>
              <p:nvSpPr>
                <p:cNvPr id="103" name="フリーフォーム 39">
                  <a:extLst>
                    <a:ext uri="{FF2B5EF4-FFF2-40B4-BE49-F238E27FC236}">
                      <a16:creationId xmlns:a16="http://schemas.microsoft.com/office/drawing/2014/main" id="{32CF494B-B2F9-4A47-B2C2-C1B970E46E9B}"/>
                    </a:ext>
                  </a:extLst>
                </p:cNvPr>
                <p:cNvSpPr/>
                <p:nvPr/>
              </p:nvSpPr>
              <p:spPr>
                <a:xfrm rot="2260291">
                  <a:off x="5351970" y="4104714"/>
                  <a:ext cx="764215" cy="97620"/>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grp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04" name="グループ化 40">
                  <a:extLst>
                    <a:ext uri="{FF2B5EF4-FFF2-40B4-BE49-F238E27FC236}">
                      <a16:creationId xmlns:a16="http://schemas.microsoft.com/office/drawing/2014/main" id="{159BA11A-9DB6-4B64-9034-D9AC0CC54DBC}"/>
                    </a:ext>
                  </a:extLst>
                </p:cNvPr>
                <p:cNvGrpSpPr/>
                <p:nvPr/>
              </p:nvGrpSpPr>
              <p:grpSpPr>
                <a:xfrm>
                  <a:off x="5267450" y="3810639"/>
                  <a:ext cx="141461" cy="141461"/>
                  <a:chOff x="7240824" y="2855449"/>
                  <a:chExt cx="141461" cy="141461"/>
                </a:xfrm>
                <a:grpFill/>
              </p:grpSpPr>
              <p:cxnSp>
                <p:nvCxnSpPr>
                  <p:cNvPr id="105" name="直線コネクタ 41">
                    <a:extLst>
                      <a:ext uri="{FF2B5EF4-FFF2-40B4-BE49-F238E27FC236}">
                        <a16:creationId xmlns:a16="http://schemas.microsoft.com/office/drawing/2014/main" id="{014928C0-9BC5-4C4F-A6E2-AF7A510DD047}"/>
                      </a:ext>
                    </a:extLst>
                  </p:cNvPr>
                  <p:cNvCxnSpPr/>
                  <p:nvPr/>
                </p:nvCxnSpPr>
                <p:spPr>
                  <a:xfrm>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06" name="直線コネクタ 42">
                    <a:extLst>
                      <a:ext uri="{FF2B5EF4-FFF2-40B4-BE49-F238E27FC236}">
                        <a16:creationId xmlns:a16="http://schemas.microsoft.com/office/drawing/2014/main" id="{C82758A6-3E14-458C-BF82-71080ACB2554}"/>
                      </a:ext>
                    </a:extLst>
                  </p:cNvPr>
                  <p:cNvCxnSpPr/>
                  <p:nvPr/>
                </p:nvCxnSpPr>
                <p:spPr>
                  <a:xfrm flipH="1">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07" name="直線コネクタ 43">
                    <a:extLst>
                      <a:ext uri="{FF2B5EF4-FFF2-40B4-BE49-F238E27FC236}">
                        <a16:creationId xmlns:a16="http://schemas.microsoft.com/office/drawing/2014/main" id="{F792BB76-8C39-4C04-A8C0-6D387612338F}"/>
                      </a:ext>
                    </a:extLst>
                  </p:cNvPr>
                  <p:cNvCxnSpPr/>
                  <p:nvPr/>
                </p:nvCxnSpPr>
                <p:spPr>
                  <a:xfrm flipV="1">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08" name="直線コネクタ 44">
                    <a:extLst>
                      <a:ext uri="{FF2B5EF4-FFF2-40B4-BE49-F238E27FC236}">
                        <a16:creationId xmlns:a16="http://schemas.microsoft.com/office/drawing/2014/main" id="{A5BE736A-B023-4A39-9864-4A16D91130EF}"/>
                      </a:ext>
                    </a:extLst>
                  </p:cNvPr>
                  <p:cNvCxnSpPr/>
                  <p:nvPr/>
                </p:nvCxnSpPr>
                <p:spPr>
                  <a:xfrm>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grpSp>
          </p:grpSp>
          <p:grpSp>
            <p:nvGrpSpPr>
              <p:cNvPr id="75" name="グループ化 6">
                <a:extLst>
                  <a:ext uri="{FF2B5EF4-FFF2-40B4-BE49-F238E27FC236}">
                    <a16:creationId xmlns:a16="http://schemas.microsoft.com/office/drawing/2014/main" id="{5BB8FA74-6C77-43E5-B270-212E37DE4452}"/>
                  </a:ext>
                </a:extLst>
              </p:cNvPr>
              <p:cNvGrpSpPr>
                <a:grpSpLocks noChangeAspect="1"/>
              </p:cNvGrpSpPr>
              <p:nvPr/>
            </p:nvGrpSpPr>
            <p:grpSpPr>
              <a:xfrm rot="6080961">
                <a:off x="7540112" y="2878913"/>
                <a:ext cx="690375" cy="313296"/>
                <a:chOff x="5267450" y="3810639"/>
                <a:chExt cx="848735" cy="391695"/>
              </a:xfrm>
              <a:noFill/>
            </p:grpSpPr>
            <p:sp>
              <p:nvSpPr>
                <p:cNvPr id="97" name="フリーフォーム 33">
                  <a:extLst>
                    <a:ext uri="{FF2B5EF4-FFF2-40B4-BE49-F238E27FC236}">
                      <a16:creationId xmlns:a16="http://schemas.microsoft.com/office/drawing/2014/main" id="{C18A5EFB-933C-4FFB-A6C3-08C2CDAF3EEC}"/>
                    </a:ext>
                  </a:extLst>
                </p:cNvPr>
                <p:cNvSpPr/>
                <p:nvPr/>
              </p:nvSpPr>
              <p:spPr>
                <a:xfrm rot="2260291">
                  <a:off x="5351970" y="4104714"/>
                  <a:ext cx="764215" cy="97620"/>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grp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98" name="グループ化 34">
                  <a:extLst>
                    <a:ext uri="{FF2B5EF4-FFF2-40B4-BE49-F238E27FC236}">
                      <a16:creationId xmlns:a16="http://schemas.microsoft.com/office/drawing/2014/main" id="{0691AC0C-5F45-4485-8D55-3D9D47C52C75}"/>
                    </a:ext>
                  </a:extLst>
                </p:cNvPr>
                <p:cNvGrpSpPr/>
                <p:nvPr/>
              </p:nvGrpSpPr>
              <p:grpSpPr>
                <a:xfrm>
                  <a:off x="5267450" y="3810639"/>
                  <a:ext cx="141461" cy="141461"/>
                  <a:chOff x="7240824" y="2855449"/>
                  <a:chExt cx="141461" cy="141461"/>
                </a:xfrm>
                <a:grpFill/>
              </p:grpSpPr>
              <p:cxnSp>
                <p:nvCxnSpPr>
                  <p:cNvPr id="99" name="直線コネクタ 35">
                    <a:extLst>
                      <a:ext uri="{FF2B5EF4-FFF2-40B4-BE49-F238E27FC236}">
                        <a16:creationId xmlns:a16="http://schemas.microsoft.com/office/drawing/2014/main" id="{A014F572-272E-4701-8D93-131FC143BFFE}"/>
                      </a:ext>
                    </a:extLst>
                  </p:cNvPr>
                  <p:cNvCxnSpPr/>
                  <p:nvPr/>
                </p:nvCxnSpPr>
                <p:spPr>
                  <a:xfrm>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00" name="直線コネクタ 36">
                    <a:extLst>
                      <a:ext uri="{FF2B5EF4-FFF2-40B4-BE49-F238E27FC236}">
                        <a16:creationId xmlns:a16="http://schemas.microsoft.com/office/drawing/2014/main" id="{0A2B192E-B0B8-455D-9463-7661E18B008E}"/>
                      </a:ext>
                    </a:extLst>
                  </p:cNvPr>
                  <p:cNvCxnSpPr/>
                  <p:nvPr/>
                </p:nvCxnSpPr>
                <p:spPr>
                  <a:xfrm flipH="1">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01" name="直線コネクタ 37">
                    <a:extLst>
                      <a:ext uri="{FF2B5EF4-FFF2-40B4-BE49-F238E27FC236}">
                        <a16:creationId xmlns:a16="http://schemas.microsoft.com/office/drawing/2014/main" id="{A8BD3490-9585-4EAB-AF2C-4082F06487EA}"/>
                      </a:ext>
                    </a:extLst>
                  </p:cNvPr>
                  <p:cNvCxnSpPr/>
                  <p:nvPr/>
                </p:nvCxnSpPr>
                <p:spPr>
                  <a:xfrm flipV="1">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02" name="直線コネクタ 38">
                    <a:extLst>
                      <a:ext uri="{FF2B5EF4-FFF2-40B4-BE49-F238E27FC236}">
                        <a16:creationId xmlns:a16="http://schemas.microsoft.com/office/drawing/2014/main" id="{7401E119-B588-432C-98C3-02C3FD0F00C0}"/>
                      </a:ext>
                    </a:extLst>
                  </p:cNvPr>
                  <p:cNvCxnSpPr/>
                  <p:nvPr/>
                </p:nvCxnSpPr>
                <p:spPr>
                  <a:xfrm>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grpSp>
          </p:grpSp>
          <p:grpSp>
            <p:nvGrpSpPr>
              <p:cNvPr id="76" name="グループ化 8">
                <a:extLst>
                  <a:ext uri="{FF2B5EF4-FFF2-40B4-BE49-F238E27FC236}">
                    <a16:creationId xmlns:a16="http://schemas.microsoft.com/office/drawing/2014/main" id="{1AFBD234-23AF-468E-8DFA-8A059DCFE41A}"/>
                  </a:ext>
                </a:extLst>
              </p:cNvPr>
              <p:cNvGrpSpPr>
                <a:grpSpLocks noChangeAspect="1"/>
              </p:cNvGrpSpPr>
              <p:nvPr/>
            </p:nvGrpSpPr>
            <p:grpSpPr>
              <a:xfrm rot="17091119">
                <a:off x="5986579" y="3806302"/>
                <a:ext cx="690375" cy="313296"/>
                <a:chOff x="5267450" y="3810639"/>
                <a:chExt cx="848735" cy="391695"/>
              </a:xfrm>
              <a:noFill/>
            </p:grpSpPr>
            <p:sp>
              <p:nvSpPr>
                <p:cNvPr id="91" name="フリーフォーム 27">
                  <a:extLst>
                    <a:ext uri="{FF2B5EF4-FFF2-40B4-BE49-F238E27FC236}">
                      <a16:creationId xmlns:a16="http://schemas.microsoft.com/office/drawing/2014/main" id="{0FB5A404-0FDF-4175-92D8-A4001804864D}"/>
                    </a:ext>
                  </a:extLst>
                </p:cNvPr>
                <p:cNvSpPr/>
                <p:nvPr/>
              </p:nvSpPr>
              <p:spPr>
                <a:xfrm rot="2260291">
                  <a:off x="5351970" y="4104714"/>
                  <a:ext cx="764215" cy="97620"/>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grp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92" name="グループ化 28">
                  <a:extLst>
                    <a:ext uri="{FF2B5EF4-FFF2-40B4-BE49-F238E27FC236}">
                      <a16:creationId xmlns:a16="http://schemas.microsoft.com/office/drawing/2014/main" id="{0C58A682-B37C-44F3-846B-543304067874}"/>
                    </a:ext>
                  </a:extLst>
                </p:cNvPr>
                <p:cNvGrpSpPr/>
                <p:nvPr/>
              </p:nvGrpSpPr>
              <p:grpSpPr>
                <a:xfrm>
                  <a:off x="5267450" y="3810639"/>
                  <a:ext cx="141461" cy="141461"/>
                  <a:chOff x="7240824" y="2855449"/>
                  <a:chExt cx="141461" cy="141461"/>
                </a:xfrm>
                <a:grpFill/>
              </p:grpSpPr>
              <p:cxnSp>
                <p:nvCxnSpPr>
                  <p:cNvPr id="93" name="直線コネクタ 29">
                    <a:extLst>
                      <a:ext uri="{FF2B5EF4-FFF2-40B4-BE49-F238E27FC236}">
                        <a16:creationId xmlns:a16="http://schemas.microsoft.com/office/drawing/2014/main" id="{0FBFC3AB-D498-4B32-9837-3045A9F69380}"/>
                      </a:ext>
                    </a:extLst>
                  </p:cNvPr>
                  <p:cNvCxnSpPr/>
                  <p:nvPr/>
                </p:nvCxnSpPr>
                <p:spPr>
                  <a:xfrm>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94" name="直線コネクタ 30">
                    <a:extLst>
                      <a:ext uri="{FF2B5EF4-FFF2-40B4-BE49-F238E27FC236}">
                        <a16:creationId xmlns:a16="http://schemas.microsoft.com/office/drawing/2014/main" id="{7E16E547-D9DD-49B0-9593-B6ED245C24CC}"/>
                      </a:ext>
                    </a:extLst>
                  </p:cNvPr>
                  <p:cNvCxnSpPr/>
                  <p:nvPr/>
                </p:nvCxnSpPr>
                <p:spPr>
                  <a:xfrm flipH="1">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95" name="直線コネクタ 31">
                    <a:extLst>
                      <a:ext uri="{FF2B5EF4-FFF2-40B4-BE49-F238E27FC236}">
                        <a16:creationId xmlns:a16="http://schemas.microsoft.com/office/drawing/2014/main" id="{FF970511-8234-406F-87BD-E487B1B1C2F2}"/>
                      </a:ext>
                    </a:extLst>
                  </p:cNvPr>
                  <p:cNvCxnSpPr/>
                  <p:nvPr/>
                </p:nvCxnSpPr>
                <p:spPr>
                  <a:xfrm flipV="1">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96" name="直線コネクタ 32">
                    <a:extLst>
                      <a:ext uri="{FF2B5EF4-FFF2-40B4-BE49-F238E27FC236}">
                        <a16:creationId xmlns:a16="http://schemas.microsoft.com/office/drawing/2014/main" id="{D5A78BC3-0AB1-45E2-8E1E-50521DA70870}"/>
                      </a:ext>
                    </a:extLst>
                  </p:cNvPr>
                  <p:cNvCxnSpPr/>
                  <p:nvPr/>
                </p:nvCxnSpPr>
                <p:spPr>
                  <a:xfrm>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grpSp>
          </p:grpSp>
          <p:grpSp>
            <p:nvGrpSpPr>
              <p:cNvPr id="77" name="グループ化 9">
                <a:extLst>
                  <a:ext uri="{FF2B5EF4-FFF2-40B4-BE49-F238E27FC236}">
                    <a16:creationId xmlns:a16="http://schemas.microsoft.com/office/drawing/2014/main" id="{DA701EB6-52B0-4468-8273-4E6BF5A20E33}"/>
                  </a:ext>
                </a:extLst>
              </p:cNvPr>
              <p:cNvGrpSpPr>
                <a:grpSpLocks noChangeAspect="1"/>
              </p:cNvGrpSpPr>
              <p:nvPr/>
            </p:nvGrpSpPr>
            <p:grpSpPr>
              <a:xfrm rot="10800000">
                <a:off x="7410017" y="3979800"/>
                <a:ext cx="690375" cy="313296"/>
                <a:chOff x="5267450" y="3810639"/>
                <a:chExt cx="848735" cy="391695"/>
              </a:xfrm>
              <a:noFill/>
            </p:grpSpPr>
            <p:sp>
              <p:nvSpPr>
                <p:cNvPr id="85" name="フリーフォーム 21">
                  <a:extLst>
                    <a:ext uri="{FF2B5EF4-FFF2-40B4-BE49-F238E27FC236}">
                      <a16:creationId xmlns:a16="http://schemas.microsoft.com/office/drawing/2014/main" id="{B06F86C5-F89E-453D-9824-1644584F3F8A}"/>
                    </a:ext>
                  </a:extLst>
                </p:cNvPr>
                <p:cNvSpPr/>
                <p:nvPr/>
              </p:nvSpPr>
              <p:spPr>
                <a:xfrm rot="2260291">
                  <a:off x="5351970" y="4104714"/>
                  <a:ext cx="764215" cy="97620"/>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grp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86" name="グループ化 22">
                  <a:extLst>
                    <a:ext uri="{FF2B5EF4-FFF2-40B4-BE49-F238E27FC236}">
                      <a16:creationId xmlns:a16="http://schemas.microsoft.com/office/drawing/2014/main" id="{07B8D1FD-ADE8-42A7-8944-DFBF887C186A}"/>
                    </a:ext>
                  </a:extLst>
                </p:cNvPr>
                <p:cNvGrpSpPr/>
                <p:nvPr/>
              </p:nvGrpSpPr>
              <p:grpSpPr>
                <a:xfrm>
                  <a:off x="5267450" y="3810639"/>
                  <a:ext cx="141461" cy="141461"/>
                  <a:chOff x="7240824" y="2855449"/>
                  <a:chExt cx="141461" cy="141461"/>
                </a:xfrm>
                <a:grpFill/>
              </p:grpSpPr>
              <p:cxnSp>
                <p:nvCxnSpPr>
                  <p:cNvPr id="87" name="直線コネクタ 23">
                    <a:extLst>
                      <a:ext uri="{FF2B5EF4-FFF2-40B4-BE49-F238E27FC236}">
                        <a16:creationId xmlns:a16="http://schemas.microsoft.com/office/drawing/2014/main" id="{3C09F86A-4824-4541-AB7A-02046BE5B8AD}"/>
                      </a:ext>
                    </a:extLst>
                  </p:cNvPr>
                  <p:cNvCxnSpPr/>
                  <p:nvPr/>
                </p:nvCxnSpPr>
                <p:spPr>
                  <a:xfrm>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8" name="直線コネクタ 24">
                    <a:extLst>
                      <a:ext uri="{FF2B5EF4-FFF2-40B4-BE49-F238E27FC236}">
                        <a16:creationId xmlns:a16="http://schemas.microsoft.com/office/drawing/2014/main" id="{F9318EE9-929A-4DB1-8939-99A0F2C1FBB0}"/>
                      </a:ext>
                    </a:extLst>
                  </p:cNvPr>
                  <p:cNvCxnSpPr/>
                  <p:nvPr/>
                </p:nvCxnSpPr>
                <p:spPr>
                  <a:xfrm flipH="1">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9" name="直線コネクタ 25">
                    <a:extLst>
                      <a:ext uri="{FF2B5EF4-FFF2-40B4-BE49-F238E27FC236}">
                        <a16:creationId xmlns:a16="http://schemas.microsoft.com/office/drawing/2014/main" id="{B6132E4C-D048-46AF-9D47-924C7807DB8D}"/>
                      </a:ext>
                    </a:extLst>
                  </p:cNvPr>
                  <p:cNvCxnSpPr/>
                  <p:nvPr/>
                </p:nvCxnSpPr>
                <p:spPr>
                  <a:xfrm flipV="1">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90" name="直線コネクタ 26">
                    <a:extLst>
                      <a:ext uri="{FF2B5EF4-FFF2-40B4-BE49-F238E27FC236}">
                        <a16:creationId xmlns:a16="http://schemas.microsoft.com/office/drawing/2014/main" id="{027ED869-D9A5-4B9F-BD3F-A27E19A6EC77}"/>
                      </a:ext>
                    </a:extLst>
                  </p:cNvPr>
                  <p:cNvCxnSpPr/>
                  <p:nvPr/>
                </p:nvCxnSpPr>
                <p:spPr>
                  <a:xfrm>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grpSp>
          </p:grpSp>
          <p:grpSp>
            <p:nvGrpSpPr>
              <p:cNvPr id="78" name="グループ化 10">
                <a:extLst>
                  <a:ext uri="{FF2B5EF4-FFF2-40B4-BE49-F238E27FC236}">
                    <a16:creationId xmlns:a16="http://schemas.microsoft.com/office/drawing/2014/main" id="{C55FA584-4958-46DB-9642-EBD96C74ECED}"/>
                  </a:ext>
                </a:extLst>
              </p:cNvPr>
              <p:cNvGrpSpPr>
                <a:grpSpLocks noChangeAspect="1"/>
              </p:cNvGrpSpPr>
              <p:nvPr/>
            </p:nvGrpSpPr>
            <p:grpSpPr>
              <a:xfrm rot="13922608">
                <a:off x="6698281" y="4222046"/>
                <a:ext cx="690375" cy="313296"/>
                <a:chOff x="5267450" y="3810639"/>
                <a:chExt cx="848735" cy="391695"/>
              </a:xfrm>
              <a:noFill/>
            </p:grpSpPr>
            <p:sp>
              <p:nvSpPr>
                <p:cNvPr id="79" name="フリーフォーム 15">
                  <a:extLst>
                    <a:ext uri="{FF2B5EF4-FFF2-40B4-BE49-F238E27FC236}">
                      <a16:creationId xmlns:a16="http://schemas.microsoft.com/office/drawing/2014/main" id="{8B8D208B-4791-451A-8FF4-1530A27DD23D}"/>
                    </a:ext>
                  </a:extLst>
                </p:cNvPr>
                <p:cNvSpPr/>
                <p:nvPr/>
              </p:nvSpPr>
              <p:spPr>
                <a:xfrm rot="2260291">
                  <a:off x="5351970" y="4104714"/>
                  <a:ext cx="764215" cy="97620"/>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grp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80" name="グループ化 16">
                  <a:extLst>
                    <a:ext uri="{FF2B5EF4-FFF2-40B4-BE49-F238E27FC236}">
                      <a16:creationId xmlns:a16="http://schemas.microsoft.com/office/drawing/2014/main" id="{113D403A-6886-403C-98E1-49B7EB19119B}"/>
                    </a:ext>
                  </a:extLst>
                </p:cNvPr>
                <p:cNvGrpSpPr/>
                <p:nvPr/>
              </p:nvGrpSpPr>
              <p:grpSpPr>
                <a:xfrm>
                  <a:off x="5267450" y="3810639"/>
                  <a:ext cx="141461" cy="141461"/>
                  <a:chOff x="7240824" y="2855449"/>
                  <a:chExt cx="141461" cy="141461"/>
                </a:xfrm>
                <a:grpFill/>
              </p:grpSpPr>
              <p:cxnSp>
                <p:nvCxnSpPr>
                  <p:cNvPr id="81" name="直線コネクタ 17">
                    <a:extLst>
                      <a:ext uri="{FF2B5EF4-FFF2-40B4-BE49-F238E27FC236}">
                        <a16:creationId xmlns:a16="http://schemas.microsoft.com/office/drawing/2014/main" id="{DF511F64-9C0D-4EBB-B5E1-CA92474CED4F}"/>
                      </a:ext>
                    </a:extLst>
                  </p:cNvPr>
                  <p:cNvCxnSpPr/>
                  <p:nvPr/>
                </p:nvCxnSpPr>
                <p:spPr>
                  <a:xfrm>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2" name="直線コネクタ 18">
                    <a:extLst>
                      <a:ext uri="{FF2B5EF4-FFF2-40B4-BE49-F238E27FC236}">
                        <a16:creationId xmlns:a16="http://schemas.microsoft.com/office/drawing/2014/main" id="{F92FEFF2-DD03-4D5B-946E-ECD9ED5251F5}"/>
                      </a:ext>
                    </a:extLst>
                  </p:cNvPr>
                  <p:cNvCxnSpPr/>
                  <p:nvPr/>
                </p:nvCxnSpPr>
                <p:spPr>
                  <a:xfrm flipH="1">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3" name="直線コネクタ 19">
                    <a:extLst>
                      <a:ext uri="{FF2B5EF4-FFF2-40B4-BE49-F238E27FC236}">
                        <a16:creationId xmlns:a16="http://schemas.microsoft.com/office/drawing/2014/main" id="{B4789AA6-FF74-4FD4-8FDD-B0CCA730D059}"/>
                      </a:ext>
                    </a:extLst>
                  </p:cNvPr>
                  <p:cNvCxnSpPr/>
                  <p:nvPr/>
                </p:nvCxnSpPr>
                <p:spPr>
                  <a:xfrm flipV="1">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4" name="直線コネクタ 20">
                    <a:extLst>
                      <a:ext uri="{FF2B5EF4-FFF2-40B4-BE49-F238E27FC236}">
                        <a16:creationId xmlns:a16="http://schemas.microsoft.com/office/drawing/2014/main" id="{6FD02251-9893-46D7-BDC8-7889BC75BED7}"/>
                      </a:ext>
                    </a:extLst>
                  </p:cNvPr>
                  <p:cNvCxnSpPr/>
                  <p:nvPr/>
                </p:nvCxnSpPr>
                <p:spPr>
                  <a:xfrm>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grpSp>
          </p:grpSp>
        </p:grpSp>
        <p:grpSp>
          <p:nvGrpSpPr>
            <p:cNvPr id="35" name="Group 34">
              <a:extLst>
                <a:ext uri="{FF2B5EF4-FFF2-40B4-BE49-F238E27FC236}">
                  <a16:creationId xmlns:a16="http://schemas.microsoft.com/office/drawing/2014/main" id="{3EFFCDD8-F10E-45FB-BA5E-5D3CE68022DA}"/>
                </a:ext>
              </a:extLst>
            </p:cNvPr>
            <p:cNvGrpSpPr/>
            <p:nvPr/>
          </p:nvGrpSpPr>
          <p:grpSpPr>
            <a:xfrm>
              <a:off x="996853" y="2359669"/>
              <a:ext cx="1105656" cy="939030"/>
              <a:chOff x="5202640" y="5199335"/>
              <a:chExt cx="1105656" cy="939030"/>
            </a:xfrm>
          </p:grpSpPr>
          <p:sp>
            <p:nvSpPr>
              <p:cNvPr id="43" name="円/楕円 51">
                <a:extLst>
                  <a:ext uri="{FF2B5EF4-FFF2-40B4-BE49-F238E27FC236}">
                    <a16:creationId xmlns:a16="http://schemas.microsoft.com/office/drawing/2014/main" id="{164F3521-6CD8-4FD2-86F6-8569EE70AF6E}"/>
                  </a:ext>
                </a:extLst>
              </p:cNvPr>
              <p:cNvSpPr>
                <a:spLocks noChangeAspect="1"/>
              </p:cNvSpPr>
              <p:nvPr/>
            </p:nvSpPr>
            <p:spPr>
              <a:xfrm rot="10892241">
                <a:off x="5491706" y="5400809"/>
                <a:ext cx="538836" cy="538836"/>
              </a:xfrm>
              <a:prstGeom prst="ellipse">
                <a:avLst/>
              </a:prstGeom>
              <a:noFill/>
              <a:ln w="28575" cmpd="sng">
                <a:solidFill>
                  <a:srgbClr val="00D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p>
            </p:txBody>
          </p:sp>
          <p:grpSp>
            <p:nvGrpSpPr>
              <p:cNvPr id="44" name="グループ化 4">
                <a:extLst>
                  <a:ext uri="{FF2B5EF4-FFF2-40B4-BE49-F238E27FC236}">
                    <a16:creationId xmlns:a16="http://schemas.microsoft.com/office/drawing/2014/main" id="{C0DB8253-CF97-40B4-BB2F-DFAA75DE7CF8}"/>
                  </a:ext>
                </a:extLst>
              </p:cNvPr>
              <p:cNvGrpSpPr>
                <a:grpSpLocks noChangeAspect="1"/>
              </p:cNvGrpSpPr>
              <p:nvPr/>
            </p:nvGrpSpPr>
            <p:grpSpPr>
              <a:xfrm rot="177466">
                <a:off x="5202640" y="5235758"/>
                <a:ext cx="388685" cy="176387"/>
                <a:chOff x="5267450" y="3810639"/>
                <a:chExt cx="848735" cy="391695"/>
              </a:xfrm>
              <a:noFill/>
            </p:grpSpPr>
            <p:sp>
              <p:nvSpPr>
                <p:cNvPr id="66" name="フリーフォーム 45">
                  <a:extLst>
                    <a:ext uri="{FF2B5EF4-FFF2-40B4-BE49-F238E27FC236}">
                      <a16:creationId xmlns:a16="http://schemas.microsoft.com/office/drawing/2014/main" id="{C7F0DC62-DE14-4156-83C5-68459015EE5D}"/>
                    </a:ext>
                  </a:extLst>
                </p:cNvPr>
                <p:cNvSpPr/>
                <p:nvPr/>
              </p:nvSpPr>
              <p:spPr>
                <a:xfrm rot="2260291">
                  <a:off x="5351970" y="4104714"/>
                  <a:ext cx="764215" cy="97620"/>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grp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67" name="グループ化 46">
                  <a:extLst>
                    <a:ext uri="{FF2B5EF4-FFF2-40B4-BE49-F238E27FC236}">
                      <a16:creationId xmlns:a16="http://schemas.microsoft.com/office/drawing/2014/main" id="{62C322E4-1838-4E0E-A8E5-0A7AD791ABE4}"/>
                    </a:ext>
                  </a:extLst>
                </p:cNvPr>
                <p:cNvGrpSpPr/>
                <p:nvPr/>
              </p:nvGrpSpPr>
              <p:grpSpPr>
                <a:xfrm>
                  <a:off x="5267450" y="3810639"/>
                  <a:ext cx="141461" cy="141461"/>
                  <a:chOff x="7240824" y="2855449"/>
                  <a:chExt cx="141461" cy="141461"/>
                </a:xfrm>
                <a:grpFill/>
              </p:grpSpPr>
              <p:cxnSp>
                <p:nvCxnSpPr>
                  <p:cNvPr id="68" name="直線コネクタ 47">
                    <a:extLst>
                      <a:ext uri="{FF2B5EF4-FFF2-40B4-BE49-F238E27FC236}">
                        <a16:creationId xmlns:a16="http://schemas.microsoft.com/office/drawing/2014/main" id="{1060E19B-7E85-4155-A171-CEBF743703A3}"/>
                      </a:ext>
                    </a:extLst>
                  </p:cNvPr>
                  <p:cNvCxnSpPr/>
                  <p:nvPr/>
                </p:nvCxnSpPr>
                <p:spPr>
                  <a:xfrm>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69" name="直線コネクタ 48">
                    <a:extLst>
                      <a:ext uri="{FF2B5EF4-FFF2-40B4-BE49-F238E27FC236}">
                        <a16:creationId xmlns:a16="http://schemas.microsoft.com/office/drawing/2014/main" id="{CC158297-3840-41FD-83B4-A1023F2D1DA6}"/>
                      </a:ext>
                    </a:extLst>
                  </p:cNvPr>
                  <p:cNvCxnSpPr/>
                  <p:nvPr/>
                </p:nvCxnSpPr>
                <p:spPr>
                  <a:xfrm flipH="1">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70" name="直線コネクタ 49">
                    <a:extLst>
                      <a:ext uri="{FF2B5EF4-FFF2-40B4-BE49-F238E27FC236}">
                        <a16:creationId xmlns:a16="http://schemas.microsoft.com/office/drawing/2014/main" id="{FFB23402-C600-4762-BDFC-0208E5D1EC5E}"/>
                      </a:ext>
                    </a:extLst>
                  </p:cNvPr>
                  <p:cNvCxnSpPr/>
                  <p:nvPr/>
                </p:nvCxnSpPr>
                <p:spPr>
                  <a:xfrm flipV="1">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71" name="直線コネクタ 50">
                    <a:extLst>
                      <a:ext uri="{FF2B5EF4-FFF2-40B4-BE49-F238E27FC236}">
                        <a16:creationId xmlns:a16="http://schemas.microsoft.com/office/drawing/2014/main" id="{EA409CC9-1A7D-462A-9BB0-6E29966860A7}"/>
                      </a:ext>
                    </a:extLst>
                  </p:cNvPr>
                  <p:cNvCxnSpPr/>
                  <p:nvPr/>
                </p:nvCxnSpPr>
                <p:spPr>
                  <a:xfrm>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grpSp>
          </p:grpSp>
          <p:grpSp>
            <p:nvGrpSpPr>
              <p:cNvPr id="45" name="グループ化 6">
                <a:extLst>
                  <a:ext uri="{FF2B5EF4-FFF2-40B4-BE49-F238E27FC236}">
                    <a16:creationId xmlns:a16="http://schemas.microsoft.com/office/drawing/2014/main" id="{259814A1-9296-4ADD-B8FE-32256E5A4CE9}"/>
                  </a:ext>
                </a:extLst>
              </p:cNvPr>
              <p:cNvGrpSpPr>
                <a:grpSpLocks noChangeAspect="1"/>
              </p:cNvGrpSpPr>
              <p:nvPr/>
            </p:nvGrpSpPr>
            <p:grpSpPr>
              <a:xfrm rot="6080961">
                <a:off x="5986741" y="5305484"/>
                <a:ext cx="388685" cy="176387"/>
                <a:chOff x="5267450" y="3810639"/>
                <a:chExt cx="848735" cy="391695"/>
              </a:xfrm>
              <a:noFill/>
            </p:grpSpPr>
            <p:sp>
              <p:nvSpPr>
                <p:cNvPr id="60" name="フリーフォーム 33">
                  <a:extLst>
                    <a:ext uri="{FF2B5EF4-FFF2-40B4-BE49-F238E27FC236}">
                      <a16:creationId xmlns:a16="http://schemas.microsoft.com/office/drawing/2014/main" id="{E701FF28-87B1-4953-82C9-276E58C47C9A}"/>
                    </a:ext>
                  </a:extLst>
                </p:cNvPr>
                <p:cNvSpPr/>
                <p:nvPr/>
              </p:nvSpPr>
              <p:spPr>
                <a:xfrm rot="2260291">
                  <a:off x="5351970" y="4104714"/>
                  <a:ext cx="764215" cy="97620"/>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grp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61" name="グループ化 34">
                  <a:extLst>
                    <a:ext uri="{FF2B5EF4-FFF2-40B4-BE49-F238E27FC236}">
                      <a16:creationId xmlns:a16="http://schemas.microsoft.com/office/drawing/2014/main" id="{FBB335A3-755C-4FE7-827E-50139502D26B}"/>
                    </a:ext>
                  </a:extLst>
                </p:cNvPr>
                <p:cNvGrpSpPr/>
                <p:nvPr/>
              </p:nvGrpSpPr>
              <p:grpSpPr>
                <a:xfrm>
                  <a:off x="5267450" y="3810639"/>
                  <a:ext cx="141461" cy="141461"/>
                  <a:chOff x="7240824" y="2855449"/>
                  <a:chExt cx="141461" cy="141461"/>
                </a:xfrm>
                <a:grpFill/>
              </p:grpSpPr>
              <p:cxnSp>
                <p:nvCxnSpPr>
                  <p:cNvPr id="62" name="直線コネクタ 35">
                    <a:extLst>
                      <a:ext uri="{FF2B5EF4-FFF2-40B4-BE49-F238E27FC236}">
                        <a16:creationId xmlns:a16="http://schemas.microsoft.com/office/drawing/2014/main" id="{30F3E314-D39F-4A51-832B-5C132897A63C}"/>
                      </a:ext>
                    </a:extLst>
                  </p:cNvPr>
                  <p:cNvCxnSpPr/>
                  <p:nvPr/>
                </p:nvCxnSpPr>
                <p:spPr>
                  <a:xfrm>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63" name="直線コネクタ 36">
                    <a:extLst>
                      <a:ext uri="{FF2B5EF4-FFF2-40B4-BE49-F238E27FC236}">
                        <a16:creationId xmlns:a16="http://schemas.microsoft.com/office/drawing/2014/main" id="{3010A339-448E-4B3D-B723-9F1811EC5622}"/>
                      </a:ext>
                    </a:extLst>
                  </p:cNvPr>
                  <p:cNvCxnSpPr/>
                  <p:nvPr/>
                </p:nvCxnSpPr>
                <p:spPr>
                  <a:xfrm flipH="1">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64" name="直線コネクタ 37">
                    <a:extLst>
                      <a:ext uri="{FF2B5EF4-FFF2-40B4-BE49-F238E27FC236}">
                        <a16:creationId xmlns:a16="http://schemas.microsoft.com/office/drawing/2014/main" id="{C4ECA4C4-265E-4349-A9BA-E0EB40499671}"/>
                      </a:ext>
                    </a:extLst>
                  </p:cNvPr>
                  <p:cNvCxnSpPr/>
                  <p:nvPr/>
                </p:nvCxnSpPr>
                <p:spPr>
                  <a:xfrm flipV="1">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65" name="直線コネクタ 38">
                    <a:extLst>
                      <a:ext uri="{FF2B5EF4-FFF2-40B4-BE49-F238E27FC236}">
                        <a16:creationId xmlns:a16="http://schemas.microsoft.com/office/drawing/2014/main" id="{9DF9D083-04A2-4A0D-8417-C640C188E9A0}"/>
                      </a:ext>
                    </a:extLst>
                  </p:cNvPr>
                  <p:cNvCxnSpPr/>
                  <p:nvPr/>
                </p:nvCxnSpPr>
                <p:spPr>
                  <a:xfrm>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grpSp>
          </p:grpSp>
          <p:grpSp>
            <p:nvGrpSpPr>
              <p:cNvPr id="46" name="グループ化 8">
                <a:extLst>
                  <a:ext uri="{FF2B5EF4-FFF2-40B4-BE49-F238E27FC236}">
                    <a16:creationId xmlns:a16="http://schemas.microsoft.com/office/drawing/2014/main" id="{D33CAFCC-C5AE-4EBA-9E53-CEF13D4153D8}"/>
                  </a:ext>
                </a:extLst>
              </p:cNvPr>
              <p:cNvGrpSpPr>
                <a:grpSpLocks noChangeAspect="1"/>
              </p:cNvGrpSpPr>
              <p:nvPr/>
            </p:nvGrpSpPr>
            <p:grpSpPr>
              <a:xfrm rot="17091119">
                <a:off x="5135517" y="5855829"/>
                <a:ext cx="388685" cy="176387"/>
                <a:chOff x="5267450" y="3810639"/>
                <a:chExt cx="848735" cy="391695"/>
              </a:xfrm>
              <a:noFill/>
            </p:grpSpPr>
            <p:sp>
              <p:nvSpPr>
                <p:cNvPr id="54" name="フリーフォーム 27">
                  <a:extLst>
                    <a:ext uri="{FF2B5EF4-FFF2-40B4-BE49-F238E27FC236}">
                      <a16:creationId xmlns:a16="http://schemas.microsoft.com/office/drawing/2014/main" id="{BD1BDB70-2760-4139-9AFE-0C3D1B4994CE}"/>
                    </a:ext>
                  </a:extLst>
                </p:cNvPr>
                <p:cNvSpPr/>
                <p:nvPr/>
              </p:nvSpPr>
              <p:spPr>
                <a:xfrm rot="2260291">
                  <a:off x="5351970" y="4104714"/>
                  <a:ext cx="764215" cy="97620"/>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grp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55" name="グループ化 28">
                  <a:extLst>
                    <a:ext uri="{FF2B5EF4-FFF2-40B4-BE49-F238E27FC236}">
                      <a16:creationId xmlns:a16="http://schemas.microsoft.com/office/drawing/2014/main" id="{FC85EB26-0A1E-4BEB-BD51-C3BA3DF16DF9}"/>
                    </a:ext>
                  </a:extLst>
                </p:cNvPr>
                <p:cNvGrpSpPr/>
                <p:nvPr/>
              </p:nvGrpSpPr>
              <p:grpSpPr>
                <a:xfrm>
                  <a:off x="5267450" y="3810639"/>
                  <a:ext cx="141461" cy="141461"/>
                  <a:chOff x="7240824" y="2855449"/>
                  <a:chExt cx="141461" cy="141461"/>
                </a:xfrm>
                <a:grpFill/>
              </p:grpSpPr>
              <p:cxnSp>
                <p:nvCxnSpPr>
                  <p:cNvPr id="56" name="直線コネクタ 29">
                    <a:extLst>
                      <a:ext uri="{FF2B5EF4-FFF2-40B4-BE49-F238E27FC236}">
                        <a16:creationId xmlns:a16="http://schemas.microsoft.com/office/drawing/2014/main" id="{194A66AA-6CF0-4E47-A5CA-10A6CA152272}"/>
                      </a:ext>
                    </a:extLst>
                  </p:cNvPr>
                  <p:cNvCxnSpPr/>
                  <p:nvPr/>
                </p:nvCxnSpPr>
                <p:spPr>
                  <a:xfrm>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7" name="直線コネクタ 30">
                    <a:extLst>
                      <a:ext uri="{FF2B5EF4-FFF2-40B4-BE49-F238E27FC236}">
                        <a16:creationId xmlns:a16="http://schemas.microsoft.com/office/drawing/2014/main" id="{671872A6-B8EE-4405-BA85-7116D2897B77}"/>
                      </a:ext>
                    </a:extLst>
                  </p:cNvPr>
                  <p:cNvCxnSpPr/>
                  <p:nvPr/>
                </p:nvCxnSpPr>
                <p:spPr>
                  <a:xfrm flipH="1">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8" name="直線コネクタ 31">
                    <a:extLst>
                      <a:ext uri="{FF2B5EF4-FFF2-40B4-BE49-F238E27FC236}">
                        <a16:creationId xmlns:a16="http://schemas.microsoft.com/office/drawing/2014/main" id="{2640538A-8A47-46B8-872D-1A7876EDF848}"/>
                      </a:ext>
                    </a:extLst>
                  </p:cNvPr>
                  <p:cNvCxnSpPr/>
                  <p:nvPr/>
                </p:nvCxnSpPr>
                <p:spPr>
                  <a:xfrm flipV="1">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9" name="直線コネクタ 32">
                    <a:extLst>
                      <a:ext uri="{FF2B5EF4-FFF2-40B4-BE49-F238E27FC236}">
                        <a16:creationId xmlns:a16="http://schemas.microsoft.com/office/drawing/2014/main" id="{B4AA1FBB-C70E-4B2E-A7B4-0460D1A1C819}"/>
                      </a:ext>
                    </a:extLst>
                  </p:cNvPr>
                  <p:cNvCxnSpPr/>
                  <p:nvPr/>
                </p:nvCxnSpPr>
                <p:spPr>
                  <a:xfrm>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grpSp>
          </p:grpSp>
          <p:grpSp>
            <p:nvGrpSpPr>
              <p:cNvPr id="47" name="グループ化 9">
                <a:extLst>
                  <a:ext uri="{FF2B5EF4-FFF2-40B4-BE49-F238E27FC236}">
                    <a16:creationId xmlns:a16="http://schemas.microsoft.com/office/drawing/2014/main" id="{4B1BCF82-FA0D-401C-B8E9-987535EB1205}"/>
                  </a:ext>
                </a:extLst>
              </p:cNvPr>
              <p:cNvGrpSpPr>
                <a:grpSpLocks noChangeAspect="1"/>
              </p:cNvGrpSpPr>
              <p:nvPr/>
            </p:nvGrpSpPr>
            <p:grpSpPr>
              <a:xfrm rot="10800000">
                <a:off x="5919611" y="5950525"/>
                <a:ext cx="388685" cy="176387"/>
                <a:chOff x="5267450" y="3810639"/>
                <a:chExt cx="848735" cy="391695"/>
              </a:xfrm>
              <a:noFill/>
            </p:grpSpPr>
            <p:sp>
              <p:nvSpPr>
                <p:cNvPr id="48" name="フリーフォーム 21">
                  <a:extLst>
                    <a:ext uri="{FF2B5EF4-FFF2-40B4-BE49-F238E27FC236}">
                      <a16:creationId xmlns:a16="http://schemas.microsoft.com/office/drawing/2014/main" id="{15BEB6D2-6064-475F-B003-5F75663834F3}"/>
                    </a:ext>
                  </a:extLst>
                </p:cNvPr>
                <p:cNvSpPr/>
                <p:nvPr/>
              </p:nvSpPr>
              <p:spPr>
                <a:xfrm rot="2260291">
                  <a:off x="5351970" y="4104714"/>
                  <a:ext cx="764215" cy="97620"/>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grp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9" name="グループ化 22">
                  <a:extLst>
                    <a:ext uri="{FF2B5EF4-FFF2-40B4-BE49-F238E27FC236}">
                      <a16:creationId xmlns:a16="http://schemas.microsoft.com/office/drawing/2014/main" id="{6D55F64B-D642-45E1-AA64-A24FE2B6018C}"/>
                    </a:ext>
                  </a:extLst>
                </p:cNvPr>
                <p:cNvGrpSpPr/>
                <p:nvPr/>
              </p:nvGrpSpPr>
              <p:grpSpPr>
                <a:xfrm>
                  <a:off x="5267450" y="3810639"/>
                  <a:ext cx="141461" cy="141461"/>
                  <a:chOff x="7240824" y="2855449"/>
                  <a:chExt cx="141461" cy="141461"/>
                </a:xfrm>
                <a:grpFill/>
              </p:grpSpPr>
              <p:cxnSp>
                <p:nvCxnSpPr>
                  <p:cNvPr id="50" name="直線コネクタ 23">
                    <a:extLst>
                      <a:ext uri="{FF2B5EF4-FFF2-40B4-BE49-F238E27FC236}">
                        <a16:creationId xmlns:a16="http://schemas.microsoft.com/office/drawing/2014/main" id="{B99DBFDF-0469-4BED-9F51-1A928F548168}"/>
                      </a:ext>
                    </a:extLst>
                  </p:cNvPr>
                  <p:cNvCxnSpPr/>
                  <p:nvPr/>
                </p:nvCxnSpPr>
                <p:spPr>
                  <a:xfrm>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1" name="直線コネクタ 24">
                    <a:extLst>
                      <a:ext uri="{FF2B5EF4-FFF2-40B4-BE49-F238E27FC236}">
                        <a16:creationId xmlns:a16="http://schemas.microsoft.com/office/drawing/2014/main" id="{556884B9-B466-42FD-85BE-2960E20662C3}"/>
                      </a:ext>
                    </a:extLst>
                  </p:cNvPr>
                  <p:cNvCxnSpPr/>
                  <p:nvPr/>
                </p:nvCxnSpPr>
                <p:spPr>
                  <a:xfrm flipH="1">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2" name="直線コネクタ 25">
                    <a:extLst>
                      <a:ext uri="{FF2B5EF4-FFF2-40B4-BE49-F238E27FC236}">
                        <a16:creationId xmlns:a16="http://schemas.microsoft.com/office/drawing/2014/main" id="{11ACC9E2-6360-4C8D-BAC4-44385A4CF5BC}"/>
                      </a:ext>
                    </a:extLst>
                  </p:cNvPr>
                  <p:cNvCxnSpPr/>
                  <p:nvPr/>
                </p:nvCxnSpPr>
                <p:spPr>
                  <a:xfrm flipV="1">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3" name="直線コネクタ 26">
                    <a:extLst>
                      <a:ext uri="{FF2B5EF4-FFF2-40B4-BE49-F238E27FC236}">
                        <a16:creationId xmlns:a16="http://schemas.microsoft.com/office/drawing/2014/main" id="{D59B4E58-3D2E-4583-AA03-49393AC60B7F}"/>
                      </a:ext>
                    </a:extLst>
                  </p:cNvPr>
                  <p:cNvCxnSpPr/>
                  <p:nvPr/>
                </p:nvCxnSpPr>
                <p:spPr>
                  <a:xfrm>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grpSp>
          </p:grpSp>
        </p:grpSp>
        <p:sp>
          <p:nvSpPr>
            <p:cNvPr id="36" name="TextBox 35">
              <a:extLst>
                <a:ext uri="{FF2B5EF4-FFF2-40B4-BE49-F238E27FC236}">
                  <a16:creationId xmlns:a16="http://schemas.microsoft.com/office/drawing/2014/main" id="{BFDBEC80-4150-4C83-9E5C-AB139D9A642F}"/>
                </a:ext>
              </a:extLst>
            </p:cNvPr>
            <p:cNvSpPr txBox="1"/>
            <p:nvPr/>
          </p:nvSpPr>
          <p:spPr>
            <a:xfrm>
              <a:off x="3966613" y="2677566"/>
              <a:ext cx="1506003" cy="434294"/>
            </a:xfrm>
            <a:prstGeom prst="rect">
              <a:avLst/>
            </a:prstGeom>
            <a:noFill/>
          </p:spPr>
          <p:txBody>
            <a:bodyPr wrap="square" rtlCol="0">
              <a:spAutoFit/>
            </a:bodyPr>
            <a:lstStyle/>
            <a:p>
              <a:r>
                <a:rPr kumimoji="1" lang="ja-JP" altLang="en-US" dirty="0"/>
                <a:t>＋　・・・</a:t>
              </a:r>
            </a:p>
          </p:txBody>
        </p:sp>
        <p:sp>
          <p:nvSpPr>
            <p:cNvPr id="37" name="Rectangle 36">
              <a:extLst>
                <a:ext uri="{FF2B5EF4-FFF2-40B4-BE49-F238E27FC236}">
                  <a16:creationId xmlns:a16="http://schemas.microsoft.com/office/drawing/2014/main" id="{71AD18B2-E2E5-4462-8205-E80C484B63F2}"/>
                </a:ext>
              </a:extLst>
            </p:cNvPr>
            <p:cNvSpPr/>
            <p:nvPr/>
          </p:nvSpPr>
          <p:spPr>
            <a:xfrm>
              <a:off x="521648" y="2727351"/>
              <a:ext cx="233928" cy="207936"/>
            </a:xfrm>
            <a:prstGeom prst="rect">
              <a:avLst/>
            </a:prstGeom>
          </p:spPr>
          <p:txBody>
            <a:bodyPr wrap="none">
              <a:spAutoFit/>
            </a:bodyPr>
            <a:lstStyle/>
            <a:p>
              <a:r>
                <a:rPr lang="ja-JP" altLang="en-US" dirty="0"/>
                <a:t>＋</a:t>
              </a:r>
            </a:p>
          </p:txBody>
        </p:sp>
        <p:sp>
          <p:nvSpPr>
            <p:cNvPr id="38" name="Rectangle 37">
              <a:extLst>
                <a:ext uri="{FF2B5EF4-FFF2-40B4-BE49-F238E27FC236}">
                  <a16:creationId xmlns:a16="http://schemas.microsoft.com/office/drawing/2014/main" id="{9FD0669F-577B-4CDC-8A1C-1F73B9E9C051}"/>
                </a:ext>
              </a:extLst>
            </p:cNvPr>
            <p:cNvSpPr/>
            <p:nvPr/>
          </p:nvSpPr>
          <p:spPr>
            <a:xfrm>
              <a:off x="2310429" y="2677566"/>
              <a:ext cx="233928" cy="207936"/>
            </a:xfrm>
            <a:prstGeom prst="rect">
              <a:avLst/>
            </a:prstGeom>
          </p:spPr>
          <p:txBody>
            <a:bodyPr wrap="none">
              <a:spAutoFit/>
            </a:bodyPr>
            <a:lstStyle/>
            <a:p>
              <a:r>
                <a:rPr lang="ja-JP" altLang="en-US" dirty="0"/>
                <a:t>＋</a:t>
              </a:r>
            </a:p>
          </p:txBody>
        </p:sp>
        <p:sp>
          <p:nvSpPr>
            <p:cNvPr id="39" name="フリーフォーム 100 1 1">
              <a:extLst>
                <a:ext uri="{FF2B5EF4-FFF2-40B4-BE49-F238E27FC236}">
                  <a16:creationId xmlns:a16="http://schemas.microsoft.com/office/drawing/2014/main" id="{AB6E5A8F-BD7B-405F-B19C-6702DCEB8CBA}"/>
                </a:ext>
              </a:extLst>
            </p:cNvPr>
            <p:cNvSpPr/>
            <p:nvPr/>
          </p:nvSpPr>
          <p:spPr>
            <a:xfrm rot="10800000">
              <a:off x="1024647" y="2810539"/>
              <a:ext cx="233928" cy="82693"/>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p>
          </p:txBody>
        </p:sp>
        <p:sp>
          <p:nvSpPr>
            <p:cNvPr id="40" name="フリーフォーム 100 1 1">
              <a:extLst>
                <a:ext uri="{FF2B5EF4-FFF2-40B4-BE49-F238E27FC236}">
                  <a16:creationId xmlns:a16="http://schemas.microsoft.com/office/drawing/2014/main" id="{FAEC6CDE-2178-4BCA-BEA8-40648EEE1741}"/>
                </a:ext>
              </a:extLst>
            </p:cNvPr>
            <p:cNvSpPr/>
            <p:nvPr/>
          </p:nvSpPr>
          <p:spPr>
            <a:xfrm rot="10800000">
              <a:off x="1831887" y="2815796"/>
              <a:ext cx="233928" cy="82693"/>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p>
          </p:txBody>
        </p:sp>
        <p:sp>
          <p:nvSpPr>
            <p:cNvPr id="41" name="フリーフォーム 100 1 1">
              <a:extLst>
                <a:ext uri="{FF2B5EF4-FFF2-40B4-BE49-F238E27FC236}">
                  <a16:creationId xmlns:a16="http://schemas.microsoft.com/office/drawing/2014/main" id="{1A74593A-2076-4A04-A43C-4B5DABBE061A}"/>
                </a:ext>
              </a:extLst>
            </p:cNvPr>
            <p:cNvSpPr/>
            <p:nvPr/>
          </p:nvSpPr>
          <p:spPr>
            <a:xfrm rot="10800000">
              <a:off x="3619729" y="2835937"/>
              <a:ext cx="233928" cy="82693"/>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p>
          </p:txBody>
        </p:sp>
        <p:sp>
          <p:nvSpPr>
            <p:cNvPr id="42" name="フリーフォーム 100 1 1">
              <a:extLst>
                <a:ext uri="{FF2B5EF4-FFF2-40B4-BE49-F238E27FC236}">
                  <a16:creationId xmlns:a16="http://schemas.microsoft.com/office/drawing/2014/main" id="{0CE87FAB-F6D7-4C51-A4FC-2A5B7227A058}"/>
                </a:ext>
              </a:extLst>
            </p:cNvPr>
            <p:cNvSpPr/>
            <p:nvPr/>
          </p:nvSpPr>
          <p:spPr>
            <a:xfrm rot="10800000">
              <a:off x="2819960" y="2804810"/>
              <a:ext cx="233928" cy="82693"/>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p>
          </p:txBody>
        </p:sp>
      </p:grpSp>
      <p:grpSp>
        <p:nvGrpSpPr>
          <p:cNvPr id="115" name="Group 114">
            <a:extLst>
              <a:ext uri="{FF2B5EF4-FFF2-40B4-BE49-F238E27FC236}">
                <a16:creationId xmlns:a16="http://schemas.microsoft.com/office/drawing/2014/main" id="{1849FCC9-958F-4AED-BBE7-A1CEEF0D98A0}"/>
              </a:ext>
            </a:extLst>
          </p:cNvPr>
          <p:cNvGrpSpPr/>
          <p:nvPr/>
        </p:nvGrpSpPr>
        <p:grpSpPr>
          <a:xfrm>
            <a:off x="4035658" y="2616133"/>
            <a:ext cx="4204681" cy="799595"/>
            <a:chOff x="299251" y="1413753"/>
            <a:chExt cx="4204681" cy="799595"/>
          </a:xfrm>
        </p:grpSpPr>
        <p:grpSp>
          <p:nvGrpSpPr>
            <p:cNvPr id="116" name="Group 115">
              <a:extLst>
                <a:ext uri="{FF2B5EF4-FFF2-40B4-BE49-F238E27FC236}">
                  <a16:creationId xmlns:a16="http://schemas.microsoft.com/office/drawing/2014/main" id="{F9967542-075F-45EF-8F67-994AB10798D6}"/>
                </a:ext>
              </a:extLst>
            </p:cNvPr>
            <p:cNvGrpSpPr/>
            <p:nvPr/>
          </p:nvGrpSpPr>
          <p:grpSpPr>
            <a:xfrm>
              <a:off x="3570183" y="1413753"/>
              <a:ext cx="878612" cy="755266"/>
              <a:chOff x="4450882" y="1231296"/>
              <a:chExt cx="919631" cy="790526"/>
            </a:xfrm>
          </p:grpSpPr>
          <p:sp>
            <p:nvSpPr>
              <p:cNvPr id="128" name="円/楕円 51">
                <a:extLst>
                  <a:ext uri="{FF2B5EF4-FFF2-40B4-BE49-F238E27FC236}">
                    <a16:creationId xmlns:a16="http://schemas.microsoft.com/office/drawing/2014/main" id="{D929F845-26EE-4935-A850-41E3005FF816}"/>
                  </a:ext>
                </a:extLst>
              </p:cNvPr>
              <p:cNvSpPr>
                <a:spLocks noChangeAspect="1"/>
              </p:cNvSpPr>
              <p:nvPr/>
            </p:nvSpPr>
            <p:spPr>
              <a:xfrm rot="10952241">
                <a:off x="4624793" y="1482986"/>
                <a:ext cx="538836" cy="538836"/>
              </a:xfrm>
              <a:prstGeom prst="ellipse">
                <a:avLst/>
              </a:prstGeom>
              <a:noFill/>
              <a:ln w="28575" cmpd="sng">
                <a:solidFill>
                  <a:srgbClr val="00D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grpSp>
            <p:nvGrpSpPr>
              <p:cNvPr id="129" name="グループ化 5">
                <a:extLst>
                  <a:ext uri="{FF2B5EF4-FFF2-40B4-BE49-F238E27FC236}">
                    <a16:creationId xmlns:a16="http://schemas.microsoft.com/office/drawing/2014/main" id="{6C3F7FF3-7AC0-4832-893A-AC2B551FAFE3}"/>
                  </a:ext>
                </a:extLst>
              </p:cNvPr>
              <p:cNvGrpSpPr>
                <a:grpSpLocks noChangeAspect="1"/>
              </p:cNvGrpSpPr>
              <p:nvPr/>
            </p:nvGrpSpPr>
            <p:grpSpPr>
              <a:xfrm rot="789182">
                <a:off x="4450882" y="1283638"/>
                <a:ext cx="351387" cy="159461"/>
                <a:chOff x="5267450" y="3810639"/>
                <a:chExt cx="848735" cy="391695"/>
              </a:xfrm>
              <a:noFill/>
            </p:grpSpPr>
            <p:sp>
              <p:nvSpPr>
                <p:cNvPr id="137" name="フリーフォーム 39">
                  <a:extLst>
                    <a:ext uri="{FF2B5EF4-FFF2-40B4-BE49-F238E27FC236}">
                      <a16:creationId xmlns:a16="http://schemas.microsoft.com/office/drawing/2014/main" id="{84E74EFA-51B7-4D03-86C6-C1D75DC9EFB5}"/>
                    </a:ext>
                  </a:extLst>
                </p:cNvPr>
                <p:cNvSpPr/>
                <p:nvPr/>
              </p:nvSpPr>
              <p:spPr>
                <a:xfrm rot="2260291">
                  <a:off x="5351970" y="4104714"/>
                  <a:ext cx="764215" cy="97620"/>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grp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38" name="グループ化 40">
                  <a:extLst>
                    <a:ext uri="{FF2B5EF4-FFF2-40B4-BE49-F238E27FC236}">
                      <a16:creationId xmlns:a16="http://schemas.microsoft.com/office/drawing/2014/main" id="{53982E3D-5FDC-4910-9274-404F05C07769}"/>
                    </a:ext>
                  </a:extLst>
                </p:cNvPr>
                <p:cNvGrpSpPr/>
                <p:nvPr/>
              </p:nvGrpSpPr>
              <p:grpSpPr>
                <a:xfrm>
                  <a:off x="5267450" y="3810639"/>
                  <a:ext cx="141461" cy="141461"/>
                  <a:chOff x="7240824" y="2855449"/>
                  <a:chExt cx="141461" cy="141461"/>
                </a:xfrm>
                <a:grpFill/>
              </p:grpSpPr>
              <p:cxnSp>
                <p:nvCxnSpPr>
                  <p:cNvPr id="139" name="直線コネクタ 41">
                    <a:extLst>
                      <a:ext uri="{FF2B5EF4-FFF2-40B4-BE49-F238E27FC236}">
                        <a16:creationId xmlns:a16="http://schemas.microsoft.com/office/drawing/2014/main" id="{2EC5E229-35B9-4A0D-9975-171756D27EC6}"/>
                      </a:ext>
                    </a:extLst>
                  </p:cNvPr>
                  <p:cNvCxnSpPr/>
                  <p:nvPr/>
                </p:nvCxnSpPr>
                <p:spPr>
                  <a:xfrm>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40" name="直線コネクタ 42">
                    <a:extLst>
                      <a:ext uri="{FF2B5EF4-FFF2-40B4-BE49-F238E27FC236}">
                        <a16:creationId xmlns:a16="http://schemas.microsoft.com/office/drawing/2014/main" id="{9227F6BE-AA09-40B7-943A-C8740DEB9AC7}"/>
                      </a:ext>
                    </a:extLst>
                  </p:cNvPr>
                  <p:cNvCxnSpPr/>
                  <p:nvPr/>
                </p:nvCxnSpPr>
                <p:spPr>
                  <a:xfrm flipH="1">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41" name="直線コネクタ 43">
                    <a:extLst>
                      <a:ext uri="{FF2B5EF4-FFF2-40B4-BE49-F238E27FC236}">
                        <a16:creationId xmlns:a16="http://schemas.microsoft.com/office/drawing/2014/main" id="{0D7E2FC5-A9AE-43C1-8412-D9FDC4AB73E8}"/>
                      </a:ext>
                    </a:extLst>
                  </p:cNvPr>
                  <p:cNvCxnSpPr/>
                  <p:nvPr/>
                </p:nvCxnSpPr>
                <p:spPr>
                  <a:xfrm flipV="1">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42" name="直線コネクタ 44">
                    <a:extLst>
                      <a:ext uri="{FF2B5EF4-FFF2-40B4-BE49-F238E27FC236}">
                        <a16:creationId xmlns:a16="http://schemas.microsoft.com/office/drawing/2014/main" id="{8E4F6C9A-5C9B-4CD2-9E96-85C8959D1D4C}"/>
                      </a:ext>
                    </a:extLst>
                  </p:cNvPr>
                  <p:cNvCxnSpPr/>
                  <p:nvPr/>
                </p:nvCxnSpPr>
                <p:spPr>
                  <a:xfrm>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grpSp>
          </p:grpSp>
          <p:grpSp>
            <p:nvGrpSpPr>
              <p:cNvPr id="130" name="グループ化 10">
                <a:extLst>
                  <a:ext uri="{FF2B5EF4-FFF2-40B4-BE49-F238E27FC236}">
                    <a16:creationId xmlns:a16="http://schemas.microsoft.com/office/drawing/2014/main" id="{0D955F77-CCE6-4F10-9C9F-313B4D9FAED4}"/>
                  </a:ext>
                </a:extLst>
              </p:cNvPr>
              <p:cNvGrpSpPr>
                <a:grpSpLocks noChangeAspect="1"/>
              </p:cNvGrpSpPr>
              <p:nvPr/>
            </p:nvGrpSpPr>
            <p:grpSpPr>
              <a:xfrm rot="5837639">
                <a:off x="5087977" y="1337445"/>
                <a:ext cx="388685" cy="176387"/>
                <a:chOff x="5267450" y="3810639"/>
                <a:chExt cx="848735" cy="391695"/>
              </a:xfrm>
              <a:noFill/>
            </p:grpSpPr>
            <p:sp>
              <p:nvSpPr>
                <p:cNvPr id="131" name="フリーフォーム 15">
                  <a:extLst>
                    <a:ext uri="{FF2B5EF4-FFF2-40B4-BE49-F238E27FC236}">
                      <a16:creationId xmlns:a16="http://schemas.microsoft.com/office/drawing/2014/main" id="{4976BC70-64CC-4FF3-B07C-BD57ADE33592}"/>
                    </a:ext>
                  </a:extLst>
                </p:cNvPr>
                <p:cNvSpPr/>
                <p:nvPr/>
              </p:nvSpPr>
              <p:spPr>
                <a:xfrm rot="2260291">
                  <a:off x="5351970" y="4104714"/>
                  <a:ext cx="764215" cy="97620"/>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grp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32" name="グループ化 16">
                  <a:extLst>
                    <a:ext uri="{FF2B5EF4-FFF2-40B4-BE49-F238E27FC236}">
                      <a16:creationId xmlns:a16="http://schemas.microsoft.com/office/drawing/2014/main" id="{8B0F35C4-1CB7-40F1-8877-B4033983F1D2}"/>
                    </a:ext>
                  </a:extLst>
                </p:cNvPr>
                <p:cNvGrpSpPr/>
                <p:nvPr/>
              </p:nvGrpSpPr>
              <p:grpSpPr>
                <a:xfrm>
                  <a:off x="5267450" y="3810639"/>
                  <a:ext cx="141461" cy="141461"/>
                  <a:chOff x="7240824" y="2855449"/>
                  <a:chExt cx="141461" cy="141461"/>
                </a:xfrm>
                <a:grpFill/>
              </p:grpSpPr>
              <p:cxnSp>
                <p:nvCxnSpPr>
                  <p:cNvPr id="133" name="直線コネクタ 17">
                    <a:extLst>
                      <a:ext uri="{FF2B5EF4-FFF2-40B4-BE49-F238E27FC236}">
                        <a16:creationId xmlns:a16="http://schemas.microsoft.com/office/drawing/2014/main" id="{C9EACED2-576E-44CA-8172-01EF25B791B0}"/>
                      </a:ext>
                    </a:extLst>
                  </p:cNvPr>
                  <p:cNvCxnSpPr/>
                  <p:nvPr/>
                </p:nvCxnSpPr>
                <p:spPr>
                  <a:xfrm>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34" name="直線コネクタ 18">
                    <a:extLst>
                      <a:ext uri="{FF2B5EF4-FFF2-40B4-BE49-F238E27FC236}">
                        <a16:creationId xmlns:a16="http://schemas.microsoft.com/office/drawing/2014/main" id="{A0C6DACF-1167-45D0-8C89-8D55C548FACD}"/>
                      </a:ext>
                    </a:extLst>
                  </p:cNvPr>
                  <p:cNvCxnSpPr/>
                  <p:nvPr/>
                </p:nvCxnSpPr>
                <p:spPr>
                  <a:xfrm flipH="1">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35" name="直線コネクタ 19">
                    <a:extLst>
                      <a:ext uri="{FF2B5EF4-FFF2-40B4-BE49-F238E27FC236}">
                        <a16:creationId xmlns:a16="http://schemas.microsoft.com/office/drawing/2014/main" id="{C1A0BE10-38C2-4F37-88EA-C8818FF7A7C7}"/>
                      </a:ext>
                    </a:extLst>
                  </p:cNvPr>
                  <p:cNvCxnSpPr/>
                  <p:nvPr/>
                </p:nvCxnSpPr>
                <p:spPr>
                  <a:xfrm flipV="1">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36" name="直線コネクタ 20">
                    <a:extLst>
                      <a:ext uri="{FF2B5EF4-FFF2-40B4-BE49-F238E27FC236}">
                        <a16:creationId xmlns:a16="http://schemas.microsoft.com/office/drawing/2014/main" id="{49AC8C12-EDB4-42B2-ACE5-62711843B242}"/>
                      </a:ext>
                    </a:extLst>
                  </p:cNvPr>
                  <p:cNvCxnSpPr/>
                  <p:nvPr/>
                </p:nvCxnSpPr>
                <p:spPr>
                  <a:xfrm>
                    <a:off x="7240824" y="2855449"/>
                    <a:ext cx="141461" cy="141461"/>
                  </a:xfrm>
                  <a:prstGeom prst="line">
                    <a:avLst/>
                  </a:prstGeom>
                  <a:grpFill/>
                  <a:ln w="28575">
                    <a:solidFill>
                      <a:srgbClr val="00B0F0"/>
                    </a:solidFill>
                  </a:ln>
                </p:spPr>
                <p:style>
                  <a:lnRef idx="1">
                    <a:schemeClr val="accent1"/>
                  </a:lnRef>
                  <a:fillRef idx="0">
                    <a:schemeClr val="accent1"/>
                  </a:fillRef>
                  <a:effectRef idx="0">
                    <a:schemeClr val="accent1"/>
                  </a:effectRef>
                  <a:fontRef idx="minor">
                    <a:schemeClr val="tx1"/>
                  </a:fontRef>
                </p:style>
              </p:cxnSp>
            </p:grpSp>
          </p:grpSp>
        </p:grpSp>
        <p:sp>
          <p:nvSpPr>
            <p:cNvPr id="117" name="Rectangle 116">
              <a:extLst>
                <a:ext uri="{FF2B5EF4-FFF2-40B4-BE49-F238E27FC236}">
                  <a16:creationId xmlns:a16="http://schemas.microsoft.com/office/drawing/2014/main" id="{B269308C-73E2-4C2C-B4A0-078F8BAF725F}"/>
                </a:ext>
              </a:extLst>
            </p:cNvPr>
            <p:cNvSpPr/>
            <p:nvPr/>
          </p:nvSpPr>
          <p:spPr>
            <a:xfrm>
              <a:off x="3104877" y="1754404"/>
              <a:ext cx="223494" cy="369332"/>
            </a:xfrm>
            <a:prstGeom prst="rect">
              <a:avLst/>
            </a:prstGeom>
          </p:spPr>
          <p:txBody>
            <a:bodyPr wrap="square">
              <a:spAutoFit/>
            </a:bodyPr>
            <a:lstStyle/>
            <a:p>
              <a:r>
                <a:rPr lang="ja-JP" altLang="en-US" dirty="0"/>
                <a:t>＋</a:t>
              </a:r>
            </a:p>
          </p:txBody>
        </p:sp>
        <p:sp>
          <p:nvSpPr>
            <p:cNvPr id="118" name="円/楕円 51">
              <a:extLst>
                <a:ext uri="{FF2B5EF4-FFF2-40B4-BE49-F238E27FC236}">
                  <a16:creationId xmlns:a16="http://schemas.microsoft.com/office/drawing/2014/main" id="{801C55B7-0BFC-4F9A-9318-A64F2BBB0B5E}"/>
                </a:ext>
              </a:extLst>
            </p:cNvPr>
            <p:cNvSpPr>
              <a:spLocks noChangeAspect="1"/>
            </p:cNvSpPr>
            <p:nvPr/>
          </p:nvSpPr>
          <p:spPr>
            <a:xfrm rot="10892241">
              <a:off x="2365871" y="1655666"/>
              <a:ext cx="514802" cy="514802"/>
            </a:xfrm>
            <a:prstGeom prst="ellipse">
              <a:avLst/>
            </a:prstGeom>
            <a:noFill/>
            <a:ln w="28575" cmpd="sng">
              <a:solidFill>
                <a:srgbClr val="00D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119" name="Rectangle 118">
              <a:extLst>
                <a:ext uri="{FF2B5EF4-FFF2-40B4-BE49-F238E27FC236}">
                  <a16:creationId xmlns:a16="http://schemas.microsoft.com/office/drawing/2014/main" id="{89BEED41-457B-4E58-B4F3-B4AA7198387F}"/>
                </a:ext>
              </a:extLst>
            </p:cNvPr>
            <p:cNvSpPr/>
            <p:nvPr/>
          </p:nvSpPr>
          <p:spPr>
            <a:xfrm>
              <a:off x="1684202" y="1629165"/>
              <a:ext cx="205048" cy="523220"/>
            </a:xfrm>
            <a:prstGeom prst="rect">
              <a:avLst/>
            </a:prstGeom>
          </p:spPr>
          <p:txBody>
            <a:bodyPr wrap="square">
              <a:spAutoFit/>
            </a:bodyPr>
            <a:lstStyle/>
            <a:p>
              <a:r>
                <a:rPr lang="en-US" altLang="ja-JP" sz="2800" dirty="0"/>
                <a:t>=</a:t>
              </a:r>
              <a:endParaRPr lang="ja-JP" altLang="en-US" sz="2800" dirty="0"/>
            </a:p>
          </p:txBody>
        </p:sp>
        <p:sp>
          <p:nvSpPr>
            <p:cNvPr id="120" name="フリーフォーム 100 1 1">
              <a:extLst>
                <a:ext uri="{FF2B5EF4-FFF2-40B4-BE49-F238E27FC236}">
                  <a16:creationId xmlns:a16="http://schemas.microsoft.com/office/drawing/2014/main" id="{7FB5C067-773D-4237-8C41-799640548DB3}"/>
                </a:ext>
              </a:extLst>
            </p:cNvPr>
            <p:cNvSpPr/>
            <p:nvPr/>
          </p:nvSpPr>
          <p:spPr>
            <a:xfrm rot="10800000">
              <a:off x="2112578" y="1876324"/>
              <a:ext cx="223494" cy="79005"/>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p>
          </p:txBody>
        </p:sp>
        <p:sp>
          <p:nvSpPr>
            <p:cNvPr id="121" name="フリーフォーム 100 1 1">
              <a:extLst>
                <a:ext uri="{FF2B5EF4-FFF2-40B4-BE49-F238E27FC236}">
                  <a16:creationId xmlns:a16="http://schemas.microsoft.com/office/drawing/2014/main" id="{C373C533-1DCB-4F40-9C47-EB44BBBAC80D}"/>
                </a:ext>
              </a:extLst>
            </p:cNvPr>
            <p:cNvSpPr/>
            <p:nvPr/>
          </p:nvSpPr>
          <p:spPr>
            <a:xfrm rot="10800000">
              <a:off x="2924166" y="1884938"/>
              <a:ext cx="223494" cy="79005"/>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p>
          </p:txBody>
        </p:sp>
        <p:sp>
          <p:nvSpPr>
            <p:cNvPr id="122" name="フリーフォーム 100 1 1">
              <a:extLst>
                <a:ext uri="{FF2B5EF4-FFF2-40B4-BE49-F238E27FC236}">
                  <a16:creationId xmlns:a16="http://schemas.microsoft.com/office/drawing/2014/main" id="{FDA77A72-3AFC-43DA-A7D0-E316941E0194}"/>
                </a:ext>
              </a:extLst>
            </p:cNvPr>
            <p:cNvSpPr/>
            <p:nvPr/>
          </p:nvSpPr>
          <p:spPr>
            <a:xfrm rot="10800000">
              <a:off x="4280438" y="1881496"/>
              <a:ext cx="223494" cy="79005"/>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p>
          </p:txBody>
        </p:sp>
        <p:sp>
          <p:nvSpPr>
            <p:cNvPr id="123" name="フリーフォーム 100 1 1">
              <a:extLst>
                <a:ext uri="{FF2B5EF4-FFF2-40B4-BE49-F238E27FC236}">
                  <a16:creationId xmlns:a16="http://schemas.microsoft.com/office/drawing/2014/main" id="{31EB0DA1-7363-4B91-99C6-AE24DBE54A2B}"/>
                </a:ext>
              </a:extLst>
            </p:cNvPr>
            <p:cNvSpPr/>
            <p:nvPr/>
          </p:nvSpPr>
          <p:spPr>
            <a:xfrm rot="10800000">
              <a:off x="3501221" y="1863567"/>
              <a:ext cx="223494" cy="79005"/>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p>
          </p:txBody>
        </p:sp>
        <p:grpSp>
          <p:nvGrpSpPr>
            <p:cNvPr id="124" name="Group 123">
              <a:extLst>
                <a:ext uri="{FF2B5EF4-FFF2-40B4-BE49-F238E27FC236}">
                  <a16:creationId xmlns:a16="http://schemas.microsoft.com/office/drawing/2014/main" id="{A5C2D1A7-402F-434F-AB54-C20E28D5D6E5}"/>
                </a:ext>
              </a:extLst>
            </p:cNvPr>
            <p:cNvGrpSpPr/>
            <p:nvPr/>
          </p:nvGrpSpPr>
          <p:grpSpPr>
            <a:xfrm>
              <a:off x="299251" y="1582917"/>
              <a:ext cx="1357335" cy="630431"/>
              <a:chOff x="334345" y="1474746"/>
              <a:chExt cx="1357335" cy="630431"/>
            </a:xfrm>
          </p:grpSpPr>
          <p:sp>
            <p:nvSpPr>
              <p:cNvPr id="125" name="円/楕円 51 1">
                <a:extLst>
                  <a:ext uri="{FF2B5EF4-FFF2-40B4-BE49-F238E27FC236}">
                    <a16:creationId xmlns:a16="http://schemas.microsoft.com/office/drawing/2014/main" id="{B8F05533-6819-498C-9473-338A931299D2}"/>
                  </a:ext>
                </a:extLst>
              </p:cNvPr>
              <p:cNvSpPr>
                <a:spLocks noChangeAspect="1"/>
              </p:cNvSpPr>
              <p:nvPr/>
            </p:nvSpPr>
            <p:spPr>
              <a:xfrm rot="10892241">
                <a:off x="695474" y="1474746"/>
                <a:ext cx="630431" cy="630431"/>
              </a:xfrm>
              <a:prstGeom prst="ellipse">
                <a:avLst/>
              </a:prstGeom>
              <a:noFill/>
              <a:ln w="76200" cmpd="dbl">
                <a:solidFill>
                  <a:srgbClr val="00D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126" name="フリーフォーム 100 1 1">
                <a:extLst>
                  <a:ext uri="{FF2B5EF4-FFF2-40B4-BE49-F238E27FC236}">
                    <a16:creationId xmlns:a16="http://schemas.microsoft.com/office/drawing/2014/main" id="{EEE4303E-FFCB-48FE-A102-2654CBBBD792}"/>
                  </a:ext>
                </a:extLst>
              </p:cNvPr>
              <p:cNvSpPr/>
              <p:nvPr/>
            </p:nvSpPr>
            <p:spPr>
              <a:xfrm rot="10800000">
                <a:off x="334345" y="1764466"/>
                <a:ext cx="331560" cy="68811"/>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p>
            </p:txBody>
          </p:sp>
          <p:sp>
            <p:nvSpPr>
              <p:cNvPr id="127" name="フリーフォーム 100 1 1">
                <a:extLst>
                  <a:ext uri="{FF2B5EF4-FFF2-40B4-BE49-F238E27FC236}">
                    <a16:creationId xmlns:a16="http://schemas.microsoft.com/office/drawing/2014/main" id="{A6CF71FD-B4E4-45C3-BC62-C5B2D94B3BA1}"/>
                  </a:ext>
                </a:extLst>
              </p:cNvPr>
              <p:cNvSpPr/>
              <p:nvPr/>
            </p:nvSpPr>
            <p:spPr>
              <a:xfrm rot="10800000">
                <a:off x="1360120" y="1782998"/>
                <a:ext cx="331560" cy="68811"/>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p>
            </p:txBody>
          </p:sp>
        </p:grpSp>
      </p:grpSp>
      <p:sp>
        <p:nvSpPr>
          <p:cNvPr id="200" name="テキスト ボックス 5">
            <a:extLst>
              <a:ext uri="{FF2B5EF4-FFF2-40B4-BE49-F238E27FC236}">
                <a16:creationId xmlns:a16="http://schemas.microsoft.com/office/drawing/2014/main" id="{61C4F8A1-1B22-4CD4-873C-E1F26910B6BF}"/>
              </a:ext>
            </a:extLst>
          </p:cNvPr>
          <p:cNvSpPr txBox="1"/>
          <p:nvPr/>
        </p:nvSpPr>
        <p:spPr>
          <a:xfrm>
            <a:off x="1179728" y="45782"/>
            <a:ext cx="7325532" cy="461665"/>
          </a:xfrm>
          <a:prstGeom prst="rect">
            <a:avLst/>
          </a:prstGeom>
          <a:noFill/>
        </p:spPr>
        <p:txBody>
          <a:bodyPr wrap="none" rtlCol="0">
            <a:spAutoFit/>
          </a:bodyPr>
          <a:lstStyle/>
          <a:p>
            <a:r>
              <a:rPr lang="en-US" altLang="ja-JP" sz="2400" dirty="0">
                <a:solidFill>
                  <a:srgbClr val="00B0F0"/>
                </a:solidFill>
              </a:rPr>
              <a:t>What happens when photons go through strong fields?</a:t>
            </a:r>
            <a:endParaRPr kumimoji="1" lang="ja-JP" altLang="en-US" sz="2400" dirty="0">
              <a:solidFill>
                <a:srgbClr val="00B0F0"/>
              </a:solidFill>
            </a:endParaRPr>
          </a:p>
        </p:txBody>
      </p:sp>
      <p:grpSp>
        <p:nvGrpSpPr>
          <p:cNvPr id="204" name="Group 203">
            <a:extLst>
              <a:ext uri="{FF2B5EF4-FFF2-40B4-BE49-F238E27FC236}">
                <a16:creationId xmlns:a16="http://schemas.microsoft.com/office/drawing/2014/main" id="{8239C12F-BD9F-4EB5-972E-51701B453F7B}"/>
              </a:ext>
            </a:extLst>
          </p:cNvPr>
          <p:cNvGrpSpPr/>
          <p:nvPr/>
        </p:nvGrpSpPr>
        <p:grpSpPr>
          <a:xfrm>
            <a:off x="5527766" y="561686"/>
            <a:ext cx="2869291" cy="1969445"/>
            <a:chOff x="4792422" y="595459"/>
            <a:chExt cx="2869291" cy="1969445"/>
          </a:xfrm>
        </p:grpSpPr>
        <p:sp>
          <p:nvSpPr>
            <p:cNvPr id="170" name="フローチャート : 磁気ディスク 19">
              <a:extLst>
                <a:ext uri="{FF2B5EF4-FFF2-40B4-BE49-F238E27FC236}">
                  <a16:creationId xmlns:a16="http://schemas.microsoft.com/office/drawing/2014/main" id="{C49EDA50-F6D7-4708-9E59-12D1CE159FF6}"/>
                </a:ext>
              </a:extLst>
            </p:cNvPr>
            <p:cNvSpPr/>
            <p:nvPr/>
          </p:nvSpPr>
          <p:spPr>
            <a:xfrm>
              <a:off x="5414269" y="595459"/>
              <a:ext cx="1666141" cy="1969445"/>
            </a:xfrm>
            <a:prstGeom prst="flowChartMagneticDisk">
              <a:avLst/>
            </a:prstGeom>
            <a:gradFill flip="none" rotWithShape="1">
              <a:gsLst>
                <a:gs pos="0">
                  <a:srgbClr val="33CC33">
                    <a:tint val="66000"/>
                    <a:satMod val="160000"/>
                  </a:srgbClr>
                </a:gs>
                <a:gs pos="50000">
                  <a:srgbClr val="33CC33">
                    <a:tint val="44500"/>
                    <a:satMod val="160000"/>
                  </a:srgbClr>
                </a:gs>
                <a:gs pos="100000">
                  <a:srgbClr val="33CC33">
                    <a:tint val="23500"/>
                    <a:satMod val="160000"/>
                  </a:srgbClr>
                </a:gs>
              </a:gsLst>
              <a:path path="circle">
                <a:fillToRect l="50000" t="50000" r="50000" b="50000"/>
              </a:path>
              <a:tileRect/>
            </a:gra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dirty="0"/>
            </a:p>
          </p:txBody>
        </p:sp>
        <p:grpSp>
          <p:nvGrpSpPr>
            <p:cNvPr id="183" name="Group 182">
              <a:extLst>
                <a:ext uri="{FF2B5EF4-FFF2-40B4-BE49-F238E27FC236}">
                  <a16:creationId xmlns:a16="http://schemas.microsoft.com/office/drawing/2014/main" id="{9E3B7C98-E93A-4804-93E5-ABE295EB2B5F}"/>
                </a:ext>
              </a:extLst>
            </p:cNvPr>
            <p:cNvGrpSpPr/>
            <p:nvPr/>
          </p:nvGrpSpPr>
          <p:grpSpPr>
            <a:xfrm>
              <a:off x="6135421" y="1723454"/>
              <a:ext cx="529863" cy="237122"/>
              <a:chOff x="5169928" y="2683079"/>
              <a:chExt cx="1132113" cy="506639"/>
            </a:xfrm>
          </p:grpSpPr>
          <p:sp>
            <p:nvSpPr>
              <p:cNvPr id="184" name="Oval 183">
                <a:extLst>
                  <a:ext uri="{FF2B5EF4-FFF2-40B4-BE49-F238E27FC236}">
                    <a16:creationId xmlns:a16="http://schemas.microsoft.com/office/drawing/2014/main" id="{470B71AB-7ED1-4AD0-A9BA-887C31A77E35}"/>
                  </a:ext>
                </a:extLst>
              </p:cNvPr>
              <p:cNvSpPr/>
              <p:nvPr/>
            </p:nvSpPr>
            <p:spPr bwMode="auto">
              <a:xfrm rot="21261031">
                <a:off x="5169928" y="2784055"/>
                <a:ext cx="1132113" cy="368298"/>
              </a:xfrm>
              <a:prstGeom prst="ellipse">
                <a:avLst/>
              </a:prstGeom>
              <a:noFill/>
              <a:ln w="28575">
                <a:solidFill>
                  <a:schemeClr val="tx1"/>
                </a:solidFill>
              </a:ln>
              <a:scene3d>
                <a:camera prst="perspectiveRelaxedModerately"/>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ja-JP" altLang="en-US"/>
              </a:p>
            </p:txBody>
          </p:sp>
          <p:sp>
            <p:nvSpPr>
              <p:cNvPr id="185" name="Oval 184">
                <a:extLst>
                  <a:ext uri="{FF2B5EF4-FFF2-40B4-BE49-F238E27FC236}">
                    <a16:creationId xmlns:a16="http://schemas.microsoft.com/office/drawing/2014/main" id="{185807C9-DAAD-4EE1-8376-5DF4DDAE912F}"/>
                  </a:ext>
                </a:extLst>
              </p:cNvPr>
              <p:cNvSpPr/>
              <p:nvPr/>
            </p:nvSpPr>
            <p:spPr>
              <a:xfrm rot="16978694">
                <a:off x="5360472" y="2683079"/>
                <a:ext cx="255031" cy="255032"/>
              </a:xfrm>
              <a:prstGeom prst="ellipse">
                <a:avLst/>
              </a:prstGeom>
              <a:solidFill>
                <a:srgbClr val="FF8F8F"/>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6" name="Oval 185">
                <a:extLst>
                  <a:ext uri="{FF2B5EF4-FFF2-40B4-BE49-F238E27FC236}">
                    <a16:creationId xmlns:a16="http://schemas.microsoft.com/office/drawing/2014/main" id="{C81E58B8-5709-4DB6-AC4A-F987134F9C37}"/>
                  </a:ext>
                </a:extLst>
              </p:cNvPr>
              <p:cNvSpPr/>
              <p:nvPr/>
            </p:nvSpPr>
            <p:spPr>
              <a:xfrm rot="16978694">
                <a:off x="5894376" y="2934687"/>
                <a:ext cx="255031" cy="255032"/>
              </a:xfrm>
              <a:prstGeom prst="ellipse">
                <a:avLst/>
              </a:prstGeom>
              <a:solidFill>
                <a:schemeClr val="accent5">
                  <a:lumMod val="60000"/>
                  <a:lumOff val="4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187" name="Group 186">
              <a:extLst>
                <a:ext uri="{FF2B5EF4-FFF2-40B4-BE49-F238E27FC236}">
                  <a16:creationId xmlns:a16="http://schemas.microsoft.com/office/drawing/2014/main" id="{6D561489-9657-4FBF-994E-BF440DC280E0}"/>
                </a:ext>
              </a:extLst>
            </p:cNvPr>
            <p:cNvGrpSpPr/>
            <p:nvPr/>
          </p:nvGrpSpPr>
          <p:grpSpPr>
            <a:xfrm rot="1118126">
              <a:off x="5649152" y="1487056"/>
              <a:ext cx="529863" cy="237122"/>
              <a:chOff x="5169928" y="2683079"/>
              <a:chExt cx="1132113" cy="506639"/>
            </a:xfrm>
          </p:grpSpPr>
          <p:sp>
            <p:nvSpPr>
              <p:cNvPr id="188" name="Oval 187">
                <a:extLst>
                  <a:ext uri="{FF2B5EF4-FFF2-40B4-BE49-F238E27FC236}">
                    <a16:creationId xmlns:a16="http://schemas.microsoft.com/office/drawing/2014/main" id="{5EDF74C1-5874-4CC3-98C7-599ED466D20D}"/>
                  </a:ext>
                </a:extLst>
              </p:cNvPr>
              <p:cNvSpPr/>
              <p:nvPr/>
            </p:nvSpPr>
            <p:spPr bwMode="auto">
              <a:xfrm rot="21261031">
                <a:off x="5169928" y="2784055"/>
                <a:ext cx="1132113" cy="368298"/>
              </a:xfrm>
              <a:prstGeom prst="ellipse">
                <a:avLst/>
              </a:prstGeom>
              <a:noFill/>
              <a:ln w="28575">
                <a:solidFill>
                  <a:schemeClr val="tx1"/>
                </a:solidFill>
              </a:ln>
              <a:scene3d>
                <a:camera prst="perspectiveRelaxedModerately"/>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ja-JP" altLang="en-US"/>
              </a:p>
            </p:txBody>
          </p:sp>
          <p:sp>
            <p:nvSpPr>
              <p:cNvPr id="189" name="Oval 188">
                <a:extLst>
                  <a:ext uri="{FF2B5EF4-FFF2-40B4-BE49-F238E27FC236}">
                    <a16:creationId xmlns:a16="http://schemas.microsoft.com/office/drawing/2014/main" id="{5A1EC0EC-3FF0-4B72-B945-072F4A281789}"/>
                  </a:ext>
                </a:extLst>
              </p:cNvPr>
              <p:cNvSpPr/>
              <p:nvPr/>
            </p:nvSpPr>
            <p:spPr>
              <a:xfrm rot="16978694">
                <a:off x="5360472" y="2683079"/>
                <a:ext cx="255031" cy="255032"/>
              </a:xfrm>
              <a:prstGeom prst="ellipse">
                <a:avLst/>
              </a:prstGeom>
              <a:solidFill>
                <a:srgbClr val="FF8F8F"/>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0" name="Oval 189">
                <a:extLst>
                  <a:ext uri="{FF2B5EF4-FFF2-40B4-BE49-F238E27FC236}">
                    <a16:creationId xmlns:a16="http://schemas.microsoft.com/office/drawing/2014/main" id="{04405267-E49D-49E1-9346-ABBF6512794A}"/>
                  </a:ext>
                </a:extLst>
              </p:cNvPr>
              <p:cNvSpPr/>
              <p:nvPr/>
            </p:nvSpPr>
            <p:spPr>
              <a:xfrm rot="16978694">
                <a:off x="5894376" y="2934687"/>
                <a:ext cx="255031" cy="255032"/>
              </a:xfrm>
              <a:prstGeom prst="ellipse">
                <a:avLst/>
              </a:prstGeom>
              <a:solidFill>
                <a:schemeClr val="accent5">
                  <a:lumMod val="60000"/>
                  <a:lumOff val="4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191" name="Group 190">
              <a:extLst>
                <a:ext uri="{FF2B5EF4-FFF2-40B4-BE49-F238E27FC236}">
                  <a16:creationId xmlns:a16="http://schemas.microsoft.com/office/drawing/2014/main" id="{260A5483-4E06-4A31-8877-66FA431BAB09}"/>
                </a:ext>
              </a:extLst>
            </p:cNvPr>
            <p:cNvGrpSpPr/>
            <p:nvPr/>
          </p:nvGrpSpPr>
          <p:grpSpPr>
            <a:xfrm>
              <a:off x="6266539" y="1401838"/>
              <a:ext cx="529863" cy="237122"/>
              <a:chOff x="5169928" y="2683079"/>
              <a:chExt cx="1132113" cy="506639"/>
            </a:xfrm>
          </p:grpSpPr>
          <p:sp>
            <p:nvSpPr>
              <p:cNvPr id="192" name="Oval 191">
                <a:extLst>
                  <a:ext uri="{FF2B5EF4-FFF2-40B4-BE49-F238E27FC236}">
                    <a16:creationId xmlns:a16="http://schemas.microsoft.com/office/drawing/2014/main" id="{C1BCE703-08A6-4B80-9981-F8BC53176FBD}"/>
                  </a:ext>
                </a:extLst>
              </p:cNvPr>
              <p:cNvSpPr/>
              <p:nvPr/>
            </p:nvSpPr>
            <p:spPr bwMode="auto">
              <a:xfrm rot="21261031">
                <a:off x="5169928" y="2784055"/>
                <a:ext cx="1132113" cy="368298"/>
              </a:xfrm>
              <a:prstGeom prst="ellipse">
                <a:avLst/>
              </a:prstGeom>
              <a:noFill/>
              <a:ln w="28575">
                <a:solidFill>
                  <a:schemeClr val="tx1"/>
                </a:solidFill>
              </a:ln>
              <a:scene3d>
                <a:camera prst="perspectiveRelaxedModerately"/>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ja-JP" altLang="en-US"/>
              </a:p>
            </p:txBody>
          </p:sp>
          <p:sp>
            <p:nvSpPr>
              <p:cNvPr id="193" name="Oval 192">
                <a:extLst>
                  <a:ext uri="{FF2B5EF4-FFF2-40B4-BE49-F238E27FC236}">
                    <a16:creationId xmlns:a16="http://schemas.microsoft.com/office/drawing/2014/main" id="{F08AD64D-408A-48D9-93BF-020C2283DB84}"/>
                  </a:ext>
                </a:extLst>
              </p:cNvPr>
              <p:cNvSpPr/>
              <p:nvPr/>
            </p:nvSpPr>
            <p:spPr>
              <a:xfrm rot="16978694">
                <a:off x="5360472" y="2683079"/>
                <a:ext cx="255031" cy="255032"/>
              </a:xfrm>
              <a:prstGeom prst="ellipse">
                <a:avLst/>
              </a:prstGeom>
              <a:solidFill>
                <a:srgbClr val="FF8F8F"/>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4" name="Oval 193">
                <a:extLst>
                  <a:ext uri="{FF2B5EF4-FFF2-40B4-BE49-F238E27FC236}">
                    <a16:creationId xmlns:a16="http://schemas.microsoft.com/office/drawing/2014/main" id="{095D559D-8759-496F-9219-B029E963A167}"/>
                  </a:ext>
                </a:extLst>
              </p:cNvPr>
              <p:cNvSpPr/>
              <p:nvPr/>
            </p:nvSpPr>
            <p:spPr>
              <a:xfrm rot="16978694">
                <a:off x="5894376" y="2934687"/>
                <a:ext cx="255031" cy="255032"/>
              </a:xfrm>
              <a:prstGeom prst="ellipse">
                <a:avLst/>
              </a:prstGeom>
              <a:solidFill>
                <a:schemeClr val="accent5">
                  <a:lumMod val="60000"/>
                  <a:lumOff val="4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195" name="Group 194">
              <a:extLst>
                <a:ext uri="{FF2B5EF4-FFF2-40B4-BE49-F238E27FC236}">
                  <a16:creationId xmlns:a16="http://schemas.microsoft.com/office/drawing/2014/main" id="{E933AFE3-2BBB-437D-83D7-50862A729964}"/>
                </a:ext>
              </a:extLst>
            </p:cNvPr>
            <p:cNvGrpSpPr/>
            <p:nvPr/>
          </p:nvGrpSpPr>
          <p:grpSpPr>
            <a:xfrm rot="20320653">
              <a:off x="5901760" y="1143255"/>
              <a:ext cx="529863" cy="237122"/>
              <a:chOff x="5169928" y="2683079"/>
              <a:chExt cx="1132113" cy="506639"/>
            </a:xfrm>
          </p:grpSpPr>
          <p:sp>
            <p:nvSpPr>
              <p:cNvPr id="196" name="Oval 195">
                <a:extLst>
                  <a:ext uri="{FF2B5EF4-FFF2-40B4-BE49-F238E27FC236}">
                    <a16:creationId xmlns:a16="http://schemas.microsoft.com/office/drawing/2014/main" id="{64F6187B-EC92-4922-9779-760DF9182053}"/>
                  </a:ext>
                </a:extLst>
              </p:cNvPr>
              <p:cNvSpPr/>
              <p:nvPr/>
            </p:nvSpPr>
            <p:spPr bwMode="auto">
              <a:xfrm rot="21261031">
                <a:off x="5169928" y="2784055"/>
                <a:ext cx="1132113" cy="368298"/>
              </a:xfrm>
              <a:prstGeom prst="ellipse">
                <a:avLst/>
              </a:prstGeom>
              <a:noFill/>
              <a:ln w="28575">
                <a:solidFill>
                  <a:schemeClr val="tx1"/>
                </a:solidFill>
              </a:ln>
              <a:scene3d>
                <a:camera prst="perspectiveRelaxedModerately"/>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ja-JP" altLang="en-US"/>
              </a:p>
            </p:txBody>
          </p:sp>
          <p:sp>
            <p:nvSpPr>
              <p:cNvPr id="197" name="Oval 196">
                <a:extLst>
                  <a:ext uri="{FF2B5EF4-FFF2-40B4-BE49-F238E27FC236}">
                    <a16:creationId xmlns:a16="http://schemas.microsoft.com/office/drawing/2014/main" id="{B605FC31-931A-4E69-965F-A13A9E8E374B}"/>
                  </a:ext>
                </a:extLst>
              </p:cNvPr>
              <p:cNvSpPr/>
              <p:nvPr/>
            </p:nvSpPr>
            <p:spPr>
              <a:xfrm rot="16978694">
                <a:off x="5360472" y="2683079"/>
                <a:ext cx="255031" cy="255032"/>
              </a:xfrm>
              <a:prstGeom prst="ellipse">
                <a:avLst/>
              </a:prstGeom>
              <a:solidFill>
                <a:srgbClr val="FF8F8F"/>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8" name="Oval 197">
                <a:extLst>
                  <a:ext uri="{FF2B5EF4-FFF2-40B4-BE49-F238E27FC236}">
                    <a16:creationId xmlns:a16="http://schemas.microsoft.com/office/drawing/2014/main" id="{6E542D02-39BA-4410-B313-97D696EBD2EA}"/>
                  </a:ext>
                </a:extLst>
              </p:cNvPr>
              <p:cNvSpPr/>
              <p:nvPr/>
            </p:nvSpPr>
            <p:spPr>
              <a:xfrm rot="16978694">
                <a:off x="5894376" y="2934687"/>
                <a:ext cx="255031" cy="255032"/>
              </a:xfrm>
              <a:prstGeom prst="ellipse">
                <a:avLst/>
              </a:prstGeom>
              <a:solidFill>
                <a:schemeClr val="accent5">
                  <a:lumMod val="60000"/>
                  <a:lumOff val="4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cxnSp>
          <p:nvCxnSpPr>
            <p:cNvPr id="202" name="Straight Arrow Connector 201">
              <a:extLst>
                <a:ext uri="{FF2B5EF4-FFF2-40B4-BE49-F238E27FC236}">
                  <a16:creationId xmlns:a16="http://schemas.microsoft.com/office/drawing/2014/main" id="{DCEC3113-6000-420F-B4B1-B7015A8FE4B4}"/>
                </a:ext>
              </a:extLst>
            </p:cNvPr>
            <p:cNvCxnSpPr/>
            <p:nvPr/>
          </p:nvCxnSpPr>
          <p:spPr>
            <a:xfrm>
              <a:off x="4814458" y="1340768"/>
              <a:ext cx="708607"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7" name="フリーフォーム 100 1 1">
              <a:extLst>
                <a:ext uri="{FF2B5EF4-FFF2-40B4-BE49-F238E27FC236}">
                  <a16:creationId xmlns:a16="http://schemas.microsoft.com/office/drawing/2014/main" id="{B893AD08-AD85-4DC9-A402-BE0CAC0F8F4E}"/>
                </a:ext>
              </a:extLst>
            </p:cNvPr>
            <p:cNvSpPr/>
            <p:nvPr/>
          </p:nvSpPr>
          <p:spPr>
            <a:xfrm rot="10800000">
              <a:off x="4792422" y="1546166"/>
              <a:ext cx="715682" cy="181420"/>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p>
          </p:txBody>
        </p:sp>
        <p:sp>
          <p:nvSpPr>
            <p:cNvPr id="168" name="フリーフォーム 100 1 1">
              <a:extLst>
                <a:ext uri="{FF2B5EF4-FFF2-40B4-BE49-F238E27FC236}">
                  <a16:creationId xmlns:a16="http://schemas.microsoft.com/office/drawing/2014/main" id="{E7AE174E-263A-4AE8-8BF6-4F3584D9D256}"/>
                </a:ext>
              </a:extLst>
            </p:cNvPr>
            <p:cNvSpPr/>
            <p:nvPr/>
          </p:nvSpPr>
          <p:spPr>
            <a:xfrm rot="10800000">
              <a:off x="6876256" y="1580181"/>
              <a:ext cx="621238" cy="159523"/>
            </a:xfrm>
            <a:custGeom>
              <a:avLst/>
              <a:gdLst>
                <a:gd name="connsiteX0" fmla="*/ 0 w 5780690"/>
                <a:gd name="connsiteY0" fmla="*/ 357725 h 746722"/>
                <a:gd name="connsiteX1" fmla="*/ 336331 w 5780690"/>
                <a:gd name="connsiteY1" fmla="*/ 10884 h 746722"/>
                <a:gd name="connsiteX2" fmla="*/ 735725 w 5780690"/>
                <a:gd name="connsiteY2" fmla="*/ 273642 h 746722"/>
                <a:gd name="connsiteX3" fmla="*/ 1082566 w 5780690"/>
                <a:gd name="connsiteY3" fmla="*/ 746608 h 746722"/>
                <a:gd name="connsiteX4" fmla="*/ 1439918 w 5780690"/>
                <a:gd name="connsiteY4" fmla="*/ 315684 h 746722"/>
                <a:gd name="connsiteX5" fmla="*/ 1755228 w 5780690"/>
                <a:gd name="connsiteY5" fmla="*/ 10884 h 746722"/>
                <a:gd name="connsiteX6" fmla="*/ 2165131 w 5780690"/>
                <a:gd name="connsiteY6" fmla="*/ 315684 h 746722"/>
                <a:gd name="connsiteX7" fmla="*/ 2490952 w 5780690"/>
                <a:gd name="connsiteY7" fmla="*/ 715077 h 746722"/>
                <a:gd name="connsiteX8" fmla="*/ 2890345 w 5780690"/>
                <a:gd name="connsiteY8" fmla="*/ 315684 h 746722"/>
                <a:gd name="connsiteX9" fmla="*/ 3216166 w 5780690"/>
                <a:gd name="connsiteY9" fmla="*/ 373 h 746722"/>
                <a:gd name="connsiteX10" fmla="*/ 3594538 w 5780690"/>
                <a:gd name="connsiteY10" fmla="*/ 326194 h 746722"/>
                <a:gd name="connsiteX11" fmla="*/ 3930869 w 5780690"/>
                <a:gd name="connsiteY11" fmla="*/ 736097 h 746722"/>
                <a:gd name="connsiteX12" fmla="*/ 4351283 w 5780690"/>
                <a:gd name="connsiteY12" fmla="*/ 326194 h 746722"/>
                <a:gd name="connsiteX13" fmla="*/ 4698125 w 5780690"/>
                <a:gd name="connsiteY13" fmla="*/ 373 h 746722"/>
                <a:gd name="connsiteX14" fmla="*/ 5034456 w 5780690"/>
                <a:gd name="connsiteY14" fmla="*/ 389256 h 746722"/>
                <a:gd name="connsiteX15" fmla="*/ 5412828 w 5780690"/>
                <a:gd name="connsiteY15" fmla="*/ 725587 h 746722"/>
                <a:gd name="connsiteX16" fmla="*/ 5780690 w 5780690"/>
                <a:gd name="connsiteY16" fmla="*/ 347215 h 746722"/>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55228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490952 w 5780690"/>
                <a:gd name="connsiteY7" fmla="*/ 715077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34456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36331 w 5780690"/>
                <a:gd name="connsiteY1" fmla="*/ 10884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786759 w 5780690"/>
                <a:gd name="connsiteY5" fmla="*/ 1088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16166 w 5780690"/>
                <a:gd name="connsiteY9" fmla="*/ 373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 name="connsiteX0" fmla="*/ 0 w 5780690"/>
                <a:gd name="connsiteY0" fmla="*/ 357725 h 746639"/>
                <a:gd name="connsiteX1" fmla="*/ 388883 w 5780690"/>
                <a:gd name="connsiteY1" fmla="*/ 31905 h 746639"/>
                <a:gd name="connsiteX2" fmla="*/ 735725 w 5780690"/>
                <a:gd name="connsiteY2" fmla="*/ 336704 h 746639"/>
                <a:gd name="connsiteX3" fmla="*/ 1082566 w 5780690"/>
                <a:gd name="connsiteY3" fmla="*/ 746608 h 746639"/>
                <a:gd name="connsiteX4" fmla="*/ 1439918 w 5780690"/>
                <a:gd name="connsiteY4" fmla="*/ 315684 h 746639"/>
                <a:gd name="connsiteX5" fmla="*/ 1818290 w 5780690"/>
                <a:gd name="connsiteY5" fmla="*/ 374 h 746639"/>
                <a:gd name="connsiteX6" fmla="*/ 2165131 w 5780690"/>
                <a:gd name="connsiteY6" fmla="*/ 315684 h 746639"/>
                <a:gd name="connsiteX7" fmla="*/ 2522483 w 5780690"/>
                <a:gd name="connsiteY7" fmla="*/ 704566 h 746639"/>
                <a:gd name="connsiteX8" fmla="*/ 2890345 w 5780690"/>
                <a:gd name="connsiteY8" fmla="*/ 315684 h 746639"/>
                <a:gd name="connsiteX9" fmla="*/ 3258208 w 5780690"/>
                <a:gd name="connsiteY9" fmla="*/ 10884 h 746639"/>
                <a:gd name="connsiteX10" fmla="*/ 3594538 w 5780690"/>
                <a:gd name="connsiteY10" fmla="*/ 326194 h 746639"/>
                <a:gd name="connsiteX11" fmla="*/ 3930869 w 5780690"/>
                <a:gd name="connsiteY11" fmla="*/ 736097 h 746639"/>
                <a:gd name="connsiteX12" fmla="*/ 4351283 w 5780690"/>
                <a:gd name="connsiteY12" fmla="*/ 326194 h 746639"/>
                <a:gd name="connsiteX13" fmla="*/ 4698125 w 5780690"/>
                <a:gd name="connsiteY13" fmla="*/ 373 h 746639"/>
                <a:gd name="connsiteX14" fmla="*/ 5087008 w 5780690"/>
                <a:gd name="connsiteY14" fmla="*/ 389256 h 746639"/>
                <a:gd name="connsiteX15" fmla="*/ 5412828 w 5780690"/>
                <a:gd name="connsiteY15" fmla="*/ 725587 h 746639"/>
                <a:gd name="connsiteX16" fmla="*/ 5780690 w 5780690"/>
                <a:gd name="connsiteY16" fmla="*/ 347215 h 74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0690" h="746639">
                  <a:moveTo>
                    <a:pt x="0" y="357725"/>
                  </a:moveTo>
                  <a:cubicBezTo>
                    <a:pt x="106855" y="191311"/>
                    <a:pt x="266262" y="35408"/>
                    <a:pt x="388883" y="31905"/>
                  </a:cubicBezTo>
                  <a:cubicBezTo>
                    <a:pt x="511504" y="28402"/>
                    <a:pt x="620111" y="217587"/>
                    <a:pt x="735725" y="336704"/>
                  </a:cubicBezTo>
                  <a:cubicBezTo>
                    <a:pt x="851339" y="455821"/>
                    <a:pt x="965201" y="750111"/>
                    <a:pt x="1082566" y="746608"/>
                  </a:cubicBezTo>
                  <a:cubicBezTo>
                    <a:pt x="1199931" y="743105"/>
                    <a:pt x="1317297" y="440056"/>
                    <a:pt x="1439918" y="315684"/>
                  </a:cubicBezTo>
                  <a:cubicBezTo>
                    <a:pt x="1562539" y="191312"/>
                    <a:pt x="1697421" y="374"/>
                    <a:pt x="1818290" y="374"/>
                  </a:cubicBezTo>
                  <a:cubicBezTo>
                    <a:pt x="1939159" y="374"/>
                    <a:pt x="2047766" y="198319"/>
                    <a:pt x="2165131" y="315684"/>
                  </a:cubicBezTo>
                  <a:cubicBezTo>
                    <a:pt x="2282496" y="433049"/>
                    <a:pt x="2401614" y="704566"/>
                    <a:pt x="2522483" y="704566"/>
                  </a:cubicBezTo>
                  <a:cubicBezTo>
                    <a:pt x="2643352" y="704566"/>
                    <a:pt x="2767724" y="431298"/>
                    <a:pt x="2890345" y="315684"/>
                  </a:cubicBezTo>
                  <a:cubicBezTo>
                    <a:pt x="3012966" y="200070"/>
                    <a:pt x="3140843" y="9132"/>
                    <a:pt x="3258208" y="10884"/>
                  </a:cubicBezTo>
                  <a:cubicBezTo>
                    <a:pt x="3375573" y="12636"/>
                    <a:pt x="3482428" y="205325"/>
                    <a:pt x="3594538" y="326194"/>
                  </a:cubicBezTo>
                  <a:cubicBezTo>
                    <a:pt x="3706648" y="447063"/>
                    <a:pt x="3804745" y="736097"/>
                    <a:pt x="3930869" y="736097"/>
                  </a:cubicBezTo>
                  <a:cubicBezTo>
                    <a:pt x="4056993" y="736097"/>
                    <a:pt x="4223407" y="448815"/>
                    <a:pt x="4351283" y="326194"/>
                  </a:cubicBezTo>
                  <a:cubicBezTo>
                    <a:pt x="4479159" y="203573"/>
                    <a:pt x="4575504" y="-10137"/>
                    <a:pt x="4698125" y="373"/>
                  </a:cubicBezTo>
                  <a:cubicBezTo>
                    <a:pt x="4820746" y="10883"/>
                    <a:pt x="4967891" y="268387"/>
                    <a:pt x="5087008" y="389256"/>
                  </a:cubicBezTo>
                  <a:cubicBezTo>
                    <a:pt x="5206125" y="510125"/>
                    <a:pt x="5297214" y="732594"/>
                    <a:pt x="5412828" y="725587"/>
                  </a:cubicBezTo>
                  <a:cubicBezTo>
                    <a:pt x="5528442" y="718580"/>
                    <a:pt x="5658945" y="532897"/>
                    <a:pt x="5780690" y="347215"/>
                  </a:cubicBezTo>
                </a:path>
              </a:pathLst>
            </a:cu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p>
          </p:txBody>
        </p:sp>
        <p:cxnSp>
          <p:nvCxnSpPr>
            <p:cNvPr id="203" name="Straight Arrow Connector 202">
              <a:extLst>
                <a:ext uri="{FF2B5EF4-FFF2-40B4-BE49-F238E27FC236}">
                  <a16:creationId xmlns:a16="http://schemas.microsoft.com/office/drawing/2014/main" id="{478CB227-71FC-4E4D-B536-78F45375FE0D}"/>
                </a:ext>
              </a:extLst>
            </p:cNvPr>
            <p:cNvCxnSpPr/>
            <p:nvPr/>
          </p:nvCxnSpPr>
          <p:spPr>
            <a:xfrm>
              <a:off x="6953106" y="1335720"/>
              <a:ext cx="708607"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205" name="TextBox 204">
            <a:extLst>
              <a:ext uri="{FF2B5EF4-FFF2-40B4-BE49-F238E27FC236}">
                <a16:creationId xmlns:a16="http://schemas.microsoft.com/office/drawing/2014/main" id="{909B65B4-6AB2-4BE8-B579-E1BA243D4AC7}"/>
              </a:ext>
            </a:extLst>
          </p:cNvPr>
          <p:cNvSpPr txBox="1"/>
          <p:nvPr/>
        </p:nvSpPr>
        <p:spPr>
          <a:xfrm>
            <a:off x="3897761" y="654858"/>
            <a:ext cx="3200902" cy="369332"/>
          </a:xfrm>
          <a:prstGeom prst="rect">
            <a:avLst/>
          </a:prstGeom>
          <a:noFill/>
        </p:spPr>
        <p:txBody>
          <a:bodyPr wrap="square" rtlCol="0">
            <a:spAutoFit/>
          </a:bodyPr>
          <a:lstStyle/>
          <a:p>
            <a:r>
              <a:rPr lang="en-US" altLang="ja-JP" dirty="0"/>
              <a:t>Vacuum fluctuations play a role.</a:t>
            </a:r>
            <a:endParaRPr kumimoji="1" lang="ja-JP" altLang="en-US" dirty="0"/>
          </a:p>
        </p:txBody>
      </p:sp>
      <p:grpSp>
        <p:nvGrpSpPr>
          <p:cNvPr id="210" name="Group 209">
            <a:extLst>
              <a:ext uri="{FF2B5EF4-FFF2-40B4-BE49-F238E27FC236}">
                <a16:creationId xmlns:a16="http://schemas.microsoft.com/office/drawing/2014/main" id="{972F1C63-629C-4FDD-8E27-DD6EEEE6912A}"/>
              </a:ext>
            </a:extLst>
          </p:cNvPr>
          <p:cNvGrpSpPr/>
          <p:nvPr/>
        </p:nvGrpSpPr>
        <p:grpSpPr>
          <a:xfrm>
            <a:off x="69785" y="4625195"/>
            <a:ext cx="9001000" cy="2163779"/>
            <a:chOff x="107504" y="4673457"/>
            <a:chExt cx="9001000" cy="2163779"/>
          </a:xfrm>
        </p:grpSpPr>
        <p:sp>
          <p:nvSpPr>
            <p:cNvPr id="207" name="Rectangle 206">
              <a:extLst>
                <a:ext uri="{FF2B5EF4-FFF2-40B4-BE49-F238E27FC236}">
                  <a16:creationId xmlns:a16="http://schemas.microsoft.com/office/drawing/2014/main" id="{81018302-3199-4B4F-9407-5B43B89F0B77}"/>
                </a:ext>
              </a:extLst>
            </p:cNvPr>
            <p:cNvSpPr/>
            <p:nvPr/>
          </p:nvSpPr>
          <p:spPr bwMode="auto">
            <a:xfrm>
              <a:off x="107504" y="4673457"/>
              <a:ext cx="9001000" cy="216377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ja-JP" altLang="en-US"/>
            </a:p>
          </p:txBody>
        </p:sp>
        <p:grpSp>
          <p:nvGrpSpPr>
            <p:cNvPr id="18" name="Group 17">
              <a:extLst>
                <a:ext uri="{FF2B5EF4-FFF2-40B4-BE49-F238E27FC236}">
                  <a16:creationId xmlns:a16="http://schemas.microsoft.com/office/drawing/2014/main" id="{FC576BF7-CF48-4C47-9E42-35F28AF3BF91}"/>
                </a:ext>
              </a:extLst>
            </p:cNvPr>
            <p:cNvGrpSpPr/>
            <p:nvPr/>
          </p:nvGrpSpPr>
          <p:grpSpPr>
            <a:xfrm rot="1530851">
              <a:off x="5994693" y="5919297"/>
              <a:ext cx="1580228" cy="752406"/>
              <a:chOff x="4880093" y="765425"/>
              <a:chExt cx="2520839" cy="1212710"/>
            </a:xfrm>
          </p:grpSpPr>
          <p:sp>
            <p:nvSpPr>
              <p:cNvPr id="19" name="フリーフォーム 14">
                <a:extLst>
                  <a:ext uri="{FF2B5EF4-FFF2-40B4-BE49-F238E27FC236}">
                    <a16:creationId xmlns:a16="http://schemas.microsoft.com/office/drawing/2014/main" id="{B9026D3C-65CC-48C5-94E1-B40D8253D684}"/>
                  </a:ext>
                </a:extLst>
              </p:cNvPr>
              <p:cNvSpPr/>
              <p:nvPr/>
            </p:nvSpPr>
            <p:spPr>
              <a:xfrm rot="20054043" flipH="1" flipV="1">
                <a:off x="4880093" y="1831475"/>
                <a:ext cx="878641" cy="146660"/>
              </a:xfrm>
              <a:custGeom>
                <a:avLst/>
                <a:gdLst>
                  <a:gd name="connsiteX0" fmla="*/ 0 w 6371771"/>
                  <a:gd name="connsiteY0" fmla="*/ 803124 h 1533677"/>
                  <a:gd name="connsiteX1" fmla="*/ 682171 w 6371771"/>
                  <a:gd name="connsiteY1" fmla="*/ 120953 h 1533677"/>
                  <a:gd name="connsiteX2" fmla="*/ 1407885 w 6371771"/>
                  <a:gd name="connsiteY2" fmla="*/ 1528839 h 1533677"/>
                  <a:gd name="connsiteX3" fmla="*/ 2133600 w 6371771"/>
                  <a:gd name="connsiteY3" fmla="*/ 106439 h 1533677"/>
                  <a:gd name="connsiteX4" fmla="*/ 2844800 w 6371771"/>
                  <a:gd name="connsiteY4" fmla="*/ 1528839 h 1533677"/>
                  <a:gd name="connsiteX5" fmla="*/ 3570514 w 6371771"/>
                  <a:gd name="connsiteY5" fmla="*/ 77410 h 1533677"/>
                  <a:gd name="connsiteX6" fmla="*/ 4281714 w 6371771"/>
                  <a:gd name="connsiteY6" fmla="*/ 1514324 h 1533677"/>
                  <a:gd name="connsiteX7" fmla="*/ 4978400 w 6371771"/>
                  <a:gd name="connsiteY7" fmla="*/ 91924 h 1533677"/>
                  <a:gd name="connsiteX8" fmla="*/ 5733143 w 6371771"/>
                  <a:gd name="connsiteY8" fmla="*/ 1514324 h 1533677"/>
                  <a:gd name="connsiteX9" fmla="*/ 6371771 w 6371771"/>
                  <a:gd name="connsiteY9" fmla="*/ 77410 h 1533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71771" h="1533677">
                    <a:moveTo>
                      <a:pt x="0" y="803124"/>
                    </a:moveTo>
                    <a:cubicBezTo>
                      <a:pt x="223761" y="401562"/>
                      <a:pt x="447523" y="0"/>
                      <a:pt x="682171" y="120953"/>
                    </a:cubicBezTo>
                    <a:cubicBezTo>
                      <a:pt x="916819" y="241906"/>
                      <a:pt x="1165980" y="1531258"/>
                      <a:pt x="1407885" y="1528839"/>
                    </a:cubicBezTo>
                    <a:cubicBezTo>
                      <a:pt x="1649790" y="1526420"/>
                      <a:pt x="1894114" y="106439"/>
                      <a:pt x="2133600" y="106439"/>
                    </a:cubicBezTo>
                    <a:cubicBezTo>
                      <a:pt x="2373086" y="106439"/>
                      <a:pt x="2605314" y="1533677"/>
                      <a:pt x="2844800" y="1528839"/>
                    </a:cubicBezTo>
                    <a:cubicBezTo>
                      <a:pt x="3084286" y="1524001"/>
                      <a:pt x="3331028" y="79829"/>
                      <a:pt x="3570514" y="77410"/>
                    </a:cubicBezTo>
                    <a:cubicBezTo>
                      <a:pt x="3810000" y="74991"/>
                      <a:pt x="4047066" y="1511905"/>
                      <a:pt x="4281714" y="1514324"/>
                    </a:cubicBezTo>
                    <a:cubicBezTo>
                      <a:pt x="4516362" y="1516743"/>
                      <a:pt x="4736495" y="91924"/>
                      <a:pt x="4978400" y="91924"/>
                    </a:cubicBezTo>
                    <a:cubicBezTo>
                      <a:pt x="5220305" y="91924"/>
                      <a:pt x="5500915" y="1516743"/>
                      <a:pt x="5733143" y="1514324"/>
                    </a:cubicBezTo>
                    <a:cubicBezTo>
                      <a:pt x="5965371" y="1511905"/>
                      <a:pt x="6168571" y="794657"/>
                      <a:pt x="6371771" y="77410"/>
                    </a:cubicBezTo>
                  </a:path>
                </a:pathLst>
              </a:custGeom>
              <a:ln w="38100">
                <a:solidFill>
                  <a:srgbClr val="FFC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1350"/>
              </a:p>
            </p:txBody>
          </p:sp>
          <p:sp>
            <p:nvSpPr>
              <p:cNvPr id="20" name="二等辺三角形 15">
                <a:extLst>
                  <a:ext uri="{FF2B5EF4-FFF2-40B4-BE49-F238E27FC236}">
                    <a16:creationId xmlns:a16="http://schemas.microsoft.com/office/drawing/2014/main" id="{C39784E2-4937-4D2A-9CCB-F61F7C685BB7}"/>
                  </a:ext>
                </a:extLst>
              </p:cNvPr>
              <p:cNvSpPr/>
              <p:nvPr/>
            </p:nvSpPr>
            <p:spPr>
              <a:xfrm rot="442888">
                <a:off x="5828745" y="1125964"/>
                <a:ext cx="722000" cy="657556"/>
              </a:xfrm>
              <a:prstGeom prst="triangle">
                <a:avLst/>
              </a:prstGeom>
              <a:noFill/>
              <a:ln w="69850" cmpd="dbl">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1" name="フリーフォーム 16">
                <a:extLst>
                  <a:ext uri="{FF2B5EF4-FFF2-40B4-BE49-F238E27FC236}">
                    <a16:creationId xmlns:a16="http://schemas.microsoft.com/office/drawing/2014/main" id="{8F3475BB-3620-4F64-9ACA-1AE4D62EE701}"/>
                  </a:ext>
                </a:extLst>
              </p:cNvPr>
              <p:cNvSpPr/>
              <p:nvPr/>
            </p:nvSpPr>
            <p:spPr>
              <a:xfrm rot="19090112" flipH="1" flipV="1">
                <a:off x="6157570" y="765425"/>
                <a:ext cx="878641" cy="146660"/>
              </a:xfrm>
              <a:custGeom>
                <a:avLst/>
                <a:gdLst>
                  <a:gd name="connsiteX0" fmla="*/ 0 w 6371771"/>
                  <a:gd name="connsiteY0" fmla="*/ 803124 h 1533677"/>
                  <a:gd name="connsiteX1" fmla="*/ 682171 w 6371771"/>
                  <a:gd name="connsiteY1" fmla="*/ 120953 h 1533677"/>
                  <a:gd name="connsiteX2" fmla="*/ 1407885 w 6371771"/>
                  <a:gd name="connsiteY2" fmla="*/ 1528839 h 1533677"/>
                  <a:gd name="connsiteX3" fmla="*/ 2133600 w 6371771"/>
                  <a:gd name="connsiteY3" fmla="*/ 106439 h 1533677"/>
                  <a:gd name="connsiteX4" fmla="*/ 2844800 w 6371771"/>
                  <a:gd name="connsiteY4" fmla="*/ 1528839 h 1533677"/>
                  <a:gd name="connsiteX5" fmla="*/ 3570514 w 6371771"/>
                  <a:gd name="connsiteY5" fmla="*/ 77410 h 1533677"/>
                  <a:gd name="connsiteX6" fmla="*/ 4281714 w 6371771"/>
                  <a:gd name="connsiteY6" fmla="*/ 1514324 h 1533677"/>
                  <a:gd name="connsiteX7" fmla="*/ 4978400 w 6371771"/>
                  <a:gd name="connsiteY7" fmla="*/ 91924 h 1533677"/>
                  <a:gd name="connsiteX8" fmla="*/ 5733143 w 6371771"/>
                  <a:gd name="connsiteY8" fmla="*/ 1514324 h 1533677"/>
                  <a:gd name="connsiteX9" fmla="*/ 6371771 w 6371771"/>
                  <a:gd name="connsiteY9" fmla="*/ 77410 h 1533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71771" h="1533677">
                    <a:moveTo>
                      <a:pt x="0" y="803124"/>
                    </a:moveTo>
                    <a:cubicBezTo>
                      <a:pt x="223761" y="401562"/>
                      <a:pt x="447523" y="0"/>
                      <a:pt x="682171" y="120953"/>
                    </a:cubicBezTo>
                    <a:cubicBezTo>
                      <a:pt x="916819" y="241906"/>
                      <a:pt x="1165980" y="1531258"/>
                      <a:pt x="1407885" y="1528839"/>
                    </a:cubicBezTo>
                    <a:cubicBezTo>
                      <a:pt x="1649790" y="1526420"/>
                      <a:pt x="1894114" y="106439"/>
                      <a:pt x="2133600" y="106439"/>
                    </a:cubicBezTo>
                    <a:cubicBezTo>
                      <a:pt x="2373086" y="106439"/>
                      <a:pt x="2605314" y="1533677"/>
                      <a:pt x="2844800" y="1528839"/>
                    </a:cubicBezTo>
                    <a:cubicBezTo>
                      <a:pt x="3084286" y="1524001"/>
                      <a:pt x="3331028" y="79829"/>
                      <a:pt x="3570514" y="77410"/>
                    </a:cubicBezTo>
                    <a:cubicBezTo>
                      <a:pt x="3810000" y="74991"/>
                      <a:pt x="4047066" y="1511905"/>
                      <a:pt x="4281714" y="1514324"/>
                    </a:cubicBezTo>
                    <a:cubicBezTo>
                      <a:pt x="4516362" y="1516743"/>
                      <a:pt x="4736495" y="91924"/>
                      <a:pt x="4978400" y="91924"/>
                    </a:cubicBezTo>
                    <a:cubicBezTo>
                      <a:pt x="5220305" y="91924"/>
                      <a:pt x="5500915" y="1516743"/>
                      <a:pt x="5733143" y="1514324"/>
                    </a:cubicBezTo>
                    <a:cubicBezTo>
                      <a:pt x="5965371" y="1511905"/>
                      <a:pt x="6168571" y="794657"/>
                      <a:pt x="6371771" y="77410"/>
                    </a:cubicBezTo>
                  </a:path>
                </a:pathLst>
              </a:custGeom>
              <a:ln w="38100">
                <a:solidFill>
                  <a:srgbClr val="FFC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1350"/>
              </a:p>
            </p:txBody>
          </p:sp>
          <p:sp>
            <p:nvSpPr>
              <p:cNvPr id="22" name="フリーフォーム 17">
                <a:extLst>
                  <a:ext uri="{FF2B5EF4-FFF2-40B4-BE49-F238E27FC236}">
                    <a16:creationId xmlns:a16="http://schemas.microsoft.com/office/drawing/2014/main" id="{ACDB68C0-0002-47EB-8004-F9ED1A57A378}"/>
                  </a:ext>
                </a:extLst>
              </p:cNvPr>
              <p:cNvSpPr/>
              <p:nvPr/>
            </p:nvSpPr>
            <p:spPr>
              <a:xfrm rot="21020083" flipH="1" flipV="1">
                <a:off x="6522291" y="1603868"/>
                <a:ext cx="878641" cy="146660"/>
              </a:xfrm>
              <a:custGeom>
                <a:avLst/>
                <a:gdLst>
                  <a:gd name="connsiteX0" fmla="*/ 0 w 6371771"/>
                  <a:gd name="connsiteY0" fmla="*/ 803124 h 1533677"/>
                  <a:gd name="connsiteX1" fmla="*/ 682171 w 6371771"/>
                  <a:gd name="connsiteY1" fmla="*/ 120953 h 1533677"/>
                  <a:gd name="connsiteX2" fmla="*/ 1407885 w 6371771"/>
                  <a:gd name="connsiteY2" fmla="*/ 1528839 h 1533677"/>
                  <a:gd name="connsiteX3" fmla="*/ 2133600 w 6371771"/>
                  <a:gd name="connsiteY3" fmla="*/ 106439 h 1533677"/>
                  <a:gd name="connsiteX4" fmla="*/ 2844800 w 6371771"/>
                  <a:gd name="connsiteY4" fmla="*/ 1528839 h 1533677"/>
                  <a:gd name="connsiteX5" fmla="*/ 3570514 w 6371771"/>
                  <a:gd name="connsiteY5" fmla="*/ 77410 h 1533677"/>
                  <a:gd name="connsiteX6" fmla="*/ 4281714 w 6371771"/>
                  <a:gd name="connsiteY6" fmla="*/ 1514324 h 1533677"/>
                  <a:gd name="connsiteX7" fmla="*/ 4978400 w 6371771"/>
                  <a:gd name="connsiteY7" fmla="*/ 91924 h 1533677"/>
                  <a:gd name="connsiteX8" fmla="*/ 5733143 w 6371771"/>
                  <a:gd name="connsiteY8" fmla="*/ 1514324 h 1533677"/>
                  <a:gd name="connsiteX9" fmla="*/ 6371771 w 6371771"/>
                  <a:gd name="connsiteY9" fmla="*/ 77410 h 1533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71771" h="1533677">
                    <a:moveTo>
                      <a:pt x="0" y="803124"/>
                    </a:moveTo>
                    <a:cubicBezTo>
                      <a:pt x="223761" y="401562"/>
                      <a:pt x="447523" y="0"/>
                      <a:pt x="682171" y="120953"/>
                    </a:cubicBezTo>
                    <a:cubicBezTo>
                      <a:pt x="916819" y="241906"/>
                      <a:pt x="1165980" y="1531258"/>
                      <a:pt x="1407885" y="1528839"/>
                    </a:cubicBezTo>
                    <a:cubicBezTo>
                      <a:pt x="1649790" y="1526420"/>
                      <a:pt x="1894114" y="106439"/>
                      <a:pt x="2133600" y="106439"/>
                    </a:cubicBezTo>
                    <a:cubicBezTo>
                      <a:pt x="2373086" y="106439"/>
                      <a:pt x="2605314" y="1533677"/>
                      <a:pt x="2844800" y="1528839"/>
                    </a:cubicBezTo>
                    <a:cubicBezTo>
                      <a:pt x="3084286" y="1524001"/>
                      <a:pt x="3331028" y="79829"/>
                      <a:pt x="3570514" y="77410"/>
                    </a:cubicBezTo>
                    <a:cubicBezTo>
                      <a:pt x="3810000" y="74991"/>
                      <a:pt x="4047066" y="1511905"/>
                      <a:pt x="4281714" y="1514324"/>
                    </a:cubicBezTo>
                    <a:cubicBezTo>
                      <a:pt x="4516362" y="1516743"/>
                      <a:pt x="4736495" y="91924"/>
                      <a:pt x="4978400" y="91924"/>
                    </a:cubicBezTo>
                    <a:cubicBezTo>
                      <a:pt x="5220305" y="91924"/>
                      <a:pt x="5500915" y="1516743"/>
                      <a:pt x="5733143" y="1514324"/>
                    </a:cubicBezTo>
                    <a:cubicBezTo>
                      <a:pt x="5965371" y="1511905"/>
                      <a:pt x="6168571" y="794657"/>
                      <a:pt x="6371771" y="77410"/>
                    </a:cubicBezTo>
                  </a:path>
                </a:pathLst>
              </a:custGeom>
              <a:ln w="38100">
                <a:solidFill>
                  <a:srgbClr val="FFC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1350"/>
              </a:p>
            </p:txBody>
          </p:sp>
        </p:grpSp>
        <p:grpSp>
          <p:nvGrpSpPr>
            <p:cNvPr id="29" name="Group 28">
              <a:extLst>
                <a:ext uri="{FF2B5EF4-FFF2-40B4-BE49-F238E27FC236}">
                  <a16:creationId xmlns:a16="http://schemas.microsoft.com/office/drawing/2014/main" id="{8375D391-C015-4749-ABE4-DB54078E2D40}"/>
                </a:ext>
              </a:extLst>
            </p:cNvPr>
            <p:cNvGrpSpPr/>
            <p:nvPr/>
          </p:nvGrpSpPr>
          <p:grpSpPr>
            <a:xfrm>
              <a:off x="221072" y="5589240"/>
              <a:ext cx="4352710" cy="1216881"/>
              <a:chOff x="4496180" y="3719920"/>
              <a:chExt cx="5031269" cy="1406585"/>
            </a:xfrm>
          </p:grpSpPr>
          <p:pic>
            <p:nvPicPr>
              <p:cNvPr id="24" name="Picture 23">
                <a:extLst>
                  <a:ext uri="{FF2B5EF4-FFF2-40B4-BE49-F238E27FC236}">
                    <a16:creationId xmlns:a16="http://schemas.microsoft.com/office/drawing/2014/main" id="{4CDB2F08-092A-45B1-87BD-95B9EE3E9B5F}"/>
                  </a:ext>
                </a:extLst>
              </p:cNvPr>
              <p:cNvPicPr>
                <a:picLocks noChangeAspect="1"/>
              </p:cNvPicPr>
              <p:nvPr/>
            </p:nvPicPr>
            <p:blipFill>
              <a:blip r:embed="rId5"/>
              <a:stretch>
                <a:fillRect/>
              </a:stretch>
            </p:blipFill>
            <p:spPr>
              <a:xfrm>
                <a:off x="4496180" y="3923781"/>
                <a:ext cx="5031269" cy="1202724"/>
              </a:xfrm>
              <a:prstGeom prst="rect">
                <a:avLst/>
              </a:prstGeom>
            </p:spPr>
          </p:pic>
          <p:pic>
            <p:nvPicPr>
              <p:cNvPr id="26" name="Picture 25">
                <a:extLst>
                  <a:ext uri="{FF2B5EF4-FFF2-40B4-BE49-F238E27FC236}">
                    <a16:creationId xmlns:a16="http://schemas.microsoft.com/office/drawing/2014/main" id="{8B791D16-102C-42B3-A1EE-828B4DAFEC64}"/>
                  </a:ext>
                </a:extLst>
              </p:cNvPr>
              <p:cNvPicPr>
                <a:picLocks noChangeAspect="1"/>
              </p:cNvPicPr>
              <p:nvPr/>
            </p:nvPicPr>
            <p:blipFill>
              <a:blip r:embed="rId6"/>
              <a:stretch>
                <a:fillRect/>
              </a:stretch>
            </p:blipFill>
            <p:spPr>
              <a:xfrm>
                <a:off x="4568327" y="3719920"/>
                <a:ext cx="2250831" cy="189470"/>
              </a:xfrm>
              <a:prstGeom prst="rect">
                <a:avLst/>
              </a:prstGeom>
            </p:spPr>
          </p:pic>
        </p:grpSp>
        <p:pic>
          <p:nvPicPr>
            <p:cNvPr id="28" name="Picture 27">
              <a:extLst>
                <a:ext uri="{FF2B5EF4-FFF2-40B4-BE49-F238E27FC236}">
                  <a16:creationId xmlns:a16="http://schemas.microsoft.com/office/drawing/2014/main" id="{A416C572-2AA5-4F2A-A9A8-B4FFD21CCA87}"/>
                </a:ext>
              </a:extLst>
            </p:cNvPr>
            <p:cNvPicPr>
              <a:picLocks noChangeAspect="1"/>
            </p:cNvPicPr>
            <p:nvPr/>
          </p:nvPicPr>
          <p:blipFill>
            <a:blip r:embed="rId7"/>
            <a:stretch>
              <a:fillRect/>
            </a:stretch>
          </p:blipFill>
          <p:spPr>
            <a:xfrm>
              <a:off x="4716778" y="4797152"/>
              <a:ext cx="4253408" cy="1107989"/>
            </a:xfrm>
            <a:prstGeom prst="rect">
              <a:avLst/>
            </a:prstGeom>
          </p:spPr>
        </p:pic>
        <p:pic>
          <p:nvPicPr>
            <p:cNvPr id="31" name="Picture 30">
              <a:extLst>
                <a:ext uri="{FF2B5EF4-FFF2-40B4-BE49-F238E27FC236}">
                  <a16:creationId xmlns:a16="http://schemas.microsoft.com/office/drawing/2014/main" id="{F98E2FD2-5286-41AF-AE9F-A99BF4E49361}"/>
                </a:ext>
              </a:extLst>
            </p:cNvPr>
            <p:cNvPicPr>
              <a:picLocks noChangeAspect="1"/>
            </p:cNvPicPr>
            <p:nvPr/>
          </p:nvPicPr>
          <p:blipFill>
            <a:blip r:embed="rId8"/>
            <a:stretch>
              <a:fillRect/>
            </a:stretch>
          </p:blipFill>
          <p:spPr>
            <a:xfrm>
              <a:off x="188842" y="4797152"/>
              <a:ext cx="4352710" cy="774357"/>
            </a:xfrm>
            <a:prstGeom prst="rect">
              <a:avLst/>
            </a:prstGeom>
          </p:spPr>
        </p:pic>
        <p:cxnSp>
          <p:nvCxnSpPr>
            <p:cNvPr id="209" name="Straight Connector 208">
              <a:extLst>
                <a:ext uri="{FF2B5EF4-FFF2-40B4-BE49-F238E27FC236}">
                  <a16:creationId xmlns:a16="http://schemas.microsoft.com/office/drawing/2014/main" id="{367D895A-99BD-4918-9B99-5F85FF806CA5}"/>
                </a:ext>
              </a:extLst>
            </p:cNvPr>
            <p:cNvCxnSpPr/>
            <p:nvPr/>
          </p:nvCxnSpPr>
          <p:spPr>
            <a:xfrm>
              <a:off x="528458" y="5011232"/>
              <a:ext cx="142080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32" name="TextBox 31">
            <a:extLst>
              <a:ext uri="{FF2B5EF4-FFF2-40B4-BE49-F238E27FC236}">
                <a16:creationId xmlns:a16="http://schemas.microsoft.com/office/drawing/2014/main" id="{35BEAD75-C737-48C0-A321-2B63DCF71191}"/>
              </a:ext>
            </a:extLst>
          </p:cNvPr>
          <p:cNvSpPr txBox="1"/>
          <p:nvPr/>
        </p:nvSpPr>
        <p:spPr>
          <a:xfrm>
            <a:off x="3961070" y="2308540"/>
            <a:ext cx="4422158" cy="369332"/>
          </a:xfrm>
          <a:prstGeom prst="rect">
            <a:avLst/>
          </a:prstGeom>
          <a:noFill/>
        </p:spPr>
        <p:txBody>
          <a:bodyPr wrap="square" rtlCol="0">
            <a:spAutoFit/>
          </a:bodyPr>
          <a:lstStyle/>
          <a:p>
            <a:r>
              <a:rPr kumimoji="1" lang="en-US" altLang="ja-JP" dirty="0" err="1">
                <a:solidFill>
                  <a:srgbClr val="00B050"/>
                </a:solidFill>
              </a:rPr>
              <a:t>Resuumed</a:t>
            </a:r>
            <a:r>
              <a:rPr kumimoji="1" lang="en-US" altLang="ja-JP" dirty="0">
                <a:solidFill>
                  <a:srgbClr val="00B050"/>
                </a:solidFill>
              </a:rPr>
              <a:t> vacuum polarization diagram</a:t>
            </a:r>
            <a:endParaRPr kumimoji="1" lang="ja-JP" altLang="en-US" dirty="0">
              <a:solidFill>
                <a:srgbClr val="00B050"/>
              </a:solidFill>
            </a:endParaRPr>
          </a:p>
        </p:txBody>
      </p:sp>
    </p:spTree>
    <p:extLst>
      <p:ext uri="{BB962C8B-B14F-4D97-AF65-F5344CB8AC3E}">
        <p14:creationId xmlns:p14="http://schemas.microsoft.com/office/powerpoint/2010/main" val="1512658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0"/>
                                        </p:tgtEl>
                                        <p:attrNameLst>
                                          <p:attrName>style.visibility</p:attrName>
                                        </p:attrNameLst>
                                      </p:cBhvr>
                                      <p:to>
                                        <p:strVal val="visible"/>
                                      </p:to>
                                    </p:set>
                                    <p:animEffect transition="in" filter="fade">
                                      <p:cBhvr>
                                        <p:cTn id="7" dur="500"/>
                                        <p:tgtEl>
                                          <p:spTgt spid="2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1B82942E-2BFA-4BF7-9DB0-B227CE969113}"/>
              </a:ext>
            </a:extLst>
          </p:cNvPr>
          <p:cNvSpPr/>
          <p:nvPr/>
        </p:nvSpPr>
        <p:spPr bwMode="auto">
          <a:xfrm>
            <a:off x="4444465" y="620688"/>
            <a:ext cx="4525659" cy="3631205"/>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ja-JP" altLang="en-US" dirty="0"/>
          </a:p>
        </p:txBody>
      </p:sp>
      <p:sp>
        <p:nvSpPr>
          <p:cNvPr id="38" name="Rectangle 37">
            <a:extLst>
              <a:ext uri="{FF2B5EF4-FFF2-40B4-BE49-F238E27FC236}">
                <a16:creationId xmlns:a16="http://schemas.microsoft.com/office/drawing/2014/main" id="{DE33CBAE-48B3-48C3-B552-D3EBC5965A11}"/>
              </a:ext>
            </a:extLst>
          </p:cNvPr>
          <p:cNvSpPr/>
          <p:nvPr/>
        </p:nvSpPr>
        <p:spPr bwMode="auto">
          <a:xfrm>
            <a:off x="144666" y="620688"/>
            <a:ext cx="4047330" cy="3625458"/>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ja-JP" altLang="en-US" dirty="0"/>
          </a:p>
        </p:txBody>
      </p:sp>
      <p:sp>
        <p:nvSpPr>
          <p:cNvPr id="37" name="Rectangle 36">
            <a:extLst>
              <a:ext uri="{FF2B5EF4-FFF2-40B4-BE49-F238E27FC236}">
                <a16:creationId xmlns:a16="http://schemas.microsoft.com/office/drawing/2014/main" id="{2174870A-86DB-48C4-875D-9AD03D365FCF}"/>
              </a:ext>
            </a:extLst>
          </p:cNvPr>
          <p:cNvSpPr/>
          <p:nvPr/>
        </p:nvSpPr>
        <p:spPr bwMode="auto">
          <a:xfrm>
            <a:off x="107504" y="4357824"/>
            <a:ext cx="8875199" cy="238624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ja-JP" altLang="en-US" dirty="0"/>
          </a:p>
        </p:txBody>
      </p:sp>
      <p:pic>
        <p:nvPicPr>
          <p:cNvPr id="2" name="Picture 1" descr="A picture containing text, light, night sky&#10;&#10;Description automatically generated">
            <a:extLst>
              <a:ext uri="{FF2B5EF4-FFF2-40B4-BE49-F238E27FC236}">
                <a16:creationId xmlns:a16="http://schemas.microsoft.com/office/drawing/2014/main" id="{F5C079AE-2E8B-48C4-B55E-7B64BC986C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3441" y="1621121"/>
            <a:ext cx="2736302" cy="1951895"/>
          </a:xfrm>
          <a:prstGeom prst="rect">
            <a:avLst/>
          </a:prstGeom>
        </p:spPr>
      </p:pic>
      <p:sp>
        <p:nvSpPr>
          <p:cNvPr id="11" name="正方形/長方形 48 1">
            <a:extLst>
              <a:ext uri="{FF2B5EF4-FFF2-40B4-BE49-F238E27FC236}">
                <a16:creationId xmlns:a16="http://schemas.microsoft.com/office/drawing/2014/main" id="{E3ADF59E-46A2-49EC-9892-FF6DBF7E3E18}"/>
              </a:ext>
            </a:extLst>
          </p:cNvPr>
          <p:cNvSpPr/>
          <p:nvPr/>
        </p:nvSpPr>
        <p:spPr>
          <a:xfrm>
            <a:off x="5076056" y="580618"/>
            <a:ext cx="2808312" cy="400110"/>
          </a:xfrm>
          <a:prstGeom prst="rect">
            <a:avLst/>
          </a:prstGeom>
        </p:spPr>
        <p:txBody>
          <a:bodyPr wrap="square">
            <a:spAutoFit/>
          </a:bodyPr>
          <a:lstStyle/>
          <a:p>
            <a:r>
              <a:rPr lang="en-US" altLang="ja-JP" sz="2000" dirty="0">
                <a:solidFill>
                  <a:srgbClr val="0594FF"/>
                </a:solidFill>
              </a:rPr>
              <a:t>High-intensity laser field</a:t>
            </a:r>
            <a:endParaRPr lang="ja-JP" altLang="en-US" sz="2000" dirty="0">
              <a:solidFill>
                <a:srgbClr val="0594FF"/>
              </a:solidFill>
            </a:endParaRPr>
          </a:p>
        </p:txBody>
      </p:sp>
      <p:sp>
        <p:nvSpPr>
          <p:cNvPr id="7" name="TextBox 6">
            <a:extLst>
              <a:ext uri="{FF2B5EF4-FFF2-40B4-BE49-F238E27FC236}">
                <a16:creationId xmlns:a16="http://schemas.microsoft.com/office/drawing/2014/main" id="{B88955FC-62FB-402F-ADDC-C1BFCF0A020D}"/>
              </a:ext>
            </a:extLst>
          </p:cNvPr>
          <p:cNvSpPr txBox="1"/>
          <p:nvPr/>
        </p:nvSpPr>
        <p:spPr>
          <a:xfrm>
            <a:off x="4493585" y="3573016"/>
            <a:ext cx="4275401" cy="369332"/>
          </a:xfrm>
          <a:prstGeom prst="rect">
            <a:avLst/>
          </a:prstGeom>
          <a:noFill/>
        </p:spPr>
        <p:txBody>
          <a:bodyPr wrap="none" rtlCol="0">
            <a:spAutoFit/>
          </a:bodyPr>
          <a:lstStyle/>
          <a:p>
            <a:r>
              <a:rPr kumimoji="1" lang="en-US" altLang="ja-JP" dirty="0" err="1">
                <a:solidFill>
                  <a:srgbClr val="00B050"/>
                </a:solidFill>
              </a:rPr>
              <a:t>Mourou&amp;Strickland</a:t>
            </a:r>
            <a:r>
              <a:rPr lang="ja-JP" altLang="en-US" dirty="0">
                <a:solidFill>
                  <a:srgbClr val="00B050"/>
                </a:solidFill>
              </a:rPr>
              <a:t>  </a:t>
            </a:r>
            <a:r>
              <a:rPr lang="en-US" altLang="ja-JP" dirty="0">
                <a:solidFill>
                  <a:srgbClr val="00B050"/>
                </a:solidFill>
              </a:rPr>
              <a:t>(2018 Nobel laureates)</a:t>
            </a:r>
            <a:endParaRPr kumimoji="1" lang="ja-JP" altLang="en-US" dirty="0">
              <a:solidFill>
                <a:srgbClr val="00B050"/>
              </a:solidFill>
            </a:endParaRPr>
          </a:p>
        </p:txBody>
      </p:sp>
      <p:sp>
        <p:nvSpPr>
          <p:cNvPr id="8" name="Rectangle 7">
            <a:extLst>
              <a:ext uri="{FF2B5EF4-FFF2-40B4-BE49-F238E27FC236}">
                <a16:creationId xmlns:a16="http://schemas.microsoft.com/office/drawing/2014/main" id="{E410C875-D26C-47B0-9CAD-0B956E0141C7}"/>
              </a:ext>
            </a:extLst>
          </p:cNvPr>
          <p:cNvSpPr/>
          <p:nvPr/>
        </p:nvSpPr>
        <p:spPr>
          <a:xfrm>
            <a:off x="4499995" y="3935471"/>
            <a:ext cx="4392485" cy="285617"/>
          </a:xfrm>
          <a:prstGeom prst="rect">
            <a:avLst/>
          </a:prstGeom>
        </p:spPr>
        <p:txBody>
          <a:bodyPr wrap="square">
            <a:spAutoFit/>
          </a:bodyPr>
          <a:lstStyle/>
          <a:p>
            <a:r>
              <a:rPr lang="ja-JP" altLang="en-US" sz="1200" dirty="0">
                <a:hlinkClick r:id="rId4"/>
              </a:rPr>
              <a:t>https://www.nobelprize.org/prizes/physics/2018/mourou/lecture/</a:t>
            </a:r>
            <a:endParaRPr lang="ja-JP" altLang="en-US" sz="1200" dirty="0"/>
          </a:p>
        </p:txBody>
      </p:sp>
      <p:grpSp>
        <p:nvGrpSpPr>
          <p:cNvPr id="12" name="Group 11">
            <a:extLst>
              <a:ext uri="{FF2B5EF4-FFF2-40B4-BE49-F238E27FC236}">
                <a16:creationId xmlns:a16="http://schemas.microsoft.com/office/drawing/2014/main" id="{6DCA27E4-4040-4CDD-B0B5-875614A75B6A}"/>
              </a:ext>
            </a:extLst>
          </p:cNvPr>
          <p:cNvGrpSpPr/>
          <p:nvPr/>
        </p:nvGrpSpPr>
        <p:grpSpPr>
          <a:xfrm>
            <a:off x="5057476" y="984440"/>
            <a:ext cx="2635454" cy="2614837"/>
            <a:chOff x="3131840" y="1496424"/>
            <a:chExt cx="2988760" cy="2965379"/>
          </a:xfrm>
        </p:grpSpPr>
        <p:pic>
          <p:nvPicPr>
            <p:cNvPr id="10" name="Picture 2 1" descr="http://spie.org/Images/Graphics/Newsroom/Imported-2012/004221/004221_10_fig1.jpg">
              <a:extLst>
                <a:ext uri="{FF2B5EF4-FFF2-40B4-BE49-F238E27FC236}">
                  <a16:creationId xmlns:a16="http://schemas.microsoft.com/office/drawing/2014/main" id="{4DE08B96-68C3-434F-ABBF-95B6F2BD464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31840" y="1496424"/>
              <a:ext cx="2988760" cy="2621628"/>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a:extLst>
                <a:ext uri="{FF2B5EF4-FFF2-40B4-BE49-F238E27FC236}">
                  <a16:creationId xmlns:a16="http://schemas.microsoft.com/office/drawing/2014/main" id="{B5124645-ADAD-40BD-86D7-B8992ABBA819}"/>
                </a:ext>
              </a:extLst>
            </p:cNvPr>
            <p:cNvCxnSpPr>
              <a:cxnSpLocks/>
            </p:cNvCxnSpPr>
            <p:nvPr/>
          </p:nvCxnSpPr>
          <p:spPr>
            <a:xfrm flipV="1">
              <a:off x="5686748" y="2462198"/>
              <a:ext cx="0" cy="1731292"/>
            </a:xfrm>
            <a:prstGeom prst="straightConnector1">
              <a:avLst/>
            </a:prstGeom>
            <a:ln w="28575">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7FF5A78-DD4E-45DF-A4C7-C64E560E0171}"/>
                </a:ext>
              </a:extLst>
            </p:cNvPr>
            <p:cNvSpPr txBox="1"/>
            <p:nvPr/>
          </p:nvSpPr>
          <p:spPr>
            <a:xfrm>
              <a:off x="5442592" y="4147743"/>
              <a:ext cx="436979" cy="247250"/>
            </a:xfrm>
            <a:prstGeom prst="rect">
              <a:avLst/>
            </a:prstGeom>
            <a:noFill/>
          </p:spPr>
          <p:txBody>
            <a:bodyPr wrap="none" rtlCol="0">
              <a:spAutoFit/>
            </a:bodyPr>
            <a:lstStyle/>
            <a:p>
              <a:r>
                <a:rPr kumimoji="1" lang="en-US" altLang="ja-JP" dirty="0"/>
                <a:t>2021</a:t>
              </a:r>
            </a:p>
          </p:txBody>
        </p:sp>
        <p:cxnSp>
          <p:nvCxnSpPr>
            <p:cNvPr id="9" name="Straight Arrow Connector 8">
              <a:extLst>
                <a:ext uri="{FF2B5EF4-FFF2-40B4-BE49-F238E27FC236}">
                  <a16:creationId xmlns:a16="http://schemas.microsoft.com/office/drawing/2014/main" id="{D4466E90-9D9C-4493-BFDA-61CFFEB71EFE}"/>
                </a:ext>
              </a:extLst>
            </p:cNvPr>
            <p:cNvCxnSpPr>
              <a:cxnSpLocks/>
            </p:cNvCxnSpPr>
            <p:nvPr/>
          </p:nvCxnSpPr>
          <p:spPr>
            <a:xfrm flipV="1">
              <a:off x="4433397" y="3376450"/>
              <a:ext cx="0" cy="1085353"/>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sp>
        <p:nvSpPr>
          <p:cNvPr id="15" name="TextBox 14">
            <a:extLst>
              <a:ext uri="{FF2B5EF4-FFF2-40B4-BE49-F238E27FC236}">
                <a16:creationId xmlns:a16="http://schemas.microsoft.com/office/drawing/2014/main" id="{CBF1AFE4-3DBE-4BF6-9417-9241147DE94D}"/>
              </a:ext>
            </a:extLst>
          </p:cNvPr>
          <p:cNvSpPr txBox="1"/>
          <p:nvPr/>
        </p:nvSpPr>
        <p:spPr>
          <a:xfrm flipH="1">
            <a:off x="179515" y="5003884"/>
            <a:ext cx="4392485" cy="369332"/>
          </a:xfrm>
          <a:prstGeom prst="rect">
            <a:avLst/>
          </a:prstGeom>
          <a:noFill/>
        </p:spPr>
        <p:txBody>
          <a:bodyPr wrap="square" rtlCol="0">
            <a:spAutoFit/>
          </a:bodyPr>
          <a:lstStyle/>
          <a:p>
            <a:r>
              <a:rPr kumimoji="1" lang="en-US" altLang="ja-JP" dirty="0">
                <a:solidFill>
                  <a:srgbClr val="FF3300"/>
                </a:solidFill>
              </a:rPr>
              <a:t>Transient high-Z atoms (once studied at GSI)</a:t>
            </a:r>
            <a:endParaRPr kumimoji="1" lang="ja-JP" altLang="en-US" dirty="0">
              <a:solidFill>
                <a:srgbClr val="FF3300"/>
              </a:solidFill>
            </a:endParaRPr>
          </a:p>
        </p:txBody>
      </p:sp>
      <p:pic>
        <p:nvPicPr>
          <p:cNvPr id="48" name="Picture 47">
            <a:extLst>
              <a:ext uri="{FF2B5EF4-FFF2-40B4-BE49-F238E27FC236}">
                <a16:creationId xmlns:a16="http://schemas.microsoft.com/office/drawing/2014/main" id="{5F67C795-813A-45A0-A2FA-B55AD1AA2752}"/>
              </a:ext>
            </a:extLst>
          </p:cNvPr>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3671398" y="4437112"/>
            <a:ext cx="3924938" cy="366563"/>
          </a:xfrm>
          <a:prstGeom prst="rect">
            <a:avLst/>
          </a:prstGeom>
        </p:spPr>
      </p:pic>
      <p:sp>
        <p:nvSpPr>
          <p:cNvPr id="18" name="正方形/長方形 48 2">
            <a:extLst>
              <a:ext uri="{FF2B5EF4-FFF2-40B4-BE49-F238E27FC236}">
                <a16:creationId xmlns:a16="http://schemas.microsoft.com/office/drawing/2014/main" id="{0213D31B-6469-4025-A8A2-2D406C6DC870}"/>
              </a:ext>
            </a:extLst>
          </p:cNvPr>
          <p:cNvSpPr/>
          <p:nvPr/>
        </p:nvSpPr>
        <p:spPr>
          <a:xfrm>
            <a:off x="748414" y="632882"/>
            <a:ext cx="3060340" cy="707886"/>
          </a:xfrm>
          <a:prstGeom prst="rect">
            <a:avLst/>
          </a:prstGeom>
        </p:spPr>
        <p:txBody>
          <a:bodyPr wrap="square">
            <a:spAutoFit/>
          </a:bodyPr>
          <a:lstStyle/>
          <a:p>
            <a:r>
              <a:rPr lang="en-US" altLang="ja-JP" sz="2000" dirty="0">
                <a:solidFill>
                  <a:srgbClr val="0594FF"/>
                </a:solidFill>
              </a:rPr>
              <a:t>Magnetospheres of neutron stars/magnetars</a:t>
            </a:r>
            <a:endParaRPr lang="ja-JP" altLang="en-US" sz="2000" dirty="0">
              <a:solidFill>
                <a:srgbClr val="0594FF"/>
              </a:solidFill>
            </a:endParaRPr>
          </a:p>
        </p:txBody>
      </p:sp>
      <p:sp>
        <p:nvSpPr>
          <p:cNvPr id="19" name="TextBox 18">
            <a:extLst>
              <a:ext uri="{FF2B5EF4-FFF2-40B4-BE49-F238E27FC236}">
                <a16:creationId xmlns:a16="http://schemas.microsoft.com/office/drawing/2014/main" id="{734C52CE-3EC4-411E-9079-052AC55D6632}"/>
              </a:ext>
            </a:extLst>
          </p:cNvPr>
          <p:cNvSpPr txBox="1"/>
          <p:nvPr/>
        </p:nvSpPr>
        <p:spPr>
          <a:xfrm>
            <a:off x="762150" y="3636313"/>
            <a:ext cx="2974596" cy="584775"/>
          </a:xfrm>
          <a:prstGeom prst="rect">
            <a:avLst/>
          </a:prstGeom>
          <a:noFill/>
        </p:spPr>
        <p:txBody>
          <a:bodyPr wrap="square" rtlCol="0">
            <a:spAutoFit/>
          </a:bodyPr>
          <a:lstStyle/>
          <a:p>
            <a:r>
              <a:rPr kumimoji="1" lang="en-US" altLang="ja-JP" sz="1600" dirty="0"/>
              <a:t>Dipole strength estimated from the intervals of the pulsation.</a:t>
            </a:r>
            <a:endParaRPr kumimoji="1" lang="ja-JP" altLang="en-US" sz="1600" dirty="0"/>
          </a:p>
        </p:txBody>
      </p:sp>
      <p:sp>
        <p:nvSpPr>
          <p:cNvPr id="21" name="正方形/長方形 48 3">
            <a:extLst>
              <a:ext uri="{FF2B5EF4-FFF2-40B4-BE49-F238E27FC236}">
                <a16:creationId xmlns:a16="http://schemas.microsoft.com/office/drawing/2014/main" id="{D47167CC-78ED-4605-926E-6401488B1B59}"/>
              </a:ext>
            </a:extLst>
          </p:cNvPr>
          <p:cNvSpPr/>
          <p:nvPr/>
        </p:nvSpPr>
        <p:spPr>
          <a:xfrm>
            <a:off x="280362" y="4437112"/>
            <a:ext cx="3353070" cy="400110"/>
          </a:xfrm>
          <a:prstGeom prst="rect">
            <a:avLst/>
          </a:prstGeom>
        </p:spPr>
        <p:txBody>
          <a:bodyPr wrap="square">
            <a:spAutoFit/>
          </a:bodyPr>
          <a:lstStyle/>
          <a:p>
            <a:r>
              <a:rPr lang="en-US" altLang="ja-JP" sz="2000" dirty="0">
                <a:solidFill>
                  <a:srgbClr val="0594FF"/>
                </a:solidFill>
              </a:rPr>
              <a:t>Supercritical Coulomb fields</a:t>
            </a:r>
            <a:endParaRPr lang="ja-JP" altLang="en-US" sz="2000" dirty="0">
              <a:solidFill>
                <a:srgbClr val="0594FF"/>
              </a:solidFill>
            </a:endParaRPr>
          </a:p>
        </p:txBody>
      </p:sp>
      <p:sp>
        <p:nvSpPr>
          <p:cNvPr id="23" name="TextBox 22">
            <a:extLst>
              <a:ext uri="{FF2B5EF4-FFF2-40B4-BE49-F238E27FC236}">
                <a16:creationId xmlns:a16="http://schemas.microsoft.com/office/drawing/2014/main" id="{DF5FFDEF-2481-40D0-9E51-ED0B0AA0085B}"/>
              </a:ext>
            </a:extLst>
          </p:cNvPr>
          <p:cNvSpPr txBox="1"/>
          <p:nvPr/>
        </p:nvSpPr>
        <p:spPr>
          <a:xfrm>
            <a:off x="187714" y="5602014"/>
            <a:ext cx="4168262" cy="830997"/>
          </a:xfrm>
          <a:prstGeom prst="rect">
            <a:avLst/>
          </a:prstGeom>
          <a:noFill/>
        </p:spPr>
        <p:txBody>
          <a:bodyPr wrap="square">
            <a:spAutoFit/>
          </a:bodyPr>
          <a:lstStyle/>
          <a:p>
            <a:pPr algn="l"/>
            <a:r>
              <a:rPr lang="en-US" altLang="ja-JP" sz="1600" b="0" i="0" u="none" strike="noStrike" baseline="0" dirty="0">
                <a:latin typeface="NimbusRomNo9L-Medi"/>
              </a:rPr>
              <a:t>See an anecdotal review “Probing QED Vacuum with Heavy Ions” </a:t>
            </a:r>
            <a:r>
              <a:rPr lang="en-US" altLang="ja-JP" sz="1600" b="0" i="0" u="none" strike="noStrike" baseline="0" dirty="0" err="1">
                <a:latin typeface="NimbusRomNo9L-Regu"/>
              </a:rPr>
              <a:t>Rafelski</a:t>
            </a:r>
            <a:r>
              <a:rPr lang="en-US" altLang="ja-JP" sz="1600" b="0" i="0" u="none" strike="noStrike" baseline="0" dirty="0">
                <a:latin typeface="NimbusRomNo9L-Regu"/>
              </a:rPr>
              <a:t>, Kirsch, Mueller, Reinhardt, and W. Greiner </a:t>
            </a:r>
            <a:r>
              <a:rPr lang="en-US" altLang="ja-JP" sz="1600" dirty="0">
                <a:latin typeface="NimbusRomNo9L-Regu"/>
              </a:rPr>
              <a:t>[</a:t>
            </a:r>
            <a:r>
              <a:rPr lang="en-US" altLang="ja-JP" sz="1600" b="0" i="0" u="none" strike="noStrike" baseline="0" dirty="0">
                <a:latin typeface="Times New Roman" panose="02020603050405020304" pitchFamily="18" charset="0"/>
              </a:rPr>
              <a:t>1604.08690</a:t>
            </a:r>
            <a:r>
              <a:rPr lang="en-US" altLang="ja-JP" sz="1600" dirty="0">
                <a:latin typeface="NimbusRomNo9L-Regu"/>
              </a:rPr>
              <a:t>]</a:t>
            </a:r>
            <a:endParaRPr lang="ja-JP" altLang="en-US" sz="1600" dirty="0"/>
          </a:p>
        </p:txBody>
      </p:sp>
      <p:sp>
        <p:nvSpPr>
          <p:cNvPr id="43" name="テキスト ボックス 3">
            <a:extLst>
              <a:ext uri="{FF2B5EF4-FFF2-40B4-BE49-F238E27FC236}">
                <a16:creationId xmlns:a16="http://schemas.microsoft.com/office/drawing/2014/main" id="{6F72CB3A-B05C-43EF-884A-12106C4FBEE2}"/>
              </a:ext>
            </a:extLst>
          </p:cNvPr>
          <p:cNvSpPr txBox="1"/>
          <p:nvPr/>
        </p:nvSpPr>
        <p:spPr>
          <a:xfrm>
            <a:off x="1139941" y="87015"/>
            <a:ext cx="7135287" cy="461665"/>
          </a:xfrm>
          <a:prstGeom prst="rect">
            <a:avLst/>
          </a:prstGeom>
          <a:noFill/>
        </p:spPr>
        <p:txBody>
          <a:bodyPr wrap="none" rtlCol="0">
            <a:spAutoFit/>
          </a:bodyPr>
          <a:lstStyle/>
          <a:p>
            <a:r>
              <a:rPr kumimoji="1" lang="en-US" altLang="ja-JP" sz="2400" dirty="0">
                <a:solidFill>
                  <a:srgbClr val="00B0F0"/>
                </a:solidFill>
              </a:rPr>
              <a:t>Strong fields in laboratories</a:t>
            </a:r>
            <a:r>
              <a:rPr lang="en-US" altLang="ja-JP" sz="2400" dirty="0">
                <a:solidFill>
                  <a:srgbClr val="00B0F0"/>
                </a:solidFill>
              </a:rPr>
              <a:t> and</a:t>
            </a:r>
            <a:r>
              <a:rPr kumimoji="1" lang="en-US" altLang="ja-JP" sz="2400" dirty="0">
                <a:solidFill>
                  <a:srgbClr val="00B0F0"/>
                </a:solidFill>
              </a:rPr>
              <a:t> nature (other than HIC)</a:t>
            </a:r>
            <a:endParaRPr kumimoji="1" lang="ja-JP" altLang="en-US" sz="2400" dirty="0">
              <a:solidFill>
                <a:srgbClr val="00B0F0"/>
              </a:solidFill>
            </a:endParaRPr>
          </a:p>
        </p:txBody>
      </p:sp>
      <p:sp>
        <p:nvSpPr>
          <p:cNvPr id="50" name="TextBox 49">
            <a:extLst>
              <a:ext uri="{FF2B5EF4-FFF2-40B4-BE49-F238E27FC236}">
                <a16:creationId xmlns:a16="http://schemas.microsoft.com/office/drawing/2014/main" id="{DCD08925-F642-4022-8822-F069788A8B39}"/>
              </a:ext>
            </a:extLst>
          </p:cNvPr>
          <p:cNvSpPr txBox="1"/>
          <p:nvPr/>
        </p:nvSpPr>
        <p:spPr>
          <a:xfrm flipH="1">
            <a:off x="4688982" y="4953946"/>
            <a:ext cx="3771449" cy="646331"/>
          </a:xfrm>
          <a:prstGeom prst="rect">
            <a:avLst/>
          </a:prstGeom>
          <a:noFill/>
        </p:spPr>
        <p:txBody>
          <a:bodyPr wrap="square" rtlCol="0">
            <a:spAutoFit/>
          </a:bodyPr>
          <a:lstStyle/>
          <a:p>
            <a:r>
              <a:rPr lang="en-US" altLang="ja-JP" dirty="0">
                <a:solidFill>
                  <a:srgbClr val="FF3300"/>
                </a:solidFill>
              </a:rPr>
              <a:t>Renewed interests realized with g</a:t>
            </a:r>
            <a:r>
              <a:rPr kumimoji="1" lang="en-US" altLang="ja-JP" dirty="0">
                <a:solidFill>
                  <a:srgbClr val="FF3300"/>
                </a:solidFill>
              </a:rPr>
              <a:t>raphene; “</a:t>
            </a:r>
            <a:r>
              <a:rPr lang="en-US" altLang="ja-JP" dirty="0">
                <a:solidFill>
                  <a:srgbClr val="FF3300"/>
                </a:solidFill>
              </a:rPr>
              <a:t>Atomic collapse”</a:t>
            </a:r>
            <a:endParaRPr kumimoji="1" lang="en-US" altLang="ja-JP" dirty="0">
              <a:solidFill>
                <a:srgbClr val="FF3300"/>
              </a:solidFill>
            </a:endParaRPr>
          </a:p>
        </p:txBody>
      </p:sp>
      <p:sp>
        <p:nvSpPr>
          <p:cNvPr id="51" name="TextBox 50">
            <a:extLst>
              <a:ext uri="{FF2B5EF4-FFF2-40B4-BE49-F238E27FC236}">
                <a16:creationId xmlns:a16="http://schemas.microsoft.com/office/drawing/2014/main" id="{E7B8718F-97B4-4B60-A5C9-1A09FF857AEA}"/>
              </a:ext>
            </a:extLst>
          </p:cNvPr>
          <p:cNvSpPr txBox="1"/>
          <p:nvPr/>
        </p:nvSpPr>
        <p:spPr>
          <a:xfrm>
            <a:off x="4644008" y="6031133"/>
            <a:ext cx="3880229" cy="646331"/>
          </a:xfrm>
          <a:prstGeom prst="rect">
            <a:avLst/>
          </a:prstGeom>
          <a:noFill/>
        </p:spPr>
        <p:txBody>
          <a:bodyPr wrap="none" rtlCol="0">
            <a:spAutoFit/>
          </a:bodyPr>
          <a:lstStyle/>
          <a:p>
            <a:r>
              <a:rPr kumimoji="1" lang="en-US" altLang="ja-JP" dirty="0"/>
              <a:t>v &lt;&lt; c </a:t>
            </a:r>
            <a:r>
              <a:rPr kumimoji="1" lang="en-US" altLang="ja-JP" dirty="0">
                <a:sym typeface="Wingdings" panose="05000000000000000000" pitchFamily="2" charset="2"/>
              </a:rPr>
              <a:t> Larger effective α.</a:t>
            </a:r>
            <a:endParaRPr kumimoji="1" lang="en-US" altLang="ja-JP" dirty="0"/>
          </a:p>
          <a:p>
            <a:r>
              <a:rPr lang="en-US" altLang="ja-JP" dirty="0">
                <a:sym typeface="Wingdings" panose="05000000000000000000" pitchFamily="2" charset="2"/>
              </a:rPr>
              <a:t> Kinetic energy &lt;&lt; Coulomb potential</a:t>
            </a:r>
            <a:endParaRPr kumimoji="1" lang="ja-JP" altLang="en-US" dirty="0"/>
          </a:p>
        </p:txBody>
      </p:sp>
      <p:pic>
        <p:nvPicPr>
          <p:cNvPr id="52" name="Picture 2 2" descr="Graphene - Wikipedia">
            <a:extLst>
              <a:ext uri="{FF2B5EF4-FFF2-40B4-BE49-F238E27FC236}">
                <a16:creationId xmlns:a16="http://schemas.microsoft.com/office/drawing/2014/main" id="{09563312-4683-4789-95FC-4E1227AD962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82896" y="5317497"/>
            <a:ext cx="1215216" cy="973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31199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8E68B11-268F-464F-B723-9DF7934C33BE}"/>
              </a:ext>
            </a:extLst>
          </p:cNvPr>
          <p:cNvSpPr/>
          <p:nvPr/>
        </p:nvSpPr>
        <p:spPr bwMode="auto">
          <a:xfrm>
            <a:off x="539552" y="2780928"/>
            <a:ext cx="7848872" cy="288032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ja-JP" altLang="en-US"/>
          </a:p>
        </p:txBody>
      </p:sp>
      <p:sp>
        <p:nvSpPr>
          <p:cNvPr id="3" name="Content Placeholder 2">
            <a:extLst>
              <a:ext uri="{FF2B5EF4-FFF2-40B4-BE49-F238E27FC236}">
                <a16:creationId xmlns:a16="http://schemas.microsoft.com/office/drawing/2014/main" id="{8B8BE539-36E2-4CDC-B01E-AB15F73AA55B}"/>
              </a:ext>
            </a:extLst>
          </p:cNvPr>
          <p:cNvSpPr>
            <a:spLocks noGrp="1"/>
          </p:cNvSpPr>
          <p:nvPr>
            <p:ph idx="1"/>
          </p:nvPr>
        </p:nvSpPr>
        <p:spPr>
          <a:xfrm>
            <a:off x="611560" y="1124744"/>
            <a:ext cx="8136904" cy="5400600"/>
          </a:xfrm>
        </p:spPr>
        <p:txBody>
          <a:bodyPr>
            <a:normAutofit/>
          </a:bodyPr>
          <a:lstStyle/>
          <a:p>
            <a:pPr marL="0" indent="0">
              <a:buNone/>
            </a:pPr>
            <a:r>
              <a:rPr lang="en-US" altLang="ja-JP" sz="2400" i="1" dirty="0">
                <a:solidFill>
                  <a:srgbClr val="00B0F0"/>
                </a:solidFill>
              </a:rPr>
              <a:t>0. Introduction</a:t>
            </a:r>
          </a:p>
          <a:p>
            <a:pPr marL="0" indent="0">
              <a:buNone/>
            </a:pPr>
            <a:r>
              <a:rPr lang="en-US" altLang="ja-JP" sz="2200" i="1" dirty="0"/>
              <a:t> - Brief historical overview</a:t>
            </a:r>
          </a:p>
          <a:p>
            <a:pPr marL="0" indent="0">
              <a:buNone/>
            </a:pPr>
            <a:r>
              <a:rPr lang="en-US" altLang="ja-JP" sz="2200" i="1" dirty="0"/>
              <a:t> - Strong magnetic fields in laboratories and nature</a:t>
            </a:r>
          </a:p>
          <a:p>
            <a:pPr marL="0" indent="0">
              <a:buNone/>
            </a:pPr>
            <a:endParaRPr lang="en-US" altLang="ja-JP" sz="2400" i="1" dirty="0">
              <a:solidFill>
                <a:srgbClr val="00B0F0"/>
              </a:solidFill>
            </a:endParaRPr>
          </a:p>
          <a:p>
            <a:pPr marL="0" indent="0">
              <a:buNone/>
            </a:pPr>
            <a:r>
              <a:rPr lang="en-US" altLang="ja-JP" sz="2400" i="1" dirty="0">
                <a:solidFill>
                  <a:srgbClr val="00B0F0"/>
                </a:solidFill>
              </a:rPr>
              <a:t>1-1. Photon propagation in a magnetic field (at zero T and μ)</a:t>
            </a:r>
          </a:p>
          <a:p>
            <a:pPr marL="0" indent="0">
              <a:buNone/>
            </a:pPr>
            <a:r>
              <a:rPr lang="en-US" altLang="ja-JP" sz="2000" i="1" dirty="0"/>
              <a:t> - </a:t>
            </a:r>
            <a:r>
              <a:rPr lang="en-US" altLang="ja-JP" sz="2000" i="1" dirty="0">
                <a:solidFill>
                  <a:srgbClr val="FF0000"/>
                </a:solidFill>
              </a:rPr>
              <a:t>Vacuum birefringence </a:t>
            </a:r>
            <a:r>
              <a:rPr lang="en-US" altLang="ja-JP" sz="2000" i="1" dirty="0"/>
              <a:t>and (real) photon decay</a:t>
            </a:r>
          </a:p>
          <a:p>
            <a:pPr marL="0" indent="0">
              <a:buNone/>
            </a:pPr>
            <a:r>
              <a:rPr lang="en-US" altLang="ja-JP" sz="2000" i="1" dirty="0"/>
              <a:t> - (Diagrammatic technique by the proper-time method)</a:t>
            </a:r>
          </a:p>
          <a:p>
            <a:pPr marL="0" indent="0">
              <a:buNone/>
            </a:pPr>
            <a:endParaRPr lang="en-US" altLang="ja-JP" sz="2400" i="1" dirty="0"/>
          </a:p>
          <a:p>
            <a:pPr marL="0" indent="0">
              <a:buNone/>
            </a:pPr>
            <a:r>
              <a:rPr lang="en-US" altLang="ja-JP" sz="2400" i="1" dirty="0">
                <a:solidFill>
                  <a:srgbClr val="00B0F0"/>
                </a:solidFill>
              </a:rPr>
              <a:t>1-2. Differential dilepton spectrum in a magnetic field</a:t>
            </a:r>
          </a:p>
          <a:p>
            <a:pPr marL="0" indent="0">
              <a:buNone/>
            </a:pPr>
            <a:r>
              <a:rPr lang="en-US" altLang="ja-JP" sz="2000" i="1" dirty="0"/>
              <a:t> - (</a:t>
            </a:r>
            <a:r>
              <a:rPr lang="en-US" altLang="ja-JP" sz="2000" i="1" dirty="0" err="1"/>
              <a:t>Ritus</a:t>
            </a:r>
            <a:r>
              <a:rPr lang="en-US" altLang="ja-JP" sz="2000" i="1" dirty="0"/>
              <a:t> basis formalism)</a:t>
            </a:r>
          </a:p>
          <a:p>
            <a:pPr marL="0" indent="0">
              <a:buNone/>
            </a:pPr>
            <a:r>
              <a:rPr kumimoji="1" lang="en-US" altLang="ja-JP" sz="2000" i="1" dirty="0"/>
              <a:t> - “</a:t>
            </a:r>
            <a:r>
              <a:rPr kumimoji="1" lang="en-US" altLang="ja-JP" sz="2000" i="1" dirty="0">
                <a:solidFill>
                  <a:srgbClr val="FF3300"/>
                </a:solidFill>
              </a:rPr>
              <a:t>Helicity suppression</a:t>
            </a:r>
            <a:r>
              <a:rPr kumimoji="1" lang="en-US" altLang="ja-JP" sz="2000" i="1" dirty="0"/>
              <a:t>” in the ratio of di-electron yield to di-muon yield</a:t>
            </a:r>
          </a:p>
          <a:p>
            <a:pPr marL="0" indent="0">
              <a:buNone/>
            </a:pPr>
            <a:endParaRPr lang="en-US" altLang="ja-JP" sz="2400" i="1" dirty="0">
              <a:solidFill>
                <a:srgbClr val="00B0F0"/>
              </a:solidFill>
            </a:endParaRPr>
          </a:p>
          <a:p>
            <a:pPr marL="0" indent="0">
              <a:buNone/>
            </a:pPr>
            <a:r>
              <a:rPr lang="en-US" altLang="ja-JP" sz="2400" i="1" dirty="0">
                <a:solidFill>
                  <a:srgbClr val="00B0F0"/>
                </a:solidFill>
              </a:rPr>
              <a:t>2. Summary</a:t>
            </a:r>
            <a:endParaRPr lang="ja-JP" altLang="en-US" sz="2400" i="1" dirty="0"/>
          </a:p>
          <a:p>
            <a:pPr marL="0" indent="0">
              <a:buNone/>
            </a:pPr>
            <a:endParaRPr kumimoji="1" lang="ja-JP" altLang="en-US" sz="2400" i="1" dirty="0"/>
          </a:p>
        </p:txBody>
      </p:sp>
      <p:sp>
        <p:nvSpPr>
          <p:cNvPr id="4" name="TextBox 3">
            <a:extLst>
              <a:ext uri="{FF2B5EF4-FFF2-40B4-BE49-F238E27FC236}">
                <a16:creationId xmlns:a16="http://schemas.microsoft.com/office/drawing/2014/main" id="{EBF7F11B-0F79-4DBC-984C-B5A180ED491D}"/>
              </a:ext>
            </a:extLst>
          </p:cNvPr>
          <p:cNvSpPr txBox="1"/>
          <p:nvPr/>
        </p:nvSpPr>
        <p:spPr>
          <a:xfrm>
            <a:off x="2699792" y="190381"/>
            <a:ext cx="3388492" cy="646331"/>
          </a:xfrm>
          <a:prstGeom prst="rect">
            <a:avLst/>
          </a:prstGeom>
          <a:noFill/>
        </p:spPr>
        <p:txBody>
          <a:bodyPr wrap="none" rtlCol="0">
            <a:spAutoFit/>
          </a:bodyPr>
          <a:lstStyle/>
          <a:p>
            <a:r>
              <a:rPr kumimoji="1" lang="en-US" altLang="ja-JP" sz="3600" dirty="0">
                <a:solidFill>
                  <a:srgbClr val="00B0F0"/>
                </a:solidFill>
              </a:rPr>
              <a:t>Table of contents</a:t>
            </a:r>
            <a:endParaRPr kumimoji="1" lang="ja-JP" altLang="en-US" sz="3600" dirty="0">
              <a:solidFill>
                <a:srgbClr val="00B0F0"/>
              </a:solidFill>
            </a:endParaRPr>
          </a:p>
        </p:txBody>
      </p:sp>
    </p:spTree>
    <p:extLst>
      <p:ext uri="{BB962C8B-B14F-4D97-AF65-F5344CB8AC3E}">
        <p14:creationId xmlns:p14="http://schemas.microsoft.com/office/powerpoint/2010/main" val="20804351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07504" y="1628800"/>
            <a:ext cx="8935395" cy="1200329"/>
          </a:xfrm>
          <a:prstGeom prst="rect">
            <a:avLst/>
          </a:prstGeom>
          <a:noFill/>
        </p:spPr>
        <p:txBody>
          <a:bodyPr wrap="none" rtlCol="0">
            <a:spAutoFit/>
          </a:bodyPr>
          <a:lstStyle/>
          <a:p>
            <a:r>
              <a:rPr lang="en-US" altLang="ja-JP" sz="3600" i="1" dirty="0"/>
              <a:t>(1) Refractive index of photon in strong B-fields</a:t>
            </a:r>
          </a:p>
          <a:p>
            <a:r>
              <a:rPr lang="en-US" altLang="ja-JP" sz="3600" i="1" dirty="0"/>
              <a:t>- Old but unsolved problem</a:t>
            </a:r>
          </a:p>
        </p:txBody>
      </p:sp>
      <p:sp>
        <p:nvSpPr>
          <p:cNvPr id="3" name="テキスト ボックス 2"/>
          <p:cNvSpPr txBox="1"/>
          <p:nvPr/>
        </p:nvSpPr>
        <p:spPr>
          <a:xfrm>
            <a:off x="827584" y="3613373"/>
            <a:ext cx="7484613" cy="830997"/>
          </a:xfrm>
          <a:prstGeom prst="rect">
            <a:avLst/>
          </a:prstGeom>
          <a:noFill/>
        </p:spPr>
        <p:txBody>
          <a:bodyPr wrap="none" rtlCol="0">
            <a:spAutoFit/>
          </a:bodyPr>
          <a:lstStyle/>
          <a:p>
            <a:pPr marL="285750" indent="-285750">
              <a:buFontTx/>
              <a:buChar char="-"/>
            </a:pPr>
            <a:r>
              <a:rPr lang="en-US" altLang="ja-JP" sz="2400" dirty="0"/>
              <a:t>Perturbation breaks down and </a:t>
            </a:r>
            <a:r>
              <a:rPr lang="en-US" altLang="ja-JP" sz="2400" dirty="0" err="1"/>
              <a:t>resummation</a:t>
            </a:r>
            <a:r>
              <a:rPr lang="en-US" altLang="ja-JP" sz="2400" dirty="0"/>
              <a:t> is required.</a:t>
            </a:r>
          </a:p>
          <a:p>
            <a:pPr marL="285750" indent="-285750">
              <a:buFontTx/>
              <a:buChar char="-"/>
            </a:pPr>
            <a:r>
              <a:rPr lang="en-US" altLang="ja-JP" sz="2400" dirty="0"/>
              <a:t>Has not been confirmed experimentally.</a:t>
            </a:r>
            <a:endParaRPr kumimoji="1" lang="ja-JP" altLang="en-US" sz="2400" dirty="0"/>
          </a:p>
        </p:txBody>
      </p:sp>
      <p:sp>
        <p:nvSpPr>
          <p:cNvPr id="4" name="テキスト ボックス 8">
            <a:extLst>
              <a:ext uri="{FF2B5EF4-FFF2-40B4-BE49-F238E27FC236}">
                <a16:creationId xmlns:a16="http://schemas.microsoft.com/office/drawing/2014/main" id="{CF15405A-0C99-4009-BAEB-F4CAF80EF927}"/>
              </a:ext>
            </a:extLst>
          </p:cNvPr>
          <p:cNvSpPr txBox="1"/>
          <p:nvPr/>
        </p:nvSpPr>
        <p:spPr>
          <a:xfrm>
            <a:off x="1037257" y="5085184"/>
            <a:ext cx="7274940" cy="1015663"/>
          </a:xfrm>
          <a:prstGeom prst="rect">
            <a:avLst/>
          </a:prstGeom>
          <a:noFill/>
        </p:spPr>
        <p:txBody>
          <a:bodyPr wrap="none" rtlCol="0">
            <a:spAutoFit/>
          </a:bodyPr>
          <a:lstStyle/>
          <a:p>
            <a:r>
              <a:rPr lang="en-US" altLang="ja-JP" sz="2000" dirty="0">
                <a:solidFill>
                  <a:srgbClr val="00B050"/>
                </a:solidFill>
              </a:rPr>
              <a:t>KH and </a:t>
            </a:r>
            <a:r>
              <a:rPr kumimoji="1" lang="en-US" altLang="ja-JP" sz="2000" dirty="0" err="1">
                <a:solidFill>
                  <a:srgbClr val="00B050"/>
                </a:solidFill>
              </a:rPr>
              <a:t>K.Itakura</a:t>
            </a:r>
            <a:r>
              <a:rPr lang="en-US" altLang="ja-JP" sz="2000" dirty="0">
                <a:solidFill>
                  <a:srgbClr val="00B050"/>
                </a:solidFill>
              </a:rPr>
              <a:t>, “Vacuum birefringence in strong magnetic fields”: </a:t>
            </a:r>
          </a:p>
          <a:p>
            <a:r>
              <a:rPr lang="en-US" altLang="ja-JP" sz="2000" dirty="0">
                <a:solidFill>
                  <a:srgbClr val="00B050"/>
                </a:solidFill>
              </a:rPr>
              <a:t>(I) Photon polarization tensor with all the Landau levels,” (2013); </a:t>
            </a:r>
          </a:p>
          <a:p>
            <a:r>
              <a:rPr lang="en-US" altLang="ja-JP" sz="2000" dirty="0">
                <a:solidFill>
                  <a:srgbClr val="00B050"/>
                </a:solidFill>
              </a:rPr>
              <a:t>(II) Complex refractive index from the lowest Landau level,” (2013).</a:t>
            </a:r>
          </a:p>
        </p:txBody>
      </p:sp>
    </p:spTree>
    <p:extLst>
      <p:ext uri="{BB962C8B-B14F-4D97-AF65-F5344CB8AC3E}">
        <p14:creationId xmlns:p14="http://schemas.microsoft.com/office/powerpoint/2010/main" val="25780004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58"/>
          <p:cNvSpPr txBox="1">
            <a:spLocks noChangeArrowheads="1"/>
          </p:cNvSpPr>
          <p:nvPr/>
        </p:nvSpPr>
        <p:spPr bwMode="auto">
          <a:xfrm>
            <a:off x="1763688" y="116632"/>
            <a:ext cx="5737083" cy="830997"/>
          </a:xfrm>
          <a:prstGeom prst="rect">
            <a:avLst/>
          </a:prstGeom>
          <a:noFill/>
          <a:ln w="9525">
            <a:noFill/>
            <a:miter lim="800000"/>
            <a:headEnd/>
            <a:tailEnd/>
          </a:ln>
        </p:spPr>
        <p:txBody>
          <a:bodyPr wrap="none">
            <a:spAutoFit/>
          </a:bodyPr>
          <a:lstStyle/>
          <a:p>
            <a:r>
              <a:rPr lang="en-US" altLang="ja-JP" sz="2800" dirty="0">
                <a:solidFill>
                  <a:srgbClr val="00B0F0"/>
                </a:solidFill>
              </a:rPr>
              <a:t>Photon propagation in magnetic fields</a:t>
            </a:r>
          </a:p>
          <a:p>
            <a:r>
              <a:rPr lang="en-US" altLang="ja-JP" sz="2000" dirty="0">
                <a:solidFill>
                  <a:srgbClr val="00B0F0"/>
                </a:solidFill>
              </a:rPr>
              <a:t>(in four dimensions) </a:t>
            </a:r>
          </a:p>
        </p:txBody>
      </p:sp>
      <p:grpSp>
        <p:nvGrpSpPr>
          <p:cNvPr id="30" name="グループ化 29"/>
          <p:cNvGrpSpPr/>
          <p:nvPr/>
        </p:nvGrpSpPr>
        <p:grpSpPr>
          <a:xfrm>
            <a:off x="1475657" y="1052736"/>
            <a:ext cx="6840759" cy="1025509"/>
            <a:chOff x="2495763" y="747307"/>
            <a:chExt cx="5095341" cy="1025509"/>
          </a:xfrm>
        </p:grpSpPr>
        <p:sp>
          <p:nvSpPr>
            <p:cNvPr id="11" name="角丸四角形 10"/>
            <p:cNvSpPr/>
            <p:nvPr/>
          </p:nvSpPr>
          <p:spPr>
            <a:xfrm>
              <a:off x="2495763" y="747307"/>
              <a:ext cx="5095341" cy="1025509"/>
            </a:xfrm>
            <a:prstGeom prst="round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400" dirty="0">
                  <a:solidFill>
                    <a:schemeClr val="bg1"/>
                  </a:solidFill>
                </a:rPr>
                <a:t> Lorentz &amp; gauge symmetries  </a:t>
              </a:r>
              <a:r>
                <a:rPr lang="en-US" altLang="ja-JP" sz="2400" dirty="0">
                  <a:solidFill>
                    <a:schemeClr val="bg1"/>
                  </a:solidFill>
                  <a:sym typeface="Wingdings" pitchFamily="2" charset="2"/>
                </a:rPr>
                <a:t> n </a:t>
              </a:r>
              <a:r>
                <a:rPr lang="ja-JP" altLang="en-US" sz="2400" dirty="0">
                  <a:solidFill>
                    <a:schemeClr val="bg1"/>
                  </a:solidFill>
                  <a:sym typeface="Wingdings" pitchFamily="2" charset="2"/>
                </a:rPr>
                <a:t>≠ </a:t>
              </a:r>
              <a:r>
                <a:rPr lang="en-US" altLang="ja-JP" sz="2400" dirty="0">
                  <a:solidFill>
                    <a:schemeClr val="bg1"/>
                  </a:solidFill>
                  <a:sym typeface="Wingdings" pitchFamily="2" charset="2"/>
                </a:rPr>
                <a:t>1 in general</a:t>
              </a:r>
            </a:p>
          </p:txBody>
        </p:sp>
        <p:grpSp>
          <p:nvGrpSpPr>
            <p:cNvPr id="12" name="グループ化 11"/>
            <p:cNvGrpSpPr/>
            <p:nvPr/>
          </p:nvGrpSpPr>
          <p:grpSpPr>
            <a:xfrm>
              <a:off x="2924844" y="963331"/>
              <a:ext cx="347147" cy="350609"/>
              <a:chOff x="-1579487" y="824689"/>
              <a:chExt cx="534746" cy="529301"/>
            </a:xfrm>
          </p:grpSpPr>
          <p:cxnSp>
            <p:nvCxnSpPr>
              <p:cNvPr id="13" name="直線コネクタ 12"/>
              <p:cNvCxnSpPr/>
              <p:nvPr/>
            </p:nvCxnSpPr>
            <p:spPr>
              <a:xfrm>
                <a:off x="-1548803" y="824689"/>
                <a:ext cx="504057" cy="517248"/>
              </a:xfrm>
              <a:prstGeom prst="line">
                <a:avLst/>
              </a:prstGeom>
              <a:ln w="28575">
                <a:solidFill>
                  <a:srgbClr val="FF0066"/>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flipV="1">
                <a:off x="-1579487" y="824692"/>
                <a:ext cx="534746" cy="529298"/>
              </a:xfrm>
              <a:prstGeom prst="line">
                <a:avLst/>
              </a:prstGeom>
              <a:ln w="28575">
                <a:solidFill>
                  <a:srgbClr val="FF0066"/>
                </a:solidFill>
              </a:ln>
            </p:spPr>
            <p:style>
              <a:lnRef idx="1">
                <a:schemeClr val="accent1"/>
              </a:lnRef>
              <a:fillRef idx="0">
                <a:schemeClr val="accent1"/>
              </a:fillRef>
              <a:effectRef idx="0">
                <a:schemeClr val="accent1"/>
              </a:effectRef>
              <a:fontRef idx="minor">
                <a:schemeClr val="tx1"/>
              </a:fontRef>
            </p:style>
          </p:cxnSp>
        </p:grpSp>
      </p:grpSp>
      <p:sp>
        <p:nvSpPr>
          <p:cNvPr id="43" name="角丸四角形 42"/>
          <p:cNvSpPr/>
          <p:nvPr/>
        </p:nvSpPr>
        <p:spPr>
          <a:xfrm>
            <a:off x="1475656" y="2246534"/>
            <a:ext cx="6535502" cy="1006998"/>
          </a:xfrm>
          <a:prstGeom prst="round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2400" dirty="0">
                <a:solidFill>
                  <a:schemeClr val="bg1"/>
                </a:solidFill>
              </a:rPr>
              <a:t>Preferred orientation </a:t>
            </a:r>
            <a:r>
              <a:rPr lang="en-US" altLang="ja-JP" sz="2400" dirty="0">
                <a:solidFill>
                  <a:schemeClr val="bg1"/>
                </a:solidFill>
              </a:rPr>
              <a:t>provided by</a:t>
            </a:r>
            <a:r>
              <a:rPr kumimoji="1" lang="en-US" altLang="ja-JP" sz="2400" dirty="0">
                <a:solidFill>
                  <a:schemeClr val="bg1"/>
                </a:solidFill>
              </a:rPr>
              <a:t> an external B</a:t>
            </a:r>
          </a:p>
          <a:p>
            <a:pPr marL="457200" indent="-457200">
              <a:buFont typeface="Wingdings"/>
              <a:buChar char="à"/>
            </a:pPr>
            <a:r>
              <a:rPr kumimoji="1" lang="en-US" altLang="ja-JP" sz="2800" dirty="0">
                <a:solidFill>
                  <a:schemeClr val="bg1"/>
                </a:solidFill>
                <a:sym typeface="Wingdings" pitchFamily="2" charset="2"/>
              </a:rPr>
              <a:t>``Vacuum birefringence”</a:t>
            </a:r>
          </a:p>
        </p:txBody>
      </p:sp>
      <p:grpSp>
        <p:nvGrpSpPr>
          <p:cNvPr id="2" name="グループ化 1"/>
          <p:cNvGrpSpPr/>
          <p:nvPr/>
        </p:nvGrpSpPr>
        <p:grpSpPr>
          <a:xfrm>
            <a:off x="686825" y="3521987"/>
            <a:ext cx="7557583" cy="2997489"/>
            <a:chOff x="686825" y="3521987"/>
            <a:chExt cx="7557583" cy="2997489"/>
          </a:xfrm>
        </p:grpSpPr>
        <p:grpSp>
          <p:nvGrpSpPr>
            <p:cNvPr id="63" name="グループ化 62"/>
            <p:cNvGrpSpPr/>
            <p:nvPr/>
          </p:nvGrpSpPr>
          <p:grpSpPr>
            <a:xfrm>
              <a:off x="686825" y="4173567"/>
              <a:ext cx="876713" cy="1902069"/>
              <a:chOff x="971600" y="2987433"/>
              <a:chExt cx="1464764" cy="3177871"/>
            </a:xfrm>
          </p:grpSpPr>
          <p:sp>
            <p:nvSpPr>
              <p:cNvPr id="65" name="上矢印 64"/>
              <p:cNvSpPr/>
              <p:nvPr/>
            </p:nvSpPr>
            <p:spPr>
              <a:xfrm>
                <a:off x="1356244" y="2987433"/>
                <a:ext cx="1080120" cy="2466226"/>
              </a:xfrm>
              <a:prstGeom prst="up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テキスト ボックス 65"/>
              <p:cNvSpPr txBox="1"/>
              <p:nvPr/>
            </p:nvSpPr>
            <p:spPr>
              <a:xfrm>
                <a:off x="971600" y="5642084"/>
                <a:ext cx="1413207" cy="523220"/>
              </a:xfrm>
              <a:prstGeom prst="rect">
                <a:avLst/>
              </a:prstGeom>
              <a:noFill/>
            </p:spPr>
            <p:txBody>
              <a:bodyPr wrap="none" rtlCol="0">
                <a:spAutoFit/>
              </a:bodyPr>
              <a:lstStyle/>
              <a:p>
                <a:r>
                  <a:rPr kumimoji="1" lang="en-US" altLang="ja-JP" sz="2800" dirty="0">
                    <a:solidFill>
                      <a:srgbClr val="00B050"/>
                    </a:solidFill>
                  </a:rPr>
                  <a:t>Strong B</a:t>
                </a:r>
                <a:endParaRPr kumimoji="1" lang="ja-JP" altLang="en-US" sz="2800" dirty="0">
                  <a:solidFill>
                    <a:srgbClr val="00B050"/>
                  </a:solidFill>
                </a:endParaRPr>
              </a:p>
            </p:txBody>
          </p:sp>
        </p:grpSp>
        <p:grpSp>
          <p:nvGrpSpPr>
            <p:cNvPr id="67" name="グループ化 66"/>
            <p:cNvGrpSpPr/>
            <p:nvPr/>
          </p:nvGrpSpPr>
          <p:grpSpPr>
            <a:xfrm>
              <a:off x="2267744" y="3521987"/>
              <a:ext cx="1744525" cy="2787333"/>
              <a:chOff x="1825950" y="1844824"/>
              <a:chExt cx="2674042" cy="4680520"/>
            </a:xfrm>
          </p:grpSpPr>
          <p:sp>
            <p:nvSpPr>
              <p:cNvPr id="68" name="正方形/長方形 67"/>
              <p:cNvSpPr/>
              <p:nvPr/>
            </p:nvSpPr>
            <p:spPr>
              <a:xfrm>
                <a:off x="1825950" y="1844824"/>
                <a:ext cx="2674042" cy="46805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0" name="グループ化 69"/>
              <p:cNvGrpSpPr/>
              <p:nvPr/>
            </p:nvGrpSpPr>
            <p:grpSpPr>
              <a:xfrm>
                <a:off x="2238059" y="2024864"/>
                <a:ext cx="1925119" cy="4428472"/>
                <a:chOff x="-1457367" y="992746"/>
                <a:chExt cx="1925118" cy="4428472"/>
              </a:xfrm>
            </p:grpSpPr>
            <p:sp>
              <p:nvSpPr>
                <p:cNvPr id="80" name="円柱 79"/>
                <p:cNvSpPr/>
                <p:nvPr/>
              </p:nvSpPr>
              <p:spPr>
                <a:xfrm>
                  <a:off x="-591308" y="992746"/>
                  <a:ext cx="173701" cy="3240360"/>
                </a:xfrm>
                <a:prstGeom prst="can">
                  <a:avLst/>
                </a:prstGeom>
                <a:gradFill flip="none" rotWithShape="1">
                  <a:gsLst>
                    <a:gs pos="0">
                      <a:srgbClr val="00B0F0">
                        <a:lumMod val="69000"/>
                      </a:srgbClr>
                    </a:gs>
                    <a:gs pos="50000">
                      <a:srgbClr val="00B0F0">
                        <a:lumMod val="93000"/>
                        <a:lumOff val="7000"/>
                      </a:srgbClr>
                    </a:gs>
                    <a:gs pos="100000">
                      <a:srgbClr val="00B0F0">
                        <a:lumMod val="69000"/>
                      </a:srgbClr>
                    </a:gs>
                  </a:gsLst>
                  <a:lin ang="0" scaled="1"/>
                  <a:tileRect/>
                </a:gra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 name="円柱 80"/>
                <p:cNvSpPr/>
                <p:nvPr/>
              </p:nvSpPr>
              <p:spPr>
                <a:xfrm>
                  <a:off x="-591309" y="1868820"/>
                  <a:ext cx="173701" cy="3240360"/>
                </a:xfrm>
                <a:prstGeom prst="can">
                  <a:avLst/>
                </a:prstGeom>
                <a:gradFill flip="none" rotWithShape="1">
                  <a:gsLst>
                    <a:gs pos="0">
                      <a:srgbClr val="00B0F0">
                        <a:lumMod val="69000"/>
                      </a:srgbClr>
                    </a:gs>
                    <a:gs pos="50000">
                      <a:srgbClr val="00B0F0">
                        <a:lumMod val="93000"/>
                        <a:lumOff val="7000"/>
                      </a:srgbClr>
                    </a:gs>
                    <a:gs pos="100000">
                      <a:srgbClr val="00B0F0">
                        <a:lumMod val="69000"/>
                      </a:srgbClr>
                    </a:gs>
                  </a:gsLst>
                  <a:lin ang="0" scaled="1"/>
                  <a:tileRect/>
                </a:gra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円柱 81"/>
                <p:cNvSpPr/>
                <p:nvPr/>
              </p:nvSpPr>
              <p:spPr>
                <a:xfrm>
                  <a:off x="-881303" y="1076732"/>
                  <a:ext cx="173701" cy="3240360"/>
                </a:xfrm>
                <a:prstGeom prst="can">
                  <a:avLst/>
                </a:prstGeom>
                <a:gradFill flip="none" rotWithShape="1">
                  <a:gsLst>
                    <a:gs pos="0">
                      <a:srgbClr val="00B0F0">
                        <a:lumMod val="69000"/>
                      </a:srgbClr>
                    </a:gs>
                    <a:gs pos="50000">
                      <a:srgbClr val="00B0F0">
                        <a:lumMod val="93000"/>
                        <a:lumOff val="7000"/>
                      </a:srgbClr>
                    </a:gs>
                    <a:gs pos="100000">
                      <a:srgbClr val="00B0F0">
                        <a:lumMod val="69000"/>
                      </a:srgbClr>
                    </a:gs>
                  </a:gsLst>
                  <a:lin ang="0" scaled="1"/>
                  <a:tileRect/>
                </a:gra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 name="円柱 82"/>
                <p:cNvSpPr/>
                <p:nvPr/>
              </p:nvSpPr>
              <p:spPr>
                <a:xfrm>
                  <a:off x="-1169335" y="1220748"/>
                  <a:ext cx="173701" cy="3240360"/>
                </a:xfrm>
                <a:prstGeom prst="can">
                  <a:avLst/>
                </a:prstGeom>
                <a:gradFill flip="none" rotWithShape="1">
                  <a:gsLst>
                    <a:gs pos="0">
                      <a:srgbClr val="00B0F0">
                        <a:lumMod val="69000"/>
                      </a:srgbClr>
                    </a:gs>
                    <a:gs pos="50000">
                      <a:srgbClr val="00B0F0">
                        <a:lumMod val="93000"/>
                        <a:lumOff val="7000"/>
                      </a:srgbClr>
                    </a:gs>
                    <a:gs pos="100000">
                      <a:srgbClr val="00B0F0">
                        <a:lumMod val="69000"/>
                      </a:srgbClr>
                    </a:gs>
                  </a:gsLst>
                  <a:lin ang="0" scaled="1"/>
                  <a:tileRect/>
                </a:gra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 name="円柱 83"/>
                <p:cNvSpPr/>
                <p:nvPr/>
              </p:nvSpPr>
              <p:spPr>
                <a:xfrm>
                  <a:off x="12478" y="1220748"/>
                  <a:ext cx="173701" cy="3240360"/>
                </a:xfrm>
                <a:prstGeom prst="can">
                  <a:avLst/>
                </a:prstGeom>
                <a:gradFill flip="none" rotWithShape="1">
                  <a:gsLst>
                    <a:gs pos="0">
                      <a:srgbClr val="00B0F0">
                        <a:lumMod val="69000"/>
                      </a:srgbClr>
                    </a:gs>
                    <a:gs pos="50000">
                      <a:srgbClr val="00B0F0">
                        <a:lumMod val="93000"/>
                        <a:lumOff val="7000"/>
                      </a:srgbClr>
                    </a:gs>
                    <a:gs pos="100000">
                      <a:srgbClr val="00B0F0">
                        <a:lumMod val="69000"/>
                      </a:srgbClr>
                    </a:gs>
                  </a:gsLst>
                  <a:lin ang="0" scaled="1"/>
                  <a:tileRect/>
                </a:gra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5" name="円柱 84"/>
                <p:cNvSpPr/>
                <p:nvPr/>
              </p:nvSpPr>
              <p:spPr>
                <a:xfrm>
                  <a:off x="-275554" y="1076732"/>
                  <a:ext cx="173701" cy="3240360"/>
                </a:xfrm>
                <a:prstGeom prst="can">
                  <a:avLst/>
                </a:prstGeom>
                <a:gradFill flip="none" rotWithShape="1">
                  <a:gsLst>
                    <a:gs pos="0">
                      <a:srgbClr val="00B0F0">
                        <a:lumMod val="69000"/>
                      </a:srgbClr>
                    </a:gs>
                    <a:gs pos="50000">
                      <a:srgbClr val="00B0F0">
                        <a:lumMod val="93000"/>
                        <a:lumOff val="7000"/>
                      </a:srgbClr>
                    </a:gs>
                    <a:gs pos="100000">
                      <a:srgbClr val="00B0F0">
                        <a:lumMod val="69000"/>
                      </a:srgbClr>
                    </a:gs>
                  </a:gsLst>
                  <a:lin ang="0" scaled="1"/>
                  <a:tileRect/>
                </a:gra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円柱 85"/>
                <p:cNvSpPr/>
                <p:nvPr/>
              </p:nvSpPr>
              <p:spPr>
                <a:xfrm>
                  <a:off x="-582440" y="1360352"/>
                  <a:ext cx="173701" cy="3240360"/>
                </a:xfrm>
                <a:prstGeom prst="can">
                  <a:avLst/>
                </a:prstGeom>
                <a:gradFill flip="none" rotWithShape="1">
                  <a:gsLst>
                    <a:gs pos="0">
                      <a:srgbClr val="00B0F0">
                        <a:lumMod val="69000"/>
                      </a:srgbClr>
                    </a:gs>
                    <a:gs pos="50000">
                      <a:srgbClr val="00B0F0">
                        <a:lumMod val="93000"/>
                        <a:lumOff val="7000"/>
                      </a:srgbClr>
                    </a:gs>
                    <a:gs pos="100000">
                      <a:srgbClr val="00B0F0">
                        <a:lumMod val="69000"/>
                      </a:srgbClr>
                    </a:gs>
                  </a:gsLst>
                  <a:lin ang="0" scaled="1"/>
                  <a:tileRect/>
                </a:gra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7" name="円柱 86"/>
                <p:cNvSpPr/>
                <p:nvPr/>
              </p:nvSpPr>
              <p:spPr>
                <a:xfrm>
                  <a:off x="-275554" y="1508780"/>
                  <a:ext cx="173701" cy="3240360"/>
                </a:xfrm>
                <a:prstGeom prst="can">
                  <a:avLst/>
                </a:prstGeom>
                <a:gradFill flip="none" rotWithShape="1">
                  <a:gsLst>
                    <a:gs pos="0">
                      <a:srgbClr val="00B0F0">
                        <a:lumMod val="69000"/>
                      </a:srgbClr>
                    </a:gs>
                    <a:gs pos="50000">
                      <a:srgbClr val="00B0F0">
                        <a:lumMod val="93000"/>
                        <a:lumOff val="7000"/>
                      </a:srgbClr>
                    </a:gs>
                    <a:gs pos="100000">
                      <a:srgbClr val="00B0F0">
                        <a:lumMod val="69000"/>
                      </a:srgbClr>
                    </a:gs>
                  </a:gsLst>
                  <a:lin ang="0" scaled="1"/>
                  <a:tileRect/>
                </a:gra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8" name="円柱 87"/>
                <p:cNvSpPr/>
                <p:nvPr/>
              </p:nvSpPr>
              <p:spPr>
                <a:xfrm>
                  <a:off x="288802" y="1360352"/>
                  <a:ext cx="173701" cy="3240360"/>
                </a:xfrm>
                <a:prstGeom prst="can">
                  <a:avLst/>
                </a:prstGeom>
                <a:gradFill flip="none" rotWithShape="1">
                  <a:gsLst>
                    <a:gs pos="0">
                      <a:srgbClr val="00B0F0">
                        <a:lumMod val="69000"/>
                      </a:srgbClr>
                    </a:gs>
                    <a:gs pos="50000">
                      <a:srgbClr val="00B0F0">
                        <a:lumMod val="93000"/>
                        <a:lumOff val="7000"/>
                      </a:srgbClr>
                    </a:gs>
                    <a:gs pos="100000">
                      <a:srgbClr val="00B0F0">
                        <a:lumMod val="69000"/>
                      </a:srgbClr>
                    </a:gs>
                  </a:gsLst>
                  <a:lin ang="0" scaled="1"/>
                  <a:tileRect/>
                </a:gra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9" name="円柱 88"/>
                <p:cNvSpPr/>
                <p:nvPr/>
              </p:nvSpPr>
              <p:spPr>
                <a:xfrm>
                  <a:off x="-1457367" y="1364764"/>
                  <a:ext cx="173701" cy="3240360"/>
                </a:xfrm>
                <a:prstGeom prst="can">
                  <a:avLst/>
                </a:prstGeom>
                <a:gradFill flip="none" rotWithShape="1">
                  <a:gsLst>
                    <a:gs pos="0">
                      <a:srgbClr val="00B0F0">
                        <a:lumMod val="69000"/>
                      </a:srgbClr>
                    </a:gs>
                    <a:gs pos="50000">
                      <a:srgbClr val="00B0F0">
                        <a:lumMod val="93000"/>
                        <a:lumOff val="7000"/>
                      </a:srgbClr>
                    </a:gs>
                    <a:gs pos="100000">
                      <a:srgbClr val="00B0F0">
                        <a:lumMod val="69000"/>
                      </a:srgbClr>
                    </a:gs>
                  </a:gsLst>
                  <a:lin ang="0" scaled="1"/>
                  <a:tileRect/>
                </a:gra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0" name="円柱 89"/>
                <p:cNvSpPr/>
                <p:nvPr/>
              </p:nvSpPr>
              <p:spPr>
                <a:xfrm>
                  <a:off x="-881303" y="1436772"/>
                  <a:ext cx="173701" cy="3240360"/>
                </a:xfrm>
                <a:prstGeom prst="can">
                  <a:avLst/>
                </a:prstGeom>
                <a:gradFill flip="none" rotWithShape="1">
                  <a:gsLst>
                    <a:gs pos="0">
                      <a:srgbClr val="00B0F0">
                        <a:lumMod val="69000"/>
                      </a:srgbClr>
                    </a:gs>
                    <a:gs pos="50000">
                      <a:srgbClr val="00B0F0">
                        <a:lumMod val="93000"/>
                        <a:lumOff val="7000"/>
                      </a:srgbClr>
                    </a:gs>
                    <a:gs pos="100000">
                      <a:srgbClr val="00B0F0">
                        <a:lumMod val="69000"/>
                      </a:srgbClr>
                    </a:gs>
                  </a:gsLst>
                  <a:lin ang="0" scaled="1"/>
                  <a:tileRect/>
                </a:gra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1" name="円柱 90"/>
                <p:cNvSpPr/>
                <p:nvPr/>
              </p:nvSpPr>
              <p:spPr>
                <a:xfrm>
                  <a:off x="-582440" y="1770035"/>
                  <a:ext cx="173701" cy="3240360"/>
                </a:xfrm>
                <a:prstGeom prst="can">
                  <a:avLst/>
                </a:prstGeom>
                <a:gradFill flip="none" rotWithShape="1">
                  <a:gsLst>
                    <a:gs pos="0">
                      <a:srgbClr val="00B0F0">
                        <a:lumMod val="69000"/>
                      </a:srgbClr>
                    </a:gs>
                    <a:gs pos="50000">
                      <a:srgbClr val="00B0F0">
                        <a:lumMod val="93000"/>
                        <a:lumOff val="7000"/>
                      </a:srgbClr>
                    </a:gs>
                    <a:gs pos="100000">
                      <a:srgbClr val="00B0F0">
                        <a:lumMod val="69000"/>
                      </a:srgbClr>
                    </a:gs>
                  </a:gsLst>
                  <a:lin ang="0" scaled="1"/>
                  <a:tileRect/>
                </a:gra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2" name="円柱 91"/>
                <p:cNvSpPr/>
                <p:nvPr/>
              </p:nvSpPr>
              <p:spPr>
                <a:xfrm>
                  <a:off x="54801" y="1580788"/>
                  <a:ext cx="173701" cy="3240360"/>
                </a:xfrm>
                <a:prstGeom prst="can">
                  <a:avLst/>
                </a:prstGeom>
                <a:gradFill flip="none" rotWithShape="1">
                  <a:gsLst>
                    <a:gs pos="0">
                      <a:srgbClr val="00B0F0">
                        <a:lumMod val="69000"/>
                      </a:srgbClr>
                    </a:gs>
                    <a:gs pos="50000">
                      <a:srgbClr val="00B0F0">
                        <a:lumMod val="93000"/>
                        <a:lumOff val="7000"/>
                      </a:srgbClr>
                    </a:gs>
                    <a:gs pos="100000">
                      <a:srgbClr val="00B0F0">
                        <a:lumMod val="69000"/>
                      </a:srgbClr>
                    </a:gs>
                  </a:gsLst>
                  <a:lin ang="0" scaled="1"/>
                  <a:tileRect/>
                </a:gra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3" name="円柱 92"/>
                <p:cNvSpPr/>
                <p:nvPr/>
              </p:nvSpPr>
              <p:spPr>
                <a:xfrm>
                  <a:off x="-1169336" y="1508780"/>
                  <a:ext cx="173701" cy="3240360"/>
                </a:xfrm>
                <a:prstGeom prst="can">
                  <a:avLst/>
                </a:prstGeom>
                <a:gradFill flip="none" rotWithShape="1">
                  <a:gsLst>
                    <a:gs pos="0">
                      <a:srgbClr val="00B0F0">
                        <a:lumMod val="69000"/>
                      </a:srgbClr>
                    </a:gs>
                    <a:gs pos="50000">
                      <a:srgbClr val="00B0F0">
                        <a:lumMod val="93000"/>
                        <a:lumOff val="7000"/>
                      </a:srgbClr>
                    </a:gs>
                    <a:gs pos="100000">
                      <a:srgbClr val="00B0F0">
                        <a:lumMod val="69000"/>
                      </a:srgbClr>
                    </a:gs>
                  </a:gsLst>
                  <a:lin ang="0" scaled="1"/>
                  <a:tileRect/>
                </a:gra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4" name="円柱 93"/>
                <p:cNvSpPr/>
                <p:nvPr/>
              </p:nvSpPr>
              <p:spPr>
                <a:xfrm>
                  <a:off x="-1165767" y="1813580"/>
                  <a:ext cx="173701" cy="3240360"/>
                </a:xfrm>
                <a:prstGeom prst="can">
                  <a:avLst/>
                </a:prstGeom>
                <a:gradFill flip="none" rotWithShape="1">
                  <a:gsLst>
                    <a:gs pos="0">
                      <a:srgbClr val="00B0F0">
                        <a:lumMod val="69000"/>
                      </a:srgbClr>
                    </a:gs>
                    <a:gs pos="50000">
                      <a:srgbClr val="00B0F0">
                        <a:lumMod val="93000"/>
                        <a:lumOff val="7000"/>
                      </a:srgbClr>
                    </a:gs>
                    <a:gs pos="100000">
                      <a:srgbClr val="00B0F0">
                        <a:lumMod val="69000"/>
                      </a:srgbClr>
                    </a:gs>
                  </a:gsLst>
                  <a:lin ang="0" scaled="1"/>
                  <a:tileRect/>
                </a:gra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5" name="円柱 94"/>
                <p:cNvSpPr/>
                <p:nvPr/>
              </p:nvSpPr>
              <p:spPr>
                <a:xfrm>
                  <a:off x="-881303" y="1813580"/>
                  <a:ext cx="173701" cy="3240360"/>
                </a:xfrm>
                <a:prstGeom prst="can">
                  <a:avLst/>
                </a:prstGeom>
                <a:gradFill flip="none" rotWithShape="1">
                  <a:gsLst>
                    <a:gs pos="0">
                      <a:srgbClr val="00B0F0">
                        <a:lumMod val="69000"/>
                      </a:srgbClr>
                    </a:gs>
                    <a:gs pos="50000">
                      <a:srgbClr val="00B0F0">
                        <a:lumMod val="93000"/>
                        <a:lumOff val="7000"/>
                      </a:srgbClr>
                    </a:gs>
                    <a:gs pos="100000">
                      <a:srgbClr val="00B0F0">
                        <a:lumMod val="69000"/>
                      </a:srgbClr>
                    </a:gs>
                  </a:gsLst>
                  <a:lin ang="0" scaled="1"/>
                  <a:tileRect/>
                </a:gra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6" name="円柱 95"/>
                <p:cNvSpPr/>
                <p:nvPr/>
              </p:nvSpPr>
              <p:spPr>
                <a:xfrm>
                  <a:off x="-591310" y="2156852"/>
                  <a:ext cx="173701" cy="3240360"/>
                </a:xfrm>
                <a:prstGeom prst="can">
                  <a:avLst/>
                </a:prstGeom>
                <a:gradFill flip="none" rotWithShape="1">
                  <a:gsLst>
                    <a:gs pos="0">
                      <a:srgbClr val="00B0F0">
                        <a:lumMod val="69000"/>
                      </a:srgbClr>
                    </a:gs>
                    <a:gs pos="50000">
                      <a:srgbClr val="00B0F0">
                        <a:lumMod val="93000"/>
                        <a:lumOff val="7000"/>
                      </a:srgbClr>
                    </a:gs>
                    <a:gs pos="100000">
                      <a:srgbClr val="00B0F0">
                        <a:lumMod val="69000"/>
                      </a:srgbClr>
                    </a:gs>
                  </a:gsLst>
                  <a:lin ang="0" scaled="1"/>
                  <a:tileRect/>
                </a:gra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7" name="円柱 96"/>
                <p:cNvSpPr/>
                <p:nvPr/>
              </p:nvSpPr>
              <p:spPr>
                <a:xfrm>
                  <a:off x="-270500" y="1849863"/>
                  <a:ext cx="173701" cy="3240360"/>
                </a:xfrm>
                <a:prstGeom prst="can">
                  <a:avLst/>
                </a:prstGeom>
                <a:gradFill flip="none" rotWithShape="1">
                  <a:gsLst>
                    <a:gs pos="0">
                      <a:srgbClr val="00B0F0">
                        <a:lumMod val="69000"/>
                      </a:srgbClr>
                    </a:gs>
                    <a:gs pos="50000">
                      <a:srgbClr val="00B0F0">
                        <a:lumMod val="93000"/>
                        <a:lumOff val="7000"/>
                      </a:srgbClr>
                    </a:gs>
                    <a:gs pos="100000">
                      <a:srgbClr val="00B0F0">
                        <a:lumMod val="69000"/>
                      </a:srgbClr>
                    </a:gs>
                  </a:gsLst>
                  <a:lin ang="0" scaled="1"/>
                  <a:tileRect/>
                </a:gra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8" name="円柱 97"/>
                <p:cNvSpPr/>
                <p:nvPr/>
              </p:nvSpPr>
              <p:spPr>
                <a:xfrm>
                  <a:off x="-1177208" y="2052151"/>
                  <a:ext cx="173701" cy="3240360"/>
                </a:xfrm>
                <a:prstGeom prst="can">
                  <a:avLst/>
                </a:prstGeom>
                <a:gradFill flip="none" rotWithShape="1">
                  <a:gsLst>
                    <a:gs pos="0">
                      <a:srgbClr val="00B0F0">
                        <a:lumMod val="69000"/>
                      </a:srgbClr>
                    </a:gs>
                    <a:gs pos="50000">
                      <a:srgbClr val="00B0F0">
                        <a:lumMod val="93000"/>
                        <a:lumOff val="7000"/>
                      </a:srgbClr>
                    </a:gs>
                    <a:gs pos="100000">
                      <a:srgbClr val="00B0F0">
                        <a:lumMod val="69000"/>
                      </a:srgbClr>
                    </a:gs>
                  </a:gsLst>
                  <a:lin ang="0" scaled="1"/>
                  <a:tileRect/>
                </a:gra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9" name="円柱 98"/>
                <p:cNvSpPr/>
                <p:nvPr/>
              </p:nvSpPr>
              <p:spPr>
                <a:xfrm>
                  <a:off x="-1452313" y="1765744"/>
                  <a:ext cx="173701" cy="3240360"/>
                </a:xfrm>
                <a:prstGeom prst="can">
                  <a:avLst/>
                </a:prstGeom>
                <a:gradFill flip="none" rotWithShape="1">
                  <a:gsLst>
                    <a:gs pos="0">
                      <a:srgbClr val="00B0F0">
                        <a:lumMod val="69000"/>
                      </a:srgbClr>
                    </a:gs>
                    <a:gs pos="50000">
                      <a:srgbClr val="00B0F0">
                        <a:lumMod val="93000"/>
                        <a:lumOff val="7000"/>
                      </a:srgbClr>
                    </a:gs>
                    <a:gs pos="100000">
                      <a:srgbClr val="00B0F0">
                        <a:lumMod val="69000"/>
                      </a:srgbClr>
                    </a:gs>
                  </a:gsLst>
                  <a:lin ang="0" scaled="1"/>
                  <a:tileRect/>
                </a:gra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0" name="円柱 99"/>
                <p:cNvSpPr/>
                <p:nvPr/>
              </p:nvSpPr>
              <p:spPr>
                <a:xfrm>
                  <a:off x="-881303" y="2180858"/>
                  <a:ext cx="173701" cy="3240360"/>
                </a:xfrm>
                <a:prstGeom prst="can">
                  <a:avLst/>
                </a:prstGeom>
                <a:gradFill flip="none" rotWithShape="1">
                  <a:gsLst>
                    <a:gs pos="0">
                      <a:srgbClr val="00B0F0">
                        <a:lumMod val="69000"/>
                      </a:srgbClr>
                    </a:gs>
                    <a:gs pos="50000">
                      <a:srgbClr val="00B0F0">
                        <a:lumMod val="93000"/>
                        <a:lumOff val="7000"/>
                      </a:srgbClr>
                    </a:gs>
                    <a:gs pos="100000">
                      <a:srgbClr val="00B0F0">
                        <a:lumMod val="69000"/>
                      </a:srgbClr>
                    </a:gs>
                  </a:gsLst>
                  <a:lin ang="0" scaled="1"/>
                  <a:tileRect/>
                </a:gra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1" name="円柱 100"/>
                <p:cNvSpPr/>
                <p:nvPr/>
              </p:nvSpPr>
              <p:spPr>
                <a:xfrm>
                  <a:off x="-265209" y="2156852"/>
                  <a:ext cx="173701" cy="3240360"/>
                </a:xfrm>
                <a:prstGeom prst="can">
                  <a:avLst/>
                </a:prstGeom>
                <a:gradFill flip="none" rotWithShape="1">
                  <a:gsLst>
                    <a:gs pos="0">
                      <a:srgbClr val="00B0F0">
                        <a:lumMod val="69000"/>
                      </a:srgbClr>
                    </a:gs>
                    <a:gs pos="50000">
                      <a:srgbClr val="00B0F0">
                        <a:lumMod val="93000"/>
                        <a:lumOff val="7000"/>
                      </a:srgbClr>
                    </a:gs>
                    <a:gs pos="100000">
                      <a:srgbClr val="00B0F0">
                        <a:lumMod val="69000"/>
                      </a:srgbClr>
                    </a:gs>
                  </a:gsLst>
                  <a:lin ang="0" scaled="1"/>
                  <a:tileRect/>
                </a:gra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2" name="円柱 101"/>
                <p:cNvSpPr/>
                <p:nvPr/>
              </p:nvSpPr>
              <p:spPr>
                <a:xfrm>
                  <a:off x="54800" y="1911763"/>
                  <a:ext cx="173701" cy="3240360"/>
                </a:xfrm>
                <a:prstGeom prst="can">
                  <a:avLst/>
                </a:prstGeom>
                <a:gradFill flip="none" rotWithShape="1">
                  <a:gsLst>
                    <a:gs pos="0">
                      <a:srgbClr val="00B0F0">
                        <a:lumMod val="69000"/>
                      </a:srgbClr>
                    </a:gs>
                    <a:gs pos="50000">
                      <a:srgbClr val="00B0F0">
                        <a:lumMod val="93000"/>
                        <a:lumOff val="7000"/>
                      </a:srgbClr>
                    </a:gs>
                    <a:gs pos="100000">
                      <a:srgbClr val="00B0F0">
                        <a:lumMod val="69000"/>
                      </a:srgbClr>
                    </a:gs>
                  </a:gsLst>
                  <a:lin ang="0" scaled="1"/>
                  <a:tileRect/>
                </a:gra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3" name="円柱 102"/>
                <p:cNvSpPr/>
                <p:nvPr/>
              </p:nvSpPr>
              <p:spPr>
                <a:xfrm>
                  <a:off x="294050" y="1770035"/>
                  <a:ext cx="173701" cy="3240360"/>
                </a:xfrm>
                <a:prstGeom prst="can">
                  <a:avLst/>
                </a:prstGeom>
                <a:gradFill flip="none" rotWithShape="1">
                  <a:gsLst>
                    <a:gs pos="0">
                      <a:srgbClr val="00B0F0">
                        <a:lumMod val="69000"/>
                      </a:srgbClr>
                    </a:gs>
                    <a:gs pos="50000">
                      <a:srgbClr val="00B0F0">
                        <a:lumMod val="93000"/>
                        <a:lumOff val="7000"/>
                      </a:srgbClr>
                    </a:gs>
                    <a:gs pos="100000">
                      <a:srgbClr val="00B0F0">
                        <a:lumMod val="69000"/>
                      </a:srgbClr>
                    </a:gs>
                  </a:gsLst>
                  <a:lin ang="0" scaled="1"/>
                  <a:tileRect/>
                </a:gra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104" name="フリーフォーム 103"/>
            <p:cNvSpPr/>
            <p:nvPr/>
          </p:nvSpPr>
          <p:spPr>
            <a:xfrm rot="19562307" flipH="1" flipV="1">
              <a:off x="1825845" y="5125126"/>
              <a:ext cx="1360373" cy="186666"/>
            </a:xfrm>
            <a:custGeom>
              <a:avLst/>
              <a:gdLst>
                <a:gd name="connsiteX0" fmla="*/ 0 w 6371771"/>
                <a:gd name="connsiteY0" fmla="*/ 803124 h 1533677"/>
                <a:gd name="connsiteX1" fmla="*/ 682171 w 6371771"/>
                <a:gd name="connsiteY1" fmla="*/ 120953 h 1533677"/>
                <a:gd name="connsiteX2" fmla="*/ 1407885 w 6371771"/>
                <a:gd name="connsiteY2" fmla="*/ 1528839 h 1533677"/>
                <a:gd name="connsiteX3" fmla="*/ 2133600 w 6371771"/>
                <a:gd name="connsiteY3" fmla="*/ 106439 h 1533677"/>
                <a:gd name="connsiteX4" fmla="*/ 2844800 w 6371771"/>
                <a:gd name="connsiteY4" fmla="*/ 1528839 h 1533677"/>
                <a:gd name="connsiteX5" fmla="*/ 3570514 w 6371771"/>
                <a:gd name="connsiteY5" fmla="*/ 77410 h 1533677"/>
                <a:gd name="connsiteX6" fmla="*/ 4281714 w 6371771"/>
                <a:gd name="connsiteY6" fmla="*/ 1514324 h 1533677"/>
                <a:gd name="connsiteX7" fmla="*/ 4978400 w 6371771"/>
                <a:gd name="connsiteY7" fmla="*/ 91924 h 1533677"/>
                <a:gd name="connsiteX8" fmla="*/ 5733143 w 6371771"/>
                <a:gd name="connsiteY8" fmla="*/ 1514324 h 1533677"/>
                <a:gd name="connsiteX9" fmla="*/ 6371771 w 6371771"/>
                <a:gd name="connsiteY9" fmla="*/ 77410 h 1533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71771" h="1533677">
                  <a:moveTo>
                    <a:pt x="0" y="803124"/>
                  </a:moveTo>
                  <a:cubicBezTo>
                    <a:pt x="223761" y="401562"/>
                    <a:pt x="447523" y="0"/>
                    <a:pt x="682171" y="120953"/>
                  </a:cubicBezTo>
                  <a:cubicBezTo>
                    <a:pt x="916819" y="241906"/>
                    <a:pt x="1165980" y="1531258"/>
                    <a:pt x="1407885" y="1528839"/>
                  </a:cubicBezTo>
                  <a:cubicBezTo>
                    <a:pt x="1649790" y="1526420"/>
                    <a:pt x="1894114" y="106439"/>
                    <a:pt x="2133600" y="106439"/>
                  </a:cubicBezTo>
                  <a:cubicBezTo>
                    <a:pt x="2373086" y="106439"/>
                    <a:pt x="2605314" y="1533677"/>
                    <a:pt x="2844800" y="1528839"/>
                  </a:cubicBezTo>
                  <a:cubicBezTo>
                    <a:pt x="3084286" y="1524001"/>
                    <a:pt x="3331028" y="79829"/>
                    <a:pt x="3570514" y="77410"/>
                  </a:cubicBezTo>
                  <a:cubicBezTo>
                    <a:pt x="3810000" y="74991"/>
                    <a:pt x="4047066" y="1511905"/>
                    <a:pt x="4281714" y="1514324"/>
                  </a:cubicBezTo>
                  <a:cubicBezTo>
                    <a:pt x="4516362" y="1516743"/>
                    <a:pt x="4736495" y="91924"/>
                    <a:pt x="4978400" y="91924"/>
                  </a:cubicBezTo>
                  <a:cubicBezTo>
                    <a:pt x="5220305" y="91924"/>
                    <a:pt x="5500915" y="1516743"/>
                    <a:pt x="5733143" y="1514324"/>
                  </a:cubicBezTo>
                  <a:cubicBezTo>
                    <a:pt x="5965371" y="1511905"/>
                    <a:pt x="6168571" y="794657"/>
                    <a:pt x="6371771" y="77410"/>
                  </a:cubicBezTo>
                </a:path>
              </a:pathLst>
            </a:custGeom>
            <a:ln w="38100">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pic>
          <p:nvPicPr>
            <p:cNvPr id="105" name="Picture 2" descr="http://skullsinthestars.files.wordpress.com/2008/06/polarizer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36402" y="4024933"/>
              <a:ext cx="3908006" cy="1668276"/>
            </a:xfrm>
            <a:prstGeom prst="rect">
              <a:avLst/>
            </a:prstGeom>
            <a:noFill/>
            <a:extLst>
              <a:ext uri="{909E8E84-426E-40DD-AFC4-6F175D3DCCD1}">
                <a14:hiddenFill xmlns:a14="http://schemas.microsoft.com/office/drawing/2010/main">
                  <a:solidFill>
                    <a:srgbClr val="FFFFFF"/>
                  </a:solidFill>
                </a14:hiddenFill>
              </a:ext>
            </a:extLst>
          </p:spPr>
        </p:pic>
        <p:sp>
          <p:nvSpPr>
            <p:cNvPr id="106" name="テキスト ボックス 105"/>
            <p:cNvSpPr txBox="1"/>
            <p:nvPr/>
          </p:nvSpPr>
          <p:spPr>
            <a:xfrm>
              <a:off x="6277939" y="5996256"/>
              <a:ext cx="1448602" cy="523220"/>
            </a:xfrm>
            <a:prstGeom prst="rect">
              <a:avLst/>
            </a:prstGeom>
            <a:noFill/>
          </p:spPr>
          <p:txBody>
            <a:bodyPr wrap="none" rtlCol="0">
              <a:spAutoFit/>
            </a:bodyPr>
            <a:lstStyle/>
            <a:p>
              <a:r>
                <a:rPr kumimoji="1" lang="en-US" altLang="ja-JP" sz="2800" dirty="0"/>
                <a:t>Polarizer</a:t>
              </a:r>
              <a:endParaRPr kumimoji="1" lang="ja-JP" altLang="en-US" sz="2800" dirty="0"/>
            </a:p>
          </p:txBody>
        </p:sp>
        <p:cxnSp>
          <p:nvCxnSpPr>
            <p:cNvPr id="42" name="直線矢印コネクタ 41"/>
            <p:cNvCxnSpPr/>
            <p:nvPr/>
          </p:nvCxnSpPr>
          <p:spPr bwMode="auto">
            <a:xfrm>
              <a:off x="3163593" y="4469183"/>
              <a:ext cx="11170" cy="749276"/>
            </a:xfrm>
            <a:prstGeom prst="straightConnector1">
              <a:avLst/>
            </a:prstGeom>
            <a:ln w="38100">
              <a:solidFill>
                <a:srgbClr val="FF00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grpSp>
      <p:sp>
        <p:nvSpPr>
          <p:cNvPr id="3" name="TextBox 2">
            <a:extLst>
              <a:ext uri="{FF2B5EF4-FFF2-40B4-BE49-F238E27FC236}">
                <a16:creationId xmlns:a16="http://schemas.microsoft.com/office/drawing/2014/main" id="{F10AF278-3CF9-4FC5-833C-97B69B93D0D0}"/>
              </a:ext>
            </a:extLst>
          </p:cNvPr>
          <p:cNvSpPr txBox="1"/>
          <p:nvPr/>
        </p:nvSpPr>
        <p:spPr>
          <a:xfrm>
            <a:off x="1835696" y="6381328"/>
            <a:ext cx="2683492" cy="369332"/>
          </a:xfrm>
          <a:prstGeom prst="rect">
            <a:avLst/>
          </a:prstGeom>
          <a:noFill/>
        </p:spPr>
        <p:txBody>
          <a:bodyPr wrap="none" rtlCol="0">
            <a:spAutoFit/>
          </a:bodyPr>
          <a:lstStyle/>
          <a:p>
            <a:r>
              <a:rPr kumimoji="1" lang="en-US" altLang="ja-JP" dirty="0"/>
              <a:t>Cyclotron motion in B field</a:t>
            </a:r>
            <a:endParaRPr kumimoji="1" lang="ja-JP" altLang="en-US" dirty="0"/>
          </a:p>
        </p:txBody>
      </p:sp>
    </p:spTree>
    <p:extLst>
      <p:ext uri="{BB962C8B-B14F-4D97-AF65-F5344CB8AC3E}">
        <p14:creationId xmlns:p14="http://schemas.microsoft.com/office/powerpoint/2010/main" val="126655112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OUTPUTDPI" val="1200"/>
  <p:tag name="ORIGINALHEIGHT" val="107.2366"/>
  <p:tag name="ORIGINALWIDTH" val="300.7124"/>
  <p:tag name="LATEXADDIN" val="\documentclass{article}&#10;\pagestyle{empty}&#10;&#10;\usepackage{latexsym}&#10;\usepackage{amsfonts}&#10;\usepackage{amssymb}&#10;\usepackage{amsmath}&#10;\usepackage{bm}&#10;\usepackage{mathrsfs} &#10;\usepackage{color}&#10;&#10;\usepackage{slashed}&#10;&#10;\newcommand{\com}[1]{{\color[rgb]{0,0,1}{#1}}}&#10;\newcommand{\cgd}[1]{{\color[rgb]{1,0,0}{#1}}}&#10;\newcommand{\ans}[1]{{\sf\color[rgb]{0,1,0}{#1}}}&#10;\newcommand{\blue}[1]{\textcolor[named]{Blue}{#1}}&#10;\newcommand{\green}[1]{\textcolor[named]{Green}{#1}}&#10;\newcommand{\red}[1]{\textcolor[named]{Red}{#1}}&#10;&#10;%%%%%%%%%%%%%%%%%%%%%%%%%%%%%%%%%%%%%%%%%%%%%%%%%%%%%%%%&#10;&#10;\newcommand{\sla}{\slashed}&#10;&#10;\newcommand{\sgn}{ {\rm sgn} }&#10;\newcommand{\prj}{ {\mathcal P} }&#10;\newcommand{\mf}{ m_f }&#10;\newcommand{\gam}{ \gamma }&#10;\newcommand{\M}{ {\mathcal M} }&#10;\newcommand{\N}{ {\mathcal N} }&#10;&#10;\newcommand{\bx}{{\bm{x}}}&#10;\newcommand{\br}{{\bm{r}}}&#10;\newcommand{\bk}{{\bm{k}}}&#10;\newcommand{\bp}{{\bm{p}}}&#10;\newcommand{\bq}{{\bm{q}}}&#10;\newcommand{\integ}{\int\!\!}&#10;&#10;\newcommand{\F}{ {\mathscr{F}} }&#10;\newcommand{\G}{ {\mathscr{G}} }&#10;\newcommand{\bB}{{\bm{B}}}&#10;\newcommand{\bE}{{\bm{E}}}&#10;&#10;\newcommand{\bv}{{\bm{v}}}&#10;\newcommand{\bl}{{\bm{\ell}}}&#10;\newcommand{\para}{{\parallel}}&#10;&#10;\newcommand{\nn}{{\nonumber}}&#10;&#10;%%%%%%%%%%%%%%%%%%%%%%%%%%%%%%%%%%%%%%%%&#10;\begin{document}&#10;%%%%%%%%%%%%%%%%%%%%%%%%%%%%%%%%%%%%%%%%&#10;&#10;\begin{eqnarray}&#10;\pi^+ \pi^+&#10;\nn&#10;\end{eqnarray}&#10;&#10;%%%%%%%%%%%%%%%%%%%%%%%%%%%%%%%%%%%%%%%%&#10;\end{document}&#10;%%%%%%%%%%%%%%%%%%%%%%%%%%%%%%%%%%%%%%%%"/>
  <p:tag name="IGUANATEXSIZE" val="50"/>
  <p:tag name="IGUANATEXCURSOR" val="1313"/>
  <p:tag name="TRANSPARENCY" val="True"/>
  <p:tag name="FILENAME" val=""/>
  <p:tag name="LATEXENGINEID" val="0"/>
  <p:tag name="TEMPFOLDER" val="C:\w32tex\IguanaTex\temp\"/>
  <p:tag name="LATEXFORMHEIGHT" val="312"/>
  <p:tag name="LATEXFORMWIDTH" val="384"/>
  <p:tag name="LATEXFORMWRAP" val="True"/>
  <p:tag name="BITMAPVECTOR" val="0"/>
</p:tagLst>
</file>

<file path=ppt/tags/tag10.xml><?xml version="1.0" encoding="utf-8"?>
<p:tagLst xmlns:a="http://schemas.openxmlformats.org/drawingml/2006/main" xmlns:r="http://schemas.openxmlformats.org/officeDocument/2006/relationships" xmlns:p="http://schemas.openxmlformats.org/presentationml/2006/main">
  <p:tag name="OUTPUTDPI" val="1200"/>
  <p:tag name="ORIGINALHEIGHT" val="611.1736"/>
  <p:tag name="ORIGINALWIDTH" val="1868.766"/>
  <p:tag name="LATEXADDIN" val="\documentclass{article}&#10;\pagestyle{empty}&#10;&#10;\usepackage{latexsym}&#10;\usepackage{amsfonts}&#10;\usepackage{amssymb}&#10;\usepackage{amsmath}&#10;\usepackage{bm}&#10;\usepackage{mathrsfs} &#10;\usepackage{color}&#10;&#10;\usepackage{slashed}&#10;&#10;\newcommand{\com}[1]{{\color[rgb]{0,0,1}{#1}}}&#10;\newcommand{\cgd}[1]{{\color[rgb]{1,0,0}{#1}}}&#10;\newcommand{\gr}[1]{{\color[rgb]{0.25,0.7,0.25}{#1}}}&#10;\newcommand{\blue}[1]{\textcolor[named]{Blue}{#1}}&#10;\newcommand{\green}[1]{{\color[rgb]{0.1,0.6,0.2}{#1}}}&#10;\newcommand{\red}[1]{\textcolor[named]{Red}{#1}}&#10;\newcommand{\gray}[1]{{\color[rgb]{0.7,0.7,0.7}{#1}}}&#10;\newcommand{\pp}[1]{{\color[rgb]{0.7,0.3,0.9}{#1}}}&#10;&#10;%%%%%%%%%%%%%%%%%%%%%%%%%%&#10;&#10;\newcommand{\QED}{\mathrm{QED}}&#10;\newcommand{\eq}{\mathrm{eq}}&#10;&#10;%%%%%%%%%%%%%%%%%%%%%%%%%%%&#10;&#10;\newcommand{\sla}{\slashed}&#10;\newcommand{\nn}{\nonumber}&#10;\newcommand\eref[1]{Eq.~(\ref{#1})}&#10;\newcommand\fref[1]{Fig.~\ref{#1}}&#10;&#10;%%%%%%%%%% Greek alphabets&#10;\renewcommand{\a}{\alpha}&#10;\renewcommand{\b}{\beta}&#10;\renewcommand{\d}{{\delta}}&#10;\renewcommand{\k}{\kappa}&#10;\renewcommand{\l}{\lambda}&#10;\newcommand{\Lam}{ \Lambda }&#10;\newcommand{\al}{\alpha}&#10;\newcommand{\be}{\beta}&#10;&#10;\newcommand{\ep}{ \epsilon }&#10;\newcommand{\vep}{ \varepsilon }&#10;\newcommand{\Gam}{ \Gamma }&#10;\newcommand{\gam}{ \gamma }&#10;\newcommand{\bgam}{ {\bm \gamma} }&#10;&#10;\newcommand{\Lm}{ \Lambda }&#10;&#10;%%%%%%%%%% 3D vectors&#10;\newcommand{\bx}{{\bm{x}}}&#10;\newcommand{\br}{{\bm{r}}}&#10;\newcommand{\bk}{{\bm{k}}}&#10;\newcommand{\bp}{{\bm{p}}}&#10;\newcommand{\bq}{{\bm{q}}}&#10;\newcommand{\bv}{{\bm{v}}}&#10;\newcommand{\bA}{{\bm{A}}}&#10;\newcommand{\bB}{{\bm B}}&#10;\newcommand{\bE}{{\bm E}}&#10;\newcommand{\bj}{{\bm j}}&#10;&#10;\newcommand{\integ}{\int\!\!}&#10;\newcommand{\xint}{\int d^4x}&#10;\newcommand{\pint}{\int \frac{d^4p}{ (2\pi)^4}}&#10;\newcommand{\tint}{\int_{-\infty}^{\infty}}&#10;&#10;\newcommand{\id}{\mbox{1}\hspace{-0.25em}\mbox{l}}&#10;\newcommand{\1}{\mbox{1}\hspace{-0.25em}\mbox{l}}&#10;&#10;&#10;\newcommand{\F}{ {\mathscr{F}} }&#10;\newcommand{\G}{ {\mathscr{G}} }&#10;\renewcommand{\Finv}{ {\mathscr{F}} }&#10;\newcommand{\Ginv}{ {\mathscr{G}} }&#10;\newcommand{\prj}{ {\mathcal P} }&#10;\newcommand{\Q}{ {\mathcal Q} }&#10;\newcommand{\Ham}{ {\mathcal H} }&#10;\newcommand{\Lag}{ {\cal{L}} }&#10;\newcommand{\M}{ {\mathcal M} }&#10;\newcommand{\N}{ {\mathcal N} }&#10;\newcommand{\T}{ {\mathcal T} }&#10;\newcommand{\order}{ {\mathcal O} }&#10;&#10;\newcommand{\as}{ \alpha_s }&#10;\newcommand{\para}{ \parallel}&#10;\newcommand{\tot}{ {\rm tot} }&#10;\newcommand{\EM}{{\rm em}}&#10;\newcommand{\Tr}{ {\rm Tr} }&#10;\newcommand{\tr}{ {\rm tr} }&#10;\newcommand{\diag}{ {\rm diag} }&#10;\newcommand{\sgn}{ {\rm sgn} }&#10;\newcommand{\ext}{ {\rm ext} }&#10;\newcommand{\vac}{ {\rm vac} }&#10;\newcommand{\Hall}{ {\rm Hall} }&#10;\newcommand{\eff}{ {\rm eff} }&#10;\newcommand{\fermion}{ {\rm fermion} }&#10;\newcommand{\bson}{ {\rm boson} }&#10;\newcommand{\quark}{ {\rm quark} }&#10;\newcommand{\gluon}{ {\rm gluon} }&#10;\newcommand{\ghost}{ {\rm ghost} }&#10;\newcommand{\fin}{ {\rm fin} }&#10;\renewcommand{\div}{ {\rm div} }&#10;\newcommand{\UV}{ {\rm UV} }&#10;\newcommand{\IR}{ {\rm IR} }&#10;\newcommand{\NO}{ {\rm NO} }&#10;\newcommand{\q}{ {\rm q} }&#10;\newcommand{\YM}{ {\rm YM} }&#10;\newcommand{\dyn}{ {\rm dyn} }&#10;\newcommand{\LLL}{ {\rm LLL} }&#10;\newcommand{\hLL}{ {\rm hLL} }&#10;\newcommand{\QCD}{ {\rm QCD} }&#10;\newcommand{\Res}{{ \rm Res }}&#10;\newcommand{\Deb}{ {\rm Debye} }&#10;&#10;\newcommand{\vp}{\vect{p}}&#10;\newcommand{\vk}{\vect{k}}&#10;\newcommand{\vl}{\vect{l}}&#10;\newcommand{\vx}{\vect{x}}&#10;\newcommand{\vgamma}{{\boldsymbol \gamma}}&#10;\newcommand{\vzero}{\vect{0}}&#10;\newcommand{\vv}{\vect{v}}&#10;\newcommand{\vB}{\vect{B}}&#10;&#10;\newcommand{\zero}{ {(0)} }&#10;\newcommand{\one}{ {(1)} }&#10;\newcommand{\two}{ {(2)} }&#10;&#10;\newcommand{\pd}{\partial}&#10;\renewcommand{\=}{&amp;=&amp;}&#10;\newcommand{\nnb}{\nn\\}&#10;&#10;%%%%%%%%%%%%%%%%%%%%%%%%%%%%%%%%%%%%%%%%&#10;\begin{document}&#10;%%%%%%%%%%%%%%%%%%%%%%%%%%%%%%%%%%%%%%%%&#10;&#10;\begin{eqnarray}&#10;n_\para^2 \= &#10;\frac{1+\chi_0+\chi_1}{1+\chi_0+\chi_1\cos^2\theta}&#10;\quad \com{\to \ 1}&#10;\nnb&#10;n_\perp^2 \= &#10;\frac{1+\chi_0}{1+\chi_0+\chi_2\sin^2\theta}&#10;\quad \com{\to \ 1}&#10;\nn&#10;\end{eqnarray}&#10;&#10;%%%%%%%%%%%%%%%%%%%%%%%%%%%%%%%%%%%%%%%%&#10;\end{document}&#10;%%%%%%%%%%%%%%%%%%%%%%%%%%%%%%%%%%%%%%%%"/>
  <p:tag name="IGUANATEXSIZE" val="50"/>
  <p:tag name="IGUANATEXCURSOR" val="3847"/>
  <p:tag name="TRANSPARENCY" val="True"/>
  <p:tag name="FILENAME" val=""/>
  <p:tag name="LATEXENGINEID" val="0"/>
  <p:tag name="TEMPFOLDER" val="C:\w32tex\IguanaTex\temp\"/>
  <p:tag name="LATEXFORMHEIGHT" val="312"/>
  <p:tag name="LATEXFORMWIDTH" val="384"/>
  <p:tag name="LATEXFORMWRAP" val="True"/>
  <p:tag name="BITMAPVECTOR" val="0"/>
</p:tagLst>
</file>

<file path=ppt/tags/tag100.xml><?xml version="1.0" encoding="utf-8"?>
<p:tagLst xmlns:a="http://schemas.openxmlformats.org/drawingml/2006/main" xmlns:r="http://schemas.openxmlformats.org/officeDocument/2006/relationships" xmlns:p="http://schemas.openxmlformats.org/presentationml/2006/main">
  <p:tag name="OUTPUTDPI" val="1200"/>
  <p:tag name="ORIGINALHEIGHT" val="305.9617"/>
  <p:tag name="ORIGINALWIDTH" val="1706.787"/>
  <p:tag name="LATEXADDIN" val="\documentclass{article}&#10;\pagestyle{empty}&#10;&#10;\usepackage{latexsym}&#10;\usepackage{amsfonts}&#10;\usepackage{amssymb}&#10;\usepackage{amsmath}&#10;\usepackage{bm}&#10;\usepackage{mathrsfs} &#10;\usepackage{color}&#10;&#10;\usepackage{slashed}&#10;&#10;\newcommand{\com}[1]{{\color[rgb]{0,0,1}{#1}}}&#10;\newcommand{\cgd}[1]{{\color[rgb]{1,0,0}{#1}}}&#10;\newcommand{\gr}[1]{{\color[rgb]{0.25,0.7,0.25}{#1}}}&#10;\newcommand{\blue}[1]{\textcolor[named]{Blue}{#1}}&#10;\newcommand{\green}[1]{{\color[rgb]{0.1,0.6,0.2}{#1}}}&#10;\newcommand{\red}[1]{\textcolor[named]{Red}{#1}}&#10;\newcommand{\gray}[1]{{\color[rgb]{0.7,0.7,0.7}{#1}}}&#10;\newcommand{\pp}[1]{{\color[rgb]{0.7,0.3,0.9}{#1}}}&#10;&#10;%%%%%%%%%%%%%%%%%%%%%%%%%%&#10;&#10;\newcommand{\QED}{\mathrm{QED}}&#10;\newcommand{\eq}{\mathrm{eq}}&#10;&#10;%%%%%%%%%%%%%%%%%%%%%%%%%%%&#10;&#10;\newcommand{\sla}{\slashed}&#10;\newcommand{\nn}{\nonumber}&#10;\newcommand\eref[1]{Eq.~(\ref{#1})}&#10;\newcommand\fref[1]{Fig.~\ref{#1}}&#10;&#10;%%%%%%%%%% Greek alphabets&#10;\renewcommand{\a}{\alpha}&#10;\renewcommand{\b}{\beta}&#10;\renewcommand{\d}{{\delta}}&#10;\renewcommand{\k}{\kappa}&#10;\renewcommand{\l}{\lambda}&#10;\newcommand{\Lam}{ \Lambda }&#10;\newcommand{\al}{\alpha}&#10;\newcommand{\be}{\beta}&#10;&#10;\newcommand{\ep}{ \epsilon }&#10;\newcommand{\vep}{ \varepsilon }&#10;\newcommand{\Gam}{ \Gamma }&#10;\newcommand{\gam}{ \gamma }&#10;\newcommand{\bgam}{ {\bm \gamma} }&#10;&#10;\newcommand{\Lm}{ \Lambda }&#10;&#10;%%%%%%%%%% 3D vectors&#10;\newcommand{\bx}{{\bm{x}}}&#10;\newcommand{\br}{{\bm{r}}}&#10;\newcommand{\bk}{{\bm{k}}}&#10;\newcommand{\bp}{{\bm{p}}}&#10;\newcommand{\bq}{{\bm{q}}}&#10;\newcommand{\bv}{{\bm{v}}}&#10;\newcommand{\bA}{{\bm{A}}}&#10;\newcommand{\bB}{{\bm B}}&#10;\newcommand{\bE}{{\bm E}}&#10;\newcommand{\bj}{{\bm j}}&#10;&#10;\newcommand{\integ}{\int\!\!}&#10;\newcommand{\xint}{\int d^4x}&#10;\newcommand{\pint}{\int \frac{d^4p}{ (2\pi)^4}}&#10;\newcommand{\tint}{\int_{-\infty}^{\infty}}&#10;&#10;\newcommand{\id}{\mbox{1}\hspace{-0.25em}\mbox{l}}&#10;\newcommand{\1}{\mbox{1}\hspace{-0.25em}\mbox{l}}&#10;&#10;&#10;\newcommand{\F}{ {\mathscr{F}} }&#10;\newcommand{\G}{ {\mathscr{G}} }&#10;\renewcommand{\Finv}{ {\mathscr{F}} }&#10;\newcommand{\Ginv}{ {\mathscr{G}} }&#10;\newcommand{\prj}{ {\mathcal P} }&#10;\newcommand{\Q}{ {\mathcal Q} }&#10;\newcommand{\Ham}{ {\mathcal H} }&#10;\newcommand{\Lag}{ {\cal{L}} }&#10;\newcommand{\M}{ {\mathcal M} }&#10;\newcommand{\N}{ {\mathcal N} }&#10;\newcommand{\T}{ {\mathcal T} }&#10;\newcommand{\order}{ {\mathcal O} }&#10;&#10;\newcommand{\as}{ \alpha_s }&#10;\newcommand{\para}{ \parallel}&#10;\newcommand{\tot}{ {\rm tot} }&#10;\newcommand{\EM}{{\rm em}}&#10;\newcommand{\Tr}{ {\rm Tr} }&#10;\newcommand{\tr}{ {\rm tr} }&#10;\newcommand{\diag}{ {\rm diag} }&#10;\newcommand{\sgn}{ {\rm sgn} }&#10;\newcommand{\ext}{ {\rm ext} }&#10;\newcommand{\vac}{ {\rm vac} }&#10;\newcommand{\Hall}{ {\rm Hall} }&#10;\newcommand{\eff}{ {\rm eff} }&#10;\newcommand{\fermion}{ {\rm fermion} }&#10;\newcommand{\bson}{ {\rm boson} }&#10;\newcommand{\quark}{ {\rm quark} }&#10;\newcommand{\gluon}{ {\rm gluon} }&#10;\newcommand{\ghost}{ {\rm ghost} }&#10;\newcommand{\fin}{ {\rm fin} }&#10;\renewcommand{\div}{ {\rm div} }&#10;\newcommand{\UV}{ {\rm UV} }&#10;\newcommand{\IR}{ {\rm IR} }&#10;\newcommand{\NO}{ {\rm NO} }&#10;\newcommand{\q}{ {\rm q} }&#10;\newcommand{\YM}{ {\rm YM} }&#10;\newcommand{\dyn}{ {\rm dyn} }&#10;\newcommand{\LLL}{ {\rm LLL} }&#10;\newcommand{\hLL}{ {\rm hLL} }&#10;\newcommand{\QCD}{ {\rm QCD} }&#10;\newcommand{\Res}{{ \rm Res }}&#10;\newcommand{\Deb}{ {\rm Debye} }&#10;&#10;\newcommand{\vp}{\vect{p}}&#10;\newcommand{\vk}{\vect{k}}&#10;\newcommand{\vl}{\vect{l}}&#10;\newcommand{\vx}{\vect{x}}&#10;\newcommand{\vgamma}{{\boldsymbol \gamma}}&#10;\newcommand{\vzero}{\vect{0}}&#10;\newcommand{\vv}{\vect{v}}&#10;\newcommand{\vB}{\vect{B}}&#10;&#10;\newcommand{\zero}{ {(0)} }&#10;\newcommand{\one}{ {(1)} }&#10;\newcommand{\two}{ {(2)} }&#10;&#10;\newcommand{\pd}{\partial}&#10;\renewcommand{\=}{&amp;=&amp;}&#10;\newcommand{\nnb}{\nn\\}&#10;&#10;%%%%%%%%%%%%%%%%%%%%%%%%%%%%%%%%%%%%%%%%&#10;\begin{document}&#10;%%%%%%%%%%%%%%%%%%%%%%%%%%%%%%%%%%%%%%%%&#10;&#10;\begin{eqnarray}&#10;{\mathcal R}_n \frac{i}{\sla D_\ext -m} &#10;{\mathcal R}_{n'}^\dagger = \frac{i}{\sla p_n -m}\delta_{nn'}&#10;\nn&#10;\end{eqnarray}&#10;&#10;%%%%%%%%%%%%%%%%%%%%%%%%%%%%%%%%%%%%%%%%&#10;\end{document}&#10;%%%%%%%%%%%%%%%%%%%%%%%%%%%%%%%%%%%%%%%%"/>
  <p:tag name="IGUANATEXSIZE" val="50"/>
  <p:tag name="IGUANATEXCURSOR" val="3792"/>
  <p:tag name="TRANSPARENCY" val="True"/>
  <p:tag name="FILENAME" val=""/>
  <p:tag name="LATEXENGINEID" val="0"/>
  <p:tag name="TEMPFOLDER" val="C:\w32tex\IguanaTex\temp\"/>
  <p:tag name="LATEXFORMHEIGHT" val="312"/>
  <p:tag name="LATEXFORMWIDTH" val="384"/>
  <p:tag name="LATEXFORMWRAP" val="True"/>
  <p:tag name="BITMAPVECTOR" val="0"/>
</p:tagLst>
</file>

<file path=ppt/tags/tag101.xml><?xml version="1.0" encoding="utf-8"?>
<p:tagLst xmlns:a="http://schemas.openxmlformats.org/drawingml/2006/main" xmlns:r="http://schemas.openxmlformats.org/officeDocument/2006/relationships" xmlns:p="http://schemas.openxmlformats.org/presentationml/2006/main">
  <p:tag name="OUTPUTDPI" val="1200"/>
  <p:tag name="ORIGINALHEIGHT" val="149.2313"/>
  <p:tag name="ORIGINALWIDTH" val="1340.083"/>
  <p:tag name="LATEXADDIN" val="\documentclass{article}&#10;\pagestyle{empty}&#10;&#10;\usepackage{latexsym}&#10;\usepackage{amsfonts}&#10;\usepackage{amssymb}&#10;\usepackage{amsmath}&#10;\usepackage{bm}&#10;\usepackage{mathrsfs} &#10;\usepackage{color}&#10;&#10;\usepackage{slashed}&#10;&#10;\newcommand{\com}[1]{{\color[rgb]{0,0,1}{#1}}}&#10;\newcommand{\cgd}[1]{{\color[rgb]{1,0,0}{#1}}}&#10;\newcommand{\gr}[1]{{\color[rgb]{0.25,0.7,0.25}{#1}}}&#10;\newcommand{\blue}[1]{\textcolor[named]{Blue}{#1}}&#10;\newcommand{\green}[1]{{\color[rgb]{0.1,0.6,0.2}{#1}}}&#10;\newcommand{\red}[1]{\textcolor[named]{Red}{#1}}&#10;\newcommand{\gray}[1]{{\color[rgb]{0.7,0.7,0.7}{#1}}}&#10;\newcommand{\pp}[1]{{\color[rgb]{0.7,0.3,0.9}{#1}}}&#10;&#10;%%%%%%%%%%%%%%%%%%%%%%%%%%&#10;&#10;\newcommand{\QED}{\mathrm{QED}}&#10;\newcommand{\eq}{\mathrm{eq}}&#10;&#10;%%%%%%%%%%%%%%%%%%%%%%%%%%%&#10;&#10;\newcommand{\sla}{\slashed}&#10;\newcommand{\nn}{\nonumber}&#10;\newcommand\eref[1]{Eq.~(\ref{#1})}&#10;\newcommand\fref[1]{Fig.~\ref{#1}}&#10;&#10;%%%%%%%%%% Greek alphabets&#10;\renewcommand{\a}{\alpha}&#10;\renewcommand{\b}{\beta}&#10;\renewcommand{\d}{{\delta}}&#10;\renewcommand{\k}{\kappa}&#10;\renewcommand{\l}{\lambda}&#10;\newcommand{\Lam}{ \Lambda }&#10;\newcommand{\al}{\alpha}&#10;\newcommand{\be}{\beta}&#10;&#10;\newcommand{\ep}{ \epsilon }&#10;\newcommand{\vep}{ \varepsilon }&#10;\newcommand{\Gam}{ \Gamma }&#10;\newcommand{\gam}{ \gamma }&#10;\newcommand{\bgam}{ {\bm \gamma} }&#10;&#10;\newcommand{\Lm}{ \Lambda }&#10;&#10;%%%%%%%%%% 3D vectors&#10;\newcommand{\bx}{{\bm{x}}}&#10;\newcommand{\br}{{\bm{r}}}&#10;\newcommand{\bk}{{\bm{k}}}&#10;\newcommand{\bp}{{\bm{p}}}&#10;\newcommand{\bq}{{\bm{q}}}&#10;\newcommand{\bv}{{\bm{v}}}&#10;\newcommand{\bA}{{\bm{A}}}&#10;\newcommand{\bB}{{\bm B}}&#10;\newcommand{\bE}{{\bm E}}&#10;\newcommand{\bj}{{\bm j}}&#10;&#10;\newcommand{\integ}{\int\!\!}&#10;\newcommand{\xint}{\int d^4x}&#10;\newcommand{\pint}{\int \frac{d^4p}{ (2\pi)^4}}&#10;\newcommand{\tint}{\int_{-\infty}^{\infty}}&#10;&#10;\newcommand{\id}{\mbox{1}\hspace{-0.25em}\mbox{l}}&#10;\newcommand{\1}{\mbox{1}\hspace{-0.25em}\mbox{l}}&#10;&#10;&#10;\newcommand{\F}{ {\mathscr{F}} }&#10;\newcommand{\G}{ {\mathscr{G}} }&#10;\renewcommand{\Finv}{ {\mathscr{F}} }&#10;\newcommand{\Ginv}{ {\mathscr{G}} }&#10;\newcommand{\prj}{ {\mathcal P} }&#10;\newcommand{\Q}{ {\mathcal Q} }&#10;\newcommand{\Ham}{ {\mathcal H} }&#10;\newcommand{\Lag}{ {\cal{L}} }&#10;\newcommand{\M}{ {\mathcal M} }&#10;\newcommand{\N}{ {\mathcal N} }&#10;\newcommand{\T}{ {\mathcal T} }&#10;\newcommand{\order}{ {\mathcal O} }&#10;&#10;\newcommand{\as}{ \alpha_s }&#10;\newcommand{\para}{ \parallel}&#10;\newcommand{\tot}{ {\rm tot} }&#10;\newcommand{\EM}{{\rm em}}&#10;\newcommand{\Tr}{ {\rm Tr} }&#10;\newcommand{\tr}{ {\rm tr} }&#10;\newcommand{\diag}{ {\rm diag} }&#10;\newcommand{\sgn}{ {\rm sgn} }&#10;\newcommand{\ext}{ {\rm ext} }&#10;\newcommand{\vac}{ {\rm vac} }&#10;\newcommand{\Hall}{ {\rm Hall} }&#10;\newcommand{\eff}{ {\rm eff} }&#10;\newcommand{\fermion}{ {\rm fermion} }&#10;\newcommand{\bson}{ {\rm boson} }&#10;\newcommand{\quark}{ {\rm quark} }&#10;\newcommand{\gluon}{ {\rm gluon} }&#10;\newcommand{\ghost}{ {\rm ghost} }&#10;\newcommand{\fin}{ {\rm fin} }&#10;\renewcommand{\div}{ {\rm div} }&#10;\newcommand{\UV}{ {\rm UV} }&#10;\newcommand{\IR}{ {\rm IR} }&#10;\newcommand{\NO}{ {\rm NO} }&#10;\newcommand{\q}{ {\rm q} }&#10;\newcommand{\YM}{ {\rm YM} }&#10;\newcommand{\dyn}{ {\rm dyn} }&#10;\newcommand{\LLL}{ {\rm LLL} }&#10;\newcommand{\hLL}{ {\rm hLL} }&#10;\newcommand{\QCD}{ {\rm QCD} }&#10;\newcommand{\Res}{{ \rm Res }}&#10;\newcommand{\Deb}{ {\rm Debye} }&#10;&#10;\newcommand{\vp}{\vect{p}}&#10;\newcommand{\vk}{\vect{k}}&#10;\newcommand{\vl}{\vect{l}}&#10;\newcommand{\vx}{\vect{x}}&#10;\newcommand{\vgamma}{{\boldsymbol \gamma}}&#10;\newcommand{\vzero}{\vect{0}}&#10;\newcommand{\vv}{\vect{v}}&#10;\newcommand{\vB}{\vect{B}}&#10;&#10;\newcommand{\zero}{ {(0)} }&#10;\newcommand{\one}{ {(1)} }&#10;\newcommand{\two}{ {(2)} }&#10;&#10;\newcommand{\pd}{\partial}&#10;\renewcommand{\=}{&amp;=&amp;}&#10;\newcommand{\nnb}{\nn\\}&#10;&#10;%%%%%%%%%%%%%%%%%%%%%%%%%%%%%%%%%%%%%%%%&#10;\begin{document}&#10;%%%%%%%%%%%%%%%%%%%%%%%%%%%%%%%%%%%%%%%%&#10;&#10;\begin{eqnarray}&#10;p_n^\mu=(p^0, \sqrt{2n|eB|} ,0,p^3)&#10;\nn&#10;\end{eqnarray}&#10;&#10;%%%%%%%%%%%%%%%%%%%%%%%%%%%%%%%%%%%%%%%%&#10;\end{document}&#10;%%%%%%%%%%%%%%%%%%%%%%%%%%%%%%%%%%%%%%%%"/>
  <p:tag name="IGUANATEXSIZE" val="50"/>
  <p:tag name="IGUANATEXCURSOR" val="3725"/>
  <p:tag name="TRANSPARENCY" val="True"/>
  <p:tag name="FILENAME" val=""/>
  <p:tag name="LATEXENGINEID" val="0"/>
  <p:tag name="TEMPFOLDER" val="C:\w32tex\IguanaTex\temp\"/>
  <p:tag name="LATEXFORMHEIGHT" val="312"/>
  <p:tag name="LATEXFORMWIDTH" val="384"/>
  <p:tag name="LATEXFORMWRAP" val="True"/>
  <p:tag name="BITMAPVECTOR" val="0"/>
</p:tagLst>
</file>

<file path=ppt/tags/tag102.xml><?xml version="1.0" encoding="utf-8"?>
<p:tagLst xmlns:a="http://schemas.openxmlformats.org/drawingml/2006/main" xmlns:r="http://schemas.openxmlformats.org/officeDocument/2006/relationships" xmlns:p="http://schemas.openxmlformats.org/presentationml/2006/main">
  <p:tag name="OUTPUTDPI" val="1200"/>
  <p:tag name="ORIGINALHEIGHT" val="111.7361"/>
  <p:tag name="ORIGINALWIDTH" val="710.9111"/>
  <p:tag name="LATEXADDIN" val="\documentclass{article}&#10;\pagestyle{empty}&#10;&#10;\usepackage{latexsym}&#10;\usepackage{amsfonts}&#10;\usepackage{amssymb}&#10;\usepackage{amsmath}&#10;\usepackage{bm}&#10;\usepackage{mathrsfs} &#10;\usepackage{color}&#10;&#10;\usepackage{slashed}&#10;&#10;\newcommand{\com}[1]{{\color[rgb]{0,0,1}{#1}}}&#10;\newcommand{\cgd}[1]{{\color[rgb]{1,0,0}{#1}}}&#10;\newcommand{\gr}[1]{{\color[rgb]{0.25,0.7,0.25}{#1}}}&#10;\newcommand{\blue}[1]{\textcolor[named]{Blue}{#1}}&#10;\newcommand{\green}[1]{{\color[rgb]{0.1,0.6,0.2}{#1}}}&#10;\newcommand{\red}[1]{\textcolor[named]{Red}{#1}}&#10;\newcommand{\gray}[1]{{\color[rgb]{0.7,0.7,0.7}{#1}}}&#10;\newcommand{\pp}[1]{{\color[rgb]{0.7,0.3,0.9}{#1}}}&#10;&#10;%%%%%%%%%%%%%%%%%%%%%%%%%%&#10;&#10;\newcommand{\QED}{\mathrm{QED}}&#10;\newcommand{\eq}{\mathrm{eq}}&#10;&#10;%%%%%%%%%%%%%%%%%%%%%%%%%%%&#10;&#10;\newcommand{\sla}{\slashed}&#10;\newcommand{\nn}{\nonumber}&#10;\newcommand\eref[1]{Eq.~(\ref{#1})}&#10;\newcommand\fref[1]{Fig.~\ref{#1}}&#10;&#10;%%%%%%%%%% Greek alphabets&#10;\renewcommand{\a}{\alpha}&#10;\renewcommand{\b}{\beta}&#10;\renewcommand{\d}{{\delta}}&#10;\renewcommand{\k}{\kappa}&#10;\renewcommand{\l}{\lambda}&#10;\newcommand{\Lam}{ \Lambda }&#10;\newcommand{\al}{\alpha}&#10;\newcommand{\be}{\beta}&#10;&#10;\newcommand{\ep}{ \epsilon }&#10;\newcommand{\vep}{ \varepsilon }&#10;\newcommand{\Gam}{ \Gamma }&#10;\newcommand{\gam}{ \gamma }&#10;\newcommand{\bgam}{ {\bm \gamma} }&#10;&#10;\newcommand{\Lm}{ \Lambda }&#10;&#10;%%%%%%%%%% 3D vectors&#10;\newcommand{\bx}{{\bm{x}}}&#10;\newcommand{\br}{{\bm{r}}}&#10;\newcommand{\bk}{{\bm{k}}}&#10;\newcommand{\bp}{{\bm{p}}}&#10;\newcommand{\bq}{{\bm{q}}}&#10;\newcommand{\bv}{{\bm{v}}}&#10;\newcommand{\bA}{{\bm{A}}}&#10;\newcommand{\bB}{{\bm B}}&#10;\newcommand{\bE}{{\bm E}}&#10;\newcommand{\bj}{{\bm j}}&#10;&#10;\newcommand{\integ}{\int\!\!}&#10;\newcommand{\xint}{\int d^4x}&#10;\newcommand{\pint}{\int \frac{d^4p}{ (2\pi)^4}}&#10;\newcommand{\tint}{\int_{-\infty}^{\infty}}&#10;&#10;\newcommand{\id}{\mbox{1}\hspace{-0.25em}\mbox{l}}&#10;\newcommand{\1}{\mbox{1}\hspace{-0.25em}\mbox{l}}&#10;&#10;&#10;\newcommand{\F}{ {\mathscr{F}} }&#10;\newcommand{\G}{ {\mathscr{G}} }&#10;\renewcommand{\Finv}{ {\mathscr{F}} }&#10;\newcommand{\Ginv}{ {\mathscr{G}} }&#10;\newcommand{\prj}{ {\mathcal P} }&#10;\newcommand{\Q}{ {\mathcal Q} }&#10;\newcommand{\Ham}{ {\mathcal H} }&#10;\newcommand{\Lag}{ {\cal{L}} }&#10;\newcommand{\M}{ {\mathcal M} }&#10;\newcommand{\N}{ {\mathcal N} }&#10;\newcommand{\T}{ {\mathcal T} }&#10;\newcommand{\order}{ {\mathcal O} }&#10;&#10;\newcommand{\as}{ \alpha_s }&#10;\newcommand{\para}{ \parallel}&#10;\newcommand{\tot}{ {\rm tot} }&#10;\newcommand{\EM}{{\rm em}}&#10;\newcommand{\Tr}{ {\rm Tr} }&#10;\newcommand{\tr}{ {\rm tr} }&#10;\newcommand{\diag}{ {\rm diag} }&#10;\newcommand{\sgn}{ {\rm sgn} }&#10;\newcommand{\ext}{ {\rm ext} }&#10;\newcommand{\vac}{ {\rm vac} }&#10;\newcommand{\Hall}{ {\rm Hall} }&#10;\newcommand{\eff}{ {\rm eff} }&#10;\newcommand{\fermion}{ {\rm fermion} }&#10;\newcommand{\bson}{ {\rm boson} }&#10;\newcommand{\quark}{ {\rm quark} }&#10;\newcommand{\gluon}{ {\rm gluon} }&#10;\newcommand{\ghost}{ {\rm ghost} }&#10;\newcommand{\fin}{ {\rm fin} }&#10;\renewcommand{\div}{ {\rm div} }&#10;\newcommand{\UV}{ {\rm UV} }&#10;\newcommand{\IR}{ {\rm IR} }&#10;\newcommand{\NO}{ {\rm NO} }&#10;\newcommand{\q}{ {\rm q} }&#10;\newcommand{\YM}{ {\rm YM} }&#10;\newcommand{\dyn}{ {\rm dyn} }&#10;\newcommand{\LLL}{ {\rm LLL} }&#10;\newcommand{\hLL}{ {\rm hLL} }&#10;\newcommand{\QCD}{ {\rm QCD} }&#10;\newcommand{\Res}{{ \rm Res }}&#10;\newcommand{\Deb}{ {\rm Debye} }&#10;&#10;\newcommand{\vp}{\vect{p}}&#10;\newcommand{\vk}{\vect{k}}&#10;\newcommand{\vl}{\vect{l}}&#10;\newcommand{\vx}{\vect{x}}&#10;\newcommand{\vgamma}{{\boldsymbol \gamma}}&#10;\newcommand{\vzero}{\vect{0}}&#10;\newcommand{\vv}{\vect{v}}&#10;\newcommand{\vB}{\vect{B}}&#10;&#10;\newcommand{\zero}{ {(0)} }&#10;\newcommand{\one}{ {(1)} }&#10;\newcommand{\two}{ {(2)} }&#10;&#10;\newcommand{\pd}{\partial}&#10;\renewcommand{\=}{&amp;=&amp;}&#10;\newcommand{\nnb}{\nn\\}&#10;&#10;%%%%%%%%%%%%%%%%%%%%%%%%%%%%%%%%%%%%%%%%&#10;\begin{document}&#10;%%%%%%%%%%%%%%%%%%%%%%%%%%%%%%%%%%%%%%%%&#10;&#10;Energy levels&#10;&#10;%%%%%%%%%%%%%%%%%%%%%%%%%%%%%%%%%%%%%%%%&#10;\end{document}&#10;%%%%%%%%%%%%%%%%%%%%%%%%%%%%%%%%%%%%%%%%"/>
  <p:tag name="IGUANATEXSIZE" val="50"/>
  <p:tag name="IGUANATEXCURSOR" val="3687"/>
  <p:tag name="TRANSPARENCY" val="True"/>
  <p:tag name="FILENAME" val=""/>
  <p:tag name="LATEXENGINEID" val="0"/>
  <p:tag name="TEMPFOLDER" val="C:\w32tex\IguanaTex\temp\"/>
  <p:tag name="LATEXFORMHEIGHT" val="312"/>
  <p:tag name="LATEXFORMWIDTH" val="384"/>
  <p:tag name="LATEXFORMWRAP" val="True"/>
  <p:tag name="BITMAPVECTOR" val="0"/>
</p:tagLst>
</file>

<file path=ppt/tags/tag103.xml><?xml version="1.0" encoding="utf-8"?>
<p:tagLst xmlns:a="http://schemas.openxmlformats.org/drawingml/2006/main" xmlns:r="http://schemas.openxmlformats.org/officeDocument/2006/relationships" xmlns:p="http://schemas.openxmlformats.org/presentationml/2006/main">
  <p:tag name="OUTPUTDPI" val="1200"/>
  <p:tag name="ORIGINALHEIGHT" val="745.4069"/>
  <p:tag name="ORIGINALWIDTH" val="1307.087"/>
  <p:tag name="LATEXADDIN" val="\documentclass{article}&#10;\pagestyle{empty}&#10;&#10;\usepackage{latexsym}&#10;\usepackage{amsfonts}&#10;\usepackage{amssymb}&#10;\usepackage{amsmath}&#10;\usepackage{bm}&#10;\usepackage{mathrsfs} &#10;\usepackage{color}&#10;&#10;\usepackage{slashed}&#10;&#10;\newcommand{\com}[1]{{\color[rgb]{0,0,1}{#1}}}&#10;\newcommand{\cgd}[1]{{\color[rgb]{1,0,0}{#1}}}&#10;\newcommand{\ans}[1]{{\sf\color[rgb]{0,1,0}{#1}}}&#10;\newcommand{\blue}[1]{\textcolor[named]{Blue}{#1}}&#10;\newcommand{\green}[1]{\textcolor[named]{Green}{#1}}&#10;\newcommand{\red}[1]{\textcolor[named]{Red}{#1}}&#10;&#10;%%%%%%%%%%%%%%%%%%%%%%%%%%%%%%%%%%%%%%%%%%%%%%%%%%%%%%%%&#10;&#10;\newcommand{\sla}{\slashed}&#10;&#10;\newcommand{\sgn}{ {\rm sgn} }&#10;\newcommand{\prj}{ {\mathcal P} }&#10;\newcommand{\mf}{ m_f }&#10;\newcommand{\gam}{ \gamma }&#10;\newcommand{\M}{ {\mathcal M} }&#10;\newcommand{\N}{ {\mathcal N} }&#10;&#10;\newcommand{\bx}{{\bm{x}}}&#10;\newcommand{\br}{{\bm{r}}}&#10;\newcommand{\bk}{{\bm{k}}}&#10;\newcommand{\bp}{{\bm{p}}}&#10;\newcommand{\bq}{{\bm{q}}}&#10;\newcommand{\integ}{\int\!\!}&#10;&#10;\newcommand{\F}{ {\mathscr{F}} }&#10;\newcommand{\G}{ {\mathscr{G}} }&#10;\newcommand{\bB}{{\bm{B}}}&#10;\newcommand{\bE}{{\bm{E}}}&#10;&#10;\newcommand{\bv}{{\bm{v}}}&#10;\newcommand{\bl}{{\bm{\ell}}}&#10;\newcommand{\para}{{\parallel}}&#10;&#10;\newcommand{\nn}{{\nonumber}}&#10;&#10;%%%%%%%%%%%%%%%%%%%%%%%%%%%%%%%%%%%%%%%%&#10;\begin{document}&#10;%%%%%%%%%%%%%%%%%%%%%%%%%%%%%%%%%%%%%%%%&#10;&#10;\begin{eqnarray}&#10;\eta_\para^{\mu\nu} &amp;=&amp; (1 , \ \ 0, \ \ 0, -1)&#10;\nn&#10;\\&#10;\eta_\perp^{\mu\nu} &amp;=&amp; (0 , \ -1, \ -1, 0)&#10;\nn&#10;\\&#10;q_\parallel^\mu &amp;=&amp; \eta_\para^{\mu\nu} q_\nu&#10;\nn&#10;\\&#10;q_\perp^\mu &amp;=&amp; \eta_\perp^{\mu\nu} q_\nu&#10;\nn&#10;\end{eqnarray}&#10;&#10;%%%%%%%%%%%%%%%%%%%%%%%%%%%%%%%%%%%%%%%%&#10;\end{document}&#10;%%%%%%%%%%%%%%%%%%%%%%%%%%%%%%%%%%%%%%%%"/>
  <p:tag name="IGUANATEXSIZE" val="50"/>
  <p:tag name="IGUANATEXCURSOR" val="1505"/>
  <p:tag name="TRANSPARENCY" val="True"/>
  <p:tag name="FILENAME" val=""/>
  <p:tag name="LATEXENGINEID" val="0"/>
  <p:tag name="TEMPFOLDER" val="C:\w32tex\IguanaTex\temp\"/>
  <p:tag name="LATEXFORMHEIGHT" val="312"/>
  <p:tag name="LATEXFORMWIDTH" val="384"/>
  <p:tag name="LATEXFORMWRAP" val="True"/>
  <p:tag name="BITMAPVECTOR" val="0"/>
</p:tagLst>
</file>

<file path=ppt/tags/tag104.xml><?xml version="1.0" encoding="utf-8"?>
<p:tagLst xmlns:a="http://schemas.openxmlformats.org/drawingml/2006/main" xmlns:r="http://schemas.openxmlformats.org/officeDocument/2006/relationships" xmlns:p="http://schemas.openxmlformats.org/presentationml/2006/main">
  <p:tag name="OUTPUTDPI" val="1200"/>
  <p:tag name="ORIGINALHEIGHT" val="347.2066"/>
  <p:tag name="ORIGINALWIDTH" val="776.9029"/>
  <p:tag name="LATEXADDIN" val="\documentclass{article}&#10;\pagestyle{empty}&#10;&#10;\usepackage{latexsym}&#10;\usepackage{amsfonts}&#10;\usepackage{amssymb}&#10;\usepackage{amsmath}&#10;\usepackage{bm}&#10;\usepackage{mathrsfs} &#10;\usepackage{color}&#10;&#10;\usepackage{slashed}&#10;&#10;\newcommand{\com}[1]{{\color[rgb]{0,0,1}{#1}}}&#10;\newcommand{\cgd}[1]{{\color[rgb]{1,0,0}{#1}}}&#10;\newcommand{\ans}[1]{{\sf\color[rgb]{0,1,0}{#1}}}&#10;\newcommand{\blue}[1]{\textcolor[named]{Blue}{#1}}&#10;\newcommand{\green}[1]{\textcolor[named]{Green}{#1}}&#10;\newcommand{\red}[1]{\textcolor[named]{Red}{#1}}&#10;&#10;%%%%%%%%%%%%%%%%%%%%%%%%%%%%%%%%%%%%%%%%%%%%%%%%%%%%%%%%&#10;&#10;\newcommand{\sla}{\slashed}&#10;&#10;\newcommand{\sgn}{ {\rm sgn} }&#10;\newcommand{\prj}{ {\mathcal P} }&#10;\newcommand{\mf}{ m_f }&#10;\newcommand{\gam}{ \gamma }&#10;\newcommand{\M}{ {\mathcal M} }&#10;\newcommand{\N}{ {\mathcal N} }&#10;&#10;\newcommand{\bx}{{\bm{x}}}&#10;\newcommand{\br}{{\bm{r}}}&#10;\newcommand{\bk}{{\bm{k}}}&#10;\newcommand{\bp}{{\bm{p}}}&#10;\newcommand{\bq}{{\bm{q}}}&#10;\newcommand{\integ}{\int\!\!}&#10;&#10;\newcommand{\F}{ {\mathscr{F}} }&#10;\newcommand{\G}{ {\mathscr{G}} }&#10;\newcommand{\bB}{{\bm{B}}}&#10;\newcommand{\bE}{{\bm{E}}}&#10;&#10;\newcommand{\bv}{{\bm{v}}}&#10;\newcommand{\bl}{{\bm{\ell}}}&#10;\newcommand{\para}{{\parallel}}&#10;&#10;\newcommand{\nn}{{\nonumber}}&#10;&#10;%%%%%%%%%%%%%%%%%%%%%%%%%%%%%%%%%%%%%%%%&#10;\begin{document}&#10;%%%%%%%%%%%%%%%%%%%%%%%%%%%%%%%%%%%%%%%%&#10;&#10;\begin{eqnarray}&#10;q_\parallel^\mu &amp;=&amp; \eta_\para^{\mu\nu} q_\nu&#10;\nn&#10;\\&#10;q_\perp^\mu &amp;=&amp; \eta_\perp^{\mu\nu} q_\nu&#10;\nn&#10;\end{eqnarray}&#10;&#10;%%%%%%%%%%%%%%%%%%%%%%%%%%%%%%%%%%%%%%%%&#10;\end{document}&#10;%%%%%%%%%%%%%%%%%%%%%%%%%%%%%%%%%%%%%%%%"/>
  <p:tag name="IGUANATEXSIZE" val="50"/>
  <p:tag name="IGUANATEXCURSOR" val="1400"/>
  <p:tag name="TRANSPARENCY" val="True"/>
  <p:tag name="FILENAME" val=""/>
  <p:tag name="LATEXENGINEID" val="0"/>
  <p:tag name="TEMPFOLDER" val="C:\w32tex\IguanaTex\temp\"/>
  <p:tag name="LATEXFORMHEIGHT" val="312"/>
  <p:tag name="LATEXFORMWIDTH" val="384"/>
  <p:tag name="LATEXFORMWRAP" val="True"/>
  <p:tag name="BITMAPVECTOR" val="0"/>
</p:tagLst>
</file>

<file path=ppt/tags/tag105.xml><?xml version="1.0" encoding="utf-8"?>
<p:tagLst xmlns:a="http://schemas.openxmlformats.org/drawingml/2006/main" xmlns:r="http://schemas.openxmlformats.org/officeDocument/2006/relationships" xmlns:p="http://schemas.openxmlformats.org/presentationml/2006/main">
  <p:tag name="OUTPUTDPI" val="1200"/>
  <p:tag name="ORIGINALHEIGHT" val="299.9625"/>
  <p:tag name="ORIGINALWIDTH" val="3019.873"/>
  <p:tag name="LATEXADDIN" val="\documentclass{article}&#10;\pagestyle{empty}&#10;&#10;\usepackage{latexsym}&#10;\usepackage{amsfonts}&#10;\usepackage{amssymb}&#10;\usepackage{amsmath}&#10;\usepackage{bm}&#10;\usepackage{mathrsfs} &#10;\usepackage{color}&#10;&#10;\usepackage{slashed}&#10;&#10;\newcommand{\com}[1]{{\color[rgb]{0,0,1}{#1}}}&#10;\newcommand{\cgd}[1]{{\color[rgb]{1,0,0}{#1}}}&#10;\newcommand{\ans}[1]{{\sf\color[rgb]{0,1,0}{#1}}}&#10;\newcommand{\blue}[1]{\textcolor[named]{Blue}{#1}}&#10;\newcommand{\green}[1]{\textcolor[named]{Green}{#1}}&#10;\newcommand{\red}[1]{\textcolor[named]{Red}{#1}}&#10;&#10;%%%%%%%%%%%%%%%%%%%%%%%%%%%%%%%%%%%%%%%%%%%%%%%%%%%%%%%%&#10;&#10;\newcommand{\sla}{\slashed}&#10;&#10;\newcommand{\sgn}{ {\rm sgn} }&#10;\newcommand{\prj}{ {\mathcal P} }&#10;\newcommand{\mf}{ m_f }&#10;\newcommand{\gam}{ \gamma }&#10;\newcommand{\M}{ {\mathcal M} }&#10;\newcommand{\N}{ {\mathcal N} }&#10;&#10;\newcommand{\bx}{{\bm{x}}}&#10;\newcommand{\br}{{\bm{r}}}&#10;\newcommand{\bk}{{\bm{k}}}&#10;\newcommand{\bp}{{\bm{p}}}&#10;\newcommand{\bq}{{\bm{q}}}&#10;\newcommand{\integ}{\int\!\!}&#10;&#10;\newcommand{\F}{ {\mathscr{F}} }&#10;\newcommand{\G}{ {\mathscr{G}} }&#10;\newcommand{\bB}{{\bm{B}}}&#10;\newcommand{\bE}{{\bm{E}}}&#10;&#10;\newcommand{\bv}{{\bm{v}}}&#10;\newcommand{\bl}{{\bm{\ell}}}&#10;\newcommand{\para}{{\parallel}}&#10;&#10;\newcommand{\nn}{{\nonumber}}&#10;&#10;%%%%%%%%%%%%%%%%%%%%%%%%%%%%%%%%%%%%%%%%&#10;\begin{document}&#10;%%%%%%%%%%%%%%%%%%%%%%%%%%%%%%%%%%%%%%%%&#10;&#10;$\eta^{\mu\nu}$: Minkowski metric, &#10;&#10;$\eta_\para^{\mu\nu}, \, \eta_\perp^{\mu\nu}$: &#10;Metrices in the subspaces wrt the B direction&#10;&#10;%%%%%%%%%%%%%%%%%%%%%%%%%%%%%%%%%%%%%%%%&#10;\end{document}&#10;%%%%%%%%%%%%%%%%%%%%%%%%%%%%%%%%%%%%%%%%"/>
  <p:tag name="IGUANATEXSIZE" val="50"/>
  <p:tag name="IGUANATEXCURSOR" val="1415"/>
  <p:tag name="TRANSPARENCY" val="True"/>
  <p:tag name="FILENAME" val=""/>
  <p:tag name="LATEXENGINEID" val="0"/>
  <p:tag name="TEMPFOLDER" val="C:\w32tex\IguanaTex\temp\"/>
  <p:tag name="LATEXFORMHEIGHT" val="312"/>
  <p:tag name="LATEXFORMWIDTH" val="384"/>
  <p:tag name="LATEXFORMWRAP" val="True"/>
  <p:tag name="BITMAPVECTOR" val="0"/>
</p:tagLst>
</file>

<file path=ppt/tags/tag106.xml><?xml version="1.0" encoding="utf-8"?>
<p:tagLst xmlns:a="http://schemas.openxmlformats.org/drawingml/2006/main" xmlns:r="http://schemas.openxmlformats.org/officeDocument/2006/relationships" xmlns:p="http://schemas.openxmlformats.org/presentationml/2006/main">
  <p:tag name="OUTPUTDPI" val="1200"/>
  <p:tag name="ORIGINALHEIGHT" val="373.4533"/>
  <p:tag name="ORIGINALWIDTH" val="1293.588"/>
  <p:tag name="LATEXADDIN" val="\documentclass{article}&#10;\pagestyle{empty}&#10;&#10;\usepackage{latexsym}&#10;\usepackage{amsfonts}&#10;\usepackage{amssymb}&#10;\usepackage{amsmath}&#10;\usepackage{bm}&#10;\usepackage{mathrsfs} &#10;\usepackage{color}&#10;&#10;\usepackage{slashed}&#10;&#10;\newcommand{\com}[1]{{\color[rgb]{0,0,1}{#1}}}&#10;\newcommand{\cgd}[1]{{\color[rgb]{1,0,0}{#1}}}&#10;\newcommand{\ans}[1]{{\sf\color[rgb]{0,1,0}{#1}}}&#10;\newcommand{\blue}[1]{\textcolor[named]{Blue}{#1}}&#10;\newcommand{\green}[1]{\textcolor[named]{Green}{#1}}&#10;\newcommand{\red}[1]{\textcolor[named]{Red}{#1}}&#10;&#10;%%%%%%%%%%%%%%%%%%%%%%%%%%%%%%%%%%%%%%%%%%%%%%%%%%%%%%%%&#10;&#10;\newcommand{\sla}{\slashed}&#10;&#10;\newcommand{\sgn}{ {\rm sgn} }&#10;\newcommand{\prj}{ {\mathcal P} }&#10;\newcommand{\mf}{ m_f }&#10;\newcommand{\gam}{ \gamma }&#10;\newcommand{\M}{ {\mathcal M} }&#10;\newcommand{\N}{ {\mathcal N} }&#10;&#10;\newcommand{\bx}{{\bm{x}}}&#10;\newcommand{\br}{{\bm{r}}}&#10;\newcommand{\bk}{{\bm{k}}}&#10;\newcommand{\bp}{{\bm{p}}}&#10;\newcommand{\bq}{{\bm{q}}}&#10;\newcommand{\integ}{\int\!\!}&#10;&#10;\newcommand{\F}{ {\mathscr{F}} }&#10;\newcommand{\G}{ {\mathscr{G}} }&#10;\newcommand{\bB}{{\bm{B}}}&#10;\newcommand{\bE}{{\bm{E}}}&#10;&#10;\newcommand{\bv}{{\bm{v}}}&#10;\newcommand{\bl}{{\bm{\ell}}}&#10;\newcommand{\para}{{\parallel}}&#10;&#10;\newcommand{\nn}{{\nonumber}}&#10;&#10;%%%%%%%%%%%%%%%%%%%%%%%%%%%%%%%%%%%%%%%%&#10;\begin{document}&#10;%%%%%%%%%%%%%%%%%%%%%%%%%%%%%%%%%%%%%%%%&#10;&#10;\begin{eqnarray}&#10;\eta_\para^{\mu\nu} &amp;=&amp; (1 , \ \ 0, \ \ 0, -1)&#10;\nn&#10;\\&#10;q_\parallel^\mu &amp;=&amp; \eta_\para^{\mu\nu} q_\nu&#10;\nn&#10;\end{eqnarray}&#10;&#10;%%%%%%%%%%%%%%%%%%%%%%%%%%%%%%%%%%%%%%%%&#10;\end{document}&#10;%%%%%%%%%%%%%%%%%%%%%%%%%%%%%%%%%%%%%%%%"/>
  <p:tag name="IGUANATEXSIZE" val="50"/>
  <p:tag name="IGUANATEXCURSOR" val="1405"/>
  <p:tag name="TRANSPARENCY" val="True"/>
  <p:tag name="FILENAME" val=""/>
  <p:tag name="LATEXENGINEID" val="0"/>
  <p:tag name="TEMPFOLDER" val="C:\w32tex\IguanaTex\temp\"/>
  <p:tag name="LATEXFORMHEIGHT" val="312"/>
  <p:tag name="LATEXFORMWIDTH" val="384"/>
  <p:tag name="LATEXFORMWRAP" val="True"/>
  <p:tag name="BITMAPVECTOR" val="0"/>
</p:tagLst>
</file>

<file path=ppt/tags/tag107.xml><?xml version="1.0" encoding="utf-8"?>
<p:tagLst xmlns:a="http://schemas.openxmlformats.org/drawingml/2006/main" xmlns:r="http://schemas.openxmlformats.org/officeDocument/2006/relationships" xmlns:p="http://schemas.openxmlformats.org/presentationml/2006/main">
  <p:tag name="OUTPUTDPI" val="1200"/>
  <p:tag name="ORIGINALHEIGHT" val="322.4597"/>
  <p:tag name="ORIGINALWIDTH" val="1307.087"/>
  <p:tag name="LATEXADDIN" val="\documentclass{article}&#10;\pagestyle{empty}&#10;&#10;\usepackage{latexsym}&#10;\usepackage{amsfonts}&#10;\usepackage{amssymb}&#10;\usepackage{amsmath}&#10;\usepackage{bm}&#10;\usepackage{mathrsfs} &#10;\usepackage{color}&#10;&#10;\usepackage{slashed}&#10;&#10;\newcommand{\com}[1]{{\color[rgb]{0,0,1}{#1}}}&#10;\newcommand{\cgd}[1]{{\color[rgb]{1,0,0}{#1}}}&#10;\newcommand{\ans}[1]{{\sf\color[rgb]{0,1,0}{#1}}}&#10;\newcommand{\blue}[1]{\textcolor[named]{Blue}{#1}}&#10;\newcommand{\green}[1]{\textcolor[named]{Green}{#1}}&#10;\newcommand{\red}[1]{\textcolor[named]{Red}{#1}}&#10;&#10;%%%%%%%%%%%%%%%%%%%%%%%%%%%%%%%%%%%%%%%%%%%%%%%%%%%%%%%%&#10;&#10;\newcommand{\sla}{\slashed}&#10;&#10;\newcommand{\sgn}{ {\rm sgn} }&#10;\newcommand{\prj}{ {\mathcal P} }&#10;\newcommand{\mf}{ m_f }&#10;\newcommand{\gam}{ \gamma }&#10;\newcommand{\M}{ {\mathcal M} }&#10;\newcommand{\N}{ {\mathcal N} }&#10;&#10;\newcommand{\bx}{{\bm{x}}}&#10;\newcommand{\br}{{\bm{r}}}&#10;\newcommand{\bk}{{\bm{k}}}&#10;\newcommand{\bp}{{\bm{p}}}&#10;\newcommand{\bq}{{\bm{q}}}&#10;\newcommand{\integ}{\int\!\!}&#10;&#10;\newcommand{\F}{ {\mathscr{F}} }&#10;\newcommand{\G}{ {\mathscr{G}} }&#10;\newcommand{\bB}{{\bm{B}}}&#10;\newcommand{\bE}{{\bm{E}}}&#10;&#10;\newcommand{\bv}{{\bm{v}}}&#10;\newcommand{\bl}{{\bm{\ell}}}&#10;\newcommand{\para}{{\parallel}}&#10;&#10;\newcommand{\nn}{{\nonumber}}&#10;&#10;%%%%%%%%%%%%%%%%%%%%%%%%%%%%%%%%%%%%%%%%&#10;\begin{document}&#10;%%%%%%%%%%%%%%%%%%%%%%%%%%%%%%%%%%%%%%%%&#10;&#10;\begin{eqnarray}&#10;\eta_\perp^{\mu\nu} &amp;=&amp; (0 , \ -1, \ -1, 0)&#10;\nn&#10;\\&#10;q_\perp^\mu &amp;=&amp; \eta_\perp^{\mu\nu} q_\nu&#10;\nn&#10;\end{eqnarray}&#10;&#10;%%%%%%%%%%%%%%%%%%%%%%%%%%%%%%%%%%%%%%%%&#10;\end{document}&#10;%%%%%%%%%%%%%%%%%%%%%%%%%%%%%%%%%%%%%%%%"/>
  <p:tag name="IGUANATEXSIZE" val="50"/>
  <p:tag name="IGUANATEXCURSOR" val="1301"/>
  <p:tag name="TRANSPARENCY" val="True"/>
  <p:tag name="FILENAME" val=""/>
  <p:tag name="LATEXENGINEID" val="0"/>
  <p:tag name="TEMPFOLDER" val="C:\w32tex\IguanaTex\temp\"/>
  <p:tag name="LATEXFORMHEIGHT" val="312"/>
  <p:tag name="LATEXFORMWIDTH" val="384"/>
  <p:tag name="LATEXFORMWRAP" val="True"/>
  <p:tag name="BITMAPVECTOR" val="0"/>
</p:tagLst>
</file>

<file path=ppt/tags/tag108.xml><?xml version="1.0" encoding="utf-8"?>
<p:tagLst xmlns:a="http://schemas.openxmlformats.org/drawingml/2006/main" xmlns:r="http://schemas.openxmlformats.org/officeDocument/2006/relationships" xmlns:p="http://schemas.openxmlformats.org/presentationml/2006/main">
  <p:tag name="OUTPUTDPI" val="1200"/>
  <p:tag name="ORIGINALHEIGHT" val="345.7068"/>
  <p:tag name="ORIGINALWIDTH" val="4506.187"/>
  <p:tag name="LATEXADDIN" val="\documentclass{article}&#10;\pagestyle{empty}&#10;&#10;\usepackage{latexsym}&#10;\usepackage{amsfonts}&#10;\usepackage{amssymb}&#10;\usepackage{amsmath}&#10;\usepackage{bm}&#10;\usepackage{mathrsfs} &#10;\usepackage{color}&#10;&#10;\usepackage{slashed}&#10;&#10;\newcommand{\com}[1]{{\color[rgb]{0,0,1}{#1}}}&#10;\newcommand{\cgd}[1]{{\color[rgb]{1,0,0}{#1}}}&#10;\newcommand{\ans}[1]{{\sf\color[rgb]{0,1,0}{#1}}}&#10;\newcommand{\blue}[1]{\textcolor[named]{Blue}{#1}}&#10;\newcommand{\green}[1]{\textcolor[named]{Green}{#1}}&#10;\newcommand{\red}[1]{\textcolor[named]{Red}{#1}}&#10;&#10;%%%%%%%%%%%%%%%%%%%%%%%%%%%%%%%%%%%%%%%%%%%%%%%%%%%%%%%%&#10;&#10;\newcommand{\sla}{\slashed}&#10;&#10;\newcommand{\sgn}{ {\rm sgn} }&#10;\newcommand{\prj}{ {\mathcal P} }&#10;\newcommand{\mf}{ m_f }&#10;\newcommand{\gam}{ \gamma }&#10;\newcommand{\M}{ {\mathcal M} }&#10;\newcommand{\N}{ {\mathcal N} }&#10;&#10;\newcommand{\bx}{{\bm{x}}}&#10;\newcommand{\br}{{\bm{r}}}&#10;\newcommand{\bk}{{\bm{k}}}&#10;\newcommand{\bp}{{\bm{p}}}&#10;\newcommand{\bq}{{\bm{q}}}&#10;\newcommand{\integ}{\int\!\!}&#10;&#10;\newcommand{\F}{ {\mathscr{F}} }&#10;\newcommand{\G}{ {\mathscr{G}} }&#10;\newcommand{\bB}{{\bm{B}}}&#10;\newcommand{\bE}{{\bm{E}}}&#10;&#10;\newcommand{\bv}{{\bm{v}}}&#10;\newcommand{\bl}{{\bm{\ell}}}&#10;\newcommand{\para}{{\parallel}}&#10;&#10;\newcommand{\nn}{{\nonumber}}&#10;&#10;%%%%%%%%%%%%%%%%%%%%%%%%%%%%%%%%%%%%%%%%&#10;\begin{document}&#10;%%%%%%%%%%%%%%%%%%%%%%%%%%%%%%%%%%%%%%%%&#10;&#10;\begin{eqnarray}&#10;\exp\left( - \frac{(x+y)z}{1-z} \right)&#10;I_n\left( \frac{2\sqrt{xyz}}{1-z} \right)&#10;=&#10;(1-z) (xyz)^{\frac{n}{2}}&#10;\sum_{\ell=0}^\infty \frac{\ell!}{\Gamma(\ell+n+1)}&#10;L_\ell^n(x) L_\ell^n(y) e^{-2i\ell\tau}&#10;\nn&#10;\end{eqnarray}&#10;&#10;%%%%%%%%%%%%%%%%%%%%%%%%%%%%%%%%%%%%%%%%&#10;\end{document}&#10;%%%%%%%%%%%%%%%%%%%%%%%%%%%%%%%%%%%%%%%%"/>
  <p:tag name="IGUANATEXSIZE" val="50"/>
  <p:tag name="IGUANATEXCURSOR" val="1502"/>
  <p:tag name="TRANSPARENCY" val="True"/>
  <p:tag name="FILENAME" val=""/>
  <p:tag name="LATEXENGINEID" val="0"/>
  <p:tag name="TEMPFOLDER" val="C:\w32tex\IguanaTex\temp\"/>
  <p:tag name="LATEXFORMHEIGHT" val="312"/>
  <p:tag name="LATEXFORMWIDTH" val="384"/>
  <p:tag name="LATEXFORMWRAP" val="True"/>
  <p:tag name="BITMAPVECTOR" val="0"/>
</p:tagLst>
</file>

<file path=ppt/tags/tag109.xml><?xml version="1.0" encoding="utf-8"?>
<p:tagLst xmlns:a="http://schemas.openxmlformats.org/drawingml/2006/main" xmlns:r="http://schemas.openxmlformats.org/officeDocument/2006/relationships" xmlns:p="http://schemas.openxmlformats.org/presentationml/2006/main">
  <p:tag name="OUTPUTDPI" val="1200"/>
  <p:tag name="ORIGINALHEIGHT" val="113.2358"/>
  <p:tag name="ORIGINALWIDTH" val="3958.755"/>
  <p:tag name="LATEXADDIN" val="\documentclass{article}&#10;\pagestyle{empty}&#10;&#10;\usepackage{latexsym}&#10;\usepackage{amsfonts}&#10;\usepackage{amssymb}&#10;\usepackage{amsmath}&#10;\usepackage{bm}&#10;\usepackage{mathrsfs} &#10;\usepackage{color}&#10;&#10;\usepackage{slashed}&#10;&#10;\newcommand{\com}[1]{{\color[rgb]{0,0,1}{#1}}}&#10;\newcommand{\cgd}[1]{{\color[rgb]{1,0,0}{#1}}}&#10;\newcommand{\ans}[1]{{\sf\color[rgb]{0,1,0}{#1}}}&#10;\newcommand{\blue}[1]{\textcolor[named]{Blue}{#1}}&#10;\newcommand{\green}[1]{\textcolor[named]{Green}{#1}}&#10;\newcommand{\red}[1]{\textcolor[named]{Red}{#1}}&#10;&#10;%%%%%%%%%%%%%%%%%%%%%%%%%%%%%%%%%%%%%%%%%%%%%%%%%%%%%%%%&#10;&#10;\newcommand{\sla}{\slashed}&#10;&#10;\newcommand{\sgn}{ {\rm sgn} }&#10;\newcommand{\prj}{ {\mathcal P} }&#10;\newcommand{\mf}{ m_f }&#10;\newcommand{\gam}{ \gamma }&#10;\newcommand{\M}{ {\mathcal M} }&#10;\newcommand{\N}{ {\mathcal N} }&#10;&#10;\newcommand{\bx}{{\bm{x}}}&#10;\newcommand{\br}{{\bm{r}}}&#10;\newcommand{\bk}{{\bm{k}}}&#10;\newcommand{\bp}{{\bm{p}}}&#10;\newcommand{\bq}{{\bm{q}}}&#10;\newcommand{\integ}{\int\!\!}&#10;&#10;\newcommand{\F}{ {\mathscr{F}} }&#10;\newcommand{\G}{ {\mathscr{G}} }&#10;\newcommand{\bB}{{\bm{B}}}&#10;\newcommand{\bE}{{\bm{E}}}&#10;&#10;\newcommand{\bv}{{\bm{v}}}&#10;\newcommand{\bl}{{\bm{\ell}}}&#10;\newcommand{\para}{{\parallel}}&#10;&#10;\newcommand{\nn}{{\nonumber}}&#10;&#10;%%%%%%%%%%%%%%%%%%%%%%%%%%%%%%%%%%%%%%%%&#10;\begin{document}&#10;%%%%%%%%%%%%%%%%%%%%%%%%%%%%%%%%%%%%%%%%&#10;&#10;\com{&#10;What are the integers $\ell$ and $n$ intorudced in the mathematical formulas?&#10;}&#10;%%%%%%%%%%%%%%%%%%%%%%%%%%%%%%%%%%%%%%%%&#10;\end{document}&#10;%%%%%%%%%%%%%%%%%%%%%%%%%%%%%%%%%%%%%%%%"/>
  <p:tag name="IGUANATEXSIZE" val="50"/>
  <p:tag name="IGUANATEXCURSOR" val="1370"/>
  <p:tag name="TRANSPARENCY" val="True"/>
  <p:tag name="FILENAME" val=""/>
  <p:tag name="LATEXENGINEID" val="0"/>
  <p:tag name="TEMPFOLDER" val="C:\w32tex\IguanaTex\temp\"/>
  <p:tag name="LATEXFORMHEIGHT" val="312"/>
  <p:tag name="LATEXFORMWIDTH" val="384"/>
  <p:tag name="LATEXFORMWRAP" val="True"/>
  <p:tag name="BITMAPVECTOR" val="0"/>
</p:tagLst>
</file>

<file path=ppt/tags/tag11.xml><?xml version="1.0" encoding="utf-8"?>
<p:tagLst xmlns:a="http://schemas.openxmlformats.org/drawingml/2006/main" xmlns:r="http://schemas.openxmlformats.org/officeDocument/2006/relationships" xmlns:p="http://schemas.openxmlformats.org/presentationml/2006/main">
  <p:tag name="OUTPUTDPI" val="1200"/>
  <p:tag name="ORIGINALHEIGHT" val="140.9824"/>
  <p:tag name="ORIGINALWIDTH" val="1661.792"/>
  <p:tag name="LATEXADDIN" val="\documentclass{article}&#10;\pagestyle{empty}&#10;&#10;\usepackage{latexsym}&#10;\usepackage{amsfonts}&#10;\usepackage{amssymb}&#10;\usepackage{amsmath}&#10;\usepackage{bm}&#10;\usepackage{mathrsfs} &#10;\usepackage{color}&#10;&#10;\usepackage{slashed}&#10;&#10;\newcommand{\com}[1]{{\color[rgb]{0,0,1}{#1}}}&#10;\newcommand{\cgd}[1]{{\color[rgb]{1,0,0}{#1}}}&#10;\newcommand{\gr}[1]{{\color[rgb]{0.25,0.7,0.25}{#1}}}&#10;\newcommand{\blue}[1]{\textcolor[named]{Blue}{#1}}&#10;\newcommand{\green}[1]{{\color[rgb]{0.1,0.6,0.2}{#1}}}&#10;\newcommand{\red}[1]{\textcolor[named]{Red}{#1}}&#10;\newcommand{\gray}[1]{{\color[rgb]{0.7,0.7,0.7}{#1}}}&#10;\newcommand{\pp}[1]{{\color[rgb]{0.7,0.3,0.9}{#1}}}&#10;&#10;%%%%%%%%%%%%%%%%%%%%%%%%%%&#10;&#10;\newcommand{\QED}{\mathrm{QED}}&#10;\newcommand{\eq}{\mathrm{eq}}&#10;&#10;%%%%%%%%%%%%%%%%%%%%%%%%%%%&#10;&#10;\newcommand{\sla}{\slashed}&#10;\newcommand{\nn}{\nonumber}&#10;\newcommand\eref[1]{Eq.~(\ref{#1})}&#10;\newcommand\fref[1]{Fig.~\ref{#1}}&#10;&#10;%%%%%%%%%% Greek alphabets&#10;\renewcommand{\a}{\alpha}&#10;\renewcommand{\b}{\beta}&#10;\renewcommand{\d}{{\delta}}&#10;\renewcommand{\k}{\kappa}&#10;\renewcommand{\l}{\lambda}&#10;\newcommand{\Lam}{ \Lambda }&#10;\newcommand{\al}{\alpha}&#10;\newcommand{\be}{\beta}&#10;&#10;\newcommand{\ep}{ \epsilon }&#10;\newcommand{\vep}{ \varepsilon }&#10;\newcommand{\Gam}{ \Gamma }&#10;\newcommand{\gam}{ \gamma }&#10;\newcommand{\bgam}{ {\bm \gamma} }&#10;&#10;\newcommand{\Lm}{ \Lambda }&#10;&#10;%%%%%%%%%% 3D vectors&#10;\newcommand{\bx}{{\bm{x}}}&#10;\newcommand{\br}{{\bm{r}}}&#10;\newcommand{\bk}{{\bm{k}}}&#10;\newcommand{\bp}{{\bm{p}}}&#10;\newcommand{\bq}{{\bm{q}}}&#10;\newcommand{\bv}{{\bm{v}}}&#10;\newcommand{\bA}{{\bm{A}}}&#10;\newcommand{\bB}{{\bm B}}&#10;\newcommand{\bE}{{\bm E}}&#10;\newcommand{\bj}{{\bm j}}&#10;&#10;\newcommand{\integ}{\int\!\!}&#10;\newcommand{\xint}{\int d^4x}&#10;\newcommand{\pint}{\int \frac{d^4p}{ (2\pi)^4}}&#10;\newcommand{\tint}{\int_{-\infty}^{\infty}}&#10;&#10;\newcommand{\id}{\mbox{1}\hspace{-0.25em}\mbox{l}}&#10;\newcommand{\1}{\mbox{1}\hspace{-0.25em}\mbox{l}}&#10;&#10;&#10;\newcommand{\F}{ {\mathscr{F}} }&#10;\newcommand{\G}{ {\mathscr{G}} }&#10;\renewcommand{\Finv}{ {\mathscr{F}} }&#10;\newcommand{\Ginv}{ {\mathscr{G}} }&#10;\newcommand{\prj}{ {\mathcal P} }&#10;\newcommand{\Q}{ {\mathcal Q} }&#10;\newcommand{\Ham}{ {\mathcal H} }&#10;\newcommand{\Lag}{ {\cal{L}} }&#10;\newcommand{\M}{ {\mathcal M} }&#10;\newcommand{\N}{ {\mathcal N} }&#10;\newcommand{\T}{ {\mathcal T} }&#10;\newcommand{\order}{ {\mathcal O} }&#10;&#10;\newcommand{\as}{ \alpha_s }&#10;\newcommand{\para}{ \parallel}&#10;\newcommand{\tot}{ {\rm tot} }&#10;\newcommand{\EM}{{\rm em}}&#10;\newcommand{\Tr}{ {\rm Tr} }&#10;\newcommand{\tr}{ {\rm tr} }&#10;\newcommand{\diag}{ {\rm diag} }&#10;\newcommand{\sgn}{ {\rm sgn} }&#10;\newcommand{\ext}{ {\rm ext} }&#10;\newcommand{\vac}{ {\rm vac} }&#10;\newcommand{\Hall}{ {\rm Hall} }&#10;\newcommand{\eff}{ {\rm eff} }&#10;\newcommand{\fermion}{ {\rm fermion} }&#10;\newcommand{\bson}{ {\rm boson} }&#10;\newcommand{\quark}{ {\rm quark} }&#10;\newcommand{\gluon}{ {\rm gluon} }&#10;\newcommand{\ghost}{ {\rm ghost} }&#10;\newcommand{\fin}{ {\rm fin} }&#10;\renewcommand{\div}{ {\rm div} }&#10;\newcommand{\UV}{ {\rm UV} }&#10;\newcommand{\IR}{ {\rm IR} }&#10;\newcommand{\NO}{ {\rm NO} }&#10;\newcommand{\q}{ {\rm q} }&#10;\newcommand{\YM}{ {\rm YM} }&#10;\newcommand{\dyn}{ {\rm dyn} }&#10;\newcommand{\LLL}{ {\rm LLL} }&#10;\newcommand{\hLL}{ {\rm hLL} }&#10;\newcommand{\QCD}{ {\rm QCD} }&#10;\newcommand{\Res}{{ \rm Res }}&#10;\newcommand{\Deb}{ {\rm Debye} }&#10;&#10;\newcommand{\vp}{\vect{p}}&#10;\newcommand{\vk}{\vect{k}}&#10;\newcommand{\vl}{\vect{l}}&#10;\newcommand{\vx}{\vect{x}}&#10;\newcommand{\vgamma}{{\boldsymbol \gamma}}&#10;\newcommand{\vzero}{\vect{0}}&#10;\newcommand{\vv}{\vect{v}}&#10;\newcommand{\vB}{\vect{B}}&#10;&#10;\newcommand{\zero}{ {(0)} }&#10;\newcommand{\one}{ {(1)} }&#10;\newcommand{\two}{ {(2)} }&#10;&#10;\newcommand{\pd}{\partial}&#10;\renewcommand{\=}{&amp;=&amp;}&#10;\newcommand{\nnb}{\nn\\}&#10;&#10;%%%%%%%%%%%%%%%%%%%%%%%%%%%%%%%%%%%%%%%%&#10;\begin{document}&#10;%%%%%%%%%%%%%%%%%%%%%%%%%%%%%%%%%%%%%%%%&#10;&#10;\begin{eqnarray}&#10;[ q^2 g^{\mu\nu} - q^\mu q^\nu - \cgd{ \Pi^{\mu\nu} }] &#10;A_\nu (q) =0&#10;\nn&#10;\end{eqnarray}&#10;&#10;%%%%%%%%%%%%%%%%%%%%%%%%%%%%%%%%%%%%%%%%&#10;\end{document}&#10;%%%%%%%%%%%%%%%%%%%%%%%%%%%%%%%%%%%%%%%%"/>
  <p:tag name="IGUANATEXSIZE" val="50"/>
  <p:tag name="IGUANATEXCURSOR" val="3728"/>
  <p:tag name="TRANSPARENCY" val="True"/>
  <p:tag name="LATEXENGINEID" val="0"/>
  <p:tag name="TEMPFOLDER" val="C:\w32tex\IguanaTex\temp\"/>
  <p:tag name="LATEXFORMHEIGHT" val="312"/>
  <p:tag name="LATEXFORMWIDTH" val="384"/>
  <p:tag name="LATEXFORMWRAP" val="True"/>
  <p:tag name="BITMAPVECTOR" val="0"/>
</p:tagLst>
</file>

<file path=ppt/tags/tag110.xml><?xml version="1.0" encoding="utf-8"?>
<p:tagLst xmlns:a="http://schemas.openxmlformats.org/drawingml/2006/main" xmlns:r="http://schemas.openxmlformats.org/officeDocument/2006/relationships" xmlns:p="http://schemas.openxmlformats.org/presentationml/2006/main">
  <p:tag name="OUTPUTDPI" val="1200"/>
  <p:tag name="ORIGINALHEIGHT" val="150.7312"/>
  <p:tag name="ORIGINALWIDTH" val="800.8998"/>
  <p:tag name="LATEXADDIN" val="\documentclass{article}&#10;\pagestyle{empty}&#10;&#10;\usepackage{latexsym}&#10;\usepackage{amsfonts}&#10;\usepackage{amssymb}&#10;\usepackage{amsmath}&#10;\usepackage{bm}&#10;\usepackage{mathrsfs} &#10;\usepackage{color}&#10;&#10;\usepackage{slashed}&#10;&#10;\newcommand{\com}[1]{{\color[rgb]{0,0,1}{#1}}}&#10;\newcommand{\cgd}[1]{{\color[rgb]{1,0,0}{#1}}}&#10;\newcommand{\ans}[1]{{\sf\color[rgb]{0,1,0}{#1}}}&#10;\newcommand{\blue}[1]{\textcolor[named]{Blue}{#1}}&#10;\newcommand{\green}[1]{\textcolor[named]{Green}{#1}}&#10;\newcommand{\red}[1]{\textcolor[named]{Red}{#1}}&#10;&#10;%%%%%%%%%%%%%%%%%%%%%%%%%%%%%%%%%%%%%%%%%%%%%%%%%%%%%%%%&#10;&#10;\newcommand{\sla}{\slashed}&#10;&#10;\newcommand{\sgn}{ {\rm sgn} }&#10;\newcommand{\prj}{ {\mathcal P} }&#10;\newcommand{\mf}{ m_f }&#10;\newcommand{\gam}{ \gamma }&#10;\newcommand{\M}{ {\mathcal M} }&#10;\newcommand{\N}{ {\mathcal N} }&#10;&#10;\newcommand{\bx}{{\bm{x}}}&#10;\newcommand{\br}{{\bm{r}}}&#10;\newcommand{\bk}{{\bm{k}}}&#10;\newcommand{\bp}{{\bm{p}}}&#10;\newcommand{\bq}{{\bm{q}}}&#10;\newcommand{\integ}{\int\!\!}&#10;&#10;\newcommand{\F}{ {\mathscr{F}} }&#10;\newcommand{\G}{ {\mathscr{G}} }&#10;\newcommand{\bB}{{\bm{B}}}&#10;\newcommand{\bE}{{\bm{E}}}&#10;&#10;\newcommand{\bv}{{\bm{v}}}&#10;\newcommand{\bl}{{\bm{\ell}}}&#10;\newcommand{\para}{{\parallel}}&#10;&#10;\newcommand{\nn}{{\nonumber}}&#10;&#10;%%%%%%%%%%%%%%%%%%%%%%%%%%%%%%%%%%%%%%%%&#10;\begin{document}&#10;%%%%%%%%%%%%%%%%%%%%%%%%%%%%%%%%%%%%%%%%&#10;&#10;$q^2 \geq ( \epsilon_f + \epsilon_{\bar f} )^2$&#10;&#10;%%%%%%%%%%%%%%%%%%%%%%%%%%%%%%%%%%%%%%%%&#10;\end{document}&#10;%%%%%%%%%%%%%%%%%%%%%%%%%%%%%%%%%%%%%%%%"/>
  <p:tag name="IGUANATEXSIZE" val="50"/>
  <p:tag name="IGUANATEXCURSOR" val="1326"/>
  <p:tag name="TRANSPARENCY" val="True"/>
  <p:tag name="FILENAME" val=""/>
  <p:tag name="LATEXENGINEID" val="0"/>
  <p:tag name="TEMPFOLDER" val="C:\w32tex\IguanaTex\temp\"/>
  <p:tag name="LATEXFORMHEIGHT" val="312"/>
  <p:tag name="LATEXFORMWIDTH" val="384"/>
  <p:tag name="LATEXFORMWRAP" val="True"/>
  <p:tag name="BITMAPVECTOR" val="0"/>
</p:tagLst>
</file>

<file path=ppt/tags/tag111.xml><?xml version="1.0" encoding="utf-8"?>
<p:tagLst xmlns:a="http://schemas.openxmlformats.org/drawingml/2006/main" xmlns:r="http://schemas.openxmlformats.org/officeDocument/2006/relationships" xmlns:p="http://schemas.openxmlformats.org/presentationml/2006/main">
  <p:tag name="OUTPUTDPI" val="1200"/>
  <p:tag name="ORIGINALHEIGHT" val="78.74016"/>
  <p:tag name="ORIGINALWIDTH" val="51.74354"/>
  <p:tag name="LATEXADDIN" val="\documentclass{article}&#10;\pagestyle{empty}&#10;&#10;\usepackage{latexsym}&#10;\usepackage{amsfonts}&#10;\usepackage{amssymb}&#10;\usepackage{amsmath}&#10;\usepackage{bm}&#10;\usepackage{mathrsfs} &#10;\usepackage{color}&#10;&#10;\usepackage{slashed}&#10;&#10;\newcommand{\com}[1]{{\color[rgb]{0,0,1}{#1}}}&#10;\newcommand{\cgd}[1]{{\color[rgb]{1,0,0}{#1}}}&#10;\newcommand{\ans}[1]{{\sf\color[rgb]{0,1,0}{#1}}}&#10;\newcommand{\blue}[1]{\textcolor[named]{Blue}{#1}}&#10;\newcommand{\green}[1]{\textcolor[named]{Green}{#1}}&#10;\newcommand{\red}[1]{\textcolor[named]{Red}{#1}}&#10;&#10;%%%%%%%%%%%%%%%%%%%%%%%%%%%%%%%%%%%%%%%%%%%%%%%%%%%%%%%%&#10;&#10;\newcommand{\sla}{\slashed}&#10;&#10;\newcommand{\sgn}{ {\rm sgn} }&#10;\newcommand{\prj}{ {\mathcal P} }&#10;\newcommand{\mf}{ m_f }&#10;\newcommand{\gam}{ \gamma }&#10;\newcommand{\M}{ {\mathcal M} }&#10;\newcommand{\N}{ {\mathcal N} }&#10;&#10;\newcommand{\bx}{{\bm{x}}}&#10;\newcommand{\br}{{\bm{r}}}&#10;\newcommand{\bk}{{\bm{k}}}&#10;\newcommand{\bp}{{\bm{p}}}&#10;\newcommand{\bq}{{\bm{q}}}&#10;\newcommand{\integ}{\int\!\!}&#10;&#10;\newcommand{\F}{ {\mathscr{F}} }&#10;\newcommand{\G}{ {\mathscr{G}} }&#10;\newcommand{\bB}{{\bm{B}}}&#10;\newcommand{\bE}{{\bm{E}}}&#10;&#10;\newcommand{\bv}{{\bm{v}}}&#10;\newcommand{\bl}{{\bm{\ell}}}&#10;\newcommand{\para}{{\parallel}}&#10;&#10;\newcommand{\nn}{{\nonumber}}&#10;&#10;%%%%%%%%%%%%%%%%%%%%%%%%%%%%%%%%%%%%%%%%&#10;\begin{document}&#10;%%%%%%%%%%%%%%%%%%%%%%%%%%%%%%%%%%%%%%%%&#10;&#10;\begin{eqnarray}&#10;q&#10;\nn&#10;\end{eqnarray}&#10;&#10;%%%%%%%%%%%%%%%%%%%%%%%%%%%%%%%%%%%%%%%%&#10;\end{document}&#10;%%%%%%%%%%%%%%%%%%%%%%%%%%%%%%%%%%%%%%%%"/>
  <p:tag name="IGUANATEXSIZE" val="50"/>
  <p:tag name="IGUANATEXCURSOR" val="1303"/>
  <p:tag name="TRANSPARENCY" val="True"/>
  <p:tag name="FILENAME" val=""/>
  <p:tag name="LATEXENGINEID" val="0"/>
  <p:tag name="TEMPFOLDER" val="C:\w32tex\IguanaTex\temp\"/>
  <p:tag name="LATEXFORMHEIGHT" val="312"/>
  <p:tag name="LATEXFORMWIDTH" val="384"/>
  <p:tag name="LATEXFORMWRAP" val="True"/>
  <p:tag name="BITMAPVECTOR" val="0"/>
</p:tagLst>
</file>

<file path=ppt/tags/tag112.xml><?xml version="1.0" encoding="utf-8"?>
<p:tagLst xmlns:a="http://schemas.openxmlformats.org/drawingml/2006/main" xmlns:r="http://schemas.openxmlformats.org/officeDocument/2006/relationships" xmlns:p="http://schemas.openxmlformats.org/presentationml/2006/main">
  <p:tag name="OUTPUTDPI" val="1200"/>
  <p:tag name="ORIGINALHEIGHT" val="84.73937"/>
  <p:tag name="ORIGINALWIDTH" val="506.9366"/>
  <p:tag name="LATEXADDIN" val="\documentclass{article}&#10;\pagestyle{empty}&#10;&#10;\usepackage{latexsym}&#10;\usepackage{amsfonts}&#10;\usepackage{amssymb}&#10;\usepackage{amsmath}&#10;\usepackage{bm}&#10;\usepackage{mathrsfs} &#10;\usepackage{color}&#10;&#10;\usepackage{slashed}&#10;&#10;\newcommand{\com}[1]{{\color[rgb]{0,0,1}{#1}}}&#10;\newcommand{\cgd}[1]{{\color[rgb]{1,0,0}{#1}}}&#10;\newcommand{\ans}[1]{{\sf\color[rgb]{0,1,0}{#1}}}&#10;\newcommand{\blue}[1]{\textcolor[named]{Blue}{#1}}&#10;\newcommand{\green}[1]{\textcolor[named]{Green}{#1}}&#10;\newcommand{\red}[1]{\textcolor[named]{Red}{#1}}&#10;&#10;%%%%%%%%%%%%%%%%%%%%%%%%%%%%%%%%%%%%%%%%%%%%%%%%%%%%%%%%&#10;&#10;\newcommand{\sla}{\slashed}&#10;&#10;\newcommand{\sgn}{ {\rm sgn} }&#10;\newcommand{\prj}{ {\mathcal P} }&#10;\newcommand{\mf}{ m_f }&#10;\newcommand{\gam}{ \gamma }&#10;\newcommand{\M}{ {\mathcal M} }&#10;\newcommand{\N}{ {\mathcal N} }&#10;&#10;\newcommand{\bx}{{\bm{x}}}&#10;\newcommand{\br}{{\bm{r}}}&#10;\newcommand{\bk}{{\bm{k}}}&#10;\newcommand{\bp}{{\bm{p}}}&#10;\newcommand{\bq}{{\bm{q}}}&#10;\newcommand{\integ}{\int\!\!}&#10;&#10;\newcommand{\F}{ {\mathscr{F}} }&#10;\newcommand{\G}{ {\mathscr{G}} }&#10;\newcommand{\bB}{{\bm{B}}}&#10;\newcommand{\bE}{{\bm{E}}}&#10;&#10;\newcommand{\bv}{{\bm{v}}}&#10;\newcommand{\bl}{{\bm{\ell}}}&#10;\newcommand{\para}{{\parallel}}&#10;&#10;\newcommand{\nn}{{\nonumber}}&#10;&#10;%%%%%%%%%%%%%%%%%%%%%%%%%%%%%%%%%%%%%%%%&#10;\begin{document}&#10;%%%%%%%%%%%%%%%%%%%%%%%%%%%%%%%%%%%%%%%%&#10;&#10;${\rm Im} \, \Pi^{\mu\nu} = $&#10;&#10;%%%%%%%%%%%%%%%%%%%%%%%%%%%%%%%%%%%%%%%%&#10;\end{document}&#10;%%%%%%%%%%%%%%%%%%%%%%%%%%%%%%%%%%%%%%%%"/>
  <p:tag name="IGUANATEXSIZE" val="50"/>
  <p:tag name="IGUANATEXCURSOR" val="1298"/>
  <p:tag name="TRANSPARENCY" val="True"/>
  <p:tag name="FILENAME" val=""/>
  <p:tag name="LATEXENGINEID" val="0"/>
  <p:tag name="TEMPFOLDER" val="C:\w32tex\IguanaTex\temp\"/>
  <p:tag name="LATEXFORMHEIGHT" val="312"/>
  <p:tag name="LATEXFORMWIDTH" val="384"/>
  <p:tag name="LATEXFORMWRAP" val="True"/>
  <p:tag name="BITMAPVECTOR" val="0"/>
</p:tagLst>
</file>

<file path=ppt/tags/tag12.xml><?xml version="1.0" encoding="utf-8"?>
<p:tagLst xmlns:a="http://schemas.openxmlformats.org/drawingml/2006/main" xmlns:r="http://schemas.openxmlformats.org/officeDocument/2006/relationships" xmlns:p="http://schemas.openxmlformats.org/presentationml/2006/main">
  <p:tag name="OUTPUTDPI" val="1200"/>
  <p:tag name="ORIGINALHEIGHT" val="127.4841"/>
  <p:tag name="ORIGINALWIDTH" val="557.1803"/>
  <p:tag name="LATEXADDIN" val="\documentclass{article}&#10;\pagestyle{empty}&#10;&#10;\usepackage{latexsym}&#10;\usepackage{amsfonts}&#10;\usepackage{amssymb}&#10;\usepackage{amsmath}&#10;\usepackage{bm}&#10;\usepackage{mathrsfs} &#10;\usepackage{color}&#10;&#10;\usepackage{slashed}&#10;&#10;\newcommand{\com}[1]{{\color[rgb]{0,0,1}{#1}}}&#10;\newcommand{\cgd}[1]{{\color[rgb]{1,0,0}{#1}}}&#10;\newcommand{\gr}[1]{{\color[rgb]{0.25,0.7,0.25}{#1}}}&#10;\newcommand{\blue}[1]{\textcolor[named]{Blue}{#1}}&#10;\newcommand{\green}[1]{{\color[rgb]{0.1,0.6,0.2}{#1}}}&#10;\newcommand{\red}[1]{\textcolor[named]{Red}{#1}}&#10;\newcommand{\gray}[1]{{\color[rgb]{0.7,0.7,0.7}{#1}}}&#10;\newcommand{\pp}[1]{{\color[rgb]{0.7,0.3,0.9}{#1}}}&#10;&#10;%%%%%%%%%%%%%%%%%%%%%%%%%%&#10;&#10;\newcommand{\QED}{\mathrm{QED}}&#10;\newcommand{\eq}{\mathrm{eq}}&#10;&#10;%%%%%%%%%%%%%%%%%%%%%%%%%%%&#10;&#10;\newcommand{\sla}{\slashed}&#10;\newcommand{\nn}{\nonumber}&#10;\newcommand\eref[1]{Eq.~(\ref{#1})}&#10;\newcommand\fref[1]{Fig.~\ref{#1}}&#10;&#10;%%%%%%%%%% Greek alphabets&#10;\renewcommand{\a}{\alpha}&#10;\renewcommand{\b}{\beta}&#10;\renewcommand{\d}{{\delta}}&#10;\renewcommand{\k}{\kappa}&#10;\renewcommand{\l}{\lambda}&#10;\newcommand{\Lam}{ \Lambda }&#10;\newcommand{\al}{\alpha}&#10;\newcommand{\be}{\beta}&#10;&#10;\newcommand{\ep}{ \epsilon }&#10;\newcommand{\vep}{ \varepsilon }&#10;\newcommand{\Gam}{ \Gamma }&#10;\newcommand{\gam}{ \gamma }&#10;\newcommand{\bgam}{ {\bm \gamma} }&#10;&#10;\newcommand{\Lm}{ \Lambda }&#10;&#10;%%%%%%%%%% 3D vectors&#10;\newcommand{\bx}{{\bm{x}}}&#10;\newcommand{\br}{{\bm{r}}}&#10;\newcommand{\bk}{{\bm{k}}}&#10;\newcommand{\bp}{{\bm{p}}}&#10;\newcommand{\bq}{{\bm{q}}}&#10;\newcommand{\bv}{{\bm{v}}}&#10;\newcommand{\bA}{{\bm{A}}}&#10;\newcommand{\bB}{{\bm B}}&#10;\newcommand{\bE}{{\bm E}}&#10;\newcommand{\bj}{{\bm j}}&#10;&#10;\newcommand{\integ}{\int\!\!}&#10;\newcommand{\xint}{\int d^4x}&#10;\newcommand{\pint}{\int \frac{d^4p}{ (2\pi)^4}}&#10;\newcommand{\tint}{\int_{-\infty}^{\infty}}&#10;&#10;\newcommand{\id}{\mbox{1}\hspace{-0.25em}\mbox{l}}&#10;\newcommand{\1}{\mbox{1}\hspace{-0.25em}\mbox{l}}&#10;&#10;&#10;\newcommand{\F}{ {\mathscr{F}} }&#10;\newcommand{\G}{ {\mathscr{G}} }&#10;\renewcommand{\Finv}{ {\mathscr{F}} }&#10;\newcommand{\Ginv}{ {\mathscr{G}} }&#10;\newcommand{\prj}{ {\mathcal P} }&#10;\newcommand{\Q}{ {\mathcal Q} }&#10;\newcommand{\Ham}{ {\mathcal H} }&#10;\newcommand{\Lag}{ {\cal{L}} }&#10;\newcommand{\M}{ {\mathcal M} }&#10;\newcommand{\N}{ {\mathcal N} }&#10;\newcommand{\T}{ {\mathcal T} }&#10;\newcommand{\order}{ {\mathcal O} }&#10;&#10;\newcommand{\as}{ \alpha_s }&#10;\newcommand{\para}{ \parallel}&#10;\newcommand{\tot}{ {\rm tot} }&#10;\newcommand{\EM}{{\rm em}}&#10;\newcommand{\Tr}{ {\rm Tr} }&#10;\newcommand{\tr}{ {\rm tr} }&#10;\newcommand{\diag}{ {\rm diag} }&#10;\newcommand{\sgn}{ {\rm sgn} }&#10;\newcommand{\ext}{ {\rm ext} }&#10;\newcommand{\vac}{ {\rm vac} }&#10;\newcommand{\Hall}{ {\rm Hall} }&#10;\newcommand{\eff}{ {\rm eff} }&#10;\newcommand{\fermion}{ {\rm fermion} }&#10;\newcommand{\bson}{ {\rm boson} }&#10;\newcommand{\quark}{ {\rm quark} }&#10;\newcommand{\gluon}{ {\rm gluon} }&#10;\newcommand{\ghost}{ {\rm ghost} }&#10;\newcommand{\fin}{ {\rm fin} }&#10;\renewcommand{\div}{ {\rm div} }&#10;\newcommand{\UV}{ {\rm UV} }&#10;\newcommand{\IR}{ {\rm IR} }&#10;\newcommand{\NO}{ {\rm NO} }&#10;\newcommand{\q}{ {\rm q} }&#10;\newcommand{\YM}{ {\rm YM} }&#10;\newcommand{\dyn}{ {\rm dyn} }&#10;\newcommand{\LLL}{ {\rm LLL} }&#10;\newcommand{\hLL}{ {\rm hLL} }&#10;\newcommand{\QCD}{ {\rm QCD} }&#10;\newcommand{\Res}{{ \rm Res }}&#10;\newcommand{\Deb}{ {\rm Debye} }&#10;&#10;\newcommand{\vp}{\vect{p}}&#10;\newcommand{\vk}{\vect{k}}&#10;\newcommand{\vl}{\vect{l}}&#10;\newcommand{\vx}{\vect{x}}&#10;\newcommand{\vgamma}{{\boldsymbol \gamma}}&#10;\newcommand{\vzero}{\vect{0}}&#10;\newcommand{\vv}{\vect{v}}&#10;\newcommand{\vB}{\vect{B}}&#10;&#10;\newcommand{\zero}{ {(0)} }&#10;\newcommand{\one}{ {(1)} }&#10;\newcommand{\two}{ {(2)} }&#10;&#10;\newcommand{\pd}{\partial}&#10;\renewcommand{\=}{&amp;=&amp;}&#10;\newcommand{\nnb}{\nn\\}&#10;&#10;%%%%%%%%%%%%%%%%%%%%%%%%%%%%%%%%%%%%%%%%&#10;\begin{document}&#10;%%%%%%%%%%%%%%%%%%%%%%%%%%%%%%%%%%%%%%%%&#10;&#10;\begin{eqnarray}&#10;q_\mu \Pi^{\mu\nu} =0&#10;\nn&#10;\end{eqnarray}&#10;&#10;%%%%%%%%%%%%%%%%%%%%%%%%%%%%%%%%%%%%%%%%&#10;\end{document}&#10;%%%%%%%%%%%%%%%%%%%%%%%%%%%%%%%%%%%%%%%%"/>
  <p:tag name="IGUANATEXSIZE" val="50"/>
  <p:tag name="IGUANATEXCURSOR" val="3712"/>
  <p:tag name="TRANSPARENCY" val="True"/>
  <p:tag name="FILENAME" val=""/>
  <p:tag name="LATEXENGINEID" val="0"/>
  <p:tag name="TEMPFOLDER" val="C:\w32tex\IguanaTex\temp\"/>
  <p:tag name="LATEXFORMHEIGHT" val="312"/>
  <p:tag name="LATEXFORMWIDTH" val="384"/>
  <p:tag name="LATEXFORMWRAP" val="True"/>
  <p:tag name="BITMAPVECTOR" val="0"/>
</p:tagLst>
</file>

<file path=ppt/tags/tag13.xml><?xml version="1.0" encoding="utf-8"?>
<p:tagLst xmlns:a="http://schemas.openxmlformats.org/drawingml/2006/main" xmlns:r="http://schemas.openxmlformats.org/officeDocument/2006/relationships" xmlns:p="http://schemas.openxmlformats.org/presentationml/2006/main">
  <p:tag name="OUTPUTDPI" val="1200"/>
  <p:tag name="ORIGINALHEIGHT" val="368.2039"/>
  <p:tag name="ORIGINALWIDTH" val="908.1365"/>
  <p:tag name="LATEXADDIN" val="\documentclass{article}&#10;\pagestyle{empty}&#10;&#10;\usepackage{latexsym}&#10;\usepackage{amsfonts}&#10;\usepackage{amssymb}&#10;\usepackage{amsmath}&#10;\usepackage{bm}&#10;\usepackage{mathrsfs} &#10;\usepackage{color}&#10;&#10;\usepackage{slashed}&#10;&#10;\newcommand{\com}[1]{{\color[rgb]{0,0,1}{#1}}}&#10;\newcommand{\cgd}[1]{{\color[rgb]{1,0,0}{#1}}}&#10;\newcommand{\gr}[1]{{\color[rgb]{0.25,0.7,0.25}{#1}}}&#10;\newcommand{\blue}[1]{\textcolor[named]{Blue}{#1}}&#10;\newcommand{\green}[1]{{\color[rgb]{0.1,0.6,0.2}{#1}}}&#10;\newcommand{\red}[1]{\textcolor[named]{Red}{#1}}&#10;\newcommand{\gray}[1]{{\color[rgb]{0.7,0.7,0.7}{#1}}}&#10;\newcommand{\pp}[1]{{\color[rgb]{0.7,0.3,0.9}{#1}}}&#10;&#10;%%%%%%%%%%%%%%%%%%%%%%%%%%&#10;&#10;\newcommand{\QED}{\mathrm{QED}}&#10;\newcommand{\eq}{\mathrm{eq}}&#10;&#10;%%%%%%%%%%%%%%%%%%%%%%%%%%%&#10;&#10;\newcommand{\sla}{\slashed}&#10;\newcommand{\nn}{\nonumber}&#10;\newcommand\eref[1]{Eq.~(\ref{#1})}&#10;\newcommand\fref[1]{Fig.~\ref{#1}}&#10;&#10;%%%%%%%%%% Greek alphabets&#10;\renewcommand{\a}{\alpha}&#10;\renewcommand{\b}{\beta}&#10;\renewcommand{\d}{{\delta}}&#10;\renewcommand{\k}{\kappa}&#10;\renewcommand{\l}{\lambda}&#10;\newcommand{\Lam}{ \Lambda }&#10;\newcommand{\al}{\alpha}&#10;\newcommand{\be}{\beta}&#10;&#10;\newcommand{\ep}{ \epsilon }&#10;\newcommand{\vep}{ \varepsilon }&#10;\newcommand{\Gam}{ \Gamma }&#10;\newcommand{\gam}{ \gamma }&#10;\newcommand{\bgam}{ {\bm \gamma} }&#10;&#10;\newcommand{\Lm}{ \Lambda }&#10;&#10;%%%%%%%%%% 3D vectors&#10;\newcommand{\bx}{{\bm{x}}}&#10;\newcommand{\br}{{\bm{r}}}&#10;\newcommand{\bk}{{\bm{k}}}&#10;\newcommand{\bp}{{\bm{p}}}&#10;\newcommand{\bq}{{\bm{q}}}&#10;\newcommand{\bv}{{\bm{v}}}&#10;\newcommand{\bA}{{\bm{A}}}&#10;\newcommand{\bB}{{\bm B}}&#10;\newcommand{\bE}{{\bm E}}&#10;\newcommand{\bj}{{\bm j}}&#10;&#10;\newcommand{\integ}{\int\!\!}&#10;\newcommand{\xint}{\int d^4x}&#10;\newcommand{\pint}{\int \frac{d^4p}{ (2\pi)^4}}&#10;\newcommand{\tint}{\int_{-\infty}^{\infty}}&#10;&#10;\newcommand{\id}{\mbox{1}\hspace{-0.25em}\mbox{l}}&#10;\newcommand{\1}{\mbox{1}\hspace{-0.25em}\mbox{l}}&#10;&#10;&#10;\newcommand{\F}{ {\mathscr{F}} }&#10;\newcommand{\G}{ {\mathscr{G}} }&#10;\renewcommand{\Finv}{ {\mathscr{F}} }&#10;\newcommand{\Ginv}{ {\mathscr{G}} }&#10;\newcommand{\prj}{ {\mathcal P} }&#10;\newcommand{\Q}{ {\mathcal Q} }&#10;\newcommand{\Ham}{ {\mathcal H} }&#10;\newcommand{\Lag}{ {\cal{L}} }&#10;\newcommand{\M}{ {\mathcal M} }&#10;\newcommand{\N}{ {\mathcal N} }&#10;\newcommand{\T}{ {\mathcal T} }&#10;\newcommand{\order}{ {\mathcal O} }&#10;&#10;\newcommand{\as}{ \alpha_s }&#10;\newcommand{\para}{ \parallel}&#10;\newcommand{\tot}{ {\rm tot} }&#10;\newcommand{\EM}{{\rm em}}&#10;\newcommand{\Tr}{ {\rm Tr} }&#10;\newcommand{\tr}{ {\rm tr} }&#10;\newcommand{\diag}{ {\rm diag} }&#10;\newcommand{\sgn}{ {\rm sgn} }&#10;\newcommand{\ext}{ {\rm ext} }&#10;\newcommand{\vac}{ {\rm vac} }&#10;\newcommand{\Hall}{ {\rm Hall} }&#10;\newcommand{\eff}{ {\rm eff} }&#10;\newcommand{\fermion}{ {\rm fermion} }&#10;\newcommand{\bson}{ {\rm boson} }&#10;\newcommand{\quark}{ {\rm quark} }&#10;\newcommand{\gluon}{ {\rm gluon} }&#10;\newcommand{\ghost}{ {\rm ghost} }&#10;\newcommand{\fin}{ {\rm fin} }&#10;\renewcommand{\div}{ {\rm div} }&#10;\newcommand{\UV}{ {\rm UV} }&#10;\newcommand{\IR}{ {\rm IR} }&#10;\newcommand{\NO}{ {\rm NO} }&#10;\newcommand{\q}{ {\rm q} }&#10;\newcommand{\YM}{ {\rm YM} }&#10;\newcommand{\dyn}{ {\rm dyn} }&#10;\newcommand{\LLL}{ {\rm LLL} }&#10;\newcommand{\hLL}{ {\rm hLL} }&#10;\newcommand{\QCD}{ {\rm QCD} }&#10;\newcommand{\Res}{{ \rm Res }}&#10;\newcommand{\Deb}{ {\rm Debye} }&#10;&#10;\newcommand{\vp}{\vect{p}}&#10;\newcommand{\vk}{\vect{k}}&#10;\newcommand{\vl}{\vect{l}}&#10;\newcommand{\vx}{\vect{x}}&#10;\newcommand{\vgamma}{{\boldsymbol \gamma}}&#10;\newcommand{\vzero}{\vect{0}}&#10;\newcommand{\vv}{\vect{v}}&#10;\newcommand{\vB}{\vect{B}}&#10;&#10;\newcommand{\zero}{ {(0)} }&#10;\newcommand{\one}{ {(1)} }&#10;\newcommand{\two}{ {(2)} }&#10;&#10;\newcommand{\pd}{\partial}&#10;\renewcommand{\=}{&amp;=&amp;}&#10;\newcommand{\nnb}{\nn\\}&#10;&#10;%%%%%%%%%%%%%%%%%%%%%%%%%%%%%%%%%%%%%%%%&#10;\begin{document}&#10;%%%%%%%%%%%%%%%%%%%%%%%%%%%%%%%%%%%%%%%%&#10;&#10;\begin{eqnarray}&#10;q^\mu_\para = (q^0 , 0, 0, q^3)&#10;\nnb&#10;q^\mu_\perp = (0, q^1 , q^2 , 0)&#10;\nn&#10;\end{eqnarray}&#10;&#10;%%%%%%%%%%%%%%%%%%%%%%%%%%%%%%%%%%%%%%%%&#10;\end{document}&#10;%%%%%%%%%%%%%%%%%%%%%%%%%%%%%%%%%%%%%%%%"/>
  <p:tag name="IGUANATEXSIZE" val="50"/>
  <p:tag name="IGUANATEXCURSOR" val="3739"/>
  <p:tag name="TRANSPARENCY" val="True"/>
  <p:tag name="FILENAME" val=""/>
  <p:tag name="LATEXENGINEID" val="0"/>
  <p:tag name="TEMPFOLDER" val="C:\w32tex\IguanaTex\temp\"/>
  <p:tag name="LATEXFORMHEIGHT" val="312"/>
  <p:tag name="LATEXFORMWIDTH" val="384"/>
  <p:tag name="LATEXFORMWRAP" val="True"/>
  <p:tag name="BITMAPVECTOR" val="0"/>
</p:tagLst>
</file>

<file path=ppt/tags/tag14.xml><?xml version="1.0" encoding="utf-8"?>
<p:tagLst xmlns:a="http://schemas.openxmlformats.org/drawingml/2006/main" xmlns:r="http://schemas.openxmlformats.org/officeDocument/2006/relationships" xmlns:p="http://schemas.openxmlformats.org/presentationml/2006/main">
  <p:tag name="OUTPUTDPI" val="1200"/>
  <p:tag name="ORIGINALHEIGHT" val="347.2066"/>
  <p:tag name="ORIGINALWIDTH" val="1274.841"/>
  <p:tag name="LATEXADDIN" val="\documentclass{article}&#10;\pagestyle{empty}&#10;&#10;\usepackage{latexsym}&#10;\usepackage{amsfonts}&#10;\usepackage{amssymb}&#10;\usepackage{amsmath}&#10;\usepackage{bm}&#10;\usepackage{mathrsfs} &#10;\usepackage{color}&#10;&#10;\usepackage{slashed}&#10;&#10;\newcommand{\com}[1]{{\color[rgb]{0,0,1}{#1}}}&#10;\newcommand{\cgd}[1]{{\color[rgb]{1,0,0}{#1}}}&#10;\newcommand{\gr}[1]{{\color[rgb]{0.25,0.7,0.25}{#1}}}&#10;\newcommand{\blue}[1]{\textcolor[named]{Blue}{#1}}&#10;\newcommand{\green}[1]{{\color[rgb]{0.1,0.6,0.2}{#1}}}&#10;\newcommand{\red}[1]{\textcolor[named]{Red}{#1}}&#10;\newcommand{\gray}[1]{{\color[rgb]{0.7,0.7,0.7}{#1}}}&#10;\newcommand{\pp}[1]{{\color[rgb]{0.7,0.3,0.9}{#1}}}&#10;&#10;%%%%%%%%%%%%%%%%%%%%%%%%%%&#10;&#10;\newcommand{\QED}{\mathrm{QED}}&#10;\newcommand{\eq}{\mathrm{eq}}&#10;&#10;%%%%%%%%%%%%%%%%%%%%%%%%%%%&#10;&#10;\newcommand{\sla}{\slashed}&#10;\newcommand{\nn}{\nonumber}&#10;\newcommand\eref[1]{Eq.~(\ref{#1})}&#10;\newcommand\fref[1]{Fig.~\ref{#1}}&#10;&#10;%%%%%%%%%% Greek alphabets&#10;\renewcommand{\a}{\alpha}&#10;\renewcommand{\b}{\beta}&#10;\renewcommand{\d}{{\delta}}&#10;\renewcommand{\k}{\kappa}&#10;\renewcommand{\l}{\lambda}&#10;\newcommand{\Lam}{ \Lambda }&#10;\newcommand{\al}{\alpha}&#10;\newcommand{\be}{\beta}&#10;&#10;\newcommand{\ep}{ \epsilon }&#10;\newcommand{\vep}{ \varepsilon }&#10;\newcommand{\Gam}{ \Gamma }&#10;\newcommand{\gam}{ \gamma }&#10;\newcommand{\bgam}{ {\bm \gamma} }&#10;&#10;\newcommand{\Lm}{ \Lambda }&#10;&#10;%%%%%%%%%% 3D vectors&#10;\newcommand{\bx}{{\bm{x}}}&#10;\newcommand{\br}{{\bm{r}}}&#10;\newcommand{\bk}{{\bm{k}}}&#10;\newcommand{\bp}{{\bm{p}}}&#10;\newcommand{\bq}{{\bm{q}}}&#10;\newcommand{\bv}{{\bm{v}}}&#10;\newcommand{\bA}{{\bm{A}}}&#10;\newcommand{\bB}{{\bm B}}&#10;\newcommand{\bE}{{\bm E}}&#10;\newcommand{\bj}{{\bm j}}&#10;&#10;\newcommand{\integ}{\int\!\!}&#10;\newcommand{\xint}{\int d^4x}&#10;\newcommand{\pint}{\int \frac{d^4p}{ (2\pi)^4}}&#10;\newcommand{\tint}{\int_{-\infty}^{\infty}}&#10;&#10;\newcommand{\id}{\mbox{1}\hspace{-0.25em}\mbox{l}}&#10;\newcommand{\1}{\mbox{1}\hspace{-0.25em}\mbox{l}}&#10;&#10;&#10;\newcommand{\F}{ {\mathscr{F}} }&#10;\newcommand{\G}{ {\mathscr{G}} }&#10;\renewcommand{\Finv}{ {\mathscr{F}} }&#10;\newcommand{\Ginv}{ {\mathscr{G}} }&#10;\newcommand{\prj}{ {\mathcal P} }&#10;\newcommand{\Q}{ {\mathcal Q} }&#10;\newcommand{\Ham}{ {\mathcal H} }&#10;\newcommand{\Lag}{ {\cal{L}} }&#10;\newcommand{\M}{ {\mathcal M} }&#10;\newcommand{\N}{ {\mathcal N} }&#10;\newcommand{\T}{ {\mathcal T} }&#10;\newcommand{\order}{ {\mathcal O} }&#10;&#10;\newcommand{\as}{ \alpha_s }&#10;\newcommand{\para}{ \parallel}&#10;\newcommand{\tot}{ {\rm tot} }&#10;\newcommand{\EM}{{\rm em}}&#10;\newcommand{\Tr}{ {\rm Tr} }&#10;\newcommand{\tr}{ {\rm tr} }&#10;\newcommand{\diag}{ {\rm diag} }&#10;\newcommand{\sgn}{ {\rm sgn} }&#10;\newcommand{\ext}{ {\rm ext} }&#10;\newcommand{\vac}{ {\rm vac} }&#10;\newcommand{\Hall}{ {\rm Hall} }&#10;\newcommand{\eff}{ {\rm eff} }&#10;\newcommand{\fermion}{ {\rm fermion} }&#10;\newcommand{\bson}{ {\rm boson} }&#10;\newcommand{\quark}{ {\rm quark} }&#10;\newcommand{\gluon}{ {\rm gluon} }&#10;\newcommand{\ghost}{ {\rm ghost} }&#10;\newcommand{\fin}{ {\rm fin} }&#10;\renewcommand{\div}{ {\rm div} }&#10;\newcommand{\UV}{ {\rm UV} }&#10;\newcommand{\IR}{ {\rm IR} }&#10;\newcommand{\NO}{ {\rm NO} }&#10;\newcommand{\q}{ {\rm q} }&#10;\newcommand{\YM}{ {\rm YM} }&#10;\newcommand{\dyn}{ {\rm dyn} }&#10;\newcommand{\LLL}{ {\rm LLL} }&#10;\newcommand{\hLL}{ {\rm hLL} }&#10;\newcommand{\QCD}{ {\rm QCD} }&#10;\newcommand{\Res}{{ \rm Res }}&#10;\newcommand{\Deb}{ {\rm Debye} }&#10;&#10;\newcommand{\vp}{\vect{p}}&#10;\newcommand{\vk}{\vect{k}}&#10;\newcommand{\vl}{\vect{l}}&#10;\newcommand{\vx}{\vect{x}}&#10;\newcommand{\vgamma}{{\boldsymbol \gamma}}&#10;\newcommand{\vzero}{\vect{0}}&#10;\newcommand{\vv}{\vect{v}}&#10;\newcommand{\vB}{\vect{B}}&#10;&#10;\newcommand{\zero}{ {(0)} }&#10;\newcommand{\one}{ {(1)} }&#10;\newcommand{\two}{ {(2)} }&#10;&#10;\newcommand{\pd}{\partial}&#10;\renewcommand{\=}{&amp;=&amp;}&#10;\newcommand{\nnb}{\nn\\}&#10;&#10;%%%%%%%%%%%%%%%%%%%%%%%%%%%%%%%%%%%%%%%%&#10;\begin{document}&#10;%%%%%%%%%%%%%%%%%%%%%%%%%%%%%%%%%%%%%%%%&#10;&#10;\begin{eqnarray}&#10;&amp;&amp;&#10;\eta^{\mu\nu}_\para = {\rm diag} (1,0,0,-1)&#10;\nnb&#10;&amp;&amp;&#10;\eta^{\mu\nu}_\perp = {\rm diag} (0,-1,-1,0)&#10;\nn&#10;\end{eqnarray}&#10;&#10;%%%%%%%%%%%%%%%%%%%%%%%%%%%%%%%%%%%%%%%%&#10;\end{document}&#10;%%%%%%%%%%%%%%%%%%%%%%%%%%%%%%%%%%%%%%%%"/>
  <p:tag name="IGUANATEXSIZE" val="50"/>
  <p:tag name="IGUANATEXCURSOR" val="3745"/>
  <p:tag name="TRANSPARENCY" val="True"/>
  <p:tag name="FILENAME" val=""/>
  <p:tag name="LATEXENGINEID" val="0"/>
  <p:tag name="TEMPFOLDER" val="C:\w32tex\IguanaTex\temp\"/>
  <p:tag name="LATEXFORMHEIGHT" val="312"/>
  <p:tag name="LATEXFORMWIDTH" val="384"/>
  <p:tag name="LATEXFORMWRAP" val="True"/>
  <p:tag name="BITMAPVECTOR" val="0"/>
</p:tagLst>
</file>

<file path=ppt/tags/tag15.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682.4147"/>
  <p:tag name="LATEXADDIN" val="\documentclass{article}&#10;\pagestyle{empty}&#10;&#10;\usepackage{latexsym}&#10;\usepackage{amsfonts}&#10;\usepackage{amssymb}&#10;\usepackage{amsmath}&#10;\usepackage{bm}&#10;\usepackage{mathrsfs} &#10;\usepackage{color}&#10;&#10;\usepackage{slashed}&#10;&#10;\newcommand{\com}[1]{{\color[rgb]{0,0,1}{#1}}}&#10;\newcommand{\cgd}[1]{{\color[rgb]{1,0,0}{#1}}}&#10;\newcommand{\gr}[1]{{\color[rgb]{0.25,0.7,0.25}{#1}}}&#10;\newcommand{\blue}[1]{\textcolor[named]{Blue}{#1}}&#10;\newcommand{\green}[1]{{\color[rgb]{0.1,0.6,0.2}{#1}}}&#10;\newcommand{\red}[1]{\textcolor[named]{Red}{#1}}&#10;\newcommand{\gray}[1]{{\color[rgb]{0.7,0.7,0.7}{#1}}}&#10;\newcommand{\pp}[1]{{\color[rgb]{0.7,0.3,0.9}{#1}}}&#10;&#10;%%%%%%%%%%%%%%%%%%%%%%%%%%&#10;&#10;\newcommand{\QED}{\mathrm{QED}}&#10;\newcommand{\eq}{\mathrm{eq}}&#10;&#10;%%%%%%%%%%%%%%%%%%%%%%%%%%%&#10;&#10;\newcommand{\sla}{\slashed}&#10;\newcommand{\nn}{\nonumber}&#10;\newcommand\eref[1]{Eq.~(\ref{#1})}&#10;\newcommand\fref[1]{Fig.~\ref{#1}}&#10;&#10;%%%%%%%%%% Greek alphabets&#10;\renewcommand{\a}{\alpha}&#10;\renewcommand{\b}{\beta}&#10;\renewcommand{\d}{{\delta}}&#10;\renewcommand{\k}{\kappa}&#10;\renewcommand{\l}{\lambda}&#10;\newcommand{\Lam}{ \Lambda }&#10;\newcommand{\al}{\alpha}&#10;\newcommand{\be}{\beta}&#10;&#10;\newcommand{\ep}{ \epsilon }&#10;\newcommand{\vep}{ \varepsilon }&#10;\newcommand{\Gam}{ \Gamma }&#10;\newcommand{\gam}{ \gamma }&#10;\newcommand{\bgam}{ {\bm \gamma} }&#10;&#10;\newcommand{\Lm}{ \Lambda }&#10;&#10;%%%%%%%%%% 3D vectors&#10;\newcommand{\bx}{{\bm{x}}}&#10;\newcommand{\br}{{\bm{r}}}&#10;\newcommand{\bk}{{\bm{k}}}&#10;\newcommand{\bp}{{\bm{p}}}&#10;\newcommand{\bq}{{\bm{q}}}&#10;\newcommand{\bv}{{\bm{v}}}&#10;\newcommand{\bA}{{\bm{A}}}&#10;\newcommand{\bB}{{\bm B}}&#10;\newcommand{\bE}{{\bm E}}&#10;\newcommand{\bj}{{\bm j}}&#10;&#10;\newcommand{\integ}{\int\!\!}&#10;\newcommand{\xint}{\int d^4x}&#10;\newcommand{\pint}{\int \frac{d^4p}{ (2\pi)^4}}&#10;\newcommand{\tint}{\int_{-\infty}^{\infty}}&#10;&#10;\newcommand{\id}{\mbox{1}\hspace{-0.25em}\mbox{l}}&#10;\newcommand{\1}{\mbox{1}\hspace{-0.25em}\mbox{l}}&#10;&#10;&#10;\newcommand{\F}{ {\mathscr{F}} }&#10;\newcommand{\G}{ {\mathscr{G}} }&#10;\renewcommand{\Finv}{ {\mathscr{F}} }&#10;\newcommand{\Ginv}{ {\mathscr{G}} }&#10;\newcommand{\prj}{ {\mathcal P} }&#10;\newcommand{\Q}{ {\mathcal Q} }&#10;\newcommand{\Ham}{ {\mathcal H} }&#10;\newcommand{\Lag}{ {\cal{L}} }&#10;\newcommand{\M}{ {\mathcal M} }&#10;\newcommand{\N}{ {\mathcal N} }&#10;\newcommand{\T}{ {\mathcal T} }&#10;\newcommand{\order}{ {\mathcal O} }&#10;&#10;\newcommand{\as}{ \alpha_s }&#10;\newcommand{\para}{ \parallel}&#10;\newcommand{\tot}{ {\rm tot} }&#10;\newcommand{\EM}{{\rm em}}&#10;\newcommand{\Tr}{ {\rm Tr} }&#10;\newcommand{\tr}{ {\rm tr} }&#10;\newcommand{\diag}{ {\rm diag} }&#10;\newcommand{\sgn}{ {\rm sgn} }&#10;\newcommand{\ext}{ {\rm ext} }&#10;\newcommand{\vac}{ {\rm vac} }&#10;\newcommand{\Hall}{ {\rm Hall} }&#10;\newcommand{\eff}{ {\rm eff} }&#10;\newcommand{\fermion}{ {\rm fermion} }&#10;\newcommand{\bson}{ {\rm boson} }&#10;\newcommand{\quark}{ {\rm quark} }&#10;\newcommand{\gluon}{ {\rm gluon} }&#10;\newcommand{\ghost}{ {\rm ghost} }&#10;\newcommand{\fin}{ {\rm fin} }&#10;\renewcommand{\div}{ {\rm div} }&#10;\newcommand{\UV}{ {\rm UV} }&#10;\newcommand{\IR}{ {\rm IR} }&#10;\newcommand{\NO}{ {\rm NO} }&#10;\newcommand{\q}{ {\rm q} }&#10;\newcommand{\YM}{ {\rm YM} }&#10;\newcommand{\dyn}{ {\rm dyn} }&#10;\newcommand{\LLL}{ {\rm LLL} }&#10;\newcommand{\hLL}{ {\rm hLL} }&#10;\newcommand{\QCD}{ {\rm QCD} }&#10;\newcommand{\Res}{{ \rm Res }}&#10;\newcommand{\Deb}{ {\rm Debye} }&#10;&#10;\newcommand{\vp}{\vect{p}}&#10;\newcommand{\vk}{\vect{k}}&#10;\newcommand{\vl}{\vect{l}}&#10;\newcommand{\vx}{\vect{x}}&#10;\newcommand{\vgamma}{{\boldsymbol \gamma}}&#10;\newcommand{\vzero}{\vect{0}}&#10;\newcommand{\vv}{\vect{v}}&#10;\newcommand{\vB}{\vect{B}}&#10;&#10;\newcommand{\zero}{ {(0)} }&#10;\newcommand{\one}{ {(1)} }&#10;\newcommand{\two}{ {(2)} }&#10;&#10;\newcommand{\pd}{\partial}&#10;\renewcommand{\=}{&amp;=&amp;}&#10;\newcommand{\nnb}{\nn\\}&#10;&#10;%%%%%%%%%%%%%%%%%%%%%%%%%%%%%%%%%%%%%%%%&#10;\begin{document}&#10;%%%%%%%%%%%%%%%%%%%%%%%%%%%%%%%%%%%%%%%%&#10;&#10;\begin{eqnarray}&#10;\green{ B=(0,0,B) }&#10;\nn&#10;\end{eqnarray}&#10;&#10;%%%%%%%%%%%%%%%%%%%%%%%%%%%%%%%%%%%%%%%%&#10;\end{document}&#10;%%%%%%%%%%%%%%%%%%%%%%%%%%%%%%%%%%%%%%%%"/>
  <p:tag name="IGUANATEXSIZE" val="50"/>
  <p:tag name="IGUANATEXCURSOR" val="3710"/>
  <p:tag name="TRANSPARENCY" val="True"/>
  <p:tag name="FILENAME" val=""/>
  <p:tag name="LATEXENGINEID" val="0"/>
  <p:tag name="TEMPFOLDER" val="C:\w32tex\IguanaTex\temp\"/>
  <p:tag name="LATEXFORMHEIGHT" val="312"/>
  <p:tag name="LATEXFORMWIDTH" val="384"/>
  <p:tag name="LATEXFORMWRAP" val="True"/>
  <p:tag name="BITMAPVECTOR" val="0"/>
</p:tagLst>
</file>

<file path=ppt/tags/tag16.xml><?xml version="1.0" encoding="utf-8"?>
<p:tagLst xmlns:a="http://schemas.openxmlformats.org/drawingml/2006/main" xmlns:r="http://schemas.openxmlformats.org/officeDocument/2006/relationships" xmlns:p="http://schemas.openxmlformats.org/presentationml/2006/main">
  <p:tag name="OUTPUTDPI" val="1200"/>
  <p:tag name="ORIGINALHEIGHT" val="132.7334"/>
  <p:tag name="ORIGINALWIDTH" val="1894.263"/>
  <p:tag name="LATEXADDIN" val="\documentclass{article}&#10;\pagestyle{empty}&#10;&#10;\usepackage{latexsym}&#10;\usepackage{amsfonts}&#10;\usepackage{amssymb}&#10;\usepackage{amsmath}&#10;\usepackage{bm}&#10;\usepackage{mathrsfs} &#10;\usepackage{color}&#10;&#10;\usepackage{slashed}&#10;&#10;\newcommand{\com}[1]{{\color[rgb]{0,0,1}{#1}}}&#10;\newcommand{\cgd}[1]{{\color[rgb]{1,0,0}{#1}}}&#10;\newcommand{\gr}[1]{{\color[rgb]{0.25,0.7,0.25}{#1}}}&#10;\newcommand{\blue}[1]{\textcolor[named]{Blue}{#1}}&#10;\newcommand{\green}[1]{{\color[rgb]{0.1,0.6,0.2}{#1}}}&#10;\newcommand{\red}[1]{\textcolor[named]{Red}{#1}}&#10;\newcommand{\gray}[1]{{\color[rgb]{0.7,0.7,0.7}{#1}}}&#10;\newcommand{\pp}[1]{{\color[rgb]{0.7,0.3,0.9}{#1}}}&#10;&#10;%%%%%%%%%%%%%%%%%%%%%%%%%%&#10;&#10;\newcommand{\QED}{\mathrm{QED}}&#10;\newcommand{\eq}{\mathrm{eq}}&#10;&#10;%%%%%%%%%%%%%%%%%%%%%%%%%%%&#10;&#10;\newcommand{\sla}{\slashed}&#10;\newcommand{\nn}{\nonumber}&#10;\newcommand\eref[1]{Eq.~(\ref{#1})}&#10;\newcommand\fref[1]{Fig.~\ref{#1}}&#10;&#10;%%%%%%%%%% Greek alphabets&#10;\renewcommand{\a}{\alpha}&#10;\renewcommand{\b}{\beta}&#10;\renewcommand{\d}{{\delta}}&#10;\renewcommand{\k}{\kappa}&#10;\renewcommand{\l}{\lambda}&#10;\newcommand{\Lam}{ \Lambda }&#10;\newcommand{\al}{\alpha}&#10;\newcommand{\be}{\beta}&#10;&#10;\newcommand{\ep}{ \epsilon }&#10;\newcommand{\vep}{ \varepsilon }&#10;\newcommand{\Gam}{ \Gamma }&#10;\newcommand{\gam}{ \gamma }&#10;\newcommand{\bgam}{ {\bm \gamma} }&#10;&#10;\newcommand{\Lm}{ \Lambda }&#10;&#10;%%%%%%%%%% 3D vectors&#10;\newcommand{\bx}{{\bm{x}}}&#10;\newcommand{\br}{{\bm{r}}}&#10;\newcommand{\bk}{{\bm{k}}}&#10;\newcommand{\bp}{{\bm{p}}}&#10;\newcommand{\bq}{{\bm{q}}}&#10;\newcommand{\bv}{{\bm{v}}}&#10;\newcommand{\bA}{{\bm{A}}}&#10;\newcommand{\bB}{{\bm B}}&#10;\newcommand{\bE}{{\bm E}}&#10;\newcommand{\bj}{{\bm j}}&#10;&#10;\newcommand{\integ}{\int\!\!}&#10;\newcommand{\xint}{\int d^4x}&#10;\newcommand{\pint}{\int \frac{d^4p}{ (2\pi)^4}}&#10;\newcommand{\tint}{\int_{-\infty}^{\infty}}&#10;&#10;\newcommand{\id}{\mbox{1}\hspace{-0.25em}\mbox{l}}&#10;\newcommand{\1}{\mbox{1}\hspace{-0.25em}\mbox{l}}&#10;&#10;&#10;\newcommand{\F}{ {\mathscr{F}} }&#10;\newcommand{\G}{ {\mathscr{G}} }&#10;\renewcommand{\Finv}{ {\mathscr{F}} }&#10;\newcommand{\Ginv}{ {\mathscr{G}} }&#10;\newcommand{\prj}{ {\mathcal P} }&#10;\newcommand{\Q}{ {\mathcal Q} }&#10;\newcommand{\Ham}{ {\mathcal H} }&#10;\newcommand{\Lag}{ {\cal{L}} }&#10;\newcommand{\M}{ {\mathcal M} }&#10;\newcommand{\N}{ {\mathcal N} }&#10;\newcommand{\T}{ {\mathcal T} }&#10;\newcommand{\order}{ {\mathcal O} }&#10;&#10;\newcommand{\as}{ \alpha_s }&#10;\newcommand{\para}{ \parallel}&#10;\newcommand{\tot}{ {\rm tot} }&#10;\newcommand{\EM}{{\rm em}}&#10;\newcommand{\Tr}{ {\rm Tr} }&#10;\newcommand{\tr}{ {\rm tr} }&#10;\newcommand{\diag}{ {\rm diag} }&#10;\newcommand{\sgn}{ {\rm sgn} }&#10;\newcommand{\ext}{ {\rm ext} }&#10;\newcommand{\vac}{ {\rm vac} }&#10;\newcommand{\Hall}{ {\rm Hall} }&#10;\newcommand{\eff}{ {\rm eff} }&#10;\newcommand{\fermion}{ {\rm fermion} }&#10;\newcommand{\bson}{ {\rm boson} }&#10;\newcommand{\quark}{ {\rm quark} }&#10;\newcommand{\gluon}{ {\rm gluon} }&#10;\newcommand{\ghost}{ {\rm ghost} }&#10;\newcommand{\fin}{ {\rm fin} }&#10;\renewcommand{\div}{ {\rm div} }&#10;\newcommand{\UV}{ {\rm UV} }&#10;\newcommand{\IR}{ {\rm IR} }&#10;\newcommand{\NO}{ {\rm NO} }&#10;\newcommand{\q}{ {\rm q} }&#10;\newcommand{\YM}{ {\rm YM} }&#10;\newcommand{\dyn}{ {\rm dyn} }&#10;\newcommand{\LLL}{ {\rm LLL} }&#10;\newcommand{\hLL}{ {\rm hLL} }&#10;\newcommand{\QCD}{ {\rm QCD} }&#10;\newcommand{\Res}{{ \rm Res }}&#10;\newcommand{\Deb}{ {\rm Debye} }&#10;&#10;\newcommand{\vp}{\vect{p}}&#10;\newcommand{\vk}{\vect{k}}&#10;\newcommand{\vl}{\vect{l}}&#10;\newcommand{\vx}{\vect{x}}&#10;\newcommand{\vgamma}{{\boldsymbol \gamma}}&#10;\newcommand{\vzero}{\vect{0}}&#10;\newcommand{\vv}{\vect{v}}&#10;\newcommand{\vB}{\vect{B}}&#10;&#10;\newcommand{\zero}{ {(0)} }&#10;\newcommand{\one}{ {(1)} }&#10;\newcommand{\two}{ {(2)} }&#10;&#10;\newcommand{\pd}{\partial}&#10;\renewcommand{\=}{&amp;=&amp;}&#10;\newcommand{\nnb}{\nn\\}&#10;&#10;%%%%%%%%%%%%%%%%%%%%%%%%%%%%%%%%%%%%%%%%&#10;\begin{document}&#10;%%%%%%%%%%%%%%%%%%%%%%%%%%%%%%%%%%%%%%%%&#10;&#10;\begin{eqnarray}&#10;\Pi^{\mu\nu} = -[ \chi_0 P_0^{\mu\nu}&#10;+ \chi_1 P_1^{\mu\nu} + \chi_2 P_2^{\mu\nu}]&#10;\nn&#10;\end{eqnarray}&#10;&#10;%%%%%%%%%%%%%%%%%%%%%%%%%%%%%%%%%%%%%%%%&#10;\end{document}&#10;%%%%%%%%%%%%%%%%%%%%%%%%%%%%%%%%%%%%%%%%"/>
  <p:tag name="IGUANATEXSIZE" val="50"/>
  <p:tag name="IGUANATEXCURSOR" val="3737"/>
  <p:tag name="TRANSPARENCY" val="True"/>
  <p:tag name="FILENAME" val=""/>
  <p:tag name="LATEXENGINEID" val="0"/>
  <p:tag name="TEMPFOLDER" val="C:\w32tex\IguanaTex\temp\"/>
  <p:tag name="LATEXFORMHEIGHT" val="312"/>
  <p:tag name="LATEXFORMWIDTH" val="384"/>
  <p:tag name="LATEXFORMWRAP" val="True"/>
  <p:tag name="BITMAPVECTOR" val="0"/>
</p:tagLst>
</file>

<file path=ppt/tags/tag17.xml><?xml version="1.0" encoding="utf-8"?>
<p:tagLst xmlns:a="http://schemas.openxmlformats.org/drawingml/2006/main" xmlns:r="http://schemas.openxmlformats.org/officeDocument/2006/relationships" xmlns:p="http://schemas.openxmlformats.org/presentationml/2006/main">
  <p:tag name="OUTPUTDPI" val="1200"/>
  <p:tag name="ORIGINALHEIGHT" val="305.2118"/>
  <p:tag name="ORIGINALWIDTH" val="2290.964"/>
  <p:tag name="LATEXADDIN" val="\documentclass{article}&#10;\pagestyle{empty}&#10;&#10;\usepackage{latexsym}&#10;\usepackage{amsfonts}&#10;\usepackage{amssymb}&#10;\usepackage{amsmath}&#10;\usepackage{bm}&#10;\usepackage{mathrsfs} &#10;\usepackage{color}&#10;&#10;\usepackage{slashed}&#10;&#10;\newcommand{\com}[1]{{\color[rgb]{0,0,1}{#1}}}&#10;\newcommand{\cgd}[1]{{\color[rgb]{1,0,0}{#1}}}&#10;\newcommand{\gr}[1]{{\color[rgb]{0.25,0.7,0.25}{#1}}}&#10;\newcommand{\blue}[1]{\textcolor[named]{Blue}{#1}}&#10;\newcommand{\green}[1]{{\color[rgb]{0.1,0.6,0.2}{#1}}}&#10;\newcommand{\red}[1]{\textcolor[named]{Red}{#1}}&#10;\newcommand{\gray}[1]{{\color[rgb]{0.7,0.7,0.7}{#1}}}&#10;\newcommand{\pp}[1]{{\color[rgb]{0.7,0.3,0.9}{#1}}}&#10;&#10;%%%%%%%%%%%%%%%%%%%%%%%%%%&#10;&#10;\newcommand{\QED}{\mathrm{QED}}&#10;\newcommand{\eq}{\mathrm{eq}}&#10;&#10;%%%%%%%%%%%%%%%%%%%%%%%%%%%&#10;&#10;\newcommand{\sla}{\slashed}&#10;\newcommand{\nn}{\nonumber}&#10;\newcommand\eref[1]{Eq.~(\ref{#1})}&#10;\newcommand\fref[1]{Fig.~\ref{#1}}&#10;&#10;%%%%%%%%%% Greek alphabets&#10;\renewcommand{\a}{\alpha}&#10;\renewcommand{\b}{\beta}&#10;\renewcommand{\d}{{\delta}}&#10;\renewcommand{\k}{\kappa}&#10;\renewcommand{\l}{\lambda}&#10;\newcommand{\Lam}{ \Lambda }&#10;\newcommand{\al}{\alpha}&#10;\newcommand{\be}{\beta}&#10;&#10;\newcommand{\ep}{ \epsilon }&#10;\newcommand{\vep}{ \varepsilon }&#10;\newcommand{\Gam}{ \Gamma }&#10;\newcommand{\gam}{ \gamma }&#10;\newcommand{\bgam}{ {\bm \gamma} }&#10;&#10;\newcommand{\Lm}{ \Lambda }&#10;&#10;%%%%%%%%%% 3D vectors&#10;\newcommand{\bx}{{\bm{x}}}&#10;\newcommand{\br}{{\bm{r}}}&#10;\newcommand{\bk}{{\bm{k}}}&#10;\newcommand{\bp}{{\bm{p}}}&#10;\newcommand{\bq}{{\bm{q}}}&#10;\newcommand{\bv}{{\bm{v}}}&#10;\newcommand{\bA}{{\bm{A}}}&#10;\newcommand{\bB}{{\bm B}}&#10;\newcommand{\bE}{{\bm E}}&#10;\newcommand{\bj}{{\bm j}}&#10;&#10;\newcommand{\integ}{\int\!\!}&#10;\newcommand{\xint}{\int d^4x}&#10;\newcommand{\pint}{\int \frac{d^4p}{ (2\pi)^4}}&#10;\newcommand{\tint}{\int_{-\infty}^{\infty}}&#10;&#10;\newcommand{\id}{\mbox{1}\hspace{-0.25em}\mbox{l}}&#10;\newcommand{\1}{\mbox{1}\hspace{-0.25em}\mbox{l}}&#10;&#10;&#10;\newcommand{\F}{ {\mathscr{F}} }&#10;\newcommand{\G}{ {\mathscr{G}} }&#10;\renewcommand{\Finv}{ {\mathscr{F}} }&#10;\newcommand{\Ginv}{ {\mathscr{G}} }&#10;\newcommand{\prj}{ {\mathcal P} }&#10;\newcommand{\Q}{ {\mathcal Q} }&#10;\newcommand{\Ham}{ {\mathcal H} }&#10;\newcommand{\Lag}{ {\cal{L}} }&#10;\newcommand{\M}{ {\mathcal M} }&#10;\newcommand{\N}{ {\mathcal N} }&#10;\newcommand{\T}{ {\mathcal T} }&#10;\newcommand{\order}{ {\mathcal O} }&#10;&#10;\newcommand{\as}{ \alpha_s }&#10;\newcommand{\para}{ \parallel}&#10;\newcommand{\tot}{ {\rm tot} }&#10;\newcommand{\EM}{{\rm em}}&#10;\newcommand{\Tr}{ {\rm Tr} }&#10;\newcommand{\tr}{ {\rm tr} }&#10;\newcommand{\diag}{ {\rm diag} }&#10;\newcommand{\sgn}{ {\rm sgn} }&#10;\newcommand{\ext}{ {\rm ext} }&#10;\newcommand{\vac}{ {\rm vac} }&#10;\newcommand{\Hall}{ {\rm Hall} }&#10;\newcommand{\eff}{ {\rm eff} }&#10;\newcommand{\fermion}{ {\rm fermion} }&#10;\newcommand{\bson}{ {\rm boson} }&#10;\newcommand{\quark}{ {\rm quark} }&#10;\newcommand{\gluon}{ {\rm gluon} }&#10;\newcommand{\ghost}{ {\rm ghost} }&#10;\newcommand{\fin}{ {\rm fin} }&#10;\renewcommand{\div}{ {\rm div} }&#10;\newcommand{\UV}{ {\rm UV} }&#10;\newcommand{\IR}{ {\rm IR} }&#10;\newcommand{\NO}{ {\rm NO} }&#10;\newcommand{\q}{ {\rm q} }&#10;\newcommand{\YM}{ {\rm YM} }&#10;\newcommand{\dyn}{ {\rm dyn} }&#10;\newcommand{\LLL}{ {\rm LLL} }&#10;\newcommand{\hLL}{ {\rm hLL} }&#10;\newcommand{\QCD}{ {\rm QCD} }&#10;\newcommand{\Res}{{ \rm Res }}&#10;\newcommand{\Deb}{ {\rm Debye} }&#10;&#10;\newcommand{\vp}{\vect{p}}&#10;\newcommand{\vk}{\vect{k}}&#10;\newcommand{\vl}{\vect{l}}&#10;\newcommand{\vx}{\vect{x}}&#10;\newcommand{\vgamma}{{\boldsymbol \gamma}}&#10;\newcommand{\vzero}{\vect{0}}&#10;\newcommand{\vv}{\vect{v}}&#10;\newcommand{\vB}{\vect{B}}&#10;&#10;\newcommand{\zero}{ {(0)} }&#10;\newcommand{\one}{ {(1)} }&#10;\newcommand{\two}{ {(2)} }&#10;&#10;\newcommand{\pd}{\partial}&#10;\renewcommand{\=}{&amp;=&amp;}&#10;\newcommand{\nnb}{\nn\\}&#10;&#10;%%%%%%%%%%%%%%%%%%%%%%%%%%%%%%%%%%%%%%%%&#10;\begin{document}&#10;%%%%%%%%%%%%%%%%%%%%%%%%%%%%%%%%%%%%%%%%&#10;&#10;\begin{eqnarray}&#10;i \Pi^{\mu\nu} = e^2 \int \frac{d^4 p}{(2\pi)^4} &#10;\tr[ \gam^\mu S_A(p) \gam^\nu S_A(p-q)]&#10;\nn&#10;\end{eqnarray}&#10;&#10;%%%%%%%%%%%%%%%%%%%%%%%%%%%%%%%%%%%%%%%%&#10;\end{document}&#10;%%%%%%%%%%%%%%%%%%%%%%%%%%%%%%%%%%%%%%%%"/>
  <p:tag name="IGUANATEXSIZE" val="50"/>
  <p:tag name="IGUANATEXCURSOR" val="3777"/>
  <p:tag name="TRANSPARENCY" val="True"/>
  <p:tag name="LATEXENGINEID" val="0"/>
  <p:tag name="TEMPFOLDER" val="C:\w32tex\IguanaTex\temp\"/>
  <p:tag name="LATEXFORMHEIGHT" val="312"/>
  <p:tag name="LATEXFORMWIDTH" val="384"/>
  <p:tag name="LATEXFORMWRAP" val="True"/>
  <p:tag name="BITMAPVECTOR" val="0"/>
</p:tagLst>
</file>

<file path=ppt/tags/tag18.xml><?xml version="1.0" encoding="utf-8"?>
<p:tagLst xmlns:a="http://schemas.openxmlformats.org/drawingml/2006/main" xmlns:r="http://schemas.openxmlformats.org/officeDocument/2006/relationships" xmlns:p="http://schemas.openxmlformats.org/presentationml/2006/main">
  <p:tag name="OUTPUTDPI" val="1200"/>
  <p:tag name="ORIGINALHEIGHT" val="78.74016"/>
  <p:tag name="ORIGINALWIDTH" val="65.99173"/>
  <p:tag name="LATEXADDIN" val="\documentclass{article}&#10;\pagestyle{empty}&#10;&#10;\usepackage{latexsym}&#10;\usepackage{amsfonts}&#10;\usepackage{amssymb}&#10;\usepackage{amsmath}&#10;\usepackage{bm}&#10;\usepackage{mathrsfs} &#10;\usepackage{color}&#10;&#10;\usepackage{slashed}&#10;&#10;\newcommand{\com}[1]{{\color[rgb]{0,0,1}{#1}}}&#10;\newcommand{\cgd}[1]{{\color[rgb]{1,0,0}{#1}}}&#10;\newcommand{\gr}[1]{{\color[rgb]{0.25,0.7,0.25}{#1}}}&#10;\newcommand{\blue}[1]{\textcolor[named]{Blue}{#1}}&#10;\newcommand{\green}[1]{{\color[rgb]{0.1,0.6,0.2}{#1}}}&#10;\newcommand{\red}[1]{\textcolor[named]{Red}{#1}}&#10;\newcommand{\gray}[1]{{\color[rgb]{0.7,0.7,0.7}{#1}}}&#10;\newcommand{\pp}[1]{{\color[rgb]{0.7,0.3,0.9}{#1}}}&#10;&#10;%%%%%%%%%%%%%%%%%%%%%%%%%%&#10;&#10;\newcommand{\QED}{\mathrm{QED}}&#10;\newcommand{\eq}{\mathrm{eq}}&#10;&#10;%%%%%%%%%%%%%%%%%%%%%%%%%%%&#10;&#10;\newcommand{\sla}{\slashed}&#10;\newcommand{\nn}{\nonumber}&#10;\newcommand\eref[1]{Eq.~(\ref{#1})}&#10;\newcommand\fref[1]{Fig.~\ref{#1}}&#10;&#10;%%%%%%%%%% Greek alphabets&#10;\renewcommand{\a}{\alpha}&#10;\renewcommand{\b}{\beta}&#10;\renewcommand{\d}{{\delta}}&#10;\renewcommand{\k}{\kappa}&#10;\renewcommand{\l}{\lambda}&#10;\newcommand{\Lam}{ \Lambda }&#10;\newcommand{\al}{\alpha}&#10;\newcommand{\be}{\beta}&#10;&#10;\newcommand{\ep}{ \epsilon }&#10;\newcommand{\vep}{ \varepsilon }&#10;\newcommand{\Gam}{ \Gamma }&#10;\newcommand{\gam}{ \gamma }&#10;\newcommand{\bgam}{ {\bm \gamma} }&#10;&#10;\newcommand{\Lm}{ \Lambda }&#10;&#10;%%%%%%%%%% 3D vectors&#10;\newcommand{\bx}{{\bm{x}}}&#10;\newcommand{\br}{{\bm{r}}}&#10;\newcommand{\bk}{{\bm{k}}}&#10;\newcommand{\bp}{{\bm{p}}}&#10;\newcommand{\bq}{{\bm{q}}}&#10;\newcommand{\bv}{{\bm{v}}}&#10;\newcommand{\bA}{{\bm{A}}}&#10;\newcommand{\bB}{{\bm B}}&#10;\newcommand{\bE}{{\bm E}}&#10;\newcommand{\bj}{{\bm j}}&#10;&#10;\newcommand{\integ}{\int\!\!}&#10;\newcommand{\xint}{\int d^4x}&#10;\newcommand{\pint}{\int \frac{d^4p}{ (2\pi)^4}}&#10;\newcommand{\tint}{\int_{-\infty}^{\infty}}&#10;&#10;\newcommand{\id}{\mbox{1}\hspace{-0.25em}\mbox{l}}&#10;\newcommand{\1}{\mbox{1}\hspace{-0.25em}\mbox{l}}&#10;&#10;&#10;\newcommand{\F}{ {\mathscr{F}} }&#10;\newcommand{\G}{ {\mathscr{G}} }&#10;\renewcommand{\Finv}{ {\mathscr{F}} }&#10;\newcommand{\Ginv}{ {\mathscr{G}} }&#10;\newcommand{\prj}{ {\mathcal P} }&#10;\newcommand{\Q}{ {\mathcal Q} }&#10;\newcommand{\Ham}{ {\mathcal H} }&#10;\newcommand{\Lag}{ {\cal{L}} }&#10;\newcommand{\M}{ {\mathcal M} }&#10;\newcommand{\N}{ {\mathcal N} }&#10;\newcommand{\T}{ {\mathcal T} }&#10;\newcommand{\order}{ {\mathcal O} }&#10;&#10;\newcommand{\as}{ \alpha_s }&#10;\newcommand{\para}{ \parallel}&#10;\newcommand{\tot}{ {\rm tot} }&#10;\newcommand{\EM}{{\rm em}}&#10;\newcommand{\Tr}{ {\rm Tr} }&#10;\newcommand{\tr}{ {\rm tr} }&#10;\newcommand{\diag}{ {\rm diag} }&#10;\newcommand{\sgn}{ {\rm sgn} }&#10;\newcommand{\ext}{ {\rm ext} }&#10;\newcommand{\vac}{ {\rm vac} }&#10;\newcommand{\Hall}{ {\rm Hall} }&#10;\newcommand{\eff}{ {\rm eff} }&#10;\newcommand{\fermion}{ {\rm fermion} }&#10;\newcommand{\bson}{ {\rm boson} }&#10;\newcommand{\quark}{ {\rm quark} }&#10;\newcommand{\gluon}{ {\rm gluon} }&#10;\newcommand{\ghost}{ {\rm ghost} }&#10;\newcommand{\fin}{ {\rm fin} }&#10;\renewcommand{\div}{ {\rm div} }&#10;\newcommand{\UV}{ {\rm UV} }&#10;\newcommand{\IR}{ {\rm IR} }&#10;\newcommand{\NO}{ {\rm NO} }&#10;\newcommand{\q}{ {\rm q} }&#10;\newcommand{\YM}{ {\rm YM} }&#10;\newcommand{\dyn}{ {\rm dyn} }&#10;\newcommand{\LLL}{ {\rm LLL} }&#10;\newcommand{\hLL}{ {\rm hLL} }&#10;\newcommand{\QCD}{ {\rm QCD} }&#10;\newcommand{\Res}{{ \rm Res }}&#10;\newcommand{\Deb}{ {\rm Debye} }&#10;&#10;\newcommand{\vp}{\vect{p}}&#10;\newcommand{\vk}{\vect{k}}&#10;\newcommand{\vl}{\vect{l}}&#10;\newcommand{\vx}{\vect{x}}&#10;\newcommand{\vgamma}{{\boldsymbol \gamma}}&#10;\newcommand{\vzero}{\vect{0}}&#10;\newcommand{\vv}{\vect{v}}&#10;\newcommand{\vB}{\vect{B}}&#10;&#10;\newcommand{\zero}{ {(0)} }&#10;\newcommand{\one}{ {(1)} }&#10;\newcommand{\two}{ {(2)} }&#10;&#10;\newcommand{\pd}{\partial}&#10;\renewcommand{\=}{&amp;=&amp;}&#10;\newcommand{\nnb}{\nn\\}&#10;&#10;%%%%%%%%%%%%%%%%%%%%%%%%%%%%%%%%%%%%%%%%&#10;\begin{document}&#10;%%%%%%%%%%%%%%%%%%%%%%%%%%%%%%%%%%%%%%%%&#10;&#10;\begin{eqnarray}&#10;p&#10;\nn&#10;\end{eqnarray}&#10;&#10;%%%%%%%%%%%%%%%%%%%%%%%%%%%%%%%%%%%%%%%%&#10;\end{document}&#10;%%%%%%%%%%%%%%%%%%%%%%%%%%%%%%%%%%%%%%%%"/>
  <p:tag name="IGUANATEXSIZE" val="50"/>
  <p:tag name="IGUANATEXCURSOR" val="3692"/>
  <p:tag name="TRANSPARENCY" val="True"/>
  <p:tag name="LATEXENGINEID" val="0"/>
  <p:tag name="TEMPFOLDER" val="C:\w32tex\IguanaTex\temp\"/>
  <p:tag name="LATEXFORMHEIGHT" val="312"/>
  <p:tag name="LATEXFORMWIDTH" val="384"/>
  <p:tag name="LATEXFORMWRAP" val="True"/>
  <p:tag name="BITMAPVECTOR" val="0"/>
</p:tagLst>
</file>

<file path=ppt/tags/tag19.xml><?xml version="1.0" encoding="utf-8"?>
<p:tagLst xmlns:a="http://schemas.openxmlformats.org/drawingml/2006/main" xmlns:r="http://schemas.openxmlformats.org/officeDocument/2006/relationships" xmlns:p="http://schemas.openxmlformats.org/presentationml/2006/main">
  <p:tag name="OUTPUTDPI" val="1200"/>
  <p:tag name="ORIGINALHEIGHT" val="78.74016"/>
  <p:tag name="ORIGINALWIDTH" val="275.9655"/>
  <p:tag name="LATEXADDIN" val="\documentclass{article}&#10;\pagestyle{empty}&#10;&#10;\usepackage{latexsym}&#10;\usepackage{amsfonts}&#10;\usepackage{amssymb}&#10;\usepackage{amsmath}&#10;\usepackage{bm}&#10;\usepackage{mathrsfs} &#10;\usepackage{color}&#10;&#10;\usepackage{slashed}&#10;&#10;\newcommand{\com}[1]{{\color[rgb]{0,0,1}{#1}}}&#10;\newcommand{\cgd}[1]{{\color[rgb]{1,0,0}{#1}}}&#10;\newcommand{\gr}[1]{{\color[rgb]{0.25,0.7,0.25}{#1}}}&#10;\newcommand{\blue}[1]{\textcolor[named]{Blue}{#1}}&#10;\newcommand{\green}[1]{{\color[rgb]{0.1,0.6,0.2}{#1}}}&#10;\newcommand{\red}[1]{\textcolor[named]{Red}{#1}}&#10;\newcommand{\gray}[1]{{\color[rgb]{0.7,0.7,0.7}{#1}}}&#10;\newcommand{\pp}[1]{{\color[rgb]{0.7,0.3,0.9}{#1}}}&#10;&#10;%%%%%%%%%%%%%%%%%%%%%%%%%%&#10;&#10;\newcommand{\QED}{\mathrm{QED}}&#10;\newcommand{\eq}{\mathrm{eq}}&#10;&#10;%%%%%%%%%%%%%%%%%%%%%%%%%%%&#10;&#10;\newcommand{\sla}{\slashed}&#10;\newcommand{\nn}{\nonumber}&#10;\newcommand\eref[1]{Eq.~(\ref{#1})}&#10;\newcommand\fref[1]{Fig.~\ref{#1}}&#10;&#10;%%%%%%%%%% Greek alphabets&#10;\renewcommand{\a}{\alpha}&#10;\renewcommand{\b}{\beta}&#10;\renewcommand{\d}{{\delta}}&#10;\renewcommand{\k}{\kappa}&#10;\renewcommand{\l}{\lambda}&#10;\newcommand{\Lam}{ \Lambda }&#10;\newcommand{\al}{\alpha}&#10;\newcommand{\be}{\beta}&#10;&#10;\newcommand{\ep}{ \epsilon }&#10;\newcommand{\vep}{ \varepsilon }&#10;\newcommand{\Gam}{ \Gamma }&#10;\newcommand{\gam}{ \gamma }&#10;\newcommand{\bgam}{ {\bm \gamma} }&#10;&#10;\newcommand{\Lm}{ \Lambda }&#10;&#10;%%%%%%%%%% 3D vectors&#10;\newcommand{\bx}{{\bm{x}}}&#10;\newcommand{\br}{{\bm{r}}}&#10;\newcommand{\bk}{{\bm{k}}}&#10;\newcommand{\bp}{{\bm{p}}}&#10;\newcommand{\bq}{{\bm{q}}}&#10;\newcommand{\bv}{{\bm{v}}}&#10;\newcommand{\bA}{{\bm{A}}}&#10;\newcommand{\bB}{{\bm B}}&#10;\newcommand{\bE}{{\bm E}}&#10;\newcommand{\bj}{{\bm j}}&#10;&#10;\newcommand{\integ}{\int\!\!}&#10;\newcommand{\xint}{\int d^4x}&#10;\newcommand{\pint}{\int \frac{d^4p}{ (2\pi)^4}}&#10;\newcommand{\tint}{\int_{-\infty}^{\infty}}&#10;&#10;\newcommand{\id}{\mbox{1}\hspace{-0.25em}\mbox{l}}&#10;\newcommand{\1}{\mbox{1}\hspace{-0.25em}\mbox{l}}&#10;&#10;&#10;\newcommand{\F}{ {\mathscr{F}} }&#10;\newcommand{\G}{ {\mathscr{G}} }&#10;\renewcommand{\Finv}{ {\mathscr{F}} }&#10;\newcommand{\Ginv}{ {\mathscr{G}} }&#10;\newcommand{\prj}{ {\mathcal P} }&#10;\newcommand{\Q}{ {\mathcal Q} }&#10;\newcommand{\Ham}{ {\mathcal H} }&#10;\newcommand{\Lag}{ {\cal{L}} }&#10;\newcommand{\M}{ {\mathcal M} }&#10;\newcommand{\N}{ {\mathcal N} }&#10;\newcommand{\T}{ {\mathcal T} }&#10;\newcommand{\order}{ {\mathcal O} }&#10;&#10;\newcommand{\as}{ \alpha_s }&#10;\newcommand{\para}{ \parallel}&#10;\newcommand{\tot}{ {\rm tot} }&#10;\newcommand{\EM}{{\rm em}}&#10;\newcommand{\Tr}{ {\rm Tr} }&#10;\newcommand{\tr}{ {\rm tr} }&#10;\newcommand{\diag}{ {\rm diag} }&#10;\newcommand{\sgn}{ {\rm sgn} }&#10;\newcommand{\ext}{ {\rm ext} }&#10;\newcommand{\vac}{ {\rm vac} }&#10;\newcommand{\Hall}{ {\rm Hall} }&#10;\newcommand{\eff}{ {\rm eff} }&#10;\newcommand{\fermion}{ {\rm fermion} }&#10;\newcommand{\bson}{ {\rm boson} }&#10;\newcommand{\quark}{ {\rm quark} }&#10;\newcommand{\gluon}{ {\rm gluon} }&#10;\newcommand{\ghost}{ {\rm ghost} }&#10;\newcommand{\fin}{ {\rm fin} }&#10;\renewcommand{\div}{ {\rm div} }&#10;\newcommand{\UV}{ {\rm UV} }&#10;\newcommand{\IR}{ {\rm IR} }&#10;\newcommand{\NO}{ {\rm NO} }&#10;\newcommand{\q}{ {\rm q} }&#10;\newcommand{\YM}{ {\rm YM} }&#10;\newcommand{\dyn}{ {\rm dyn} }&#10;\newcommand{\LLL}{ {\rm LLL} }&#10;\newcommand{\hLL}{ {\rm hLL} }&#10;\newcommand{\QCD}{ {\rm QCD} }&#10;\newcommand{\Res}{{ \rm Res }}&#10;\newcommand{\Deb}{ {\rm Debye} }&#10;&#10;\newcommand{\vp}{\vect{p}}&#10;\newcommand{\vk}{\vect{k}}&#10;\newcommand{\vl}{\vect{l}}&#10;\newcommand{\vx}{\vect{x}}&#10;\newcommand{\vgamma}{{\boldsymbol \gamma}}&#10;\newcommand{\vzero}{\vect{0}}&#10;\newcommand{\vv}{\vect{v}}&#10;\newcommand{\vB}{\vect{B}}&#10;&#10;\newcommand{\zero}{ {(0)} }&#10;\newcommand{\one}{ {(1)} }&#10;\newcommand{\two}{ {(2)} }&#10;&#10;\newcommand{\pd}{\partial}&#10;\renewcommand{\=}{&amp;=&amp;}&#10;\newcommand{\nnb}{\nn\\}&#10;&#10;%%%%%%%%%%%%%%%%%%%%%%%%%%%%%%%%%%%%%%%%&#10;\begin{document}&#10;%%%%%%%%%%%%%%%%%%%%%%%%%%%%%%%%%%%%%%%%&#10;&#10;\begin{eqnarray}&#10;p-q&#10;\nn&#10;\end{eqnarray}&#10;&#10;%%%%%%%%%%%%%%%%%%%%%%%%%%%%%%%%%%%%%%%%&#10;\end{document}&#10;%%%%%%%%%%%%%%%%%%%%%%%%%%%%%%%%%%%%%%%%"/>
  <p:tag name="IGUANATEXSIZE" val="50"/>
  <p:tag name="IGUANATEXCURSOR" val="3694"/>
  <p:tag name="TRANSPARENCY" val="True"/>
  <p:tag name="LATEXENGINEID" val="0"/>
  <p:tag name="TEMPFOLDER" val="C:\w32tex\IguanaTex\temp\"/>
  <p:tag name="LATEXFORMHEIGHT" val="312"/>
  <p:tag name="LATEXFORMWIDTH" val="384"/>
  <p:tag name="LATEXFORMWRAP" val="True"/>
  <p:tag name="BITMAPVECTOR" val="0"/>
</p:tagLst>
</file>

<file path=ppt/tags/tag2.xml><?xml version="1.0" encoding="utf-8"?>
<p:tagLst xmlns:a="http://schemas.openxmlformats.org/drawingml/2006/main" xmlns:r="http://schemas.openxmlformats.org/officeDocument/2006/relationships" xmlns:p="http://schemas.openxmlformats.org/presentationml/2006/main">
  <p:tag name="OUTPUTDPI" val="1200"/>
  <p:tag name="ORIGINALHEIGHT" val="107.2366"/>
  <p:tag name="ORIGINALWIDTH" val="300.7124"/>
  <p:tag name="LATEXADDIN" val="\documentclass{article}&#10;\pagestyle{empty}&#10;&#10;\usepackage{latexsym}&#10;\usepackage{amsfonts}&#10;\usepackage{amssymb}&#10;\usepackage{amsmath}&#10;\usepackage{bm}&#10;\usepackage{mathrsfs} &#10;\usepackage{color}&#10;&#10;\usepackage{slashed}&#10;&#10;\newcommand{\com}[1]{{\color[rgb]{0,0,1}{#1}}}&#10;\newcommand{\cgd}[1]{{\color[rgb]{1,0,0}{#1}}}&#10;\newcommand{\ans}[1]{{\sf\color[rgb]{0,1,0}{#1}}}&#10;\newcommand{\blue}[1]{\textcolor[named]{Blue}{#1}}&#10;\newcommand{\green}[1]{\textcolor[named]{Green}{#1}}&#10;\newcommand{\red}[1]{\textcolor[named]{Red}{#1}}&#10;&#10;%%%%%%%%%%%%%%%%%%%%%%%%%%%%%%%%%%%%%%%%%%%%%%%%%%%%%%%%&#10;&#10;\newcommand{\sla}{\slashed}&#10;&#10;\newcommand{\sgn}{ {\rm sgn} }&#10;\newcommand{\prj}{ {\mathcal P} }&#10;\newcommand{\mf}{ m_f }&#10;\newcommand{\gam}{ \gamma }&#10;\newcommand{\M}{ {\mathcal M} }&#10;\newcommand{\N}{ {\mathcal N} }&#10;&#10;\newcommand{\bx}{{\bm{x}}}&#10;\newcommand{\br}{{\bm{r}}}&#10;\newcommand{\bk}{{\bm{k}}}&#10;\newcommand{\bp}{{\bm{p}}}&#10;\newcommand{\bq}{{\bm{q}}}&#10;\newcommand{\integ}{\int\!\!}&#10;&#10;\newcommand{\F}{ {\mathscr{F}} }&#10;\newcommand{\G}{ {\mathscr{G}} }&#10;\newcommand{\bB}{{\bm{B}}}&#10;\newcommand{\bE}{{\bm{E}}}&#10;&#10;\newcommand{\bv}{{\bm{v}}}&#10;\newcommand{\bl}{{\bm{\ell}}}&#10;\newcommand{\para}{{\parallel}}&#10;&#10;\newcommand{\nn}{{\nonumber}}&#10;&#10;%%%%%%%%%%%%%%%%%%%%%%%%%%%%%%%%%%%%%%%%&#10;\begin{document}&#10;%%%%%%%%%%%%%%%%%%%%%%%%%%%%%%%%%%%%%%%%&#10;&#10;\begin{eqnarray}&#10;\pi^+ \pi^+&#10;\nn&#10;\end{eqnarray}&#10;&#10;%%%%%%%%%%%%%%%%%%%%%%%%%%%%%%%%%%%%%%%%&#10;\end{document}&#10;%%%%%%%%%%%%%%%%%%%%%%%%%%%%%%%%%%%%%%%%"/>
  <p:tag name="IGUANATEXSIZE" val="50"/>
  <p:tag name="IGUANATEXCURSOR" val="1313"/>
  <p:tag name="TRANSPARENCY" val="True"/>
  <p:tag name="FILENAME" val=""/>
  <p:tag name="LATEXENGINEID" val="0"/>
  <p:tag name="TEMPFOLDER" val="C:\w32tex\IguanaTex\temp\"/>
  <p:tag name="LATEXFORMHEIGHT" val="312"/>
  <p:tag name="LATEXFORMWIDTH" val="384"/>
  <p:tag name="LATEXFORMWRAP" val="True"/>
  <p:tag name="BITMAPVECTOR" val="0"/>
</p:tagLst>
</file>

<file path=ppt/tags/tag20.xml><?xml version="1.0" encoding="utf-8"?>
<p:tagLst xmlns:a="http://schemas.openxmlformats.org/drawingml/2006/main" xmlns:r="http://schemas.openxmlformats.org/officeDocument/2006/relationships" xmlns:p="http://schemas.openxmlformats.org/presentationml/2006/main">
  <p:tag name="OUTPUTDPI" val="1200"/>
  <p:tag name="ORIGINALHEIGHT" val="78.74016"/>
  <p:tag name="ORIGINALWIDTH" val="51.74354"/>
  <p:tag name="LATEXADDIN" val="\documentclass{article}&#10;\pagestyle{empty}&#10;&#10;\usepackage{latexsym}&#10;\usepackage{amsfonts}&#10;\usepackage{amssymb}&#10;\usepackage{amsmath}&#10;\usepackage{bm}&#10;\usepackage{mathrsfs} &#10;\usepackage{color}&#10;&#10;\usepackage{slashed}&#10;&#10;\newcommand{\com}[1]{{\color[rgb]{0,0,1}{#1}}}&#10;\newcommand{\cgd}[1]{{\color[rgb]{1,0,0}{#1}}}&#10;\newcommand{\gr}[1]{{\color[rgb]{0.25,0.7,0.25}{#1}}}&#10;\newcommand{\blue}[1]{\textcolor[named]{Blue}{#1}}&#10;\newcommand{\green}[1]{{\color[rgb]{0.1,0.6,0.2}{#1}}}&#10;\newcommand{\red}[1]{\textcolor[named]{Red}{#1}}&#10;\newcommand{\gray}[1]{{\color[rgb]{0.7,0.7,0.7}{#1}}}&#10;\newcommand{\pp}[1]{{\color[rgb]{0.7,0.3,0.9}{#1}}}&#10;&#10;%%%%%%%%%%%%%%%%%%%%%%%%%%&#10;&#10;\newcommand{\QED}{\mathrm{QED}}&#10;\newcommand{\eq}{\mathrm{eq}}&#10;&#10;%%%%%%%%%%%%%%%%%%%%%%%%%%%&#10;&#10;\newcommand{\sla}{\slashed}&#10;\newcommand{\nn}{\nonumber}&#10;\newcommand\eref[1]{Eq.~(\ref{#1})}&#10;\newcommand\fref[1]{Fig.~\ref{#1}}&#10;&#10;%%%%%%%%%% Greek alphabets&#10;\renewcommand{\a}{\alpha}&#10;\renewcommand{\b}{\beta}&#10;\renewcommand{\d}{{\delta}}&#10;\renewcommand{\k}{\kappa}&#10;\renewcommand{\l}{\lambda}&#10;\newcommand{\Lam}{ \Lambda }&#10;\newcommand{\al}{\alpha}&#10;\newcommand{\be}{\beta}&#10;&#10;\newcommand{\ep}{ \epsilon }&#10;\newcommand{\vep}{ \varepsilon }&#10;\newcommand{\Gam}{ \Gamma }&#10;\newcommand{\gam}{ \gamma }&#10;\newcommand{\bgam}{ {\bm \gamma} }&#10;&#10;\newcommand{\Lm}{ \Lambda }&#10;&#10;%%%%%%%%%% 3D vectors&#10;\newcommand{\bx}{{\bm{x}}}&#10;\newcommand{\br}{{\bm{r}}}&#10;\newcommand{\bk}{{\bm{k}}}&#10;\newcommand{\bp}{{\bm{p}}}&#10;\newcommand{\bq}{{\bm{q}}}&#10;\newcommand{\bv}{{\bm{v}}}&#10;\newcommand{\bA}{{\bm{A}}}&#10;\newcommand{\bB}{{\bm B}}&#10;\newcommand{\bE}{{\bm E}}&#10;\newcommand{\bj}{{\bm j}}&#10;&#10;\newcommand{\integ}{\int\!\!}&#10;\newcommand{\xint}{\int d^4x}&#10;\newcommand{\pint}{\int \frac{d^4p}{ (2\pi)^4}}&#10;\newcommand{\tint}{\int_{-\infty}^{\infty}}&#10;&#10;\newcommand{\id}{\mbox{1}\hspace{-0.25em}\mbox{l}}&#10;\newcommand{\1}{\mbox{1}\hspace{-0.25em}\mbox{l}}&#10;&#10;&#10;\newcommand{\F}{ {\mathscr{F}} }&#10;\newcommand{\G}{ {\mathscr{G}} }&#10;\renewcommand{\Finv}{ {\mathscr{F}} }&#10;\newcommand{\Ginv}{ {\mathscr{G}} }&#10;\newcommand{\prj}{ {\mathcal P} }&#10;\newcommand{\Q}{ {\mathcal Q} }&#10;\newcommand{\Ham}{ {\mathcal H} }&#10;\newcommand{\Lag}{ {\cal{L}} }&#10;\newcommand{\M}{ {\mathcal M} }&#10;\newcommand{\N}{ {\mathcal N} }&#10;\newcommand{\T}{ {\mathcal T} }&#10;\newcommand{\order}{ {\mathcal O} }&#10;&#10;\newcommand{\as}{ \alpha_s }&#10;\newcommand{\para}{ \parallel}&#10;\newcommand{\tot}{ {\rm tot} }&#10;\newcommand{\EM}{{\rm em}}&#10;\newcommand{\Tr}{ {\rm Tr} }&#10;\newcommand{\tr}{ {\rm tr} }&#10;\newcommand{\diag}{ {\rm diag} }&#10;\newcommand{\sgn}{ {\rm sgn} }&#10;\newcommand{\ext}{ {\rm ext} }&#10;\newcommand{\vac}{ {\rm vac} }&#10;\newcommand{\Hall}{ {\rm Hall} }&#10;\newcommand{\eff}{ {\rm eff} }&#10;\newcommand{\fermion}{ {\rm fermion} }&#10;\newcommand{\bson}{ {\rm boson} }&#10;\newcommand{\quark}{ {\rm quark} }&#10;\newcommand{\gluon}{ {\rm gluon} }&#10;\newcommand{\ghost}{ {\rm ghost} }&#10;\newcommand{\fin}{ {\rm fin} }&#10;\renewcommand{\div}{ {\rm div} }&#10;\newcommand{\UV}{ {\rm UV} }&#10;\newcommand{\IR}{ {\rm IR} }&#10;\newcommand{\NO}{ {\rm NO} }&#10;\newcommand{\q}{ {\rm q} }&#10;\newcommand{\YM}{ {\rm YM} }&#10;\newcommand{\dyn}{ {\rm dyn} }&#10;\newcommand{\LLL}{ {\rm LLL} }&#10;\newcommand{\hLL}{ {\rm hLL} }&#10;\newcommand{\QCD}{ {\rm QCD} }&#10;\newcommand{\Res}{{ \rm Res }}&#10;\newcommand{\Deb}{ {\rm Debye} }&#10;&#10;\newcommand{\vp}{\vect{p}}&#10;\newcommand{\vk}{\vect{k}}&#10;\newcommand{\vl}{\vect{l}}&#10;\newcommand{\vx}{\vect{x}}&#10;\newcommand{\vgamma}{{\boldsymbol \gamma}}&#10;\newcommand{\vzero}{\vect{0}}&#10;\newcommand{\vv}{\vect{v}}&#10;\newcommand{\vB}{\vect{B}}&#10;&#10;\newcommand{\zero}{ {(0)} }&#10;\newcommand{\one}{ {(1)} }&#10;\newcommand{\two}{ {(2)} }&#10;&#10;\newcommand{\pd}{\partial}&#10;\renewcommand{\=}{&amp;=&amp;}&#10;\newcommand{\nnb}{\nn\\}&#10;&#10;%%%%%%%%%%%%%%%%%%%%%%%%%%%%%%%%%%%%%%%%&#10;\begin{document}&#10;%%%%%%%%%%%%%%%%%%%%%%%%%%%%%%%%%%%%%%%%&#10;&#10;\begin{eqnarray}&#10;q&#10;\nn&#10;\end{eqnarray}&#10;&#10;%%%%%%%%%%%%%%%%%%%%%%%%%%%%%%%%%%%%%%%%&#10;\end{document}&#10;%%%%%%%%%%%%%%%%%%%%%%%%%%%%%%%%%%%%%%%%"/>
  <p:tag name="IGUANATEXSIZE" val="50"/>
  <p:tag name="IGUANATEXCURSOR" val="3692"/>
  <p:tag name="TRANSPARENCY" val="True"/>
  <p:tag name="LATEXENGINEID" val="0"/>
  <p:tag name="TEMPFOLDER" val="C:\w32tex\IguanaTex\temp\"/>
  <p:tag name="LATEXFORMHEIGHT" val="312"/>
  <p:tag name="LATEXFORMWIDTH" val="384"/>
  <p:tag name="LATEXFORMWRAP" val="True"/>
  <p:tag name="BITMAPVECTOR" val="0"/>
</p:tagLst>
</file>

<file path=ppt/tags/tag21.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1741.282"/>
  <p:tag name="LATEXADDIN" val="\documentclass{article}&#10;\pagestyle{empty}&#10;&#10;\usepackage{latexsym}&#10;\usepackage{amsfonts}&#10;\usepackage{amssymb}&#10;\usepackage{amsmath}&#10;\usepackage{bm}&#10;\usepackage{mathrsfs} &#10;\usepackage{color}&#10;&#10;\usepackage{slashed}&#10;&#10;\newcommand{\com}[1]{{\color[rgb]{0,0,1}{#1}}}&#10;\newcommand{\cgd}[1]{{\color[rgb]{1,0,0}{#1}}}&#10;\newcommand{\gr}[1]{{\color[rgb]{0.25,0.7,0.25}{#1}}}&#10;\newcommand{\blue}[1]{\textcolor[named]{Blue}{#1}}&#10;\newcommand{\green}[1]{{\color[rgb]{0.1,0.6,0.2}{#1}}}&#10;\newcommand{\red}[1]{\textcolor[named]{Red}{#1}}&#10;\newcommand{\gray}[1]{{\color[rgb]{0.7,0.7,0.7}{#1}}}&#10;\newcommand{\pp}[1]{{\color[rgb]{0.7,0.3,0.9}{#1}}}&#10;&#10;%%%%%%%%%%%%%%%%%%%%%%%%%%&#10;&#10;\newcommand{\QED}{\mathrm{QED}}&#10;\newcommand{\eq}{\mathrm{eq}}&#10;&#10;%%%%%%%%%%%%%%%%%%%%%%%%%%%&#10;&#10;\newcommand{\sla}{\slashed}&#10;\newcommand{\nn}{\nonumber}&#10;\newcommand\eref[1]{Eq.~(\ref{#1})}&#10;\newcommand\fref[1]{Fig.~\ref{#1}}&#10;&#10;%%%%%%%%%% Greek alphabets&#10;\renewcommand{\a}{\alpha}&#10;\renewcommand{\b}{\beta}&#10;\renewcommand{\d}{{\delta}}&#10;\renewcommand{\k}{\kappa}&#10;\renewcommand{\l}{\lambda}&#10;\newcommand{\Lam}{ \Lambda }&#10;\newcommand{\al}{\alpha}&#10;\newcommand{\be}{\beta}&#10;&#10;\newcommand{\ep}{ \epsilon }&#10;\newcommand{\vep}{ \varepsilon }&#10;\newcommand{\Gam}{ \Gamma }&#10;\newcommand{\gam}{ \gamma }&#10;\newcommand{\bgam}{ {\bm \gamma} }&#10;&#10;\newcommand{\Lm}{ \Lambda }&#10;&#10;%%%%%%%%%% 3D vectors&#10;\newcommand{\bx}{{\bm{x}}}&#10;\newcommand{\br}{{\bm{r}}}&#10;\newcommand{\bk}{{\bm{k}}}&#10;\newcommand{\bp}{{\bm{p}}}&#10;\newcommand{\bq}{{\bm{q}}}&#10;\newcommand{\bv}{{\bm{v}}}&#10;\newcommand{\bA}{{\bm{A}}}&#10;\newcommand{\bB}{{\bm B}}&#10;\newcommand{\bE}{{\bm E}}&#10;\newcommand{\bj}{{\bm j}}&#10;&#10;\newcommand{\integ}{\int\!\!}&#10;\newcommand{\xint}{\int d^4x}&#10;\newcommand{\pint}{\int \frac{d^4p}{ (2\pi)^4}}&#10;\newcommand{\tint}{\int_{-\infty}^{\infty}}&#10;&#10;\newcommand{\id}{\mbox{1}\hspace{-0.25em}\mbox{l}}&#10;\newcommand{\1}{\mbox{1}\hspace{-0.25em}\mbox{l}}&#10;&#10;&#10;\newcommand{\F}{ {\mathscr{F}} }&#10;\newcommand{\G}{ {\mathscr{G}} }&#10;\renewcommand{\Finv}{ {\mathscr{F}} }&#10;\newcommand{\Ginv}{ {\mathscr{G}} }&#10;\newcommand{\prj}{ {\mathcal P} }&#10;\newcommand{\Q}{ {\mathcal Q} }&#10;\newcommand{\Ham}{ {\mathcal H} }&#10;\newcommand{\Lag}{ {\cal{L}} }&#10;\newcommand{\M}{ {\mathcal M} }&#10;\newcommand{\N}{ {\mathcal N} }&#10;\newcommand{\T}{ {\mathcal T} }&#10;\newcommand{\order}{ {\mathcal O} }&#10;&#10;\newcommand{\as}{ \alpha_s }&#10;\newcommand{\para}{ \parallel}&#10;\newcommand{\tot}{ {\rm tot} }&#10;\newcommand{\EM}{{\rm em}}&#10;\newcommand{\Tr}{ {\rm Tr} }&#10;\newcommand{\tr}{ {\rm tr} }&#10;\newcommand{\diag}{ {\rm diag} }&#10;\newcommand{\sgn}{ {\rm sgn} }&#10;\newcommand{\ext}{ {\rm ext} }&#10;\newcommand{\vac}{ {\rm vac} }&#10;\newcommand{\Hall}{ {\rm Hall} }&#10;\newcommand{\eff}{ {\rm eff} }&#10;\newcommand{\fermion}{ {\rm fermion} }&#10;\newcommand{\bson}{ {\rm boson} }&#10;\newcommand{\quark}{ {\rm quark} }&#10;\newcommand{\gluon}{ {\rm gluon} }&#10;\newcommand{\ghost}{ {\rm ghost} }&#10;\newcommand{\fin}{ {\rm fin} }&#10;\renewcommand{\div}{ {\rm div} }&#10;\newcommand{\UV}{ {\rm UV} }&#10;\newcommand{\IR}{ {\rm IR} }&#10;\newcommand{\NO}{ {\rm NO} }&#10;\newcommand{\q}{ {\rm q} }&#10;\newcommand{\YM}{ {\rm YM} }&#10;\newcommand{\dyn}{ {\rm dyn} }&#10;\newcommand{\LLL}{ {\rm LLL} }&#10;\newcommand{\hLL}{ {\rm hLL} }&#10;\newcommand{\QCD}{ {\rm QCD} }&#10;\newcommand{\Res}{{ \rm Res }}&#10;\newcommand{\Deb}{ {\rm Debye} }&#10;&#10;\newcommand{\vp}{\vect{p}}&#10;\newcommand{\vk}{\vect{k}}&#10;\newcommand{\vl}{\vect{l}}&#10;\newcommand{\vx}{\vect{x}}&#10;\newcommand{\vgamma}{{\boldsymbol \gamma}}&#10;\newcommand{\vzero}{\vect{0}}&#10;\newcommand{\vv}{\vect{v}}&#10;\newcommand{\vB}{\vect{B}}&#10;&#10;\newcommand{\zero}{ {(0)} }&#10;\newcommand{\one}{ {(1)} }&#10;\newcommand{\two}{ {(2)} }&#10;&#10;\newcommand{\pd}{\partial}&#10;\renewcommand{\=}{&amp;=&amp;}&#10;\newcommand{\nnb}{\nn\\}&#10;&#10;%%%%%%%%%%%%%%%%%%%%%%%%%%%%%%%%%%%%%%%%&#10;\begin{document}&#10;%%%%%%%%%%%%%%%%%%%%%%%%%%%%%%%%%%%%%%%%&#10;&#10;$A^\mu$ for external (constant) fields&#10;&#10;%%%%%%%%%%%%%%%%%%%%%%%%%%%%%%%%%%%%%%%%&#10;\end{document}&#10;%%%%%%%%%%%%%%%%%%%%%%%%%%%%%%%%%%%%%%%%"/>
  <p:tag name="IGUANATEXSIZE" val="50"/>
  <p:tag name="IGUANATEXCURSOR" val="3712"/>
  <p:tag name="TRANSPARENCY" val="True"/>
  <p:tag name="FILENAME" val=""/>
  <p:tag name="LATEXENGINEID" val="0"/>
  <p:tag name="TEMPFOLDER" val="C:\w32tex\IguanaTex\temp\"/>
  <p:tag name="LATEXFORMHEIGHT" val="312"/>
  <p:tag name="LATEXFORMWIDTH" val="384"/>
  <p:tag name="LATEXFORMWRAP" val="True"/>
  <p:tag name="BITMAPVECTOR" val="0"/>
</p:tagLst>
</file>

<file path=ppt/tags/tag22.xml><?xml version="1.0" encoding="utf-8"?>
<p:tagLst xmlns:a="http://schemas.openxmlformats.org/drawingml/2006/main" xmlns:r="http://schemas.openxmlformats.org/officeDocument/2006/relationships" xmlns:p="http://schemas.openxmlformats.org/presentationml/2006/main">
  <p:tag name="OUTPUTDPI" val="1200"/>
  <p:tag name="ORIGINALHEIGHT" val="617.1729"/>
  <p:tag name="ORIGINALWIDTH" val="2650.918"/>
  <p:tag name="LATEXADDIN" val="\documentclass{article}&#10;\pagestyle{empty}&#10;&#10;\usepackage{latexsym}&#10;\usepackage{amsfonts}&#10;\usepackage{amssymb}&#10;\usepackage{amsmath}&#10;\usepackage{bm}&#10;\usepackage{mathrsfs} &#10;\usepackage{color}&#10;&#10;\usepackage{slashed}&#10;&#10;\newcommand{\com}[1]{{\color[rgb]{0,0,1}{#1}}}&#10;\newcommand{\cgd}[1]{{\color[rgb]{1,0,0}{#1}}}&#10;\newcommand{\gr}[1]{{\color[rgb]{0.25,0.7,0.25}{#1}}}&#10;\newcommand{\blue}[1]{\textcolor[named]{Blue}{#1}}&#10;\newcommand{\green}[1]{{\color[rgb]{0.1,0.6,0.2}{#1}}}&#10;\newcommand{\red}[1]{\textcolor[named]{Red}{#1}}&#10;\newcommand{\gray}[1]{{\color[rgb]{0.7,0.7,0.7}{#1}}}&#10;\newcommand{\pp}[1]{{\color[rgb]{0.7,0.3,0.9}{#1}}}&#10;&#10;%%%%%%%%%%%%%%%%%%%%%%%%%%&#10;&#10;\newcommand{\QED}{\mathrm{QED}}&#10;\newcommand{\eq}{\mathrm{eq}}&#10;&#10;%%%%%%%%%%%%%%%%%%%%%%%%%%%&#10;&#10;\newcommand{\sla}{\slashed}&#10;\newcommand{\nn}{\nonumber}&#10;\newcommand\eref[1]{Eq.~(\ref{#1})}&#10;\newcommand\fref[1]{Fig.~\ref{#1}}&#10;&#10;%%%%%%%%%% Greek alphabets&#10;\renewcommand{\a}{\alpha}&#10;\renewcommand{\b}{\beta}&#10;\renewcommand{\d}{{\delta}}&#10;\renewcommand{\k}{\kappa}&#10;\renewcommand{\l}{\lambda}&#10;\newcommand{\Lam}{ \Lambda }&#10;\newcommand{\al}{\alpha}&#10;\newcommand{\be}{\beta}&#10;&#10;\newcommand{\ep}{ \epsilon }&#10;\newcommand{\vep}{ \varepsilon }&#10;\newcommand{\Gam}{ \Gamma }&#10;\newcommand{\gam}{ \gamma }&#10;\newcommand{\bgam}{ {\bm \gamma} }&#10;&#10;\newcommand{\Lm}{ \Lambda }&#10;&#10;%%%%%%%%%% 3D vectors&#10;\newcommand{\bx}{{\bm{x}}}&#10;\newcommand{\br}{{\bm{r}}}&#10;\newcommand{\bk}{{\bm{k}}}&#10;\newcommand{\bp}{{\bm{p}}}&#10;\newcommand{\bq}{{\bm{q}}}&#10;\newcommand{\bv}{{\bm{v}}}&#10;\newcommand{\bA}{{\bm{A}}}&#10;\newcommand{\bB}{{\bm B}}&#10;\newcommand{\bE}{{\bm E}}&#10;\newcommand{\bj}{{\bm j}}&#10;&#10;\newcommand{\integ}{\int\!\!}&#10;\newcommand{\xint}{\int d^4x}&#10;\newcommand{\pint}{\int \frac{d^4p}{ (2\pi)^4}}&#10;\newcommand{\tint}{\int_{-\infty}^{\infty}}&#10;&#10;\newcommand{\id}{\mbox{1}\hspace{-0.25em}\mbox{l}}&#10;\newcommand{\1}{\mbox{1}\hspace{-0.25em}\mbox{l}}&#10;&#10;&#10;\newcommand{\F}{ {\mathscr{F}} }&#10;\newcommand{\G}{ {\mathscr{G}} }&#10;\renewcommand{\Finv}{ {\mathscr{F}} }&#10;\newcommand{\Ginv}{ {\mathscr{G}} }&#10;\newcommand{\prj}{ {\mathcal P} }&#10;\newcommand{\Q}{ {\mathcal Q} }&#10;\newcommand{\Ham}{ {\mathcal H} }&#10;\newcommand{\Lag}{ {\cal{L}} }&#10;\newcommand{\M}{ {\mathcal M} }&#10;\newcommand{\N}{ {\mathcal N} }&#10;\newcommand{\T}{ {\mathcal T} }&#10;\newcommand{\order}{ {\mathcal O} }&#10;&#10;\newcommand{\as}{ \alpha_s }&#10;\newcommand{\para}{ \parallel}&#10;\newcommand{\tot}{ {\rm tot} }&#10;\newcommand{\EM}{{\rm em}}&#10;\newcommand{\Tr}{ {\rm Tr} }&#10;\newcommand{\tr}{ {\rm tr} }&#10;\newcommand{\diag}{ {\rm diag} }&#10;\newcommand{\sgn}{ {\rm sgn} }&#10;\newcommand{\ext}{ {\rm ext} }&#10;\newcommand{\vac}{ {\rm vac} }&#10;\newcommand{\Hall}{ {\rm Hall} }&#10;\newcommand{\eff}{ {\rm eff} }&#10;\newcommand{\fermion}{ {\rm fermion} }&#10;\newcommand{\bson}{ {\rm boson} }&#10;\newcommand{\quark}{ {\rm quark} }&#10;\newcommand{\gluon}{ {\rm gluon} }&#10;\newcommand{\ghost}{ {\rm ghost} }&#10;\newcommand{\fin}{ {\rm fin} }&#10;\renewcommand{\div}{ {\rm div} }&#10;\newcommand{\UV}{ {\rm UV} }&#10;\newcommand{\IR}{ {\rm IR} }&#10;\newcommand{\NO}{ {\rm NO} }&#10;\newcommand{\q}{ {\rm q} }&#10;\newcommand{\YM}{ {\rm YM} }&#10;\newcommand{\dyn}{ {\rm dyn} }&#10;\newcommand{\LLL}{ {\rm LLL} }&#10;\newcommand{\hLL}{ {\rm hLL} }&#10;\newcommand{\QCD}{ {\rm QCD} }&#10;\newcommand{\Res}{{ \rm Res }}&#10;\newcommand{\Deb}{ {\rm Debye} }&#10;&#10;\newcommand{\vp}{\vect{p}}&#10;\newcommand{\vk}{\vect{k}}&#10;\newcommand{\vl}{\vect{l}}&#10;\newcommand{\vx}{\vect{x}}&#10;\newcommand{\vgamma}{{\boldsymbol \gamma}}&#10;\newcommand{\vzero}{\vect{0}}&#10;\newcommand{\vv}{\vect{v}}&#10;\newcommand{\vB}{\vect{B}}&#10;&#10;\newcommand{\zero}{ {(0)} }&#10;\newcommand{\one}{ {(1)} }&#10;\newcommand{\two}{ {(2)} }&#10;&#10;\newcommand{\pd}{\partial}&#10;\renewcommand{\=}{&amp;=&amp;}&#10;\newcommand{\nnb}{\nn\\}&#10;&#10;%%%%%%%%%%%%%%%%%%%%%%%%%%%%%%%%%%%%%%%%&#10;\begin{document}&#10;%%%%%%%%%%%%%%%%%%%%%%%%%%%%%%%%%%%%%%%%&#10;&#10;\begin{eqnarray}&#10;S_A(p) &amp;=&amp; \frac{i}{ \sla D - m + i \epsilon}&#10;\nn&#10;\\&#10;&amp;=&amp; i ( \sla D + m) \times i^{-1} \int_0 ^\infty d\tau&#10;e^{ i \tau ( \sla D \sla D - m^2 + i \epsilon)}&#10;\nn&#10;\end{eqnarray}&#10;&#10;%%%%%%%%%%%%%%%%%%%%%%%%%%%%%%%%%%%%%%%%&#10;\end{document}&#10;%%%%%%%%%%%%%%%%%%%%%%%%%%%%%%%%%%%%%%%%"/>
  <p:tag name="IGUANATEXSIZE" val="50"/>
  <p:tag name="IGUANATEXCURSOR" val="3845"/>
  <p:tag name="TRANSPARENCY" val="True"/>
  <p:tag name="LATEXENGINEID" val="0"/>
  <p:tag name="TEMPFOLDER" val="C:\w32tex\IguanaTex\temp\"/>
  <p:tag name="LATEXFORMHEIGHT" val="312"/>
  <p:tag name="LATEXFORMWIDTH" val="384"/>
  <p:tag name="LATEXFORMWRAP" val="True"/>
  <p:tag name="BITMAPVECTOR" val="0"/>
</p:tagLst>
</file>

<file path=ppt/tags/tag23.xml><?xml version="1.0" encoding="utf-8"?>
<p:tagLst xmlns:a="http://schemas.openxmlformats.org/drawingml/2006/main" xmlns:r="http://schemas.openxmlformats.org/officeDocument/2006/relationships" xmlns:p="http://schemas.openxmlformats.org/presentationml/2006/main">
  <p:tag name="OUTPUTDPI" val="1200"/>
  <p:tag name="ORIGINALHEIGHT" val="116.9854"/>
  <p:tag name="ORIGINALWIDTH" val="164.9794"/>
  <p:tag name="LATEXADDIN" val="\documentclass{article}&#10;\pagestyle{empty}&#10;&#10;\usepackage{latexsym}&#10;\usepackage{amsfonts}&#10;\usepackage{amssymb}&#10;\usepackage{amsmath}&#10;\usepackage{bm}&#10;\usepackage{mathrsfs} &#10;\usepackage{color}&#10;&#10;\usepackage{slashed}&#10;&#10;\newcommand{\com}[1]{{\color[rgb]{0,0,1}{#1}}}&#10;\newcommand{\cgd}[1]{{\color[rgb]{1,0,0}{#1}}}&#10;\newcommand{\ans}[1]{{\sf\color[rgb]{0,1,0}{#1}}}&#10;\newcommand{\blue}[1]{\textcolor[named]{Blue}{#1}}&#10;\newcommand{\green}[1]{\textcolor[named]{Green}{#1}}&#10;\newcommand{\red}[1]{\textcolor[named]{Red}{#1}}&#10;&#10;%%%%%%%%%%%%%%%%%%%%%%%%%%%%%%%%%%%%%%%%%%%%%%%%%%%%%%%%&#10;&#10;\newcommand{\sla}{\slashed}&#10;&#10;\newcommand{\sgn}{ {\rm sgn} }&#10;\newcommand{\prj}{ {\mathcal P} }&#10;\newcommand{\mf}{ m_f }&#10;\newcommand{\gam}{ \gamma }&#10;\newcommand{\M}{ {\mathcal M} }&#10;\newcommand{\N}{ {\mathcal N} }&#10;&#10;\newcommand{\bx}{{\bm{x}}}&#10;\newcommand{\br}{{\bm{r}}}&#10;\newcommand{\bk}{{\bm{k}}}&#10;\newcommand{\bp}{{\bm{p}}}&#10;\newcommand{\bq}{{\bm{q}}}&#10;\newcommand{\integ}{\int\!\!}&#10;&#10;\newcommand{\F}{ {\mathscr{F}} }&#10;\newcommand{\G}{ {\mathscr{G}} }&#10;\newcommand{\bB}{{\bm{B}}}&#10;\newcommand{\bE}{{\bm{E}}}&#10;&#10;\newcommand{\bv}{{\bm{v}}}&#10;\newcommand{\bl}{{\bm{\ell}}}&#10;\newcommand{\para}{{\parallel}}&#10;&#10;\newcommand{\nn}{{\nonumber}}&#10;&#10;%%%%%%%%%%%%%%%%%%%%%%%%%%%%%%%%%%%%%%%%&#10;\begin{document}&#10;%%%%%%%%%%%%%%%%%%%%%%%%%%%%%%%%%%%%%%%%&#10;&#10;\begin{eqnarray}&#10;\gam^{\mu_1}&#10;\nn&#10;\end{eqnarray}&#10;&#10;%%%%%%%%%%%%%%%%%%%%%%%%%%%%%%%%%%%%%%%%&#10;\end{document}&#10;%%%%%%%%%%%%%%%%%%%%%%%%%%%%%%%%%%%%%%%%"/>
  <p:tag name="IGUANATEXSIZE" val="50"/>
  <p:tag name="IGUANATEXCURSOR" val="1302"/>
  <p:tag name="TRANSPARENCY" val="True"/>
  <p:tag name="FILENAME" val=""/>
  <p:tag name="LATEXENGINEID" val="0"/>
  <p:tag name="TEMPFOLDER" val="C:\w32tex\IguanaTex\temp\"/>
  <p:tag name="LATEXFORMHEIGHT" val="312"/>
  <p:tag name="LATEXFORMWIDTH" val="384"/>
  <p:tag name="LATEXFORMWRAP" val="True"/>
  <p:tag name="BITMAPVECTOR" val="0"/>
</p:tagLst>
</file>

<file path=ppt/tags/tag24.xml><?xml version="1.0" encoding="utf-8"?>
<p:tagLst xmlns:a="http://schemas.openxmlformats.org/drawingml/2006/main" xmlns:r="http://schemas.openxmlformats.org/officeDocument/2006/relationships" xmlns:p="http://schemas.openxmlformats.org/presentationml/2006/main">
  <p:tag name="OUTPUTDPI" val="1200"/>
  <p:tag name="ORIGINALHEIGHT" val="116.9854"/>
  <p:tag name="ORIGINALWIDTH" val="167.2291"/>
  <p:tag name="LATEXADDIN" val="\documentclass{article}&#10;\pagestyle{empty}&#10;&#10;\usepackage{latexsym}&#10;\usepackage{amsfonts}&#10;\usepackage{amssymb}&#10;\usepackage{amsmath}&#10;\usepackage{bm}&#10;\usepackage{mathrsfs} &#10;\usepackage{color}&#10;&#10;\usepackage{slashed}&#10;&#10;\newcommand{\com}[1]{{\color[rgb]{0,0,1}{#1}}}&#10;\newcommand{\cgd}[1]{{\color[rgb]{1,0,0}{#1}}}&#10;\newcommand{\ans}[1]{{\sf\color[rgb]{0,1,0}{#1}}}&#10;\newcommand{\blue}[1]{\textcolor[named]{Blue}{#1}}&#10;\newcommand{\green}[1]{\textcolor[named]{Green}{#1}}&#10;\newcommand{\red}[1]{\textcolor[named]{Red}{#1}}&#10;&#10;%%%%%%%%%%%%%%%%%%%%%%%%%%%%%%%%%%%%%%%%%%%%%%%%%%%%%%%%&#10;&#10;\newcommand{\sla}{\slashed}&#10;&#10;\newcommand{\sgn}{ {\rm sgn} }&#10;\newcommand{\prj}{ {\mathcal P} }&#10;\newcommand{\mf}{ m_f }&#10;\newcommand{\gam}{ \gamma }&#10;\newcommand{\M}{ {\mathcal M} }&#10;\newcommand{\N}{ {\mathcal N} }&#10;&#10;\newcommand{\bx}{{\bm{x}}}&#10;\newcommand{\br}{{\bm{r}}}&#10;\newcommand{\bk}{{\bm{k}}}&#10;\newcommand{\bp}{{\bm{p}}}&#10;\newcommand{\bq}{{\bm{q}}}&#10;\newcommand{\integ}{\int\!\!}&#10;&#10;\newcommand{\F}{ {\mathscr{F}} }&#10;\newcommand{\G}{ {\mathscr{G}} }&#10;\newcommand{\bB}{{\bm{B}}}&#10;\newcommand{\bE}{{\bm{E}}}&#10;&#10;\newcommand{\bv}{{\bm{v}}}&#10;\newcommand{\bl}{{\bm{\ell}}}&#10;\newcommand{\para}{{\parallel}}&#10;&#10;\newcommand{\nn}{{\nonumber}}&#10;&#10;%%%%%%%%%%%%%%%%%%%%%%%%%%%%%%%%%%%%%%%%&#10;\begin{document}&#10;%%%%%%%%%%%%%%%%%%%%%%%%%%%%%%%%%%%%%%%%&#10;&#10;\begin{eqnarray}&#10;\gam^{\mu_2}&#10;\nn&#10;\end{eqnarray}&#10;&#10;%%%%%%%%%%%%%%%%%%%%%%%%%%%%%%%%%%%%%%%%&#10;\end{document}&#10;%%%%%%%%%%%%%%%%%%%%%%%%%%%%%%%%%%%%%%%%"/>
  <p:tag name="IGUANATEXSIZE" val="50"/>
  <p:tag name="IGUANATEXCURSOR" val="1313"/>
  <p:tag name="TRANSPARENCY" val="True"/>
  <p:tag name="FILENAME" val=""/>
  <p:tag name="LATEXENGINEID" val="0"/>
  <p:tag name="TEMPFOLDER" val="C:\w32tex\IguanaTex\temp\"/>
  <p:tag name="LATEXFORMHEIGHT" val="312"/>
  <p:tag name="LATEXFORMWIDTH" val="384"/>
  <p:tag name="LATEXFORMWRAP" val="True"/>
  <p:tag name="BITMAPVECTOR" val="0"/>
</p:tagLst>
</file>

<file path=ppt/tags/tag25.xml><?xml version="1.0" encoding="utf-8"?>
<p:tagLst xmlns:a="http://schemas.openxmlformats.org/drawingml/2006/main" xmlns:r="http://schemas.openxmlformats.org/officeDocument/2006/relationships" xmlns:p="http://schemas.openxmlformats.org/presentationml/2006/main">
  <p:tag name="OUTPUTDPI" val="1200"/>
  <p:tag name="ORIGINALHEIGHT" val="116.9854"/>
  <p:tag name="ORIGINALWIDTH" val="167.979"/>
  <p:tag name="LATEXADDIN" val="\documentclass{article}&#10;\pagestyle{empty}&#10;&#10;\usepackage{latexsym}&#10;\usepackage{amsfonts}&#10;\usepackage{amssymb}&#10;\usepackage{amsmath}&#10;\usepackage{bm}&#10;\usepackage{mathrsfs} &#10;\usepackage{color}&#10;&#10;\usepackage{slashed}&#10;&#10;\newcommand{\com}[1]{{\color[rgb]{0,0,1}{#1}}}&#10;\newcommand{\cgd}[1]{{\color[rgb]{1,0,0}{#1}}}&#10;\newcommand{\ans}[1]{{\sf\color[rgb]{0,1,0}{#1}}}&#10;\newcommand{\blue}[1]{\textcolor[named]{Blue}{#1}}&#10;\newcommand{\green}[1]{\textcolor[named]{Green}{#1}}&#10;\newcommand{\red}[1]{\textcolor[named]{Red}{#1}}&#10;&#10;%%%%%%%%%%%%%%%%%%%%%%%%%%%%%%%%%%%%%%%%%%%%%%%%%%%%%%%%&#10;&#10;\newcommand{\sla}{\slashed}&#10;&#10;\newcommand{\sgn}{ {\rm sgn} }&#10;\newcommand{\prj}{ {\mathcal P} }&#10;\newcommand{\mf}{ m_f }&#10;\newcommand{\gam}{ \gamma }&#10;\newcommand{\M}{ {\mathcal M} }&#10;\newcommand{\N}{ {\mathcal N} }&#10;&#10;\newcommand{\bx}{{\bm{x}}}&#10;\newcommand{\br}{{\bm{r}}}&#10;\newcommand{\bk}{{\bm{k}}}&#10;\newcommand{\bp}{{\bm{p}}}&#10;\newcommand{\bq}{{\bm{q}}}&#10;\newcommand{\integ}{\int\!\!}&#10;&#10;\newcommand{\F}{ {\mathscr{F}} }&#10;\newcommand{\G}{ {\mathscr{G}} }&#10;\newcommand{\bB}{{\bm{B}}}&#10;\newcommand{\bE}{{\bm{E}}}&#10;&#10;\newcommand{\bv}{{\bm{v}}}&#10;\newcommand{\bl}{{\bm{\ell}}}&#10;\newcommand{\para}{{\parallel}}&#10;&#10;\newcommand{\nn}{{\nonumber}}&#10;&#10;%%%%%%%%%%%%%%%%%%%%%%%%%%%%%%%%%%%%%%%%&#10;\begin{document}&#10;%%%%%%%%%%%%%%%%%%%%%%%%%%%%%%%%%%%%%%%%&#10;&#10;\begin{eqnarray}&#10;\gam^{\mu_3}&#10;\nn&#10;\end{eqnarray}&#10;&#10;%%%%%%%%%%%%%%%%%%%%%%%%%%%%%%%%%%%%%%%%&#10;\end{document}&#10;%%%%%%%%%%%%%%%%%%%%%%%%%%%%%%%%%%%%%%%%"/>
  <p:tag name="IGUANATEXSIZE" val="50"/>
  <p:tag name="IGUANATEXCURSOR" val="1313"/>
  <p:tag name="TRANSPARENCY" val="True"/>
  <p:tag name="FILENAME" val=""/>
  <p:tag name="LATEXENGINEID" val="0"/>
  <p:tag name="TEMPFOLDER" val="C:\w32tex\IguanaTex\temp\"/>
  <p:tag name="LATEXFORMHEIGHT" val="312"/>
  <p:tag name="LATEXFORMWIDTH" val="384"/>
  <p:tag name="LATEXFORMWRAP" val="True"/>
  <p:tag name="BITMAPVECTOR" val="0"/>
</p:tagLst>
</file>

<file path=ppt/tags/tag26.xml><?xml version="1.0" encoding="utf-8"?>
<p:tagLst xmlns:a="http://schemas.openxmlformats.org/drawingml/2006/main" xmlns:r="http://schemas.openxmlformats.org/officeDocument/2006/relationships" xmlns:p="http://schemas.openxmlformats.org/presentationml/2006/main">
  <p:tag name="OUTPUTDPI" val="1200"/>
  <p:tag name="ORIGINALHEIGHT" val="152.2309"/>
  <p:tag name="ORIGINALWIDTH" val="1545.557"/>
  <p:tag name="LATEXADDIN" val="\documentclass{article}&#10;\pagestyle{empty}&#10;&#10;\usepackage{latexsym}&#10;\usepackage{amsfonts}&#10;\usepackage{amssymb}&#10;\usepackage{amsmath}&#10;\usepackage{bm}&#10;\usepackage{mathrsfs} &#10;\usepackage{color}&#10;&#10;\usepackage{slashed}&#10;&#10;\newcommand{\com}[1]{{\color[rgb]{0,0,1}{#1}}}&#10;\newcommand{\cgd}[1]{{\color[rgb]{1,0,0}{#1}}}&#10;\newcommand{\gr}[1]{{\color[rgb]{0.25,0.7,0.25}{#1}}}&#10;\newcommand{\blue}[1]{\textcolor[named]{Blue}{#1}}&#10;\newcommand{\green}[1]{\textcolor[named]{Green}{#1}}&#10;\newcommand{\red}[1]{\textcolor[named]{Red}{#1}}&#10;\newcommand{\gray}[1]{{\color[rgb]{0.7,0.7,0.7}{#1}}}&#10;\newcommand{\pp}[1]{{\color[rgb]{0.7,0.3,0.9}{#1}}}&#10;&#10;%%%%%%%%%%%%%%%%%%%%%%%%%%&#10;&#10;\newcommand{\QED}{\mathrm{QED}}&#10;\newcommand{\eq}{\mathrm{eq}}&#10;&#10;%%%%%%%%%%%%%%%%%%%%%%%%%%%&#10;&#10;\newcommand{\sla}{\slashed}&#10;\newcommand{\nn}{\nonumber}&#10;\newcommand\eref[1]{Eq.~(\ref{#1})}&#10;\newcommand\fref[1]{Fig.~\ref{#1}}&#10;&#10;%%%%%%%%%% Greek alphabets&#10;\renewcommand{\a}{\alpha}&#10;\renewcommand{\b}{\beta}&#10;\renewcommand{\d}{{\delta}}&#10;\renewcommand{\k}{\kappa}&#10;\renewcommand{\l}{\lambda}&#10;\newcommand{\Lam}{ \Lambda }&#10;\newcommand{\al}{\alpha}&#10;\newcommand{\be}{\beta}&#10;&#10;\newcommand{\ep}{ \epsilon }&#10;\newcommand{\vep}{ \varepsilon }&#10;\newcommand{\Gam}{ \Gamma }&#10;\newcommand{\gam}{ \gamma }&#10;\newcommand{\bgam}{ {\bm \gamma} }&#10;&#10;\newcommand{\Lm}{ \Lambda }&#10;&#10;%%%%%%%%%% 3D vectors&#10;\newcommand{\bx}{{\bm{x}}}&#10;\newcommand{\br}{{\bm{r}}}&#10;\newcommand{\bk}{{\bm{k}}}&#10;\newcommand{\bp}{{\bm{p}}}&#10;\newcommand{\bq}{{\bm{q}}}&#10;\newcommand{\bv}{{\bm{v}}}&#10;\newcommand{\bA}{{\bm{A}}}&#10;\newcommand{\bB}{{\bm B}}&#10;\newcommand{\bE}{{\bm E}}&#10;\newcommand{\bj}{{\bm j}}&#10;&#10;\newcommand{\integ}{\int\!\!}&#10;\newcommand{\xint}{\int d^4x}&#10;\newcommand{\pint}{\int \frac{d^4p}{ (2\pi)^4}}&#10;\newcommand{\tint}{\int_{-\infty}^{\infty}}&#10;&#10;\newcommand{\id}{\mbox{1}\hspace{-0.25em}\mbox{l}}&#10;\newcommand{\1}{\mbox{1}\hspace{-0.25em}\mbox{l}}&#10;&#10;&#10;\newcommand{\F}{ {\mathscr{F}} }&#10;\newcommand{\G}{ {\mathscr{G}} }&#10;\renewcommand{\Finv}{ {\mathscr{F}} }&#10;\newcommand{\Ginv}{ {\mathscr{G}} }&#10;\newcommand{\prj}{ {\mathcal P} }&#10;\newcommand{\Q}{ {\mathcal Q} }&#10;\newcommand{\Ham}{ {\mathcal H} }&#10;\newcommand{\Lag}{ {\cal{L}} }&#10;\newcommand{\M}{ {\mathcal M} }&#10;\newcommand{\N}{ {\mathcal N} }&#10;\newcommand{\T}{ {\mathcal T} }&#10;\newcommand{\order}{ {\mathcal O} }&#10;&#10;\newcommand{\as}{ \alpha_s }&#10;\newcommand{\para}{ \parallel}&#10;\newcommand{\tot}{ {\rm tot} }&#10;\newcommand{\EM}{{\rm em}}&#10;\newcommand{\Tr}{ {\rm Tr} }&#10;\newcommand{\tr}{ {\rm tr} }&#10;\newcommand{\diag}{ {\rm diag} }&#10;\newcommand{\sgn}{ {\rm sgn} }&#10;\newcommand{\ext}{ {\rm ext} }&#10;\newcommand{\vac}{ {\rm vac} }&#10;\newcommand{\Hall}{ {\rm Hall} }&#10;\newcommand{\eff}{ {\rm eff} }&#10;\newcommand{\fermion}{ {\rm fermion} }&#10;\newcommand{\bson}{ {\rm boson} }&#10;\newcommand{\quark}{ {\rm quark} }&#10;\newcommand{\gluon}{ {\rm gluon} }&#10;\newcommand{\ghost}{ {\rm ghost} }&#10;\newcommand{\fin}{ {\rm fin} }&#10;\renewcommand{\div}{ {\rm div} }&#10;\newcommand{\UV}{ {\rm UV} }&#10;\newcommand{\IR}{ {\rm IR} }&#10;\newcommand{\NO}{ {\rm NO} }&#10;\newcommand{\q}{ {\rm q} }&#10;\newcommand{\YM}{ {\rm YM} }&#10;\newcommand{\dyn}{ {\rm dyn} }&#10;\newcommand{\LLL}{ {\rm LLL} }&#10;\newcommand{\hLL}{ {\rm hLL} }&#10;\newcommand{\QCD}{ {\rm QCD} }&#10;\newcommand{\Res}{{ \rm Res }}&#10;\newcommand{\Deb}{ {\rm Debye} }&#10;&#10;\newcommand{\vp}{\vect{p}}&#10;\newcommand{\vk}{\vect{k}}&#10;\newcommand{\vl}{\vect{l}}&#10;\newcommand{\vx}{\vect{x}}&#10;\newcommand{\vgamma}{{\boldsymbol \gamma}}&#10;\newcommand{\vzero}{\vect{0}}&#10;\newcommand{\vv}{\vect{v}}&#10;\newcommand{\vB}{\vect{B}}&#10;&#10;\newcommand{\zero}{ {(0)} }&#10;\newcommand{\one}{ {(1)} }&#10;\newcommand{\two}{ {(2)} }&#10;&#10;%%%%%%%%%%%%%%%%%%%%%%%%%%%%%%%%%%%%%%%%&#10;\begin{document}&#10;%%%%%%%%%%%%%%%%%%%%%%%%%%%%%%%%%%%%%%%%&#10;&#10;Landau degeneracy $\rho_B = \frac{eB}{2\pi}$&#10;&#10;%%%%%%%%%%%%%%%%%%%%%%%%%%%%%%%%%%%%%%%%&#10;\end{document}&#10;%%%%%%%%%%%%%%%%%%%%%%%%%%%%%%%%%%%%%%%%"/>
  <p:tag name="IGUANATEXSIZE" val="50"/>
  <p:tag name="IGUANATEXCURSOR" val="3639"/>
  <p:tag name="TRANSPARENCY" val="True"/>
  <p:tag name="FILENAME" val=""/>
  <p:tag name="LATEXENGINEID" val="0"/>
  <p:tag name="TEMPFOLDER" val="C:\w32tex\IguanaTex\temp\"/>
  <p:tag name="LATEXFORMHEIGHT" val="312"/>
  <p:tag name="LATEXFORMWIDTH" val="384"/>
  <p:tag name="LATEXFORMWRAP" val="True"/>
  <p:tag name="BITMAPVECTOR" val="0"/>
</p:tagLst>
</file>

<file path=ppt/tags/tag27.xml><?xml version="1.0" encoding="utf-8"?>
<p:tagLst xmlns:a="http://schemas.openxmlformats.org/drawingml/2006/main" xmlns:r="http://schemas.openxmlformats.org/officeDocument/2006/relationships" xmlns:p="http://schemas.openxmlformats.org/presentationml/2006/main">
  <p:tag name="OUTPUTDPI" val="1200"/>
  <p:tag name="ORIGINALHEIGHT" val="224.222"/>
  <p:tag name="ORIGINALWIDTH" val="1948.256"/>
  <p:tag name="LATEXADDIN" val="\documentclass{article}&#10;\pagestyle{empty}&#10;&#10;\usepackage{latexsym}&#10;\usepackage{amsfonts}&#10;\usepackage{amssymb}&#10;\usepackage{amsmath}&#10;\usepackage{bm}&#10;\usepackage{mathrsfs} &#10;\usepackage{color}&#10;&#10;\usepackage{slashed}&#10;&#10;\newcommand{\com}[1]{{\color[rgb]{0,0,1}{#1}}}&#10;\newcommand{\cgd}[1]{{\color[rgb]{1,0,0}{#1}}}&#10;\newcommand{\gr}[1]{{\color[rgb]{0.25,0.7,0.25}{#1}}}&#10;\newcommand{\blue}[1]{\textcolor[named]{Blue}{#1}}&#10;\newcommand{\green}[1]{\textcolor[named]{Green}{#1}}&#10;\newcommand{\red}[1]{\textcolor[named]{Red}{#1}}&#10;\newcommand{\gray}[1]{{\color[rgb]{0.7,0.7,0.7}{#1}}}&#10;&#10;%%%%%%%%%%%%%%%%%%%%%%%%%%%%%%%%%%%%%%%%%%%%%%%%%%%%%%%%&#10;&#10;\newcommand{\sla}{\slashed}&#10;\newcommand{\nn}{\nonumber}&#10;\newcommand\eref[1]{Eq.~(\ref{#1})}&#10;\newcommand\fref[1]{Fig.~\ref{#1}}&#10;&#10;%%%%%%%%%% Greek alphabets&#10;\renewcommand{\a}{\alpha}&#10;\renewcommand{\b}{\beta}&#10;\renewcommand{\d}{{\delta}}&#10;\renewcommand{\k}{\kappa}&#10;\renewcommand{\l}{\lambda}&#10;\newcommand{\Lam}{ \Lambda }&#10;\newcommand{\al}{\alpha}&#10;\newcommand{\be}{\beta}&#10;&#10;\newcommand{\ep}{ \epsilon }&#10;\newcommand{\vep}{ \varepsilon }&#10;\newcommand{\Gam}{ \Gamma }&#10;\newcommand{\gam}{ \gamma }&#10;\newcommand{\bgam}{ {\bm \gamma} }&#10;&#10;\newcommand{\Lm}{ \Lambda }&#10;&#10;%%%%%%%%%% 3D vectors&#10;\newcommand{\bx}{{\bm{x}}}&#10;\newcommand{\br}{{\bm{r}}}&#10;\newcommand{\bk}{{\bm{k}}}&#10;\newcommand{\bp}{{\bm{p}}}&#10;\newcommand{\bq}{{\bm{q}}}&#10;\newcommand{\bv}{{\bm{v}}}&#10;\newcommand{\bA}{{\bm{A}}}&#10;\newcommand{\bB}{{\bm B}}&#10;\newcommand{\bE}{{\bm E}}&#10;\newcommand{\bj}{{\bm j}}&#10;&#10;\newcommand{\integ}{\int\!\!}&#10;\newcommand{\xint}{\int d^4x}&#10;\newcommand{\pint}{\int \frac{d^4p}{ (2\pi)^4}}&#10;\newcommand{\tint}{\int_{-\infty}^{\infty}}&#10;&#10;\newcommand{\id}{\mbox{1}\hspace{-0.25em}\mbox{l}}&#10;\newcommand{\1}{\mbox{1}\hspace{-0.25em}\mbox{l}}&#10;&#10;&#10;\newcommand{\F}{ {\mathscr{F}} }&#10;\newcommand{\G}{ {\mathscr{G}} }&#10;\renewcommand{\Finv}{ {\mathscr{F}} }&#10;\newcommand{\Ginv}{ {\mathscr{G}} }&#10;\newcommand{\prj}{ {\mathcal P} }&#10;\newcommand{\Q}{ {\mathcal Q} }&#10;\newcommand{\Ham}{ {\mathcal H} }&#10;\newcommand{\Lag}{ {\cal{L}} }&#10;\newcommand{\M}{ {\mathcal M} }&#10;\newcommand{\N}{ {\mathcal N} }&#10;\newcommand{\T}{ {\mathcal T} }&#10;\newcommand{\order}{ {\mathcal O} }&#10;&#10;\newcommand{\as}{ \alpha_s }&#10;\newcommand{\para}{ \parallel}&#10;\newcommand{\tot}{ {\rm tot} }&#10;\newcommand{\EM}{{\rm em}}&#10;\newcommand{\Tr}{ {\rm Tr} }&#10;\newcommand{\tr}{ {\rm tr} }&#10;\newcommand{\diag}{ {\rm diag} }&#10;\newcommand{\sgn}{ {\rm sgn} }&#10;\newcommand{\ext}{ {\rm ext} }&#10;\newcommand{\vac}{ {\rm vac} }&#10;\newcommand{\Hall}{ {\rm Hall} }&#10;\newcommand{\eff}{ {\rm eff} }&#10;\newcommand{\fermion}{ {\rm fermion} }&#10;\newcommand{\bson}{ {\rm boson} }&#10;\newcommand{\quark}{ {\rm quark} }&#10;\newcommand{\gluon}{ {\rm gluon} }&#10;\newcommand{\ghost}{ {\rm ghost} }&#10;\newcommand{\fin}{ {\rm fin} }&#10;\renewcommand{\div}{ {\rm div} }&#10;\newcommand{\UV}{ {\rm UV} }&#10;\newcommand{\IR}{ {\rm IR} }&#10;\newcommand{\NO}{ {\rm NO} }&#10;\newcommand{\q}{ {\rm q} }&#10;\newcommand{\YM}{ {\rm YM} }&#10;\newcommand{\dyn}{ {\rm dyn} }&#10;\newcommand{\LLL}{ {\rm LLL} }&#10;\newcommand{\hLL}{ {\rm hLL} }&#10;\newcommand{\QCD}{ {\rm QCD} }&#10;\newcommand{\Res}{{ \rm Res }}&#10;\newcommand{\Deb}{ {\rm Debye} }&#10;&#10;\newcommand{\vp}{\vect{p}}&#10;\newcommand{\vk}{\vect{k}}&#10;\newcommand{\vl}{\vect{l}}&#10;\newcommand{\vx}{\vect{x}}&#10;\newcommand{\vgamma}{{\boldsymbol \gamma}}&#10;\newcommand{\vzero}{\vect{0}}&#10;\newcommand{\vv}{\vect{v}}&#10;\newcommand{\vB}{\vect{B}}&#10;&#10;\newcommand{\zero}{ {(0)} }&#10;\newcommand{\one}{ {(1)} }&#10;\newcommand{\two}{ {(2)} }&#10;&#10;%%%%%%%%%%%%%%%%%%%%%%%%%%%%%%%%%%%%%%%%&#10;\begin{document}&#10;%%%%%%%%%%%%%%%%%%%%%%%%%%%%%%%%%%%%%%%%&#10;&#10;\begin{eqnarray}&#10;\epsilon^2_n = p_z^2 + m^2 + \blue{(2n+1)|eB|} \cgd{ \pm \frac{g}{2} |eB|}&#10;\nn&#10;\end{eqnarray}&#10;&#10;%%%%%%%%%%%%%%%%%%%%%%%%%%%%%%%%%%%%%%%%&#10;\end{document}&#10;%%%%%%%%%%%%%%%%%%%%%%%%%%%%%%%%%%%%%%%%"/>
  <p:tag name="IGUANATEXSIZE" val="50"/>
  <p:tag name="IGUANATEXCURSOR" val="3511"/>
  <p:tag name="TRANSPARENCY" val="True"/>
  <p:tag name="FILENAME" val=""/>
  <p:tag name="LATEXENGINEID" val="0"/>
  <p:tag name="TEMPFOLDER" val="C:\w32tex\IguanaTex\temp\"/>
  <p:tag name="LATEXFORMHEIGHT" val="312"/>
  <p:tag name="LATEXFORMWIDTH" val="384"/>
  <p:tag name="LATEXFORMWRAP" val="True"/>
  <p:tag name="BITMAPVECTOR" val="0"/>
</p:tagLst>
</file>

<file path=ppt/tags/tag28.xml><?xml version="1.0" encoding="utf-8"?>
<p:tagLst xmlns:a="http://schemas.openxmlformats.org/drawingml/2006/main" xmlns:r="http://schemas.openxmlformats.org/officeDocument/2006/relationships" xmlns:p="http://schemas.openxmlformats.org/presentationml/2006/main">
  <p:tag name="OUTPUTDPI" val="1200"/>
  <p:tag name="ORIGINALHEIGHT" val="78.74016"/>
  <p:tag name="ORIGINALWIDTH" val="113.2358"/>
  <p:tag name="LATEXADDIN" val="\documentclass{article}&#10;\pagestyle{empty}&#10;&#10;\usepackage{latexsym}&#10;\usepackage{amsfonts}&#10;\usepackage{amssymb}&#10;\usepackage{amsmath}&#10;\usepackage{bm}&#10;\usepackage{mathrsfs} &#10;\usepackage{color}&#10;&#10;\usepackage{slashed}&#10;&#10;\newcommand{\com}[1]{{\color[rgb]{0,0,1}{#1}}}&#10;\newcommand{\cgd}[1]{{\color[rgb]{1,0,0}{#1}}}&#10;\newcommand{\gr}[1]{{\color[rgb]{0.25,0.7,0.25}{#1}}}&#10;\newcommand{\blue}[1]{\textcolor[named]{Blue}{#1}}&#10;\newcommand{\green}[1]{\textcolor[named]{Green}{#1}}&#10;\newcommand{\red}[1]{\textcolor[named]{Red}{#1}}&#10;\newcommand{\gray}[1]{{\color[rgb]{0.7,0.7,0.7}{#1}}}&#10;&#10;%%%%%%%%%%%%%%%%%%%%%%%%%%%%%%%%%%%%%%%%%%%%%%%%%%%%%%%%&#10;&#10;\newcommand{\sla}{\slashed}&#10;\newcommand{\nn}{\nonumber}&#10;\newcommand\eref[1]{Eq.~(\ref{#1})}&#10;\newcommand\fref[1]{Fig.~\ref{#1}}&#10;&#10;%%%%%%%%%% Greek alphabets&#10;\renewcommand{\a}{\alpha}&#10;\renewcommand{\b}{\beta}&#10;\renewcommand{\d}{{\delta}}&#10;\renewcommand{\k}{\kappa}&#10;\renewcommand{\l}{\lambda}&#10;\newcommand{\Lam}{ \Lambda }&#10;\newcommand{\al}{\alpha}&#10;\newcommand{\be}{\beta}&#10;&#10;\newcommand{\ep}{ \epsilon }&#10;\newcommand{\vep}{ \varepsilon }&#10;\newcommand{\Gam}{ \Gamma }&#10;\newcommand{\gam}{ \gamma }&#10;\newcommand{\bgam}{ {\bm \gamma} }&#10;&#10;\newcommand{\Lm}{ \Lambda }&#10;&#10;%%%%%%%%%% 3D vectors&#10;\newcommand{\bx}{{\bm{x}}}&#10;\newcommand{\br}{{\bm{r}}}&#10;\newcommand{\bk}{{\bm{k}}}&#10;\newcommand{\bp}{{\bm{p}}}&#10;\newcommand{\bq}{{\bm{q}}}&#10;\newcommand{\bv}{{\bm{v}}}&#10;\newcommand{\bA}{{\bm{A}}}&#10;\newcommand{\bB}{{\bm B}}&#10;\newcommand{\bE}{{\bm E}}&#10;\newcommand{\bj}{{\bm j}}&#10;&#10;\newcommand{\integ}{\int\!\!}&#10;\newcommand{\xint}{\int d^4x}&#10;\newcommand{\pint}{\int \frac{d^4p}{ (2\pi)^4}}&#10;\newcommand{\tint}{\int_{-\infty}^{\infty}}&#10;&#10;\newcommand{\id}{\mbox{1}\hspace{-0.25em}\mbox{l}}&#10;\newcommand{\1}{\mbox{1}\hspace{-0.25em}\mbox{l}}&#10;&#10;&#10;\newcommand{\F}{ {\mathscr{F}} }&#10;\newcommand{\G}{ {\mathscr{G}} }&#10;\renewcommand{\Finv}{ {\mathscr{F}} }&#10;\newcommand{\Ginv}{ {\mathscr{G}} }&#10;\newcommand{\prj}{ {\mathcal P} }&#10;\newcommand{\Q}{ {\mathcal Q} }&#10;\newcommand{\Ham}{ {\mathcal H} }&#10;\newcommand{\Lag}{ {\cal{L}} }&#10;\newcommand{\M}{ {\mathcal M} }&#10;\newcommand{\N}{ {\mathcal N} }&#10;\newcommand{\T}{ {\mathcal T} }&#10;\newcommand{\order}{ {\mathcal O} }&#10;&#10;\newcommand{\as}{ \alpha_s }&#10;\newcommand{\para}{ \parallel}&#10;\newcommand{\tot}{ {\rm tot} }&#10;\newcommand{\EM}{{\rm em}}&#10;\newcommand{\Tr}{ {\rm Tr} }&#10;\newcommand{\tr}{ {\rm tr} }&#10;\newcommand{\diag}{ {\rm diag} }&#10;\newcommand{\sgn}{ {\rm sgn} }&#10;\newcommand{\ext}{ {\rm ext} }&#10;\newcommand{\vac}{ {\rm vac} }&#10;\newcommand{\Hall}{ {\rm Hall} }&#10;\newcommand{\eff}{ {\rm eff} }&#10;\newcommand{\fermion}{ {\rm fermion} }&#10;\newcommand{\bson}{ {\rm boson} }&#10;\newcommand{\quark}{ {\rm quark} }&#10;\newcommand{\gluon}{ {\rm gluon} }&#10;\newcommand{\ghost}{ {\rm ghost} }&#10;\newcommand{\fin}{ {\rm fin} }&#10;\renewcommand{\div}{ {\rm div} }&#10;\newcommand{\UV}{ {\rm UV} }&#10;\newcommand{\IR}{ {\rm IR} }&#10;\newcommand{\NO}{ {\rm NO} }&#10;\newcommand{\q}{ {\rm q} }&#10;\newcommand{\YM}{ {\rm YM} }&#10;\newcommand{\dyn}{ {\rm dyn} }&#10;\newcommand{\LLL}{ {\rm LLL} }&#10;\newcommand{\hLL}{ {\rm hLL} }&#10;\newcommand{\QCD}{ {\rm QCD} }&#10;\newcommand{\Res}{{ \rm Res }}&#10;\newcommand{\Deb}{ {\rm Debye} }&#10;&#10;\newcommand{\vp}{\vect{p}}&#10;\newcommand{\vk}{\vect{k}}&#10;\newcommand{\vl}{\vect{l}}&#10;\newcommand{\vx}{\vect{x}}&#10;\newcommand{\vgamma}{{\boldsymbol \gamma}}&#10;\newcommand{\vzero}{\vect{0}}&#10;\newcommand{\vv}{\vect{v}}&#10;\newcommand{\vB}{\vect{B}}&#10;&#10;\newcommand{\zero}{ {(0)} }&#10;\newcommand{\one}{ {(1)} }&#10;\newcommand{\two}{ {(2)} }&#10;&#10;%%%%%%%%%%%%%%%%%%%%%%%%%%%%%%%%%%%%%%%%&#10;\begin{document}&#10;%%%%%%%%%%%%%%%%%%%%%%%%%%%%%%%%%%%%%%%%&#10;&#10;\begin{eqnarray}&#10;p_z&#10;\nn&#10;\end{eqnarray}&#10;&#10;%%%%%%%%%%%%%%%%%%%%%%%%%%%%%%%%%%%%%%%%&#10;\end{document}&#10;%%%%%%%%%%%%%%%%%%%%%%%%%%%%%%%%%%%%%%%%"/>
  <p:tag name="IGUANATEXSIZE" val="50"/>
  <p:tag name="IGUANATEXCURSOR" val="3502"/>
  <p:tag name="TRANSPARENCY" val="True"/>
  <p:tag name="FILENAME" val=""/>
  <p:tag name="LATEXENGINEID" val="0"/>
  <p:tag name="TEMPFOLDER" val="C:\w32tex\IguanaTex\temp\"/>
  <p:tag name="LATEXFORMHEIGHT" val="312"/>
  <p:tag name="LATEXFORMWIDTH" val="384"/>
  <p:tag name="LATEXFORMWRAP" val="True"/>
  <p:tag name="BITMAPVECTOR" val="0"/>
</p:tagLst>
</file>

<file path=ppt/tags/tag29.xml><?xml version="1.0" encoding="utf-8"?>
<p:tagLst xmlns:a="http://schemas.openxmlformats.org/drawingml/2006/main" xmlns:r="http://schemas.openxmlformats.org/officeDocument/2006/relationships" xmlns:p="http://schemas.openxmlformats.org/presentationml/2006/main">
  <p:tag name="OUTPUTDPI" val="1200"/>
  <p:tag name="ORIGINALHEIGHT" val="164.9794"/>
  <p:tag name="ORIGINALWIDTH" val="787.4016"/>
  <p:tag name="LATEXADDIN" val="\documentclass{article}&#10;\pagestyle{empty}&#10;&#10;\usepackage{latexsym}&#10;\usepackage{amsfonts}&#10;\usepackage{amssymb}&#10;\usepackage{amsmath}&#10;\usepackage{bm}&#10;\usepackage{mathrsfs} &#10;\usepackage{color}&#10;&#10;\usepackage{slashed}&#10;&#10;\newcommand{\com}[1]{{\color[rgb]{0,0,1}{#1}}}&#10;\newcommand{\cgd}[1]{{\color[rgb]{1,0,0}{#1}}}&#10;\newcommand{\gr}[1]{{\color[rgb]{0.25,0.7,0.25}{#1}}}&#10;\newcommand{\blue}[1]{\textcolor[named]{Blue}{#1}}&#10;\newcommand{\green}[1]{{\color[rgb]{0.1,0.6,0.2}{#1}}}&#10;\newcommand{\red}[1]{\textcolor[named]{Red}{#1}}&#10;\newcommand{\gray}[1]{{\color[rgb]{0.7,0.7,0.7}{#1}}}&#10;\newcommand{\pp}[1]{{\color[rgb]{0.7,0.3,0.9}{#1}}}&#10;&#10;%%%%%%%%%%%%%%%%%%%%%%%%%%&#10;&#10;\newcommand{\QED}{\mathrm{QED}}&#10;\newcommand{\eq}{\mathrm{eq}}&#10;&#10;%%%%%%%%%%%%%%%%%%%%%%%%%%%&#10;&#10;\newcommand{\sla}{\slashed}&#10;\newcommand{\nn}{\nonumber}&#10;\newcommand\eref[1]{Eq.~(\ref{#1})}&#10;\newcommand\fref[1]{Fig.~\ref{#1}}&#10;&#10;%%%%%%%%%% Greek alphabets&#10;\renewcommand{\a}{\alpha}&#10;\renewcommand{\b}{\beta}&#10;\renewcommand{\d}{{\delta}}&#10;\renewcommand{\k}{\kappa}&#10;\renewcommand{\l}{\lambda}&#10;\newcommand{\Lam}{ \Lambda }&#10;\newcommand{\al}{\alpha}&#10;\newcommand{\be}{\beta}&#10;&#10;\newcommand{\ep}{ \epsilon }&#10;\newcommand{\vep}{ \varepsilon }&#10;\newcommand{\Gam}{ \Gamma }&#10;\newcommand{\gam}{ \gamma }&#10;\newcommand{\bgam}{ {\bm \gamma} }&#10;&#10;\newcommand{\Lm}{ \Lambda }&#10;&#10;%%%%%%%%%% 3D vectors&#10;\newcommand{\bx}{{\bm{x}}}&#10;\newcommand{\br}{{\bm{r}}}&#10;\newcommand{\bk}{{\bm{k}}}&#10;\newcommand{\bp}{{\bm{p}}}&#10;\newcommand{\bq}{{\bm{q}}}&#10;\newcommand{\bv}{{\bm{v}}}&#10;\newcommand{\bA}{{\bm{A}}}&#10;\newcommand{\bB}{{\bm B}}&#10;\newcommand{\bE}{{\bm E}}&#10;\newcommand{\bj}{{\bm j}}&#10;&#10;\newcommand{\integ}{\int\!\!}&#10;\newcommand{\xint}{\int d^4x}&#10;\newcommand{\pint}{\int \frac{d^4p}{ (2\pi)^4}}&#10;\newcommand{\tint}{\int_{-\infty}^{\infty}}&#10;&#10;\newcommand{\id}{\mbox{1}\hspace{-0.25em}\mbox{l}}&#10;\newcommand{\1}{\mbox{1}\hspace{-0.25em}\mbox{l}}&#10;&#10;&#10;\newcommand{\F}{ {\mathscr{F}} }&#10;\newcommand{\G}{ {\mathscr{G}} }&#10;\renewcommand{\Finv}{ {\mathscr{F}} }&#10;\newcommand{\Ginv}{ {\mathscr{G}} }&#10;\newcommand{\prj}{ {\mathcal P} }&#10;\newcommand{\Q}{ {\mathcal Q} }&#10;\newcommand{\Ham}{ {\mathcal H} }&#10;\newcommand{\Lag}{ {\cal{L}} }&#10;\newcommand{\M}{ {\mathcal M} }&#10;\newcommand{\N}{ {\mathcal N} }&#10;\newcommand{\T}{ {\mathcal T} }&#10;\newcommand{\order}{ {\mathcal O} }&#10;&#10;\newcommand{\as}{ \alpha_s }&#10;\newcommand{\para}{ \parallel}&#10;\newcommand{\tot}{ {\rm tot} }&#10;\newcommand{\EM}{{\rm em}}&#10;\newcommand{\Tr}{ {\rm Tr} }&#10;\newcommand{\tr}{ {\rm tr} }&#10;\newcommand{\diag}{ {\rm diag} }&#10;\newcommand{\sgn}{ {\rm sgn} }&#10;\newcommand{\ext}{ {\rm ext} }&#10;\newcommand{\vac}{ {\rm vac} }&#10;\newcommand{\Hall}{ {\rm Hall} }&#10;\newcommand{\eff}{ {\rm eff} }&#10;\newcommand{\fermion}{ {\rm fermion} }&#10;\newcommand{\bson}{ {\rm boson} }&#10;\newcommand{\quark}{ {\rm quark} }&#10;\newcommand{\gluon}{ {\rm gluon} }&#10;\newcommand{\ghost}{ {\rm ghost} }&#10;\newcommand{\fin}{ {\rm fin} }&#10;\renewcommand{\div}{ {\rm div} }&#10;\newcommand{\UV}{ {\rm UV} }&#10;\newcommand{\IR}{ {\rm IR} }&#10;\newcommand{\NO}{ {\rm NO} }&#10;\newcommand{\q}{ {\rm q} }&#10;\newcommand{\YM}{ {\rm YM} }&#10;\newcommand{\dyn}{ {\rm dyn} }&#10;\newcommand{\LLL}{ {\rm LLL} }&#10;\newcommand{\hLL}{ {\rm hLL} }&#10;\newcommand{\QCD}{ {\rm QCD} }&#10;\newcommand{\Res}{{ \rm Res }}&#10;\newcommand{\Deb}{ {\rm Debye} }&#10;&#10;\newcommand{\vp}{\vect{p}}&#10;\newcommand{\vk}{\vect{k}}&#10;\newcommand{\vl}{\vect{l}}&#10;\newcommand{\vx}{\vect{x}}&#10;\newcommand{\vgamma}{{\boldsymbol \gamma}}&#10;\newcommand{\vzero}{\vect{0}}&#10;\newcommand{\vv}{\vect{v}}&#10;\newcommand{\vB}{\vect{B}}&#10;&#10;\newcommand{\zero}{ {(0)} }&#10;\newcommand{\one}{ {(1)} }&#10;\newcommand{\two}{ {(2)} }&#10;&#10;\newcommand{\pd}{\partial}&#10;\renewcommand{\=}{&amp;=&amp;}&#10;\newcommand{\nnb}{\nn\\}&#10;&#10;%%%%%%%%%%%%%%%%%%%%%%%%%%%%%%%%%%%%%%%%&#10;\begin{document}&#10;%%%%%%%%%%%%%%%%%%%%%%%%%%%%%%%%%%%%%%%%&#10;&#10;\begin{eqnarray}&#10;q_\para^2 \geq ( \epsilon_\ell + \epsilon_n )^2&#10;\nn&#10;\end{eqnarray}&#10;&#10;%%%%%%%%%%%%%%%%%%%%%%%%%%%%%%%%%%%%%%%%&#10;\end{document}&#10;%%%%%%%%%%%%%%%%%%%%%%%%%%%%%%%%%%%%%%%%"/>
  <p:tag name="IGUANATEXSIZE" val="50"/>
  <p:tag name="IGUANATEXCURSOR" val="3735"/>
  <p:tag name="TRANSPARENCY" val="True"/>
  <p:tag name="FILENAME" val=""/>
  <p:tag name="LATEXENGINEID" val="0"/>
  <p:tag name="TEMPFOLDER" val="C:\w32tex\IguanaTex\temp\"/>
  <p:tag name="LATEXFORMHEIGHT" val="312"/>
  <p:tag name="LATEXFORMWIDTH" val="384"/>
  <p:tag name="LATEXFORMWRAP" val="True"/>
  <p:tag name="BITMAPVECTOR" val="0"/>
</p:tagLst>
</file>

<file path=ppt/tags/tag3.xml><?xml version="1.0" encoding="utf-8"?>
<p:tagLst xmlns:a="http://schemas.openxmlformats.org/drawingml/2006/main" xmlns:r="http://schemas.openxmlformats.org/officeDocument/2006/relationships" xmlns:p="http://schemas.openxmlformats.org/presentationml/2006/main">
  <p:tag name="OUTPUTDPI" val="1200"/>
  <p:tag name="ORIGINALHEIGHT" val="107.2366"/>
  <p:tag name="ORIGINALWIDTH" val="300.7124"/>
  <p:tag name="LATEXADDIN" val="\documentclass{article}&#10;\pagestyle{empty}&#10;&#10;\usepackage{latexsym}&#10;\usepackage{amsfonts}&#10;\usepackage{amssymb}&#10;\usepackage{amsmath}&#10;\usepackage{bm}&#10;\usepackage{mathrsfs} &#10;\usepackage{color}&#10;&#10;\usepackage{slashed}&#10;&#10;\newcommand{\com}[1]{{\color[rgb]{0,0,1}{#1}}}&#10;\newcommand{\cgd}[1]{{\color[rgb]{1,0,0}{#1}}}&#10;\newcommand{\ans}[1]{{\sf\color[rgb]{0,1,0}{#1}}}&#10;\newcommand{\blue}[1]{\textcolor[named]{Blue}{#1}}&#10;\newcommand{\green}[1]{\textcolor[named]{Green}{#1}}&#10;\newcommand{\red}[1]{\textcolor[named]{Red}{#1}}&#10;&#10;%%%%%%%%%%%%%%%%%%%%%%%%%%%%%%%%%%%%%%%%%%%%%%%%%%%%%%%%&#10;&#10;\newcommand{\sla}{\slashed}&#10;&#10;\newcommand{\sgn}{ {\rm sgn} }&#10;\newcommand{\prj}{ {\mathcal P} }&#10;\newcommand{\mf}{ m_f }&#10;\newcommand{\gam}{ \gamma }&#10;\newcommand{\M}{ {\mathcal M} }&#10;\newcommand{\N}{ {\mathcal N} }&#10;&#10;\newcommand{\bx}{{\bm{x}}}&#10;\newcommand{\br}{{\bm{r}}}&#10;\newcommand{\bk}{{\bm{k}}}&#10;\newcommand{\bp}{{\bm{p}}}&#10;\newcommand{\bq}{{\bm{q}}}&#10;\newcommand{\integ}{\int\!\!}&#10;&#10;\newcommand{\F}{ {\mathscr{F}} }&#10;\newcommand{\G}{ {\mathscr{G}} }&#10;\newcommand{\bB}{{\bm{B}}}&#10;\newcommand{\bE}{{\bm{E}}}&#10;&#10;\newcommand{\bv}{{\bm{v}}}&#10;\newcommand{\bl}{{\bm{\ell}}}&#10;\newcommand{\para}{{\parallel}}&#10;&#10;\newcommand{\nn}{{\nonumber}}&#10;&#10;%%%%%%%%%%%%%%%%%%%%%%%%%%%%%%%%%%%%%%%%&#10;\begin{document}&#10;%%%%%%%%%%%%%%%%%%%%%%%%%%%%%%%%%%%%%%%%&#10;&#10;\begin{eqnarray}&#10;\pi^+ \pi^+&#10;\nn&#10;\end{eqnarray}&#10;&#10;%%%%%%%%%%%%%%%%%%%%%%%%%%%%%%%%%%%%%%%%&#10;\end{document}&#10;%%%%%%%%%%%%%%%%%%%%%%%%%%%%%%%%%%%%%%%%"/>
  <p:tag name="IGUANATEXSIZE" val="50"/>
  <p:tag name="IGUANATEXCURSOR" val="1313"/>
  <p:tag name="TRANSPARENCY" val="True"/>
  <p:tag name="FILENAME" val=""/>
  <p:tag name="LATEXENGINEID" val="0"/>
  <p:tag name="TEMPFOLDER" val="C:\w32tex\IguanaTex\temp\"/>
  <p:tag name="LATEXFORMHEIGHT" val="312"/>
  <p:tag name="LATEXFORMWIDTH" val="384"/>
  <p:tag name="LATEXFORMWRAP" val="True"/>
  <p:tag name="BITMAPVECTOR" val="0"/>
</p:tagLst>
</file>

<file path=ppt/tags/tag30.xml><?xml version="1.0" encoding="utf-8"?>
<p:tagLst xmlns:a="http://schemas.openxmlformats.org/drawingml/2006/main" xmlns:r="http://schemas.openxmlformats.org/officeDocument/2006/relationships" xmlns:p="http://schemas.openxmlformats.org/presentationml/2006/main">
  <p:tag name="OUTPUTDPI" val="1200"/>
  <p:tag name="ORIGINALHEIGHT" val="149.2313"/>
  <p:tag name="ORIGINALWIDTH" val="1289.089"/>
  <p:tag name="LATEXADDIN" val="\documentclass{article}&#10;\pagestyle{empty}&#10;&#10;\usepackage{latexsym}&#10;\usepackage{amsfonts}&#10;\usepackage{amssymb}&#10;\usepackage{amsmath}&#10;\usepackage{bm}&#10;\usepackage{mathrsfs} &#10;\usepackage{color}&#10;&#10;\usepackage{slashed}&#10;&#10;\newcommand{\com}[1]{{\color[rgb]{0,0,1}{#1}}}&#10;\newcommand{\cgd}[1]{{\color[rgb]{1,0,0}{#1}}}&#10;\newcommand{\gr}[1]{{\color[rgb]{0.25,0.7,0.25}{#1}}}&#10;\newcommand{\blue}[1]{\textcolor[named]{Blue}{#1}}&#10;\newcommand{\green}[1]{{\color[rgb]{0.1,0.6,0.2}{#1}}}&#10;\newcommand{\red}[1]{\textcolor[named]{Red}{#1}}&#10;\newcommand{\gray}[1]{{\color[rgb]{0.7,0.7,0.7}{#1}}}&#10;\newcommand{\pp}[1]{{\color[rgb]{0.7,0.3,0.9}{#1}}}&#10;&#10;%%%%%%%%%%%%%%%%%%%%%%%%%%&#10;&#10;\newcommand{\QED}{\mathrm{QED}}&#10;\newcommand{\eq}{\mathrm{eq}}&#10;&#10;%%%%%%%%%%%%%%%%%%%%%%%%%%%&#10;&#10;\newcommand{\sla}{\slashed}&#10;\newcommand{\nn}{\nonumber}&#10;\newcommand\eref[1]{Eq.~(\ref{#1})}&#10;\newcommand\fref[1]{Fig.~\ref{#1}}&#10;&#10;%%%%%%%%%% Greek alphabets&#10;\renewcommand{\a}{\alpha}&#10;\renewcommand{\b}{\beta}&#10;\renewcommand{\d}{{\delta}}&#10;\renewcommand{\k}{\kappa}&#10;\renewcommand{\l}{\lambda}&#10;\newcommand{\Lam}{ \Lambda }&#10;\newcommand{\al}{\alpha}&#10;\newcommand{\be}{\beta}&#10;&#10;\newcommand{\ep}{ \epsilon }&#10;\newcommand{\vep}{ \varepsilon }&#10;\newcommand{\Gam}{ \Gamma }&#10;\newcommand{\gam}{ \gamma }&#10;\newcommand{\bgam}{ {\bm \gamma} }&#10;&#10;\newcommand{\Lm}{ \Lambda }&#10;&#10;%%%%%%%%%% 3D vectors&#10;\newcommand{\bx}{{\bm{x}}}&#10;\newcommand{\br}{{\bm{r}}}&#10;\newcommand{\bk}{{\bm{k}}}&#10;\newcommand{\bp}{{\bm{p}}}&#10;\newcommand{\bq}{{\bm{q}}}&#10;\newcommand{\bv}{{\bm{v}}}&#10;\newcommand{\bA}{{\bm{A}}}&#10;\newcommand{\bB}{{\bm B}}&#10;\newcommand{\bE}{{\bm E}}&#10;\newcommand{\bj}{{\bm j}}&#10;&#10;\newcommand{\integ}{\int\!\!}&#10;\newcommand{\xint}{\int d^4x}&#10;\newcommand{\pint}{\int \frac{d^4p}{ (2\pi)^4}}&#10;\newcommand{\tint}{\int_{-\infty}^{\infty}}&#10;&#10;\newcommand{\id}{\mbox{1}\hspace{-0.25em}\mbox{l}}&#10;\newcommand{\1}{\mbox{1}\hspace{-0.25em}\mbox{l}}&#10;&#10;&#10;\newcommand{\F}{ {\mathscr{F}} }&#10;\newcommand{\G}{ {\mathscr{G}} }&#10;\renewcommand{\Finv}{ {\mathscr{F}} }&#10;\newcommand{\Ginv}{ {\mathscr{G}} }&#10;\newcommand{\prj}{ {\mathcal P} }&#10;\newcommand{\Q}{ {\mathcal Q} }&#10;\newcommand{\Ham}{ {\mathcal H} }&#10;\newcommand{\Lag}{ {\cal{L}} }&#10;\newcommand{\M}{ {\mathcal M} }&#10;\newcommand{\N}{ {\mathcal N} }&#10;\newcommand{\T}{ {\mathcal T} }&#10;\newcommand{\order}{ {\mathcal O} }&#10;&#10;\newcommand{\as}{ \alpha_s }&#10;\newcommand{\para}{ \parallel}&#10;\newcommand{\tot}{ {\rm tot} }&#10;\newcommand{\EM}{{\rm em}}&#10;\newcommand{\Tr}{ {\rm Tr} }&#10;\newcommand{\tr}{ {\rm tr} }&#10;\newcommand{\diag}{ {\rm diag} }&#10;\newcommand{\sgn}{ {\rm sgn} }&#10;\newcommand{\ext}{ {\rm ext} }&#10;\newcommand{\vac}{ {\rm vac} }&#10;\newcommand{\Hall}{ {\rm Hall} }&#10;\newcommand{\eff}{ {\rm eff} }&#10;\newcommand{\fermion}{ {\rm fermion} }&#10;\newcommand{\bson}{ {\rm boson} }&#10;\newcommand{\quark}{ {\rm quark} }&#10;\newcommand{\gluon}{ {\rm gluon} }&#10;\newcommand{\ghost}{ {\rm ghost} }&#10;\newcommand{\fin}{ {\rm fin} }&#10;\renewcommand{\div}{ {\rm div} }&#10;\newcommand{\UV}{ {\rm UV} }&#10;\newcommand{\IR}{ {\rm IR} }&#10;\newcommand{\NO}{ {\rm NO} }&#10;\newcommand{\q}{ {\rm q} }&#10;\newcommand{\YM}{ {\rm YM} }&#10;\newcommand{\dyn}{ {\rm dyn} }&#10;\newcommand{\LLL}{ {\rm LLL} }&#10;\newcommand{\hLL}{ {\rm hLL} }&#10;\newcommand{\QCD}{ {\rm QCD} }&#10;\newcommand{\Res}{{ \rm Res }}&#10;\newcommand{\Deb}{ {\rm Debye} }&#10;&#10;\newcommand{\vp}{\vect{p}}&#10;\newcommand{\vk}{\vect{k}}&#10;\newcommand{\vl}{\vect{l}}&#10;\newcommand{\vx}{\vect{x}}&#10;\newcommand{\vgamma}{{\boldsymbol \gamma}}&#10;\newcommand{\vzero}{\vect{0}}&#10;\newcommand{\vv}{\vect{v}}&#10;\newcommand{\vB}{\vect{B}}&#10;&#10;\newcommand{\zero}{ {(0)} }&#10;\newcommand{\one}{ {(1)} }&#10;\newcommand{\two}{ {(2)} }&#10;&#10;\newcommand{\pd}{\partial}&#10;\renewcommand{\=}{&amp;=&amp;}&#10;\newcommand{\nnb}{\nn\\}&#10;&#10;%%%%%%%%%%%%%%%%%%%%%%%%%%%%%%%%%%%%%%%%&#10;\begin{document}&#10;%%%%%%%%%%%%%%%%%%%%%%%%%%%%%%%%%%%%%%%%&#10;&#10;\begin{eqnarray}&#10;\epsilon_n = \sqrt{ p_z^2 + 2n eB + m^2}&#10;\nn&#10;\end{eqnarray}&#10;&#10;%%%%%%%%%%%%%%%%%%%%%%%%%%%%%%%%%%%%%%%%&#10;\end{document}&#10;%%%%%%%%%%%%%%%%%%%%%%%%%%%%%%%%%%%%%%%%"/>
  <p:tag name="IGUANATEXSIZE" val="50"/>
  <p:tag name="IGUANATEXCURSOR" val="3730"/>
  <p:tag name="TRANSPARENCY" val="True"/>
  <p:tag name="FILENAME" val=""/>
  <p:tag name="LATEXENGINEID" val="0"/>
  <p:tag name="TEMPFOLDER" val="C:\w32tex\IguanaTex\temp\"/>
  <p:tag name="LATEXFORMHEIGHT" val="312"/>
  <p:tag name="LATEXFORMWIDTH" val="384"/>
  <p:tag name="LATEXFORMWRAP" val="True"/>
  <p:tag name="BITMAPVECTOR" val="0"/>
</p:tagLst>
</file>

<file path=ppt/tags/tag31.xml><?xml version="1.0" encoding="utf-8"?>
<p:tagLst xmlns:a="http://schemas.openxmlformats.org/drawingml/2006/main" xmlns:r="http://schemas.openxmlformats.org/officeDocument/2006/relationships" xmlns:p="http://schemas.openxmlformats.org/presentationml/2006/main">
  <p:tag name="OUTPUTDPI" val="1200"/>
  <p:tag name="ORIGINALHEIGHT" val="126.7342"/>
  <p:tag name="ORIGINALWIDTH" val="2658.418"/>
  <p:tag name="LATEXADDIN" val="\documentclass{article}&#10;\pagestyle{empty}&#10;&#10;\usepackage{latexsym}&#10;\usepackage{amsfonts}&#10;\usepackage{amssymb}&#10;\usepackage{amsmath}&#10;\usepackage{bm}&#10;\usepackage{mathrsfs} &#10;\usepackage{color}&#10;&#10;\usepackage{slashed}&#10;&#10;\newcommand{\com}[1]{{\color[rgb]{0,0,1}{#1}}}&#10;\newcommand{\cgd}[1]{{\color[rgb]{1,0,0}{#1}}}&#10;\newcommand{\gr}[1]{{\color[rgb]{0.25,0.7,0.25}{#1}}}&#10;\newcommand{\blue}[1]{\textcolor[named]{Blue}{#1}}&#10;\newcommand{\green}[1]{{\color[rgb]{0.1,0.6,0.2}{#1}}}&#10;\newcommand{\red}[1]{\textcolor[named]{Red}{#1}}&#10;\newcommand{\gray}[1]{{\color[rgb]{0.7,0.7,0.7}{#1}}}&#10;\newcommand{\pp}[1]{{\color[rgb]{0.7,0.3,0.9}{#1}}}&#10;&#10;%%%%%%%%%%%%%%%%%%%%%%%%%%&#10;&#10;\newcommand{\QED}{\mathrm{QED}}&#10;\newcommand{\eq}{\mathrm{eq}}&#10;&#10;%%%%%%%%%%%%%%%%%%%%%%%%%%%&#10;&#10;\newcommand{\sla}{\slashed}&#10;\newcommand{\nn}{\nonumber}&#10;\newcommand\eref[1]{Eq.~(\ref{#1})}&#10;\newcommand\fref[1]{Fig.~\ref{#1}}&#10;&#10;%%%%%%%%%% Greek alphabets&#10;\renewcommand{\a}{\alpha}&#10;\renewcommand{\b}{\beta}&#10;\renewcommand{\d}{{\delta}}&#10;\renewcommand{\k}{\kappa}&#10;\renewcommand{\l}{\lambda}&#10;\newcommand{\Lam}{ \Lambda }&#10;\newcommand{\al}{\alpha}&#10;\newcommand{\be}{\beta}&#10;&#10;\newcommand{\ep}{ \epsilon }&#10;\newcommand{\vep}{ \varepsilon }&#10;\newcommand{\Gam}{ \Gamma }&#10;\newcommand{\gam}{ \gamma }&#10;\newcommand{\bgam}{ {\bm \gamma} }&#10;&#10;\newcommand{\Lm}{ \Lambda }&#10;&#10;%%%%%%%%%% 3D vectors&#10;\newcommand{\bx}{{\bm{x}}}&#10;\newcommand{\br}{{\bm{r}}}&#10;\newcommand{\bk}{{\bm{k}}}&#10;\newcommand{\bp}{{\bm{p}}}&#10;\newcommand{\bq}{{\bm{q}}}&#10;\newcommand{\bv}{{\bm{v}}}&#10;\newcommand{\bA}{{\bm{A}}}&#10;\newcommand{\bB}{{\bm B}}&#10;\newcommand{\bE}{{\bm E}}&#10;\newcommand{\bj}{{\bm j}}&#10;&#10;\newcommand{\integ}{\int\!\!}&#10;\newcommand{\xint}{\int d^4x}&#10;\newcommand{\pint}{\int \frac{d^4p}{ (2\pi)^4}}&#10;\newcommand{\tint}{\int_{-\infty}^{\infty}}&#10;&#10;\newcommand{\id}{\mbox{1}\hspace{-0.25em}\mbox{l}}&#10;\newcommand{\1}{\mbox{1}\hspace{-0.25em}\mbox{l}}&#10;&#10;&#10;\newcommand{\F}{ {\mathscr{F}} }&#10;\newcommand{\G}{ {\mathscr{G}} }&#10;\renewcommand{\Finv}{ {\mathscr{F}} }&#10;\newcommand{\Ginv}{ {\mathscr{G}} }&#10;\newcommand{\prj}{ {\mathcal P} }&#10;\newcommand{\Q}{ {\mathcal Q} }&#10;\newcommand{\Ham}{ {\mathcal H} }&#10;\newcommand{\Lag}{ {\cal{L}} }&#10;\newcommand{\M}{ {\mathcal M} }&#10;\newcommand{\N}{ {\mathcal N} }&#10;\newcommand{\T}{ {\mathcal T} }&#10;\newcommand{\order}{ {\mathcal O} }&#10;&#10;\newcommand{\as}{ \alpha_s }&#10;\newcommand{\para}{ \parallel}&#10;\newcommand{\tot}{ {\rm tot} }&#10;\newcommand{\EM}{{\rm em}}&#10;\newcommand{\Tr}{ {\rm Tr} }&#10;\newcommand{\tr}{ {\rm tr} }&#10;\newcommand{\diag}{ {\rm diag} }&#10;\newcommand{\sgn}{ {\rm sgn} }&#10;\newcommand{\ext}{ {\rm ext} }&#10;\newcommand{\vac}{ {\rm vac} }&#10;\newcommand{\Hall}{ {\rm Hall} }&#10;\newcommand{\eff}{ {\rm eff} }&#10;\newcommand{\fermion}{ {\rm fermion} }&#10;\newcommand{\bson}{ {\rm boson} }&#10;\newcommand{\quark}{ {\rm quark} }&#10;\newcommand{\gluon}{ {\rm gluon} }&#10;\newcommand{\ghost}{ {\rm ghost} }&#10;\newcommand{\fin}{ {\rm fin} }&#10;\renewcommand{\div}{ {\rm div} }&#10;\newcommand{\UV}{ {\rm UV} }&#10;\newcommand{\IR}{ {\rm IR} }&#10;\newcommand{\NO}{ {\rm NO} }&#10;\newcommand{\q}{ {\rm q} }&#10;\newcommand{\YM}{ {\rm YM} }&#10;\newcommand{\dyn}{ {\rm dyn} }&#10;\newcommand{\LLL}{ {\rm LLL} }&#10;\newcommand{\hLL}{ {\rm hLL} }&#10;\newcommand{\QCD}{ {\rm QCD} }&#10;\newcommand{\Res}{{ \rm Res }}&#10;\newcommand{\Deb}{ {\rm Debye} }&#10;&#10;\newcommand{\vp}{\vect{p}}&#10;\newcommand{\vk}{\vect{k}}&#10;\newcommand{\vl}{\vect{l}}&#10;\newcommand{\vx}{\vect{x}}&#10;\newcommand{\vgamma}{{\boldsymbol \gamma}}&#10;\newcommand{\vzero}{\vect{0}}&#10;\newcommand{\vv}{\vect{v}}&#10;\newcommand{\vB}{\vect{B}}&#10;&#10;\newcommand{\zero}{ {(0)} }&#10;\newcommand{\one}{ {(1)} }&#10;\newcommand{\two}{ {(2)} }&#10;&#10;\newcommand{\pd}{\partial}&#10;\renewcommand{\=}{&amp;=&amp;}&#10;\newcommand{\nnb}{\nn\\}&#10;&#10;%%%%%%%%%%%%%%%%%%%%%%%%%%%%%%%%%%%%%%%%&#10;\begin{document}&#10;%%%%%%%%%%%%%%%%%%%%%%%%%%%%%%%%%%%%%%%%&#10;&#10;\begin{itemize}&#10;&#10;&#10;&#10;\item Compatible with the on-shell condition $q^2=0$.&#10; &#10;&#10;\end{itemize}&#10;&#10;%%%%%%%%%%%%%%%%%%%%%%%%%%%%%%%%%%%%%%%%&#10;\end{document}&#10;%%%%%%%%%%%%%%%%%%%%%%%%%%%%%%%%%%%%%%%%"/>
  <p:tag name="IGUANATEXSIZE" val="50"/>
  <p:tag name="IGUANATEXCURSOR" val="3747"/>
  <p:tag name="TRANSPARENCY" val="True"/>
  <p:tag name="LATEXENGINEID" val="0"/>
  <p:tag name="TEMPFOLDER" val="C:\w32tex\IguanaTex\temp\"/>
  <p:tag name="LATEXFORMHEIGHT" val="312"/>
  <p:tag name="LATEXFORMWIDTH" val="384"/>
  <p:tag name="LATEXFORMWRAP" val="True"/>
  <p:tag name="BITMAPVECTOR" val="0"/>
</p:tagLst>
</file>

<file path=ppt/tags/tag32.xml><?xml version="1.0" encoding="utf-8"?>
<p:tagLst xmlns:a="http://schemas.openxmlformats.org/drawingml/2006/main" xmlns:r="http://schemas.openxmlformats.org/officeDocument/2006/relationships" xmlns:p="http://schemas.openxmlformats.org/presentationml/2006/main">
  <p:tag name="OUTPUTDPI" val="1200"/>
  <p:tag name="ORIGINALHEIGHT" val="371.9535"/>
  <p:tag name="ORIGINALWIDTH" val="1256.843"/>
  <p:tag name="LATEXADDIN" val="\documentclass{article}&#10;\pagestyle{empty}&#10;&#10;\usepackage{latexsym}&#10;\usepackage{amsfonts}&#10;\usepackage{amssymb}&#10;\usepackage{amsmath}&#10;\usepackage{bm}&#10;\usepackage{mathrsfs} &#10;\usepackage{color}&#10;&#10;\usepackage{slashed}&#10;&#10;\newcommand{\com}[1]{{\color[rgb]{0,0,1}{#1}}}&#10;\newcommand{\cgd}[1]{{\color[rgb]{1,0,0}{#1}}}&#10;\newcommand{\gr}[1]{{\color[rgb]{0.25,0.7,0.25}{#1}}}&#10;\newcommand{\blue}[1]{\textcolor[named]{Blue}{#1}}&#10;\newcommand{\green}[1]{{\color[rgb]{0.1,0.6,0.2}{#1}}}&#10;\newcommand{\red}[1]{\textcolor[named]{Red}{#1}}&#10;\newcommand{\gray}[1]{{\color[rgb]{0.7,0.7,0.7}{#1}}}&#10;\newcommand{\pp}[1]{{\color[rgb]{0.7,0.3,0.9}{#1}}}&#10;&#10;%%%%%%%%%%%%%%%%%%%%%%%%%%&#10;&#10;\newcommand{\QED}{\mathrm{QED}}&#10;\newcommand{\eq}{\mathrm{eq}}&#10;&#10;%%%%%%%%%%%%%%%%%%%%%%%%%%%&#10;&#10;\newcommand{\sla}{\slashed}&#10;\newcommand{\nn}{\nonumber}&#10;\newcommand\eref[1]{Eq.~(\ref{#1})}&#10;\newcommand\fref[1]{Fig.~\ref{#1}}&#10;&#10;%%%%%%%%%% Greek alphabets&#10;\renewcommand{\a}{\alpha}&#10;\renewcommand{\b}{\beta}&#10;\renewcommand{\d}{{\delta}}&#10;\renewcommand{\k}{\kappa}&#10;\renewcommand{\l}{\lambda}&#10;\newcommand{\Lam}{ \Lambda }&#10;\newcommand{\al}{\alpha}&#10;\newcommand{\be}{\beta}&#10;&#10;\newcommand{\ep}{ \epsilon }&#10;\newcommand{\vep}{ \varepsilon }&#10;\newcommand{\Gam}{ \Gamma }&#10;\newcommand{\gam}{ \gamma }&#10;\newcommand{\bgam}{ {\bm \gamma} }&#10;&#10;\newcommand{\Lm}{ \Lambda }&#10;&#10;%%%%%%%%%% 3D vectors&#10;\newcommand{\bx}{{\bm{x}}}&#10;\newcommand{\br}{{\bm{r}}}&#10;\newcommand{\bk}{{\bm{k}}}&#10;\newcommand{\bp}{{\bm{p}}}&#10;\newcommand{\bq}{{\bm{q}}}&#10;\newcommand{\bv}{{\bm{v}}}&#10;\newcommand{\bA}{{\bm{A}}}&#10;\newcommand{\bB}{{\bm B}}&#10;\newcommand{\bE}{{\bm E}}&#10;\newcommand{\bj}{{\bm j}}&#10;&#10;\newcommand{\integ}{\int\!\!}&#10;\newcommand{\xint}{\int d^4x}&#10;\newcommand{\pint}{\int \frac{d^4p}{ (2\pi)^4}}&#10;\newcommand{\tint}{\int_{-\infty}^{\infty}}&#10;&#10;\newcommand{\id}{\mbox{1}\hspace{-0.25em}\mbox{l}}&#10;\newcommand{\1}{\mbox{1}\hspace{-0.25em}\mbox{l}}&#10;&#10;&#10;\newcommand{\F}{ {\mathscr{F}} }&#10;\newcommand{\G}{ {\mathscr{G}} }&#10;\renewcommand{\Finv}{ {\mathscr{F}} }&#10;\newcommand{\Ginv}{ {\mathscr{G}} }&#10;\newcommand{\prj}{ {\mathcal P} }&#10;\newcommand{\Q}{ {\mathcal Q} }&#10;\newcommand{\Ham}{ {\mathcal H} }&#10;\newcommand{\Lag}{ {\cal{L}} }&#10;\newcommand{\M}{ {\mathcal M} }&#10;\newcommand{\N}{ {\mathcal N} }&#10;\newcommand{\T}{ {\mathcal T} }&#10;\newcommand{\order}{ {\mathcal O} }&#10;&#10;\newcommand{\as}{ \alpha_s }&#10;\newcommand{\para}{ \parallel}&#10;\newcommand{\tot}{ {\rm tot} }&#10;\newcommand{\EM}{{\rm em}}&#10;\newcommand{\Tr}{ {\rm Tr} }&#10;\newcommand{\tr}{ {\rm tr} }&#10;\newcommand{\diag}{ {\rm diag} }&#10;\newcommand{\sgn}{ {\rm sgn} }&#10;\newcommand{\ext}{ {\rm ext} }&#10;\newcommand{\vac}{ {\rm vac} }&#10;\newcommand{\Hall}{ {\rm Hall} }&#10;\newcommand{\eff}{ {\rm eff} }&#10;\newcommand{\fermion}{ {\rm fermion} }&#10;\newcommand{\bson}{ {\rm boson} }&#10;\newcommand{\quark}{ {\rm quark} }&#10;\newcommand{\gluon}{ {\rm gluon} }&#10;\newcommand{\ghost}{ {\rm ghost} }&#10;\newcommand{\fin}{ {\rm fin} }&#10;\renewcommand{\div}{ {\rm div} }&#10;\newcommand{\UV}{ {\rm UV} }&#10;\newcommand{\IR}{ {\rm IR} }&#10;\newcommand{\NO}{ {\rm NO} }&#10;\newcommand{\q}{ {\rm q} }&#10;\newcommand{\YM}{ {\rm YM} }&#10;\newcommand{\dyn}{ {\rm dyn} }&#10;\newcommand{\LLL}{ {\rm LLL} }&#10;\newcommand{\hLL}{ {\rm hLL} }&#10;\newcommand{\QCD}{ {\rm QCD} }&#10;\newcommand{\Res}{{ \rm Res }}&#10;\newcommand{\Deb}{ {\rm Debye} }&#10;&#10;\newcommand{\vp}{\vect{p}}&#10;\newcommand{\vk}{\vect{k}}&#10;\newcommand{\vl}{\vect{l}}&#10;\newcommand{\vx}{\vect{x}}&#10;\newcommand{\vgamma}{{\boldsymbol \gamma}}&#10;\newcommand{\vzero}{\vect{0}}&#10;\newcommand{\vv}{\vect{v}}&#10;\newcommand{\vB}{\vect{B}}&#10;&#10;\newcommand{\zero}{ {(0)} }&#10;\newcommand{\one}{ {(1)} }&#10;\newcommand{\two}{ {(2)} }&#10;&#10;\newcommand{\pd}{\partial}&#10;\renewcommand{\=}{&amp;=&amp;}&#10;\newcommand{\nnb}{\nn\\}&#10;&#10;%%%%%%%%%%%%%%%%%%%%%%%%%%%%%%%%%%%%%%%%&#10;\begin{document}&#10;%%%%%%%%%%%%%%%%%%%%%%%%%%%%%%%%%%%%%%%%&#10;&#10;\begin{eqnarray}&#10;q_\para^2 \= \epsilon_\gam^2 - q_z^2&#10;\nnb&#10;q^2 \= \epsilon_\gam^2 - q_z^2 - \cgd{ |\bq_\perp|^2}&#10;\nn&#10;\end{eqnarray}&#10;&#10;%%%%%%%%%%%%%%%%%%%%%%%%%%%%%%%%%%%%%%%%&#10;\end{document}&#10;%%%%%%%%%%%%%%%%%%%%%%%%%%%%%%%%%%%%%%%%"/>
  <p:tag name="IGUANATEXSIZE" val="50"/>
  <p:tag name="IGUANATEXCURSOR" val="3786"/>
  <p:tag name="TRANSPARENCY" val="True"/>
  <p:tag name="LATEXENGINEID" val="0"/>
  <p:tag name="TEMPFOLDER" val="C:\w32tex\IguanaTex\temp\"/>
  <p:tag name="LATEXFORMHEIGHT" val="312"/>
  <p:tag name="LATEXFORMWIDTH" val="384"/>
  <p:tag name="LATEXFORMWRAP" val="True"/>
  <p:tag name="BITMAPVECTOR" val="0"/>
</p:tagLst>
</file>

<file path=ppt/tags/tag33.xml><?xml version="1.0" encoding="utf-8"?>
<p:tagLst xmlns:a="http://schemas.openxmlformats.org/drawingml/2006/main" xmlns:r="http://schemas.openxmlformats.org/officeDocument/2006/relationships" xmlns:p="http://schemas.openxmlformats.org/presentationml/2006/main">
  <p:tag name="OUTPUTDPI" val="1200"/>
  <p:tag name="ORIGINALHEIGHT" val="299.9625"/>
  <p:tag name="ORIGINALWIDTH" val="3130.859"/>
  <p:tag name="LATEXADDIN" val="\documentclass{article}&#10;\pagestyle{empty}&#10;&#10;\usepackage{latexsym}&#10;\usepackage{amsfonts}&#10;\usepackage{amssymb}&#10;\usepackage{amsmath}&#10;\usepackage{bm}&#10;\usepackage{mathrsfs} &#10;\usepackage{color}&#10;&#10;\usepackage{slashed}&#10;&#10;\newcommand{\com}[1]{{\color[rgb]{0,0,1}{#1}}}&#10;\newcommand{\cgd}[1]{{\color[rgb]{1,0,0}{#1}}}&#10;\newcommand{\gr}[1]{{\color[rgb]{0.25,0.7,0.25}{#1}}}&#10;\newcommand{\blue}[1]{\textcolor[named]{Blue}{#1}}&#10;\newcommand{\green}[1]{{\color[rgb]{0.1,0.6,0.2}{#1}}}&#10;\newcommand{\red}[1]{\textcolor[named]{Red}{#1}}&#10;\newcommand{\gray}[1]{{\color[rgb]{0.7,0.7,0.7}{#1}}}&#10;\newcommand{\pp}[1]{{\color[rgb]{0.7,0.3,0.9}{#1}}}&#10;&#10;%%%%%%%%%%%%%%%%%%%%%%%%%%&#10;&#10;\newcommand{\QED}{\mathrm{QED}}&#10;\newcommand{\eq}{\mathrm{eq}}&#10;&#10;%%%%%%%%%%%%%%%%%%%%%%%%%%%&#10;&#10;\newcommand{\sla}{\slashed}&#10;\newcommand{\nn}{\nonumber}&#10;\newcommand\eref[1]{Eq.~(\ref{#1})}&#10;\newcommand\fref[1]{Fig.~\ref{#1}}&#10;&#10;%%%%%%%%%% Greek alphabets&#10;\renewcommand{\a}{\alpha}&#10;\renewcommand{\b}{\beta}&#10;\renewcommand{\d}{{\delta}}&#10;\renewcommand{\k}{\kappa}&#10;\renewcommand{\l}{\lambda}&#10;\newcommand{\Lam}{ \Lambda }&#10;\newcommand{\al}{\alpha}&#10;\newcommand{\be}{\beta}&#10;&#10;\newcommand{\ep}{ \epsilon }&#10;\newcommand{\vep}{ \varepsilon }&#10;\newcommand{\Gam}{ \Gamma }&#10;\newcommand{\gam}{ \gamma }&#10;\newcommand{\bgam}{ {\bm \gamma} }&#10;&#10;\newcommand{\Lm}{ \Lambda }&#10;&#10;%%%%%%%%%% 3D vectors&#10;\newcommand{\bx}{{\bm{x}}}&#10;\newcommand{\br}{{\bm{r}}}&#10;\newcommand{\bk}{{\bm{k}}}&#10;\newcommand{\bp}{{\bm{p}}}&#10;\newcommand{\bq}{{\bm{q}}}&#10;\newcommand{\bv}{{\bm{v}}}&#10;\newcommand{\bA}{{\bm{A}}}&#10;\newcommand{\bB}{{\bm B}}&#10;\newcommand{\bE}{{\bm E}}&#10;\newcommand{\bj}{{\bm j}}&#10;&#10;\newcommand{\integ}{\int\!\!}&#10;\newcommand{\xint}{\int d^4x}&#10;\newcommand{\pint}{\int \frac{d^4p}{ (2\pi)^4}}&#10;\newcommand{\tint}{\int_{-\infty}^{\infty}}&#10;&#10;\newcommand{\id}{\mbox{1}\hspace{-0.25em}\mbox{l}}&#10;\newcommand{\1}{\mbox{1}\hspace{-0.25em}\mbox{l}}&#10;&#10;&#10;\newcommand{\F}{ {\mathscr{F}} }&#10;\newcommand{\G}{ {\mathscr{G}} }&#10;\renewcommand{\Finv}{ {\mathscr{F}} }&#10;\newcommand{\Ginv}{ {\mathscr{G}} }&#10;\newcommand{\prj}{ {\mathcal P} }&#10;\newcommand{\Q}{ {\mathcal Q} }&#10;\newcommand{\Ham}{ {\mathcal H} }&#10;\newcommand{\Lag}{ {\cal{L}} }&#10;\newcommand{\M}{ {\mathcal M} }&#10;\newcommand{\N}{ {\mathcal N} }&#10;\newcommand{\T}{ {\mathcal T} }&#10;\newcommand{\order}{ {\mathcal O} }&#10;&#10;\newcommand{\as}{ \alpha_s }&#10;\newcommand{\para}{ \parallel}&#10;\newcommand{\tot}{ {\rm tot} }&#10;\newcommand{\EM}{{\rm em}}&#10;\newcommand{\Tr}{ {\rm Tr} }&#10;\newcommand{\tr}{ {\rm tr} }&#10;\newcommand{\diag}{ {\rm diag} }&#10;\newcommand{\sgn}{ {\rm sgn} }&#10;\newcommand{\ext}{ {\rm ext} }&#10;\newcommand{\vac}{ {\rm vac} }&#10;\newcommand{\Hall}{ {\rm Hall} }&#10;\newcommand{\eff}{ {\rm eff} }&#10;\newcommand{\fermion}{ {\rm fermion} }&#10;\newcommand{\bson}{ {\rm boson} }&#10;\newcommand{\quark}{ {\rm quark} }&#10;\newcommand{\gluon}{ {\rm gluon} }&#10;\newcommand{\ghost}{ {\rm ghost} }&#10;\newcommand{\fin}{ {\rm fin} }&#10;\renewcommand{\div}{ {\rm div} }&#10;\newcommand{\UV}{ {\rm UV} }&#10;\newcommand{\IR}{ {\rm IR} }&#10;\newcommand{\NO}{ {\rm NO} }&#10;\newcommand{\q}{ {\rm q} }&#10;\newcommand{\YM}{ {\rm YM} }&#10;\newcommand{\dyn}{ {\rm dyn} }&#10;\newcommand{\LLL}{ {\rm LLL} }&#10;\newcommand{\hLL}{ {\rm hLL} }&#10;\newcommand{\QCD}{ {\rm QCD} }&#10;\newcommand{\Res}{{ \rm Res }}&#10;\newcommand{\Deb}{ {\rm Debye} }&#10;&#10;\newcommand{\vp}{\vect{p}}&#10;\newcommand{\vk}{\vect{k}}&#10;\newcommand{\vl}{\vect{l}}&#10;\newcommand{\vx}{\vect{x}}&#10;\newcommand{\vgamma}{{\boldsymbol \gamma}}&#10;\newcommand{\vzero}{\vect{0}}&#10;\newcommand{\vv}{\vect{v}}&#10;\newcommand{\vB}{\vect{B}}&#10;&#10;\newcommand{\zero}{ {(0)} }&#10;\newcommand{\one}{ {(1)} }&#10;\newcommand{\two}{ {(2)} }&#10;&#10;\newcommand{\pd}{\partial}&#10;\renewcommand{\=}{&amp;=&amp;}&#10;\newcommand{\nnb}{\nn\\}&#10;&#10;%%%%%%%%%%%%%%%%%%%%%%%%%%%%%%%%%%%%%%%%&#10;\begin{document}&#10;%%%%%%%%%%%%%%%%%%%%%%%%%%%%%%%%%%%%%%%%&#10;&#10;\begin{eqnarray}&#10; \frac{1}{\sqrt{4ac-b^2}}&#10;\left[\, &#10;\arctan \left( \frac{b+2a}{\sqrt{4ac-b^2}} \right)&#10;- \arctan \left( \frac{b-2a}{\sqrt{4ac-b^2}} \right)&#10;\, \right]&#10;\nn&#10;\end{eqnarray}&#10;&#10;%%%%%%%%%%%%%%%%%%%%%%%%%%%%%%%%%%%%%%%%&#10;\end{document}&#10;%%%%%%%%%%%%%%%%%%%%%%%%%%%%%%%%%%%%%%%%"/>
  <p:tag name="IGUANATEXSIZE" val="50"/>
  <p:tag name="IGUANATEXCURSOR" val="3691"/>
  <p:tag name="TRANSPARENCY" val="True"/>
  <p:tag name="FILENAME" val=""/>
  <p:tag name="LATEXENGINEID" val="0"/>
  <p:tag name="TEMPFOLDER" val="C:\w32tex\IguanaTex\temp\"/>
  <p:tag name="LATEXFORMHEIGHT" val="312"/>
  <p:tag name="LATEXFORMWIDTH" val="384"/>
  <p:tag name="LATEXFORMWRAP" val="True"/>
  <p:tag name="BITMAPVECTOR" val="0"/>
</p:tagLst>
</file>

<file path=ppt/tags/tag34.xml><?xml version="1.0" encoding="utf-8"?>
<p:tagLst xmlns:a="http://schemas.openxmlformats.org/drawingml/2006/main" xmlns:r="http://schemas.openxmlformats.org/officeDocument/2006/relationships" xmlns:p="http://schemas.openxmlformats.org/presentationml/2006/main">
  <p:tag name="OUTPUTDPI" val="1200"/>
  <p:tag name="ORIGINALHEIGHT" val="164.9794"/>
  <p:tag name="ORIGINALWIDTH" val="3458.568"/>
  <p:tag name="LATEXADDIN" val="\documentclass{article}&#10;\pagestyle{empty}&#10;&#10;\usepackage{latexsym}&#10;\usepackage{amsfonts}&#10;\usepackage{amssymb}&#10;\usepackage{amsmath}&#10;\usepackage{bm}&#10;\usepackage{mathrsfs} &#10;\usepackage{color}&#10;&#10;\usepackage{slashed}&#10;&#10;\newcommand{\com}[1]{{\color[rgb]{0,0,1}{#1}}}&#10;\newcommand{\cgd}[1]{{\color[rgb]{1,0,0}{#1}}}&#10;\newcommand{\gr}[1]{{\color[rgb]{0.25,0.7,0.25}{#1}}}&#10;\newcommand{\blue}[1]{\textcolor[named]{Blue}{#1}}&#10;\newcommand{\green}[1]{{\color[rgb]{0.1,0.6,0.2}{#1}}}&#10;\newcommand{\red}[1]{\textcolor[named]{Red}{#1}}&#10;\newcommand{\gray}[1]{{\color[rgb]{0.7,0.7,0.7}{#1}}}&#10;\newcommand{\pp}[1]{{\color[rgb]{0.7,0.3,0.9}{#1}}}&#10;&#10;%%%%%%%%%%%%%%%%%%%%%%%%%%&#10;&#10;\newcommand{\QED}{\mathrm{QED}}&#10;\newcommand{\eq}{\mathrm{eq}}&#10;&#10;%%%%%%%%%%%%%%%%%%%%%%%%%%%&#10;&#10;\newcommand{\sla}{\slashed}&#10;\newcommand{\nn}{\nonumber}&#10;\newcommand\eref[1]{Eq.~(\ref{#1})}&#10;\newcommand\fref[1]{Fig.~\ref{#1}}&#10;&#10;%%%%%%%%%% Greek alphabets&#10;\renewcommand{\a}{\alpha}&#10;\renewcommand{\b}{\beta}&#10;\renewcommand{\d}{{\delta}}&#10;\renewcommand{\k}{\kappa}&#10;\renewcommand{\l}{\lambda}&#10;\newcommand{\Lam}{ \Lambda }&#10;\newcommand{\al}{\alpha}&#10;\newcommand{\be}{\beta}&#10;&#10;\newcommand{\ep}{ \epsilon }&#10;\newcommand{\vep}{ \varepsilon }&#10;\newcommand{\Gam}{ \Gamma }&#10;\newcommand{\gam}{ \gamma }&#10;\newcommand{\bgam}{ {\bm \gamma} }&#10;&#10;\newcommand{\Lm}{ \Lambda }&#10;&#10;%%%%%%%%%% 3D vectors&#10;\newcommand{\bx}{{\bm{x}}}&#10;\newcommand{\br}{{\bm{r}}}&#10;\newcommand{\bk}{{\bm{k}}}&#10;\newcommand{\bp}{{\bm{p}}}&#10;\newcommand{\bq}{{\bm{q}}}&#10;\newcommand{\bv}{{\bm{v}}}&#10;\newcommand{\bA}{{\bm{A}}}&#10;\newcommand{\bB}{{\bm B}}&#10;\newcommand{\bE}{{\bm E}}&#10;\newcommand{\bj}{{\bm j}}&#10;&#10;\newcommand{\integ}{\int\!\!}&#10;\newcommand{\xint}{\int d^4x}&#10;\newcommand{\pint}{\int \frac{d^4p}{ (2\pi)^4}}&#10;\newcommand{\tint}{\int_{-\infty}^{\infty}}&#10;&#10;\newcommand{\id}{\mbox{1}\hspace{-0.25em}\mbox{l}}&#10;\newcommand{\1}{\mbox{1}\hspace{-0.25em}\mbox{l}}&#10;&#10;&#10;\newcommand{\F}{ {\mathscr{F}} }&#10;\newcommand{\G}{ {\mathscr{G}} }&#10;\renewcommand{\Finv}{ {\mathscr{F}} }&#10;\newcommand{\Ginv}{ {\mathscr{G}} }&#10;\newcommand{\prj}{ {\mathcal P} }&#10;\newcommand{\Q}{ {\mathcal Q} }&#10;\newcommand{\Ham}{ {\mathcal H} }&#10;\newcommand{\Lag}{ {\cal{L}} }&#10;\newcommand{\M}{ {\mathcal M} }&#10;\newcommand{\N}{ {\mathcal N} }&#10;\newcommand{\T}{ {\mathcal T} }&#10;\newcommand{\order}{ {\mathcal O} }&#10;&#10;\newcommand{\as}{ \alpha_s }&#10;\newcommand{\para}{ \parallel}&#10;\newcommand{\tot}{ {\rm tot} }&#10;\newcommand{\EM}{{\rm em}}&#10;\newcommand{\Tr}{ {\rm Tr} }&#10;\newcommand{\tr}{ {\rm tr} }&#10;\newcommand{\diag}{ {\rm diag} }&#10;\newcommand{\sgn}{ {\rm sgn} }&#10;\newcommand{\ext}{ {\rm ext} }&#10;\newcommand{\vac}{ {\rm vac} }&#10;\newcommand{\Hall}{ {\rm Hall} }&#10;\newcommand{\eff}{ {\rm eff} }&#10;\newcommand{\fermion}{ {\rm fermion} }&#10;\newcommand{\bson}{ {\rm boson} }&#10;\newcommand{\quark}{ {\rm quark} }&#10;\newcommand{\gluon}{ {\rm gluon} }&#10;\newcommand{\ghost}{ {\rm ghost} }&#10;\newcommand{\fin}{ {\rm fin} }&#10;\renewcommand{\div}{ {\rm div} }&#10;\newcommand{\UV}{ {\rm UV} }&#10;\newcommand{\IR}{ {\rm IR} }&#10;\newcommand{\NO}{ {\rm NO} }&#10;\newcommand{\q}{ {\rm q} }&#10;\newcommand{\YM}{ {\rm YM} }&#10;\newcommand{\dyn}{ {\rm dyn} }&#10;\newcommand{\LLL}{ {\rm LLL} }&#10;\newcommand{\hLL}{ {\rm hLL} }&#10;\newcommand{\QCD}{ {\rm QCD} }&#10;\newcommand{\Res}{{ \rm Res }}&#10;\newcommand{\Deb}{ {\rm Debye} }&#10;&#10;\newcommand{\vp}{\vect{p}}&#10;\newcommand{\vk}{\vect{k}}&#10;\newcommand{\vl}{\vect{l}}&#10;\newcommand{\vx}{\vect{x}}&#10;\newcommand{\vgamma}{{\boldsymbol \gamma}}&#10;\newcommand{\vzero}{\vect{0}}&#10;\newcommand{\vv}{\vect{v}}&#10;\newcommand{\vB}{\vect{B}}&#10;&#10;\newcommand{\zero}{ {(0)} }&#10;\newcommand{\one}{ {(1)} }&#10;\newcommand{\two}{ {(2)} }&#10;&#10;\newcommand{\pd}{\partial}&#10;\renewcommand{\=}{&amp;=&amp;}&#10;\newcommand{\nnb}{\nn\\}&#10;&#10;%%%%%%%%%%%%%%%%%%%%%%%%%%%%%%%%%%%%%%%%&#10;\begin{document}&#10;%%%%%%%%%%%%%%%%%%%%%%%%%%%%%%%%%%%%%%%%&#10;&#10;\begin{eqnarray}&#10;a = q_\para^2/(4m^2) , \ b = - (n-\ell) eB/m^2 ,&#10;c= (1-a) + (\ell+n) eB/m^2&#10;\nn&#10;\end{eqnarray}&#10;&#10;%%%%%%%%%%%%%%%%%%%%%%%%%%%%%%%%%%%%%%%%&#10;\end{document}&#10;%%%%%%%%%%%%%%%%%%%%%%%%%%%%%%%%%%%%%%%%"/>
  <p:tag name="IGUANATEXSIZE" val="50"/>
  <p:tag name="IGUANATEXCURSOR" val="3752"/>
  <p:tag name="TRANSPARENCY" val="True"/>
  <p:tag name="FILENAME" val=""/>
  <p:tag name="LATEXENGINEID" val="0"/>
  <p:tag name="TEMPFOLDER" val="C:\w32tex\IguanaTex\temp\"/>
  <p:tag name="LATEXFORMHEIGHT" val="312"/>
  <p:tag name="LATEXFORMWIDTH" val="384"/>
  <p:tag name="LATEXFORMWRAP" val="True"/>
  <p:tag name="BITMAPVECTOR" val="0"/>
</p:tagLst>
</file>

<file path=ppt/tags/tag35.xml><?xml version="1.0" encoding="utf-8"?>
<p:tagLst xmlns:a="http://schemas.openxmlformats.org/drawingml/2006/main" xmlns:r="http://schemas.openxmlformats.org/officeDocument/2006/relationships" xmlns:p="http://schemas.openxmlformats.org/presentationml/2006/main">
  <p:tag name="OUTPUTDPI" val="1200"/>
  <p:tag name="ORIGINALHEIGHT" val="799.4001"/>
  <p:tag name="ORIGINALWIDTH" val="3451.069"/>
  <p:tag name="LATEXADDIN" val="\documentclass{article}&#10;\pagestyle{empty}&#10;&#10;\usepackage{latexsym}&#10;\usepackage{amsfonts}&#10;\usepackage{amssymb}&#10;\usepackage{amsmath}&#10;\usepackage{bm}&#10;\usepackage{mathrsfs} &#10;\usepackage{color}&#10;&#10;\usepackage{slashed}&#10;&#10;\newcommand{\com}[1]{{\color[rgb]{0,0,1}{#1}}}&#10;\newcommand{\cgd}[1]{{\color[rgb]{1,0,0}{#1}}}&#10;\newcommand{\gr}[1]{{\color[rgb]{0.25,0.7,0.25}{#1}}}&#10;\newcommand{\blue}[1]{\textcolor[named]{Blue}{#1}}&#10;\newcommand{\green}[1]{{\color[rgb]{0.1,0.6,0.2}{#1}}}&#10;\newcommand{\red}[1]{\textcolor[named]{Red}{#1}}&#10;\newcommand{\gray}[1]{{\color[rgb]{0.7,0.7,0.7}{#1}}}&#10;\newcommand{\pp}[1]{{\color[rgb]{0.7,0.3,0.9}{#1}}}&#10;&#10;%%%%%%%%%%%%%%%%%%%%%%%%%%&#10;&#10;\newcommand{\QED}{\mathrm{QED}}&#10;\newcommand{\eq}{\mathrm{eq}}&#10;&#10;%%%%%%%%%%%%%%%%%%%%%%%%%%%&#10;&#10;\newcommand{\sla}{\slashed}&#10;\newcommand{\nn}{\nonumber}&#10;\newcommand\eref[1]{Eq.~(\ref{#1})}&#10;\newcommand\fref[1]{Fig.~\ref{#1}}&#10;&#10;%%%%%%%%%% Greek alphabets&#10;\renewcommand{\a}{\alpha}&#10;\renewcommand{\b}{\beta}&#10;\renewcommand{\d}{{\delta}}&#10;\renewcommand{\k}{\kappa}&#10;\renewcommand{\l}{\lambda}&#10;\newcommand{\Lam}{ \Lambda }&#10;\newcommand{\al}{\alpha}&#10;\newcommand{\be}{\beta}&#10;&#10;\newcommand{\ep}{ \epsilon }&#10;\newcommand{\vep}{ \varepsilon }&#10;\newcommand{\Gam}{ \Gamma }&#10;\newcommand{\gam}{ \gamma }&#10;\newcommand{\bgam}{ {\bm \gamma} }&#10;&#10;\newcommand{\Lm}{ \Lambda }&#10;&#10;%%%%%%%%%% 3D vectors&#10;\newcommand{\bx}{{\bm{x}}}&#10;\newcommand{\br}{{\bm{r}}}&#10;\newcommand{\bk}{{\bm{k}}}&#10;\newcommand{\bp}{{\bm{p}}}&#10;\newcommand{\bq}{{\bm{q}}}&#10;\newcommand{\bv}{{\bm{v}}}&#10;\newcommand{\bA}{{\bm{A}}}&#10;\newcommand{\bB}{{\bm B}}&#10;\newcommand{\bE}{{\bm E}}&#10;\newcommand{\bj}{{\bm j}}&#10;&#10;\newcommand{\integ}{\int\!\!}&#10;\newcommand{\xint}{\int d^4x}&#10;\newcommand{\pint}{\int \frac{d^4p}{ (2\pi)^4}}&#10;\newcommand{\tint}{\int_{-\infty}^{\infty}}&#10;&#10;\newcommand{\id}{\mbox{1}\hspace{-0.25em}\mbox{l}}&#10;\newcommand{\1}{\mbox{1}\hspace{-0.25em}\mbox{l}}&#10;&#10;&#10;\newcommand{\F}{ {\mathscr{F}} }&#10;\newcommand{\G}{ {\mathscr{G}} }&#10;\renewcommand{\Finv}{ {\mathscr{F}} }&#10;\newcommand{\Ginv}{ {\mathscr{G}} }&#10;\newcommand{\prj}{ {\mathcal P} }&#10;\newcommand{\Q}{ {\mathcal Q} }&#10;\newcommand{\Ham}{ {\mathcal H} }&#10;\newcommand{\Lag}{ {\cal{L}} }&#10;\newcommand{\M}{ {\mathcal M} }&#10;\newcommand{\N}{ {\mathcal N} }&#10;\newcommand{\T}{ {\mathcal T} }&#10;\newcommand{\order}{ {\mathcal O} }&#10;&#10;\newcommand{\as}{ \alpha_s }&#10;\newcommand{\para}{ \parallel}&#10;\newcommand{\tot}{ {\rm tot} }&#10;\newcommand{\EM}{{\rm em}}&#10;\newcommand{\Tr}{ {\rm Tr} }&#10;\newcommand{\tr}{ {\rm tr} }&#10;\newcommand{\diag}{ {\rm diag} }&#10;\newcommand{\sgn}{ {\rm sgn} }&#10;\newcommand{\ext}{ {\rm ext} }&#10;\newcommand{\vac}{ {\rm vac} }&#10;\newcommand{\Hall}{ {\rm Hall} }&#10;\newcommand{\eff}{ {\rm eff} }&#10;\newcommand{\fermion}{ {\rm fermion} }&#10;\newcommand{\bson}{ {\rm boson} }&#10;\newcommand{\quark}{ {\rm quark} }&#10;\newcommand{\gluon}{ {\rm gluon} }&#10;\newcommand{\ghost}{ {\rm ghost} }&#10;\newcommand{\fin}{ {\rm fin} }&#10;\renewcommand{\div}{ {\rm div} }&#10;\newcommand{\UV}{ {\rm UV} }&#10;\newcommand{\IR}{ {\rm IR} }&#10;\newcommand{\NO}{ {\rm NO} }&#10;\newcommand{\q}{ {\rm q} }&#10;\newcommand{\YM}{ {\rm YM} }&#10;\newcommand{\dyn}{ {\rm dyn} }&#10;\newcommand{\LLL}{ {\rm LLL} }&#10;\newcommand{\hLL}{ {\rm hLL} }&#10;\newcommand{\QCD}{ {\rm QCD} }&#10;\newcommand{\Res}{{ \rm Res }}&#10;\newcommand{\Deb}{ {\rm Debye} }&#10;&#10;\newcommand{\vp}{\vect{p}}&#10;\newcommand{\vk}{\vect{k}}&#10;\newcommand{\vl}{\vect{l}}&#10;\newcommand{\vx}{\vect{x}}&#10;\newcommand{\vgamma}{{\boldsymbol \gamma}}&#10;\newcommand{\vzero}{\vect{0}}&#10;\newcommand{\vv}{\vect{v}}&#10;\newcommand{\vB}{\vect{B}}&#10;&#10;\newcommand{\zero}{ {(0)} }&#10;\newcommand{\one}{ {(1)} }&#10;\newcommand{\two}{ {(2)} }&#10;&#10;\newcommand{\pd}{\partial}&#10;\renewcommand{\=}{&amp;=&amp;}&#10;\newcommand{\nnb}{\nn\\}&#10;&#10;%%%%%%%%%%%%%%%%%%%%%%%%%%%%%%%%%%%%%%%%&#10;\begin{document}&#10;%%%%%%%%%%%%%%%%%%%%%%%%%%%%%%%%%%%%%%%%&#10;&#10;\begin{itemize}&#10;&#10;\item $q_\para^2 = \omega^2 - q_z^2$: Photon energy in the frame where $q_z=0$.&#10;&#10;NB) Boost invariance along constant B-fields.&#10;&#10;\item Real photon can decay in B. &#10;&#10;NB) Cyclotron radiation is another 1-to-2 process in B-fields. &#10;&#10;\end{itemize}&#10;&#10;%%%%%%%%%%%%%%%%%%%%%%%%%%%%%%%%%%%%%%%%&#10;\end{document}&#10;%%%%%%%%%%%%%%%%%%%%%%%%%%%%%%%%%%%%%%%%"/>
  <p:tag name="IGUANATEXSIZE" val="50"/>
  <p:tag name="IGUANATEXCURSOR" val="3882"/>
  <p:tag name="TRANSPARENCY" val="True"/>
  <p:tag name="LATEXENGINEID" val="0"/>
  <p:tag name="TEMPFOLDER" val="C:\w32tex\IguanaTex\temp\"/>
  <p:tag name="LATEXFORMHEIGHT" val="312"/>
  <p:tag name="LATEXFORMWIDTH" val="384"/>
  <p:tag name="LATEXFORMWRAP" val="True"/>
  <p:tag name="BITMAPVECTOR" val="0"/>
</p:tagLst>
</file>

<file path=ppt/tags/tag36.xml><?xml version="1.0" encoding="utf-8"?>
<p:tagLst xmlns:a="http://schemas.openxmlformats.org/drawingml/2006/main" xmlns:r="http://schemas.openxmlformats.org/officeDocument/2006/relationships" xmlns:p="http://schemas.openxmlformats.org/presentationml/2006/main">
  <p:tag name="OUTPUTDPI" val="1200"/>
  <p:tag name="ORIGINALHEIGHT" val="290.9636"/>
  <p:tag name="ORIGINALWIDTH" val="665.1669"/>
  <p:tag name="LATEXADDIN" val="\documentclass{article}&#10;\pagestyle{empty}&#10;&#10;\usepackage{latexsym}&#10;\usepackage{amsfonts}&#10;\usepackage{amssymb}&#10;\usepackage{amsmath}&#10;\usepackage{bm}&#10;\usepackage{mathrsfs} &#10;\usepackage{color}&#10;&#10;\usepackage{slashed}&#10;&#10;\newcommand{\com}[1]{{\color[rgb]{0,0,1}{#1}}}&#10;\newcommand{\cgd}[1]{{\color[rgb]{1,0,0}{#1}}}&#10;\newcommand{\gr}[1]{{\color[rgb]{0.25,0.7,0.25}{#1}}}&#10;\newcommand{\blue}[1]{\textcolor[named]{Blue}{#1}}&#10;\newcommand{\green}[1]{{\color[rgb]{0.1,0.6,0.2}{#1}}}&#10;\newcommand{\red}[1]{\textcolor[named]{Red}{#1}}&#10;\newcommand{\gray}[1]{{\color[rgb]{0.7,0.7,0.7}{#1}}}&#10;\newcommand{\pp}[1]{{\color[rgb]{0.7,0.3,0.9}{#1}}}&#10;&#10;%%%%%%%%%%%%%%%%%%%%%%%%%%&#10;&#10;\newcommand{\QED}{\mathrm{QED}}&#10;\newcommand{\eq}{\mathrm{eq}}&#10;&#10;%%%%%%%%%%%%%%%%%%%%%%%%%%%&#10;&#10;\newcommand{\sla}{\slashed}&#10;\newcommand{\nn}{\nonumber}&#10;\newcommand\eref[1]{Eq.~(\ref{#1})}&#10;\newcommand\fref[1]{Fig.~\ref{#1}}&#10;&#10;%%%%%%%%%% Greek alphabets&#10;\renewcommand{\a}{\alpha}&#10;\renewcommand{\b}{\beta}&#10;\renewcommand{\d}{{\delta}}&#10;\renewcommand{\k}{\kappa}&#10;\renewcommand{\l}{\lambda}&#10;\newcommand{\Lam}{ \Lambda }&#10;\newcommand{\al}{\alpha}&#10;\newcommand{\be}{\beta}&#10;&#10;\newcommand{\ep}{ \epsilon }&#10;\newcommand{\vep}{ \varepsilon }&#10;\newcommand{\Gam}{ \Gamma }&#10;\newcommand{\gam}{ \gamma }&#10;\newcommand{\bgam}{ {\bm \gamma} }&#10;&#10;\newcommand{\Lm}{ \Lambda }&#10;&#10;%%%%%%%%%% 3D vectors&#10;\newcommand{\bx}{{\bm{x}}}&#10;\newcommand{\br}{{\bm{r}}}&#10;\newcommand{\bk}{{\bm{k}}}&#10;\newcommand{\bp}{{\bm{p}}}&#10;\newcommand{\bq}{{\bm{q}}}&#10;\newcommand{\bv}{{\bm{v}}}&#10;\newcommand{\bA}{{\bm{A}}}&#10;\newcommand{\bB}{{\bm B}}&#10;\newcommand{\bE}{{\bm E}}&#10;\newcommand{\bj}{{\bm j}}&#10;&#10;\newcommand{\integ}{\int\!\!}&#10;\newcommand{\xint}{\int d^4x}&#10;\newcommand{\pint}{\int \frac{d^4p}{ (2\pi)^4}}&#10;\newcommand{\tint}{\int_{-\infty}^{\infty}}&#10;&#10;\newcommand{\id}{\mbox{1}\hspace{-0.25em}\mbox{l}}&#10;\newcommand{\1}{\mbox{1}\hspace{-0.25em}\mbox{l}}&#10;&#10;&#10;\newcommand{\F}{ {\mathscr{F}} }&#10;\newcommand{\G}{ {\mathscr{G}} }&#10;\renewcommand{\Finv}{ {\mathscr{F}} }&#10;\newcommand{\Ginv}{ {\mathscr{G}} }&#10;\newcommand{\prj}{ {\mathcal P} }&#10;\newcommand{\Q}{ {\mathcal Q} }&#10;\newcommand{\Ham}{ {\mathcal H} }&#10;\newcommand{\Lag}{ {\cal{L}} }&#10;\newcommand{\M}{ {\mathcal M} }&#10;\newcommand{\N}{ {\mathcal N} }&#10;\newcommand{\T}{ {\mathcal T} }&#10;\newcommand{\order}{ {\mathcal O} }&#10;&#10;\newcommand{\as}{ \alpha_s }&#10;\newcommand{\para}{ \parallel}&#10;\newcommand{\tot}{ {\rm tot} }&#10;\newcommand{\EM}{{\rm em}}&#10;\newcommand{\Tr}{ {\rm Tr} }&#10;\newcommand{\tr}{ {\rm tr} }&#10;\newcommand{\diag}{ {\rm diag} }&#10;\newcommand{\sgn}{ {\rm sgn} }&#10;\newcommand{\ext}{ {\rm ext} }&#10;\newcommand{\vac}{ {\rm vac} }&#10;\newcommand{\Hall}{ {\rm Hall} }&#10;\newcommand{\eff}{ {\rm eff} }&#10;\newcommand{\fermion}{ {\rm fermion} }&#10;\newcommand{\bson}{ {\rm boson} }&#10;\newcommand{\quark}{ {\rm quark} }&#10;\newcommand{\gluon}{ {\rm gluon} }&#10;\newcommand{\ghost}{ {\rm ghost} }&#10;\newcommand{\fin}{ {\rm fin} }&#10;\renewcommand{\div}{ {\rm div} }&#10;\newcommand{\UV}{ {\rm UV} }&#10;\newcommand{\IR}{ {\rm IR} }&#10;\newcommand{\NO}{ {\rm NO} }&#10;\newcommand{\q}{ {\rm q} }&#10;\newcommand{\YM}{ {\rm YM} }&#10;\newcommand{\dyn}{ {\rm dyn} }&#10;\newcommand{\LLL}{ {\rm LLL} }&#10;\newcommand{\hLL}{ {\rm hLL} }&#10;\newcommand{\QCD}{ {\rm QCD} }&#10;\newcommand{\Res}{{ \rm Res }}&#10;\newcommand{\Deb}{ {\rm Debye} }&#10;&#10;\newcommand{\vp}{\vect{p}}&#10;\newcommand{\vk}{\vect{k}}&#10;\newcommand{\vl}{\vect{l}}&#10;\newcommand{\vx}{\vect{x}}&#10;\newcommand{\vgamma}{{\boldsymbol \gamma}}&#10;\newcommand{\vzero}{\vect{0}}&#10;\newcommand{\vv}{\vect{v}}&#10;\newcommand{\vB}{\vect{B}}&#10;&#10;\newcommand{\zero}{ {(0)} }&#10;\newcommand{\one}{ {(1)} }&#10;\newcommand{\two}{ {(2)} }&#10;&#10;\newcommand{\pd}{\partial}&#10;\renewcommand{\=}{&amp;=&amp;}&#10;\newcommand{\nnb}{\nn\\}&#10;&#10;%%%%%%%%%%%%%%%%%%%%%%%%%%%%%%%%%%%%%%%%&#10;\begin{document}&#10;%%%%%%%%%%%%%%%%%%%%%%%%%%%%%%%%%%%%%%%%&#10;&#10;\begin{eqnarray}&#10;\epsilon_\gam = \epsilon_f + \epsilon _{\bar f}&#10;\nnb&#10;q_z = p_z +p_z'&#10;\nn&#10;\end{eqnarray}&#10;&#10;%%%%%%%%%%%%%%%%%%%%%%%%%%%%%%%%%%%%%%%%&#10;\end{document}&#10;%%%%%%%%%%%%%%%%%%%%%%%%%%%%%%%%%%%%%%%%"/>
  <p:tag name="IGUANATEXSIZE" val="50"/>
  <p:tag name="IGUANATEXCURSOR" val="3736"/>
  <p:tag name="TRANSPARENCY" val="True"/>
  <p:tag name="LATEXENGINEID" val="0"/>
  <p:tag name="TEMPFOLDER" val="C:\w32tex\IguanaTex\temp\"/>
  <p:tag name="LATEXFORMHEIGHT" val="312"/>
  <p:tag name="LATEXFORMWIDTH" val="384"/>
  <p:tag name="LATEXFORMWRAP" val="True"/>
  <p:tag name="BITMAPVECTOR" val="0"/>
</p:tagLst>
</file>

<file path=ppt/tags/tag37.xml><?xml version="1.0" encoding="utf-8"?>
<p:tagLst xmlns:a="http://schemas.openxmlformats.org/drawingml/2006/main" xmlns:r="http://schemas.openxmlformats.org/officeDocument/2006/relationships" xmlns:p="http://schemas.openxmlformats.org/presentationml/2006/main">
  <p:tag name="OUTPUTDPI" val="1200"/>
  <p:tag name="ORIGINALHEIGHT" val="78.74016"/>
  <p:tag name="ORIGINALWIDTH" val="113.2358"/>
  <p:tag name="LATEXADDIN" val="\documentclass{article}&#10;\pagestyle{empty}&#10;&#10;\usepackage{latexsym}&#10;\usepackage{amsfonts}&#10;\usepackage{amssymb}&#10;\usepackage{amsmath}&#10;\usepackage{bm}&#10;\usepackage{mathrsfs} &#10;\usepackage{color}&#10;&#10;\usepackage{slashed}&#10;&#10;\newcommand{\com}[1]{{\color[rgb]{0,0,1}{#1}}}&#10;\newcommand{\cgd}[1]{{\color[rgb]{1,0,0}{#1}}}&#10;\newcommand{\gr}[1]{{\color[rgb]{0.25,0.7,0.25}{#1}}}&#10;\newcommand{\blue}[1]{\textcolor[named]{Blue}{#1}}&#10;\newcommand{\green}[1]{{\color[rgb]{0.1,0.6,0.2}{#1}}}&#10;\newcommand{\red}[1]{\textcolor[named]{Red}{#1}}&#10;\newcommand{\gray}[1]{{\color[rgb]{0.7,0.7,0.7}{#1}}}&#10;\newcommand{\pp}[1]{{\color[rgb]{0.7,0.3,0.9}{#1}}}&#10;&#10;%%%%%%%%%%%%%%%%%%%%%%%%%%&#10;&#10;\newcommand{\QED}{\mathrm{QED}}&#10;\newcommand{\eq}{\mathrm{eq}}&#10;&#10;%%%%%%%%%%%%%%%%%%%%%%%%%%%&#10;&#10;\newcommand{\sla}{\slashed}&#10;\newcommand{\nn}{\nonumber}&#10;\newcommand\eref[1]{Eq.~(\ref{#1})}&#10;\newcommand\fref[1]{Fig.~\ref{#1}}&#10;&#10;%%%%%%%%%% Greek alphabets&#10;\renewcommand{\a}{\alpha}&#10;\renewcommand{\b}{\beta}&#10;\renewcommand{\d}{{\delta}}&#10;\renewcommand{\k}{\kappa}&#10;\renewcommand{\l}{\lambda}&#10;\newcommand{\Lam}{ \Lambda }&#10;\newcommand{\al}{\alpha}&#10;\newcommand{\be}{\beta}&#10;&#10;\newcommand{\ep}{ \epsilon }&#10;\newcommand{\vep}{ \varepsilon }&#10;\newcommand{\Gam}{ \Gamma }&#10;\newcommand{\gam}{ \gamma }&#10;\newcommand{\bgam}{ {\bm \gamma} }&#10;&#10;\newcommand{\Lm}{ \Lambda }&#10;&#10;%%%%%%%%%% 3D vectors&#10;\newcommand{\bx}{{\bm{x}}}&#10;\newcommand{\br}{{\bm{r}}}&#10;\newcommand{\bk}{{\bm{k}}}&#10;\newcommand{\bp}{{\bm{p}}}&#10;\newcommand{\bq}{{\bm{q}}}&#10;\newcommand{\bv}{{\bm{v}}}&#10;\newcommand{\bA}{{\bm{A}}}&#10;\newcommand{\bB}{{\bm B}}&#10;\newcommand{\bE}{{\bm E}}&#10;\newcommand{\bj}{{\bm j}}&#10;&#10;\newcommand{\integ}{\int\!\!}&#10;\newcommand{\xint}{\int d^4x}&#10;\newcommand{\pint}{\int \frac{d^4p}{ (2\pi)^4}}&#10;\newcommand{\tint}{\int_{-\infty}^{\infty}}&#10;&#10;\newcommand{\id}{\mbox{1}\hspace{-0.25em}\mbox{l}}&#10;\newcommand{\1}{\mbox{1}\hspace{-0.25em}\mbox{l}}&#10;&#10;&#10;\newcommand{\F}{ {\mathscr{F}} }&#10;\newcommand{\G}{ {\mathscr{G}} }&#10;\renewcommand{\Finv}{ {\mathscr{F}} }&#10;\newcommand{\Ginv}{ {\mathscr{G}} }&#10;\newcommand{\prj}{ {\mathcal P} }&#10;\newcommand{\Q}{ {\mathcal Q} }&#10;\newcommand{\Ham}{ {\mathcal H} }&#10;\newcommand{\Lag}{ {\cal{L}} }&#10;\newcommand{\M}{ {\mathcal M} }&#10;\newcommand{\N}{ {\mathcal N} }&#10;\newcommand{\T}{ {\mathcal T} }&#10;\newcommand{\order}{ {\mathcal O} }&#10;&#10;\newcommand{\as}{ \alpha_s }&#10;\newcommand{\para}{ \parallel}&#10;\newcommand{\tot}{ {\rm tot} }&#10;\newcommand{\EM}{{\rm em}}&#10;\newcommand{\Tr}{ {\rm Tr} }&#10;\newcommand{\tr}{ {\rm tr} }&#10;\newcommand{\diag}{ {\rm diag} }&#10;\newcommand{\sgn}{ {\rm sgn} }&#10;\newcommand{\ext}{ {\rm ext} }&#10;\newcommand{\vac}{ {\rm vac} }&#10;\newcommand{\Hall}{ {\rm Hall} }&#10;\newcommand{\eff}{ {\rm eff} }&#10;\newcommand{\fermion}{ {\rm fermion} }&#10;\newcommand{\bson}{ {\rm boson} }&#10;\newcommand{\quark}{ {\rm quark} }&#10;\newcommand{\gluon}{ {\rm gluon} }&#10;\newcommand{\ghost}{ {\rm ghost} }&#10;\newcommand{\fin}{ {\rm fin} }&#10;\renewcommand{\div}{ {\rm div} }&#10;\newcommand{\UV}{ {\rm UV} }&#10;\newcommand{\IR}{ {\rm IR} }&#10;\newcommand{\NO}{ {\rm NO} }&#10;\newcommand{\q}{ {\rm q} }&#10;\newcommand{\YM}{ {\rm YM} }&#10;\newcommand{\dyn}{ {\rm dyn} }&#10;\newcommand{\LLL}{ {\rm LLL} }&#10;\newcommand{\hLL}{ {\rm hLL} }&#10;\newcommand{\QCD}{ {\rm QCD} }&#10;\newcommand{\Res}{{ \rm Res }}&#10;\newcommand{\Deb}{ {\rm Debye} }&#10;&#10;\newcommand{\vp}{\vect{p}}&#10;\newcommand{\vk}{\vect{k}}&#10;\newcommand{\vl}{\vect{l}}&#10;\newcommand{\vx}{\vect{x}}&#10;\newcommand{\vgamma}{{\boldsymbol \gamma}}&#10;\newcommand{\vzero}{\vect{0}}&#10;\newcommand{\vv}{\vect{v}}&#10;\newcommand{\vB}{\vect{B}}&#10;&#10;\newcommand{\zero}{ {(0)} }&#10;\newcommand{\one}{ {(1)} }&#10;\newcommand{\two}{ {(2)} }&#10;&#10;\newcommand{\pd}{\partial}&#10;\renewcommand{\=}{&amp;=&amp;}&#10;\newcommand{\nnb}{\nn\\}&#10;&#10;%%%%%%%%%%%%%%%%%%%%%%%%%%%%%%%%%%%%%%%%&#10;\begin{document}&#10;%%%%%%%%%%%%%%%%%%%%%%%%%%%%%%%%%%%%%%%%&#10;&#10;\begin{eqnarray}&#10;p_z&#10;\nn&#10;\end{eqnarray}&#10;&#10;%%%%%%%%%%%%%%%%%%%%%%%%%%%%%%%%%%%%%%%%&#10;\end{document}&#10;%%%%%%%%%%%%%%%%%%%%%%%%%%%%%%%%%%%%%%%%"/>
  <p:tag name="IGUANATEXSIZE" val="50"/>
  <p:tag name="IGUANATEXCURSOR" val="3694"/>
  <p:tag name="TRANSPARENCY" val="True"/>
  <p:tag name="LATEXENGINEID" val="0"/>
  <p:tag name="TEMPFOLDER" val="C:\w32tex\IguanaTex\temp\"/>
  <p:tag name="LATEXFORMHEIGHT" val="312"/>
  <p:tag name="LATEXFORMWIDTH" val="384"/>
  <p:tag name="LATEXFORMWRAP" val="True"/>
  <p:tag name="BITMAPVECTOR" val="0"/>
</p:tagLst>
</file>

<file path=ppt/tags/tag38.xml><?xml version="1.0" encoding="utf-8"?>
<p:tagLst xmlns:a="http://schemas.openxmlformats.org/drawingml/2006/main" xmlns:r="http://schemas.openxmlformats.org/officeDocument/2006/relationships" xmlns:p="http://schemas.openxmlformats.org/presentationml/2006/main">
  <p:tag name="OUTPUTDPI" val="1200"/>
  <p:tag name="ORIGINALHEIGHT" val="131.9835"/>
  <p:tag name="ORIGINALWIDTH" val="113.2358"/>
  <p:tag name="LATEXADDIN" val="\documentclass{article}&#10;\pagestyle{empty}&#10;&#10;\usepackage{latexsym}&#10;\usepackage{amsfonts}&#10;\usepackage{amssymb}&#10;\usepackage{amsmath}&#10;\usepackage{bm}&#10;\usepackage{mathrsfs} &#10;\usepackage{color}&#10;&#10;\usepackage{slashed}&#10;&#10;\newcommand{\com}[1]{{\color[rgb]{0,0,1}{#1}}}&#10;\newcommand{\cgd}[1]{{\color[rgb]{1,0,0}{#1}}}&#10;\newcommand{\gr}[1]{{\color[rgb]{0.25,0.7,0.25}{#1}}}&#10;\newcommand{\blue}[1]{\textcolor[named]{Blue}{#1}}&#10;\newcommand{\green}[1]{{\color[rgb]{0.1,0.6,0.2}{#1}}}&#10;\newcommand{\red}[1]{\textcolor[named]{Red}{#1}}&#10;\newcommand{\gray}[1]{{\color[rgb]{0.7,0.7,0.7}{#1}}}&#10;\newcommand{\pp}[1]{{\color[rgb]{0.7,0.3,0.9}{#1}}}&#10;&#10;%%%%%%%%%%%%%%%%%%%%%%%%%%&#10;&#10;\newcommand{\QED}{\mathrm{QED}}&#10;\newcommand{\eq}{\mathrm{eq}}&#10;&#10;%%%%%%%%%%%%%%%%%%%%%%%%%%%&#10;&#10;\newcommand{\sla}{\slashed}&#10;\newcommand{\nn}{\nonumber}&#10;\newcommand\eref[1]{Eq.~(\ref{#1})}&#10;\newcommand\fref[1]{Fig.~\ref{#1}}&#10;&#10;%%%%%%%%%% Greek alphabets&#10;\renewcommand{\a}{\alpha}&#10;\renewcommand{\b}{\beta}&#10;\renewcommand{\d}{{\delta}}&#10;\renewcommand{\k}{\kappa}&#10;\renewcommand{\l}{\lambda}&#10;\newcommand{\Lam}{ \Lambda }&#10;\newcommand{\al}{\alpha}&#10;\newcommand{\be}{\beta}&#10;&#10;\newcommand{\ep}{ \epsilon }&#10;\newcommand{\vep}{ \varepsilon }&#10;\newcommand{\Gam}{ \Gamma }&#10;\newcommand{\gam}{ \gamma }&#10;\newcommand{\bgam}{ {\bm \gamma} }&#10;&#10;\newcommand{\Lm}{ \Lambda }&#10;&#10;%%%%%%%%%% 3D vectors&#10;\newcommand{\bx}{{\bm{x}}}&#10;\newcommand{\br}{{\bm{r}}}&#10;\newcommand{\bk}{{\bm{k}}}&#10;\newcommand{\bp}{{\bm{p}}}&#10;\newcommand{\bq}{{\bm{q}}}&#10;\newcommand{\bv}{{\bm{v}}}&#10;\newcommand{\bA}{{\bm{A}}}&#10;\newcommand{\bB}{{\bm B}}&#10;\newcommand{\bE}{{\bm E}}&#10;\newcommand{\bj}{{\bm j}}&#10;&#10;\newcommand{\integ}{\int\!\!}&#10;\newcommand{\xint}{\int d^4x}&#10;\newcommand{\pint}{\int \frac{d^4p}{ (2\pi)^4}}&#10;\newcommand{\tint}{\int_{-\infty}^{\infty}}&#10;&#10;\newcommand{\id}{\mbox{1}\hspace{-0.25em}\mbox{l}}&#10;\newcommand{\1}{\mbox{1}\hspace{-0.25em}\mbox{l}}&#10;&#10;&#10;\newcommand{\F}{ {\mathscr{F}} }&#10;\newcommand{\G}{ {\mathscr{G}} }&#10;\renewcommand{\Finv}{ {\mathscr{F}} }&#10;\newcommand{\Ginv}{ {\mathscr{G}} }&#10;\newcommand{\prj}{ {\mathcal P} }&#10;\newcommand{\Q}{ {\mathcal Q} }&#10;\newcommand{\Ham}{ {\mathcal H} }&#10;\newcommand{\Lag}{ {\cal{L}} }&#10;\newcommand{\M}{ {\mathcal M} }&#10;\newcommand{\N}{ {\mathcal N} }&#10;\newcommand{\T}{ {\mathcal T} }&#10;\newcommand{\order}{ {\mathcal O} }&#10;&#10;\newcommand{\as}{ \alpha_s }&#10;\newcommand{\para}{ \parallel}&#10;\newcommand{\tot}{ {\rm tot} }&#10;\newcommand{\EM}{{\rm em}}&#10;\newcommand{\Tr}{ {\rm Tr} }&#10;\newcommand{\tr}{ {\rm tr} }&#10;\newcommand{\diag}{ {\rm diag} }&#10;\newcommand{\sgn}{ {\rm sgn} }&#10;\newcommand{\ext}{ {\rm ext} }&#10;\newcommand{\vac}{ {\rm vac} }&#10;\newcommand{\Hall}{ {\rm Hall} }&#10;\newcommand{\eff}{ {\rm eff} }&#10;\newcommand{\fermion}{ {\rm fermion} }&#10;\newcommand{\bson}{ {\rm boson} }&#10;\newcommand{\quark}{ {\rm quark} }&#10;\newcommand{\gluon}{ {\rm gluon} }&#10;\newcommand{\ghost}{ {\rm ghost} }&#10;\newcommand{\fin}{ {\rm fin} }&#10;\renewcommand{\div}{ {\rm div} }&#10;\newcommand{\UV}{ {\rm UV} }&#10;\newcommand{\IR}{ {\rm IR} }&#10;\newcommand{\NO}{ {\rm NO} }&#10;\newcommand{\q}{ {\rm q} }&#10;\newcommand{\YM}{ {\rm YM} }&#10;\newcommand{\dyn}{ {\rm dyn} }&#10;\newcommand{\LLL}{ {\rm LLL} }&#10;\newcommand{\hLL}{ {\rm hLL} }&#10;\newcommand{\QCD}{ {\rm QCD} }&#10;\newcommand{\Res}{{ \rm Res }}&#10;\newcommand{\Deb}{ {\rm Debye} }&#10;&#10;\newcommand{\vp}{\vect{p}}&#10;\newcommand{\vk}{\vect{k}}&#10;\newcommand{\vl}{\vect{l}}&#10;\newcommand{\vx}{\vect{x}}&#10;\newcommand{\vgamma}{{\boldsymbol \gamma}}&#10;\newcommand{\vzero}{\vect{0}}&#10;\newcommand{\vv}{\vect{v}}&#10;\newcommand{\vB}{\vect{B}}&#10;&#10;\newcommand{\zero}{ {(0)} }&#10;\newcommand{\one}{ {(1)} }&#10;\newcommand{\two}{ {(2)} }&#10;&#10;\newcommand{\pd}{\partial}&#10;\renewcommand{\=}{&amp;=&amp;}&#10;\newcommand{\nnb}{\nn\\}&#10;&#10;%%%%%%%%%%%%%%%%%%%%%%%%%%%%%%%%%%%%%%%%&#10;\begin{document}&#10;%%%%%%%%%%%%%%%%%%%%%%%%%%%%%%%%%%%%%%%%&#10;&#10;\begin{eqnarray}&#10;p_z'&#10;\nn&#10;\end{eqnarray}&#10;&#10;%%%%%%%%%%%%%%%%%%%%%%%%%%%%%%%%%%%%%%%%&#10;\end{document}&#10;%%%%%%%%%%%%%%%%%%%%%%%%%%%%%%%%%%%%%%%%"/>
  <p:tag name="IGUANATEXSIZE" val="50"/>
  <p:tag name="IGUANATEXCURSOR" val="3695"/>
  <p:tag name="TRANSPARENCY" val="True"/>
  <p:tag name="LATEXENGINEID" val="0"/>
  <p:tag name="TEMPFOLDER" val="C:\w32tex\IguanaTex\temp\"/>
  <p:tag name="LATEXFORMHEIGHT" val="312"/>
  <p:tag name="LATEXFORMWIDTH" val="384"/>
  <p:tag name="LATEXFORMWRAP" val="True"/>
  <p:tag name="BITMAPVECTOR" val="0"/>
</p:tagLst>
</file>

<file path=ppt/tags/tag39.xml><?xml version="1.0" encoding="utf-8"?>
<p:tagLst xmlns:a="http://schemas.openxmlformats.org/drawingml/2006/main" xmlns:r="http://schemas.openxmlformats.org/officeDocument/2006/relationships" xmlns:p="http://schemas.openxmlformats.org/presentationml/2006/main">
  <p:tag name="OUTPUTDPI" val="1200"/>
  <p:tag name="ORIGINALHEIGHT" val="78.74016"/>
  <p:tag name="ORIGINALWIDTH" val="51.74354"/>
  <p:tag name="LATEXADDIN" val="\documentclass{article}&#10;\pagestyle{empty}&#10;&#10;\usepackage{latexsym}&#10;\usepackage{amsfonts}&#10;\usepackage{amssymb}&#10;\usepackage{amsmath}&#10;\usepackage{bm}&#10;\usepackage{mathrsfs} &#10;\usepackage{color}&#10;&#10;\usepackage{slashed}&#10;&#10;\newcommand{\com}[1]{{\color[rgb]{0,0,1}{#1}}}&#10;\newcommand{\cgd}[1]{{\color[rgb]{1,0,0}{#1}}}&#10;\newcommand{\gr}[1]{{\color[rgb]{0.25,0.7,0.25}{#1}}}&#10;\newcommand{\blue}[1]{\textcolor[named]{Blue}{#1}}&#10;\newcommand{\green}[1]{{\color[rgb]{0.1,0.6,0.2}{#1}}}&#10;\newcommand{\red}[1]{\textcolor[named]{Red}{#1}}&#10;\newcommand{\gray}[1]{{\color[rgb]{0.7,0.7,0.7}{#1}}}&#10;\newcommand{\pp}[1]{{\color[rgb]{0.7,0.3,0.9}{#1}}}&#10;&#10;%%%%%%%%%%%%%%%%%%%%%%%%%%&#10;&#10;\newcommand{\QED}{\mathrm{QED}}&#10;\newcommand{\eq}{\mathrm{eq}}&#10;&#10;%%%%%%%%%%%%%%%%%%%%%%%%%%%&#10;&#10;\newcommand{\sla}{\slashed}&#10;\newcommand{\nn}{\nonumber}&#10;\newcommand\eref[1]{Eq.~(\ref{#1})}&#10;\newcommand\fref[1]{Fig.~\ref{#1}}&#10;&#10;%%%%%%%%%% Greek alphabets&#10;\renewcommand{\a}{\alpha}&#10;\renewcommand{\b}{\beta}&#10;\renewcommand{\d}{{\delta}}&#10;\renewcommand{\k}{\kappa}&#10;\renewcommand{\l}{\lambda}&#10;\newcommand{\Lam}{ \Lambda }&#10;\newcommand{\al}{\alpha}&#10;\newcommand{\be}{\beta}&#10;&#10;\newcommand{\ep}{ \epsilon }&#10;\newcommand{\vep}{ \varepsilon }&#10;\newcommand{\Gam}{ \Gamma }&#10;\newcommand{\gam}{ \gamma }&#10;\newcommand{\bgam}{ {\bm \gamma} }&#10;&#10;\newcommand{\Lm}{ \Lambda }&#10;&#10;%%%%%%%%%% 3D vectors&#10;\newcommand{\bx}{{\bm{x}}}&#10;\newcommand{\br}{{\bm{r}}}&#10;\newcommand{\bk}{{\bm{k}}}&#10;\newcommand{\bp}{{\bm{p}}}&#10;\newcommand{\bq}{{\bm{q}}}&#10;\newcommand{\bv}{{\bm{v}}}&#10;\newcommand{\bA}{{\bm{A}}}&#10;\newcommand{\bB}{{\bm B}}&#10;\newcommand{\bE}{{\bm E}}&#10;\newcommand{\bj}{{\bm j}}&#10;&#10;\newcommand{\integ}{\int\!\!}&#10;\newcommand{\xint}{\int d^4x}&#10;\newcommand{\pint}{\int \frac{d^4p}{ (2\pi)^4}}&#10;\newcommand{\tint}{\int_{-\infty}^{\infty}}&#10;&#10;\newcommand{\id}{\mbox{1}\hspace{-0.25em}\mbox{l}}&#10;\newcommand{\1}{\mbox{1}\hspace{-0.25em}\mbox{l}}&#10;&#10;&#10;\newcommand{\F}{ {\mathscr{F}} }&#10;\newcommand{\G}{ {\mathscr{G}} }&#10;\renewcommand{\Finv}{ {\mathscr{F}} }&#10;\newcommand{\Ginv}{ {\mathscr{G}} }&#10;\newcommand{\prj}{ {\mathcal P} }&#10;\newcommand{\Q}{ {\mathcal Q} }&#10;\newcommand{\Ham}{ {\mathcal H} }&#10;\newcommand{\Lag}{ {\cal{L}} }&#10;\newcommand{\M}{ {\mathcal M} }&#10;\newcommand{\N}{ {\mathcal N} }&#10;\newcommand{\T}{ {\mathcal T} }&#10;\newcommand{\order}{ {\mathcal O} }&#10;&#10;\newcommand{\as}{ \alpha_s }&#10;\newcommand{\para}{ \parallel}&#10;\newcommand{\tot}{ {\rm tot} }&#10;\newcommand{\EM}{{\rm em}}&#10;\newcommand{\Tr}{ {\rm Tr} }&#10;\newcommand{\tr}{ {\rm tr} }&#10;\newcommand{\diag}{ {\rm diag} }&#10;\newcommand{\sgn}{ {\rm sgn} }&#10;\newcommand{\ext}{ {\rm ext} }&#10;\newcommand{\vac}{ {\rm vac} }&#10;\newcommand{\Hall}{ {\rm Hall} }&#10;\newcommand{\eff}{ {\rm eff} }&#10;\newcommand{\fermion}{ {\rm fermion} }&#10;\newcommand{\bson}{ {\rm boson} }&#10;\newcommand{\quark}{ {\rm quark} }&#10;\newcommand{\gluon}{ {\rm gluon} }&#10;\newcommand{\ghost}{ {\rm ghost} }&#10;\newcommand{\fin}{ {\rm fin} }&#10;\renewcommand{\div}{ {\rm div} }&#10;\newcommand{\UV}{ {\rm UV} }&#10;\newcommand{\IR}{ {\rm IR} }&#10;\newcommand{\NO}{ {\rm NO} }&#10;\newcommand{\q}{ {\rm q} }&#10;\newcommand{\YM}{ {\rm YM} }&#10;\newcommand{\dyn}{ {\rm dyn} }&#10;\newcommand{\LLL}{ {\rm LLL} }&#10;\newcommand{\hLL}{ {\rm hLL} }&#10;\newcommand{\QCD}{ {\rm QCD} }&#10;\newcommand{\Res}{{ \rm Res }}&#10;\newcommand{\Deb}{ {\rm Debye} }&#10;&#10;\newcommand{\vp}{\vect{p}}&#10;\newcommand{\vk}{\vect{k}}&#10;\newcommand{\vl}{\vect{l}}&#10;\newcommand{\vx}{\vect{x}}&#10;\newcommand{\vgamma}{{\boldsymbol \gamma}}&#10;\newcommand{\vzero}{\vect{0}}&#10;\newcommand{\vv}{\vect{v}}&#10;\newcommand{\vB}{\vect{B}}&#10;&#10;\newcommand{\zero}{ {(0)} }&#10;\newcommand{\one}{ {(1)} }&#10;\newcommand{\two}{ {(2)} }&#10;&#10;\newcommand{\pd}{\partial}&#10;\renewcommand{\=}{&amp;=&amp;}&#10;\newcommand{\nnb}{\nn\\}&#10;&#10;%%%%%%%%%%%%%%%%%%%%%%%%%%%%%%%%%%%%%%%%&#10;\begin{document}&#10;%%%%%%%%%%%%%%%%%%%%%%%%%%%%%%%%%%%%%%%%&#10;&#10;\begin{eqnarray}&#10;q&#10;\nn&#10;\end{eqnarray}&#10;&#10;%%%%%%%%%%%%%%%%%%%%%%%%%%%%%%%%%%%%%%%%&#10;\end{document}&#10;%%%%%%%%%%%%%%%%%%%%%%%%%%%%%%%%%%%%%%%%"/>
  <p:tag name="IGUANATEXSIZE" val="50"/>
  <p:tag name="IGUANATEXCURSOR" val="3692"/>
  <p:tag name="TRANSPARENCY" val="True"/>
  <p:tag name="LATEXENGINEID" val="0"/>
  <p:tag name="TEMPFOLDER" val="C:\w32tex\IguanaTex\temp\"/>
  <p:tag name="LATEXFORMHEIGHT" val="312"/>
  <p:tag name="LATEXFORMWIDTH" val="384"/>
  <p:tag name="LATEXFORMWRAP" val="True"/>
  <p:tag name="BITMAPVECTOR" val="0"/>
</p:tagLst>
</file>

<file path=ppt/tags/tag4.xml><?xml version="1.0" encoding="utf-8"?>
<p:tagLst xmlns:a="http://schemas.openxmlformats.org/drawingml/2006/main" xmlns:r="http://schemas.openxmlformats.org/officeDocument/2006/relationships" xmlns:p="http://schemas.openxmlformats.org/presentationml/2006/main">
  <p:tag name="OUTPUTDPI" val="1200"/>
  <p:tag name="ORIGINALHEIGHT" val="77.24032"/>
  <p:tag name="ORIGINALWIDTH" val="300.7124"/>
  <p:tag name="LATEXADDIN" val="\documentclass{article}&#10;\pagestyle{empty}&#10;&#10;\usepackage{latexsym}&#10;\usepackage{amsfonts}&#10;\usepackage{amssymb}&#10;\usepackage{amsmath}&#10;\usepackage{bm}&#10;\usepackage{mathrsfs} &#10;\usepackage{color}&#10;&#10;\usepackage{slashed}&#10;&#10;\newcommand{\com}[1]{{\color[rgb]{0,0,1}{#1}}}&#10;\newcommand{\cgd}[1]{{\color[rgb]{1,0,0}{#1}}}&#10;\newcommand{\ans}[1]{{\sf\color[rgb]{0,1,0}{#1}}}&#10;\newcommand{\blue}[1]{\textcolor[named]{Blue}{#1}}&#10;\newcommand{\green}[1]{\textcolor[named]{Green}{#1}}&#10;\newcommand{\red}[1]{\textcolor[named]{Red}{#1}}&#10;&#10;%%%%%%%%%%%%%%%%%%%%%%%%%%%%%%%%%%%%%%%%%%%%%%%%%%%%%%%%&#10;&#10;\newcommand{\sla}{\slashed}&#10;&#10;\newcommand{\sgn}{ {\rm sgn} }&#10;\newcommand{\prj}{ {\mathcal P} }&#10;\newcommand{\mf}{ m_f }&#10;\newcommand{\gam}{ \gamma }&#10;\newcommand{\M}{ {\mathcal M} }&#10;\newcommand{\N}{ {\mathcal N} }&#10;&#10;\newcommand{\bx}{{\bm{x}}}&#10;\newcommand{\br}{{\bm{r}}}&#10;\newcommand{\bk}{{\bm{k}}}&#10;\newcommand{\bp}{{\bm{p}}}&#10;\newcommand{\bq}{{\bm{q}}}&#10;\newcommand{\integ}{\int\!\!}&#10;&#10;\newcommand{\F}{ {\mathscr{F}} }&#10;\newcommand{\G}{ {\mathscr{G}} }&#10;\newcommand{\bB}{{\bm{B}}}&#10;\newcommand{\bE}{{\bm{E}}}&#10;&#10;\newcommand{\bv}{{\bm{v}}}&#10;\newcommand{\bl}{{\bm{\ell}}}&#10;\newcommand{\para}{{\parallel}}&#10;&#10;\newcommand{\nn}{{\nonumber}}&#10;&#10;%%%%%%%%%%%%%%%%%%%%%%%%%%%%%%%%%%%%%%%%&#10;\begin{document}&#10;%%%%%%%%%%%%%%%%%%%%%%%%%%%%%%%%%%%%%%%%&#10;&#10;\begin{eqnarray}&#10;\pi^- \pi^-&#10;\nn&#10;\end{eqnarray}&#10;&#10;%%%%%%%%%%%%%%%%%%%%%%%%%%%%%%%%%%%%%%%%&#10;\end{document}&#10;%%%%%%%%%%%%%%%%%%%%%%%%%%%%%%%%%%%%%%%%"/>
  <p:tag name="IGUANATEXSIZE" val="50"/>
  <p:tag name="IGUANATEXCURSOR" val="1307"/>
  <p:tag name="TRANSPARENCY" val="True"/>
  <p:tag name="FILENAME" val=""/>
  <p:tag name="LATEXENGINEID" val="0"/>
  <p:tag name="TEMPFOLDER" val="C:\w32tex\IguanaTex\temp\"/>
  <p:tag name="LATEXFORMHEIGHT" val="312"/>
  <p:tag name="LATEXFORMWIDTH" val="384"/>
  <p:tag name="LATEXFORMWRAP" val="True"/>
  <p:tag name="BITMAPVECTOR" val="0"/>
</p:tagLst>
</file>

<file path=ppt/tags/tag40.xml><?xml version="1.0" encoding="utf-8"?>
<p:tagLst xmlns:a="http://schemas.openxmlformats.org/drawingml/2006/main" xmlns:r="http://schemas.openxmlformats.org/officeDocument/2006/relationships" xmlns:p="http://schemas.openxmlformats.org/presentationml/2006/main">
  <p:tag name="OUTPUTDPI" val="1200"/>
  <p:tag name="ORIGINALHEIGHT" val="164.9794"/>
  <p:tag name="ORIGINALWIDTH" val="787.4016"/>
  <p:tag name="LATEXADDIN" val="\documentclass{article}&#10;\pagestyle{empty}&#10;&#10;\usepackage{latexsym}&#10;\usepackage{amsfonts}&#10;\usepackage{amssymb}&#10;\usepackage{amsmath}&#10;\usepackage{bm}&#10;\usepackage{mathrsfs} &#10;\usepackage{color}&#10;&#10;\usepackage{slashed}&#10;&#10;\newcommand{\com}[1]{{\color[rgb]{0,0,1}{#1}}}&#10;\newcommand{\cgd}[1]{{\color[rgb]{1,0,0}{#1}}}&#10;\newcommand{\gr}[1]{{\color[rgb]{0.25,0.7,0.25}{#1}}}&#10;\newcommand{\blue}[1]{\textcolor[named]{Blue}{#1}}&#10;\newcommand{\green}[1]{{\color[rgb]{0.1,0.6,0.2}{#1}}}&#10;\newcommand{\red}[1]{\textcolor[named]{Red}{#1}}&#10;\newcommand{\gray}[1]{{\color[rgb]{0.7,0.7,0.7}{#1}}}&#10;\newcommand{\pp}[1]{{\color[rgb]{0.7,0.3,0.9}{#1}}}&#10;&#10;%%%%%%%%%%%%%%%%%%%%%%%%%%&#10;&#10;\newcommand{\QED}{\mathrm{QED}}&#10;\newcommand{\eq}{\mathrm{eq}}&#10;&#10;%%%%%%%%%%%%%%%%%%%%%%%%%%%&#10;&#10;\newcommand{\sla}{\slashed}&#10;\newcommand{\nn}{\nonumber}&#10;\newcommand\eref[1]{Eq.~(\ref{#1})}&#10;\newcommand\fref[1]{Fig.~\ref{#1}}&#10;&#10;%%%%%%%%%% Greek alphabets&#10;\renewcommand{\a}{\alpha}&#10;\renewcommand{\b}{\beta}&#10;\renewcommand{\d}{{\delta}}&#10;\renewcommand{\k}{\kappa}&#10;\renewcommand{\l}{\lambda}&#10;\newcommand{\Lam}{ \Lambda }&#10;\newcommand{\al}{\alpha}&#10;\newcommand{\be}{\beta}&#10;&#10;\newcommand{\ep}{ \epsilon }&#10;\newcommand{\vep}{ \varepsilon }&#10;\newcommand{\Gam}{ \Gamma }&#10;\newcommand{\gam}{ \gamma }&#10;\newcommand{\bgam}{ {\bm \gamma} }&#10;&#10;\newcommand{\Lm}{ \Lambda }&#10;&#10;%%%%%%%%%% 3D vectors&#10;\newcommand{\bx}{{\bm{x}}}&#10;\newcommand{\br}{{\bm{r}}}&#10;\newcommand{\bk}{{\bm{k}}}&#10;\newcommand{\bp}{{\bm{p}}}&#10;\newcommand{\bq}{{\bm{q}}}&#10;\newcommand{\bv}{{\bm{v}}}&#10;\newcommand{\bA}{{\bm{A}}}&#10;\newcommand{\bB}{{\bm B}}&#10;\newcommand{\bE}{{\bm E}}&#10;\newcommand{\bj}{{\bm j}}&#10;&#10;\newcommand{\integ}{\int\!\!}&#10;\newcommand{\xint}{\int d^4x}&#10;\newcommand{\pint}{\int \frac{d^4p}{ (2\pi)^4}}&#10;\newcommand{\tint}{\int_{-\infty}^{\infty}}&#10;&#10;\newcommand{\id}{\mbox{1}\hspace{-0.25em}\mbox{l}}&#10;\newcommand{\1}{\mbox{1}\hspace{-0.25em}\mbox{l}}&#10;&#10;&#10;\newcommand{\F}{ {\mathscr{F}} }&#10;\newcommand{\G}{ {\mathscr{G}} }&#10;\renewcommand{\Finv}{ {\mathscr{F}} }&#10;\newcommand{\Ginv}{ {\mathscr{G}} }&#10;\newcommand{\prj}{ {\mathcal P} }&#10;\newcommand{\Q}{ {\mathcal Q} }&#10;\newcommand{\Ham}{ {\mathcal H} }&#10;\newcommand{\Lag}{ {\cal{L}} }&#10;\newcommand{\M}{ {\mathcal M} }&#10;\newcommand{\N}{ {\mathcal N} }&#10;\newcommand{\T}{ {\mathcal T} }&#10;\newcommand{\order}{ {\mathcal O} }&#10;&#10;\newcommand{\as}{ \alpha_s }&#10;\newcommand{\para}{ \parallel}&#10;\newcommand{\tot}{ {\rm tot} }&#10;\newcommand{\EM}{{\rm em}}&#10;\newcommand{\Tr}{ {\rm Tr} }&#10;\newcommand{\tr}{ {\rm tr} }&#10;\newcommand{\diag}{ {\rm diag} }&#10;\newcommand{\sgn}{ {\rm sgn} }&#10;\newcommand{\ext}{ {\rm ext} }&#10;\newcommand{\vac}{ {\rm vac} }&#10;\newcommand{\Hall}{ {\rm Hall} }&#10;\newcommand{\eff}{ {\rm eff} }&#10;\newcommand{\fermion}{ {\rm fermion} }&#10;\newcommand{\bson}{ {\rm boson} }&#10;\newcommand{\quark}{ {\rm quark} }&#10;\newcommand{\gluon}{ {\rm gluon} }&#10;\newcommand{\ghost}{ {\rm ghost} }&#10;\newcommand{\fin}{ {\rm fin} }&#10;\renewcommand{\div}{ {\rm div} }&#10;\newcommand{\UV}{ {\rm UV} }&#10;\newcommand{\IR}{ {\rm IR} }&#10;\newcommand{\NO}{ {\rm NO} }&#10;\newcommand{\q}{ {\rm q} }&#10;\newcommand{\YM}{ {\rm YM} }&#10;\newcommand{\dyn}{ {\rm dyn} }&#10;\newcommand{\LLL}{ {\rm LLL} }&#10;\newcommand{\hLL}{ {\rm hLL} }&#10;\newcommand{\QCD}{ {\rm QCD} }&#10;\newcommand{\Res}{{ \rm Res }}&#10;\newcommand{\Deb}{ {\rm Debye} }&#10;&#10;\newcommand{\vp}{\vect{p}}&#10;\newcommand{\vk}{\vect{k}}&#10;\newcommand{\vl}{\vect{l}}&#10;\newcommand{\vx}{\vect{x}}&#10;\newcommand{\vgamma}{{\boldsymbol \gamma}}&#10;\newcommand{\vzero}{\vect{0}}&#10;\newcommand{\vv}{\vect{v}}&#10;\newcommand{\vB}{\vect{B}}&#10;&#10;\newcommand{\zero}{ {(0)} }&#10;\newcommand{\one}{ {(1)} }&#10;\newcommand{\two}{ {(2)} }&#10;&#10;\newcommand{\pd}{\partial}&#10;\renewcommand{\=}{&amp;=&amp;}&#10;\newcommand{\nnb}{\nn\\}&#10;&#10;%%%%%%%%%%%%%%%%%%%%%%%%%%%%%%%%%%%%%%%%&#10;\begin{document}&#10;%%%%%%%%%%%%%%%%%%%%%%%%%%%%%%%%%%%%%%%%&#10;&#10;\begin{eqnarray}&#10;q_\para^2 \geq ( \epsilon_\ell + \epsilon_n )^2&#10;\nn&#10;\end{eqnarray}&#10;&#10;%%%%%%%%%%%%%%%%%%%%%%%%%%%%%%%%%%%%%%%%&#10;\end{document}&#10;%%%%%%%%%%%%%%%%%%%%%%%%%%%%%%%%%%%%%%%%"/>
  <p:tag name="IGUANATEXSIZE" val="50"/>
  <p:tag name="IGUANATEXCURSOR" val="3735"/>
  <p:tag name="TRANSPARENCY" val="True"/>
  <p:tag name="FILENAME" val=""/>
  <p:tag name="LATEXENGINEID" val="0"/>
  <p:tag name="TEMPFOLDER" val="C:\w32tex\IguanaTex\temp\"/>
  <p:tag name="LATEXFORMHEIGHT" val="312"/>
  <p:tag name="LATEXFORMWIDTH" val="384"/>
  <p:tag name="LATEXFORMWRAP" val="True"/>
  <p:tag name="BITMAPVECTOR" val="0"/>
</p:tagLst>
</file>

<file path=ppt/tags/tag41.xml><?xml version="1.0" encoding="utf-8"?>
<p:tagLst xmlns:a="http://schemas.openxmlformats.org/drawingml/2006/main" xmlns:r="http://schemas.openxmlformats.org/officeDocument/2006/relationships" xmlns:p="http://schemas.openxmlformats.org/presentationml/2006/main">
  <p:tag name="OUTPUTDPI" val="1200"/>
  <p:tag name="ORIGINALHEIGHT" val="158.9802"/>
  <p:tag name="ORIGINALWIDTH" val="1200.6"/>
  <p:tag name="LATEXADDIN" val="\documentclass{article}&#10;\pagestyle{empty}&#10;&#10;\usepackage{latexsym}&#10;\usepackage{amsfonts}&#10;\usepackage{amssymb}&#10;\usepackage{amsmath}&#10;\usepackage{bm}&#10;\usepackage{mathrsfs} &#10;\usepackage{color}&#10;&#10;\usepackage{slashed}&#10;&#10;\newcommand{\com}[1]{{\color[rgb]{0,0,1}{#1}}}&#10;\newcommand{\cgd}[1]{{\color[rgb]{1,0,0}{#1}}}&#10;\newcommand{\gr}[1]{{\color[rgb]{0.25,0.7,0.25}{#1}}}&#10;\newcommand{\blue}[1]{\textcolor[named]{Blue}{#1}}&#10;\newcommand{\green}[1]{\textcolor[named]{Green}{#1}}&#10;\newcommand{\red}[1]{\textcolor[named]{Red}{#1}}&#10;\newcommand{\gray}[1]{{\color[rgb]{0.7,0.7,0.7}{#1}}}&#10;\newcommand{\pp}[1]{{\color[rgb]{0.7,0.3,0.9}{#1}}}&#10;&#10;%%%%%%%%%%%%%%%%%%%%%%%%%%&#10;&#10;\newcommand{\QED}{\mathrm{QED}}&#10;\newcommand{\eq}{\mathrm{eq}}&#10;&#10;%%%%%%%%%%%%%%%%%%%%%%%%%%%&#10;&#10;\newcommand{\sla}{\slashed}&#10;\newcommand{\nn}{\nonumber}&#10;\newcommand\eref[1]{Eq.~(\ref{#1})}&#10;\newcommand\fref[1]{Fig.~\ref{#1}}&#10;&#10;%%%%%%%%%% Greek alphabets&#10;\renewcommand{\a}{\alpha}&#10;\renewcommand{\b}{\beta}&#10;\renewcommand{\d}{{\delta}}&#10;\renewcommand{\k}{\kappa}&#10;\renewcommand{\l}{\lambda}&#10;\newcommand{\Lam}{ \Lambda }&#10;\newcommand{\al}{\alpha}&#10;\newcommand{\be}{\beta}&#10;&#10;\newcommand{\ep}{ \epsilon }&#10;\newcommand{\vep}{ \varepsilon }&#10;\newcommand{\Gam}{ \Gamma }&#10;\newcommand{\gam}{ \gamma }&#10;\newcommand{\bgam}{ {\bm \gamma} }&#10;&#10;\newcommand{\Lm}{ \Lambda }&#10;&#10;%%%%%%%%%% 3D vectors&#10;\newcommand{\bx}{{\bm{x}}}&#10;\newcommand{\br}{{\bm{r}}}&#10;\newcommand{\bk}{{\bm{k}}}&#10;\newcommand{\bp}{{\bm{p}}}&#10;\newcommand{\bq}{{\bm{q}}}&#10;\newcommand{\bv}{{\bm{v}}}&#10;\newcommand{\bA}{{\bm{A}}}&#10;\newcommand{\bB}{{\bm B}}&#10;\newcommand{\bE}{{\bm E}}&#10;\newcommand{\bj}{{\bm j}}&#10;&#10;\newcommand{\integ}{\int\!\!}&#10;\newcommand{\xint}{\int d^4x}&#10;\newcommand{\pint}{\int \frac{d^4p}{ (2\pi)^4}}&#10;\newcommand{\tint}{\int_{-\infty}^{\infty}}&#10;&#10;\newcommand{\id}{\mbox{1}\hspace{-0.25em}\mbox{l}}&#10;\newcommand{\1}{\mbox{1}\hspace{-0.25em}\mbox{l}}&#10;&#10;&#10;\newcommand{\F}{ {\mathscr{F}} }&#10;\newcommand{\G}{ {\mathscr{G}} }&#10;\renewcommand{\Finv}{ {\mathscr{F}} }&#10;\newcommand{\Ginv}{ {\mathscr{G}} }&#10;\newcommand{\prj}{ {\mathcal P} }&#10;\newcommand{\Q}{ {\mathcal Q} }&#10;\newcommand{\Ham}{ {\mathcal H} }&#10;\newcommand{\Lag}{ {\cal{L}} }&#10;\newcommand{\M}{ {\mathcal M} }&#10;\newcommand{\N}{ {\mathcal N} }&#10;\newcommand{\T}{ {\mathcal T} }&#10;\newcommand{\order}{ {\mathcal O} }&#10;&#10;\newcommand{\as}{ \alpha_s }&#10;\newcommand{\para}{ \parallel}&#10;\newcommand{\tot}{ {\rm tot} }&#10;\newcommand{\EM}{{\rm em}}&#10;\newcommand{\Tr}{ {\rm Tr} }&#10;\newcommand{\tr}{ {\rm tr} }&#10;\newcommand{\diag}{ {\rm diag} }&#10;\newcommand{\sgn}{ {\rm sgn} }&#10;\newcommand{\ext}{ {\rm ext} }&#10;\newcommand{\vac}{ {\rm vac} }&#10;\newcommand{\Hall}{ {\rm Hall} }&#10;\newcommand{\eff}{ {\rm eff} }&#10;\newcommand{\fermion}{ {\rm fermion} }&#10;\newcommand{\bson}{ {\rm boson} }&#10;\newcommand{\quark}{ {\rm quark} }&#10;\newcommand{\gluon}{ {\rm gluon} }&#10;\newcommand{\ghost}{ {\rm ghost} }&#10;\newcommand{\fin}{ {\rm fin} }&#10;\renewcommand{\div}{ {\rm div} }&#10;\newcommand{\UV}{ {\rm UV} }&#10;\newcommand{\IR}{ {\rm IR} }&#10;\newcommand{\NO}{ {\rm NO} }&#10;\newcommand{\q}{ {\rm q} }&#10;\newcommand{\YM}{ {\rm YM} }&#10;\newcommand{\dyn}{ {\rm dyn} }&#10;\newcommand{\LLL}{ {\rm LLL} }&#10;\newcommand{\hLL}{ {\rm hLL} }&#10;\newcommand{\QCD}{ {\rm QCD} }&#10;\newcommand{\Res}{{ \rm Res }}&#10;\newcommand{\Deb}{ {\rm Debye} }&#10;&#10;\newcommand{\vp}{\vect{p}}&#10;\newcommand{\vk}{\vect{k}}&#10;\newcommand{\vl}{\vect{l}}&#10;\newcommand{\vx}{\vect{x}}&#10;\newcommand{\vgamma}{{\boldsymbol \gamma}}&#10;\newcommand{\vzero}{\vect{0}}&#10;\newcommand{\vv}{\vect{v}}&#10;\newcommand{\vB}{\vect{B}}&#10;&#10;\newcommand{\zero}{ {(0)} }&#10;\newcommand{\one}{ {(1)} }&#10;\newcommand{\two}{ {(2)} }&#10;&#10;%%%%%%%%%%%%%%%%%%%%%%%%%%%%%%%%%%%%%%%%&#10;\begin{document}&#10;%%%%%%%%%%%%%%%%%%%%%%%%%%%%%%%%%%%%%%%%&#10;&#10;\begin{eqnarray}&#10;q_\gam^2 &#10;= ( \epsilon_f + \epsilon_{\bar f})^2_{\rm CoM} \not = 0&#10;\nn&#10;\end{eqnarray}&#10;&#10;%%%%%%%%%%%%%%%%%%%%%%%%%%%%%%%%%%%%%%%%&#10;\end{document}&#10;%%%%%%%%%%%%%%%%%%%%%%%%%%%%%%%%%%%%%%%%"/>
  <p:tag name="IGUANATEXSIZE" val="50"/>
  <p:tag name="IGUANATEXCURSOR" val="3619"/>
  <p:tag name="TRANSPARENCY" val="True"/>
  <p:tag name="FILENAME" val=""/>
  <p:tag name="LATEXENGINEID" val="0"/>
  <p:tag name="TEMPFOLDER" val="C:\w32tex\IguanaTex\temp\"/>
  <p:tag name="LATEXFORMHEIGHT" val="312"/>
  <p:tag name="LATEXFORMWIDTH" val="384"/>
  <p:tag name="LATEXFORMWRAP" val="True"/>
  <p:tag name="BITMAPVECTOR" val="0"/>
</p:tagLst>
</file>

<file path=ppt/tags/tag42.xml><?xml version="1.0" encoding="utf-8"?>
<p:tagLst xmlns:a="http://schemas.openxmlformats.org/drawingml/2006/main" xmlns:r="http://schemas.openxmlformats.org/officeDocument/2006/relationships" xmlns:p="http://schemas.openxmlformats.org/presentationml/2006/main">
  <p:tag name="OUTPUTDPI" val="1200"/>
  <p:tag name="ORIGINALHEIGHT" val="78.74016"/>
  <p:tag name="ORIGINALWIDTH" val="113.2358"/>
  <p:tag name="LATEXADDIN" val="\documentclass{article}&#10;\pagestyle{empty}&#10;&#10;\usepackage{latexsym}&#10;\usepackage{amsfonts}&#10;\usepackage{amssymb}&#10;\usepackage{amsmath}&#10;\usepackage{bm}&#10;\usepackage{mathrsfs} &#10;\usepackage{color}&#10;&#10;\usepackage{slashed}&#10;&#10;\newcommand{\com}[1]{{\color[rgb]{0,0,1}{#1}}}&#10;\newcommand{\cgd}[1]{{\color[rgb]{1,0,0}{#1}}}&#10;\newcommand{\gr}[1]{{\color[rgb]{0.25,0.7,0.25}{#1}}}&#10;\newcommand{\blue}[1]{\textcolor[named]{Blue}{#1}}&#10;\newcommand{\green}[1]{\textcolor[named]{Green}{#1}}&#10;\newcommand{\red}[1]{\textcolor[named]{Red}{#1}}&#10;\newcommand{\gray}[1]{{\color[rgb]{0.7,0.7,0.7}{#1}}}&#10;&#10;%%%%%%%%%%%%%%%%%%%%%%%%%%%%%%%%%%%%%%%%%%%%%%%%%%%%%%%%&#10;&#10;\newcommand{\sla}{\slashed}&#10;\newcommand{\nn}{\nonumber}&#10;\newcommand\eref[1]{Eq.~(\ref{#1})}&#10;\newcommand\fref[1]{Fig.~\ref{#1}}&#10;&#10;%%%%%%%%%% Greek alphabets&#10;\renewcommand{\a}{\alpha}&#10;\renewcommand{\b}{\beta}&#10;\renewcommand{\d}{{\delta}}&#10;\renewcommand{\k}{\kappa}&#10;\renewcommand{\l}{\lambda}&#10;\newcommand{\Lam}{ \Lambda }&#10;\newcommand{\al}{\alpha}&#10;\newcommand{\be}{\beta}&#10;&#10;\newcommand{\ep}{ \epsilon }&#10;\newcommand{\vep}{ \varepsilon }&#10;\newcommand{\Gam}{ \Gamma }&#10;\newcommand{\gam}{ \gamma }&#10;\newcommand{\bgam}{ {\bm \gamma} }&#10;&#10;\newcommand{\Lm}{ \Lambda }&#10;&#10;%%%%%%%%%% 3D vectors&#10;\newcommand{\bx}{{\bm{x}}}&#10;\newcommand{\br}{{\bm{r}}}&#10;\newcommand{\bk}{{\bm{k}}}&#10;\newcommand{\bp}{{\bm{p}}}&#10;\newcommand{\bq}{{\bm{q}}}&#10;\newcommand{\bv}{{\bm{v}}}&#10;\newcommand{\bA}{{\bm{A}}}&#10;\newcommand{\bB}{{\bm B}}&#10;\newcommand{\bE}{{\bm E}}&#10;\newcommand{\bj}{{\bm j}}&#10;&#10;\newcommand{\integ}{\int\!\!}&#10;\newcommand{\xint}{\int d^4x}&#10;\newcommand{\pint}{\int \frac{d^4p}{ (2\pi)^4}}&#10;\newcommand{\tint}{\int_{-\infty}^{\infty}}&#10;&#10;\newcommand{\id}{\mbox{1}\hspace{-0.25em}\mbox{l}}&#10;\newcommand{\1}{\mbox{1}\hspace{-0.25em}\mbox{l}}&#10;&#10;&#10;\newcommand{\F}{ {\mathscr{F}} }&#10;\newcommand{\G}{ {\mathscr{G}} }&#10;\renewcommand{\Finv}{ {\mathscr{F}} }&#10;\newcommand{\Ginv}{ {\mathscr{G}} }&#10;\newcommand{\prj}{ {\mathcal P} }&#10;\newcommand{\Q}{ {\mathcal Q} }&#10;\newcommand{\Ham}{ {\mathcal H} }&#10;\newcommand{\Lag}{ {\cal{L}} }&#10;\newcommand{\M}{ {\mathcal M} }&#10;\newcommand{\N}{ {\mathcal N} }&#10;\newcommand{\T}{ {\mathcal T} }&#10;\newcommand{\order}{ {\mathcal O} }&#10;&#10;\newcommand{\as}{ \alpha_s }&#10;\newcommand{\para}{ \parallel}&#10;\newcommand{\tot}{ {\rm tot} }&#10;\newcommand{\EM}{{\rm em}}&#10;\newcommand{\Tr}{ {\rm Tr} }&#10;\newcommand{\tr}{ {\rm tr} }&#10;\newcommand{\diag}{ {\rm diag} }&#10;\newcommand{\sgn}{ {\rm sgn} }&#10;\newcommand{\ext}{ {\rm ext} }&#10;\newcommand{\vac}{ {\rm vac} }&#10;\newcommand{\Hall}{ {\rm Hall} }&#10;\newcommand{\eff}{ {\rm eff} }&#10;\newcommand{\fermion}{ {\rm fermion} }&#10;\newcommand{\bson}{ {\rm boson} }&#10;\newcommand{\quark}{ {\rm quark} }&#10;\newcommand{\gluon}{ {\rm gluon} }&#10;\newcommand{\ghost}{ {\rm ghost} }&#10;\newcommand{\fin}{ {\rm fin} }&#10;\renewcommand{\div}{ {\rm div} }&#10;\newcommand{\UV}{ {\rm UV} }&#10;\newcommand{\IR}{ {\rm IR} }&#10;\newcommand{\NO}{ {\rm NO} }&#10;\newcommand{\q}{ {\rm q} }&#10;\newcommand{\YM}{ {\rm YM} }&#10;\newcommand{\dyn}{ {\rm dyn} }&#10;\newcommand{\LLL}{ {\rm LLL} }&#10;\newcommand{\hLL}{ {\rm hLL} }&#10;\newcommand{\QCD}{ {\rm QCD} }&#10;\newcommand{\Res}{{ \rm Res }}&#10;\newcommand{\Deb}{ {\rm Debye} }&#10;&#10;\newcommand{\vp}{\vect{p}}&#10;\newcommand{\vk}{\vect{k}}&#10;\newcommand{\vl}{\vect{l}}&#10;\newcommand{\vx}{\vect{x}}&#10;\newcommand{\vgamma}{{\boldsymbol \gamma}}&#10;\newcommand{\vzero}{\vect{0}}&#10;\newcommand{\vv}{\vect{v}}&#10;\newcommand{\vB}{\vect{B}}&#10;&#10;\newcommand{\zero}{ {(0)} }&#10;\newcommand{\one}{ {(1)} }&#10;\newcommand{\two}{ {(2)} }&#10;&#10;%%%%%%%%%%%%%%%%%%%%%%%%%%%%%%%%%%%%%%%%&#10;\begin{document}&#10;%%%%%%%%%%%%%%%%%%%%%%%%%%%%%%%%%%%%%%%%&#10;&#10;\begin{eqnarray}&#10;p_z&#10;\nn&#10;\end{eqnarray}&#10;&#10;%%%%%%%%%%%%%%%%%%%%%%%%%%%%%%%%%%%%%%%%&#10;\end{document}&#10;%%%%%%%%%%%%%%%%%%%%%%%%%%%%%%%%%%%%%%%%"/>
  <p:tag name="IGUANATEXSIZE" val="50"/>
  <p:tag name="IGUANATEXCURSOR" val="3502"/>
  <p:tag name="TRANSPARENCY" val="True"/>
  <p:tag name="FILENAME" val=""/>
  <p:tag name="LATEXENGINEID" val="0"/>
  <p:tag name="TEMPFOLDER" val="C:\w32tex\IguanaTex\temp\"/>
  <p:tag name="LATEXFORMHEIGHT" val="312"/>
  <p:tag name="LATEXFORMWIDTH" val="384"/>
  <p:tag name="LATEXFORMWRAP" val="True"/>
  <p:tag name="BITMAPVECTOR" val="0"/>
</p:tagLst>
</file>

<file path=ppt/tags/tag43.xml><?xml version="1.0" encoding="utf-8"?>
<p:tagLst xmlns:a="http://schemas.openxmlformats.org/drawingml/2006/main" xmlns:r="http://schemas.openxmlformats.org/officeDocument/2006/relationships" xmlns:p="http://schemas.openxmlformats.org/presentationml/2006/main">
  <p:tag name="OUTPUTDPI" val="1200"/>
  <p:tag name="ORIGINALHEIGHT" val="152.9809"/>
  <p:tag name="ORIGINALWIDTH" val="522.6846"/>
  <p:tag name="LATEXADDIN" val="\documentclass{article}&#10;\pagestyle{empty}&#10;&#10;\usepackage{latexsym}&#10;\usepackage{amsfonts}&#10;\usepackage{amssymb}&#10;\usepackage{amsmath}&#10;\usepackage{bm}&#10;\usepackage{mathrsfs} &#10;\usepackage{color}&#10;&#10;\usepackage{slashed}&#10;&#10;\newcommand{\com}[1]{{\color[rgb]{0,0,1}{#1}}}&#10;\newcommand{\cgd}[1]{{\color[rgb]{1,0,0}{#1}}}&#10;\newcommand{\gr}[1]{{\color[rgb]{0.25,0.7,0.25}{#1}}}&#10;\newcommand{\blue}[1]{\textcolor[named]{Blue}{#1}}&#10;\newcommand{\green}[1]{{\color[rgb]{0.1,0.6,0.2}{#1}}}&#10;\newcommand{\red}[1]{\textcolor[named]{Red}{#1}}&#10;\newcommand{\gray}[1]{{\color[rgb]{0.7,0.7,0.7}{#1}}}&#10;\newcommand{\pp}[1]{{\color[rgb]{0.7,0.3,0.9}{#1}}}&#10;&#10;%%%%%%%%%%%%%%%%%%%%%%%%%%&#10;&#10;\newcommand{\QED}{\mathrm{QED}}&#10;\newcommand{\eq}{\mathrm{eq}}&#10;&#10;%%%%%%%%%%%%%%%%%%%%%%%%%%%&#10;&#10;\newcommand{\sla}{\slashed}&#10;\newcommand{\nn}{\nonumber}&#10;\newcommand\eref[1]{Eq.~(\ref{#1})}&#10;\newcommand\fref[1]{Fig.~\ref{#1}}&#10;&#10;%%%%%%%%%% Greek alphabets&#10;\renewcommand{\a}{\alpha}&#10;\renewcommand{\b}{\beta}&#10;\renewcommand{\d}{{\delta}}&#10;\renewcommand{\k}{\kappa}&#10;\renewcommand{\l}{\lambda}&#10;\newcommand{\Lam}{ \Lambda }&#10;\newcommand{\al}{\alpha}&#10;\newcommand{\be}{\beta}&#10;&#10;\newcommand{\ep}{ \epsilon }&#10;\newcommand{\vep}{ \varepsilon }&#10;\newcommand{\Gam}{ \Gamma }&#10;\newcommand{\gam}{ \gamma }&#10;\newcommand{\bgam}{ {\bm \gamma} }&#10;&#10;\newcommand{\Lm}{ \Lambda }&#10;&#10;%%%%%%%%%% 3D vectors&#10;\newcommand{\bx}{{\bm{x}}}&#10;\newcommand{\br}{{\bm{r}}}&#10;\newcommand{\bk}{{\bm{k}}}&#10;\newcommand{\bp}{{\bm{p}}}&#10;\newcommand{\bq}{{\bm{q}}}&#10;\newcommand{\bv}{{\bm{v}}}&#10;\newcommand{\bA}{{\bm{A}}}&#10;\newcommand{\bB}{{\bm B}}&#10;\newcommand{\bE}{{\bm E}}&#10;\newcommand{\bj}{{\bm j}}&#10;&#10;\newcommand{\integ}{\int\!\!}&#10;\newcommand{\xint}{\int d^4x}&#10;\newcommand{\pint}{\int \frac{d^4p}{ (2\pi)^4}}&#10;\newcommand{\tint}{\int_{-\infty}^{\infty}}&#10;&#10;\newcommand{\id}{\mbox{1}\hspace{-0.25em}\mbox{l}}&#10;\newcommand{\1}{\mbox{1}\hspace{-0.25em}\mbox{l}}&#10;&#10;&#10;\newcommand{\F}{ {\mathscr{F}} }&#10;\newcommand{\G}{ {\mathscr{G}} }&#10;\renewcommand{\Finv}{ {\mathscr{F}} }&#10;\newcommand{\Ginv}{ {\mathscr{G}} }&#10;\newcommand{\prj}{ {\mathcal P} }&#10;\newcommand{\Q}{ {\mathcal Q} }&#10;\newcommand{\Ham}{ {\mathcal H} }&#10;\newcommand{\Lag}{ {\cal{L}} }&#10;\newcommand{\M}{ {\mathcal M} }&#10;\newcommand{\N}{ {\mathcal N} }&#10;\newcommand{\T}{ {\mathcal T} }&#10;\newcommand{\order}{ {\mathcal O} }&#10;&#10;\newcommand{\as}{ \alpha_s }&#10;\newcommand{\para}{ \parallel}&#10;\newcommand{\tot}{ {\rm tot} }&#10;\newcommand{\EM}{{\rm em}}&#10;\newcommand{\Tr}{ {\rm Tr} }&#10;\newcommand{\tr}{ {\rm tr} }&#10;\newcommand{\diag}{ {\rm diag} }&#10;\newcommand{\sgn}{ {\rm sgn} }&#10;\newcommand{\ext}{ {\rm ext} }&#10;\newcommand{\vac}{ {\rm vac} }&#10;\newcommand{\Hall}{ {\rm Hall} }&#10;\newcommand{\eff}{ {\rm eff} }&#10;\newcommand{\fermion}{ {\rm fermion} }&#10;\newcommand{\bson}{ {\rm boson} }&#10;\newcommand{\quark}{ {\rm quark} }&#10;\newcommand{\gluon}{ {\rm gluon} }&#10;\newcommand{\ghost}{ {\rm ghost} }&#10;\newcommand{\fin}{ {\rm fin} }&#10;\renewcommand{\div}{ {\rm div} }&#10;\newcommand{\UV}{ {\rm UV} }&#10;\newcommand{\IR}{ {\rm IR} }&#10;\newcommand{\NO}{ {\rm NO} }&#10;\newcommand{\q}{ {\rm q} }&#10;\newcommand{\YM}{ {\rm YM} }&#10;\newcommand{\dyn}{ {\rm dyn} }&#10;\newcommand{\LLL}{ {\rm LLL} }&#10;\newcommand{\hLL}{ {\rm hLL} }&#10;\newcommand{\QCD}{ {\rm QCD} }&#10;\newcommand{\Res}{{ \rm Res }}&#10;\newcommand{\Deb}{ {\rm Debye} }&#10;&#10;\newcommand{\vp}{\vect{p}}&#10;\newcommand{\vk}{\vect{k}}&#10;\newcommand{\vl}{\vect{l}}&#10;\newcommand{\vx}{\vect{x}}&#10;\newcommand{\vgamma}{{\boldsymbol \gamma}}&#10;\newcommand{\vzero}{\vect{0}}&#10;\newcommand{\vv}{\vect{v}}&#10;\newcommand{\vB}{\vect{B}}&#10;&#10;\newcommand{\zero}{ {(0)} }&#10;\newcommand{\one}{ {(1)} }&#10;\newcommand{\two}{ {(2)} }&#10;&#10;\newcommand{\pd}{\partial}&#10;\renewcommand{\=}{&amp;=&amp;}&#10;\newcommand{\nnb}{\nn\\}&#10;&#10;%%%%%%%%%%%%%%%%%%%%%%%%%%%%%%%%%%%%%%%%&#10;\begin{document}&#10;%%%%%%%%%%%%%%%%%%%%%%%%%%%%%%%%%%%%%%%%&#10;&#10;\begin{eqnarray}&#10;\order\left( (eB)^0\right)&#10;\nn&#10;\end{eqnarray}&#10;&#10;%%%%%%%%%%%%%%%%%%%%%%%%%%%%%%%%%%%%%%%%&#10;\end{document}&#10;%%%%%%%%%%%%%%%%%%%%%%%%%%%%%%%%%%%%%%%%"/>
  <p:tag name="IGUANATEXSIZE" val="18"/>
  <p:tag name="IGUANATEXCURSOR" val="3708"/>
  <p:tag name="TRANSPARENCY" val="True"/>
  <p:tag name="FILENAME" val=""/>
  <p:tag name="LATEXENGINEID" val="0"/>
  <p:tag name="TEMPFOLDER" val="C:\w32tex\IguanaTex\temp\"/>
  <p:tag name="LATEXFORMHEIGHT" val="312"/>
  <p:tag name="LATEXFORMWIDTH" val="384"/>
  <p:tag name="LATEXFORMWRAP" val="True"/>
  <p:tag name="BITMAPVECTOR" val="0"/>
</p:tagLst>
</file>

<file path=ppt/tags/tag44.xml><?xml version="1.0" encoding="utf-8"?>
<p:tagLst xmlns:a="http://schemas.openxmlformats.org/drawingml/2006/main" xmlns:r="http://schemas.openxmlformats.org/officeDocument/2006/relationships" xmlns:p="http://schemas.openxmlformats.org/presentationml/2006/main">
  <p:tag name="OUTPUTDPI" val="1200"/>
  <p:tag name="ORIGINALHEIGHT" val="152.9809"/>
  <p:tag name="ORIGINALWIDTH" val="522.6846"/>
  <p:tag name="LATEXADDIN" val="\documentclass{article}&#10;\pagestyle{empty}&#10;&#10;\usepackage{latexsym}&#10;\usepackage{amsfonts}&#10;\usepackage{amssymb}&#10;\usepackage{amsmath}&#10;\usepackage{bm}&#10;\usepackage{mathrsfs} &#10;\usepackage{color}&#10;&#10;\usepackage{slashed}&#10;&#10;\newcommand{\com}[1]{{\color[rgb]{0,0,1}{#1}}}&#10;\newcommand{\cgd}[1]{{\color[rgb]{1,0,0}{#1}}}&#10;\newcommand{\gr}[1]{{\color[rgb]{0.25,0.7,0.25}{#1}}}&#10;\newcommand{\blue}[1]{\textcolor[named]{Blue}{#1}}&#10;\newcommand{\green}[1]{{\color[rgb]{0.1,0.6,0.2}{#1}}}&#10;\newcommand{\red}[1]{\textcolor[named]{Red}{#1}}&#10;\newcommand{\gray}[1]{{\color[rgb]{0.7,0.7,0.7}{#1}}}&#10;\newcommand{\pp}[1]{{\color[rgb]{0.7,0.3,0.9}{#1}}}&#10;&#10;%%%%%%%%%%%%%%%%%%%%%%%%%%&#10;&#10;\newcommand{\QED}{\mathrm{QED}}&#10;\newcommand{\eq}{\mathrm{eq}}&#10;&#10;%%%%%%%%%%%%%%%%%%%%%%%%%%%&#10;&#10;\newcommand{\sla}{\slashed}&#10;\newcommand{\nn}{\nonumber}&#10;\newcommand\eref[1]{Eq.~(\ref{#1})}&#10;\newcommand\fref[1]{Fig.~\ref{#1}}&#10;&#10;%%%%%%%%%% Greek alphabets&#10;\renewcommand{\a}{\alpha}&#10;\renewcommand{\b}{\beta}&#10;\renewcommand{\d}{{\delta}}&#10;\renewcommand{\k}{\kappa}&#10;\renewcommand{\l}{\lambda}&#10;\newcommand{\Lam}{ \Lambda }&#10;\newcommand{\al}{\alpha}&#10;\newcommand{\be}{\beta}&#10;&#10;\newcommand{\ep}{ \epsilon }&#10;\newcommand{\vep}{ \varepsilon }&#10;\newcommand{\Gam}{ \Gamma }&#10;\newcommand{\gam}{ \gamma }&#10;\newcommand{\bgam}{ {\bm \gamma} }&#10;&#10;\newcommand{\Lm}{ \Lambda }&#10;&#10;%%%%%%%%%% 3D vectors&#10;\newcommand{\bx}{{\bm{x}}}&#10;\newcommand{\br}{{\bm{r}}}&#10;\newcommand{\bk}{{\bm{k}}}&#10;\newcommand{\bp}{{\bm{p}}}&#10;\newcommand{\bq}{{\bm{q}}}&#10;\newcommand{\bv}{{\bm{v}}}&#10;\newcommand{\bA}{{\bm{A}}}&#10;\newcommand{\bB}{{\bm B}}&#10;\newcommand{\bE}{{\bm E}}&#10;\newcommand{\bj}{{\bm j}}&#10;&#10;\newcommand{\integ}{\int\!\!}&#10;\newcommand{\xint}{\int d^4x}&#10;\newcommand{\pint}{\int \frac{d^4p}{ (2\pi)^4}}&#10;\newcommand{\tint}{\int_{-\infty}^{\infty}}&#10;&#10;\newcommand{\id}{\mbox{1}\hspace{-0.25em}\mbox{l}}&#10;\newcommand{\1}{\mbox{1}\hspace{-0.25em}\mbox{l}}&#10;&#10;&#10;\newcommand{\F}{ {\mathscr{F}} }&#10;\newcommand{\G}{ {\mathscr{G}} }&#10;\renewcommand{\Finv}{ {\mathscr{F}} }&#10;\newcommand{\Ginv}{ {\mathscr{G}} }&#10;\newcommand{\prj}{ {\mathcal P} }&#10;\newcommand{\Q}{ {\mathcal Q} }&#10;\newcommand{\Ham}{ {\mathcal H} }&#10;\newcommand{\Lag}{ {\cal{L}} }&#10;\newcommand{\M}{ {\mathcal M} }&#10;\newcommand{\N}{ {\mathcal N} }&#10;\newcommand{\T}{ {\mathcal T} }&#10;\newcommand{\order}{ {\mathcal O} }&#10;&#10;\newcommand{\as}{ \alpha_s }&#10;\newcommand{\para}{ \parallel}&#10;\newcommand{\tot}{ {\rm tot} }&#10;\newcommand{\EM}{{\rm em}}&#10;\newcommand{\Tr}{ {\rm Tr} }&#10;\newcommand{\tr}{ {\rm tr} }&#10;\newcommand{\diag}{ {\rm diag} }&#10;\newcommand{\sgn}{ {\rm sgn} }&#10;\newcommand{\ext}{ {\rm ext} }&#10;\newcommand{\vac}{ {\rm vac} }&#10;\newcommand{\Hall}{ {\rm Hall} }&#10;\newcommand{\eff}{ {\rm eff} }&#10;\newcommand{\fermion}{ {\rm fermion} }&#10;\newcommand{\bson}{ {\rm boson} }&#10;\newcommand{\quark}{ {\rm quark} }&#10;\newcommand{\gluon}{ {\rm gluon} }&#10;\newcommand{\ghost}{ {\rm ghost} }&#10;\newcommand{\fin}{ {\rm fin} }&#10;\renewcommand{\div}{ {\rm div} }&#10;\newcommand{\UV}{ {\rm UV} }&#10;\newcommand{\IR}{ {\rm IR} }&#10;\newcommand{\NO}{ {\rm NO} }&#10;\newcommand{\q}{ {\rm q} }&#10;\newcommand{\YM}{ {\rm YM} }&#10;\newcommand{\dyn}{ {\rm dyn} }&#10;\newcommand{\LLL}{ {\rm LLL} }&#10;\newcommand{\hLL}{ {\rm hLL} }&#10;\newcommand{\QCD}{ {\rm QCD} }&#10;\newcommand{\Res}{{ \rm Res }}&#10;\newcommand{\Deb}{ {\rm Debye} }&#10;&#10;\newcommand{\vp}{\vect{p}}&#10;\newcommand{\vk}{\vect{k}}&#10;\newcommand{\vl}{\vect{l}}&#10;\newcommand{\vx}{\vect{x}}&#10;\newcommand{\vgamma}{{\boldsymbol \gamma}}&#10;\newcommand{\vzero}{\vect{0}}&#10;\newcommand{\vv}{\vect{v}}&#10;\newcommand{\vB}{\vect{B}}&#10;&#10;\newcommand{\zero}{ {(0)} }&#10;\newcommand{\one}{ {(1)} }&#10;\newcommand{\two}{ {(2)} }&#10;&#10;\newcommand{\pd}{\partial}&#10;\renewcommand{\=}{&amp;=&amp;}&#10;\newcommand{\nnb}{\nn\\}&#10;&#10;%%%%%%%%%%%%%%%%%%%%%%%%%%%%%%%%%%%%%%%%&#10;\begin{document}&#10;%%%%%%%%%%%%%%%%%%%%%%%%%%%%%%%%%%%%%%%%&#10;&#10;\begin{eqnarray}&#10;\order\left( (eB)^2\right)&#10;\nn&#10;\end{eqnarray}&#10;&#10;%%%%%%%%%%%%%%%%%%%%%%%%%%%%%%%%%%%%%%%%&#10;\end{document}&#10;%%%%%%%%%%%%%%%%%%%%%%%%%%%%%%%%%%%%%%%%"/>
  <p:tag name="IGUANATEXSIZE" val="18"/>
  <p:tag name="IGUANATEXCURSOR" val="3710"/>
  <p:tag name="TRANSPARENCY" val="True"/>
  <p:tag name="FILENAME" val=""/>
  <p:tag name="LATEXENGINEID" val="0"/>
  <p:tag name="TEMPFOLDER" val="C:\w32tex\IguanaTex\temp\"/>
  <p:tag name="LATEXFORMHEIGHT" val="312"/>
  <p:tag name="LATEXFORMWIDTH" val="384"/>
  <p:tag name="LATEXFORMWRAP" val="True"/>
  <p:tag name="BITMAPVECTOR" val="0"/>
</p:tagLst>
</file>

<file path=ppt/tags/tag45.xml><?xml version="1.0" encoding="utf-8"?>
<p:tagLst xmlns:a="http://schemas.openxmlformats.org/drawingml/2006/main" xmlns:r="http://schemas.openxmlformats.org/officeDocument/2006/relationships" xmlns:p="http://schemas.openxmlformats.org/presentationml/2006/main">
  <p:tag name="OUTPUTDPI" val="1200"/>
  <p:tag name="ORIGINALHEIGHT" val="153.7308"/>
  <p:tag name="ORIGINALWIDTH" val="522.6846"/>
  <p:tag name="LATEXADDIN" val="\documentclass{article}&#10;\pagestyle{empty}&#10;&#10;\usepackage{latexsym}&#10;\usepackage{amsfonts}&#10;\usepackage{amssymb}&#10;\usepackage{amsmath}&#10;\usepackage{bm}&#10;\usepackage{mathrsfs} &#10;\usepackage{color}&#10;&#10;\usepackage{slashed}&#10;&#10;\newcommand{\com}[1]{{\color[rgb]{0,0,1}{#1}}}&#10;\newcommand{\cgd}[1]{{\color[rgb]{1,0,0}{#1}}}&#10;\newcommand{\gr}[1]{{\color[rgb]{0.25,0.7,0.25}{#1}}}&#10;\newcommand{\blue}[1]{\textcolor[named]{Blue}{#1}}&#10;\newcommand{\green}[1]{{\color[rgb]{0.1,0.6,0.2}{#1}}}&#10;\newcommand{\red}[1]{\textcolor[named]{Red}{#1}}&#10;\newcommand{\gray}[1]{{\color[rgb]{0.7,0.7,0.7}{#1}}}&#10;\newcommand{\pp}[1]{{\color[rgb]{0.7,0.3,0.9}{#1}}}&#10;&#10;%%%%%%%%%%%%%%%%%%%%%%%%%%&#10;&#10;\newcommand{\QED}{\mathrm{QED}}&#10;\newcommand{\eq}{\mathrm{eq}}&#10;&#10;%%%%%%%%%%%%%%%%%%%%%%%%%%%&#10;&#10;\newcommand{\sla}{\slashed}&#10;\newcommand{\nn}{\nonumber}&#10;\newcommand\eref[1]{Eq.~(\ref{#1})}&#10;\newcommand\fref[1]{Fig.~\ref{#1}}&#10;&#10;%%%%%%%%%% Greek alphabets&#10;\renewcommand{\a}{\alpha}&#10;\renewcommand{\b}{\beta}&#10;\renewcommand{\d}{{\delta}}&#10;\renewcommand{\k}{\kappa}&#10;\renewcommand{\l}{\lambda}&#10;\newcommand{\Lam}{ \Lambda }&#10;\newcommand{\al}{\alpha}&#10;\newcommand{\be}{\beta}&#10;&#10;\newcommand{\ep}{ \epsilon }&#10;\newcommand{\vep}{ \varepsilon }&#10;\newcommand{\Gam}{ \Gamma }&#10;\newcommand{\gam}{ \gamma }&#10;\newcommand{\bgam}{ {\bm \gamma} }&#10;&#10;\newcommand{\Lm}{ \Lambda }&#10;&#10;%%%%%%%%%% 3D vectors&#10;\newcommand{\bx}{{\bm{x}}}&#10;\newcommand{\br}{{\bm{r}}}&#10;\newcommand{\bk}{{\bm{k}}}&#10;\newcommand{\bp}{{\bm{p}}}&#10;\newcommand{\bq}{{\bm{q}}}&#10;\newcommand{\bv}{{\bm{v}}}&#10;\newcommand{\bA}{{\bm{A}}}&#10;\newcommand{\bB}{{\bm B}}&#10;\newcommand{\bE}{{\bm E}}&#10;\newcommand{\bj}{{\bm j}}&#10;&#10;\newcommand{\integ}{\int\!\!}&#10;\newcommand{\xint}{\int d^4x}&#10;\newcommand{\pint}{\int \frac{d^4p}{ (2\pi)^4}}&#10;\newcommand{\tint}{\int_{-\infty}^{\infty}}&#10;&#10;\newcommand{\id}{\mbox{1}\hspace{-0.25em}\mbox{l}}&#10;\newcommand{\1}{\mbox{1}\hspace{-0.25em}\mbox{l}}&#10;&#10;&#10;\newcommand{\F}{ {\mathscr{F}} }&#10;\newcommand{\G}{ {\mathscr{G}} }&#10;\renewcommand{\Finv}{ {\mathscr{F}} }&#10;\newcommand{\Ginv}{ {\mathscr{G}} }&#10;\newcommand{\prj}{ {\mathcal P} }&#10;\newcommand{\Q}{ {\mathcal Q} }&#10;\newcommand{\Ham}{ {\mathcal H} }&#10;\newcommand{\Lag}{ {\cal{L}} }&#10;\newcommand{\M}{ {\mathcal M} }&#10;\newcommand{\N}{ {\mathcal N} }&#10;\newcommand{\T}{ {\mathcal T} }&#10;\newcommand{\order}{ {\mathcal O} }&#10;&#10;\newcommand{\as}{ \alpha_s }&#10;\newcommand{\para}{ \parallel}&#10;\newcommand{\tot}{ {\rm tot} }&#10;\newcommand{\EM}{{\rm em}}&#10;\newcommand{\Tr}{ {\rm Tr} }&#10;\newcommand{\tr}{ {\rm tr} }&#10;\newcommand{\diag}{ {\rm diag} }&#10;\newcommand{\sgn}{ {\rm sgn} }&#10;\newcommand{\ext}{ {\rm ext} }&#10;\newcommand{\vac}{ {\rm vac} }&#10;\newcommand{\Hall}{ {\rm Hall} }&#10;\newcommand{\eff}{ {\rm eff} }&#10;\newcommand{\fermion}{ {\rm fermion} }&#10;\newcommand{\bson}{ {\rm boson} }&#10;\newcommand{\quark}{ {\rm quark} }&#10;\newcommand{\gluon}{ {\rm gluon} }&#10;\newcommand{\ghost}{ {\rm ghost} }&#10;\newcommand{\fin}{ {\rm fin} }&#10;\renewcommand{\div}{ {\rm div} }&#10;\newcommand{\UV}{ {\rm UV} }&#10;\newcommand{\IR}{ {\rm IR} }&#10;\newcommand{\NO}{ {\rm NO} }&#10;\newcommand{\q}{ {\rm q} }&#10;\newcommand{\YM}{ {\rm YM} }&#10;\newcommand{\dyn}{ {\rm dyn} }&#10;\newcommand{\LLL}{ {\rm LLL} }&#10;\newcommand{\hLL}{ {\rm hLL} }&#10;\newcommand{\QCD}{ {\rm QCD} }&#10;\newcommand{\Res}{{ \rm Res }}&#10;\newcommand{\Deb}{ {\rm Debye} }&#10;&#10;\newcommand{\vp}{\vect{p}}&#10;\newcommand{\vk}{\vect{k}}&#10;\newcommand{\vl}{\vect{l}}&#10;\newcommand{\vx}{\vect{x}}&#10;\newcommand{\vgamma}{{\boldsymbol \gamma}}&#10;\newcommand{\vzero}{\vect{0}}&#10;\newcommand{\vv}{\vect{v}}&#10;\newcommand{\vB}{\vect{B}}&#10;&#10;\newcommand{\zero}{ {(0)} }&#10;\newcommand{\one}{ {(1)} }&#10;\newcommand{\two}{ {(2)} }&#10;&#10;\newcommand{\pd}{\partial}&#10;\renewcommand{\=}{&amp;=&amp;}&#10;\newcommand{\nnb}{\nn\\}&#10;&#10;%%%%%%%%%%%%%%%%%%%%%%%%%%%%%%%%%%%%%%%%&#10;\begin{document}&#10;%%%%%%%%%%%%%%%%%%%%%%%%%%%%%%%%%%%%%%%%&#10;&#10;\begin{eqnarray}&#10;\order\left( (eB)^4\right)&#10;\nn&#10;\end{eqnarray}&#10;&#10;%%%%%%%%%%%%%%%%%%%%%%%%%%%%%%%%%%%%%%%%&#10;\end{document}&#10;%%%%%%%%%%%%%%%%%%%%%%%%%%%%%%%%%%%%%%%%"/>
  <p:tag name="IGUANATEXSIZE" val="18"/>
  <p:tag name="IGUANATEXCURSOR" val="3710"/>
  <p:tag name="TRANSPARENCY" val="True"/>
  <p:tag name="FILENAME" val=""/>
  <p:tag name="LATEXENGINEID" val="0"/>
  <p:tag name="TEMPFOLDER" val="C:\w32tex\IguanaTex\temp\"/>
  <p:tag name="LATEXFORMHEIGHT" val="312"/>
  <p:tag name="LATEXFORMWIDTH" val="384"/>
  <p:tag name="LATEXFORMWRAP" val="True"/>
  <p:tag name="BITMAPVECTOR" val="0"/>
</p:tagLst>
</file>

<file path=ppt/tags/tag46.xml><?xml version="1.0" encoding="utf-8"?>
<p:tagLst xmlns:a="http://schemas.openxmlformats.org/drawingml/2006/main" xmlns:r="http://schemas.openxmlformats.org/officeDocument/2006/relationships" xmlns:p="http://schemas.openxmlformats.org/presentationml/2006/main">
  <p:tag name="OUTPUTDPI" val="1200"/>
  <p:tag name="ORIGINALHEIGHT" val="152.9809"/>
  <p:tag name="ORIGINALWIDTH" val="522.6846"/>
  <p:tag name="LATEXADDIN" val="\documentclass{article}&#10;\pagestyle{empty}&#10;&#10;\usepackage{latexsym}&#10;\usepackage{amsfonts}&#10;\usepackage{amssymb}&#10;\usepackage{amsmath}&#10;\usepackage{bm}&#10;\usepackage{mathrsfs} &#10;\usepackage{color}&#10;&#10;\usepackage{slashed}&#10;&#10;\newcommand{\com}[1]{{\color[rgb]{0,0,1}{#1}}}&#10;\newcommand{\cgd}[1]{{\color[rgb]{1,0,0}{#1}}}&#10;\newcommand{\gr}[1]{{\color[rgb]{0.25,0.7,0.25}{#1}}}&#10;\newcommand{\blue}[1]{\textcolor[named]{Blue}{#1}}&#10;\newcommand{\green}[1]{{\color[rgb]{0.1,0.6,0.2}{#1}}}&#10;\newcommand{\red}[1]{\textcolor[named]{Red}{#1}}&#10;\newcommand{\gray}[1]{{\color[rgb]{0.7,0.7,0.7}{#1}}}&#10;\newcommand{\pp}[1]{{\color[rgb]{0.7,0.3,0.9}{#1}}}&#10;&#10;%%%%%%%%%%%%%%%%%%%%%%%%%%&#10;&#10;\newcommand{\QED}{\mathrm{QED}}&#10;\newcommand{\eq}{\mathrm{eq}}&#10;&#10;%%%%%%%%%%%%%%%%%%%%%%%%%%%&#10;&#10;\newcommand{\sla}{\slashed}&#10;\newcommand{\nn}{\nonumber}&#10;\newcommand\eref[1]{Eq.~(\ref{#1})}&#10;\newcommand\fref[1]{Fig.~\ref{#1}}&#10;&#10;%%%%%%%%%% Greek alphabets&#10;\renewcommand{\a}{\alpha}&#10;\renewcommand{\b}{\beta}&#10;\renewcommand{\d}{{\delta}}&#10;\renewcommand{\k}{\kappa}&#10;\renewcommand{\l}{\lambda}&#10;\newcommand{\Lam}{ \Lambda }&#10;\newcommand{\al}{\alpha}&#10;\newcommand{\be}{\beta}&#10;&#10;\newcommand{\ep}{ \epsilon }&#10;\newcommand{\vep}{ \varepsilon }&#10;\newcommand{\Gam}{ \Gamma }&#10;\newcommand{\gam}{ \gamma }&#10;\newcommand{\bgam}{ {\bm \gamma} }&#10;&#10;\newcommand{\Lm}{ \Lambda }&#10;&#10;%%%%%%%%%% 3D vectors&#10;\newcommand{\bx}{{\bm{x}}}&#10;\newcommand{\br}{{\bm{r}}}&#10;\newcommand{\bk}{{\bm{k}}}&#10;\newcommand{\bp}{{\bm{p}}}&#10;\newcommand{\bq}{{\bm{q}}}&#10;\newcommand{\bv}{{\bm{v}}}&#10;\newcommand{\bA}{{\bm{A}}}&#10;\newcommand{\bB}{{\bm B}}&#10;\newcommand{\bE}{{\bm E}}&#10;\newcommand{\bj}{{\bm j}}&#10;&#10;\newcommand{\integ}{\int\!\!}&#10;\newcommand{\xint}{\int d^4x}&#10;\newcommand{\pint}{\int \frac{d^4p}{ (2\pi)^4}}&#10;\newcommand{\tint}{\int_{-\infty}^{\infty}}&#10;&#10;\newcommand{\id}{\mbox{1}\hspace{-0.25em}\mbox{l}}&#10;\newcommand{\1}{\mbox{1}\hspace{-0.25em}\mbox{l}}&#10;&#10;&#10;\newcommand{\F}{ {\mathscr{F}} }&#10;\newcommand{\G}{ {\mathscr{G}} }&#10;\renewcommand{\Finv}{ {\mathscr{F}} }&#10;\newcommand{\Ginv}{ {\mathscr{G}} }&#10;\newcommand{\prj}{ {\mathcal P} }&#10;\newcommand{\Q}{ {\mathcal Q} }&#10;\newcommand{\Ham}{ {\mathcal H} }&#10;\newcommand{\Lag}{ {\cal{L}} }&#10;\newcommand{\M}{ {\mathcal M} }&#10;\newcommand{\N}{ {\mathcal N} }&#10;\newcommand{\T}{ {\mathcal T} }&#10;\newcommand{\order}{ {\mathcal O} }&#10;&#10;\newcommand{\as}{ \alpha_s }&#10;\newcommand{\para}{ \parallel}&#10;\newcommand{\tot}{ {\rm tot} }&#10;\newcommand{\EM}{{\rm em}}&#10;\newcommand{\Tr}{ {\rm Tr} }&#10;\newcommand{\tr}{ {\rm tr} }&#10;\newcommand{\diag}{ {\rm diag} }&#10;\newcommand{\sgn}{ {\rm sgn} }&#10;\newcommand{\ext}{ {\rm ext} }&#10;\newcommand{\vac}{ {\rm vac} }&#10;\newcommand{\Hall}{ {\rm Hall} }&#10;\newcommand{\eff}{ {\rm eff} }&#10;\newcommand{\fermion}{ {\rm fermion} }&#10;\newcommand{\bson}{ {\rm boson} }&#10;\newcommand{\quark}{ {\rm quark} }&#10;\newcommand{\gluon}{ {\rm gluon} }&#10;\newcommand{\ghost}{ {\rm ghost} }&#10;\newcommand{\fin}{ {\rm fin} }&#10;\renewcommand{\div}{ {\rm div} }&#10;\newcommand{\UV}{ {\rm UV} }&#10;\newcommand{\IR}{ {\rm IR} }&#10;\newcommand{\NO}{ {\rm NO} }&#10;\newcommand{\q}{ {\rm q} }&#10;\newcommand{\YM}{ {\rm YM} }&#10;\newcommand{\dyn}{ {\rm dyn} }&#10;\newcommand{\LLL}{ {\rm LLL} }&#10;\newcommand{\hLL}{ {\rm hLL} }&#10;\newcommand{\QCD}{ {\rm QCD} }&#10;\newcommand{\Res}{{ \rm Res }}&#10;\newcommand{\Deb}{ {\rm Debye} }&#10;&#10;\newcommand{\vp}{\vect{p}}&#10;\newcommand{\vk}{\vect{k}}&#10;\newcommand{\vl}{\vect{l}}&#10;\newcommand{\vx}{\vect{x}}&#10;\newcommand{\vgamma}{{\boldsymbol \gamma}}&#10;\newcommand{\vzero}{\vect{0}}&#10;\newcommand{\vv}{\vect{v}}&#10;\newcommand{\vB}{\vect{B}}&#10;&#10;\newcommand{\zero}{ {(0)} }&#10;\newcommand{\one}{ {(1)} }&#10;\newcommand{\two}{ {(2)} }&#10;&#10;\newcommand{\pd}{\partial}&#10;\renewcommand{\=}{&amp;=&amp;}&#10;\newcommand{\nnb}{\nn\\}&#10;&#10;%%%%%%%%%%%%%%%%%%%%%%%%%%%%%%%%%%%%%%%%&#10;\begin{document}&#10;%%%%%%%%%%%%%%%%%%%%%%%%%%%%%%%%%%%%%%%%&#10;&#10;\begin{eqnarray}&#10;\order\left( (eB)^6\right)&#10;\nn&#10;\end{eqnarray}&#10;&#10;%%%%%%%%%%%%%%%%%%%%%%%%%%%%%%%%%%%%%%%%&#10;\end{document}&#10;%%%%%%%%%%%%%%%%%%%%%%%%%%%%%%%%%%%%%%%%"/>
  <p:tag name="IGUANATEXSIZE" val="18"/>
  <p:tag name="IGUANATEXCURSOR" val="3710"/>
  <p:tag name="TRANSPARENCY" val="True"/>
  <p:tag name="FILENAME" val=""/>
  <p:tag name="LATEXENGINEID" val="0"/>
  <p:tag name="TEMPFOLDER" val="C:\w32tex\IguanaTex\temp\"/>
  <p:tag name="LATEXFORMHEIGHT" val="312"/>
  <p:tag name="LATEXFORMWIDTH" val="384"/>
  <p:tag name="LATEXFORMWRAP" val="True"/>
  <p:tag name="BITMAPVECTOR" val="0"/>
</p:tagLst>
</file>

<file path=ppt/tags/tag47.xml><?xml version="1.0" encoding="utf-8"?>
<p:tagLst xmlns:a="http://schemas.openxmlformats.org/drawingml/2006/main" xmlns:r="http://schemas.openxmlformats.org/officeDocument/2006/relationships" xmlns:p="http://schemas.openxmlformats.org/presentationml/2006/main">
  <p:tag name="OUTPUTDPI" val="1200"/>
  <p:tag name="ORIGINALHEIGHT" val="152.9809"/>
  <p:tag name="ORIGINALWIDTH" val="584.177"/>
  <p:tag name="LATEXADDIN" val="\documentclass{article}&#10;\pagestyle{empty}&#10;&#10;\usepackage{latexsym}&#10;\usepackage{amsfonts}&#10;\usepackage{amssymb}&#10;\usepackage{amsmath}&#10;\usepackage{bm}&#10;\usepackage{mathrsfs} &#10;\usepackage{color}&#10;&#10;\usepackage{slashed}&#10;&#10;\newcommand{\com}[1]{{\color[rgb]{0,0,1}{#1}}}&#10;\newcommand{\cgd}[1]{{\color[rgb]{1,0,0}{#1}}}&#10;\newcommand{\gr}[1]{{\color[rgb]{0.25,0.7,0.25}{#1}}}&#10;\newcommand{\blue}[1]{\textcolor[named]{Blue}{#1}}&#10;\newcommand{\green}[1]{{\color[rgb]{0.1,0.6,0.2}{#1}}}&#10;\newcommand{\red}[1]{\textcolor[named]{Red}{#1}}&#10;\newcommand{\gray}[1]{{\color[rgb]{0.7,0.7,0.7}{#1}}}&#10;\newcommand{\pp}[1]{{\color[rgb]{0.7,0.3,0.9}{#1}}}&#10;&#10;%%%%%%%%%%%%%%%%%%%%%%%%%%&#10;&#10;\newcommand{\QED}{\mathrm{QED}}&#10;\newcommand{\eq}{\mathrm{eq}}&#10;&#10;%%%%%%%%%%%%%%%%%%%%%%%%%%%&#10;&#10;\newcommand{\sla}{\slashed}&#10;\newcommand{\nn}{\nonumber}&#10;\newcommand\eref[1]{Eq.~(\ref{#1})}&#10;\newcommand\fref[1]{Fig.~\ref{#1}}&#10;&#10;%%%%%%%%%% Greek alphabets&#10;\renewcommand{\a}{\alpha}&#10;\renewcommand{\b}{\beta}&#10;\renewcommand{\d}{{\delta}}&#10;\renewcommand{\k}{\kappa}&#10;\renewcommand{\l}{\lambda}&#10;\newcommand{\Lam}{ \Lambda }&#10;\newcommand{\al}{\alpha}&#10;\newcommand{\be}{\beta}&#10;&#10;\newcommand{\ep}{ \epsilon }&#10;\newcommand{\vep}{ \varepsilon }&#10;\newcommand{\Gam}{ \Gamma }&#10;\newcommand{\gam}{ \gamma }&#10;\newcommand{\bgam}{ {\bm \gamma} }&#10;&#10;\newcommand{\Lm}{ \Lambda }&#10;&#10;%%%%%%%%%% 3D vectors&#10;\newcommand{\bx}{{\bm{x}}}&#10;\newcommand{\br}{{\bm{r}}}&#10;\newcommand{\bk}{{\bm{k}}}&#10;\newcommand{\bp}{{\bm{p}}}&#10;\newcommand{\bq}{{\bm{q}}}&#10;\newcommand{\bv}{{\bm{v}}}&#10;\newcommand{\bA}{{\bm{A}}}&#10;\newcommand{\bB}{{\bm B}}&#10;\newcommand{\bE}{{\bm E}}&#10;\newcommand{\bj}{{\bm j}}&#10;&#10;\newcommand{\integ}{\int\!\!}&#10;\newcommand{\xint}{\int d^4x}&#10;\newcommand{\pint}{\int \frac{d^4p}{ (2\pi)^4}}&#10;\newcommand{\tint}{\int_{-\infty}^{\infty}}&#10;&#10;\newcommand{\id}{\mbox{1}\hspace{-0.25em}\mbox{l}}&#10;\newcommand{\1}{\mbox{1}\hspace{-0.25em}\mbox{l}}&#10;&#10;&#10;\newcommand{\F}{ {\mathscr{F}} }&#10;\newcommand{\G}{ {\mathscr{G}} }&#10;\renewcommand{\Finv}{ {\mathscr{F}} }&#10;\newcommand{\Ginv}{ {\mathscr{G}} }&#10;\newcommand{\prj}{ {\mathcal P} }&#10;\newcommand{\Q}{ {\mathcal Q} }&#10;\newcommand{\Ham}{ {\mathcal H} }&#10;\newcommand{\Lag}{ {\cal{L}} }&#10;\newcommand{\M}{ {\mathcal M} }&#10;\newcommand{\N}{ {\mathcal N} }&#10;\newcommand{\T}{ {\mathcal T} }&#10;\newcommand{\order}{ {\mathcal O} }&#10;&#10;\newcommand{\as}{ \alpha_s }&#10;\newcommand{\para}{ \parallel}&#10;\newcommand{\tot}{ {\rm tot} }&#10;\newcommand{\EM}{{\rm em}}&#10;\newcommand{\Tr}{ {\rm Tr} }&#10;\newcommand{\tr}{ {\rm tr} }&#10;\newcommand{\diag}{ {\rm diag} }&#10;\newcommand{\sgn}{ {\rm sgn} }&#10;\newcommand{\ext}{ {\rm ext} }&#10;\newcommand{\vac}{ {\rm vac} }&#10;\newcommand{\Hall}{ {\rm Hall} }&#10;\newcommand{\eff}{ {\rm eff} }&#10;\newcommand{\fermion}{ {\rm fermion} }&#10;\newcommand{\bson}{ {\rm boson} }&#10;\newcommand{\quark}{ {\rm quark} }&#10;\newcommand{\gluon}{ {\rm gluon} }&#10;\newcommand{\ghost}{ {\rm ghost} }&#10;\newcommand{\fin}{ {\rm fin} }&#10;\renewcommand{\div}{ {\rm div} }&#10;\newcommand{\UV}{ {\rm UV} }&#10;\newcommand{\IR}{ {\rm IR} }&#10;\newcommand{\NO}{ {\rm NO} }&#10;\newcommand{\q}{ {\rm q} }&#10;\newcommand{\YM}{ {\rm YM} }&#10;\newcommand{\dyn}{ {\rm dyn} }&#10;\newcommand{\LLL}{ {\rm LLL} }&#10;\newcommand{\hLL}{ {\rm hLL} }&#10;\newcommand{\QCD}{ {\rm QCD} }&#10;\newcommand{\Res}{{ \rm Res }}&#10;\newcommand{\Deb}{ {\rm Debye} }&#10;&#10;\newcommand{\vp}{\vect{p}}&#10;\newcommand{\vk}{\vect{k}}&#10;\newcommand{\vl}{\vect{l}}&#10;\newcommand{\vx}{\vect{x}}&#10;\newcommand{\vgamma}{{\boldsymbol \gamma}}&#10;\newcommand{\vzero}{\vect{0}}&#10;\newcommand{\vv}{\vect{v}}&#10;\newcommand{\vB}{\vect{B}}&#10;&#10;\newcommand{\zero}{ {(0)} }&#10;\newcommand{\one}{ {(1)} }&#10;\newcommand{\two}{ {(2)} }&#10;&#10;\newcommand{\pd}{\partial}&#10;\renewcommand{\=}{&amp;=&amp;}&#10;\newcommand{\nnb}{\nn\\}&#10;&#10;%%%%%%%%%%%%%%%%%%%%%%%%%%%%%%%%%%%%%%%%&#10;\begin{document}&#10;%%%%%%%%%%%%%%%%%%%%%%%%%%%%%%%%%%%%%%%%&#10;&#10;\begin{eqnarray}&#10;\order\left( (eB)^{2n}\right)&#10;\nn&#10;\end{eqnarray}&#10;&#10;%%%%%%%%%%%%%%%%%%%%%%%%%%%%%%%%%%%%%%%%&#10;\end{document}&#10;%%%%%%%%%%%%%%%%%%%%%%%%%%%%%%%%%%%%%%%%"/>
  <p:tag name="IGUANATEXSIZE" val="18"/>
  <p:tag name="IGUANATEXCURSOR" val="3710"/>
  <p:tag name="TRANSPARENCY" val="True"/>
  <p:tag name="FILENAME" val=""/>
  <p:tag name="LATEXENGINEID" val="0"/>
  <p:tag name="TEMPFOLDER" val="C:\w32tex\IguanaTex\temp\"/>
  <p:tag name="LATEXFORMHEIGHT" val="312"/>
  <p:tag name="LATEXFORMWIDTH" val="384"/>
  <p:tag name="LATEXFORMWRAP" val="True"/>
  <p:tag name="BITMAPVECTOR" val="0"/>
</p:tagLst>
</file>

<file path=ppt/tags/tag48.xml><?xml version="1.0" encoding="utf-8"?>
<p:tagLst xmlns:a="http://schemas.openxmlformats.org/drawingml/2006/main" xmlns:r="http://schemas.openxmlformats.org/officeDocument/2006/relationships" xmlns:p="http://schemas.openxmlformats.org/presentationml/2006/main">
  <p:tag name="OUTPUTDPI" val="1200"/>
  <p:tag name="ORIGINALHEIGHT" val="345.7068"/>
  <p:tag name="ORIGINALWIDTH" val="1217.098"/>
  <p:tag name="LATEXADDIN" val="\documentclass{article}&#10;\pagestyle{empty}&#10;&#10;\usepackage{latexsym}&#10;\usepackage{amsfonts}&#10;\usepackage{amssymb}&#10;\usepackage{amsmath}&#10;\usepackage{bm}&#10;\usepackage{mathrsfs} &#10;\usepackage{color}&#10;&#10;\usepackage{slashed}&#10;&#10;\newcommand{\com}[1]{{\color[rgb]{0,0,1}{#1}}}&#10;\newcommand{\cgd}[1]{{\color[rgb]{1,0,0}{#1}}}&#10;\newcommand{\gr}[1]{{\color[rgb]{0.25,0.7,0.25}{#1}}}&#10;\newcommand{\blue}[1]{\textcolor[named]{Blue}{#1}}&#10;\newcommand{\green}[1]{{\color[rgb]{0.1,0.6,0.2}{#1}}}&#10;\newcommand{\red}[1]{\textcolor[named]{Red}{#1}}&#10;\newcommand{\gray}[1]{{\color[rgb]{0.7,0.7,0.7}{#1}}}&#10;\newcommand{\pp}[1]{{\color[rgb]{0.7,0.3,0.9}{#1}}}&#10;&#10;%%%%%%%%%%%%%%%%%%%%%%%%%%&#10;&#10;\newcommand{\QED}{\mathrm{QED}}&#10;\newcommand{\eq}{\mathrm{eq}}&#10;&#10;%%%%%%%%%%%%%%%%%%%%%%%%%%%&#10;&#10;\newcommand{\sla}{\slashed}&#10;\newcommand{\nn}{\nonumber}&#10;\newcommand\eref[1]{Eq.~(\ref{#1})}&#10;\newcommand\fref[1]{Fig.~\ref{#1}}&#10;&#10;%%%%%%%%%% Greek alphabets&#10;\renewcommand{\a}{\alpha}&#10;\renewcommand{\b}{\beta}&#10;\renewcommand{\d}{{\delta}}&#10;\renewcommand{\k}{\kappa}&#10;\renewcommand{\l}{\lambda}&#10;\newcommand{\Lam}{ \Lambda }&#10;\newcommand{\al}{\alpha}&#10;\newcommand{\be}{\beta}&#10;&#10;\newcommand{\ep}{ \epsilon }&#10;\newcommand{\vep}{ \varepsilon }&#10;\newcommand{\Gam}{ \Gamma }&#10;\newcommand{\gam}{ \gamma }&#10;\newcommand{\bgam}{ {\bm \gamma} }&#10;&#10;\newcommand{\Lm}{ \Lambda }&#10;&#10;%%%%%%%%%% 3D vectors&#10;\newcommand{\bx}{{\bm{x}}}&#10;\newcommand{\br}{{\bm{r}}}&#10;\newcommand{\bk}{{\bm{k}}}&#10;\newcommand{\bp}{{\bm{p}}}&#10;\newcommand{\bq}{{\bm{q}}}&#10;\newcommand{\bv}{{\bm{v}}}&#10;\newcommand{\bA}{{\bm{A}}}&#10;\newcommand{\bB}{{\bm B}}&#10;\newcommand{\bE}{{\bm E}}&#10;\newcommand{\bj}{{\bm j}}&#10;&#10;\newcommand{\integ}{\int\!\!}&#10;\newcommand{\xint}{\int d^4x}&#10;\newcommand{\pint}{\int \frac{d^4p}{ (2\pi)^4}}&#10;\newcommand{\tint}{\int_{-\infty}^{\infty}}&#10;&#10;\newcommand{\id}{\mbox{1}\hspace{-0.25em}\mbox{l}}&#10;\newcommand{\1}{\mbox{1}\hspace{-0.25em}\mbox{l}}&#10;&#10;&#10;\newcommand{\F}{ {\mathscr{F}} }&#10;\newcommand{\G}{ {\mathscr{G}} }&#10;\renewcommand{\Finv}{ {\mathscr{F}} }&#10;\newcommand{\Ginv}{ {\mathscr{G}} }&#10;\newcommand{\prj}{ {\mathcal P} }&#10;\newcommand{\Q}{ {\mathcal Q} }&#10;\newcommand{\Ham}{ {\mathcal H} }&#10;\newcommand{\Lag}{ {\cal{L}} }&#10;\newcommand{\M}{ {\mathcal M} }&#10;\newcommand{\N}{ {\mathcal N} }&#10;\newcommand{\T}{ {\mathcal T} }&#10;\newcommand{\order}{ {\mathcal O} }&#10;&#10;\newcommand{\as}{ \alpha_s }&#10;\newcommand{\para}{ \parallel}&#10;\newcommand{\tot}{ {\rm tot} }&#10;\newcommand{\EM}{{\rm em}}&#10;\newcommand{\Tr}{ {\rm Tr} }&#10;\newcommand{\tr}{ {\rm tr} }&#10;\newcommand{\diag}{ {\rm diag} }&#10;\newcommand{\sgn}{ {\rm sgn} }&#10;\newcommand{\ext}{ {\rm ext} }&#10;\newcommand{\vac}{ {\rm vac} }&#10;\newcommand{\Hall}{ {\rm Hall} }&#10;\newcommand{\eff}{ {\rm eff} }&#10;\newcommand{\fermion}{ {\rm fermion} }&#10;\newcommand{\bson}{ {\rm boson} }&#10;\newcommand{\quark}{ {\rm quark} }&#10;\newcommand{\gluon}{ {\rm gluon} }&#10;\newcommand{\ghost}{ {\rm ghost} }&#10;\newcommand{\fin}{ {\rm fin} }&#10;\renewcommand{\div}{ {\rm div} }&#10;\newcommand{\UV}{ {\rm UV} }&#10;\newcommand{\IR}{ {\rm IR} }&#10;\newcommand{\NO}{ {\rm NO} }&#10;\newcommand{\q}{ {\rm q} }&#10;\newcommand{\YM}{ {\rm YM} }&#10;\newcommand{\dyn}{ {\rm dyn} }&#10;\newcommand{\LLL}{ {\rm LLL} }&#10;\newcommand{\hLL}{ {\rm hLL} }&#10;\newcommand{\QCD}{ {\rm QCD} }&#10;\newcommand{\Res}{{ \rm Res }}&#10;\newcommand{\Deb}{ {\rm Debye} }&#10;&#10;\newcommand{\vp}{\vect{p}}&#10;\newcommand{\vk}{\vect{k}}&#10;\newcommand{\vl}{\vect{l}}&#10;\newcommand{\vx}{\vect{x}}&#10;\newcommand{\vgamma}{{\boldsymbol \gamma}}&#10;\newcommand{\vzero}{\vect{0}}&#10;\newcommand{\vv}{\vect{v}}&#10;\newcommand{\vB}{\vect{B}}&#10;&#10;\newcommand{\zero}{ {(0)} }&#10;\newcommand{\one}{ {(1)} }&#10;\newcommand{\two}{ {(2)} }&#10;&#10;\newcommand{\pd}{\partial}&#10;\renewcommand{\=}{&amp;=&amp;}&#10;\newcommand{\nnb}{\nn\\}&#10;&#10;%%%%%%%%%%%%%%%%%%%%%%%%%%%%%%%%%%%%%%%%&#10;\begin{document}&#10;%%%%%%%%%%%%%%%%%%%%%%%%%%%%%%%%%%%%%%%%&#10;&#10;\begin{eqnarray}&#10;\frac{eB}{2\pi} \sum_{\ell=0}^\infty \sum_{n=0}^\infty&#10;F_{\ell,n} (q_\para^2 , q_\perp^2)&#10;\nn&#10;\end{eqnarray}&#10;&#10;%%%%%%%%%%%%%%%%%%%%%%%%%%%%%%%%%%%%%%%%&#10;\end{document}&#10;%%%%%%%%%%%%%%%%%%%%%%%%%%%%%%%%%%%%%%%%"/>
  <p:tag name="IGUANATEXSIZE" val="50"/>
  <p:tag name="IGUANATEXCURSOR" val="3779"/>
  <p:tag name="TRANSPARENCY" val="True"/>
  <p:tag name="FILENAME" val=""/>
  <p:tag name="LATEXENGINEID" val="0"/>
  <p:tag name="TEMPFOLDER" val="C:\w32tex\IguanaTex\temp\"/>
  <p:tag name="LATEXFORMHEIGHT" val="312"/>
  <p:tag name="LATEXFORMWIDTH" val="384"/>
  <p:tag name="LATEXFORMWRAP" val="True"/>
  <p:tag name="BITMAPVECTOR" val="0"/>
</p:tagLst>
</file>

<file path=ppt/tags/tag49.xml><?xml version="1.0" encoding="utf-8"?>
<p:tagLst xmlns:a="http://schemas.openxmlformats.org/drawingml/2006/main" xmlns:r="http://schemas.openxmlformats.org/officeDocument/2006/relationships" xmlns:p="http://schemas.openxmlformats.org/presentationml/2006/main">
  <p:tag name="OUTPUTDPI" val="1200"/>
  <p:tag name="ORIGINALHEIGHT" val="140.9824"/>
  <p:tag name="ORIGINALWIDTH" val="369.7038"/>
  <p:tag name="LATEXADDIN" val="\documentclass{article}&#10;\pagestyle{empty}&#10;&#10;\usepackage{latexsym}&#10;\usepackage{amsfonts}&#10;\usepackage{amssymb}&#10;\usepackage{amsmath}&#10;\usepackage{bm}&#10;\usepackage{mathrsfs} &#10;\usepackage{color}&#10;&#10;\usepackage{slashed}&#10;&#10;\newcommand{\com}[1]{{\color[rgb]{0,0,1}{#1}}}&#10;\newcommand{\cgd}[1]{{\color[rgb]{1,0,0}{#1}}}&#10;\newcommand{\gr}[1]{{\color[rgb]{0.25,0.7,0.25}{#1}}}&#10;\newcommand{\blue}[1]{\textcolor[named]{Blue}{#1}}&#10;\newcommand{\green}[1]{{\color[rgb]{0.1,0.6,0.2}{#1}}}&#10;\newcommand{\red}[1]{\textcolor[named]{Red}{#1}}&#10;\newcommand{\gray}[1]{{\color[rgb]{0.7,0.7,0.7}{#1}}}&#10;\newcommand{\pp}[1]{{\color[rgb]{0.7,0.3,0.9}{#1}}}&#10;&#10;%%%%%%%%%%%%%%%%%%%%%%%%%%&#10;&#10;\newcommand{\QED}{\mathrm{QED}}&#10;\newcommand{\eq}{\mathrm{eq}}&#10;&#10;%%%%%%%%%%%%%%%%%%%%%%%%%%%&#10;&#10;\newcommand{\sla}{\slashed}&#10;\newcommand{\nn}{\nonumber}&#10;\newcommand\eref[1]{Eq.~(\ref{#1})}&#10;\newcommand\fref[1]{Fig.~\ref{#1}}&#10;&#10;%%%%%%%%%% Greek alphabets&#10;\renewcommand{\a}{\alpha}&#10;\renewcommand{\b}{\beta}&#10;\renewcommand{\d}{{\delta}}&#10;\renewcommand{\k}{\kappa}&#10;\renewcommand{\l}{\lambda}&#10;\newcommand{\Lam}{ \Lambda }&#10;\newcommand{\al}{\alpha}&#10;\newcommand{\be}{\beta}&#10;&#10;\newcommand{\ep}{ \epsilon }&#10;\newcommand{\vep}{ \varepsilon }&#10;\newcommand{\Gam}{ \Gamma }&#10;\newcommand{\gam}{ \gamma }&#10;\newcommand{\bgam}{ {\bm \gamma} }&#10;&#10;\newcommand{\Lm}{ \Lambda }&#10;&#10;%%%%%%%%%% 3D vectors&#10;\newcommand{\bx}{{\bm{x}}}&#10;\newcommand{\br}{{\bm{r}}}&#10;\newcommand{\bk}{{\bm{k}}}&#10;\newcommand{\bp}{{\bm{p}}}&#10;\newcommand{\bq}{{\bm{q}}}&#10;\newcommand{\bv}{{\bm{v}}}&#10;\newcommand{\bA}{{\bm{A}}}&#10;\newcommand{\bB}{{\bm B}}&#10;\newcommand{\bE}{{\bm E}}&#10;\newcommand{\bj}{{\bm j}}&#10;&#10;\newcommand{\integ}{\int\!\!}&#10;\newcommand{\xint}{\int d^4x}&#10;\newcommand{\pint}{\int \frac{d^4p}{ (2\pi)^4}}&#10;\newcommand{\tint}{\int_{-\infty}^{\infty}}&#10;&#10;\newcommand{\id}{\mbox{1}\hspace{-0.25em}\mbox{l}}&#10;\newcommand{\1}{\mbox{1}\hspace{-0.25em}\mbox{l}}&#10;&#10;&#10;\newcommand{\F}{ {\mathscr{F}} }&#10;\newcommand{\G}{ {\mathscr{G}} }&#10;\renewcommand{\Finv}{ {\mathscr{F}} }&#10;\newcommand{\Ginv}{ {\mathscr{G}} }&#10;\newcommand{\prj}{ {\mathcal P} }&#10;\newcommand{\Q}{ {\mathcal Q} }&#10;\newcommand{\Ham}{ {\mathcal H} }&#10;\newcommand{\Lag}{ {\cal{L}} }&#10;\newcommand{\M}{ {\mathcal M} }&#10;\newcommand{\N}{ {\mathcal N} }&#10;\newcommand{\T}{ {\mathcal T} }&#10;\newcommand{\order}{ {\mathcal O} }&#10;&#10;\newcommand{\as}{ \alpha_s }&#10;\newcommand{\para}{ \parallel}&#10;\newcommand{\tot}{ {\rm tot} }&#10;\newcommand{\EM}{{\rm em}}&#10;\newcommand{\Tr}{ {\rm Tr} }&#10;\newcommand{\tr}{ {\rm tr} }&#10;\newcommand{\diag}{ {\rm diag} }&#10;\newcommand{\sgn}{ {\rm sgn} }&#10;\newcommand{\ext}{ {\rm ext} }&#10;\newcommand{\vac}{ {\rm vac} }&#10;\newcommand{\Hall}{ {\rm Hall} }&#10;\newcommand{\eff}{ {\rm eff} }&#10;\newcommand{\fermion}{ {\rm fermion} }&#10;\newcommand{\bson}{ {\rm boson} }&#10;\newcommand{\quark}{ {\rm quark} }&#10;\newcommand{\gluon}{ {\rm gluon} }&#10;\newcommand{\ghost}{ {\rm ghost} }&#10;\newcommand{\fin}{ {\rm fin} }&#10;\renewcommand{\div}{ {\rm div} }&#10;\newcommand{\UV}{ {\rm UV} }&#10;\newcommand{\IR}{ {\rm IR} }&#10;\newcommand{\NO}{ {\rm NO} }&#10;\newcommand{\q}{ {\rm q} }&#10;\newcommand{\YM}{ {\rm YM} }&#10;\newcommand{\dyn}{ {\rm dyn} }&#10;\newcommand{\LLL}{ {\rm LLL} }&#10;\newcommand{\hLL}{ {\rm hLL} }&#10;\newcommand{\QCD}{ {\rm QCD} }&#10;\newcommand{\Res}{{ \rm Res }}&#10;\newcommand{\Deb}{ {\rm Debye} }&#10;&#10;\newcommand{\vp}{\vect{p}}&#10;\newcommand{\vk}{\vect{k}}&#10;\newcommand{\vl}{\vect{l}}&#10;\newcommand{\vx}{\vect{x}}&#10;\newcommand{\vgamma}{{\boldsymbol \gamma}}&#10;\newcommand{\vzero}{\vect{0}}&#10;\newcommand{\vv}{\vect{v}}&#10;\newcommand{\vB}{\vect{B}}&#10;&#10;\newcommand{\zero}{ {(0)} }&#10;\newcommand{\one}{ {(1)} }&#10;\newcommand{\two}{ {(2)} }&#10;&#10;\newcommand{\pd}{\partial}&#10;\renewcommand{\=}{&amp;=&amp;}&#10;\newcommand{\nnb}{\nn\\}&#10;&#10;%%%%%%%%%%%%%%%%%%%%%%%%%%%%%%%%%%%%%%%%&#10;\begin{document}&#10;%%%%%%%%%%%%%%%%%%%%%%%%%%%%%%%%%%%%%%%%&#10;&#10;\begin{eqnarray}&#10;eB/m^2&#10;\nn&#10;\end{eqnarray}&#10;&#10;%%%%%%%%%%%%%%%%%%%%%%%%%%%%%%%%%%%%%%%%&#10;\end{document}&#10;%%%%%%%%%%%%%%%%%%%%%%%%%%%%%%%%%%%%%%%%"/>
  <p:tag name="IGUANATEXSIZE" val="50"/>
  <p:tag name="IGUANATEXCURSOR" val="3697"/>
  <p:tag name="TRANSPARENCY" val="True"/>
  <p:tag name="FILENAME" val=""/>
  <p:tag name="LATEXENGINEID" val="0"/>
  <p:tag name="TEMPFOLDER" val="C:\w32tex\IguanaTex\temp\"/>
  <p:tag name="LATEXFORMHEIGHT" val="312"/>
  <p:tag name="LATEXFORMWIDTH" val="384"/>
  <p:tag name="LATEXFORMWRAP" val="True"/>
  <p:tag name="BITMAPVECTOR" val="0"/>
</p:tagLst>
</file>

<file path=ppt/tags/tag5.xml><?xml version="1.0" encoding="utf-8"?>
<p:tagLst xmlns:a="http://schemas.openxmlformats.org/drawingml/2006/main" xmlns:r="http://schemas.openxmlformats.org/officeDocument/2006/relationships" xmlns:p="http://schemas.openxmlformats.org/presentationml/2006/main">
  <p:tag name="OUTPUTDPI" val="1200"/>
  <p:tag name="ORIGINALHEIGHT" val="77.24032"/>
  <p:tag name="ORIGINALWIDTH" val="300.7124"/>
  <p:tag name="LATEXADDIN" val="\documentclass{article}&#10;\pagestyle{empty}&#10;&#10;\usepackage{latexsym}&#10;\usepackage{amsfonts}&#10;\usepackage{amssymb}&#10;\usepackage{amsmath}&#10;\usepackage{bm}&#10;\usepackage{mathrsfs} &#10;\usepackage{color}&#10;&#10;\usepackage{slashed}&#10;&#10;\newcommand{\com}[1]{{\color[rgb]{0,0,1}{#1}}}&#10;\newcommand{\cgd}[1]{{\color[rgb]{1,0,0}{#1}}}&#10;\newcommand{\ans}[1]{{\sf\color[rgb]{0,1,0}{#1}}}&#10;\newcommand{\blue}[1]{\textcolor[named]{Blue}{#1}}&#10;\newcommand{\green}[1]{\textcolor[named]{Green}{#1}}&#10;\newcommand{\red}[1]{\textcolor[named]{Red}{#1}}&#10;&#10;%%%%%%%%%%%%%%%%%%%%%%%%%%%%%%%%%%%%%%%%%%%%%%%%%%%%%%%%&#10;&#10;\newcommand{\sla}{\slashed}&#10;&#10;\newcommand{\sgn}{ {\rm sgn} }&#10;\newcommand{\prj}{ {\mathcal P} }&#10;\newcommand{\mf}{ m_f }&#10;\newcommand{\gam}{ \gamma }&#10;\newcommand{\M}{ {\mathcal M} }&#10;\newcommand{\N}{ {\mathcal N} }&#10;&#10;\newcommand{\bx}{{\bm{x}}}&#10;\newcommand{\br}{{\bm{r}}}&#10;\newcommand{\bk}{{\bm{k}}}&#10;\newcommand{\bp}{{\bm{p}}}&#10;\newcommand{\bq}{{\bm{q}}}&#10;\newcommand{\integ}{\int\!\!}&#10;&#10;\newcommand{\F}{ {\mathscr{F}} }&#10;\newcommand{\G}{ {\mathscr{G}} }&#10;\newcommand{\bB}{{\bm{B}}}&#10;\newcommand{\bE}{{\bm{E}}}&#10;&#10;\newcommand{\bv}{{\bm{v}}}&#10;\newcommand{\bl}{{\bm{\ell}}}&#10;\newcommand{\para}{{\parallel}}&#10;&#10;\newcommand{\nn}{{\nonumber}}&#10;&#10;%%%%%%%%%%%%%%%%%%%%%%%%%%%%%%%%%%%%%%%%&#10;\begin{document}&#10;%%%%%%%%%%%%%%%%%%%%%%%%%%%%%%%%%%%%%%%%&#10;&#10;\begin{eqnarray}&#10;\pi^- \pi^-&#10;\nn&#10;\end{eqnarray}&#10;&#10;%%%%%%%%%%%%%%%%%%%%%%%%%%%%%%%%%%%%%%%%&#10;\end{document}&#10;%%%%%%%%%%%%%%%%%%%%%%%%%%%%%%%%%%%%%%%%"/>
  <p:tag name="IGUANATEXSIZE" val="50"/>
  <p:tag name="IGUANATEXCURSOR" val="1307"/>
  <p:tag name="TRANSPARENCY" val="True"/>
  <p:tag name="FILENAME" val=""/>
  <p:tag name="LATEXENGINEID" val="0"/>
  <p:tag name="TEMPFOLDER" val="C:\w32tex\IguanaTex\temp\"/>
  <p:tag name="LATEXFORMHEIGHT" val="312"/>
  <p:tag name="LATEXFORMWIDTH" val="384"/>
  <p:tag name="LATEXFORMWRAP" val="True"/>
  <p:tag name="BITMAPVECTOR" val="0"/>
</p:tagLst>
</file>

<file path=ppt/tags/tag50.xml><?xml version="1.0" encoding="utf-8"?>
<p:tagLst xmlns:a="http://schemas.openxmlformats.org/drawingml/2006/main" xmlns:r="http://schemas.openxmlformats.org/officeDocument/2006/relationships" xmlns:p="http://schemas.openxmlformats.org/presentationml/2006/main">
  <p:tag name="OUTPUTDPI" val="1200"/>
  <p:tag name="ORIGINALHEIGHT" val="164.2294"/>
  <p:tag name="ORIGINALWIDTH" val="1577.053"/>
  <p:tag name="LATEXADDIN" val="\documentclass{article}&#10;\pagestyle{empty}&#10;&#10;\usepackage{latexsym}&#10;\usepackage{amsfonts}&#10;\usepackage{amssymb}&#10;\usepackage{amsmath}&#10;\usepackage{bm}&#10;\usepackage{mathrsfs} &#10;\usepackage{color}&#10;&#10;\usepackage{slashed}&#10;&#10;\newcommand{\com}[1]{{\color[rgb]{0,0,1}{#1}}}&#10;\newcommand{\cgd}[1]{{\color[rgb]{1,0,0}{#1}}}&#10;\newcommand{\gr}[1]{{\color[rgb]{0.25,0.7,0.25}{#1}}}&#10;\newcommand{\blue}[1]{\textcolor[named]{Blue}{#1}}&#10;\newcommand{\green}[1]{{\color[rgb]{0.1,0.6,0.2}{#1}}}&#10;\newcommand{\red}[1]{\textcolor[named]{Red}{#1}}&#10;\newcommand{\gray}[1]{{\color[rgb]{0.7,0.7,0.7}{#1}}}&#10;\newcommand{\pp}[1]{{\color[rgb]{0.7,0.3,0.9}{#1}}}&#10;&#10;%%%%%%%%%%%%%%%%%%%%%%%%%%&#10;&#10;\newcommand{\QED}{\mathrm{QED}}&#10;\newcommand{\eq}{\mathrm{eq}}&#10;&#10;%%%%%%%%%%%%%%%%%%%%%%%%%%%&#10;&#10;\newcommand{\sla}{\slashed}&#10;\newcommand{\nn}{\nonumber}&#10;\newcommand\eref[1]{Eq.~(\ref{#1})}&#10;\newcommand\fref[1]{Fig.~\ref{#1}}&#10;&#10;%%%%%%%%%% Greek alphabets&#10;\renewcommand{\a}{\alpha}&#10;\renewcommand{\b}{\beta}&#10;\renewcommand{\d}{{\delta}}&#10;\renewcommand{\k}{\kappa}&#10;\renewcommand{\l}{\lambda}&#10;\newcommand{\Lam}{ \Lambda }&#10;\newcommand{\al}{\alpha}&#10;\newcommand{\be}{\beta}&#10;&#10;\newcommand{\ep}{ \epsilon }&#10;\newcommand{\vep}{ \varepsilon }&#10;\newcommand{\Gam}{ \Gamma }&#10;\newcommand{\gam}{ \gamma }&#10;\newcommand{\bgam}{ {\bm \gamma} }&#10;&#10;\newcommand{\Lm}{ \Lambda }&#10;&#10;%%%%%%%%%% 3D vectors&#10;\newcommand{\bx}{{\bm{x}}}&#10;\newcommand{\br}{{\bm{r}}}&#10;\newcommand{\bk}{{\bm{k}}}&#10;\newcommand{\bp}{{\bm{p}}}&#10;\newcommand{\bq}{{\bm{q}}}&#10;\newcommand{\bv}{{\bm{v}}}&#10;\newcommand{\bA}{{\bm{A}}}&#10;\newcommand{\bB}{{\bm B}}&#10;\newcommand{\bE}{{\bm E}}&#10;\newcommand{\bj}{{\bm j}}&#10;&#10;\newcommand{\integ}{\int\!\!}&#10;\newcommand{\xint}{\int d^4x}&#10;\newcommand{\pint}{\int \frac{d^4p}{ (2\pi)^4}}&#10;\newcommand{\tint}{\int_{-\infty}^{\infty}}&#10;&#10;\newcommand{\id}{\mbox{1}\hspace{-0.25em}\mbox{l}}&#10;\newcommand{\1}{\mbox{1}\hspace{-0.25em}\mbox{l}}&#10;&#10;&#10;\newcommand{\F}{ {\mathscr{F}} }&#10;\newcommand{\G}{ {\mathscr{G}} }&#10;\renewcommand{\Finv}{ {\mathscr{F}} }&#10;\newcommand{\Ginv}{ {\mathscr{G}} }&#10;\newcommand{\prj}{ {\mathcal P} }&#10;\newcommand{\Q}{ {\mathcal Q} }&#10;\newcommand{\Ham}{ {\mathcal H} }&#10;\newcommand{\Lag}{ {\cal{L}} }&#10;\newcommand{\M}{ {\mathcal M} }&#10;\newcommand{\N}{ {\mathcal N} }&#10;\newcommand{\T}{ {\mathcal T} }&#10;\newcommand{\order}{ {\mathcal O} }&#10;&#10;\newcommand{\as}{ \alpha_s }&#10;\newcommand{\para}{ \parallel}&#10;\newcommand{\tot}{ {\rm tot} }&#10;\newcommand{\EM}{{\rm em}}&#10;\newcommand{\Tr}{ {\rm Tr} }&#10;\newcommand{\tr}{ {\rm tr} }&#10;\newcommand{\diag}{ {\rm diag} }&#10;\newcommand{\sgn}{ {\rm sgn} }&#10;\newcommand{\ext}{ {\rm ext} }&#10;\newcommand{\vac}{ {\rm vac} }&#10;\newcommand{\Hall}{ {\rm Hall} }&#10;\newcommand{\eff}{ {\rm eff} }&#10;\newcommand{\fermion}{ {\rm fermion} }&#10;\newcommand{\bson}{ {\rm boson} }&#10;\newcommand{\quark}{ {\rm quark} }&#10;\newcommand{\gluon}{ {\rm gluon} }&#10;\newcommand{\ghost}{ {\rm ghost} }&#10;\newcommand{\fin}{ {\rm fin} }&#10;\renewcommand{\div}{ {\rm div} }&#10;\newcommand{\UV}{ {\rm UV} }&#10;\newcommand{\IR}{ {\rm IR} }&#10;\newcommand{\NO}{ {\rm NO} }&#10;\newcommand{\q}{ {\rm q} }&#10;\newcommand{\YM}{ {\rm YM} }&#10;\newcommand{\dyn}{ {\rm dyn} }&#10;\newcommand{\LLL}{ {\rm LLL} }&#10;\newcommand{\hLL}{ {\rm hLL} }&#10;\newcommand{\QCD}{ {\rm QCD} }&#10;\newcommand{\Res}{{ \rm Res }}&#10;\newcommand{\Deb}{ {\rm Debye} }&#10;&#10;\newcommand{\vp}{\vect{p}}&#10;\newcommand{\vk}{\vect{k}}&#10;\newcommand{\vl}{\vect{l}}&#10;\newcommand{\vx}{\vect{x}}&#10;\newcommand{\vgamma}{{\boldsymbol \gamma}}&#10;\newcommand{\vzero}{\vect{0}}&#10;\newcommand{\vv}{\vect{v}}&#10;\newcommand{\vB}{\vect{B}}&#10;&#10;\newcommand{\zero}{ {(0)} }&#10;\newcommand{\one}{ {(1)} }&#10;\newcommand{\two}{ {(2)} }&#10;&#10;\newcommand{\pd}{\partial}&#10;\renewcommand{\=}{&amp;=&amp;}&#10;\newcommand{\nnb}{\nn\\}&#10;&#10;%%%%%%%%%%%%%%%%%%%%%%%%%%%%%%%%%%%%%%%%&#10;\begin{document}&#10;%%%%%%%%%%%%%%%%%%%%%%%%%%%%%%%%%%%%%%%%&#10;&#10;Photon momentum $q_\para^2/(4m^2)$&#10;&#10;%%%%%%%%%%%%%%%%%%%%%%%%%%%%%%%%%%%%%%%%&#10;\end{document}&#10;%%%%%%%%%%%%%%%%%%%%%%%%%%%%%%%%%%%%%%%%"/>
  <p:tag name="IGUANATEXSIZE" val="50"/>
  <p:tag name="IGUANATEXCURSOR" val="3707"/>
  <p:tag name="TRANSPARENCY" val="True"/>
  <p:tag name="FILENAME" val=""/>
  <p:tag name="LATEXENGINEID" val="0"/>
  <p:tag name="TEMPFOLDER" val="C:\w32tex\IguanaTex\temp\"/>
  <p:tag name="LATEXFORMHEIGHT" val="312"/>
  <p:tag name="LATEXFORMWIDTH" val="384"/>
  <p:tag name="LATEXFORMWRAP" val="True"/>
  <p:tag name="BITMAPVECTOR" val="0"/>
</p:tagLst>
</file>

<file path=ppt/tags/tag51.xml><?xml version="1.0" encoding="utf-8"?>
<p:tagLst xmlns:a="http://schemas.openxmlformats.org/drawingml/2006/main" xmlns:r="http://schemas.openxmlformats.org/officeDocument/2006/relationships" xmlns:p="http://schemas.openxmlformats.org/presentationml/2006/main">
  <p:tag name="OUTPUTDPI" val="1200"/>
  <p:tag name="ORIGINALHEIGHT" val="140.9824"/>
  <p:tag name="ORIGINALWIDTH" val="369.7038"/>
  <p:tag name="LATEXADDIN" val="\documentclass{article}&#10;\pagestyle{empty}&#10;&#10;\usepackage{latexsym}&#10;\usepackage{amsfonts}&#10;\usepackage{amssymb}&#10;\usepackage{amsmath}&#10;\usepackage{bm}&#10;\usepackage{mathrsfs} &#10;\usepackage{color}&#10;&#10;\usepackage{slashed}&#10;&#10;\newcommand{\com}[1]{{\color[rgb]{0,0,1}{#1}}}&#10;\newcommand{\cgd}[1]{{\color[rgb]{1,0,0}{#1}}}&#10;\newcommand{\gr}[1]{{\color[rgb]{0.25,0.7,0.25}{#1}}}&#10;\newcommand{\blue}[1]{\textcolor[named]{Blue}{#1}}&#10;\newcommand{\green}[1]{{\color[rgb]{0.1,0.6,0.2}{#1}}}&#10;\newcommand{\red}[1]{\textcolor[named]{Red}{#1}}&#10;\newcommand{\gray}[1]{{\color[rgb]{0.7,0.7,0.7}{#1}}}&#10;\newcommand{\pp}[1]{{\color[rgb]{0.7,0.3,0.9}{#1}}}&#10;&#10;%%%%%%%%%%%%%%%%%%%%%%%%%%&#10;&#10;\newcommand{\QED}{\mathrm{QED}}&#10;\newcommand{\eq}{\mathrm{eq}}&#10;&#10;%%%%%%%%%%%%%%%%%%%%%%%%%%%&#10;&#10;\newcommand{\sla}{\slashed}&#10;\newcommand{\nn}{\nonumber}&#10;\newcommand\eref[1]{Eq.~(\ref{#1})}&#10;\newcommand\fref[1]{Fig.~\ref{#1}}&#10;&#10;%%%%%%%%%% Greek alphabets&#10;\renewcommand{\a}{\alpha}&#10;\renewcommand{\b}{\beta}&#10;\renewcommand{\d}{{\delta}}&#10;\renewcommand{\k}{\kappa}&#10;\renewcommand{\l}{\lambda}&#10;\newcommand{\Lam}{ \Lambda }&#10;\newcommand{\al}{\alpha}&#10;\newcommand{\be}{\beta}&#10;&#10;\newcommand{\ep}{ \epsilon }&#10;\newcommand{\vep}{ \varepsilon }&#10;\newcommand{\Gam}{ \Gamma }&#10;\newcommand{\gam}{ \gamma }&#10;\newcommand{\bgam}{ {\bm \gamma} }&#10;&#10;\newcommand{\Lm}{ \Lambda }&#10;&#10;%%%%%%%%%% 3D vectors&#10;\newcommand{\bx}{{\bm{x}}}&#10;\newcommand{\br}{{\bm{r}}}&#10;\newcommand{\bk}{{\bm{k}}}&#10;\newcommand{\bp}{{\bm{p}}}&#10;\newcommand{\bq}{{\bm{q}}}&#10;\newcommand{\bv}{{\bm{v}}}&#10;\newcommand{\bA}{{\bm{A}}}&#10;\newcommand{\bB}{{\bm B}}&#10;\newcommand{\bE}{{\bm E}}&#10;\newcommand{\bj}{{\bm j}}&#10;&#10;\newcommand{\integ}{\int\!\!}&#10;\newcommand{\xint}{\int d^4x}&#10;\newcommand{\pint}{\int \frac{d^4p}{ (2\pi)^4}}&#10;\newcommand{\tint}{\int_{-\infty}^{\infty}}&#10;&#10;\newcommand{\id}{\mbox{1}\hspace{-0.25em}\mbox{l}}&#10;\newcommand{\1}{\mbox{1}\hspace{-0.25em}\mbox{l}}&#10;&#10;&#10;\newcommand{\F}{ {\mathscr{F}} }&#10;\newcommand{\G}{ {\mathscr{G}} }&#10;\renewcommand{\Finv}{ {\mathscr{F}} }&#10;\newcommand{\Ginv}{ {\mathscr{G}} }&#10;\newcommand{\prj}{ {\mathcal P} }&#10;\newcommand{\Q}{ {\mathcal Q} }&#10;\newcommand{\Ham}{ {\mathcal H} }&#10;\newcommand{\Lag}{ {\cal{L}} }&#10;\newcommand{\M}{ {\mathcal M} }&#10;\newcommand{\N}{ {\mathcal N} }&#10;\newcommand{\T}{ {\mathcal T} }&#10;\newcommand{\order}{ {\mathcal O} }&#10;&#10;\newcommand{\as}{ \alpha_s }&#10;\newcommand{\para}{ \parallel}&#10;\newcommand{\tot}{ {\rm tot} }&#10;\newcommand{\EM}{{\rm em}}&#10;\newcommand{\Tr}{ {\rm Tr} }&#10;\newcommand{\tr}{ {\rm tr} }&#10;\newcommand{\diag}{ {\rm diag} }&#10;\newcommand{\sgn}{ {\rm sgn} }&#10;\newcommand{\ext}{ {\rm ext} }&#10;\newcommand{\vac}{ {\rm vac} }&#10;\newcommand{\Hall}{ {\rm Hall} }&#10;\newcommand{\eff}{ {\rm eff} }&#10;\newcommand{\fermion}{ {\rm fermion} }&#10;\newcommand{\bson}{ {\rm boson} }&#10;\newcommand{\quark}{ {\rm quark} }&#10;\newcommand{\gluon}{ {\rm gluon} }&#10;\newcommand{\ghost}{ {\rm ghost} }&#10;\newcommand{\fin}{ {\rm fin} }&#10;\renewcommand{\div}{ {\rm div} }&#10;\newcommand{\UV}{ {\rm UV} }&#10;\newcommand{\IR}{ {\rm IR} }&#10;\newcommand{\NO}{ {\rm NO} }&#10;\newcommand{\q}{ {\rm q} }&#10;\newcommand{\YM}{ {\rm YM} }&#10;\newcommand{\dyn}{ {\rm dyn} }&#10;\newcommand{\LLL}{ {\rm LLL} }&#10;\newcommand{\hLL}{ {\rm hLL} }&#10;\newcommand{\QCD}{ {\rm QCD} }&#10;\newcommand{\Res}{{ \rm Res }}&#10;\newcommand{\Deb}{ {\rm Debye} }&#10;&#10;\newcommand{\vp}{\vect{p}}&#10;\newcommand{\vk}{\vect{k}}&#10;\newcommand{\vl}{\vect{l}}&#10;\newcommand{\vx}{\vect{x}}&#10;\newcommand{\vgamma}{{\boldsymbol \gamma}}&#10;\newcommand{\vzero}{\vect{0}}&#10;\newcommand{\vv}{\vect{v}}&#10;\newcommand{\vB}{\vect{B}}&#10;&#10;\newcommand{\zero}{ {(0)} }&#10;\newcommand{\one}{ {(1)} }&#10;\newcommand{\two}{ {(2)} }&#10;&#10;\newcommand{\pd}{\partial}&#10;\renewcommand{\=}{&amp;=&amp;}&#10;\newcommand{\nnb}{\nn\\}&#10;&#10;%%%%%%%%%%%%%%%%%%%%%%%%%%%%%%%%%%%%%%%%&#10;\begin{document}&#10;%%%%%%%%%%%%%%%%%%%%%%%%%%%%%%%%%%%%%%%%&#10;&#10;\begin{eqnarray}&#10;eB/m^2&#10;\nn&#10;\end{eqnarray}&#10;&#10;%%%%%%%%%%%%%%%%%%%%%%%%%%%%%%%%%%%%%%%%&#10;\end{document}&#10;%%%%%%%%%%%%%%%%%%%%%%%%%%%%%%%%%%%%%%%%"/>
  <p:tag name="IGUANATEXSIZE" val="50"/>
  <p:tag name="IGUANATEXCURSOR" val="3697"/>
  <p:tag name="TRANSPARENCY" val="True"/>
  <p:tag name="FILENAME" val=""/>
  <p:tag name="LATEXENGINEID" val="0"/>
  <p:tag name="TEMPFOLDER" val="C:\w32tex\IguanaTex\temp\"/>
  <p:tag name="LATEXFORMHEIGHT" val="312"/>
  <p:tag name="LATEXFORMWIDTH" val="384"/>
  <p:tag name="LATEXFORMWRAP" val="True"/>
  <p:tag name="BITMAPVECTOR" val="0"/>
</p:tagLst>
</file>

<file path=ppt/tags/tag52.xml><?xml version="1.0" encoding="utf-8"?>
<p:tagLst xmlns:a="http://schemas.openxmlformats.org/drawingml/2006/main" xmlns:r="http://schemas.openxmlformats.org/officeDocument/2006/relationships" xmlns:p="http://schemas.openxmlformats.org/presentationml/2006/main">
  <p:tag name="OUTPUTDPI" val="1200"/>
  <p:tag name="ORIGINALHEIGHT" val="134.2332"/>
  <p:tag name="ORIGINALWIDTH" val="632.171"/>
  <p:tag name="LATEXADDIN" val="\documentclass{article}&#10;\pagestyle{empty}&#10;&#10;\usepackage{latexsym}&#10;\usepackage{amsfonts}&#10;\usepackage{amssymb}&#10;\usepackage{amsmath}&#10;\usepackage{bm}&#10;\usepackage{mathrsfs} &#10;\usepackage{color}&#10;&#10;\usepackage{slashed}&#10;&#10;\newcommand{\com}[1]{{\color[rgb]{0,0,1}{#1}}}&#10;\newcommand{\cgd}[1]{{\color[rgb]{1,0,0}{#1}}}&#10;\newcommand{\gr}[1]{{\color[rgb]{0.25,0.7,0.25}{#1}}}&#10;\newcommand{\blue}[1]{\textcolor[named]{Blue}{#1}}&#10;\newcommand{\green}[1]{{\color[rgb]{0.1,0.6,0.2}{#1}}}&#10;\newcommand{\red}[1]{\textcolor[named]{Red}{#1}}&#10;\newcommand{\gray}[1]{{\color[rgb]{0.7,0.7,0.7}{#1}}}&#10;\newcommand{\pp}[1]{{\color[rgb]{0.7,0.3,0.9}{#1}}}&#10;&#10;%%%%%%%%%%%%%%%%%%%%%%%%%%&#10;&#10;\newcommand{\QED}{\mathrm{QED}}&#10;\newcommand{\eq}{\mathrm{eq}}&#10;&#10;%%%%%%%%%%%%%%%%%%%%%%%%%%%&#10;&#10;\newcommand{\sla}{\slashed}&#10;\newcommand{\nn}{\nonumber}&#10;\newcommand\eref[1]{Eq.~(\ref{#1})}&#10;\newcommand\fref[1]{Fig.~\ref{#1}}&#10;&#10;%%%%%%%%%% Greek alphabets&#10;\renewcommand{\a}{\alpha}&#10;\renewcommand{\b}{\beta}&#10;\renewcommand{\d}{{\delta}}&#10;\renewcommand{\k}{\kappa}&#10;\renewcommand{\l}{\lambda}&#10;\newcommand{\Lam}{ \Lambda }&#10;\newcommand{\al}{\alpha}&#10;\newcommand{\be}{\beta}&#10;&#10;\newcommand{\ep}{ \epsilon }&#10;\newcommand{\vep}{ \varepsilon }&#10;\newcommand{\Gam}{ \Gamma }&#10;\newcommand{\gam}{ \gamma }&#10;\newcommand{\bgam}{ {\bm \gamma} }&#10;&#10;\newcommand{\Lm}{ \Lambda }&#10;&#10;%%%%%%%%%% 3D vectors&#10;\newcommand{\bx}{{\bm{x}}}&#10;\newcommand{\br}{{\bm{r}}}&#10;\newcommand{\bk}{{\bm{k}}}&#10;\newcommand{\bp}{{\bm{p}}}&#10;\newcommand{\bq}{{\bm{q}}}&#10;\newcommand{\bv}{{\bm{v}}}&#10;\newcommand{\bA}{{\bm{A}}}&#10;\newcommand{\bB}{{\bm B}}&#10;\newcommand{\bE}{{\bm E}}&#10;\newcommand{\bj}{{\bm j}}&#10;&#10;\newcommand{\integ}{\int\!\!}&#10;\newcommand{\xint}{\int d^4x}&#10;\newcommand{\pint}{\int \frac{d^4p}{ (2\pi)^4}}&#10;\newcommand{\tint}{\int_{-\infty}^{\infty}}&#10;&#10;\newcommand{\id}{\mbox{1}\hspace{-0.25em}\mbox{l}}&#10;\newcommand{\1}{\mbox{1}\hspace{-0.25em}\mbox{l}}&#10;&#10;&#10;\newcommand{\F}{ {\mathscr{F}} }&#10;\newcommand{\G}{ {\mathscr{G}} }&#10;\renewcommand{\Finv}{ {\mathscr{F}} }&#10;\newcommand{\Ginv}{ {\mathscr{G}} }&#10;\newcommand{\prj}{ {\mathcal P} }&#10;\newcommand{\Q}{ {\mathcal Q} }&#10;\newcommand{\Ham}{ {\mathcal H} }&#10;\newcommand{\Lag}{ {\cal{L}} }&#10;\newcommand{\M}{ {\mathcal M} }&#10;\newcommand{\N}{ {\mathcal N} }&#10;\newcommand{\T}{ {\mathcal T} }&#10;\newcommand{\order}{ {\mathcal O} }&#10;&#10;\newcommand{\as}{ \alpha_s }&#10;\newcommand{\para}{ \parallel}&#10;\newcommand{\tot}{ {\rm tot} }&#10;\newcommand{\EM}{{\rm em}}&#10;\newcommand{\Tr}{ {\rm Tr} }&#10;\newcommand{\tr}{ {\rm tr} }&#10;\newcommand{\diag}{ {\rm diag} }&#10;\newcommand{\sgn}{ {\rm sgn} }&#10;\newcommand{\ext}{ {\rm ext} }&#10;\newcommand{\vac}{ {\rm vac} }&#10;\newcommand{\Hall}{ {\rm Hall} }&#10;\newcommand{\eff}{ {\rm eff} }&#10;\newcommand{\fermion}{ {\rm fermion} }&#10;\newcommand{\bson}{ {\rm boson} }&#10;\newcommand{\quark}{ {\rm quark} }&#10;\newcommand{\gluon}{ {\rm gluon} }&#10;\newcommand{\ghost}{ {\rm ghost} }&#10;\newcommand{\fin}{ {\rm fin} }&#10;\renewcommand{\div}{ {\rm div} }&#10;\newcommand{\UV}{ {\rm UV} }&#10;\newcommand{\IR}{ {\rm IR} }&#10;\newcommand{\NO}{ {\rm NO} }&#10;\newcommand{\q}{ {\rm q} }&#10;\newcommand{\YM}{ {\rm YM} }&#10;\newcommand{\dyn}{ {\rm dyn} }&#10;\newcommand{\LLL}{ {\rm LLL} }&#10;\newcommand{\hLL}{ {\rm hLL} }&#10;\newcommand{\QCD}{ {\rm QCD} }&#10;\newcommand{\Res}{{ \rm Res }}&#10;\newcommand{\Deb}{ {\rm Debye} }&#10;&#10;\newcommand{\vp}{\vect{p}}&#10;\newcommand{\vk}{\vect{k}}&#10;\newcommand{\vl}{\vect{l}}&#10;\newcommand{\vx}{\vect{x}}&#10;\newcommand{\vgamma}{{\boldsymbol \gamma}}&#10;\newcommand{\vzero}{\vect{0}}&#10;\newcommand{\vv}{\vect{v}}&#10;\newcommand{\vB}{\vect{B}}&#10;&#10;\newcommand{\zero}{ {(0)} }&#10;\newcommand{\one}{ {(1)} }&#10;\newcommand{\two}{ {(2)} }&#10;&#10;\newcommand{\pd}{\partial}&#10;\renewcommand{\=}{&amp;=&amp;}&#10;\newcommand{\nnb}{\nn\\}&#10;&#10;%%%%%%%%%%%%%%%%%%%%%%%%%%%%%%%%%%%%%%%%&#10;\begin{document}&#10;%%%%%%%%%%%%%%%%%%%%%%%%%%%%%%%%%%%%%%%%&#10;&#10;\begin{eqnarray}&#10;\Pi^{\mu\nu} \to n_{\para,\perp}&#10;\nn&#10;\end{eqnarray}&#10;&#10;%%%%%%%%%%%%%%%%%%%%%%%%%%%%%%%%%%%%%%%%&#10;\end{document}&#10;%%%%%%%%%%%%%%%%%%%%%%%%%%%%%%%%%%%%%%%%"/>
  <p:tag name="IGUANATEXSIZE" val="50"/>
  <p:tag name="IGUANATEXCURSOR" val="3723"/>
  <p:tag name="TRANSPARENCY" val="True"/>
  <p:tag name="FILENAME" val=""/>
  <p:tag name="LATEXENGINEID" val="0"/>
  <p:tag name="TEMPFOLDER" val="C:\w32tex\IguanaTex\temp\"/>
  <p:tag name="LATEXFORMHEIGHT" val="312"/>
  <p:tag name="LATEXFORMWIDTH" val="384"/>
  <p:tag name="LATEXFORMWRAP" val="True"/>
  <p:tag name="BITMAPVECTOR" val="0"/>
</p:tagLst>
</file>

<file path=ppt/tags/tag53.xml><?xml version="1.0" encoding="utf-8"?>
<p:tagLst xmlns:a="http://schemas.openxmlformats.org/drawingml/2006/main" xmlns:r="http://schemas.openxmlformats.org/officeDocument/2006/relationships" xmlns:p="http://schemas.openxmlformats.org/presentationml/2006/main">
  <p:tag name="OUTPUTDPI" val="1200"/>
  <p:tag name="ORIGINALHEIGHT" val="239.97"/>
  <p:tag name="ORIGINALWIDTH" val="950.1313"/>
  <p:tag name="LATEXADDIN" val="\documentclass{article}&#10;\pagestyle{empty}&#10;&#10;\usepackage{latexsym}&#10;\usepackage{amsfonts}&#10;\usepackage{amssymb}&#10;\usepackage{amsmath}&#10;\usepackage{bm}&#10;\usepackage{mathrsfs} &#10;\usepackage{color}&#10;&#10;\usepackage{slashed}&#10;&#10;\newcommand{\com}[1]{{\color[rgb]{0,0,1}{#1}}}&#10;\newcommand{\cgd}[1]{{\color[rgb]{1,0,0}{#1}}}&#10;\newcommand{\ans}[1]{{\sf\color[rgb]{0,1,0}{#1}}}&#10;\newcommand{\blue}[1]{\textcolor[named]{Blue}{#1}}&#10;\newcommand{\green}[1]{\textcolor[named]{Green}{#1}}&#10;\newcommand{\red}[1]{\textcolor[named]{Red}{#1}}&#10;&#10;%%%%%%%%%%%%%%%%%%%%%%%%%%%%%%%%%%%%%%%%%%%%%%%%%%%%%%%%&#10;&#10;\newcommand{\sla}{\slashed}&#10;&#10;\newcommand{\sgn}{ {\rm sgn} }&#10;\newcommand{\prj}{ {\mathcal P} }&#10;\newcommand{\mf}{ m_f }&#10;\newcommand{\gam}{ \gamma }&#10;\newcommand{\M}{ {\mathcal M} }&#10;\newcommand{\N}{ {\mathcal N} }&#10;&#10;\newcommand{\bx}{{\bm{x}}}&#10;\newcommand{\br}{{\bm{r}}}&#10;\newcommand{\bk}{{\bm{k}}}&#10;\newcommand{\bp}{{\bm{p}}}&#10;\newcommand{\bq}{{\bm{q}}}&#10;\newcommand{\integ}{\int\!\!}&#10;&#10;\newcommand{\F}{ {\mathscr{F}} }&#10;\newcommand{\G}{ {\mathscr{G}} }&#10;\newcommand{\bB}{{\bm{B}}}&#10;\newcommand{\bE}{{\bm{E}}}&#10;&#10;\newcommand{\bv}{{\bm{v}}}&#10;\newcommand{\bl}{{\bm{\ell}}}&#10;\newcommand{\para}{{\parallel}}&#10;&#10;\newcommand{\nn}{{\nonumber}}&#10;&#10;%%%%%%%%%%%%%%%%%%%%%%%%%%%%%%%%%%%%%%%%&#10;\begin{document}&#10;%%%%%%%%%%%%%%%%%%%%%%%%%%%%%%%%%%%%%%%%&#10;&#10;$\omega \sim 1$ GeV&#10;&#10;$\to $ $\lambda \sim 1-10$ fm. &#10;&#10;%%%%%%%%%%%%%%%%%%%%%%%%%%%%%%%%%%%%%%%%&#10;\end{document}&#10;%%%%%%%%%%%%%%%%%%%%%%%%%%%%%%%%%%%%%%%%"/>
  <p:tag name="IGUANATEXSIZE" val="50"/>
  <p:tag name="IGUANATEXCURSOR" val="1285"/>
  <p:tag name="TRANSPARENCY" val="True"/>
  <p:tag name="FILENAME" val=""/>
  <p:tag name="LATEXENGINEID" val="0"/>
  <p:tag name="TEMPFOLDER" val="C:\w32tex\IguanaTex\temp\"/>
  <p:tag name="LATEXFORMHEIGHT" val="312"/>
  <p:tag name="LATEXFORMWIDTH" val="384"/>
  <p:tag name="LATEXFORMWRAP" val="True"/>
  <p:tag name="BITMAPVECTOR" val="0"/>
</p:tagLst>
</file>

<file path=ppt/tags/tag54.xml><?xml version="1.0" encoding="utf-8"?>
<p:tagLst xmlns:a="http://schemas.openxmlformats.org/drawingml/2006/main" xmlns:r="http://schemas.openxmlformats.org/officeDocument/2006/relationships" xmlns:p="http://schemas.openxmlformats.org/presentationml/2006/main">
  <p:tag name="OUTPUTDPI" val="1200"/>
  <p:tag name="ORIGINALHEIGHT" val="324.7094"/>
  <p:tag name="ORIGINALWIDTH" val="640.4199"/>
  <p:tag name="LATEXADDIN" val="\documentclass{article}&#10;\pagestyle{empty}&#10;&#10;\usepackage{latexsym}&#10;\usepackage{amsfonts}&#10;\usepackage{amssymb}&#10;\usepackage{amsmath}&#10;\usepackage{bm}&#10;\usepackage{mathrsfs} &#10;\usepackage{color}&#10;&#10;\usepackage{slashed}&#10;&#10;\newcommand{\com}[1]{{\color[rgb]{0,0,1}{#1}}}&#10;\newcommand{\cgd}[1]{{\color[rgb]{1,0,0}{#1}}}&#10;\newcommand{\gr}[1]{{\color[rgb]{0.25,0.7,0.25}{#1}}}&#10;\newcommand{\blue}[1]{\textcolor[named]{Blue}{#1}}&#10;\newcommand{\green}[1]{{\color[rgb]{0.1,0.6,0.2}{#1}}}&#10;\newcommand{\red}[1]{\textcolor[named]{Red}{#1}}&#10;\newcommand{\gray}[1]{{\color[rgb]{0.7,0.7,0.7}{#1}}}&#10;\newcommand{\pp}[1]{{\color[rgb]{0.7,0.3,0.9}{#1}}}&#10;&#10;%%%%%%%%%%%%%%%%%%%%%%%%%%&#10;&#10;\newcommand{\QED}{\mathrm{QED}}&#10;\newcommand{\eq}{\mathrm{eq}}&#10;&#10;%%%%%%%%%%%%%%%%%%%%%%%%%%%&#10;&#10;\newcommand{\sla}{\slashed}&#10;\newcommand{\nn}{\nonumber}&#10;\newcommand\eref[1]{Eq.~(\ref{#1})}&#10;\newcommand\fref[1]{Fig.~\ref{#1}}&#10;&#10;%%%%%%%%%% Greek alphabets&#10;\renewcommand{\a}{\alpha}&#10;\renewcommand{\b}{\beta}&#10;\renewcommand{\d}{{\delta}}&#10;\renewcommand{\k}{\kappa}&#10;\renewcommand{\l}{\lambda}&#10;\newcommand{\Lam}{ \Lambda }&#10;\newcommand{\al}{\alpha}&#10;\newcommand{\be}{\beta}&#10;&#10;\newcommand{\ep}{ \epsilon }&#10;\newcommand{\vep}{ \varepsilon }&#10;\newcommand{\Gam}{ \Gamma }&#10;\newcommand{\gam}{ \gamma }&#10;\newcommand{\bgam}{ {\bm \gamma} }&#10;&#10;\newcommand{\Lm}{ \Lambda }&#10;&#10;%%%%%%%%%% 3D vectors&#10;\newcommand{\bx}{{\bm{x}}}&#10;\newcommand{\br}{{\bm{r}}}&#10;\newcommand{\bk}{{\bm{k}}}&#10;\newcommand{\bp}{{\bm{p}}}&#10;\newcommand{\bq}{{\bm{q}}}&#10;\newcommand{\bv}{{\bm{v}}}&#10;\newcommand{\bA}{{\bm{A}}}&#10;\newcommand{\bB}{{\bm B}}&#10;\newcommand{\bE}{{\bm E}}&#10;\newcommand{\bj}{{\bm j}}&#10;&#10;\newcommand{\integ}{\int\!\!}&#10;\newcommand{\xint}{\int d^4x}&#10;\newcommand{\pint}{\int \frac{d^4p}{ (2\pi)^4}}&#10;\newcommand{\tint}{\int_{-\infty}^{\infty}}&#10;&#10;\newcommand{\id}{\mbox{1}\hspace{-0.25em}\mbox{l}}&#10;\newcommand{\1}{\mbox{1}\hspace{-0.25em}\mbox{l}}&#10;&#10;&#10;\newcommand{\F}{ {\mathscr{F}} }&#10;\newcommand{\G}{ {\mathscr{G}} }&#10;\renewcommand{\Finv}{ {\mathscr{F}} }&#10;\newcommand{\Ginv}{ {\mathscr{G}} }&#10;\newcommand{\prj}{ {\mathcal P} }&#10;\newcommand{\Q}{ {\mathcal Q} }&#10;\newcommand{\Ham}{ {\mathcal H} }&#10;\newcommand{\Lag}{ {\cal{L}} }&#10;\newcommand{\M}{ {\mathcal M} }&#10;\newcommand{\N}{ {\mathcal N} }&#10;\newcommand{\T}{ {\mathcal T} }&#10;\newcommand{\order}{ {\mathcal O} }&#10;&#10;\newcommand{\as}{ \alpha_s }&#10;\newcommand{\para}{ \parallel}&#10;\newcommand{\tot}{ {\rm tot} }&#10;\newcommand{\EM}{{\rm em}}&#10;\newcommand{\Tr}{ {\rm Tr} }&#10;\newcommand{\tr}{ {\rm tr} }&#10;\newcommand{\diag}{ {\rm diag} }&#10;\newcommand{\sgn}{ {\rm sgn} }&#10;\newcommand{\ext}{ {\rm ext} }&#10;\newcommand{\vac}{ {\rm vac} }&#10;\newcommand{\Hall}{ {\rm Hall} }&#10;\newcommand{\eff}{ {\rm eff} }&#10;\newcommand{\fermion}{ {\rm fermion} }&#10;\newcommand{\bson}{ {\rm boson} }&#10;\newcommand{\quark}{ {\rm quark} }&#10;\newcommand{\gluon}{ {\rm gluon} }&#10;\newcommand{\ghost}{ {\rm ghost} }&#10;\newcommand{\fin}{ {\rm fin} }&#10;\renewcommand{\div}{ {\rm div} }&#10;\newcommand{\UV}{ {\rm UV} }&#10;\newcommand{\IR}{ {\rm IR} }&#10;\newcommand{\NO}{ {\rm NO} }&#10;\newcommand{\q}{ {\rm q} }&#10;\newcommand{\YM}{ {\rm YM} }&#10;\newcommand{\dyn}{ {\rm dyn} }&#10;\newcommand{\LLL}{ {\rm LLL} }&#10;\newcommand{\hLL}{ {\rm hLL} }&#10;\newcommand{\QCD}{ {\rm QCD} }&#10;\newcommand{\Res}{{ \rm Res }}&#10;\newcommand{\Deb}{ {\rm Debye} }&#10;&#10;\newcommand{\vp}{\vect{p}}&#10;\newcommand{\vk}{\vect{k}}&#10;\newcommand{\vl}{\vect{l}}&#10;\newcommand{\vx}{\vect{x}}&#10;\newcommand{\vgamma}{{\boldsymbol \gamma}}&#10;\newcommand{\vzero}{\vect{0}}&#10;\newcommand{\vv}{\vect{v}}&#10;\newcommand{\vB}{\vect{B}}&#10;&#10;\newcommand{\zero}{ {(0)} }&#10;\newcommand{\one}{ {(1)} }&#10;\newcommand{\two}{ {(2)} }&#10;&#10;\newcommand{\pd}{\partial}&#10;\renewcommand{\=}{&amp;=&amp;}&#10;\newcommand{\nnb}{\nn\\}&#10;&#10;%%%%%%%%%%%%%%%%%%%%%%%%%%%%%%%%%%%%%%%%&#10;\begin{document}&#10;%%%%%%%%%%%%%%%%%%%%%%%%%%%%%%%%%%%%%%%%&#10;&#10;\begin{eqnarray}&#10;&amp;&amp;&#10;\gamma \to (f \bar f)_B&#10;\nnb&#10;&amp;&amp;&#10;\gamma^\ast \to (f \bar f)_B&#10;\nn&#10;\end{eqnarray}&#10;&#10;%%%%%%%%%%%%%%%%%%%%%%%%%%%%%%%%%%%%%%%%&#10;\end{document}&#10;%%%%%%%%%%%%%%%%%%%%%%%%%%%%%%%%%%%%%%%%"/>
  <p:tag name="IGUANATEXSIZE" val="50"/>
  <p:tag name="IGUANATEXCURSOR" val="3725"/>
  <p:tag name="TRANSPARENCY" val="True"/>
  <p:tag name="FILENAME" val=""/>
  <p:tag name="LATEXENGINEID" val="0"/>
  <p:tag name="TEMPFOLDER" val="C:\w32tex\IguanaTex\temp\"/>
  <p:tag name="LATEXFORMHEIGHT" val="312"/>
  <p:tag name="LATEXFORMWIDTH" val="384"/>
  <p:tag name="LATEXFORMWRAP" val="True"/>
  <p:tag name="BITMAPVECTOR" val="0"/>
</p:tagLst>
</file>

<file path=ppt/tags/tag55.xml><?xml version="1.0" encoding="utf-8"?>
<p:tagLst xmlns:a="http://schemas.openxmlformats.org/drawingml/2006/main" xmlns:r="http://schemas.openxmlformats.org/officeDocument/2006/relationships" xmlns:p="http://schemas.openxmlformats.org/presentationml/2006/main">
  <p:tag name="OUTPUTDPI" val="1200"/>
  <p:tag name="ORIGINALHEIGHT" val="140.9824"/>
  <p:tag name="ORIGINALWIDTH" val="855.6431"/>
  <p:tag name="LATEXADDIN" val="\documentclass{article}&#10;\pagestyle{empty}&#10;&#10;\usepackage{latexsym}&#10;\usepackage{amsfonts}&#10;\usepackage{amssymb}&#10;\usepackage{amsmath}&#10;\usepackage{bm}&#10;\usepackage{mathrsfs} &#10;\usepackage{color}&#10;&#10;\usepackage{slashed}&#10;&#10;\newcommand{\com}[1]{{\color[rgb]{0,0,1}{#1}}}&#10;\newcommand{\cgd}[1]{{\color[rgb]{1,0,0}{#1}}}&#10;\newcommand{\gr}[1]{{\color[rgb]{0.25,0.7,0.25}{#1}}}&#10;\newcommand{\blue}[1]{\textcolor[named]{Blue}{#1}}&#10;\newcommand{\green}[1]{{\color[rgb]{0.1,0.6,0.2}{#1}}}&#10;\newcommand{\red}[1]{\textcolor[named]{Red}{#1}}&#10;\newcommand{\gray}[1]{{\color[rgb]{0.7,0.7,0.7}{#1}}}&#10;\newcommand{\pp}[1]{{\color[rgb]{0.7,0.3,0.9}{#1}}}&#10;&#10;%%%%%%%%%%%%%%%%%%%%%%%%%%&#10;&#10;\newcommand{\QED}{\mathrm{QED}}&#10;\newcommand{\eq}{\mathrm{eq}}&#10;&#10;%%%%%%%%%%%%%%%%%%%%%%%%%%%&#10;&#10;\newcommand{\sla}{\slashed}&#10;\newcommand{\nn}{\nonumber}&#10;\newcommand\eref[1]{Eq.~(\ref{#1})}&#10;\newcommand\fref[1]{Fig.~\ref{#1}}&#10;&#10;%%%%%%%%%% Greek alphabets&#10;\renewcommand{\a}{\alpha}&#10;\renewcommand{\b}{\beta}&#10;\renewcommand{\d}{{\delta}}&#10;\renewcommand{\k}{\kappa}&#10;\renewcommand{\l}{\lambda}&#10;\newcommand{\Lam}{ \Lambda }&#10;\newcommand{\al}{\alpha}&#10;\newcommand{\be}{\beta}&#10;&#10;\newcommand{\ep}{ \epsilon }&#10;\newcommand{\vep}{ \varepsilon }&#10;\newcommand{\Gam}{ \Gamma }&#10;\newcommand{\gam}{ \gamma }&#10;\newcommand{\bgam}{ {\bm \gamma} }&#10;&#10;\newcommand{\Lm}{ \Lambda }&#10;&#10;%%%%%%%%%% 3D vectors&#10;\newcommand{\bx}{{\bm{x}}}&#10;\newcommand{\br}{{\bm{r}}}&#10;\newcommand{\bk}{{\bm{k}}}&#10;\newcommand{\bp}{{\bm{p}}}&#10;\newcommand{\bq}{{\bm{q}}}&#10;\newcommand{\bv}{{\bm{v}}}&#10;\newcommand{\bA}{{\bm{A}}}&#10;\newcommand{\bB}{{\bm B}}&#10;\newcommand{\bE}{{\bm E}}&#10;\newcommand{\bj}{{\bm j}}&#10;&#10;\newcommand{\integ}{\int\!\!}&#10;\newcommand{\xint}{\int d^4x}&#10;\newcommand{\pint}{\int \frac{d^4p}{ (2\pi)^4}}&#10;\newcommand{\tint}{\int_{-\infty}^{\infty}}&#10;&#10;\newcommand{\id}{\mbox{1}\hspace{-0.25em}\mbox{l}}&#10;\newcommand{\1}{\mbox{1}\hspace{-0.25em}\mbox{l}}&#10;&#10;&#10;\newcommand{\F}{ {\mathscr{F}} }&#10;\newcommand{\G}{ {\mathscr{G}} }&#10;\renewcommand{\Finv}{ {\mathscr{F}} }&#10;\newcommand{\Ginv}{ {\mathscr{G}} }&#10;\newcommand{\prj}{ {\mathcal P} }&#10;\newcommand{\Q}{ {\mathcal Q} }&#10;\newcommand{\Ham}{ {\mathcal H} }&#10;\newcommand{\Lag}{ {\cal{L}} }&#10;\newcommand{\M}{ {\mathcal M} }&#10;\newcommand{\N}{ {\mathcal N} }&#10;\newcommand{\T}{ {\mathcal T} }&#10;\newcommand{\order}{ {\mathcal O} }&#10;&#10;\newcommand{\as}{ \alpha_s }&#10;\newcommand{\para}{ \parallel}&#10;\newcommand{\tot}{ {\rm tot} }&#10;\newcommand{\EM}{{\rm em}}&#10;\newcommand{\Tr}{ {\rm Tr} }&#10;\newcommand{\tr}{ {\rm tr} }&#10;\newcommand{\diag}{ {\rm diag} }&#10;\newcommand{\sgn}{ {\rm sgn} }&#10;\newcommand{\ext}{ {\rm ext} }&#10;\newcommand{\vac}{ {\rm vac} }&#10;\newcommand{\Hall}{ {\rm Hall} }&#10;\newcommand{\eff}{ {\rm eff} }&#10;\newcommand{\fermion}{ {\rm fermion} }&#10;\newcommand{\bson}{ {\rm boson} }&#10;\newcommand{\quark}{ {\rm quark} }&#10;\newcommand{\gluon}{ {\rm gluon} }&#10;\newcommand{\ghost}{ {\rm ghost} }&#10;\newcommand{\fin}{ {\rm fin} }&#10;\renewcommand{\div}{ {\rm div} }&#10;\newcommand{\UV}{ {\rm UV} }&#10;\newcommand{\IR}{ {\rm IR} }&#10;\newcommand{\NO}{ {\rm NO} }&#10;\newcommand{\q}{ {\rm q} }&#10;\newcommand{\YM}{ {\rm YM} }&#10;\newcommand{\dyn}{ {\rm dyn} }&#10;\newcommand{\LLL}{ {\rm LLL} }&#10;\newcommand{\hLL}{ {\rm hLL} }&#10;\newcommand{\QCD}{ {\rm QCD} }&#10;\newcommand{\Res}{{ \rm Res }}&#10;\newcommand{\Deb}{ {\rm Debye} }&#10;&#10;\newcommand{\vp}{\vect{p}}&#10;\newcommand{\vk}{\vect{k}}&#10;\newcommand{\vl}{\vect{l}}&#10;\newcommand{\vx}{\vect{x}}&#10;\newcommand{\vgamma}{{\boldsymbol \gamma}}&#10;\newcommand{\vzero}{\vect{0}}&#10;\newcommand{\vv}{\vect{v}}&#10;\newcommand{\vB}{\vect{B}}&#10;&#10;\newcommand{\zero}{ {(0)} }&#10;\newcommand{\one}{ {(1)} }&#10;\newcommand{\two}{ {(2)} }&#10;&#10;\newcommand{\pd}{\partial}&#10;\renewcommand{\=}{&amp;=&amp;}&#10;\newcommand{\nnb}{\nn\\}&#10;&#10;%%%%%%%%%%%%%%%%%%%%%%%%%%%%%%%%%%%%%%%%&#10;\begin{document}&#10;%%%%%%%%%%%%%%%%%%%%%%%%%%%%%%%%%%%%%%%%&#10;&#10;\begin{eqnarray}&#10;|\M|^2 \sim \order(\alpha_{\rm EM})&#10;\nn&#10;\end{eqnarray}&#10;&#10;%%%%%%%%%%%%%%%%%%%%%%%%%%%%%%%%%%%%%%%%&#10;\end{document}&#10;%%%%%%%%%%%%%%%%%%%%%%%%%%%%%%%%%%%%%%%%"/>
  <p:tag name="IGUANATEXSIZE" val="50"/>
  <p:tag name="IGUANATEXCURSOR" val="3691"/>
  <p:tag name="TRANSPARENCY" val="True"/>
  <p:tag name="FILENAME" val=""/>
  <p:tag name="LATEXENGINEID" val="0"/>
  <p:tag name="TEMPFOLDER" val="C:\w32tex\IguanaTex\temp\"/>
  <p:tag name="LATEXFORMHEIGHT" val="312"/>
  <p:tag name="LATEXFORMWIDTH" val="384"/>
  <p:tag name="LATEXFORMWRAP" val="True"/>
  <p:tag name="BITMAPVECTOR" val="0"/>
</p:tagLst>
</file>

<file path=ppt/tags/tag56.xml><?xml version="1.0" encoding="utf-8"?>
<p:tagLst xmlns:a="http://schemas.openxmlformats.org/drawingml/2006/main" xmlns:r="http://schemas.openxmlformats.org/officeDocument/2006/relationships" xmlns:p="http://schemas.openxmlformats.org/presentationml/2006/main">
  <p:tag name="OUTPUTDPI" val="1200"/>
  <p:tag name="ORIGINALHEIGHT" val="140.9824"/>
  <p:tag name="ORIGINALWIDTH" val="855.6431"/>
  <p:tag name="LATEXADDIN" val="\documentclass{article}&#10;\pagestyle{empty}&#10;&#10;\usepackage{latexsym}&#10;\usepackage{amsfonts}&#10;\usepackage{amssymb}&#10;\usepackage{amsmath}&#10;\usepackage{bm}&#10;\usepackage{mathrsfs} &#10;\usepackage{color}&#10;&#10;\usepackage{slashed}&#10;&#10;\newcommand{\com}[1]{{\color[rgb]{0,0,1}{#1}}}&#10;\newcommand{\cgd}[1]{{\color[rgb]{1,0,0}{#1}}}&#10;\newcommand{\gr}[1]{{\color[rgb]{0.25,0.7,0.25}{#1}}}&#10;\newcommand{\blue}[1]{\textcolor[named]{Blue}{#1}}&#10;\newcommand{\green}[1]{{\color[rgb]{0.1,0.6,0.2}{#1}}}&#10;\newcommand{\red}[1]{\textcolor[named]{Red}{#1}}&#10;\newcommand{\gray}[1]{{\color[rgb]{0.7,0.7,0.7}{#1}}}&#10;\newcommand{\pp}[1]{{\color[rgb]{0.7,0.3,0.9}{#1}}}&#10;&#10;%%%%%%%%%%%%%%%%%%%%%%%%%%&#10;&#10;\newcommand{\QED}{\mathrm{QED}}&#10;\newcommand{\eq}{\mathrm{eq}}&#10;&#10;%%%%%%%%%%%%%%%%%%%%%%%%%%%&#10;&#10;\newcommand{\sla}{\slashed}&#10;\newcommand{\nn}{\nonumber}&#10;\newcommand\eref[1]{Eq.~(\ref{#1})}&#10;\newcommand\fref[1]{Fig.~\ref{#1}}&#10;&#10;%%%%%%%%%% Greek alphabets&#10;\renewcommand{\a}{\alpha}&#10;\renewcommand{\b}{\beta}&#10;\renewcommand{\d}{{\delta}}&#10;\renewcommand{\k}{\kappa}&#10;\renewcommand{\l}{\lambda}&#10;\newcommand{\Lam}{ \Lambda }&#10;\newcommand{\al}{\alpha}&#10;\newcommand{\be}{\beta}&#10;&#10;\newcommand{\ep}{ \epsilon }&#10;\newcommand{\vep}{ \varepsilon }&#10;\newcommand{\Gam}{ \Gamma }&#10;\newcommand{\gam}{ \gamma }&#10;\newcommand{\bgam}{ {\bm \gamma} }&#10;&#10;\newcommand{\Lm}{ \Lambda }&#10;&#10;%%%%%%%%%% 3D vectors&#10;\newcommand{\bx}{{\bm{x}}}&#10;\newcommand{\br}{{\bm{r}}}&#10;\newcommand{\bk}{{\bm{k}}}&#10;\newcommand{\bp}{{\bm{p}}}&#10;\newcommand{\bq}{{\bm{q}}}&#10;\newcommand{\bv}{{\bm{v}}}&#10;\newcommand{\bA}{{\bm{A}}}&#10;\newcommand{\bB}{{\bm B}}&#10;\newcommand{\bE}{{\bm E}}&#10;\newcommand{\bj}{{\bm j}}&#10;&#10;\newcommand{\integ}{\int\!\!}&#10;\newcommand{\xint}{\int d^4x}&#10;\newcommand{\pint}{\int \frac{d^4p}{ (2\pi)^4}}&#10;\newcommand{\tint}{\int_{-\infty}^{\infty}}&#10;&#10;\newcommand{\id}{\mbox{1}\hspace{-0.25em}\mbox{l}}&#10;\newcommand{\1}{\mbox{1}\hspace{-0.25em}\mbox{l}}&#10;&#10;&#10;\newcommand{\F}{ {\mathscr{F}} }&#10;\newcommand{\G}{ {\mathscr{G}} }&#10;\renewcommand{\Finv}{ {\mathscr{F}} }&#10;\newcommand{\Ginv}{ {\mathscr{G}} }&#10;\newcommand{\prj}{ {\mathcal P} }&#10;\newcommand{\Q}{ {\mathcal Q} }&#10;\newcommand{\Ham}{ {\mathcal H} }&#10;\newcommand{\Lag}{ {\cal{L}} }&#10;\newcommand{\M}{ {\mathcal M} }&#10;\newcommand{\N}{ {\mathcal N} }&#10;\newcommand{\T}{ {\mathcal T} }&#10;\newcommand{\order}{ {\mathcal O} }&#10;&#10;\newcommand{\as}{ \alpha_s }&#10;\newcommand{\para}{ \parallel}&#10;\newcommand{\tot}{ {\rm tot} }&#10;\newcommand{\EM}{{\rm em}}&#10;\newcommand{\Tr}{ {\rm Tr} }&#10;\newcommand{\tr}{ {\rm tr} }&#10;\newcommand{\diag}{ {\rm diag} }&#10;\newcommand{\sgn}{ {\rm sgn} }&#10;\newcommand{\ext}{ {\rm ext} }&#10;\newcommand{\vac}{ {\rm vac} }&#10;\newcommand{\Hall}{ {\rm Hall} }&#10;\newcommand{\eff}{ {\rm eff} }&#10;\newcommand{\fermion}{ {\rm fermion} }&#10;\newcommand{\bson}{ {\rm boson} }&#10;\newcommand{\quark}{ {\rm quark} }&#10;\newcommand{\gluon}{ {\rm gluon} }&#10;\newcommand{\ghost}{ {\rm ghost} }&#10;\newcommand{\fin}{ {\rm fin} }&#10;\renewcommand{\div}{ {\rm div} }&#10;\newcommand{\UV}{ {\rm UV} }&#10;\newcommand{\IR}{ {\rm IR} }&#10;\newcommand{\NO}{ {\rm NO} }&#10;\newcommand{\q}{ {\rm q} }&#10;\newcommand{\YM}{ {\rm YM} }&#10;\newcommand{\dyn}{ {\rm dyn} }&#10;\newcommand{\LLL}{ {\rm LLL} }&#10;\newcommand{\hLL}{ {\rm hLL} }&#10;\newcommand{\QCD}{ {\rm QCD} }&#10;\newcommand{\Res}{{ \rm Res }}&#10;\newcommand{\Deb}{ {\rm Debye} }&#10;&#10;\newcommand{\vp}{\vect{p}}&#10;\newcommand{\vk}{\vect{k}}&#10;\newcommand{\vl}{\vect{l}}&#10;\newcommand{\vx}{\vect{x}}&#10;\newcommand{\vgamma}{{\boldsymbol \gamma}}&#10;\newcommand{\vzero}{\vect{0}}&#10;\newcommand{\vv}{\vect{v}}&#10;\newcommand{\vB}{\vect{B}}&#10;&#10;\newcommand{\zero}{ {(0)} }&#10;\newcommand{\one}{ {(1)} }&#10;\newcommand{\two}{ {(2)} }&#10;&#10;\newcommand{\pd}{\partial}&#10;\renewcommand{\=}{&amp;=&amp;}&#10;\newcommand{\nnb}{\nn\\}&#10;&#10;%%%%%%%%%%%%%%%%%%%%%%%%%%%%%%%%%%%%%%%%&#10;\begin{document}&#10;%%%%%%%%%%%%%%%%%%%%%%%%%%%%%%%%%%%%%%%%&#10;&#10;\begin{eqnarray}&#10;|\M|^2 \sim \order(\alpha_{\rm EM}^2)&#10;\nn&#10;\end{eqnarray}&#10;&#10;%%%%%%%%%%%%%%%%%%%%%%%%%%%%%%%%%%%%%%%%&#10;\end{document}&#10;%%%%%%%%%%%%%%%%%%%%%%%%%%%%%%%%%%%%%%%%"/>
  <p:tag name="IGUANATEXSIZE" val="50"/>
  <p:tag name="IGUANATEXCURSOR" val="3727"/>
  <p:tag name="TRANSPARENCY" val="True"/>
  <p:tag name="FILENAME" val=""/>
  <p:tag name="LATEXENGINEID" val="0"/>
  <p:tag name="TEMPFOLDER" val="C:\w32tex\IguanaTex\temp\"/>
  <p:tag name="LATEXFORMHEIGHT" val="312"/>
  <p:tag name="LATEXFORMWIDTH" val="384"/>
  <p:tag name="LATEXFORMWRAP" val="True"/>
  <p:tag name="BITMAPVECTOR" val="0"/>
</p:tagLst>
</file>

<file path=ppt/tags/tag57.xml><?xml version="1.0" encoding="utf-8"?>
<p:tagLst xmlns:a="http://schemas.openxmlformats.org/drawingml/2006/main" xmlns:r="http://schemas.openxmlformats.org/officeDocument/2006/relationships" xmlns:p="http://schemas.openxmlformats.org/presentationml/2006/main">
  <p:tag name="OUTPUTDPI" val="1200"/>
  <p:tag name="ORIGINALHEIGHT" val="136.4829"/>
  <p:tag name="ORIGINALWIDTH" val="947.1316"/>
  <p:tag name="LATEXADDIN" val="\documentclass{article}&#10;\pagestyle{empty}&#10;&#10;\usepackage{latexsym}&#10;\usepackage{amsfonts}&#10;\usepackage{amssymb}&#10;\usepackage{amsmath}&#10;\usepackage{bm}&#10;\usepackage{mathrsfs} &#10;\usepackage{color}&#10;&#10;\usepackage{slashed}&#10;&#10;\newcommand{\com}[1]{{\color[rgb]{0,0,1}{#1}}}&#10;\newcommand{\cgd}[1]{{\color[rgb]{1,0,0}{#1}}}&#10;\newcommand{\gr}[1]{{\color[rgb]{0.25,0.7,0.25}{#1}}}&#10;\newcommand{\blue}[1]{\textcolor[named]{Blue}{#1}}&#10;\newcommand{\green}[1]{{\color[rgb]{0.1,0.6,0.2}{#1}}}&#10;\newcommand{\red}[1]{\textcolor[named]{Red}{#1}}&#10;\newcommand{\gray}[1]{{\color[rgb]{0.7,0.7,0.7}{#1}}}&#10;\newcommand{\pp}[1]{{\color[rgb]{0.7,0.3,0.9}{#1}}}&#10;&#10;%%%%%%%%%%%%%%%%%%%%%%%%%%&#10;&#10;\newcommand{\QED}{\mathrm{QED}}&#10;\newcommand{\eq}{\mathrm{eq}}&#10;&#10;%%%%%%%%%%%%%%%%%%%%%%%%%%%&#10;&#10;\newcommand{\sla}{\slashed}&#10;\newcommand{\nn}{\nonumber}&#10;\newcommand\eref[1]{Eq.~(\ref{#1})}&#10;\newcommand\fref[1]{Fig.~\ref{#1}}&#10;&#10;%%%%%%%%%% Greek alphabets&#10;\renewcommand{\a}{\alpha}&#10;\renewcommand{\b}{\beta}&#10;\renewcommand{\d}{{\delta}}&#10;\renewcommand{\k}{\kappa}&#10;\renewcommand{\l}{\lambda}&#10;\newcommand{\Lam}{ \Lambda }&#10;\newcommand{\al}{\alpha}&#10;\newcommand{\be}{\beta}&#10;&#10;\newcommand{\ep}{ \epsilon }&#10;\newcommand{\vep}{ \varepsilon }&#10;\newcommand{\Gam}{ \Gamma }&#10;\newcommand{\gam}{ \gamma }&#10;\newcommand{\bgam}{ {\bm \gamma} }&#10;&#10;\newcommand{\Lm}{ \Lambda }&#10;&#10;%%%%%%%%%% 3D vectors&#10;\newcommand{\bx}{{\bm{x}}}&#10;\newcommand{\br}{{\bm{r}}}&#10;\newcommand{\bk}{{\bm{k}}}&#10;\newcommand{\bp}{{\bm{p}}}&#10;\newcommand{\bq}{{\bm{q}}}&#10;\newcommand{\bv}{{\bm{v}}}&#10;\newcommand{\bA}{{\bm{A}}}&#10;\newcommand{\bB}{{\bm B}}&#10;\newcommand{\bE}{{\bm E}}&#10;\newcommand{\bj}{{\bm j}}&#10;&#10;\newcommand{\integ}{\int\!\!}&#10;\newcommand{\xint}{\int d^4x}&#10;\newcommand{\pint}{\int \frac{d^4p}{ (2\pi)^4}}&#10;\newcommand{\tint}{\int_{-\infty}^{\infty}}&#10;&#10;\newcommand{\id}{\mbox{1}\hspace{-0.25em}\mbox{l}}&#10;\newcommand{\1}{\mbox{1}\hspace{-0.25em}\mbox{l}}&#10;&#10;&#10;\newcommand{\F}{ {\mathscr{F}} }&#10;\newcommand{\G}{ {\mathscr{G}} }&#10;\renewcommand{\Finv}{ {\mathscr{F}} }&#10;\newcommand{\Ginv}{ {\mathscr{G}} }&#10;\newcommand{\prj}{ {\mathcal P} }&#10;\newcommand{\Q}{ {\mathcal Q} }&#10;\newcommand{\Ham}{ {\mathcal H} }&#10;\newcommand{\Lag}{ {\cal{L}} }&#10;\newcommand{\M}{ {\mathcal M} }&#10;\newcommand{\N}{ {\mathcal N} }&#10;\newcommand{\T}{ {\mathcal T} }&#10;\newcommand{\order}{ {\mathcal O} }&#10;&#10;\newcommand{\as}{ \alpha_s }&#10;\newcommand{\para}{ \parallel}&#10;\newcommand{\tot}{ {\rm tot} }&#10;\newcommand{\EM}{{\rm em}}&#10;\newcommand{\Tr}{ {\rm Tr} }&#10;\newcommand{\tr}{ {\rm tr} }&#10;\newcommand{\diag}{ {\rm diag} }&#10;\newcommand{\sgn}{ {\rm sgn} }&#10;\newcommand{\ext}{ {\rm ext} }&#10;\newcommand{\vac}{ {\rm vac} }&#10;\newcommand{\Hall}{ {\rm Hall} }&#10;\newcommand{\eff}{ {\rm eff} }&#10;\newcommand{\fermion}{ {\rm fermion} }&#10;\newcommand{\bson}{ {\rm boson} }&#10;\newcommand{\quark}{ {\rm quark} }&#10;\newcommand{\gluon}{ {\rm gluon} }&#10;\newcommand{\ghost}{ {\rm ghost} }&#10;\newcommand{\fin}{ {\rm fin} }&#10;\renewcommand{\div}{ {\rm div} }&#10;\newcommand{\UV}{ {\rm UV} }&#10;\newcommand{\IR}{ {\rm IR} }&#10;\newcommand{\NO}{ {\rm NO} }&#10;\newcommand{\q}{ {\rm q} }&#10;\newcommand{\YM}{ {\rm YM} }&#10;\newcommand{\dyn}{ {\rm dyn} }&#10;\newcommand{\LLL}{ {\rm LLL} }&#10;\newcommand{\hLL}{ {\rm hLL} }&#10;\newcommand{\QCD}{ {\rm QCD} }&#10;\newcommand{\Res}{{ \rm Res }}&#10;\newcommand{\Deb}{ {\rm Debye} }&#10;&#10;\newcommand{\vp}{\vect{p}}&#10;\newcommand{\vk}{\vect{k}}&#10;\newcommand{\vl}{\vect{l}}&#10;\newcommand{\vx}{\vect{x}}&#10;\newcommand{\vgamma}{{\boldsymbol \gamma}}&#10;\newcommand{\vzero}{\vect{0}}&#10;\newcommand{\vv}{\vect{v}}&#10;\newcommand{\vB}{\vect{B}}&#10;&#10;\newcommand{\zero}{ {(0)} }&#10;\newcommand{\one}{ {(1)} }&#10;\newcommand{\two}{ {(2)} }&#10;&#10;\newcommand{\pd}{\partial}&#10;\renewcommand{\=}{&amp;=&amp;}&#10;\newcommand{\nnb}{\nn\\}&#10;&#10;%%%%%%%%%%%%%%%%%%%%%%%%%%%%%%%%%%%%%%%%&#10;\begin{document}&#10;%%%%%%%%%%%%%%%%%%%%%%%%%%%%%%%%%%%%%%%%&#10;&#10;\begin{eqnarray}&#10;(i \sla D_\ext -m) \psi =0&#10;\nn&#10;\end{eqnarray}&#10;&#10;%%%%%%%%%%%%%%%%%%%%%%%%%%%%%%%%%%%%%%%%&#10;\end{document}&#10;%%%%%%%%%%%%%%%%%%%%%%%%%%%%%%%%%%%%%%%%"/>
  <p:tag name="IGUANATEXSIZE" val="50"/>
  <p:tag name="IGUANATEXCURSOR" val="3700"/>
  <p:tag name="TRANSPARENCY" val="True"/>
  <p:tag name="FILENAME" val=""/>
  <p:tag name="LATEXENGINEID" val="0"/>
  <p:tag name="TEMPFOLDER" val="C:\w32tex\IguanaTex\temp\"/>
  <p:tag name="LATEXFORMHEIGHT" val="312"/>
  <p:tag name="LATEXFORMWIDTH" val="384"/>
  <p:tag name="LATEXFORMWRAP" val="True"/>
  <p:tag name="BITMAPVECTOR" val="0"/>
</p:tagLst>
</file>

<file path=ppt/tags/tag58.xml><?xml version="1.0" encoding="utf-8"?>
<p:tagLst xmlns:a="http://schemas.openxmlformats.org/drawingml/2006/main" xmlns:r="http://schemas.openxmlformats.org/officeDocument/2006/relationships" xmlns:p="http://schemas.openxmlformats.org/presentationml/2006/main">
  <p:tag name="OUTPUTDPI" val="1200"/>
  <p:tag name="ORIGINALHEIGHT" val="129.7338"/>
  <p:tag name="ORIGINALWIDTH" val="1090.364"/>
  <p:tag name="LATEXADDIN" val="\documentclass{article}&#10;\pagestyle{empty}&#10;&#10;\usepackage{latexsym}&#10;\usepackage{amsfonts}&#10;\usepackage{amssymb}&#10;\usepackage{amsmath}&#10;\usepackage{bm}&#10;\usepackage{mathrsfs} &#10;\usepackage{color}&#10;&#10;\usepackage{slashed}&#10;&#10;\newcommand{\com}[1]{{\color[rgb]{0,0,1}{#1}}}&#10;\newcommand{\cgd}[1]{{\color[rgb]{1,0,0}{#1}}}&#10;\newcommand{\gr}[1]{{\color[rgb]{0.25,0.7,0.25}{#1}}}&#10;\newcommand{\blue}[1]{\textcolor[named]{Blue}{#1}}&#10;\newcommand{\green}[1]{{\color[rgb]{0.1,0.6,0.2}{#1}}}&#10;\newcommand{\red}[1]{\textcolor[named]{Red}{#1}}&#10;\newcommand{\gray}[1]{{\color[rgb]{0.7,0.7,0.7}{#1}}}&#10;\newcommand{\pp}[1]{{\color[rgb]{0.7,0.3,0.9}{#1}}}&#10;&#10;%%%%%%%%%%%%%%%%%%%%%%%%%%&#10;&#10;\newcommand{\QED}{\mathrm{QED}}&#10;\newcommand{\eq}{\mathrm{eq}}&#10;&#10;%%%%%%%%%%%%%%%%%%%%%%%%%%%&#10;&#10;\newcommand{\sla}{\slashed}&#10;\newcommand{\nn}{\nonumber}&#10;\newcommand\eref[1]{Eq.~(\ref{#1})}&#10;\newcommand\fref[1]{Fig.~\ref{#1}}&#10;&#10;%%%%%%%%%% Greek alphabets&#10;\renewcommand{\a}{\alpha}&#10;\renewcommand{\b}{\beta}&#10;\renewcommand{\d}{{\delta}}&#10;\renewcommand{\k}{\kappa}&#10;\renewcommand{\l}{\lambda}&#10;\newcommand{\Lam}{ \Lambda }&#10;\newcommand{\al}{\alpha}&#10;\newcommand{\be}{\beta}&#10;&#10;\newcommand{\ep}{ \epsilon }&#10;\newcommand{\vep}{ \varepsilon }&#10;\newcommand{\Gam}{ \Gamma }&#10;\newcommand{\gam}{ \gamma }&#10;\newcommand{\bgam}{ {\bm \gamma} }&#10;&#10;\newcommand{\Lm}{ \Lambda }&#10;&#10;%%%%%%%%%% 3D vectors&#10;\newcommand{\bx}{{\bm{x}}}&#10;\newcommand{\br}{{\bm{r}}}&#10;\newcommand{\bk}{{\bm{k}}}&#10;\newcommand{\bp}{{\bm{p}}}&#10;\newcommand{\bq}{{\bm{q}}}&#10;\newcommand{\bv}{{\bm{v}}}&#10;\newcommand{\bA}{{\bm{A}}}&#10;\newcommand{\bB}{{\bm B}}&#10;\newcommand{\bE}{{\bm E}}&#10;\newcommand{\bj}{{\bm j}}&#10;&#10;\newcommand{\integ}{\int\!\!}&#10;\newcommand{\xint}{\int d^4x}&#10;\newcommand{\pint}{\int \frac{d^4p}{ (2\pi)^4}}&#10;\newcommand{\tint}{\int_{-\infty}^{\infty}}&#10;&#10;\newcommand{\id}{\mbox{1}\hspace{-0.25em}\mbox{l}}&#10;\newcommand{\1}{\mbox{1}\hspace{-0.25em}\mbox{l}}&#10;&#10;&#10;\newcommand{\F}{ {\mathscr{F}} }&#10;\newcommand{\G}{ {\mathscr{G}} }&#10;\renewcommand{\Finv}{ {\mathscr{F}} }&#10;\newcommand{\Ginv}{ {\mathscr{G}} }&#10;\newcommand{\prj}{ {\mathcal P} }&#10;\newcommand{\Q}{ {\mathcal Q} }&#10;\newcommand{\Ham}{ {\mathcal H} }&#10;\newcommand{\Lag}{ {\cal{L}} }&#10;\newcommand{\M}{ {\mathcal M} }&#10;\newcommand{\N}{ {\mathcal N} }&#10;\newcommand{\T}{ {\mathcal T} }&#10;\newcommand{\order}{ {\mathcal O} }&#10;&#10;\newcommand{\as}{ \alpha_s }&#10;\newcommand{\para}{ \parallel}&#10;\newcommand{\tot}{ {\rm tot} }&#10;\newcommand{\EM}{{\rm em}}&#10;\newcommand{\Tr}{ {\rm Tr} }&#10;\newcommand{\tr}{ {\rm tr} }&#10;\newcommand{\diag}{ {\rm diag} }&#10;\newcommand{\sgn}{ {\rm sgn} }&#10;\newcommand{\ext}{ {\rm ext} }&#10;\newcommand{\vac}{ {\rm vac} }&#10;\newcommand{\Hall}{ {\rm Hall} }&#10;\newcommand{\eff}{ {\rm eff} }&#10;\newcommand{\fermion}{ {\rm fermion} }&#10;\newcommand{\bson}{ {\rm boson} }&#10;\newcommand{\quark}{ {\rm quark} }&#10;\newcommand{\gluon}{ {\rm gluon} }&#10;\newcommand{\ghost}{ {\rm ghost} }&#10;\newcommand{\fin}{ {\rm fin} }&#10;\renewcommand{\div}{ {\rm div} }&#10;\newcommand{\UV}{ {\rm UV} }&#10;\newcommand{\IR}{ {\rm IR} }&#10;\newcommand{\NO}{ {\rm NO} }&#10;\newcommand{\q}{ {\rm q} }&#10;\newcommand{\YM}{ {\rm YM} }&#10;\newcommand{\dyn}{ {\rm dyn} }&#10;\newcommand{\LLL}{ {\rm LLL} }&#10;\newcommand{\hLL}{ {\rm hLL} }&#10;\newcommand{\QCD}{ {\rm QCD} }&#10;\newcommand{\Res}{{ \rm Res }}&#10;\newcommand{\Deb}{ {\rm Debye} }&#10;&#10;\newcommand{\vp}{\vect{p}}&#10;\newcommand{\vk}{\vect{k}}&#10;\newcommand{\vl}{\vect{l}}&#10;\newcommand{\vx}{\vect{x}}&#10;\newcommand{\vgamma}{{\boldsymbol \gamma}}&#10;\newcommand{\vzero}{\vect{0}}&#10;\newcommand{\vv}{\vect{v}}&#10;\newcommand{\vB}{\vect{B}}&#10;&#10;\newcommand{\zero}{ {(0)} }&#10;\newcommand{\one}{ {(1)} }&#10;\newcommand{\two}{ {(2)} }&#10;&#10;\newcommand{\pd}{\partial}&#10;\renewcommand{\=}{&amp;=&amp;}&#10;\newcommand{\nnb}{\nn\\}&#10;&#10;%%%%%%%%%%%%%%%%%%%%%%%%%%%%%%%%%%%%%%%%&#10;\begin{document}&#10;%%%%%%%%%%%%%%%%%%%%%%%%%%%%%%%%%%%%%%%%&#10;&#10;\begin{eqnarray}&#10;D_\ext^\mu = \pd^\mu + i |e| A^\mu_\ext&#10;\nn&#10;\end{eqnarray}&#10;&#10;%%%%%%%%%%%%%%%%%%%%%%%%%%%%%%%%%%%%%%%%&#10;\end{document}&#10;%%%%%%%%%%%%%%%%%%%%%%%%%%%%%%%%%%%%%%%%"/>
  <p:tag name="IGUANATEXSIZE" val="50"/>
  <p:tag name="IGUANATEXCURSOR" val="3730"/>
  <p:tag name="TRANSPARENCY" val="True"/>
  <p:tag name="FILENAME" val=""/>
  <p:tag name="LATEXENGINEID" val="0"/>
  <p:tag name="TEMPFOLDER" val="C:\w32tex\IguanaTex\temp\"/>
  <p:tag name="LATEXFORMHEIGHT" val="312"/>
  <p:tag name="LATEXFORMWIDTH" val="384"/>
  <p:tag name="LATEXFORMWRAP" val="True"/>
  <p:tag name="BITMAPVECTOR" val="0"/>
</p:tagLst>
</file>

<file path=ppt/tags/tag59.xml><?xml version="1.0" encoding="utf-8"?>
<p:tagLst xmlns:a="http://schemas.openxmlformats.org/drawingml/2006/main" xmlns:r="http://schemas.openxmlformats.org/officeDocument/2006/relationships" xmlns:p="http://schemas.openxmlformats.org/presentationml/2006/main">
  <p:tag name="OUTPUTDPI" val="1200"/>
  <p:tag name="ORIGINALHEIGHT" val="107.9865"/>
  <p:tag name="ORIGINALWIDTH" val="678.6652"/>
  <p:tag name="LATEXADDIN" val="\documentclass{article}&#10;\pagestyle{empty}&#10;&#10;\usepackage{latexsym}&#10;\usepackage{amsfonts}&#10;\usepackage{amssymb}&#10;\usepackage{amsmath}&#10;\usepackage{bm}&#10;\usepackage{mathrsfs} &#10;\usepackage{color}&#10;&#10;\usepackage{slashed}&#10;&#10;\newcommand{\com}[1]{{\color[rgb]{0,0,1}{#1}}}&#10;\newcommand{\cgd}[1]{{\color[rgb]{1,0,0}{#1}}}&#10;\newcommand{\gr}[1]{{\color[rgb]{0.25,0.7,0.25}{#1}}}&#10;\newcommand{\blue}[1]{\textcolor[named]{Blue}{#1}}&#10;\newcommand{\green}[1]{{\color[rgb]{0.1,0.6,0.2}{#1}}}&#10;\newcommand{\red}[1]{\textcolor[named]{Red}{#1}}&#10;\newcommand{\gray}[1]{{\color[rgb]{0.7,0.7,0.7}{#1}}}&#10;\newcommand{\pp}[1]{{\color[rgb]{0.7,0.3,0.9}{#1}}}&#10;&#10;%%%%%%%%%%%%%%%%%%%%%%%%%%&#10;&#10;\newcommand{\QED}{\mathrm{QED}}&#10;\newcommand{\eq}{\mathrm{eq}}&#10;&#10;%%%%%%%%%%%%%%%%%%%%%%%%%%%&#10;&#10;\newcommand{\sla}{\slashed}&#10;\newcommand{\nn}{\nonumber}&#10;\newcommand\eref[1]{Eq.~(\ref{#1})}&#10;\newcommand\fref[1]{Fig.~\ref{#1}}&#10;&#10;%%%%%%%%%% Greek alphabets&#10;\renewcommand{\a}{\alpha}&#10;\renewcommand{\b}{\beta}&#10;\renewcommand{\d}{{\delta}}&#10;\renewcommand{\k}{\kappa}&#10;\renewcommand{\l}{\lambda}&#10;\newcommand{\Lam}{ \Lambda }&#10;\newcommand{\al}{\alpha}&#10;\newcommand{\be}{\beta}&#10;&#10;\newcommand{\ep}{ \epsilon }&#10;\newcommand{\vep}{ \varepsilon }&#10;\newcommand{\Gam}{ \Gamma }&#10;\newcommand{\gam}{ \gamma }&#10;\newcommand{\bgam}{ {\bm \gamma} }&#10;&#10;\newcommand{\Lm}{ \Lambda }&#10;&#10;%%%%%%%%%% 3D vectors&#10;\newcommand{\bx}{{\bm{x}}}&#10;\newcommand{\br}{{\bm{r}}}&#10;\newcommand{\bk}{{\bm{k}}}&#10;\newcommand{\bp}{{\bm{p}}}&#10;\newcommand{\bq}{{\bm{q}}}&#10;\newcommand{\bv}{{\bm{v}}}&#10;\newcommand{\bA}{{\bm{A}}}&#10;\newcommand{\bB}{{\bm B}}&#10;\newcommand{\bE}{{\bm E}}&#10;\newcommand{\bj}{{\bm j}}&#10;&#10;\newcommand{\integ}{\int\!\!}&#10;\newcommand{\xint}{\int d^4x}&#10;\newcommand{\pint}{\int \frac{d^4p}{ (2\pi)^4}}&#10;\newcommand{\tint}{\int_{-\infty}^{\infty}}&#10;&#10;\newcommand{\id}{\mbox{1}\hspace{-0.25em}\mbox{l}}&#10;\newcommand{\1}{\mbox{1}\hspace{-0.25em}\mbox{l}}&#10;&#10;&#10;\newcommand{\F}{ {\mathscr{F}} }&#10;\newcommand{\G}{ {\mathscr{G}} }&#10;\renewcommand{\Finv}{ {\mathscr{F}} }&#10;\newcommand{\Ginv}{ {\mathscr{G}} }&#10;\newcommand{\prj}{ {\mathcal P} }&#10;\newcommand{\Q}{ {\mathcal Q} }&#10;\newcommand{\Ham}{ {\mathcal H} }&#10;\newcommand{\Lag}{ {\cal{L}} }&#10;\newcommand{\M}{ {\mathcal M} }&#10;\newcommand{\N}{ {\mathcal N} }&#10;\newcommand{\T}{ {\mathcal T} }&#10;\newcommand{\order}{ {\mathcal O} }&#10;&#10;\newcommand{\as}{ \alpha_s }&#10;\newcommand{\para}{ \parallel}&#10;\newcommand{\tot}{ {\rm tot} }&#10;\newcommand{\EM}{{\rm em}}&#10;\newcommand{\Tr}{ {\rm Tr} }&#10;\newcommand{\tr}{ {\rm tr} }&#10;\newcommand{\diag}{ {\rm diag} }&#10;\newcommand{\sgn}{ {\rm sgn} }&#10;\newcommand{\ext}{ {\rm ext} }&#10;\newcommand{\vac}{ {\rm vac} }&#10;\newcommand{\Hall}{ {\rm Hall} }&#10;\newcommand{\eff}{ {\rm eff} }&#10;\newcommand{\fermion}{ {\rm fermion} }&#10;\newcommand{\bson}{ {\rm boson} }&#10;\newcommand{\quark}{ {\rm quark} }&#10;\newcommand{\gluon}{ {\rm gluon} }&#10;\newcommand{\ghost}{ {\rm ghost} }&#10;\newcommand{\fin}{ {\rm fin} }&#10;\renewcommand{\div}{ {\rm div} }&#10;\newcommand{\UV}{ {\rm UV} }&#10;\newcommand{\IR}{ {\rm IR} }&#10;\newcommand{\NO}{ {\rm NO} }&#10;\newcommand{\q}{ {\rm q} }&#10;\newcommand{\YM}{ {\rm YM} }&#10;\newcommand{\dyn}{ {\rm dyn} }&#10;\newcommand{\LLL}{ {\rm LLL} }&#10;\newcommand{\hLL}{ {\rm hLL} }&#10;\newcommand{\QCD}{ {\rm QCD} }&#10;\newcommand{\Res}{{ \rm Res }}&#10;\newcommand{\Deb}{ {\rm Debye} }&#10;&#10;\newcommand{\vp}{\vect{p}}&#10;\newcommand{\vk}{\vect{k}}&#10;\newcommand{\vl}{\vect{l}}&#10;\newcommand{\vx}{\vect{x}}&#10;\newcommand{\vgamma}{{\boldsymbol \gamma}}&#10;\newcommand{\vzero}{\vect{0}}&#10;\newcommand{\vv}{\vect{v}}&#10;\newcommand{\vB}{\vect{B}}&#10;&#10;\newcommand{\zero}{ {(0)} }&#10;\newcommand{\one}{ {(1)} }&#10;\newcommand{\two}{ {(2)} }&#10;&#10;\newcommand{\pd}{\partial}&#10;\renewcommand{\=}{&amp;=&amp;}&#10;\newcommand{\nnb}{\nn\\}&#10;&#10;%%%%%%%%%%%%%%%%%%%%%%%%%%%%%%%%%%%%%%%%&#10;\begin{document}&#10;%%%%%%%%%%%%%%%%%%%%%%%%%%%%%%%%%%%%%%%%&#10;&#10;\begin{eqnarray}&#10;{\rm rot} \bA_\ext = \bB&#10;\nn&#10;\end{eqnarray}&#10;&#10;%%%%%%%%%%%%%%%%%%%%%%%%%%%%%%%%%%%%%%%%&#10;\end{document}&#10;%%%%%%%%%%%%%%%%%%%%%%%%%%%%%%%%%%%%%%%%"/>
  <p:tag name="IGUANATEXSIZE" val="50"/>
  <p:tag name="IGUANATEXCURSOR" val="3715"/>
  <p:tag name="TRANSPARENCY" val="True"/>
  <p:tag name="FILENAME" val=""/>
  <p:tag name="LATEXENGINEID" val="0"/>
  <p:tag name="TEMPFOLDER" val="C:\w32tex\IguanaTex\temp\"/>
  <p:tag name="LATEXFORMHEIGHT" val="312"/>
  <p:tag name="LATEXFORMWIDTH" val="384"/>
  <p:tag name="LATEXFORMWRAP" val="True"/>
  <p:tag name="BITMAPVECTOR" val="0"/>
</p:tagLst>
</file>

<file path=ppt/tags/tag6.xml><?xml version="1.0" encoding="utf-8"?>
<p:tagLst xmlns:a="http://schemas.openxmlformats.org/drawingml/2006/main" xmlns:r="http://schemas.openxmlformats.org/officeDocument/2006/relationships" xmlns:p="http://schemas.openxmlformats.org/presentationml/2006/main">
  <p:tag name="OUTPUTDPI" val="1200"/>
  <p:tag name="ORIGINALHEIGHT" val="77.24032"/>
  <p:tag name="ORIGINALWIDTH" val="300.7124"/>
  <p:tag name="LATEXADDIN" val="\documentclass{article}&#10;\pagestyle{empty}&#10;&#10;\usepackage{latexsym}&#10;\usepackage{amsfonts}&#10;\usepackage{amssymb}&#10;\usepackage{amsmath}&#10;\usepackage{bm}&#10;\usepackage{mathrsfs} &#10;\usepackage{color}&#10;&#10;\usepackage{slashed}&#10;&#10;\newcommand{\com}[1]{{\color[rgb]{0,0,1}{#1}}}&#10;\newcommand{\cgd}[1]{{\color[rgb]{1,0,0}{#1}}}&#10;\newcommand{\ans}[1]{{\sf\color[rgb]{0,1,0}{#1}}}&#10;\newcommand{\blue}[1]{\textcolor[named]{Blue}{#1}}&#10;\newcommand{\green}[1]{\textcolor[named]{Green}{#1}}&#10;\newcommand{\red}[1]{\textcolor[named]{Red}{#1}}&#10;&#10;%%%%%%%%%%%%%%%%%%%%%%%%%%%%%%%%%%%%%%%%%%%%%%%%%%%%%%%%&#10;&#10;\newcommand{\sla}{\slashed}&#10;&#10;\newcommand{\sgn}{ {\rm sgn} }&#10;\newcommand{\prj}{ {\mathcal P} }&#10;\newcommand{\mf}{ m_f }&#10;\newcommand{\gam}{ \gamma }&#10;\newcommand{\M}{ {\mathcal M} }&#10;\newcommand{\N}{ {\mathcal N} }&#10;&#10;\newcommand{\bx}{{\bm{x}}}&#10;\newcommand{\br}{{\bm{r}}}&#10;\newcommand{\bk}{{\bm{k}}}&#10;\newcommand{\bp}{{\bm{p}}}&#10;\newcommand{\bq}{{\bm{q}}}&#10;\newcommand{\integ}{\int\!\!}&#10;&#10;\newcommand{\F}{ {\mathscr{F}} }&#10;\newcommand{\G}{ {\mathscr{G}} }&#10;\newcommand{\bB}{{\bm{B}}}&#10;\newcommand{\bE}{{\bm{E}}}&#10;&#10;\newcommand{\bv}{{\bm{v}}}&#10;\newcommand{\bl}{{\bm{\ell}}}&#10;\newcommand{\para}{{\parallel}}&#10;&#10;\newcommand{\nn}{{\nonumber}}&#10;&#10;%%%%%%%%%%%%%%%%%%%%%%%%%%%%%%%%%%%%%%%%&#10;\begin{document}&#10;%%%%%%%%%%%%%%%%%%%%%%%%%%%%%%%%%%%%%%%%&#10;&#10;\begin{eqnarray}&#10;\pi^- \pi^-&#10;\nn&#10;\end{eqnarray}&#10;&#10;%%%%%%%%%%%%%%%%%%%%%%%%%%%%%%%%%%%%%%%%&#10;\end{document}&#10;%%%%%%%%%%%%%%%%%%%%%%%%%%%%%%%%%%%%%%%%"/>
  <p:tag name="IGUANATEXSIZE" val="50"/>
  <p:tag name="IGUANATEXCURSOR" val="1307"/>
  <p:tag name="TRANSPARENCY" val="True"/>
  <p:tag name="FILENAME" val=""/>
  <p:tag name="LATEXENGINEID" val="0"/>
  <p:tag name="TEMPFOLDER" val="C:\w32tex\IguanaTex\temp\"/>
  <p:tag name="LATEXFORMHEIGHT" val="312"/>
  <p:tag name="LATEXFORMWIDTH" val="384"/>
  <p:tag name="LATEXFORMWRAP" val="True"/>
  <p:tag name="BITMAPVECTOR" val="0"/>
</p:tagLst>
</file>

<file path=ppt/tags/tag60.xml><?xml version="1.0" encoding="utf-8"?>
<p:tagLst xmlns:a="http://schemas.openxmlformats.org/drawingml/2006/main" xmlns:r="http://schemas.openxmlformats.org/officeDocument/2006/relationships" xmlns:p="http://schemas.openxmlformats.org/presentationml/2006/main">
  <p:tag name="OUTPUTDPI" val="1200"/>
  <p:tag name="ORIGINALHEIGHT" val="137.2328"/>
  <p:tag name="ORIGINALWIDTH" val="771.6536"/>
  <p:tag name="LATEXADDIN" val="\documentclass{article}&#10;\pagestyle{empty}&#10;&#10;\usepackage{latexsym}&#10;\usepackage{amsfonts}&#10;\usepackage{amssymb}&#10;\usepackage{amsmath}&#10;\usepackage{bm}&#10;\usepackage{mathrsfs} &#10;\usepackage{color}&#10;&#10;\usepackage{slashed}&#10;&#10;\newcommand{\com}[1]{{\color[rgb]{0,0,1}{#1}}}&#10;\newcommand{\cgd}[1]{{\color[rgb]{1,0,0}{#1}}}&#10;\newcommand{\gr}[1]{{\color[rgb]{0.25,0.7,0.25}{#1}}}&#10;\newcommand{\blue}[1]{\textcolor[named]{Blue}{#1}}&#10;\newcommand{\green}[1]{{\color[rgb]{0.1,0.6,0.2}{#1}}}&#10;\newcommand{\red}[1]{\textcolor[named]{Red}{#1}}&#10;\newcommand{\gray}[1]{{\color[rgb]{0.7,0.7,0.7}{#1}}}&#10;\newcommand{\pp}[1]{{\color[rgb]{0.7,0.3,0.9}{#1}}}&#10;&#10;%%%%%%%%%%%%%%%%%%%%%%%%%%&#10;&#10;\newcommand{\QED}{\mathrm{QED}}&#10;\newcommand{\eq}{\mathrm{eq}}&#10;&#10;%%%%%%%%%%%%%%%%%%%%%%%%%%%&#10;&#10;\newcommand{\sla}{\slashed}&#10;\newcommand{\nn}{\nonumber}&#10;\newcommand\eref[1]{Eq.~(\ref{#1})}&#10;\newcommand\fref[1]{Fig.~\ref{#1}}&#10;&#10;%%%%%%%%%% Greek alphabets&#10;\renewcommand{\a}{\alpha}&#10;\renewcommand{\b}{\beta}&#10;\renewcommand{\d}{{\delta}}&#10;\renewcommand{\k}{\kappa}&#10;\renewcommand{\l}{\lambda}&#10;\newcommand{\Lam}{ \Lambda }&#10;\newcommand{\al}{\alpha}&#10;\newcommand{\be}{\beta}&#10;&#10;\newcommand{\ep}{ \epsilon }&#10;\newcommand{\vep}{ \varepsilon }&#10;\newcommand{\Gam}{ \Gamma }&#10;\newcommand{\gam}{ \gamma }&#10;\newcommand{\bgam}{ {\bm \gamma} }&#10;&#10;\newcommand{\Lm}{ \Lambda }&#10;&#10;%%%%%%%%%% 3D vectors&#10;\newcommand{\bx}{{\bm{x}}}&#10;\newcommand{\br}{{\bm{r}}}&#10;\newcommand{\bk}{{\bm{k}}}&#10;\newcommand{\bp}{{\bm{p}}}&#10;\newcommand{\bq}{{\bm{q}}}&#10;\newcommand{\bv}{{\bm{v}}}&#10;\newcommand{\bA}{{\bm{A}}}&#10;\newcommand{\bB}{{\bm B}}&#10;\newcommand{\bE}{{\bm E}}&#10;\newcommand{\bj}{{\bm j}}&#10;&#10;\newcommand{\integ}{\int\!\!}&#10;\newcommand{\xint}{\int d^4x}&#10;\newcommand{\pint}{\int \frac{d^4p}{ (2\pi)^4}}&#10;\newcommand{\tint}{\int_{-\infty}^{\infty}}&#10;&#10;\newcommand{\id}{\mbox{1}\hspace{-0.25em}\mbox{l}}&#10;\newcommand{\1}{\mbox{1}\hspace{-0.25em}\mbox{l}}&#10;&#10;&#10;\newcommand{\F}{ {\mathscr{F}} }&#10;\newcommand{\G}{ {\mathscr{G}} }&#10;\renewcommand{\Finv}{ {\mathscr{F}} }&#10;\newcommand{\Ginv}{ {\mathscr{G}} }&#10;\newcommand{\prj}{ {\mathcal P} }&#10;\newcommand{\Q}{ {\mathcal Q} }&#10;\newcommand{\Ham}{ {\mathcal H} }&#10;\newcommand{\Lag}{ {\cal{L}} }&#10;\newcommand{\M}{ {\mathcal M} }&#10;\newcommand{\N}{ {\mathcal N} }&#10;\newcommand{\T}{ {\mathcal T} }&#10;\newcommand{\order}{ {\mathcal O} }&#10;&#10;\newcommand{\as}{ \alpha_s }&#10;\newcommand{\para}{ \parallel}&#10;\newcommand{\tot}{ {\rm tot} }&#10;\newcommand{\EM}{{\rm em}}&#10;\newcommand{\Tr}{ {\rm Tr} }&#10;\newcommand{\tr}{ {\rm tr} }&#10;\newcommand{\diag}{ {\rm diag} }&#10;\newcommand{\sgn}{ {\rm sgn} }&#10;\newcommand{\ext}{ {\rm ext} }&#10;\newcommand{\vac}{ {\rm vac} }&#10;\newcommand{\Hall}{ {\rm Hall} }&#10;\newcommand{\eff}{ {\rm eff} }&#10;\newcommand{\fermion}{ {\rm fermion} }&#10;\newcommand{\bson}{ {\rm boson} }&#10;\newcommand{\quark}{ {\rm quark} }&#10;\newcommand{\gluon}{ {\rm gluon} }&#10;\newcommand{\ghost}{ {\rm ghost} }&#10;\newcommand{\fin}{ {\rm fin} }&#10;\renewcommand{\div}{ {\rm div} }&#10;\newcommand{\UV}{ {\rm UV} }&#10;\newcommand{\IR}{ {\rm IR} }&#10;\newcommand{\NO}{ {\rm NO} }&#10;\newcommand{\q}{ {\rm q} }&#10;\newcommand{\YM}{ {\rm YM} }&#10;\newcommand{\dyn}{ {\rm dyn} }&#10;\newcommand{\LLL}{ {\rm LLL} }&#10;\newcommand{\hLL}{ {\rm hLL} }&#10;\newcommand{\QCD}{ {\rm QCD} }&#10;\newcommand{\Res}{{ \rm Res }}&#10;\newcommand{\Deb}{ {\rm Debye} }&#10;&#10;\newcommand{\vp}{\vect{p}}&#10;\newcommand{\vk}{\vect{k}}&#10;\newcommand{\vl}{\vect{l}}&#10;\newcommand{\vx}{\vect{x}}&#10;\newcommand{\vgamma}{{\boldsymbol \gamma}}&#10;\newcommand{\vzero}{\vect{0}}&#10;\newcommand{\vv}{\vect{v}}&#10;\newcommand{\vB}{\vect{B}}&#10;&#10;\newcommand{\zero}{ {(0)} }&#10;\newcommand{\one}{ {(1)} }&#10;\newcommand{\two}{ {(2)} }&#10;&#10;\newcommand{\pd}{\partial}&#10;\renewcommand{\=}{&amp;=&amp;}&#10;\newcommand{\nnb}{\nn\\}&#10;&#10;%%%%%%%%%%%%%%%%%%%%%%%%%%%%%%%%%%%%%%%%&#10;\begin{document}&#10;%%%%%%%%%%%%%%%%%%%%%%%%%%%%%%%%%%%%%%%%&#10;&#10;\begin{eqnarray}&#10;(i \sla \pd -m) \psi =0&#10;\nn&#10;\end{eqnarray}&#10;&#10;%%%%%%%%%%%%%%%%%%%%%%%%%%%%%%%%%%%%%%%%&#10;\end{document}&#10;%%%%%%%%%%%%%%%%%%%%%%%%%%%%%%%%%%%%%%%%"/>
  <p:tag name="IGUANATEXSIZE" val="50"/>
  <p:tag name="IGUANATEXCURSOR" val="3702"/>
  <p:tag name="TRANSPARENCY" val="True"/>
  <p:tag name="LATEXENGINEID" val="0"/>
  <p:tag name="TEMPFOLDER" val="C:\w32tex\IguanaTex\temp\"/>
  <p:tag name="LATEXFORMHEIGHT" val="312"/>
  <p:tag name="LATEXFORMWIDTH" val="384"/>
  <p:tag name="LATEXFORMWRAP" val="True"/>
  <p:tag name="BITMAPVECTOR" val="0"/>
</p:tagLst>
</file>

<file path=ppt/tags/tag61.xml><?xml version="1.0" encoding="utf-8"?>
<p:tagLst xmlns:a="http://schemas.openxmlformats.org/drawingml/2006/main" xmlns:r="http://schemas.openxmlformats.org/officeDocument/2006/relationships" xmlns:p="http://schemas.openxmlformats.org/presentationml/2006/main">
  <p:tag name="OUTPUTDPI" val="1200"/>
  <p:tag name="ORIGINALHEIGHT" val="113.9857"/>
  <p:tag name="ORIGINALWIDTH" val="326.9591"/>
  <p:tag name="LATEXADDIN" val="\documentclass{article}&#10;\pagestyle{empty}&#10;&#10;\usepackage{latexsym}&#10;\usepackage{amsfonts}&#10;\usepackage{amssymb}&#10;\usepackage{amsmath}&#10;\usepackage{bm}&#10;\usepackage{mathrsfs} &#10;\usepackage{color}&#10;&#10;\usepackage{slashed}&#10;&#10;\newcommand{\com}[1]{{\color[rgb]{0,0,1}{#1}}}&#10;\newcommand{\cgd}[1]{{\color[rgb]{1,0,0}{#1}}}&#10;\newcommand{\gr}[1]{{\color[rgb]{0.25,0.7,0.25}{#1}}}&#10;\newcommand{\blue}[1]{\textcolor[named]{Blue}{#1}}&#10;\newcommand{\green}[1]{{\color[rgb]{0.1,0.6,0.2}{#1}}}&#10;\newcommand{\red}[1]{\textcolor[named]{Red}{#1}}&#10;\newcommand{\gray}[1]{{\color[rgb]{0.7,0.7,0.7}{#1}}}&#10;\newcommand{\pp}[1]{{\color[rgb]{0.7,0.3,0.9}{#1}}}&#10;&#10;%%%%%%%%%%%%%%%%%%%%%%%%%%&#10;&#10;\newcommand{\QED}{\mathrm{QED}}&#10;\newcommand{\eq}{\mathrm{eq}}&#10;&#10;%%%%%%%%%%%%%%%%%%%%%%%%%%%&#10;&#10;\newcommand{\sla}{\slashed}&#10;\newcommand{\nn}{\nonumber}&#10;\newcommand\eref[1]{Eq.~(\ref{#1})}&#10;\newcommand\fref[1]{Fig.~\ref{#1}}&#10;&#10;%%%%%%%%%% Greek alphabets&#10;\renewcommand{\a}{\alpha}&#10;\renewcommand{\b}{\beta}&#10;\renewcommand{\d}{{\delta}}&#10;\renewcommand{\k}{\kappa}&#10;\renewcommand{\l}{\lambda}&#10;\newcommand{\Lam}{ \Lambda }&#10;\newcommand{\al}{\alpha}&#10;\newcommand{\be}{\beta}&#10;&#10;\newcommand{\ep}{ \epsilon }&#10;\newcommand{\vep}{ \varepsilon }&#10;\newcommand{\Gam}{ \Gamma }&#10;\newcommand{\gam}{ \gamma }&#10;\newcommand{\bgam}{ {\bm \gamma} }&#10;&#10;\newcommand{\Lm}{ \Lambda }&#10;&#10;%%%%%%%%%% 3D vectors&#10;\newcommand{\bx}{{\bm{x}}}&#10;\newcommand{\br}{{\bm{r}}}&#10;\newcommand{\bk}{{\bm{k}}}&#10;\newcommand{\bp}{{\bm{p}}}&#10;\newcommand{\bq}{{\bm{q}}}&#10;\newcommand{\bv}{{\bm{v}}}&#10;\newcommand{\bA}{{\bm{A}}}&#10;\newcommand{\bB}{{\bm B}}&#10;\newcommand{\bE}{{\bm E}}&#10;\newcommand{\bj}{{\bm j}}&#10;&#10;\newcommand{\integ}{\int\!\!}&#10;\newcommand{\xint}{\int d^4x}&#10;\newcommand{\pint}{\int \frac{d^4p}{ (2\pi)^4}}&#10;\newcommand{\tint}{\int_{-\infty}^{\infty}}&#10;&#10;\newcommand{\id}{\mbox{1}\hspace{-0.25em}\mbox{l}}&#10;\newcommand{\1}{\mbox{1}\hspace{-0.25em}\mbox{l}}&#10;&#10;&#10;\newcommand{\F}{ {\mathscr{F}} }&#10;\newcommand{\G}{ {\mathscr{G}} }&#10;\renewcommand{\Finv}{ {\mathscr{F}} }&#10;\newcommand{\Ginv}{ {\mathscr{G}} }&#10;\newcommand{\prj}{ {\mathcal P} }&#10;\newcommand{\Q}{ {\mathcal Q} }&#10;\newcommand{\Ham}{ {\mathcal H} }&#10;\newcommand{\Lag}{ {\cal{L}} }&#10;\newcommand{\M}{ {\mathcal M} }&#10;\newcommand{\N}{ {\mathcal N} }&#10;\newcommand{\T}{ {\mathcal T} }&#10;\newcommand{\order}{ {\mathcal O} }&#10;&#10;\newcommand{\as}{ \alpha_s }&#10;\newcommand{\para}{ \parallel}&#10;\newcommand{\tot}{ {\rm tot} }&#10;\newcommand{\EM}{{\rm em}}&#10;\newcommand{\Tr}{ {\rm Tr} }&#10;\newcommand{\tr}{ {\rm tr} }&#10;\newcommand{\diag}{ {\rm diag} }&#10;\newcommand{\sgn}{ {\rm sgn} }&#10;\newcommand{\ext}{ {\rm ext} }&#10;\newcommand{\vac}{ {\rm vac} }&#10;\newcommand{\Hall}{ {\rm Hall} }&#10;\newcommand{\eff}{ {\rm eff} }&#10;\newcommand{\fermion}{ {\rm fermion} }&#10;\newcommand{\bson}{ {\rm boson} }&#10;\newcommand{\quark}{ {\rm quark} }&#10;\newcommand{\gluon}{ {\rm gluon} }&#10;\newcommand{\ghost}{ {\rm ghost} }&#10;\newcommand{\fin}{ {\rm fin} }&#10;\renewcommand{\div}{ {\rm div} }&#10;\newcommand{\UV}{ {\rm UV} }&#10;\newcommand{\IR}{ {\rm IR} }&#10;\newcommand{\NO}{ {\rm NO} }&#10;\newcommand{\q}{ {\rm q} }&#10;\newcommand{\YM}{ {\rm YM} }&#10;\newcommand{\dyn}{ {\rm dyn} }&#10;\newcommand{\LLL}{ {\rm LLL} }&#10;\newcommand{\hLL}{ {\rm hLL} }&#10;\newcommand{\QCD}{ {\rm QCD} }&#10;\newcommand{\Res}{{ \rm Res }}&#10;\newcommand{\Deb}{ {\rm Debye} }&#10;&#10;\newcommand{\vp}{\vect{p}}&#10;\newcommand{\vk}{\vect{k}}&#10;\newcommand{\vl}{\vect{l}}&#10;\newcommand{\vx}{\vect{x}}&#10;\newcommand{\vgamma}{{\boldsymbol \gamma}}&#10;\newcommand{\vzero}{\vect{0}}&#10;\newcommand{\vv}{\vect{v}}&#10;\newcommand{\vB}{\vect{B}}&#10;&#10;\newcommand{\zero}{ {(0)} }&#10;\newcommand{\one}{ {(1)} }&#10;\newcommand{\two}{ {(2)} }&#10;&#10;\newcommand{\pd}{\partial}&#10;\renewcommand{\=}{&amp;=&amp;}&#10;\newcommand{\nnb}{\nn\\}&#10;&#10;%%%%%%%%%%%%%%%%%%%%%%%%%%%%%%%%%%%%%%%%&#10;\begin{document}&#10;%%%%%%%%%%%%%%%%%%%%%%%%%%%%%%%%%%%%%%%%&#10;&#10;\begin{eqnarray}&#10;\cgd{q^\mu, \ \epsilon^\mu}&#10;\nn&#10;\end{eqnarray}&#10;&#10;%%%%%%%%%%%%%%%%%%%%%%%%%%%%%%%%%%%%%%%%&#10;\end{document}&#10;%%%%%%%%%%%%%%%%%%%%%%%%%%%%%%%%%%%%%%%%"/>
  <p:tag name="IGUANATEXSIZE" val="50"/>
  <p:tag name="IGUANATEXCURSOR" val="3718"/>
  <p:tag name="TRANSPARENCY" val="True"/>
  <p:tag name="LATEXENGINEID" val="0"/>
  <p:tag name="TEMPFOLDER" val="C:\w32tex\IguanaTex\temp\"/>
  <p:tag name="LATEXFORMHEIGHT" val="312"/>
  <p:tag name="LATEXFORMWIDTH" val="384"/>
  <p:tag name="LATEXFORMWRAP" val="True"/>
  <p:tag name="BITMAPVECTOR" val="0"/>
</p:tagLst>
</file>

<file path=ppt/tags/tag62.xml><?xml version="1.0" encoding="utf-8"?>
<p:tagLst xmlns:a="http://schemas.openxmlformats.org/drawingml/2006/main" xmlns:r="http://schemas.openxmlformats.org/officeDocument/2006/relationships" xmlns:p="http://schemas.openxmlformats.org/presentationml/2006/main">
  <p:tag name="OUTPUTDPI" val="1200"/>
  <p:tag name="ORIGINALHEIGHT" val="78.74016"/>
  <p:tag name="ORIGINALWIDTH" val="277.4653"/>
  <p:tag name="LATEXADDIN" val="\documentclass{article}&#10;\pagestyle{empty}&#10;&#10;\usepackage{latexsym}&#10;\usepackage{amsfonts}&#10;\usepackage{amssymb}&#10;\usepackage{amsmath}&#10;\usepackage{bm}&#10;\usepackage{mathrsfs} &#10;\usepackage{color}&#10;&#10;\usepackage{slashed}&#10;&#10;\newcommand{\com}[1]{{\color[rgb]{0,0,1}{#1}}}&#10;\newcommand{\cgd}[1]{{\color[rgb]{1,0,0}{#1}}}&#10;\newcommand{\gr}[1]{{\color[rgb]{0.25,0.7,0.25}{#1}}}&#10;\newcommand{\blue}[1]{\textcolor[named]{Blue}{#1}}&#10;\newcommand{\green}[1]{{\color[rgb]{0.1,0.6,0.2}{#1}}}&#10;\newcommand{\red}[1]{\textcolor[named]{Red}{#1}}&#10;\newcommand{\gray}[1]{{\color[rgb]{0.7,0.7,0.7}{#1}}}&#10;\newcommand{\pp}[1]{{\color[rgb]{0.7,0.3,0.9}{#1}}}&#10;&#10;%%%%%%%%%%%%%%%%%%%%%%%%%%&#10;&#10;\newcommand{\QED}{\mathrm{QED}}&#10;\newcommand{\eq}{\mathrm{eq}}&#10;&#10;%%%%%%%%%%%%%%%%%%%%%%%%%%%&#10;&#10;\newcommand{\sla}{\slashed}&#10;\newcommand{\nn}{\nonumber}&#10;\newcommand\eref[1]{Eq.~(\ref{#1})}&#10;\newcommand\fref[1]{Fig.~\ref{#1}}&#10;&#10;%%%%%%%%%% Greek alphabets&#10;\renewcommand{\a}{\alpha}&#10;\renewcommand{\b}{\beta}&#10;\renewcommand{\d}{{\delta}}&#10;\renewcommand{\k}{\kappa}&#10;\renewcommand{\l}{\lambda}&#10;\newcommand{\Lam}{ \Lambda }&#10;\newcommand{\al}{\alpha}&#10;\newcommand{\be}{\beta}&#10;&#10;\newcommand{\ep}{ \epsilon }&#10;\newcommand{\vep}{ \varepsilon }&#10;\newcommand{\Gam}{ \Gamma }&#10;\newcommand{\gam}{ \gamma }&#10;\newcommand{\bgam}{ {\bm \gamma} }&#10;&#10;\newcommand{\Lm}{ \Lambda }&#10;&#10;%%%%%%%%%% 3D vectors&#10;\newcommand{\bx}{{\bm{x}}}&#10;\newcommand{\br}{{\bm{r}}}&#10;\newcommand{\bk}{{\bm{k}}}&#10;\newcommand{\bp}{{\bm{p}}}&#10;\newcommand{\bq}{{\bm{q}}}&#10;\newcommand{\bv}{{\bm{v}}}&#10;\newcommand{\bA}{{\bm{A}}}&#10;\newcommand{\bB}{{\bm B}}&#10;\newcommand{\bE}{{\bm E}}&#10;\newcommand{\bj}{{\bm j}}&#10;&#10;\newcommand{\integ}{\int\!\!}&#10;\newcommand{\xint}{\int d^4x}&#10;\newcommand{\pint}{\int \frac{d^4p}{ (2\pi)^4}}&#10;\newcommand{\tint}{\int_{-\infty}^{\infty}}&#10;&#10;\newcommand{\id}{\mbox{1}\hspace{-0.25em}\mbox{l}}&#10;\newcommand{\1}{\mbox{1}\hspace{-0.25em}\mbox{l}}&#10;&#10;&#10;\newcommand{\F}{ {\mathscr{F}} }&#10;\newcommand{\G}{ {\mathscr{G}} }&#10;\renewcommand{\Finv}{ {\mathscr{F}} }&#10;\newcommand{\Ginv}{ {\mathscr{G}} }&#10;\newcommand{\prj}{ {\mathcal P} }&#10;\newcommand{\Q}{ {\mathcal Q} }&#10;\newcommand{\Ham}{ {\mathcal H} }&#10;\newcommand{\Lag}{ {\cal{L}} }&#10;\newcommand{\M}{ {\mathcal M} }&#10;\newcommand{\N}{ {\mathcal N} }&#10;\newcommand{\T}{ {\mathcal T} }&#10;\newcommand{\order}{ {\mathcal O} }&#10;&#10;\newcommand{\as}{ \alpha_s }&#10;\newcommand{\para}{ \parallel}&#10;\newcommand{\tot}{ {\rm tot} }&#10;\newcommand{\EM}{{\rm em}}&#10;\newcommand{\Tr}{ {\rm Tr} }&#10;\newcommand{\tr}{ {\rm tr} }&#10;\newcommand{\diag}{ {\rm diag} }&#10;\newcommand{\sgn}{ {\rm sgn} }&#10;\newcommand{\ext}{ {\rm ext} }&#10;\newcommand{\vac}{ {\rm vac} }&#10;\newcommand{\Hall}{ {\rm Hall} }&#10;\newcommand{\eff}{ {\rm eff} }&#10;\newcommand{\fermion}{ {\rm fermion} }&#10;\newcommand{\bson}{ {\rm boson} }&#10;\newcommand{\quark}{ {\rm quark} }&#10;\newcommand{\gluon}{ {\rm gluon} }&#10;\newcommand{\ghost}{ {\rm ghost} }&#10;\newcommand{\fin}{ {\rm fin} }&#10;\renewcommand{\div}{ {\rm div} }&#10;\newcommand{\UV}{ {\rm UV} }&#10;\newcommand{\IR}{ {\rm IR} }&#10;\newcommand{\NO}{ {\rm NO} }&#10;\newcommand{\q}{ {\rm q} }&#10;\newcommand{\YM}{ {\rm YM} }&#10;\newcommand{\dyn}{ {\rm dyn} }&#10;\newcommand{\LLL}{ {\rm LLL} }&#10;\newcommand{\hLL}{ {\rm hLL} }&#10;\newcommand{\QCD}{ {\rm QCD} }&#10;\newcommand{\Res}{{ \rm Res }}&#10;\newcommand{\Deb}{ {\rm Debye} }&#10;&#10;\newcommand{\vp}{\vect{p}}&#10;\newcommand{\vk}{\vect{k}}&#10;\newcommand{\vl}{\vect{l}}&#10;\newcommand{\vx}{\vect{x}}&#10;\newcommand{\vgamma}{{\boldsymbol \gamma}}&#10;\newcommand{\vzero}{\vect{0}}&#10;\newcommand{\vv}{\vect{v}}&#10;\newcommand{\vB}{\vect{B}}&#10;&#10;\newcommand{\zero}{ {(0)} }&#10;\newcommand{\one}{ {(1)} }&#10;\newcommand{\two}{ {(2)} }&#10;&#10;\newcommand{\pd}{\partial}&#10;\renewcommand{\=}{&amp;=&amp;}&#10;\newcommand{\nnb}{\nn\\}&#10;&#10;%%%%%%%%%%%%%%%%%%%%%%%%%%%%%%%%%%%%%%%%&#10;\begin{document}&#10;%%%%%%%%%%%%%%%%%%%%%%%%%%%%%%%%%%%%%%%%&#10;&#10;\begin{eqnarray}&#10;\gr{n , \ p_z}&#10;\nn&#10;\end{eqnarray}&#10;&#10;%%%%%%%%%%%%%%%%%%%%%%%%%%%%%%%%%%%%%%%%&#10;\end{document}&#10;%%%%%%%%%%%%%%%%%%%%%%%%%%%%%%%%%%%%%%%%"/>
  <p:tag name="IGUANATEXSIZE" val="50"/>
  <p:tag name="IGUANATEXCURSOR" val="3705"/>
  <p:tag name="TRANSPARENCY" val="True"/>
  <p:tag name="LATEXENGINEID" val="0"/>
  <p:tag name="TEMPFOLDER" val="C:\w32tex\IguanaTex\temp\"/>
  <p:tag name="LATEXFORMHEIGHT" val="312"/>
  <p:tag name="LATEXFORMWIDTH" val="384"/>
  <p:tag name="LATEXFORMWRAP" val="True"/>
  <p:tag name="BITMAPVECTOR" val="0"/>
</p:tagLst>
</file>

<file path=ppt/tags/tag63.xml><?xml version="1.0" encoding="utf-8"?>
<p:tagLst xmlns:a="http://schemas.openxmlformats.org/drawingml/2006/main" xmlns:r="http://schemas.openxmlformats.org/officeDocument/2006/relationships" xmlns:p="http://schemas.openxmlformats.org/presentationml/2006/main">
  <p:tag name="OUTPUTDPI" val="1200"/>
  <p:tag name="ORIGINALHEIGHT" val="131.9835"/>
  <p:tag name="ORIGINALWIDTH" val="311.961"/>
  <p:tag name="LATEXADDIN" val="\documentclass{article}&#10;\pagestyle{empty}&#10;&#10;\usepackage{latexsym}&#10;\usepackage{amsfonts}&#10;\usepackage{amssymb}&#10;\usepackage{amsmath}&#10;\usepackage{bm}&#10;\usepackage{mathrsfs} &#10;\usepackage{color}&#10;&#10;\usepackage{slashed}&#10;&#10;\newcommand{\com}[1]{{\color[rgb]{0,0,1}{#1}}}&#10;\newcommand{\cgd}[1]{{\color[rgb]{1,0,0}{#1}}}&#10;\newcommand{\gr}[1]{{\color[rgb]{0.25,0.7,0.25}{#1}}}&#10;\newcommand{\blue}[1]{\textcolor[named]{Blue}{#1}}&#10;\newcommand{\green}[1]{{\color[rgb]{0.1,0.6,0.2}{#1}}}&#10;\newcommand{\red}[1]{\textcolor[named]{Red}{#1}}&#10;\newcommand{\gray}[1]{{\color[rgb]{0.7,0.7,0.7}{#1}}}&#10;\newcommand{\pp}[1]{{\color[rgb]{0.7,0.3,0.9}{#1}}}&#10;&#10;%%%%%%%%%%%%%%%%%%%%%%%%%%&#10;&#10;\newcommand{\QED}{\mathrm{QED}}&#10;\newcommand{\eq}{\mathrm{eq}}&#10;&#10;%%%%%%%%%%%%%%%%%%%%%%%%%%%&#10;&#10;\newcommand{\sla}{\slashed}&#10;\newcommand{\nn}{\nonumber}&#10;\newcommand\eref[1]{Eq.~(\ref{#1})}&#10;\newcommand\fref[1]{Fig.~\ref{#1}}&#10;&#10;%%%%%%%%%% Greek alphabets&#10;\renewcommand{\a}{\alpha}&#10;\renewcommand{\b}{\beta}&#10;\renewcommand{\d}{{\delta}}&#10;\renewcommand{\k}{\kappa}&#10;\renewcommand{\l}{\lambda}&#10;\newcommand{\Lam}{ \Lambda }&#10;\newcommand{\al}{\alpha}&#10;\newcommand{\be}{\beta}&#10;&#10;\newcommand{\ep}{ \epsilon }&#10;\newcommand{\vep}{ \varepsilon }&#10;\newcommand{\Gam}{ \Gamma }&#10;\newcommand{\gam}{ \gamma }&#10;\newcommand{\bgam}{ {\bm \gamma} }&#10;&#10;\newcommand{\Lm}{ \Lambda }&#10;&#10;%%%%%%%%%% 3D vectors&#10;\newcommand{\bx}{{\bm{x}}}&#10;\newcommand{\br}{{\bm{r}}}&#10;\newcommand{\bk}{{\bm{k}}}&#10;\newcommand{\bp}{{\bm{p}}}&#10;\newcommand{\bq}{{\bm{q}}}&#10;\newcommand{\bv}{{\bm{v}}}&#10;\newcommand{\bA}{{\bm{A}}}&#10;\newcommand{\bB}{{\bm B}}&#10;\newcommand{\bE}{{\bm E}}&#10;\newcommand{\bj}{{\bm j}}&#10;&#10;\newcommand{\integ}{\int\!\!}&#10;\newcommand{\xint}{\int d^4x}&#10;\newcommand{\pint}{\int \frac{d^4p}{ (2\pi)^4}}&#10;\newcommand{\tint}{\int_{-\infty}^{\infty}}&#10;&#10;\newcommand{\id}{\mbox{1}\hspace{-0.25em}\mbox{l}}&#10;\newcommand{\1}{\mbox{1}\hspace{-0.25em}\mbox{l}}&#10;&#10;&#10;\newcommand{\F}{ {\mathscr{F}} }&#10;\newcommand{\G}{ {\mathscr{G}} }&#10;\renewcommand{\Finv}{ {\mathscr{F}} }&#10;\newcommand{\Ginv}{ {\mathscr{G}} }&#10;\newcommand{\prj}{ {\mathcal P} }&#10;\newcommand{\Q}{ {\mathcal Q} }&#10;\newcommand{\Ham}{ {\mathcal H} }&#10;\newcommand{\Lag}{ {\cal{L}} }&#10;\newcommand{\M}{ {\mathcal M} }&#10;\newcommand{\N}{ {\mathcal N} }&#10;\newcommand{\T}{ {\mathcal T} }&#10;\newcommand{\order}{ {\mathcal O} }&#10;&#10;\newcommand{\as}{ \alpha_s }&#10;\newcommand{\para}{ \parallel}&#10;\newcommand{\tot}{ {\rm tot} }&#10;\newcommand{\EM}{{\rm em}}&#10;\newcommand{\Tr}{ {\rm Tr} }&#10;\newcommand{\tr}{ {\rm tr} }&#10;\newcommand{\diag}{ {\rm diag} }&#10;\newcommand{\sgn}{ {\rm sgn} }&#10;\newcommand{\ext}{ {\rm ext} }&#10;\newcommand{\vac}{ {\rm vac} }&#10;\newcommand{\Hall}{ {\rm Hall} }&#10;\newcommand{\eff}{ {\rm eff} }&#10;\newcommand{\fermion}{ {\rm fermion} }&#10;\newcommand{\bson}{ {\rm boson} }&#10;\newcommand{\quark}{ {\rm quark} }&#10;\newcommand{\gluon}{ {\rm gluon} }&#10;\newcommand{\ghost}{ {\rm ghost} }&#10;\newcommand{\fin}{ {\rm fin} }&#10;\renewcommand{\div}{ {\rm div} }&#10;\newcommand{\UV}{ {\rm UV} }&#10;\newcommand{\IR}{ {\rm IR} }&#10;\newcommand{\NO}{ {\rm NO} }&#10;\newcommand{\q}{ {\rm q} }&#10;\newcommand{\YM}{ {\rm YM} }&#10;\newcommand{\dyn}{ {\rm dyn} }&#10;\newcommand{\LLL}{ {\rm LLL} }&#10;\newcommand{\hLL}{ {\rm hLL} }&#10;\newcommand{\QCD}{ {\rm QCD} }&#10;\newcommand{\Res}{{ \rm Res }}&#10;\newcommand{\Deb}{ {\rm Debye} }&#10;&#10;\newcommand{\vp}{\vect{p}}&#10;\newcommand{\vk}{\vect{k}}&#10;\newcommand{\vl}{\vect{l}}&#10;\newcommand{\vx}{\vect{x}}&#10;\newcommand{\vgamma}{{\boldsymbol \gamma}}&#10;\newcommand{\vzero}{\vect{0}}&#10;\newcommand{\vv}{\vect{v}}&#10;\newcommand{\vB}{\vect{B}}&#10;&#10;\newcommand{\zero}{ {(0)} }&#10;\newcommand{\one}{ {(1)} }&#10;\newcommand{\two}{ {(2)} }&#10;&#10;\newcommand{\pd}{\partial}&#10;\renewcommand{\=}{&amp;=&amp;}&#10;\newcommand{\nnb}{\nn\\}&#10;&#10;%%%%%%%%%%%%%%%%%%%%%%%%%%%%%%%%%%%%%%%%&#10;\begin{document}&#10;%%%%%%%%%%%%%%%%%%%%%%%%%%%%%%%%%%%%%%%%&#10;&#10;\begin{eqnarray}&#10;\gr{n' , \ p_z'}&#10;\nn&#10;\end{eqnarray}&#10;&#10;%%%%%%%%%%%%%%%%%%%%%%%%%%%%%%%%%%%%%%%%&#10;\end{document}&#10;%%%%%%%%%%%%%%%%%%%%%%%%%%%%%%%%%%%%%%%%"/>
  <p:tag name="IGUANATEXSIZE" val="50"/>
  <p:tag name="IGUANATEXCURSOR" val="3707"/>
  <p:tag name="TRANSPARENCY" val="True"/>
  <p:tag name="LATEXENGINEID" val="0"/>
  <p:tag name="TEMPFOLDER" val="C:\w32tex\IguanaTex\temp\"/>
  <p:tag name="LATEXFORMHEIGHT" val="312"/>
  <p:tag name="LATEXFORMWIDTH" val="384"/>
  <p:tag name="LATEXFORMWRAP" val="True"/>
  <p:tag name="BITMAPVECTOR" val="0"/>
</p:tagLst>
</file>

<file path=ppt/tags/tag64.xml><?xml version="1.0" encoding="utf-8"?>
<p:tagLst xmlns:a="http://schemas.openxmlformats.org/drawingml/2006/main" xmlns:r="http://schemas.openxmlformats.org/officeDocument/2006/relationships" xmlns:p="http://schemas.openxmlformats.org/presentationml/2006/main">
  <p:tag name="OUTPUTDPI" val="1200"/>
  <p:tag name="ORIGINALHEIGHT" val="89.23882"/>
  <p:tag name="ORIGINALWIDTH" val="119.985"/>
  <p:tag name="LATEXADDIN" val="\documentclass{article}&#10;\pagestyle{empty}&#10;&#10;\usepackage{latexsym}&#10;\usepackage{amsfonts}&#10;\usepackage{amssymb}&#10;\usepackage{amsmath}&#10;\usepackage{bm}&#10;\usepackage{mathrsfs} &#10;\usepackage{color}&#10;&#10;\usepackage{slashed}&#10;&#10;\newcommand{\com}[1]{{\color[rgb]{0,0,1}{#1}}}&#10;\newcommand{\cgd}[1]{{\color[rgb]{1,0,0}{#1}}}&#10;\newcommand{\gr}[1]{{\color[rgb]{0.25,0.7,0.25}{#1}}}&#10;\newcommand{\blue}[1]{\textcolor[named]{Blue}{#1}}&#10;\newcommand{\green}[1]{{\color[rgb]{0.1,0.6,0.2}{#1}}}&#10;\newcommand{\red}[1]{\textcolor[named]{Red}{#1}}&#10;\newcommand{\gray}[1]{{\color[rgb]{0.7,0.7,0.7}{#1}}}&#10;\newcommand{\pp}[1]{{\color[rgb]{0.7,0.3,0.9}{#1}}}&#10;&#10;%%%%%%%%%%%%%%%%%%%%%%%%%%&#10;&#10;\newcommand{\QED}{\mathrm{QED}}&#10;\newcommand{\eq}{\mathrm{eq}}&#10;&#10;%%%%%%%%%%%%%%%%%%%%%%%%%%%&#10;&#10;\newcommand{\sla}{\slashed}&#10;\newcommand{\nn}{\nonumber}&#10;\newcommand\eref[1]{Eq.~(\ref{#1})}&#10;\newcommand\fref[1]{Fig.~\ref{#1}}&#10;&#10;%%%%%%%%%% Greek alphabets&#10;\renewcommand{\a}{\alpha}&#10;\renewcommand{\b}{\beta}&#10;\renewcommand{\d}{{\delta}}&#10;\renewcommand{\k}{\kappa}&#10;\renewcommand{\l}{\lambda}&#10;\newcommand{\Lam}{ \Lambda }&#10;\newcommand{\al}{\alpha}&#10;\newcommand{\be}{\beta}&#10;&#10;\newcommand{\ep}{ \epsilon }&#10;\newcommand{\vep}{ \varepsilon }&#10;\newcommand{\Gam}{ \Gamma }&#10;\newcommand{\gam}{ \gamma }&#10;\newcommand{\bgam}{ {\bm \gamma} }&#10;&#10;\newcommand{\Lm}{ \Lambda }&#10;&#10;%%%%%%%%%% 3D vectors&#10;\newcommand{\bx}{{\bm{x}}}&#10;\newcommand{\br}{{\bm{r}}}&#10;\newcommand{\bk}{{\bm{k}}}&#10;\newcommand{\bp}{{\bm{p}}}&#10;\newcommand{\bq}{{\bm{q}}}&#10;\newcommand{\bv}{{\bm{v}}}&#10;\newcommand{\bA}{{\bm{A}}}&#10;\newcommand{\bB}{{\bm B}}&#10;\newcommand{\bE}{{\bm E}}&#10;\newcommand{\bj}{{\bm j}}&#10;&#10;\newcommand{\integ}{\int\!\!}&#10;\newcommand{\xint}{\int d^4x}&#10;\newcommand{\pint}{\int \frac{d^4p}{ (2\pi)^4}}&#10;\newcommand{\tint}{\int_{-\infty}^{\infty}}&#10;&#10;\newcommand{\id}{\mbox{1}\hspace{-0.25em}\mbox{l}}&#10;\newcommand{\1}{\mbox{1}\hspace{-0.25em}\mbox{l}}&#10;&#10;&#10;\newcommand{\F}{ {\mathscr{F}} }&#10;\newcommand{\G}{ {\mathscr{G}} }&#10;\renewcommand{\Finv}{ {\mathscr{F}} }&#10;\newcommand{\Ginv}{ {\mathscr{G}} }&#10;\newcommand{\prj}{ {\mathcal P} }&#10;\newcommand{\Q}{ {\mathcal Q} }&#10;\newcommand{\Ham}{ {\mathcal H} }&#10;\newcommand{\Lag}{ {\cal{L}} }&#10;\newcommand{\M}{ {\mathcal M} }&#10;\newcommand{\N}{ {\mathcal N} }&#10;\newcommand{\T}{ {\mathcal T} }&#10;\newcommand{\order}{ {\mathcal O} }&#10;&#10;\newcommand{\as}{ \alpha_s }&#10;\newcommand{\para}{ \parallel}&#10;\newcommand{\tot}{ {\rm tot} }&#10;\newcommand{\EM}{{\rm em}}&#10;\newcommand{\Tr}{ {\rm Tr} }&#10;\newcommand{\tr}{ {\rm tr} }&#10;\newcommand{\diag}{ {\rm diag} }&#10;\newcommand{\sgn}{ {\rm sgn} }&#10;\newcommand{\ext}{ {\rm ext} }&#10;\newcommand{\vac}{ {\rm vac} }&#10;\newcommand{\Hall}{ {\rm Hall} }&#10;\newcommand{\eff}{ {\rm eff} }&#10;\newcommand{\fermion}{ {\rm fermion} }&#10;\newcommand{\bson}{ {\rm boson} }&#10;\newcommand{\quark}{ {\rm quark} }&#10;\newcommand{\gluon}{ {\rm gluon} }&#10;\newcommand{\ghost}{ {\rm ghost} }&#10;\newcommand{\fin}{ {\rm fin} }&#10;\renewcommand{\div}{ {\rm div} }&#10;\newcommand{\UV}{ {\rm UV} }&#10;\newcommand{\IR}{ {\rm IR} }&#10;\newcommand{\NO}{ {\rm NO} }&#10;\newcommand{\q}{ {\rm q} }&#10;\newcommand{\YM}{ {\rm YM} }&#10;\newcommand{\dyn}{ {\rm dyn} }&#10;\newcommand{\LLL}{ {\rm LLL} }&#10;\newcommand{\hLL}{ {\rm hLL} }&#10;\newcommand{\QCD}{ {\rm QCD} }&#10;\newcommand{\Res}{{ \rm Res }}&#10;\newcommand{\Deb}{ {\rm Debye} }&#10;&#10;\newcommand{\vp}{\vect{p}}&#10;\newcommand{\vk}{\vect{k}}&#10;\newcommand{\vl}{\vect{l}}&#10;\newcommand{\vx}{\vect{x}}&#10;\newcommand{\vgamma}{{\boldsymbol \gamma}}&#10;\newcommand{\vzero}{\vect{0}}&#10;\newcommand{\vv}{\vect{v}}&#10;\newcommand{\vB}{\vect{B}}&#10;&#10;\newcommand{\zero}{ {(0)} }&#10;\newcommand{\one}{ {(1)} }&#10;\newcommand{\two}{ {(2)} }&#10;&#10;\newcommand{\pd}{\partial}&#10;\renewcommand{\=}{&amp;=&amp;}&#10;\newcommand{\nnb}{\nn\\}&#10;&#10;%%%%%%%%%%%%%%%%%%%%%%%%%%%%%%%%%%%%%%%%&#10;\begin{document}&#10;%%%%%%%%%%%%%%%%%%%%%%%%%%%%%%%%%%%%%%%%&#10;&#10;\begin{eqnarray}&#10;\com{\ell^-}&#10;\nn&#10;\end{eqnarray}&#10;&#10;%%%%%%%%%%%%%%%%%%%%%%%%%%%%%%%%%%%%%%%%&#10;\end{document}&#10;%%%%%%%%%%%%%%%%%%%%%%%%%%%%%%%%%%%%%%%%"/>
  <p:tag name="IGUANATEXSIZE" val="50"/>
  <p:tag name="IGUANATEXCURSOR" val="3702"/>
  <p:tag name="TRANSPARENCY" val="True"/>
  <p:tag name="FILENAME" val=""/>
  <p:tag name="LATEXENGINEID" val="0"/>
  <p:tag name="TEMPFOLDER" val="C:\w32tex\IguanaTex\temp\"/>
  <p:tag name="LATEXFORMHEIGHT" val="312"/>
  <p:tag name="LATEXFORMWIDTH" val="384"/>
  <p:tag name="LATEXFORMWRAP" val="True"/>
  <p:tag name="BITMAPVECTOR" val="0"/>
</p:tagLst>
</file>

<file path=ppt/tags/tag65.xml><?xml version="1.0" encoding="utf-8"?>
<p:tagLst xmlns:a="http://schemas.openxmlformats.org/drawingml/2006/main" xmlns:r="http://schemas.openxmlformats.org/officeDocument/2006/relationships" xmlns:p="http://schemas.openxmlformats.org/presentationml/2006/main">
  <p:tag name="OUTPUTDPI" val="1200"/>
  <p:tag name="ORIGINALHEIGHT" val="73.49078"/>
  <p:tag name="ORIGINALWIDTH" val="59.2426"/>
  <p:tag name="LATEXADDIN" val="\documentclass{article}&#10;\pagestyle{empty}&#10;&#10;\usepackage{latexsym}&#10;\usepackage{amsfonts}&#10;\usepackage{amssymb}&#10;\usepackage{amsmath}&#10;\usepackage{bm}&#10;\usepackage{mathrsfs} &#10;\usepackage{color}&#10;&#10;\usepackage{slashed}&#10;&#10;\newcommand{\com}[1]{{\color[rgb]{0,0,1}{#1}}}&#10;\newcommand{\cgd}[1]{{\color[rgb]{1,0,0}{#1}}}&#10;\newcommand{\gr}[1]{{\color[rgb]{0.25,0.7,0.25}{#1}}}&#10;\newcommand{\blue}[1]{\textcolor[named]{Blue}{#1}}&#10;\newcommand{\green}[1]{{\color[rgb]{0.1,0.6,0.2}{#1}}}&#10;\newcommand{\red}[1]{\textcolor[named]{Red}{#1}}&#10;\newcommand{\gray}[1]{{\color[rgb]{0.7,0.7,0.7}{#1}}}&#10;\newcommand{\pp}[1]{{\color[rgb]{0.7,0.3,0.9}{#1}}}&#10;&#10;%%%%%%%%%%%%%%%%%%%%%%%%%%&#10;&#10;\newcommand{\QED}{\mathrm{QED}}&#10;\newcommand{\eq}{\mathrm{eq}}&#10;&#10;%%%%%%%%%%%%%%%%%%%%%%%%%%%&#10;&#10;\newcommand{\sla}{\slashed}&#10;\newcommand{\nn}{\nonumber}&#10;\newcommand\eref[1]{Eq.~(\ref{#1})}&#10;\newcommand\fref[1]{Fig.~\ref{#1}}&#10;&#10;%%%%%%%%%% Greek alphabets&#10;\renewcommand{\a}{\alpha}&#10;\renewcommand{\b}{\beta}&#10;\renewcommand{\d}{{\delta}}&#10;\renewcommand{\k}{\kappa}&#10;\renewcommand{\l}{\lambda}&#10;\newcommand{\Lam}{ \Lambda }&#10;\newcommand{\al}{\alpha}&#10;\newcommand{\be}{\beta}&#10;&#10;\newcommand{\ep}{ \epsilon }&#10;\newcommand{\vep}{ \varepsilon }&#10;\newcommand{\Gam}{ \Gamma }&#10;\newcommand{\gam}{ \gamma }&#10;\newcommand{\bgam}{ {\bm \gamma} }&#10;&#10;\newcommand{\Lm}{ \Lambda }&#10;&#10;%%%%%%%%%% 3D vectors&#10;\newcommand{\bx}{{\bm{x}}}&#10;\newcommand{\br}{{\bm{r}}}&#10;\newcommand{\bk}{{\bm{k}}}&#10;\newcommand{\bp}{{\bm{p}}}&#10;\newcommand{\bq}{{\bm{q}}}&#10;\newcommand{\bv}{{\bm{v}}}&#10;\newcommand{\bA}{{\bm{A}}}&#10;\newcommand{\bB}{{\bm B}}&#10;\newcommand{\bE}{{\bm E}}&#10;\newcommand{\bj}{{\bm j}}&#10;&#10;\newcommand{\integ}{\int\!\!}&#10;\newcommand{\xint}{\int d^4x}&#10;\newcommand{\pint}{\int \frac{d^4p}{ (2\pi)^4}}&#10;\newcommand{\tint}{\int_{-\infty}^{\infty}}&#10;&#10;\newcommand{\id}{\mbox{1}\hspace{-0.25em}\mbox{l}}&#10;\newcommand{\1}{\mbox{1}\hspace{-0.25em}\mbox{l}}&#10;&#10;&#10;\newcommand{\F}{ {\mathscr{F}} }&#10;\newcommand{\G}{ {\mathscr{G}} }&#10;\renewcommand{\Finv}{ {\mathscr{F}} }&#10;\newcommand{\Ginv}{ {\mathscr{G}} }&#10;\newcommand{\prj}{ {\mathcal P} }&#10;\newcommand{\Q}{ {\mathcal Q} }&#10;\newcommand{\Ham}{ {\mathcal H} }&#10;\newcommand{\Lag}{ {\cal{L}} }&#10;\newcommand{\M}{ {\mathcal M} }&#10;\newcommand{\N}{ {\mathcal N} }&#10;\newcommand{\T}{ {\mathcal T} }&#10;\newcommand{\order}{ {\mathcal O} }&#10;&#10;\newcommand{\as}{ \alpha_s }&#10;\newcommand{\para}{ \parallel}&#10;\newcommand{\tot}{ {\rm tot} }&#10;\newcommand{\EM}{{\rm em}}&#10;\newcommand{\Tr}{ {\rm Tr} }&#10;\newcommand{\tr}{ {\rm tr} }&#10;\newcommand{\diag}{ {\rm diag} }&#10;\newcommand{\sgn}{ {\rm sgn} }&#10;\newcommand{\ext}{ {\rm ext} }&#10;\newcommand{\vac}{ {\rm vac} }&#10;\newcommand{\Hall}{ {\rm Hall} }&#10;\newcommand{\eff}{ {\rm eff} }&#10;\newcommand{\fermion}{ {\rm fermion} }&#10;\newcommand{\bson}{ {\rm boson} }&#10;\newcommand{\quark}{ {\rm quark} }&#10;\newcommand{\gluon}{ {\rm gluon} }&#10;\newcommand{\ghost}{ {\rm ghost} }&#10;\newcommand{\fin}{ {\rm fin} }&#10;\renewcommand{\div}{ {\rm div} }&#10;\newcommand{\UV}{ {\rm UV} }&#10;\newcommand{\IR}{ {\rm IR} }&#10;\newcommand{\NO}{ {\rm NO} }&#10;\newcommand{\q}{ {\rm q} }&#10;\newcommand{\YM}{ {\rm YM} }&#10;\newcommand{\dyn}{ {\rm dyn} }&#10;\newcommand{\LLL}{ {\rm LLL} }&#10;\newcommand{\hLL}{ {\rm hLL} }&#10;\newcommand{\QCD}{ {\rm QCD} }&#10;\newcommand{\Res}{{ \rm Res }}&#10;\newcommand{\Deb}{ {\rm Debye} }&#10;&#10;\newcommand{\vp}{\vect{p}}&#10;\newcommand{\vk}{\vect{k}}&#10;\newcommand{\vl}{\vect{l}}&#10;\newcommand{\vx}{\vect{x}}&#10;\newcommand{\vgamma}{{\boldsymbol \gamma}}&#10;\newcommand{\vzero}{\vect{0}}&#10;\newcommand{\vv}{\vect{v}}&#10;\newcommand{\vB}{\vect{B}}&#10;&#10;\newcommand{\zero}{ {(0)} }&#10;\newcommand{\one}{ {(1)} }&#10;\newcommand{\two}{ {(2)} }&#10;&#10;\newcommand{\pd}{\partial}&#10;\renewcommand{\=}{&amp;=&amp;}&#10;\newcommand{\nnb}{\nn\\}&#10;&#10;%%%%%%%%%%%%%%%%%%%%%%%%%%%%%%%%%%%%%%%%&#10;\begin{document}&#10;%%%%%%%%%%%%%%%%%%%%%%%%%%%%%%%%%%%%%%%%&#10;&#10;\begin{eqnarray}&#10;\cgd{\bar \nu}&#10;\nn&#10;\end{eqnarray}&#10;&#10;%%%%%%%%%%%%%%%%%%%%%%%%%%%%%%%%%%%%%%%%&#10;\end{document}&#10;%%%%%%%%%%%%%%%%%%%%%%%%%%%%%%%%%%%%%%%%"/>
  <p:tag name="IGUANATEXSIZE" val="50"/>
  <p:tag name="IGUANATEXCURSOR" val="3701"/>
  <p:tag name="TRANSPARENCY" val="True"/>
  <p:tag name="FILENAME" val=""/>
  <p:tag name="LATEXENGINEID" val="0"/>
  <p:tag name="TEMPFOLDER" val="C:\w32tex\IguanaTex\temp\"/>
  <p:tag name="LATEXFORMHEIGHT" val="312"/>
  <p:tag name="LATEXFORMWIDTH" val="384"/>
  <p:tag name="LATEXFORMWRAP" val="True"/>
  <p:tag name="BITMAPVECTOR" val="0"/>
</p:tagLst>
</file>

<file path=ppt/tags/tag66.xml><?xml version="1.0" encoding="utf-8"?>
<p:tagLst xmlns:a="http://schemas.openxmlformats.org/drawingml/2006/main" xmlns:r="http://schemas.openxmlformats.org/officeDocument/2006/relationships" xmlns:p="http://schemas.openxmlformats.org/presentationml/2006/main">
  <p:tag name="OUTPUTDPI" val="1200"/>
  <p:tag name="ORIGINALHEIGHT" val="90.73866"/>
  <p:tag name="ORIGINALWIDTH" val="300.7124"/>
  <p:tag name="LATEXADDIN" val="\documentclass{article}&#10;\pagestyle{empty}&#10;&#10;\usepackage{latexsym}&#10;\usepackage{amsfonts}&#10;\usepackage{amssymb}&#10;\usepackage{amsmath}&#10;\usepackage{bm}&#10;\usepackage{mathrsfs} &#10;\usepackage{color}&#10;&#10;\usepackage{slashed}&#10;&#10;\newcommand{\com}[1]{{\color[rgb]{0,0,1}{#1}}}&#10;\newcommand{\cgd}[1]{{\color[rgb]{1,0,0}{#1}}}&#10;\newcommand{\gr}[1]{{\color[rgb]{0.25,0.7,0.25}{#1}}}&#10;\newcommand{\blue}[1]{\textcolor[named]{Blue}{#1}}&#10;\newcommand{\green}[1]{{\color[rgb]{0.1,0.6,0.2}{#1}}}&#10;\newcommand{\red}[1]{\textcolor[named]{Red}{#1}}&#10;\newcommand{\gray}[1]{{\color[rgb]{0.7,0.7,0.7}{#1}}}&#10;\newcommand{\pp}[1]{{\color[rgb]{0.7,0.3,0.9}{#1}}}&#10;&#10;%%%%%%%%%%%%%%%%%%%%%%%%%%&#10;&#10;\newcommand{\QED}{\mathrm{QED}}&#10;\newcommand{\eq}{\mathrm{eq}}&#10;&#10;%%%%%%%%%%%%%%%%%%%%%%%%%%%&#10;&#10;\newcommand{\sla}{\slashed}&#10;\newcommand{\nn}{\nonumber}&#10;\newcommand\eref[1]{Eq.~(\ref{#1})}&#10;\newcommand\fref[1]{Fig.~\ref{#1}}&#10;&#10;%%%%%%%%%% Greek alphabets&#10;\renewcommand{\a}{\alpha}&#10;\renewcommand{\b}{\beta}&#10;\renewcommand{\d}{{\delta}}&#10;\renewcommand{\k}{\kappa}&#10;\renewcommand{\l}{\lambda}&#10;\newcommand{\Lam}{ \Lambda }&#10;\newcommand{\al}{\alpha}&#10;\newcommand{\be}{\beta}&#10;&#10;\newcommand{\ep}{ \epsilon }&#10;\newcommand{\vep}{ \varepsilon }&#10;\newcommand{\Gam}{ \Gamma }&#10;\newcommand{\gam}{ \gamma }&#10;\newcommand{\bgam}{ {\bm \gamma} }&#10;&#10;\newcommand{\Lm}{ \Lambda }&#10;&#10;%%%%%%%%%% 3D vectors&#10;\newcommand{\bx}{{\bm{x}}}&#10;\newcommand{\br}{{\bm{r}}}&#10;\newcommand{\bk}{{\bm{k}}}&#10;\newcommand{\bp}{{\bm{p}}}&#10;\newcommand{\bq}{{\bm{q}}}&#10;\newcommand{\bv}{{\bm{v}}}&#10;\newcommand{\bA}{{\bm{A}}}&#10;\newcommand{\bB}{{\bm B}}&#10;\newcommand{\bE}{{\bm E}}&#10;\newcommand{\bj}{{\bm j}}&#10;&#10;\newcommand{\integ}{\int\!\!}&#10;\newcommand{\xint}{\int d^4x}&#10;\newcommand{\pint}{\int \frac{d^4p}{ (2\pi)^4}}&#10;\newcommand{\tint}{\int_{-\infty}^{\infty}}&#10;&#10;\newcommand{\id}{\mbox{1}\hspace{-0.25em}\mbox{l}}&#10;\newcommand{\1}{\mbox{1}\hspace{-0.25em}\mbox{l}}&#10;&#10;&#10;\newcommand{\F}{ {\mathscr{F}} }&#10;\newcommand{\G}{ {\mathscr{G}} }&#10;\renewcommand{\Finv}{ {\mathscr{F}} }&#10;\newcommand{\Ginv}{ {\mathscr{G}} }&#10;\newcommand{\prj}{ {\mathcal P} }&#10;\newcommand{\Q}{ {\mathcal Q} }&#10;\newcommand{\Ham}{ {\mathcal H} }&#10;\newcommand{\Lag}{ {\cal{L}} }&#10;\newcommand{\M}{ {\mathcal M} }&#10;\newcommand{\N}{ {\mathcal N} }&#10;\newcommand{\T}{ {\mathcal T} }&#10;\newcommand{\order}{ {\mathcal O} }&#10;&#10;\newcommand{\as}{ \alpha_s }&#10;\newcommand{\para}{ \parallel}&#10;\newcommand{\tot}{ {\rm tot} }&#10;\newcommand{\EM}{{\rm em}}&#10;\newcommand{\Tr}{ {\rm Tr} }&#10;\newcommand{\tr}{ {\rm tr} }&#10;\newcommand{\diag}{ {\rm diag} }&#10;\newcommand{\sgn}{ {\rm sgn} }&#10;\newcommand{\ext}{ {\rm ext} }&#10;\newcommand{\vac}{ {\rm vac} }&#10;\newcommand{\Hall}{ {\rm Hall} }&#10;\newcommand{\eff}{ {\rm eff} }&#10;\newcommand{\fermion}{ {\rm fermion} }&#10;\newcommand{\bson}{ {\rm boson} }&#10;\newcommand{\quark}{ {\rm quark} }&#10;\newcommand{\gluon}{ {\rm gluon} }&#10;\newcommand{\ghost}{ {\rm ghost} }&#10;\newcommand{\fin}{ {\rm fin} }&#10;\renewcommand{\div}{ {\rm div} }&#10;\newcommand{\UV}{ {\rm UV} }&#10;\newcommand{\IR}{ {\rm IR} }&#10;\newcommand{\NO}{ {\rm NO} }&#10;\newcommand{\q}{ {\rm q} }&#10;\newcommand{\YM}{ {\rm YM} }&#10;\newcommand{\dyn}{ {\rm dyn} }&#10;\newcommand{\LLL}{ {\rm LLL} }&#10;\newcommand{\hLL}{ {\rm hLL} }&#10;\newcommand{\QCD}{ {\rm QCD} }&#10;\newcommand{\Res}{{ \rm Res }}&#10;\newcommand{\Deb}{ {\rm Debye} }&#10;&#10;\newcommand{\vp}{\vect{p}}&#10;\newcommand{\vk}{\vect{k}}&#10;\newcommand{\vl}{\vect{l}}&#10;\newcommand{\vx}{\vect{x}}&#10;\newcommand{\vgamma}{{\boldsymbol \gamma}}&#10;\newcommand{\vzero}{\vect{0}}&#10;\newcommand{\vv}{\vect{v}}&#10;\newcommand{\vB}{\vect{B}}&#10;&#10;\newcommand{\zero}{ {(0)} }&#10;\newcommand{\one}{ {(1)} }&#10;\newcommand{\two}{ {(2)} }&#10;&#10;\newcommand{\pd}{\partial}&#10;\renewcommand{\=}{&amp;=&amp;}&#10;\newcommand{\nnb}{\nn\\}&#10;&#10;%%%%%%%%%%%%%%%%%%%%%%%%%%%%%%%%%%%%%%%%&#10;\begin{document}&#10;%%%%%%%%%%%%%%%%%%%%%%%%%%%%%%%%%%%%%%%%&#10;&#10;\begin{eqnarray}&#10;S = 0&#10;\nn&#10;\end{eqnarray}&#10;&#10;%%%%%%%%%%%%%%%%%%%%%%%%%%%%%%%%%%%%%%%%&#10;\end{document}&#10;%%%%%%%%%%%%%%%%%%%%%%%%%%%%%%%%%%%%%%%%"/>
  <p:tag name="IGUANATEXSIZE" val="50"/>
  <p:tag name="IGUANATEXCURSOR" val="3692"/>
  <p:tag name="TRANSPARENCY" val="True"/>
  <p:tag name="FILENAME" val=""/>
  <p:tag name="LATEXENGINEID" val="0"/>
  <p:tag name="TEMPFOLDER" val="C:\w32tex\IguanaTex\temp\"/>
  <p:tag name="LATEXFORMHEIGHT" val="312"/>
  <p:tag name="LATEXFORMWIDTH" val="384"/>
  <p:tag name="LATEXFORMWRAP" val="True"/>
  <p:tag name="BITMAPVECTOR" val="0"/>
</p:tagLst>
</file>

<file path=ppt/tags/tag67.xml><?xml version="1.0" encoding="utf-8"?>
<p:tagLst xmlns:a="http://schemas.openxmlformats.org/drawingml/2006/main" xmlns:r="http://schemas.openxmlformats.org/officeDocument/2006/relationships" xmlns:p="http://schemas.openxmlformats.org/presentationml/2006/main">
  <p:tag name="OUTPUTDPI" val="1200"/>
  <p:tag name="ORIGINALHEIGHT" val="252.7184"/>
  <p:tag name="ORIGINALWIDTH" val="458.1927"/>
  <p:tag name="LATEXADDIN" val="\documentclass{article}&#10;\pagestyle{empty}&#10;&#10;\usepackage{latexsym}&#10;\usepackage{amsfonts}&#10;\usepackage{amssymb}&#10;\usepackage{amsmath}&#10;\usepackage{bm}&#10;\usepackage{mathrsfs} &#10;\usepackage{color}&#10;&#10;\usepackage{slashed}&#10;&#10;\newcommand{\com}[1]{{\color[rgb]{0,0,1}{#1}}}&#10;\newcommand{\cgd}[1]{{\color[rgb]{1,0,0}{#1}}}&#10;\newcommand{\gr}[1]{{\color[rgb]{0.25,0.7,0.25}{#1}}}&#10;\newcommand{\blue}[1]{\textcolor[named]{Blue}{#1}}&#10;\newcommand{\green}[1]{{\color[rgb]{0.1,0.6,0.2}{#1}}}&#10;\newcommand{\red}[1]{\textcolor[named]{Red}{#1}}&#10;\newcommand{\gray}[1]{{\color[rgb]{0.7,0.7,0.7}{#1}}}&#10;\newcommand{\pp}[1]{{\color[rgb]{0.7,0.3,0.9}{#1}}}&#10;&#10;%%%%%%%%%%%%%%%%%%%%%%%%%%&#10;&#10;\newcommand{\QED}{\mathrm{QED}}&#10;\newcommand{\eq}{\mathrm{eq}}&#10;&#10;%%%%%%%%%%%%%%%%%%%%%%%%%%%&#10;&#10;\newcommand{\sla}{\slashed}&#10;\newcommand{\nn}{\nonumber}&#10;\newcommand\eref[1]{Eq.~(\ref{#1})}&#10;\newcommand\fref[1]{Fig.~\ref{#1}}&#10;&#10;%%%%%%%%%% Greek alphabets&#10;\renewcommand{\a}{\alpha}&#10;\renewcommand{\b}{\beta}&#10;\renewcommand{\d}{{\delta}}&#10;\renewcommand{\k}{\kappa}&#10;\renewcommand{\l}{\lambda}&#10;\newcommand{\Lam}{ \Lambda }&#10;\newcommand{\al}{\alpha}&#10;\newcommand{\be}{\beta}&#10;&#10;\newcommand{\ep}{ \epsilon }&#10;\newcommand{\vep}{ \varepsilon }&#10;\newcommand{\Gam}{ \Gamma }&#10;\newcommand{\gam}{ \gamma }&#10;\newcommand{\bgam}{ {\bm \gamma} }&#10;&#10;\newcommand{\Lm}{ \Lambda }&#10;&#10;%%%%%%%%%% 3D vectors&#10;\newcommand{\bx}{{\bm{x}}}&#10;\newcommand{\br}{{\bm{r}}}&#10;\newcommand{\bk}{{\bm{k}}}&#10;\newcommand{\bp}{{\bm{p}}}&#10;\newcommand{\bq}{{\bm{q}}}&#10;\newcommand{\bv}{{\bm{v}}}&#10;\newcommand{\bA}{{\bm{A}}}&#10;\newcommand{\bB}{{\bm B}}&#10;\newcommand{\bE}{{\bm E}}&#10;\newcommand{\bj}{{\bm j}}&#10;&#10;\newcommand{\integ}{\int\!\!}&#10;\newcommand{\xint}{\int d^4x}&#10;\newcommand{\pint}{\int \frac{d^4p}{ (2\pi)^4}}&#10;\newcommand{\tint}{\int_{-\infty}^{\infty}}&#10;&#10;\newcommand{\id}{\mbox{1}\hspace{-0.25em}\mbox{l}}&#10;\newcommand{\1}{\mbox{1}\hspace{-0.25em}\mbox{l}}&#10;&#10;&#10;\newcommand{\F}{ {\mathscr{F}} }&#10;\newcommand{\G}{ {\mathscr{G}} }&#10;\renewcommand{\Finv}{ {\mathscr{F}} }&#10;\newcommand{\Ginv}{ {\mathscr{G}} }&#10;\newcommand{\prj}{ {\mathcal P} }&#10;\newcommand{\Q}{ {\mathcal Q} }&#10;\newcommand{\Ham}{ {\mathcal H} }&#10;\newcommand{\Lag}{ {\cal{L}} }&#10;\newcommand{\M}{ {\mathcal M} }&#10;\newcommand{\N}{ {\mathcal N} }&#10;\newcommand{\T}{ {\mathcal T} }&#10;\newcommand{\order}{ {\mathcal O} }&#10;&#10;\newcommand{\as}{ \alpha_s }&#10;\newcommand{\para}{ \parallel}&#10;\newcommand{\tot}{ {\rm tot} }&#10;\newcommand{\EM}{{\rm em}}&#10;\newcommand{\Tr}{ {\rm Tr} }&#10;\newcommand{\tr}{ {\rm tr} }&#10;\newcommand{\diag}{ {\rm diag} }&#10;\newcommand{\sgn}{ {\rm sgn} }&#10;\newcommand{\ext}{ {\rm ext} }&#10;\newcommand{\vac}{ {\rm vac} }&#10;\newcommand{\Hall}{ {\rm Hall} }&#10;\newcommand{\eff}{ {\rm eff} }&#10;\newcommand{\fermion}{ {\rm fermion} }&#10;\newcommand{\bson}{ {\rm boson} }&#10;\newcommand{\quark}{ {\rm quark} }&#10;\newcommand{\gluon}{ {\rm gluon} }&#10;\newcommand{\ghost}{ {\rm ghost} }&#10;\newcommand{\fin}{ {\rm fin} }&#10;\renewcommand{\div}{ {\rm div} }&#10;\newcommand{\UV}{ {\rm UV} }&#10;\newcommand{\IR}{ {\rm IR} }&#10;\newcommand{\NO}{ {\rm NO} }&#10;\newcommand{\q}{ {\rm q} }&#10;\newcommand{\YM}{ {\rm YM} }&#10;\newcommand{\dyn}{ {\rm dyn} }&#10;\newcommand{\LLL}{ {\rm LLL} }&#10;\newcommand{\hLL}{ {\rm hLL} }&#10;\newcommand{\QCD}{ {\rm QCD} }&#10;\newcommand{\Res}{{ \rm Res }}&#10;\newcommand{\Deb}{ {\rm Debye} }&#10;&#10;\newcommand{\vp}{\vect{p}}&#10;\newcommand{\vk}{\vect{k}}&#10;\newcommand{\vl}{\vect{l}}&#10;\newcommand{\vx}{\vect{x}}&#10;\newcommand{\vgamma}{{\boldsymbol \gamma}}&#10;\newcommand{\vzero}{\vect{0}}&#10;\newcommand{\vv}{\vect{v}}&#10;\newcommand{\vB}{\vect{B}}&#10;&#10;\newcommand{\zero}{ {(0)} }&#10;\newcommand{\one}{ {(1)} }&#10;\newcommand{\two}{ {(2)} }&#10;&#10;\newcommand{\pd}{\partial}&#10;\renewcommand{\=}{&amp;=&amp;}&#10;\newcommand{\nnb}{\nn\\}&#10;&#10;%%%%%%%%%%%%%%%%%%%%%%%%%%%%%%%%%%%%%%%%&#10;\begin{document}&#10;%%%%%%%%%%%%%%%%%%%%%%%%%%%%%%%%%%%%%%%%&#10;&#10;\begin{eqnarray}&#10;S_\ell = \pm \frac12&#10;\nn&#10;\end{eqnarray}&#10;&#10;%%%%%%%%%%%%%%%%%%%%%%%%%%%%%%%%%%%%%%%%&#10;\end{document}&#10;%%%%%%%%%%%%%%%%%%%%%%%%%%%%%%%%%%%%%%%%"/>
  <p:tag name="IGUANATEXSIZE" val="50"/>
  <p:tag name="IGUANATEXCURSOR" val="3711"/>
  <p:tag name="TRANSPARENCY" val="True"/>
  <p:tag name="FILENAME" val=""/>
  <p:tag name="LATEXENGINEID" val="0"/>
  <p:tag name="TEMPFOLDER" val="C:\w32tex\IguanaTex\temp\"/>
  <p:tag name="LATEXFORMHEIGHT" val="312"/>
  <p:tag name="LATEXFORMWIDTH" val="384"/>
  <p:tag name="LATEXFORMWRAP" val="True"/>
  <p:tag name="BITMAPVECTOR" val="0"/>
</p:tagLst>
</file>

<file path=ppt/tags/tag68.xml><?xml version="1.0" encoding="utf-8"?>
<p:tagLst xmlns:a="http://schemas.openxmlformats.org/drawingml/2006/main" xmlns:r="http://schemas.openxmlformats.org/officeDocument/2006/relationships" xmlns:p="http://schemas.openxmlformats.org/presentationml/2006/main">
  <p:tag name="OUTPUTDPI" val="1200"/>
  <p:tag name="ORIGINALHEIGHT" val="252.7184"/>
  <p:tag name="ORIGINALWIDTH" val="472.4409"/>
  <p:tag name="LATEXADDIN" val="\documentclass{article}&#10;\pagestyle{empty}&#10;&#10;\usepackage{latexsym}&#10;\usepackage{amsfonts}&#10;\usepackage{amssymb}&#10;\usepackage{amsmath}&#10;\usepackage{bm}&#10;\usepackage{mathrsfs} &#10;\usepackage{color}&#10;&#10;\usepackage{slashed}&#10;&#10;\newcommand{\com}[1]{{\color[rgb]{0,0,1}{#1}}}&#10;\newcommand{\cgd}[1]{{\color[rgb]{1,0,0}{#1}}}&#10;\newcommand{\gr}[1]{{\color[rgb]{0.25,0.7,0.25}{#1}}}&#10;\newcommand{\blue}[1]{\textcolor[named]{Blue}{#1}}&#10;\newcommand{\green}[1]{{\color[rgb]{0.1,0.6,0.2}{#1}}}&#10;\newcommand{\red}[1]{\textcolor[named]{Red}{#1}}&#10;\newcommand{\gray}[1]{{\color[rgb]{0.7,0.7,0.7}{#1}}}&#10;\newcommand{\pp}[1]{{\color[rgb]{0.7,0.3,0.9}{#1}}}&#10;&#10;%%%%%%%%%%%%%%%%%%%%%%%%%%&#10;&#10;\newcommand{\QED}{\mathrm{QED}}&#10;\newcommand{\eq}{\mathrm{eq}}&#10;&#10;%%%%%%%%%%%%%%%%%%%%%%%%%%%&#10;&#10;\newcommand{\sla}{\slashed}&#10;\newcommand{\nn}{\nonumber}&#10;\newcommand\eref[1]{Eq.~(\ref{#1})}&#10;\newcommand\fref[1]{Fig.~\ref{#1}}&#10;&#10;%%%%%%%%%% Greek alphabets&#10;\renewcommand{\a}{\alpha}&#10;\renewcommand{\b}{\beta}&#10;\renewcommand{\d}{{\delta}}&#10;\renewcommand{\k}{\kappa}&#10;\renewcommand{\l}{\lambda}&#10;\newcommand{\Lam}{ \Lambda }&#10;\newcommand{\al}{\alpha}&#10;\newcommand{\be}{\beta}&#10;&#10;\newcommand{\ep}{ \epsilon }&#10;\newcommand{\vep}{ \varepsilon }&#10;\newcommand{\Gam}{ \Gamma }&#10;\newcommand{\gam}{ \gamma }&#10;\newcommand{\bgam}{ {\bm \gamma} }&#10;&#10;\newcommand{\Lm}{ \Lambda }&#10;&#10;%%%%%%%%%% 3D vectors&#10;\newcommand{\bx}{{\bm{x}}}&#10;\newcommand{\br}{{\bm{r}}}&#10;\newcommand{\bk}{{\bm{k}}}&#10;\newcommand{\bp}{{\bm{p}}}&#10;\newcommand{\bq}{{\bm{q}}}&#10;\newcommand{\bv}{{\bm{v}}}&#10;\newcommand{\bA}{{\bm{A}}}&#10;\newcommand{\bB}{{\bm B}}&#10;\newcommand{\bE}{{\bm E}}&#10;\newcommand{\bj}{{\bm j}}&#10;&#10;\newcommand{\integ}{\int\!\!}&#10;\newcommand{\xint}{\int d^4x}&#10;\newcommand{\pint}{\int \frac{d^4p}{ (2\pi)^4}}&#10;\newcommand{\tint}{\int_{-\infty}^{\infty}}&#10;&#10;\newcommand{\id}{\mbox{1}\hspace{-0.25em}\mbox{l}}&#10;\newcommand{\1}{\mbox{1}\hspace{-0.25em}\mbox{l}}&#10;&#10;&#10;\newcommand{\F}{ {\mathscr{F}} }&#10;\newcommand{\G}{ {\mathscr{G}} }&#10;\renewcommand{\Finv}{ {\mathscr{F}} }&#10;\newcommand{\Ginv}{ {\mathscr{G}} }&#10;\newcommand{\prj}{ {\mathcal P} }&#10;\newcommand{\Q}{ {\mathcal Q} }&#10;\newcommand{\Ham}{ {\mathcal H} }&#10;\newcommand{\Lag}{ {\cal{L}} }&#10;\newcommand{\M}{ {\mathcal M} }&#10;\newcommand{\N}{ {\mathcal N} }&#10;\newcommand{\T}{ {\mathcal T} }&#10;\newcommand{\order}{ {\mathcal O} }&#10;&#10;\newcommand{\as}{ \alpha_s }&#10;\newcommand{\para}{ \parallel}&#10;\newcommand{\tot}{ {\rm tot} }&#10;\newcommand{\EM}{{\rm em}}&#10;\newcommand{\Tr}{ {\rm Tr} }&#10;\newcommand{\tr}{ {\rm tr} }&#10;\newcommand{\diag}{ {\rm diag} }&#10;\newcommand{\sgn}{ {\rm sgn} }&#10;\newcommand{\ext}{ {\rm ext} }&#10;\newcommand{\vac}{ {\rm vac} }&#10;\newcommand{\Hall}{ {\rm Hall} }&#10;\newcommand{\eff}{ {\rm eff} }&#10;\newcommand{\fermion}{ {\rm fermion} }&#10;\newcommand{\bson}{ {\rm boson} }&#10;\newcommand{\quark}{ {\rm quark} }&#10;\newcommand{\gluon}{ {\rm gluon} }&#10;\newcommand{\ghost}{ {\rm ghost} }&#10;\newcommand{\fin}{ {\rm fin} }&#10;\renewcommand{\div}{ {\rm div} }&#10;\newcommand{\UV}{ {\rm UV} }&#10;\newcommand{\IR}{ {\rm IR} }&#10;\newcommand{\NO}{ {\rm NO} }&#10;\newcommand{\q}{ {\rm q} }&#10;\newcommand{\YM}{ {\rm YM} }&#10;\newcommand{\dyn}{ {\rm dyn} }&#10;\newcommand{\LLL}{ {\rm LLL} }&#10;\newcommand{\hLL}{ {\rm hLL} }&#10;\newcommand{\QCD}{ {\rm QCD} }&#10;\newcommand{\Res}{{ \rm Res }}&#10;\newcommand{\Deb}{ {\rm Debye} }&#10;&#10;\newcommand{\vp}{\vect{p}}&#10;\newcommand{\vk}{\vect{k}}&#10;\newcommand{\vl}{\vect{l}}&#10;\newcommand{\vx}{\vect{x}}&#10;\newcommand{\vgamma}{{\boldsymbol \gamma}}&#10;\newcommand{\vzero}{\vect{0}}&#10;\newcommand{\vv}{\vect{v}}&#10;\newcommand{\vB}{\vect{B}}&#10;&#10;\newcommand{\zero}{ {(0)} }&#10;\newcommand{\one}{ {(1)} }&#10;\newcommand{\two}{ {(2)} }&#10;&#10;\newcommand{\pd}{\partial}&#10;\renewcommand{\=}{&amp;=&amp;}&#10;\newcommand{\nnb}{\nn\\}&#10;&#10;%%%%%%%%%%%%%%%%%%%%%%%%%%%%%%%%%%%%%%%%&#10;\begin{document}&#10;%%%%%%%%%%%%%%%%%%%%%%%%%%%%%%%%%%%%%%%%&#10;&#10;\begin{eqnarray}&#10;S_{\bar \nu} = \mp \frac12&#10;\nn&#10;\end{eqnarray}&#10;&#10;%%%%%%%%%%%%%%%%%%%%%%%%%%%%%%%%%%%%%%%%&#10;\end{document}&#10;%%%%%%%%%%%%%%%%%%%%%%%%%%%%%%%%%%%%%%%%"/>
  <p:tag name="IGUANATEXSIZE" val="50"/>
  <p:tag name="IGUANATEXCURSOR" val="3703"/>
  <p:tag name="TRANSPARENCY" val="True"/>
  <p:tag name="FILENAME" val=""/>
  <p:tag name="LATEXENGINEID" val="0"/>
  <p:tag name="TEMPFOLDER" val="C:\w32tex\IguanaTex\temp\"/>
  <p:tag name="LATEXFORMHEIGHT" val="312"/>
  <p:tag name="LATEXFORMWIDTH" val="384"/>
  <p:tag name="LATEXFORMWRAP" val="True"/>
  <p:tag name="BITMAPVECTOR" val="0"/>
</p:tagLst>
</file>

<file path=ppt/tags/tag69.xml><?xml version="1.0" encoding="utf-8"?>
<p:tagLst xmlns:a="http://schemas.openxmlformats.org/drawingml/2006/main" xmlns:r="http://schemas.openxmlformats.org/officeDocument/2006/relationships" xmlns:p="http://schemas.openxmlformats.org/presentationml/2006/main">
  <p:tag name="OUTPUTDPI" val="1200"/>
  <p:tag name="ORIGINALHEIGHT" val="252.7184"/>
  <p:tag name="ORIGINALWIDTH" val="452.9434"/>
  <p:tag name="LATEXADDIN" val="\documentclass{article}&#10;\pagestyle{empty}&#10;&#10;\usepackage{latexsym}&#10;\usepackage{amsfonts}&#10;\usepackage{amssymb}&#10;\usepackage{amsmath}&#10;\usepackage{bm}&#10;\usepackage{mathrsfs} &#10;\usepackage{color}&#10;&#10;\usepackage{slashed}&#10;&#10;\newcommand{\com}[1]{{\color[rgb]{0,0,1}{#1}}}&#10;\newcommand{\cgd}[1]{{\color[rgb]{1,0,0}{#1}}}&#10;\newcommand{\gr}[1]{{\color[rgb]{0.25,0.7,0.25}{#1}}}&#10;\newcommand{\blue}[1]{\textcolor[named]{Blue}{#1}}&#10;\newcommand{\green}[1]{{\color[rgb]{0.1,0.6,0.2}{#1}}}&#10;\newcommand{\red}[1]{\textcolor[named]{Red}{#1}}&#10;\newcommand{\gray}[1]{{\color[rgb]{0.7,0.7,0.7}{#1}}}&#10;\newcommand{\pp}[1]{{\color[rgb]{0.7,0.3,0.9}{#1}}}&#10;&#10;%%%%%%%%%%%%%%%%%%%%%%%%%%&#10;&#10;\newcommand{\QED}{\mathrm{QED}}&#10;\newcommand{\eq}{\mathrm{eq}}&#10;&#10;%%%%%%%%%%%%%%%%%%%%%%%%%%%&#10;&#10;\newcommand{\sla}{\slashed}&#10;\newcommand{\nn}{\nonumber}&#10;\newcommand\eref[1]{Eq.~(\ref{#1})}&#10;\newcommand\fref[1]{Fig.~\ref{#1}}&#10;&#10;%%%%%%%%%% Greek alphabets&#10;\renewcommand{\a}{\alpha}&#10;\renewcommand{\b}{\beta}&#10;\renewcommand{\d}{{\delta}}&#10;\renewcommand{\k}{\kappa}&#10;\renewcommand{\l}{\lambda}&#10;\newcommand{\Lam}{ \Lambda }&#10;\newcommand{\al}{\alpha}&#10;\newcommand{\be}{\beta}&#10;&#10;\newcommand{\ep}{ \epsilon }&#10;\newcommand{\vep}{ \varepsilon }&#10;\newcommand{\Gam}{ \Gamma }&#10;\newcommand{\gam}{ \gamma }&#10;\newcommand{\bgam}{ {\bm \gamma} }&#10;&#10;\newcommand{\Lm}{ \Lambda }&#10;&#10;%%%%%%%%%% 3D vectors&#10;\newcommand{\bx}{{\bm{x}}}&#10;\newcommand{\br}{{\bm{r}}}&#10;\newcommand{\bk}{{\bm{k}}}&#10;\newcommand{\bp}{{\bm{p}}}&#10;\newcommand{\bq}{{\bm{q}}}&#10;\newcommand{\bv}{{\bm{v}}}&#10;\newcommand{\bA}{{\bm{A}}}&#10;\newcommand{\bB}{{\bm B}}&#10;\newcommand{\bE}{{\bm E}}&#10;\newcommand{\bj}{{\bm j}}&#10;&#10;\newcommand{\integ}{\int\!\!}&#10;\newcommand{\xint}{\int d^4x}&#10;\newcommand{\pint}{\int \frac{d^4p}{ (2\pi)^4}}&#10;\newcommand{\tint}{\int_{-\infty}^{\infty}}&#10;&#10;\newcommand{\id}{\mbox{1}\hspace{-0.25em}\mbox{l}}&#10;\newcommand{\1}{\mbox{1}\hspace{-0.25em}\mbox{l}}&#10;&#10;&#10;\newcommand{\F}{ {\mathscr{F}} }&#10;\newcommand{\G}{ {\mathscr{G}} }&#10;\renewcommand{\Finv}{ {\mathscr{F}} }&#10;\newcommand{\Ginv}{ {\mathscr{G}} }&#10;\newcommand{\prj}{ {\mathcal P} }&#10;\newcommand{\Q}{ {\mathcal Q} }&#10;\newcommand{\Ham}{ {\mathcal H} }&#10;\newcommand{\Lag}{ {\cal{L}} }&#10;\newcommand{\M}{ {\mathcal M} }&#10;\newcommand{\N}{ {\mathcal N} }&#10;\newcommand{\T}{ {\mathcal T} }&#10;\newcommand{\order}{ {\mathcal O} }&#10;&#10;\newcommand{\as}{ \alpha_s }&#10;\newcommand{\para}{ \parallel}&#10;\newcommand{\tot}{ {\rm tot} }&#10;\newcommand{\EM}{{\rm em}}&#10;\newcommand{\Tr}{ {\rm Tr} }&#10;\newcommand{\tr}{ {\rm tr} }&#10;\newcommand{\diag}{ {\rm diag} }&#10;\newcommand{\sgn}{ {\rm sgn} }&#10;\newcommand{\ext}{ {\rm ext} }&#10;\newcommand{\vac}{ {\rm vac} }&#10;\newcommand{\Hall}{ {\rm Hall} }&#10;\newcommand{\eff}{ {\rm eff} }&#10;\newcommand{\fermion}{ {\rm fermion} }&#10;\newcommand{\bson}{ {\rm boson} }&#10;\newcommand{\quark}{ {\rm quark} }&#10;\newcommand{\gluon}{ {\rm gluon} }&#10;\newcommand{\ghost}{ {\rm ghost} }&#10;\newcommand{\fin}{ {\rm fin} }&#10;\renewcommand{\div}{ {\rm div} }&#10;\newcommand{\UV}{ {\rm UV} }&#10;\newcommand{\IR}{ {\rm IR} }&#10;\newcommand{\NO}{ {\rm NO} }&#10;\newcommand{\q}{ {\rm q} }&#10;\newcommand{\YM}{ {\rm YM} }&#10;\newcommand{\dyn}{ {\rm dyn} }&#10;\newcommand{\LLL}{ {\rm LLL} }&#10;\newcommand{\hLL}{ {\rm hLL} }&#10;\newcommand{\QCD}{ {\rm QCD} }&#10;\newcommand{\Res}{{ \rm Res }}&#10;\newcommand{\Deb}{ {\rm Debye} }&#10;&#10;\newcommand{\vp}{\vect{p}}&#10;\newcommand{\vk}{\vect{k}}&#10;\newcommand{\vl}{\vect{l}}&#10;\newcommand{\vx}{\vect{x}}&#10;\newcommand{\vgamma}{{\boldsymbol \gamma}}&#10;\newcommand{\vzero}{\vect{0}}&#10;\newcommand{\vv}{\vect{v}}&#10;\newcommand{\vB}{\vect{B}}&#10;&#10;\newcommand{\zero}{ {(0)} }&#10;\newcommand{\one}{ {(1)} }&#10;\newcommand{\two}{ {(2)} }&#10;&#10;\newcommand{\pd}{\partial}&#10;\renewcommand{\=}{&amp;=&amp;}&#10;\newcommand{\nnb}{\nn\\}&#10;&#10;%%%%%%%%%%%%%%%%%%%%%%%%%%%%%%%%%%%%%%%%&#10;\begin{document}&#10;%%%%%%%%%%%%%%%%%%%%%%%%%%%%%%%%%%%%%%%%&#10;&#10;\begin{eqnarray}&#10;h_\ell = \pm \frac12&#10;\nn&#10;\end{eqnarray}&#10;&#10;%%%%%%%%%%%%%%%%%%%%%%%%%%%%%%%%%%%%%%%%&#10;\end{document}&#10;%%%%%%%%%%%%%%%%%%%%%%%%%%%%%%%%%%%%%%%%"/>
  <p:tag name="IGUANATEXSIZE" val="50"/>
  <p:tag name="IGUANATEXCURSOR" val="3692"/>
  <p:tag name="TRANSPARENCY" val="True"/>
  <p:tag name="FILENAME" val=""/>
  <p:tag name="LATEXENGINEID" val="0"/>
  <p:tag name="TEMPFOLDER" val="C:\w32tex\IguanaTex\temp\"/>
  <p:tag name="LATEXFORMHEIGHT" val="312"/>
  <p:tag name="LATEXFORMWIDTH" val="384"/>
  <p:tag name="LATEXFORMWRAP" val="True"/>
  <p:tag name="BITMAPVECTOR" val="0"/>
</p:tagLst>
</file>

<file path=ppt/tags/tag7.xml><?xml version="1.0" encoding="utf-8"?>
<p:tagLst xmlns:a="http://schemas.openxmlformats.org/drawingml/2006/main" xmlns:r="http://schemas.openxmlformats.org/officeDocument/2006/relationships" xmlns:p="http://schemas.openxmlformats.org/presentationml/2006/main">
  <p:tag name="OUTPUTDPI" val="1200"/>
  <p:tag name="ORIGINALHEIGHT" val="171.7285"/>
  <p:tag name="ORIGINALWIDTH" val="1838.77"/>
  <p:tag name="LATEXADDIN" val="\documentclass{article}&#10;\pagestyle{empty}&#10;&#10;\usepackage{latexsym}&#10;\usepackage{amsfonts}&#10;\usepackage{amssymb}&#10;\usepackage{amsmath}&#10;\usepackage{bm}&#10;\usepackage{mathrsfs} &#10;\usepackage{color}&#10;&#10;\usepackage{slashed}&#10;&#10;\newcommand{\com}[1]{{\color[rgb]{0,0,1}{#1}}}&#10;\newcommand{\cgd}[1]{{\color[rgb]{1,0,0}{#1}}}&#10;\newcommand{\gr}[1]{{\color[rgb]{0.25,0.7,0.25}{#1}}}&#10;\newcommand{\blue}[1]{\textcolor[named]{Blue}{#1}}&#10;\newcommand{\green}[1]{{\color[rgb]{0.1,0.6,0.2}{#1}}}&#10;\newcommand{\red}[1]{\textcolor[named]{Red}{#1}}&#10;\newcommand{\gray}[1]{{\color[rgb]{0.7,0.7,0.7}{#1}}}&#10;\newcommand{\pp}[1]{{\color[rgb]{0.7,0.3,0.9}{#1}}}&#10;&#10;%%%%%%%%%%%%%%%%%%%%%%%%%%&#10;&#10;\newcommand{\QED}{\mathrm{QED}}&#10;\newcommand{\eq}{\mathrm{eq}}&#10;&#10;%%%%%%%%%%%%%%%%%%%%%%%%%%%&#10;&#10;\newcommand{\sla}{\slashed}&#10;\newcommand{\nn}{\nonumber}&#10;\newcommand\eref[1]{Eq.~(\ref{#1})}&#10;\newcommand\fref[1]{Fig.~\ref{#1}}&#10;&#10;%%%%%%%%%% Greek alphabets&#10;\renewcommand{\a}{\alpha}&#10;\renewcommand{\b}{\beta}&#10;\renewcommand{\d}{{\delta}}&#10;\renewcommand{\k}{\kappa}&#10;\renewcommand{\l}{\lambda}&#10;\newcommand{\Lam}{ \Lambda }&#10;\newcommand{\al}{\alpha}&#10;\newcommand{\be}{\beta}&#10;&#10;\newcommand{\ep}{ \epsilon }&#10;\newcommand{\vep}{ \varepsilon }&#10;\newcommand{\Gam}{ \Gamma }&#10;\newcommand{\gam}{ \gamma }&#10;\newcommand{\bgam}{ {\bm \gamma} }&#10;&#10;\newcommand{\Lm}{ \Lambda }&#10;&#10;%%%%%%%%%% 3D vectors&#10;\newcommand{\bx}{{\bm{x}}}&#10;\newcommand{\br}{{\bm{r}}}&#10;\newcommand{\bk}{{\bm{k}}}&#10;\newcommand{\bp}{{\bm{p}}}&#10;\newcommand{\bq}{{\bm{q}}}&#10;\newcommand{\bv}{{\bm{v}}}&#10;\newcommand{\bA}{{\bm{A}}}&#10;\newcommand{\bB}{{\bm B}}&#10;\newcommand{\bE}{{\bm E}}&#10;\newcommand{\bj}{{\bm j}}&#10;&#10;\newcommand{\integ}{\int\!\!}&#10;\newcommand{\xint}{\int d^4x}&#10;\newcommand{\pint}{\int \frac{d^4p}{ (2\pi)^4}}&#10;\newcommand{\tint}{\int_{-\infty}^{\infty}}&#10;&#10;\newcommand{\id}{\mbox{1}\hspace{-0.25em}\mbox{l}}&#10;\newcommand{\1}{\mbox{1}\hspace{-0.25em}\mbox{l}}&#10;&#10;&#10;\newcommand{\F}{ {\mathscr{F}} }&#10;\newcommand{\G}{ {\mathscr{G}} }&#10;\renewcommand{\Finv}{ {\mathscr{F}} }&#10;\newcommand{\Ginv}{ {\mathscr{G}} }&#10;\newcommand{\prj}{ {\mathcal P} }&#10;\newcommand{\Q}{ {\mathcal Q} }&#10;\newcommand{\Ham}{ {\mathcal H} }&#10;\newcommand{\Lag}{ {\cal{L}} }&#10;\newcommand{\M}{ {\mathcal M} }&#10;\newcommand{\N}{ {\mathcal N} }&#10;\newcommand{\T}{ {\mathcal T} }&#10;\newcommand{\order}{ {\mathcal O} }&#10;&#10;\newcommand{\as}{ \alpha_s }&#10;\newcommand{\para}{ \parallel}&#10;\newcommand{\tot}{ {\rm tot} }&#10;\newcommand{\EM}{{\rm em}}&#10;\newcommand{\Tr}{ {\rm Tr} }&#10;\newcommand{\tr}{ {\rm tr} }&#10;\newcommand{\diag}{ {\rm diag} }&#10;\newcommand{\sgn}{ {\rm sgn} }&#10;\newcommand{\ext}{ {\rm ext} }&#10;\newcommand{\vac}{ {\rm vac} }&#10;\newcommand{\Hall}{ {\rm Hall} }&#10;\newcommand{\eff}{ {\rm eff} }&#10;\newcommand{\fermion}{ {\rm fermion} }&#10;\newcommand{\bson}{ {\rm boson} }&#10;\newcommand{\quark}{ {\rm quark} }&#10;\newcommand{\gluon}{ {\rm gluon} }&#10;\newcommand{\ghost}{ {\rm ghost} }&#10;\newcommand{\fin}{ {\rm fin} }&#10;\renewcommand{\div}{ {\rm div} }&#10;\newcommand{\UV}{ {\rm UV} }&#10;\newcommand{\IR}{ {\rm IR} }&#10;\newcommand{\NO}{ {\rm NO} }&#10;\newcommand{\q}{ {\rm q} }&#10;\newcommand{\YM}{ {\rm YM} }&#10;\newcommand{\dyn}{ {\rm dyn} }&#10;\newcommand{\LLL}{ {\rm LLL} }&#10;\newcommand{\hLL}{ {\rm hLL} }&#10;\newcommand{\QCD}{ {\rm QCD} }&#10;\newcommand{\Res}{{ \rm Res }}&#10;\newcommand{\Deb}{ {\rm Debye} }&#10;&#10;\newcommand{\vp}{\vect{p}}&#10;\newcommand{\vk}{\vect{k}}&#10;\newcommand{\vl}{\vect{l}}&#10;\newcommand{\vx}{\vect{x}}&#10;\newcommand{\vgamma}{{\boldsymbol \gamma}}&#10;\newcommand{\vzero}{\vect{0}}&#10;\newcommand{\vv}{\vect{v}}&#10;\newcommand{\vB}{\vect{B}}&#10;&#10;\newcommand{\zero}{ {(0)} }&#10;\newcommand{\one}{ {(1)} }&#10;\newcommand{\two}{ {(2)} }&#10;&#10;\newcommand{\pd}{\partial}&#10;\renewcommand{\=}{&amp;=&amp;}&#10;\newcommand{\nnb}{\nn\\}&#10;&#10;%%%%%%%%%%%%%%%%%%%%%%%%%%%%%%%%%%%%%%%%&#10;\begin{document}&#10;%%%%%%%%%%%%%%%%%%%%%%%%%%%%%%%%%%%%%%%%&#10;&#10;$Z &gt; 137 $ %\ (\alpha_{\rm EM} Z &gt; 1)$&#10;[Coulomb potential: $\frac{\cgd{ Z e^2}}{\cgd{4\pi} r}$]&#10;&#10;%%%%%%%%%%%%%%%%%%%%%%%%%%%%%%%%%%%%%%%%&#10;\end{document}&#10;%%%%%%%%%%%%%%%%%%%%%%%%%%%%%%%%%%%%%%%%"/>
  <p:tag name="IGUANATEXSIZE" val="50"/>
  <p:tag name="IGUANATEXCURSOR" val="3686"/>
  <p:tag name="TRANSPARENCY" val="True"/>
  <p:tag name="FILENAME" val=""/>
  <p:tag name="LATEXENGINEID" val="0"/>
  <p:tag name="TEMPFOLDER" val="C:\w32tex\IguanaTex\temp\"/>
  <p:tag name="LATEXFORMHEIGHT" val="312"/>
  <p:tag name="LATEXFORMWIDTH" val="384"/>
  <p:tag name="LATEXFORMWRAP" val="True"/>
  <p:tag name="BITMAPVECTOR" val="0"/>
</p:tagLst>
</file>

<file path=ppt/tags/tag70.xml><?xml version="1.0" encoding="utf-8"?>
<p:tagLst xmlns:a="http://schemas.openxmlformats.org/drawingml/2006/main" xmlns:r="http://schemas.openxmlformats.org/officeDocument/2006/relationships" xmlns:p="http://schemas.openxmlformats.org/presentationml/2006/main">
  <p:tag name="OUTPUTDPI" val="1200"/>
  <p:tag name="ORIGINALHEIGHT" val="252.7184"/>
  <p:tag name="ORIGINALWIDTH" val="466.4417"/>
  <p:tag name="LATEXADDIN" val="\documentclass{article}&#10;\pagestyle{empty}&#10;&#10;\usepackage{latexsym}&#10;\usepackage{amsfonts}&#10;\usepackage{amssymb}&#10;\usepackage{amsmath}&#10;\usepackage{bm}&#10;\usepackage{mathrsfs} &#10;\usepackage{color}&#10;&#10;\usepackage{slashed}&#10;&#10;\newcommand{\com}[1]{{\color[rgb]{0,0,1}{#1}}}&#10;\newcommand{\cgd}[1]{{\color[rgb]{1,0,0}{#1}}}&#10;\newcommand{\gr}[1]{{\color[rgb]{0.25,0.7,0.25}{#1}}}&#10;\newcommand{\blue}[1]{\textcolor[named]{Blue}{#1}}&#10;\newcommand{\green}[1]{{\color[rgb]{0.1,0.6,0.2}{#1}}}&#10;\newcommand{\red}[1]{\textcolor[named]{Red}{#1}}&#10;\newcommand{\gray}[1]{{\color[rgb]{0.7,0.7,0.7}{#1}}}&#10;\newcommand{\pp}[1]{{\color[rgb]{0.7,0.3,0.9}{#1}}}&#10;&#10;%%%%%%%%%%%%%%%%%%%%%%%%%%&#10;&#10;\newcommand{\QED}{\mathrm{QED}}&#10;\newcommand{\eq}{\mathrm{eq}}&#10;&#10;%%%%%%%%%%%%%%%%%%%%%%%%%%%&#10;&#10;\newcommand{\sla}{\slashed}&#10;\newcommand{\nn}{\nonumber}&#10;\newcommand\eref[1]{Eq.~(\ref{#1})}&#10;\newcommand\fref[1]{Fig.~\ref{#1}}&#10;&#10;%%%%%%%%%% Greek alphabets&#10;\renewcommand{\a}{\alpha}&#10;\renewcommand{\b}{\beta}&#10;\renewcommand{\d}{{\delta}}&#10;\renewcommand{\k}{\kappa}&#10;\renewcommand{\l}{\lambda}&#10;\newcommand{\Lam}{ \Lambda }&#10;\newcommand{\al}{\alpha}&#10;\newcommand{\be}{\beta}&#10;&#10;\newcommand{\ep}{ \epsilon }&#10;\newcommand{\vep}{ \varepsilon }&#10;\newcommand{\Gam}{ \Gamma }&#10;\newcommand{\gam}{ \gamma }&#10;\newcommand{\bgam}{ {\bm \gamma} }&#10;&#10;\newcommand{\Lm}{ \Lambda }&#10;&#10;%%%%%%%%%% 3D vectors&#10;\newcommand{\bx}{{\bm{x}}}&#10;\newcommand{\br}{{\bm{r}}}&#10;\newcommand{\bk}{{\bm{k}}}&#10;\newcommand{\bp}{{\bm{p}}}&#10;\newcommand{\bq}{{\bm{q}}}&#10;\newcommand{\bv}{{\bm{v}}}&#10;\newcommand{\bA}{{\bm{A}}}&#10;\newcommand{\bB}{{\bm B}}&#10;\newcommand{\bE}{{\bm E}}&#10;\newcommand{\bj}{{\bm j}}&#10;&#10;\newcommand{\integ}{\int\!\!}&#10;\newcommand{\xint}{\int d^4x}&#10;\newcommand{\pint}{\int \frac{d^4p}{ (2\pi)^4}}&#10;\newcommand{\tint}{\int_{-\infty}^{\infty}}&#10;&#10;\newcommand{\id}{\mbox{1}\hspace{-0.25em}\mbox{l}}&#10;\newcommand{\1}{\mbox{1}\hspace{-0.25em}\mbox{l}}&#10;&#10;&#10;\newcommand{\F}{ {\mathscr{F}} }&#10;\newcommand{\G}{ {\mathscr{G}} }&#10;\renewcommand{\Finv}{ {\mathscr{F}} }&#10;\newcommand{\Ginv}{ {\mathscr{G}} }&#10;\newcommand{\prj}{ {\mathcal P} }&#10;\newcommand{\Q}{ {\mathcal Q} }&#10;\newcommand{\Ham}{ {\mathcal H} }&#10;\newcommand{\Lag}{ {\cal{L}} }&#10;\newcommand{\M}{ {\mathcal M} }&#10;\newcommand{\N}{ {\mathcal N} }&#10;\newcommand{\T}{ {\mathcal T} }&#10;\newcommand{\order}{ {\mathcal O} }&#10;&#10;\newcommand{\as}{ \alpha_s }&#10;\newcommand{\para}{ \parallel}&#10;\newcommand{\tot}{ {\rm tot} }&#10;\newcommand{\EM}{{\rm em}}&#10;\newcommand{\Tr}{ {\rm Tr} }&#10;\newcommand{\tr}{ {\rm tr} }&#10;\newcommand{\diag}{ {\rm diag} }&#10;\newcommand{\sgn}{ {\rm sgn} }&#10;\newcommand{\ext}{ {\rm ext} }&#10;\newcommand{\vac}{ {\rm vac} }&#10;\newcommand{\Hall}{ {\rm Hall} }&#10;\newcommand{\eff}{ {\rm eff} }&#10;\newcommand{\fermion}{ {\rm fermion} }&#10;\newcommand{\bson}{ {\rm boson} }&#10;\newcommand{\quark}{ {\rm quark} }&#10;\newcommand{\gluon}{ {\rm gluon} }&#10;\newcommand{\ghost}{ {\rm ghost} }&#10;\newcommand{\fin}{ {\rm fin} }&#10;\renewcommand{\div}{ {\rm div} }&#10;\newcommand{\UV}{ {\rm UV} }&#10;\newcommand{\IR}{ {\rm IR} }&#10;\newcommand{\NO}{ {\rm NO} }&#10;\newcommand{\q}{ {\rm q} }&#10;\newcommand{\YM}{ {\rm YM} }&#10;\newcommand{\dyn}{ {\rm dyn} }&#10;\newcommand{\LLL}{ {\rm LLL} }&#10;\newcommand{\hLL}{ {\rm hLL} }&#10;\newcommand{\QCD}{ {\rm QCD} }&#10;\newcommand{\Res}{{ \rm Res }}&#10;\newcommand{\Deb}{ {\rm Debye} }&#10;&#10;\newcommand{\vp}{\vect{p}}&#10;\newcommand{\vk}{\vect{k}}&#10;\newcommand{\vl}{\vect{l}}&#10;\newcommand{\vx}{\vect{x}}&#10;\newcommand{\vgamma}{{\boldsymbol \gamma}}&#10;\newcommand{\vzero}{\vect{0}}&#10;\newcommand{\vv}{\vect{v}}&#10;\newcommand{\vB}{\vect{B}}&#10;&#10;\newcommand{\zero}{ {(0)} }&#10;\newcommand{\one}{ {(1)} }&#10;\newcommand{\two}{ {(2)} }&#10;&#10;\newcommand{\pd}{\partial}&#10;\renewcommand{\=}{&amp;=&amp;}&#10;\newcommand{\nnb}{\nn\\}&#10;&#10;%%%%%%%%%%%%%%%%%%%%%%%%%%%%%%%%%%%%%%%%&#10;\begin{document}&#10;%%%%%%%%%%%%%%%%%%%%%%%%%%%%%%%%%%%%%%%%&#10;&#10;\begin{eqnarray}&#10;h_{\bar \nu} = \pm \frac12&#10;\nn&#10;\end{eqnarray}&#10;&#10;%%%%%%%%%%%%%%%%%%%%%%%%%%%%%%%%%%%%%%%%&#10;\end{document}&#10;%%%%%%%%%%%%%%%%%%%%%%%%%%%%%%%%%%%%%%%%"/>
  <p:tag name="IGUANATEXSIZE" val="50"/>
  <p:tag name="IGUANATEXCURSOR" val="3703"/>
  <p:tag name="TRANSPARENCY" val="True"/>
  <p:tag name="FILENAME" val=""/>
  <p:tag name="LATEXENGINEID" val="0"/>
  <p:tag name="TEMPFOLDER" val="C:\w32tex\IguanaTex\temp\"/>
  <p:tag name="LATEXFORMHEIGHT" val="312"/>
  <p:tag name="LATEXFORMWIDTH" val="384"/>
  <p:tag name="LATEXFORMWRAP" val="True"/>
  <p:tag name="BITMAPVECTOR" val="0"/>
</p:tagLst>
</file>

<file path=ppt/tags/tag71.xml><?xml version="1.0" encoding="utf-8"?>
<p:tagLst xmlns:a="http://schemas.openxmlformats.org/drawingml/2006/main" xmlns:r="http://schemas.openxmlformats.org/officeDocument/2006/relationships" xmlns:p="http://schemas.openxmlformats.org/presentationml/2006/main">
  <p:tag name="OUTPUTDPI" val="1200"/>
  <p:tag name="ORIGINALHEIGHT" val="262.4672"/>
  <p:tag name="ORIGINALWIDTH" val="1594.301"/>
  <p:tag name="LATEXADDIN" val="\documentclass{article}&#10;\pagestyle{empty}&#10;&#10;\usepackage{latexsym}&#10;\usepackage{amsfonts}&#10;\usepackage{amssymb}&#10;\usepackage{amsmath}&#10;\usepackage{bm}&#10;\usepackage{mathrsfs} &#10;\usepackage{color}&#10;&#10;\usepackage{slashed}&#10;&#10;\newcommand{\com}[1]{{\color[rgb]{0,0,1}{#1}}}&#10;\newcommand{\cgd}[1]{{\color[rgb]{1,0,0}{#1}}}&#10;\newcommand{\gr}[1]{{\color[rgb]{0.25,0.7,0.25}{#1}}}&#10;\newcommand{\blue}[1]{\textcolor[named]{Blue}{#1}}&#10;\newcommand{\green}[1]{{\color[rgb]{0.1,0.6,0.2}{#1}}}&#10;\newcommand{\red}[1]{\textcolor[named]{Red}{#1}}&#10;\newcommand{\gray}[1]{{\color[rgb]{0.7,0.7,0.7}{#1}}}&#10;\newcommand{\pp}[1]{{\color[rgb]{0.7,0.3,0.9}{#1}}}&#10;&#10;%%%%%%%%%%%%%%%%%%%%%%%%%%&#10;&#10;\newcommand{\QED}{\mathrm{QED}}&#10;\newcommand{\eq}{\mathrm{eq}}&#10;&#10;%%%%%%%%%%%%%%%%%%%%%%%%%%%&#10;&#10;\newcommand{\sla}{\slashed}&#10;\newcommand{\nn}{\nonumber}&#10;\newcommand\eref[1]{Eq.~(\ref{#1})}&#10;\newcommand\fref[1]{Fig.~\ref{#1}}&#10;&#10;%%%%%%%%%% Greek alphabets&#10;\renewcommand{\a}{\alpha}&#10;\renewcommand{\b}{\beta}&#10;\renewcommand{\d}{{\delta}}&#10;\renewcommand{\k}{\kappa}&#10;\renewcommand{\l}{\lambda}&#10;\newcommand{\Lam}{ \Lambda }&#10;\newcommand{\al}{\alpha}&#10;\newcommand{\be}{\beta}&#10;&#10;\newcommand{\ep}{ \epsilon }&#10;\newcommand{\vep}{ \varepsilon }&#10;\newcommand{\Gam}{ \Gamma }&#10;\newcommand{\gam}{ \gamma }&#10;\newcommand{\bgam}{ {\bm \gamma} }&#10;&#10;\newcommand{\Lm}{ \Lambda }&#10;&#10;%%%%%%%%%% 3D vectors&#10;\newcommand{\bx}{{\bm{x}}}&#10;\newcommand{\br}{{\bm{r}}}&#10;\newcommand{\bk}{{\bm{k}}}&#10;\newcommand{\bp}{{\bm{p}}}&#10;\newcommand{\bq}{{\bm{q}}}&#10;\newcommand{\bv}{{\bm{v}}}&#10;\newcommand{\bA}{{\bm{A}}}&#10;\newcommand{\bB}{{\bm B}}&#10;\newcommand{\bE}{{\bm E}}&#10;\newcommand{\bj}{{\bm j}}&#10;&#10;\newcommand{\integ}{\int\!\!}&#10;\newcommand{\xint}{\int d^4x}&#10;\newcommand{\pint}{\int \frac{d^4p}{ (2\pi)^4}}&#10;\newcommand{\tint}{\int_{-\infty}^{\infty}}&#10;&#10;\newcommand{\id}{\mbox{1}\hspace{-0.25em}\mbox{l}}&#10;\newcommand{\1}{\mbox{1}\hspace{-0.25em}\mbox{l}}&#10;&#10;&#10;\newcommand{\F}{ {\mathscr{F}} }&#10;\newcommand{\G}{ {\mathscr{G}} }&#10;\renewcommand{\Finv}{ {\mathscr{F}} }&#10;\newcommand{\Ginv}{ {\mathscr{G}} }&#10;\newcommand{\prj}{ {\mathcal P} }&#10;\newcommand{\Q}{ {\mathcal Q} }&#10;\newcommand{\Ham}{ {\mathcal H} }&#10;\newcommand{\Lag}{ {\cal{L}} }&#10;\newcommand{\M}{ {\mathcal M} }&#10;\newcommand{\N}{ {\mathcal N} }&#10;\newcommand{\T}{ {\mathcal T} }&#10;\newcommand{\order}{ {\mathcal O} }&#10;&#10;\newcommand{\as}{ \alpha_s }&#10;\newcommand{\para}{ \parallel}&#10;\newcommand{\tot}{ {\rm tot} }&#10;\newcommand{\EM}{{\rm em}}&#10;\newcommand{\Tr}{ {\rm Tr} }&#10;\newcommand{\tr}{ {\rm tr} }&#10;\newcommand{\diag}{ {\rm diag} }&#10;\newcommand{\sgn}{ {\rm sgn} }&#10;\newcommand{\ext}{ {\rm ext} }&#10;\newcommand{\vac}{ {\rm vac} }&#10;\newcommand{\Hall}{ {\rm Hall} }&#10;\newcommand{\eff}{ {\rm eff} }&#10;\newcommand{\fermion}{ {\rm fermion} }&#10;\newcommand{\bson}{ {\rm boson} }&#10;\newcommand{\quark}{ {\rm quark} }&#10;\newcommand{\gluon}{ {\rm gluon} }&#10;\newcommand{\ghost}{ {\rm ghost} }&#10;\newcommand{\fin}{ {\rm fin} }&#10;\renewcommand{\div}{ {\rm div} }&#10;\newcommand{\UV}{ {\rm UV} }&#10;\newcommand{\IR}{ {\rm IR} }&#10;\newcommand{\NO}{ {\rm NO} }&#10;\newcommand{\q}{ {\rm q} }&#10;\newcommand{\YM}{ {\rm YM} }&#10;\newcommand{\dyn}{ {\rm dyn} }&#10;\newcommand{\LLL}{ {\rm LLL} }&#10;\newcommand{\hLL}{ {\rm hLL} }&#10;\newcommand{\QCD}{ {\rm QCD} }&#10;\newcommand{\Res}{{ \rm Res }}&#10;\newcommand{\Deb}{ {\rm Debye} }&#10;&#10;\newcommand{\vp}{\vect{p}}&#10;\newcommand{\vk}{\vect{k}}&#10;\newcommand{\vl}{\vect{l}}&#10;\newcommand{\vx}{\vect{x}}&#10;\newcommand{\vgamma}{{\boldsymbol \gamma}}&#10;\newcommand{\vzero}{\vect{0}}&#10;\newcommand{\vv}{\vect{v}}&#10;\newcommand{\vB}{\vect{B}}&#10;&#10;\newcommand{\zero}{ {(0)} }&#10;\newcommand{\one}{ {(1)} }&#10;\newcommand{\two}{ {(2)} }&#10;&#10;\newcommand{\pd}{\partial}&#10;\renewcommand{\=}{&amp;=&amp;}&#10;\newcommand{\nnb}{\nn\\}&#10;&#10;%%%%%%%%%%%%%%%%%%%%%%%%%%%%%%%%%%%%%%%%&#10;\begin{document}&#10;%%%%%%%%%%%%%%%%%%%%%%%%%%%%%%%%%%%%%%%%&#10;&#10;\begin{eqnarray}&#10;\begin{array}{ll}&#10;\pi^- \to \mu^- \bar \nu_\mu &amp; 99.9877 \ \%&#10;\\&#10;\pi^- \to e^- \bar \nu_e &amp; 10.23 \times 10^{-4} \ \% &#10;\end{array}&#10;\nn&#10;\end{eqnarray}&#10;&#10;%%%%%%%%%%%%%%%%%%%%%%%%%%%%%%%%%%%%%%%%&#10;\end{document}&#10;%%%%%%%%%%%%%%%%%%%%%%%%%%%%%%%%%%%%%%%%"/>
  <p:tag name="IGUANATEXSIZE" val="50"/>
  <p:tag name="IGUANATEXCURSOR" val="3821"/>
  <p:tag name="TRANSPARENCY" val="True"/>
  <p:tag name="FILENAME" val=""/>
  <p:tag name="LATEXENGINEID" val="0"/>
  <p:tag name="TEMPFOLDER" val="C:\w32tex\IguanaTex\temp\"/>
  <p:tag name="LATEXFORMHEIGHT" val="312"/>
  <p:tag name="LATEXFORMWIDTH" val="384"/>
  <p:tag name="LATEXFORMWRAP" val="True"/>
  <p:tag name="BITMAPVECTOR" val="0"/>
</p:tagLst>
</file>

<file path=ppt/tags/tag72.xml><?xml version="1.0" encoding="utf-8"?>
<p:tagLst xmlns:a="http://schemas.openxmlformats.org/drawingml/2006/main" xmlns:r="http://schemas.openxmlformats.org/officeDocument/2006/relationships" xmlns:p="http://schemas.openxmlformats.org/presentationml/2006/main">
  <p:tag name="OUTPUTDPI" val="1200"/>
  <p:tag name="ORIGINALHEIGHT" val="77.24032"/>
  <p:tag name="ORIGINALWIDTH" val="141.7323"/>
  <p:tag name="LATEXADDIN" val="\documentclass{article}&#10;\pagestyle{empty}&#10;&#10;\usepackage{latexsym}&#10;\usepackage{amsfonts}&#10;\usepackage{amssymb}&#10;\usepackage{amsmath}&#10;\usepackage{bm}&#10;\usepackage{mathrsfs} &#10;\usepackage{color}&#10;&#10;\usepackage{slashed}&#10;&#10;\newcommand{\com}[1]{{\color[rgb]{0,0,1}{#1}}}&#10;\newcommand{\cgd}[1]{{\color[rgb]{1,0,0}{#1}}}&#10;\newcommand{\gr}[1]{{\color[rgb]{0.25,0.7,0.25}{#1}}}&#10;\newcommand{\blue}[1]{\textcolor[named]{Blue}{#1}}&#10;\newcommand{\green}[1]{{\color[rgb]{0.1,0.6,0.2}{#1}}}&#10;\newcommand{\red}[1]{\textcolor[named]{Red}{#1}}&#10;\newcommand{\gray}[1]{{\color[rgb]{0.7,0.7,0.7}{#1}}}&#10;\newcommand{\pp}[1]{{\color[rgb]{0.7,0.3,0.9}{#1}}}&#10;&#10;%%%%%%%%%%%%%%%%%%%%%%%%%%&#10;&#10;\newcommand{\QED}{\mathrm{QED}}&#10;\newcommand{\eq}{\mathrm{eq}}&#10;&#10;%%%%%%%%%%%%%%%%%%%%%%%%%%%&#10;&#10;\newcommand{\sla}{\slashed}&#10;\newcommand{\nn}{\nonumber}&#10;\newcommand\eref[1]{Eq.~(\ref{#1})}&#10;\newcommand\fref[1]{Fig.~\ref{#1}}&#10;&#10;%%%%%%%%%% Greek alphabets&#10;\renewcommand{\a}{\alpha}&#10;\renewcommand{\b}{\beta}&#10;\renewcommand{\d}{{\delta}}&#10;\renewcommand{\k}{\kappa}&#10;\renewcommand{\l}{\lambda}&#10;\newcommand{\Lam}{ \Lambda }&#10;\newcommand{\al}{\alpha}&#10;\newcommand{\be}{\beta}&#10;&#10;\newcommand{\ep}{ \epsilon }&#10;\newcommand{\vep}{ \varepsilon }&#10;\newcommand{\Gam}{ \Gamma }&#10;\newcommand{\gam}{ \gamma }&#10;\newcommand{\bgam}{ {\bm \gamma} }&#10;&#10;\newcommand{\Lm}{ \Lambda }&#10;&#10;%%%%%%%%%% 3D vectors&#10;\newcommand{\bx}{{\bm{x}}}&#10;\newcommand{\br}{{\bm{r}}}&#10;\newcommand{\bk}{{\bm{k}}}&#10;\newcommand{\bp}{{\bm{p}}}&#10;\newcommand{\bq}{{\bm{q}}}&#10;\newcommand{\bv}{{\bm{v}}}&#10;\newcommand{\bA}{{\bm{A}}}&#10;\newcommand{\bB}{{\bm B}}&#10;\newcommand{\bE}{{\bm E}}&#10;\newcommand{\bj}{{\bm j}}&#10;&#10;\newcommand{\integ}{\int\!\!}&#10;\newcommand{\xint}{\int d^4x}&#10;\newcommand{\pint}{\int \frac{d^4p}{ (2\pi)^4}}&#10;\newcommand{\tint}{\int_{-\infty}^{\infty}}&#10;&#10;\newcommand{\id}{\mbox{1}\hspace{-0.25em}\mbox{l}}&#10;\newcommand{\1}{\mbox{1}\hspace{-0.25em}\mbox{l}}&#10;&#10;&#10;\newcommand{\F}{ {\mathscr{F}} }&#10;\newcommand{\G}{ {\mathscr{G}} }&#10;\renewcommand{\Finv}{ {\mathscr{F}} }&#10;\newcommand{\Ginv}{ {\mathscr{G}} }&#10;\newcommand{\prj}{ {\mathcal P} }&#10;\newcommand{\Q}{ {\mathcal Q} }&#10;\newcommand{\Ham}{ {\mathcal H} }&#10;\newcommand{\Lag}{ {\cal{L}} }&#10;\newcommand{\M}{ {\mathcal M} }&#10;\newcommand{\N}{ {\mathcal N} }&#10;\newcommand{\T}{ {\mathcal T} }&#10;\newcommand{\order}{ {\mathcal O} }&#10;&#10;\newcommand{\as}{ \alpha_s }&#10;\newcommand{\para}{ \parallel}&#10;\newcommand{\tot}{ {\rm tot} }&#10;\newcommand{\EM}{{\rm em}}&#10;\newcommand{\Tr}{ {\rm Tr} }&#10;\newcommand{\tr}{ {\rm tr} }&#10;\newcommand{\diag}{ {\rm diag} }&#10;\newcommand{\sgn}{ {\rm sgn} }&#10;\newcommand{\ext}{ {\rm ext} }&#10;\newcommand{\vac}{ {\rm vac} }&#10;\newcommand{\Hall}{ {\rm Hall} }&#10;\newcommand{\eff}{ {\rm eff} }&#10;\newcommand{\fermion}{ {\rm fermion} }&#10;\newcommand{\bson}{ {\rm boson} }&#10;\newcommand{\quark}{ {\rm quark} }&#10;\newcommand{\gluon}{ {\rm gluon} }&#10;\newcommand{\ghost}{ {\rm ghost} }&#10;\newcommand{\fin}{ {\rm fin} }&#10;\renewcommand{\div}{ {\rm div} }&#10;\newcommand{\UV}{ {\rm UV} }&#10;\newcommand{\IR}{ {\rm IR} }&#10;\newcommand{\NO}{ {\rm NO} }&#10;\newcommand{\q}{ {\rm q} }&#10;\newcommand{\YM}{ {\rm YM} }&#10;\newcommand{\dyn}{ {\rm dyn} }&#10;\newcommand{\LLL}{ {\rm LLL} }&#10;\newcommand{\hLL}{ {\rm hLL} }&#10;\newcommand{\QCD}{ {\rm QCD} }&#10;\newcommand{\Res}{{ \rm Res }}&#10;\newcommand{\Deb}{ {\rm Debye} }&#10;&#10;\newcommand{\vp}{\vect{p}}&#10;\newcommand{\vk}{\vect{k}}&#10;\newcommand{\vl}{\vect{l}}&#10;\newcommand{\vx}{\vect{x}}&#10;\newcommand{\vgamma}{{\boldsymbol \gamma}}&#10;\newcommand{\vzero}{\vect{0}}&#10;\newcommand{\vv}{\vect{v}}&#10;\newcommand{\vB}{\vect{B}}&#10;&#10;\newcommand{\zero}{ {(0)} }&#10;\newcommand{\one}{ {(1)} }&#10;\newcommand{\two}{ {(2)} }&#10;&#10;\newcommand{\pd}{\partial}&#10;\renewcommand{\=}{&amp;=&amp;}&#10;\newcommand{\nnb}{\nn\\}&#10;&#10;%%%%%%%%%%%%%%%%%%%%%%%%%%%%%%%%%%%%%%%%&#10;\begin{document}&#10;%%%%%%%%%%%%%%%%%%%%%%%%%%%%%%%%%%%%%%%%&#10;&#10;\begin{eqnarray}&#10;\pi^-&#10;\nn&#10;\end{eqnarray}&#10;&#10;%%%%%%%%%%%%%%%%%%%%%%%%%%%%%%%%%%%%%%%%&#10;\end{document}&#10;%%%%%%%%%%%%%%%%%%%%%%%%%%%%%%%%%%%%%%%%"/>
  <p:tag name="IGUANATEXSIZE" val="50"/>
  <p:tag name="IGUANATEXCURSOR" val="3696"/>
  <p:tag name="TRANSPARENCY" val="True"/>
  <p:tag name="FILENAME" val=""/>
  <p:tag name="LATEXENGINEID" val="0"/>
  <p:tag name="TEMPFOLDER" val="C:\w32tex\IguanaTex\temp\"/>
  <p:tag name="LATEXFORMHEIGHT" val="312"/>
  <p:tag name="LATEXFORMWIDTH" val="384"/>
  <p:tag name="LATEXFORMWRAP" val="True"/>
  <p:tag name="BITMAPVECTOR" val="0"/>
</p:tagLst>
</file>

<file path=ppt/tags/tag73.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357.7053"/>
  <p:tag name="LATEXADDIN" val="\documentclass{article}&#10;\pagestyle{empty}&#10;&#10;\usepackage{latexsym}&#10;\usepackage{amsfonts}&#10;\usepackage{amssymb}&#10;\usepackage{amsmath}&#10;\usepackage{bm}&#10;\usepackage{mathrsfs} &#10;\usepackage{color}&#10;&#10;\usepackage{slashed}&#10;&#10;\newcommand{\com}[1]{{\color[rgb]{0,0,1}{#1}}}&#10;\newcommand{\cgd}[1]{{\color[rgb]{1,0,0}{#1}}}&#10;\newcommand{\gr}[1]{{\color[rgb]{0.25,0.7,0.25}{#1}}}&#10;\newcommand{\blue}[1]{\textcolor[named]{Blue}{#1}}&#10;\newcommand{\green}[1]{{\color[rgb]{0.1,0.6,0.2}{#1}}}&#10;\newcommand{\red}[1]{\textcolor[named]{Red}{#1}}&#10;\newcommand{\gray}[1]{{\color[rgb]{0.7,0.7,0.7}{#1}}}&#10;\newcommand{\pp}[1]{{\color[rgb]{0.7,0.3,0.9}{#1}}}&#10;&#10;%%%%%%%%%%%%%%%%%%%%%%%%%%&#10;&#10;\newcommand{\QED}{\mathrm{QED}}&#10;\newcommand{\eq}{\mathrm{eq}}&#10;&#10;%%%%%%%%%%%%%%%%%%%%%%%%%%%&#10;&#10;\newcommand{\sla}{\slashed}&#10;\newcommand{\nn}{\nonumber}&#10;\newcommand\eref[1]{Eq.~(\ref{#1})}&#10;\newcommand\fref[1]{Fig.~\ref{#1}}&#10;&#10;%%%%%%%%%% Greek alphabets&#10;\renewcommand{\a}{\alpha}&#10;\renewcommand{\b}{\beta}&#10;\renewcommand{\d}{{\delta}}&#10;\renewcommand{\k}{\kappa}&#10;\renewcommand{\l}{\lambda}&#10;\newcommand{\Lam}{ \Lambda }&#10;\newcommand{\al}{\alpha}&#10;\newcommand{\be}{\beta}&#10;&#10;\newcommand{\ep}{ \epsilon }&#10;\newcommand{\vep}{ \varepsilon }&#10;\newcommand{\Gam}{ \Gamma }&#10;\newcommand{\gam}{ \gamma }&#10;\newcommand{\bgam}{ {\bm \gamma} }&#10;&#10;\newcommand{\Lm}{ \Lambda }&#10;&#10;%%%%%%%%%% 3D vectors&#10;\newcommand{\bx}{{\bm{x}}}&#10;\newcommand{\br}{{\bm{r}}}&#10;\newcommand{\bk}{{\bm{k}}}&#10;\newcommand{\bp}{{\bm{p}}}&#10;\newcommand{\bq}{{\bm{q}}}&#10;\newcommand{\bv}{{\bm{v}}}&#10;\newcommand{\bA}{{\bm{A}}}&#10;\newcommand{\bB}{{\bm B}}&#10;\newcommand{\bE}{{\bm E}}&#10;\newcommand{\bj}{{\bm j}}&#10;&#10;\newcommand{\integ}{\int\!\!}&#10;\newcommand{\xint}{\int d^4x}&#10;\newcommand{\pint}{\int \frac{d^4p}{ (2\pi)^4}}&#10;\newcommand{\tint}{\int_{-\infty}^{\infty}}&#10;&#10;\newcommand{\id}{\mbox{1}\hspace{-0.25em}\mbox{l}}&#10;\newcommand{\1}{\mbox{1}\hspace{-0.25em}\mbox{l}}&#10;&#10;&#10;\newcommand{\F}{ {\mathscr{F}} }&#10;\newcommand{\G}{ {\mathscr{G}} }&#10;\renewcommand{\Finv}{ {\mathscr{F}} }&#10;\newcommand{\Ginv}{ {\mathscr{G}} }&#10;\newcommand{\prj}{ {\mathcal P} }&#10;\newcommand{\Q}{ {\mathcal Q} }&#10;\newcommand{\Ham}{ {\mathcal H} }&#10;\newcommand{\Lag}{ {\cal{L}} }&#10;\newcommand{\M}{ {\mathcal M} }&#10;\newcommand{\N}{ {\mathcal N} }&#10;\newcommand{\T}{ {\mathcal T} }&#10;\newcommand{\order}{ {\mathcal O} }&#10;&#10;\newcommand{\as}{ \alpha_s }&#10;\newcommand{\para}{ \parallel}&#10;\newcommand{\tot}{ {\rm tot} }&#10;\newcommand{\EM}{{\rm em}}&#10;\newcommand{\Tr}{ {\rm Tr} }&#10;\newcommand{\tr}{ {\rm tr} }&#10;\newcommand{\diag}{ {\rm diag} }&#10;\newcommand{\sgn}{ {\rm sgn} }&#10;\newcommand{\ext}{ {\rm ext} }&#10;\newcommand{\vac}{ {\rm vac} }&#10;\newcommand{\Hall}{ {\rm Hall} }&#10;\newcommand{\eff}{ {\rm eff} }&#10;\newcommand{\fermion}{ {\rm fermion} }&#10;\newcommand{\bson}{ {\rm boson} }&#10;\newcommand{\quark}{ {\rm quark} }&#10;\newcommand{\gluon}{ {\rm gluon} }&#10;\newcommand{\ghost}{ {\rm ghost} }&#10;\newcommand{\fin}{ {\rm fin} }&#10;\renewcommand{\div}{ {\rm div} }&#10;\newcommand{\UV}{ {\rm UV} }&#10;\newcommand{\IR}{ {\rm IR} }&#10;\newcommand{\NO}{ {\rm NO} }&#10;\newcommand{\q}{ {\rm q} }&#10;\newcommand{\YM}{ {\rm YM} }&#10;\newcommand{\dyn}{ {\rm dyn} }&#10;\newcommand{\LLL}{ {\rm LLL} }&#10;\newcommand{\hLL}{ {\rm hLL} }&#10;\newcommand{\QCD}{ {\rm QCD} }&#10;\newcommand{\Res}{{ \rm Res }}&#10;\newcommand{\Deb}{ {\rm Debye} }&#10;&#10;\newcommand{\vp}{\vect{p}}&#10;\newcommand{\vk}{\vect{k}}&#10;\newcommand{\vl}{\vect{l}}&#10;\newcommand{\vx}{\vect{x}}&#10;\newcommand{\vgamma}{{\boldsymbol \gamma}}&#10;\newcommand{\vzero}{\vect{0}}&#10;\newcommand{\vv}{\vect{v}}&#10;\newcommand{\vB}{\vect{B}}&#10;&#10;\newcommand{\zero}{ {(0)} }&#10;\newcommand{\one}{ {(1)} }&#10;\newcommand{\two}{ {(2)} }&#10;&#10;\newcommand{\pd}{\partial}&#10;\renewcommand{\=}{&amp;=&amp;}&#10;\newcommand{\nnb}{\nn\\}&#10;&#10;%%%%%%%%%%%%%%%%%%%%%%%%%%%%%%%%%%%%%%%%&#10;\begin{document}&#10;%%%%%%%%%%%%%%%%%%%%%%%%%%%%%%%%%%%%%%%%&#10;&#10;\begin{eqnarray}&#10;S_\gam = 0&#10;\nn&#10;\end{eqnarray}&#10;&#10;%%%%%%%%%%%%%%%%%%%%%%%%%%%%%%%%%%%%%%%%&#10;\end{document}&#10;%%%%%%%%%%%%%%%%%%%%%%%%%%%%%%%%%%%%%%%%"/>
  <p:tag name="IGUANATEXSIZE" val="50"/>
  <p:tag name="IGUANATEXCURSOR" val="3697"/>
  <p:tag name="TRANSPARENCY" val="True"/>
  <p:tag name="FILENAME" val=""/>
  <p:tag name="LATEXENGINEID" val="0"/>
  <p:tag name="TEMPFOLDER" val="C:\w32tex\IguanaTex\temp\"/>
  <p:tag name="LATEXFORMHEIGHT" val="312"/>
  <p:tag name="LATEXFORMWIDTH" val="384"/>
  <p:tag name="LATEXFORMWRAP" val="True"/>
  <p:tag name="BITMAPVECTOR" val="0"/>
</p:tagLst>
</file>

<file path=ppt/tags/tag74.xml><?xml version="1.0" encoding="utf-8"?>
<p:tagLst xmlns:a="http://schemas.openxmlformats.org/drawingml/2006/main" xmlns:r="http://schemas.openxmlformats.org/officeDocument/2006/relationships" xmlns:p="http://schemas.openxmlformats.org/presentationml/2006/main">
  <p:tag name="OUTPUTDPI" val="1200"/>
  <p:tag name="ORIGINALHEIGHT" val="252.7184"/>
  <p:tag name="ORIGINALWIDTH" val="531.6835"/>
  <p:tag name="LATEXADDIN" val="\documentclass{article}&#10;\pagestyle{empty}&#10;&#10;\usepackage{latexsym}&#10;\usepackage{amsfonts}&#10;\usepackage{amssymb}&#10;\usepackage{amsmath}&#10;\usepackage{bm}&#10;\usepackage{mathrsfs} &#10;\usepackage{color}&#10;&#10;\usepackage{slashed}&#10;&#10;\newcommand{\com}[1]{{\color[rgb]{0,0,1}{#1}}}&#10;\newcommand{\cgd}[1]{{\color[rgb]{1,0,0}{#1}}}&#10;\newcommand{\gr}[1]{{\color[rgb]{0.25,0.7,0.25}{#1}}}&#10;\newcommand{\blue}[1]{\textcolor[named]{Blue}{#1}}&#10;\newcommand{\green}[1]{{\color[rgb]{0.1,0.6,0.2}{#1}}}&#10;\newcommand{\red}[1]{\textcolor[named]{Red}{#1}}&#10;\newcommand{\gray}[1]{{\color[rgb]{0.7,0.7,0.7}{#1}}}&#10;\newcommand{\pp}[1]{{\color[rgb]{0.7,0.3,0.9}{#1}}}&#10;&#10;%%%%%%%%%%%%%%%%%%%%%%%%%%&#10;&#10;\newcommand{\QED}{\mathrm{QED}}&#10;\newcommand{\eq}{\mathrm{eq}}&#10;&#10;%%%%%%%%%%%%%%%%%%%%%%%%%%%&#10;&#10;\newcommand{\sla}{\slashed}&#10;\newcommand{\nn}{\nonumber}&#10;\newcommand\eref[1]{Eq.~(\ref{#1})}&#10;\newcommand\fref[1]{Fig.~\ref{#1}}&#10;&#10;%%%%%%%%%% Greek alphabets&#10;\renewcommand{\a}{\alpha}&#10;\renewcommand{\b}{\beta}&#10;\renewcommand{\d}{{\delta}}&#10;\renewcommand{\k}{\kappa}&#10;\renewcommand{\l}{\lambda}&#10;\newcommand{\Lam}{ \Lambda }&#10;\newcommand{\al}{\alpha}&#10;\newcommand{\be}{\beta}&#10;&#10;\newcommand{\ep}{ \epsilon }&#10;\newcommand{\vep}{ \varepsilon }&#10;\newcommand{\Gam}{ \Gamma }&#10;\newcommand{\gam}{ \gamma }&#10;\newcommand{\bgam}{ {\bm \gamma} }&#10;&#10;\newcommand{\Lm}{ \Lambda }&#10;&#10;%%%%%%%%%% 3D vectors&#10;\newcommand{\bx}{{\bm{x}}}&#10;\newcommand{\br}{{\bm{r}}}&#10;\newcommand{\bk}{{\bm{k}}}&#10;\newcommand{\bp}{{\bm{p}}}&#10;\newcommand{\bq}{{\bm{q}}}&#10;\newcommand{\bv}{{\bm{v}}}&#10;\newcommand{\bA}{{\bm{A}}}&#10;\newcommand{\bB}{{\bm B}}&#10;\newcommand{\bE}{{\bm E}}&#10;\newcommand{\bj}{{\bm j}}&#10;&#10;\newcommand{\integ}{\int\!\!}&#10;\newcommand{\xint}{\int d^4x}&#10;\newcommand{\pint}{\int \frac{d^4p}{ (2\pi)^4}}&#10;\newcommand{\tint}{\int_{-\infty}^{\infty}}&#10;&#10;\newcommand{\id}{\mbox{1}\hspace{-0.25em}\mbox{l}}&#10;\newcommand{\1}{\mbox{1}\hspace{-0.25em}\mbox{l}}&#10;&#10;&#10;\newcommand{\F}{ {\mathscr{F}} }&#10;\newcommand{\G}{ {\mathscr{G}} }&#10;\renewcommand{\Finv}{ {\mathscr{F}} }&#10;\newcommand{\Ginv}{ {\mathscr{G}} }&#10;\newcommand{\prj}{ {\mathcal P} }&#10;\newcommand{\Q}{ {\mathcal Q} }&#10;\newcommand{\Ham}{ {\mathcal H} }&#10;\newcommand{\Lag}{ {\cal{L}} }&#10;\newcommand{\M}{ {\mathcal M} }&#10;\newcommand{\N}{ {\mathcal N} }&#10;\newcommand{\T}{ {\mathcal T} }&#10;\newcommand{\order}{ {\mathcal O} }&#10;&#10;\newcommand{\as}{ \alpha_s }&#10;\newcommand{\para}{ \parallel}&#10;\newcommand{\tot}{ {\rm tot} }&#10;\newcommand{\EM}{{\rm em}}&#10;\newcommand{\Tr}{ {\rm Tr} }&#10;\newcommand{\tr}{ {\rm tr} }&#10;\newcommand{\diag}{ {\rm diag} }&#10;\newcommand{\sgn}{ {\rm sgn} }&#10;\newcommand{\ext}{ {\rm ext} }&#10;\newcommand{\vac}{ {\rm vac} }&#10;\newcommand{\Hall}{ {\rm Hall} }&#10;\newcommand{\eff}{ {\rm eff} }&#10;\newcommand{\fermion}{ {\rm fermion} }&#10;\newcommand{\bson}{ {\rm boson} }&#10;\newcommand{\quark}{ {\rm quark} }&#10;\newcommand{\gluon}{ {\rm gluon} }&#10;\newcommand{\ghost}{ {\rm ghost} }&#10;\newcommand{\fin}{ {\rm fin} }&#10;\renewcommand{\div}{ {\rm div} }&#10;\newcommand{\UV}{ {\rm UV} }&#10;\newcommand{\IR}{ {\rm IR} }&#10;\newcommand{\NO}{ {\rm NO} }&#10;\newcommand{\q}{ {\rm q} }&#10;\newcommand{\YM}{ {\rm YM} }&#10;\newcommand{\dyn}{ {\rm dyn} }&#10;\newcommand{\LLL}{ {\rm LLL} }&#10;\newcommand{\hLL}{ {\rm hLL} }&#10;\newcommand{\QCD}{ {\rm QCD} }&#10;\newcommand{\Res}{{ \rm Res }}&#10;\newcommand{\Deb}{ {\rm Debye} }&#10;&#10;\newcommand{\vp}{\vect{p}}&#10;\newcommand{\vk}{\vect{k}}&#10;\newcommand{\vl}{\vect{l}}&#10;\newcommand{\vx}{\vect{x}}&#10;\newcommand{\vgamma}{{\boldsymbol \gamma}}&#10;\newcommand{\vzero}{\vect{0}}&#10;\newcommand{\vv}{\vect{v}}&#10;\newcommand{\vB}{\vect{B}}&#10;&#10;\newcommand{\zero}{ {(0)} }&#10;\newcommand{\one}{ {(1)} }&#10;\newcommand{\two}{ {(2)} }&#10;&#10;\newcommand{\pd}{\partial}&#10;\renewcommand{\=}{&amp;=&amp;}&#10;\newcommand{\nnb}{\nn\\}&#10;&#10;%%%%%%%%%%%%%%%%%%%%%%%%%%%%%%%%%%%%%%%%&#10;\begin{document}&#10;%%%%%%%%%%%%%%%%%%%%%%%%%%%%%%%%%%%%%%%%&#10;&#10;\begin{eqnarray}&#10;S_{\ell^-} = - \frac12&#10;\nn&#10;\end{eqnarray}&#10;&#10;%%%%%%%%%%%%%%%%%%%%%%%%%%%%%%%%%%%%%%%%&#10;\end{document}&#10;%%%%%%%%%%%%%%%%%%%%%%%%%%%%%%%%%%%%%%%%"/>
  <p:tag name="IGUANATEXSIZE" val="50"/>
  <p:tag name="IGUANATEXCURSOR" val="3692"/>
  <p:tag name="TRANSPARENCY" val="True"/>
  <p:tag name="FILENAME" val=""/>
  <p:tag name="LATEXENGINEID" val="0"/>
  <p:tag name="TEMPFOLDER" val="C:\w32tex\IguanaTex\temp\"/>
  <p:tag name="LATEXFORMHEIGHT" val="312"/>
  <p:tag name="LATEXFORMWIDTH" val="384"/>
  <p:tag name="LATEXFORMWRAP" val="True"/>
  <p:tag name="BITMAPVECTOR" val="0"/>
</p:tagLst>
</file>

<file path=ppt/tags/tag75.xml><?xml version="1.0" encoding="utf-8"?>
<p:tagLst xmlns:a="http://schemas.openxmlformats.org/drawingml/2006/main" xmlns:r="http://schemas.openxmlformats.org/officeDocument/2006/relationships" xmlns:p="http://schemas.openxmlformats.org/presentationml/2006/main">
  <p:tag name="OUTPUTDPI" val="1200"/>
  <p:tag name="ORIGINALHEIGHT" val="252.7184"/>
  <p:tag name="ORIGINALWIDTH" val="528.684"/>
  <p:tag name="LATEXADDIN" val="\documentclass{article}&#10;\pagestyle{empty}&#10;&#10;\usepackage{latexsym}&#10;\usepackage{amsfonts}&#10;\usepackage{amssymb}&#10;\usepackage{amsmath}&#10;\usepackage{bm}&#10;\usepackage{mathrsfs} &#10;\usepackage{color}&#10;&#10;\usepackage{slashed}&#10;&#10;\newcommand{\com}[1]{{\color[rgb]{0,0,1}{#1}}}&#10;\newcommand{\cgd}[1]{{\color[rgb]{1,0,0}{#1}}}&#10;\newcommand{\gr}[1]{{\color[rgb]{0.25,0.7,0.25}{#1}}}&#10;\newcommand{\blue}[1]{\textcolor[named]{Blue}{#1}}&#10;\newcommand{\green}[1]{{\color[rgb]{0.1,0.6,0.2}{#1}}}&#10;\newcommand{\red}[1]{\textcolor[named]{Red}{#1}}&#10;\newcommand{\gray}[1]{{\color[rgb]{0.7,0.7,0.7}{#1}}}&#10;\newcommand{\pp}[1]{{\color[rgb]{0.7,0.3,0.9}{#1}}}&#10;&#10;%%%%%%%%%%%%%%%%%%%%%%%%%%&#10;&#10;\newcommand{\QED}{\mathrm{QED}}&#10;\newcommand{\eq}{\mathrm{eq}}&#10;&#10;%%%%%%%%%%%%%%%%%%%%%%%%%%%&#10;&#10;\newcommand{\sla}{\slashed}&#10;\newcommand{\nn}{\nonumber}&#10;\newcommand\eref[1]{Eq.~(\ref{#1})}&#10;\newcommand\fref[1]{Fig.~\ref{#1}}&#10;&#10;%%%%%%%%%% Greek alphabets&#10;\renewcommand{\a}{\alpha}&#10;\renewcommand{\b}{\beta}&#10;\renewcommand{\d}{{\delta}}&#10;\renewcommand{\k}{\kappa}&#10;\renewcommand{\l}{\lambda}&#10;\newcommand{\Lam}{ \Lambda }&#10;\newcommand{\al}{\alpha}&#10;\newcommand{\be}{\beta}&#10;&#10;\newcommand{\ep}{ \epsilon }&#10;\newcommand{\vep}{ \varepsilon }&#10;\newcommand{\Gam}{ \Gamma }&#10;\newcommand{\gam}{ \gamma }&#10;\newcommand{\bgam}{ {\bm \gamma} }&#10;&#10;\newcommand{\Lm}{ \Lambda }&#10;&#10;%%%%%%%%%% 3D vectors&#10;\newcommand{\bx}{{\bm{x}}}&#10;\newcommand{\br}{{\bm{r}}}&#10;\newcommand{\bk}{{\bm{k}}}&#10;\newcommand{\bp}{{\bm{p}}}&#10;\newcommand{\bq}{{\bm{q}}}&#10;\newcommand{\bv}{{\bm{v}}}&#10;\newcommand{\bA}{{\bm{A}}}&#10;\newcommand{\bB}{{\bm B}}&#10;\newcommand{\bE}{{\bm E}}&#10;\newcommand{\bj}{{\bm j}}&#10;&#10;\newcommand{\integ}{\int\!\!}&#10;\newcommand{\xint}{\int d^4x}&#10;\newcommand{\pint}{\int \frac{d^4p}{ (2\pi)^4}}&#10;\newcommand{\tint}{\int_{-\infty}^{\infty}}&#10;&#10;\newcommand{\id}{\mbox{1}\hspace{-0.25em}\mbox{l}}&#10;\newcommand{\1}{\mbox{1}\hspace{-0.25em}\mbox{l}}&#10;&#10;&#10;\newcommand{\F}{ {\mathscr{F}} }&#10;\newcommand{\G}{ {\mathscr{G}} }&#10;\renewcommand{\Finv}{ {\mathscr{F}} }&#10;\newcommand{\Ginv}{ {\mathscr{G}} }&#10;\newcommand{\prj}{ {\mathcal P} }&#10;\newcommand{\Q}{ {\mathcal Q} }&#10;\newcommand{\Ham}{ {\mathcal H} }&#10;\newcommand{\Lag}{ {\cal{L}} }&#10;\newcommand{\M}{ {\mathcal M} }&#10;\newcommand{\N}{ {\mathcal N} }&#10;\newcommand{\T}{ {\mathcal T} }&#10;\newcommand{\order}{ {\mathcal O} }&#10;&#10;\newcommand{\as}{ \alpha_s }&#10;\newcommand{\para}{ \parallel}&#10;\newcommand{\tot}{ {\rm tot} }&#10;\newcommand{\EM}{{\rm em}}&#10;\newcommand{\Tr}{ {\rm Tr} }&#10;\newcommand{\tr}{ {\rm tr} }&#10;\newcommand{\diag}{ {\rm diag} }&#10;\newcommand{\sgn}{ {\rm sgn} }&#10;\newcommand{\ext}{ {\rm ext} }&#10;\newcommand{\vac}{ {\rm vac} }&#10;\newcommand{\Hall}{ {\rm Hall} }&#10;\newcommand{\eff}{ {\rm eff} }&#10;\newcommand{\fermion}{ {\rm fermion} }&#10;\newcommand{\bson}{ {\rm boson} }&#10;\newcommand{\quark}{ {\rm quark} }&#10;\newcommand{\gluon}{ {\rm gluon} }&#10;\newcommand{\ghost}{ {\rm ghost} }&#10;\newcommand{\fin}{ {\rm fin} }&#10;\renewcommand{\div}{ {\rm div} }&#10;\newcommand{\UV}{ {\rm UV} }&#10;\newcommand{\IR}{ {\rm IR} }&#10;\newcommand{\NO}{ {\rm NO} }&#10;\newcommand{\q}{ {\rm q} }&#10;\newcommand{\YM}{ {\rm YM} }&#10;\newcommand{\dyn}{ {\rm dyn} }&#10;\newcommand{\LLL}{ {\rm LLL} }&#10;\newcommand{\hLL}{ {\rm hLL} }&#10;\newcommand{\QCD}{ {\rm QCD} }&#10;\newcommand{\Res}{{ \rm Res }}&#10;\newcommand{\Deb}{ {\rm Debye} }&#10;&#10;\newcommand{\vp}{\vect{p}}&#10;\newcommand{\vk}{\vect{k}}&#10;\newcommand{\vl}{\vect{l}}&#10;\newcommand{\vx}{\vect{x}}&#10;\newcommand{\vgamma}{{\boldsymbol \gamma}}&#10;\newcommand{\vzero}{\vect{0}}&#10;\newcommand{\vv}{\vect{v}}&#10;\newcommand{\vB}{\vect{B}}&#10;&#10;\newcommand{\zero}{ {(0)} }&#10;\newcommand{\one}{ {(1)} }&#10;\newcommand{\two}{ {(2)} }&#10;&#10;\newcommand{\pd}{\partial}&#10;\renewcommand{\=}{&amp;=&amp;}&#10;\newcommand{\nnb}{\nn\\}&#10;&#10;%%%%%%%%%%%%%%%%%%%%%%%%%%%%%%%%%%%%%%%%&#10;\begin{document}&#10;%%%%%%%%%%%%%%%%%%%%%%%%%%%%%%%%%%%%%%%%&#10;&#10;\begin{eqnarray}&#10;S_{\ell^+} = + \frac12&#10;\nn&#10;\end{eqnarray}&#10;&#10;%%%%%%%%%%%%%%%%%%%%%%%%%%%%%%%%%%%%%%%%&#10;\end{document}&#10;%%%%%%%%%%%%%%%%%%%%%%%%%%%%%%%%%%%%%%%%"/>
  <p:tag name="IGUANATEXSIZE" val="50"/>
  <p:tag name="IGUANATEXCURSOR" val="3700"/>
  <p:tag name="TRANSPARENCY" val="True"/>
  <p:tag name="FILENAME" val=""/>
  <p:tag name="LATEXENGINEID" val="0"/>
  <p:tag name="TEMPFOLDER" val="C:\w32tex\IguanaTex\temp\"/>
  <p:tag name="LATEXFORMHEIGHT" val="312"/>
  <p:tag name="LATEXFORMWIDTH" val="384"/>
  <p:tag name="LATEXFORMWRAP" val="True"/>
  <p:tag name="BITMAPVECTOR" val="0"/>
</p:tagLst>
</file>

<file path=ppt/tags/tag76.xml><?xml version="1.0" encoding="utf-8"?>
<p:tagLst xmlns:a="http://schemas.openxmlformats.org/drawingml/2006/main" xmlns:r="http://schemas.openxmlformats.org/officeDocument/2006/relationships" xmlns:p="http://schemas.openxmlformats.org/presentationml/2006/main">
  <p:tag name="OUTPUTDPI" val="1200"/>
  <p:tag name="ORIGINALHEIGHT" val="252.7184"/>
  <p:tag name="ORIGINALWIDTH" val="526.4341"/>
  <p:tag name="LATEXADDIN" val="\documentclass{article}&#10;\pagestyle{empty}&#10;&#10;\usepackage{latexsym}&#10;\usepackage{amsfonts}&#10;\usepackage{amssymb}&#10;\usepackage{amsmath}&#10;\usepackage{bm}&#10;\usepackage{mathrsfs} &#10;\usepackage{color}&#10;&#10;\usepackage{slashed}&#10;&#10;\newcommand{\com}[1]{{\color[rgb]{0,0,1}{#1}}}&#10;\newcommand{\cgd}[1]{{\color[rgb]{1,0,0}{#1}}}&#10;\newcommand{\gr}[1]{{\color[rgb]{0.25,0.7,0.25}{#1}}}&#10;\newcommand{\blue}[1]{\textcolor[named]{Blue}{#1}}&#10;\newcommand{\green}[1]{{\color[rgb]{0.1,0.6,0.2}{#1}}}&#10;\newcommand{\red}[1]{\textcolor[named]{Red}{#1}}&#10;\newcommand{\gray}[1]{{\color[rgb]{0.7,0.7,0.7}{#1}}}&#10;\newcommand{\pp}[1]{{\color[rgb]{0.7,0.3,0.9}{#1}}}&#10;&#10;%%%%%%%%%%%%%%%%%%%%%%%%%%&#10;&#10;\newcommand{\QED}{\mathrm{QED}}&#10;\newcommand{\eq}{\mathrm{eq}}&#10;&#10;%%%%%%%%%%%%%%%%%%%%%%%%%%%&#10;&#10;\newcommand{\sla}{\slashed}&#10;\newcommand{\nn}{\nonumber}&#10;\newcommand\eref[1]{Eq.~(\ref{#1})}&#10;\newcommand\fref[1]{Fig.~\ref{#1}}&#10;&#10;%%%%%%%%%% Greek alphabets&#10;\renewcommand{\a}{\alpha}&#10;\renewcommand{\b}{\beta}&#10;\renewcommand{\d}{{\delta}}&#10;\renewcommand{\k}{\kappa}&#10;\renewcommand{\l}{\lambda}&#10;\newcommand{\Lam}{ \Lambda }&#10;\newcommand{\al}{\alpha}&#10;\newcommand{\be}{\beta}&#10;&#10;\newcommand{\ep}{ \epsilon }&#10;\newcommand{\vep}{ \varepsilon }&#10;\newcommand{\Gam}{ \Gamma }&#10;\newcommand{\gam}{ \gamma }&#10;\newcommand{\bgam}{ {\bm \gamma} }&#10;&#10;\newcommand{\Lm}{ \Lambda }&#10;&#10;%%%%%%%%%% 3D vectors&#10;\newcommand{\bx}{{\bm{x}}}&#10;\newcommand{\br}{{\bm{r}}}&#10;\newcommand{\bk}{{\bm{k}}}&#10;\newcommand{\bp}{{\bm{p}}}&#10;\newcommand{\bq}{{\bm{q}}}&#10;\newcommand{\bv}{{\bm{v}}}&#10;\newcommand{\bA}{{\bm{A}}}&#10;\newcommand{\bB}{{\bm B}}&#10;\newcommand{\bE}{{\bm E}}&#10;\newcommand{\bj}{{\bm j}}&#10;&#10;\newcommand{\integ}{\int\!\!}&#10;\newcommand{\xint}{\int d^4x}&#10;\newcommand{\pint}{\int \frac{d^4p}{ (2\pi)^4}}&#10;\newcommand{\tint}{\int_{-\infty}^{\infty}}&#10;&#10;\newcommand{\id}{\mbox{1}\hspace{-0.25em}\mbox{l}}&#10;\newcommand{\1}{\mbox{1}\hspace{-0.25em}\mbox{l}}&#10;&#10;&#10;\newcommand{\F}{ {\mathscr{F}} }&#10;\newcommand{\G}{ {\mathscr{G}} }&#10;\renewcommand{\Finv}{ {\mathscr{F}} }&#10;\newcommand{\Ginv}{ {\mathscr{G}} }&#10;\newcommand{\prj}{ {\mathcal P} }&#10;\newcommand{\Q}{ {\mathcal Q} }&#10;\newcommand{\Ham}{ {\mathcal H} }&#10;\newcommand{\Lag}{ {\cal{L}} }&#10;\newcommand{\M}{ {\mathcal M} }&#10;\newcommand{\N}{ {\mathcal N} }&#10;\newcommand{\T}{ {\mathcal T} }&#10;\newcommand{\order}{ {\mathcal O} }&#10;&#10;\newcommand{\as}{ \alpha_s }&#10;\newcommand{\para}{ \parallel}&#10;\newcommand{\tot}{ {\rm tot} }&#10;\newcommand{\EM}{{\rm em}}&#10;\newcommand{\Tr}{ {\rm Tr} }&#10;\newcommand{\tr}{ {\rm tr} }&#10;\newcommand{\diag}{ {\rm diag} }&#10;\newcommand{\sgn}{ {\rm sgn} }&#10;\newcommand{\ext}{ {\rm ext} }&#10;\newcommand{\vac}{ {\rm vac} }&#10;\newcommand{\Hall}{ {\rm Hall} }&#10;\newcommand{\eff}{ {\rm eff} }&#10;\newcommand{\fermion}{ {\rm fermion} }&#10;\newcommand{\bson}{ {\rm boson} }&#10;\newcommand{\quark}{ {\rm quark} }&#10;\newcommand{\gluon}{ {\rm gluon} }&#10;\newcommand{\ghost}{ {\rm ghost} }&#10;\newcommand{\fin}{ {\rm fin} }&#10;\renewcommand{\div}{ {\rm div} }&#10;\newcommand{\UV}{ {\rm UV} }&#10;\newcommand{\IR}{ {\rm IR} }&#10;\newcommand{\NO}{ {\rm NO} }&#10;\newcommand{\q}{ {\rm q} }&#10;\newcommand{\YM}{ {\rm YM} }&#10;\newcommand{\dyn}{ {\rm dyn} }&#10;\newcommand{\LLL}{ {\rm LLL} }&#10;\newcommand{\hLL}{ {\rm hLL} }&#10;\newcommand{\QCD}{ {\rm QCD} }&#10;\newcommand{\Res}{{ \rm Res }}&#10;\newcommand{\Deb}{ {\rm Debye} }&#10;&#10;\newcommand{\vp}{\vect{p}}&#10;\newcommand{\vk}{\vect{k}}&#10;\newcommand{\vl}{\vect{l}}&#10;\newcommand{\vx}{\vect{x}}&#10;\newcommand{\vgamma}{{\boldsymbol \gamma}}&#10;\newcommand{\vzero}{\vect{0}}&#10;\newcommand{\vv}{\vect{v}}&#10;\newcommand{\vB}{\vect{B}}&#10;&#10;\newcommand{\zero}{ {(0)} }&#10;\newcommand{\one}{ {(1)} }&#10;\newcommand{\two}{ {(2)} }&#10;&#10;\newcommand{\pd}{\partial}&#10;\renewcommand{\=}{&amp;=&amp;}&#10;\newcommand{\nnb}{\nn\\}&#10;&#10;%%%%%%%%%%%%%%%%%%%%%%%%%%%%%%%%%%%%%%%%&#10;\begin{document}&#10;%%%%%%%%%%%%%%%%%%%%%%%%%%%%%%%%%%%%%%%%&#10;&#10;\begin{eqnarray}&#10;h_{\ell^-} = - \frac12&#10;\nn&#10;\end{eqnarray}&#10;&#10;%%%%%%%%%%%%%%%%%%%%%%%%%%%%%%%%%%%%%%%%&#10;\end{document}&#10;%%%%%%%%%%%%%%%%%%%%%%%%%%%%%%%%%%%%%%%%"/>
  <p:tag name="IGUANATEXSIZE" val="50"/>
  <p:tag name="IGUANATEXCURSOR" val="3701"/>
  <p:tag name="TRANSPARENCY" val="True"/>
  <p:tag name="FILENAME" val=""/>
  <p:tag name="LATEXENGINEID" val="0"/>
  <p:tag name="TEMPFOLDER" val="C:\w32tex\IguanaTex\temp\"/>
  <p:tag name="LATEXFORMHEIGHT" val="312"/>
  <p:tag name="LATEXFORMWIDTH" val="384"/>
  <p:tag name="LATEXFORMWRAP" val="True"/>
  <p:tag name="BITMAPVECTOR" val="0"/>
</p:tagLst>
</file>

<file path=ppt/tags/tag77.xml><?xml version="1.0" encoding="utf-8"?>
<p:tagLst xmlns:a="http://schemas.openxmlformats.org/drawingml/2006/main" xmlns:r="http://schemas.openxmlformats.org/officeDocument/2006/relationships" xmlns:p="http://schemas.openxmlformats.org/presentationml/2006/main">
  <p:tag name="OUTPUTDPI" val="1200"/>
  <p:tag name="ORIGINALHEIGHT" val="252.7184"/>
  <p:tag name="ORIGINALWIDTH" val="523.4346"/>
  <p:tag name="LATEXADDIN" val="\documentclass{article}&#10;\pagestyle{empty}&#10;&#10;\usepackage{latexsym}&#10;\usepackage{amsfonts}&#10;\usepackage{amssymb}&#10;\usepackage{amsmath}&#10;\usepackage{bm}&#10;\usepackage{mathrsfs} &#10;\usepackage{color}&#10;&#10;\usepackage{slashed}&#10;&#10;\newcommand{\com}[1]{{\color[rgb]{0,0,1}{#1}}}&#10;\newcommand{\cgd}[1]{{\color[rgb]{1,0,0}{#1}}}&#10;\newcommand{\gr}[1]{{\color[rgb]{0.25,0.7,0.25}{#1}}}&#10;\newcommand{\blue}[1]{\textcolor[named]{Blue}{#1}}&#10;\newcommand{\green}[1]{{\color[rgb]{0.1,0.6,0.2}{#1}}}&#10;\newcommand{\red}[1]{\textcolor[named]{Red}{#1}}&#10;\newcommand{\gray}[1]{{\color[rgb]{0.7,0.7,0.7}{#1}}}&#10;\newcommand{\pp}[1]{{\color[rgb]{0.7,0.3,0.9}{#1}}}&#10;&#10;%%%%%%%%%%%%%%%%%%%%%%%%%%&#10;&#10;\newcommand{\QED}{\mathrm{QED}}&#10;\newcommand{\eq}{\mathrm{eq}}&#10;&#10;%%%%%%%%%%%%%%%%%%%%%%%%%%%&#10;&#10;\newcommand{\sla}{\slashed}&#10;\newcommand{\nn}{\nonumber}&#10;\newcommand\eref[1]{Eq.~(\ref{#1})}&#10;\newcommand\fref[1]{Fig.~\ref{#1}}&#10;&#10;%%%%%%%%%% Greek alphabets&#10;\renewcommand{\a}{\alpha}&#10;\renewcommand{\b}{\beta}&#10;\renewcommand{\d}{{\delta}}&#10;\renewcommand{\k}{\kappa}&#10;\renewcommand{\l}{\lambda}&#10;\newcommand{\Lam}{ \Lambda }&#10;\newcommand{\al}{\alpha}&#10;\newcommand{\be}{\beta}&#10;&#10;\newcommand{\ep}{ \epsilon }&#10;\newcommand{\vep}{ \varepsilon }&#10;\newcommand{\Gam}{ \Gamma }&#10;\newcommand{\gam}{ \gamma }&#10;\newcommand{\bgam}{ {\bm \gamma} }&#10;&#10;\newcommand{\Lm}{ \Lambda }&#10;&#10;%%%%%%%%%% 3D vectors&#10;\newcommand{\bx}{{\bm{x}}}&#10;\newcommand{\br}{{\bm{r}}}&#10;\newcommand{\bk}{{\bm{k}}}&#10;\newcommand{\bp}{{\bm{p}}}&#10;\newcommand{\bq}{{\bm{q}}}&#10;\newcommand{\bv}{{\bm{v}}}&#10;\newcommand{\bA}{{\bm{A}}}&#10;\newcommand{\bB}{{\bm B}}&#10;\newcommand{\bE}{{\bm E}}&#10;\newcommand{\bj}{{\bm j}}&#10;&#10;\newcommand{\integ}{\int\!\!}&#10;\newcommand{\xint}{\int d^4x}&#10;\newcommand{\pint}{\int \frac{d^4p}{ (2\pi)^4}}&#10;\newcommand{\tint}{\int_{-\infty}^{\infty}}&#10;&#10;\newcommand{\id}{\mbox{1}\hspace{-0.25em}\mbox{l}}&#10;\newcommand{\1}{\mbox{1}\hspace{-0.25em}\mbox{l}}&#10;&#10;&#10;\newcommand{\F}{ {\mathscr{F}} }&#10;\newcommand{\G}{ {\mathscr{G}} }&#10;\renewcommand{\Finv}{ {\mathscr{F}} }&#10;\newcommand{\Ginv}{ {\mathscr{G}} }&#10;\newcommand{\prj}{ {\mathcal P} }&#10;\newcommand{\Q}{ {\mathcal Q} }&#10;\newcommand{\Ham}{ {\mathcal H} }&#10;\newcommand{\Lag}{ {\cal{L}} }&#10;\newcommand{\M}{ {\mathcal M} }&#10;\newcommand{\N}{ {\mathcal N} }&#10;\newcommand{\T}{ {\mathcal T} }&#10;\newcommand{\order}{ {\mathcal O} }&#10;&#10;\newcommand{\as}{ \alpha_s }&#10;\newcommand{\para}{ \parallel}&#10;\newcommand{\tot}{ {\rm tot} }&#10;\newcommand{\EM}{{\rm em}}&#10;\newcommand{\Tr}{ {\rm Tr} }&#10;\newcommand{\tr}{ {\rm tr} }&#10;\newcommand{\diag}{ {\rm diag} }&#10;\newcommand{\sgn}{ {\rm sgn} }&#10;\newcommand{\ext}{ {\rm ext} }&#10;\newcommand{\vac}{ {\rm vac} }&#10;\newcommand{\Hall}{ {\rm Hall} }&#10;\newcommand{\eff}{ {\rm eff} }&#10;\newcommand{\fermion}{ {\rm fermion} }&#10;\newcommand{\bson}{ {\rm boson} }&#10;\newcommand{\quark}{ {\rm quark} }&#10;\newcommand{\gluon}{ {\rm gluon} }&#10;\newcommand{\ghost}{ {\rm ghost} }&#10;\newcommand{\fin}{ {\rm fin} }&#10;\renewcommand{\div}{ {\rm div} }&#10;\newcommand{\UV}{ {\rm UV} }&#10;\newcommand{\IR}{ {\rm IR} }&#10;\newcommand{\NO}{ {\rm NO} }&#10;\newcommand{\q}{ {\rm q} }&#10;\newcommand{\YM}{ {\rm YM} }&#10;\newcommand{\dyn}{ {\rm dyn} }&#10;\newcommand{\LLL}{ {\rm LLL} }&#10;\newcommand{\hLL}{ {\rm hLL} }&#10;\newcommand{\QCD}{ {\rm QCD} }&#10;\newcommand{\Res}{{ \rm Res }}&#10;\newcommand{\Deb}{ {\rm Debye} }&#10;&#10;\newcommand{\vp}{\vect{p}}&#10;\newcommand{\vk}{\vect{k}}&#10;\newcommand{\vl}{\vect{l}}&#10;\newcommand{\vx}{\vect{x}}&#10;\newcommand{\vgamma}{{\boldsymbol \gamma}}&#10;\newcommand{\vzero}{\vect{0}}&#10;\newcommand{\vv}{\vect{v}}&#10;\newcommand{\vB}{\vect{B}}&#10;&#10;\newcommand{\zero}{ {(0)} }&#10;\newcommand{\one}{ {(1)} }&#10;\newcommand{\two}{ {(2)} }&#10;&#10;\newcommand{\pd}{\partial}&#10;\renewcommand{\=}{&amp;=&amp;}&#10;\newcommand{\nnb}{\nn\\}&#10;&#10;%%%%%%%%%%%%%%%%%%%%%%%%%%%%%%%%%%%%%%%%&#10;\begin{document}&#10;%%%%%%%%%%%%%%%%%%%%%%%%%%%%%%%%%%%%%%%%&#10;&#10;\begin{eqnarray}&#10;h_{\ell^+} = - \frac12&#10;\nn&#10;\end{eqnarray}&#10;&#10;%%%%%%%%%%%%%%%%%%%%%%%%%%%%%%%%%%%%%%%%&#10;\end{document}&#10;%%%%%%%%%%%%%%%%%%%%%%%%%%%%%%%%%%%%%%%%"/>
  <p:tag name="IGUANATEXSIZE" val="50"/>
  <p:tag name="IGUANATEXCURSOR" val="3705"/>
  <p:tag name="TRANSPARENCY" val="True"/>
  <p:tag name="FILENAME" val=""/>
  <p:tag name="LATEXENGINEID" val="0"/>
  <p:tag name="TEMPFOLDER" val="C:\w32tex\IguanaTex\temp\"/>
  <p:tag name="LATEXFORMHEIGHT" val="312"/>
  <p:tag name="LATEXFORMWIDTH" val="384"/>
  <p:tag name="LATEXFORMWRAP" val="True"/>
  <p:tag name="BITMAPVECTOR" val="0"/>
</p:tagLst>
</file>

<file path=ppt/tags/tag78.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1245.594"/>
  <p:tag name="LATEXADDIN" val="\documentclass{article}&#10;\pagestyle{empty}&#10;&#10;\usepackage{latexsym}&#10;\usepackage{amsfonts}&#10;\usepackage{amssymb}&#10;\usepackage{amsmath}&#10;\usepackage{bm}&#10;\usepackage{mathrsfs} &#10;\usepackage{color}&#10;&#10;\usepackage{slashed}&#10;&#10;\newcommand{\com}[1]{{\color[rgb]{0,0,1}{#1}}}&#10;\newcommand{\cgd}[1]{{\color[rgb]{1,0,0}{#1}}}&#10;\newcommand{\gr}[1]{{\color[rgb]{0.25,0.7,0.25}{#1}}}&#10;\newcommand{\blue}[1]{\textcolor[named]{Blue}{#1}}&#10;\newcommand{\green}[1]{{\color[rgb]{0.1,0.6,0.2}{#1}}}&#10;\newcommand{\red}[1]{\textcolor[named]{Red}{#1}}&#10;\newcommand{\gray}[1]{{\color[rgb]{0.7,0.7,0.7}{#1}}}&#10;\newcommand{\pp}[1]{{\color[rgb]{0.7,0.3,0.9}{#1}}}&#10;&#10;%%%%%%%%%%%%%%%%%%%%%%%%%%&#10;&#10;\newcommand{\QED}{\mathrm{QED}}&#10;\newcommand{\eq}{\mathrm{eq}}&#10;&#10;%%%%%%%%%%%%%%%%%%%%%%%%%%%&#10;&#10;\newcommand{\sla}{\slashed}&#10;\newcommand{\nn}{\nonumber}&#10;\newcommand\eref[1]{Eq.~(\ref{#1})}&#10;\newcommand\fref[1]{Fig.~\ref{#1}}&#10;&#10;%%%%%%%%%% Greek alphabets&#10;\renewcommand{\a}{\alpha}&#10;\renewcommand{\b}{\beta}&#10;\renewcommand{\d}{{\delta}}&#10;\renewcommand{\k}{\kappa}&#10;\renewcommand{\l}{\lambda}&#10;\newcommand{\Lam}{ \Lambda }&#10;\newcommand{\al}{\alpha}&#10;\newcommand{\be}{\beta}&#10;&#10;\newcommand{\ep}{ \epsilon }&#10;\newcommand{\vep}{ \varepsilon }&#10;\newcommand{\Gam}{ \Gamma }&#10;\newcommand{\gam}{ \gamma }&#10;\newcommand{\bgam}{ {\bm \gamma} }&#10;&#10;\newcommand{\Lm}{ \Lambda }&#10;&#10;%%%%%%%%%% 3D vectors&#10;\newcommand{\bx}{{\bm{x}}}&#10;\newcommand{\br}{{\bm{r}}}&#10;\newcommand{\bk}{{\bm{k}}}&#10;\newcommand{\bp}{{\bm{p}}}&#10;\newcommand{\bq}{{\bm{q}}}&#10;\newcommand{\bv}{{\bm{v}}}&#10;\newcommand{\bA}{{\bm{A}}}&#10;\newcommand{\bB}{{\bm B}}&#10;\newcommand{\bE}{{\bm E}}&#10;\newcommand{\bj}{{\bm j}}&#10;&#10;\newcommand{\integ}{\int\!\!}&#10;\newcommand{\xint}{\int d^4x}&#10;\newcommand{\pint}{\int \frac{d^4p}{ (2\pi)^4}}&#10;\newcommand{\tint}{\int_{-\infty}^{\infty}}&#10;&#10;\newcommand{\id}{\mbox{1}\hspace{-0.25em}\mbox{l}}&#10;\newcommand{\1}{\mbox{1}\hspace{-0.25em}\mbox{l}}&#10;&#10;&#10;\newcommand{\F}{ {\mathscr{F}} }&#10;\newcommand{\G}{ {\mathscr{G}} }&#10;\renewcommand{\Finv}{ {\mathscr{F}} }&#10;\newcommand{\Ginv}{ {\mathscr{G}} }&#10;\newcommand{\prj}{ {\mathcal P} }&#10;\newcommand{\Q}{ {\mathcal Q} }&#10;\newcommand{\Ham}{ {\mathcal H} }&#10;\newcommand{\Lag}{ {\cal{L}} }&#10;\newcommand{\M}{ {\mathcal M} }&#10;\newcommand{\N}{ {\mathcal N} }&#10;\newcommand{\T}{ {\mathcal T} }&#10;\newcommand{\order}{ {\mathcal O} }&#10;&#10;\newcommand{\as}{ \alpha_s }&#10;\newcommand{\para}{ \parallel}&#10;\newcommand{\tot}{ {\rm tot} }&#10;\newcommand{\EM}{{\rm em}}&#10;\newcommand{\Tr}{ {\rm Tr} }&#10;\newcommand{\tr}{ {\rm tr} }&#10;\newcommand{\diag}{ {\rm diag} }&#10;\newcommand{\sgn}{ {\rm sgn} }&#10;\newcommand{\ext}{ {\rm ext} }&#10;\newcommand{\vac}{ {\rm vac} }&#10;\newcommand{\Hall}{ {\rm Hall} }&#10;\newcommand{\eff}{ {\rm eff} }&#10;\newcommand{\fermion}{ {\rm fermion} }&#10;\newcommand{\bson}{ {\rm boson} }&#10;\newcommand{\quark}{ {\rm quark} }&#10;\newcommand{\gluon}{ {\rm gluon} }&#10;\newcommand{\ghost}{ {\rm ghost} }&#10;\newcommand{\fin}{ {\rm fin} }&#10;\renewcommand{\div}{ {\rm div} }&#10;\newcommand{\UV}{ {\rm UV} }&#10;\newcommand{\IR}{ {\rm IR} }&#10;\newcommand{\NO}{ {\rm NO} }&#10;\newcommand{\q}{ {\rm q} }&#10;\newcommand{\YM}{ {\rm YM} }&#10;\newcommand{\dyn}{ {\rm dyn} }&#10;\newcommand{\LLL}{ {\rm LLL} }&#10;\newcommand{\hLL}{ {\rm hLL} }&#10;\newcommand{\QCD}{ {\rm QCD} }&#10;\newcommand{\Res}{{ \rm Res }}&#10;\newcommand{\Deb}{ {\rm Debye} }&#10;&#10;\newcommand{\vp}{\vect{p}}&#10;\newcommand{\vk}{\vect{k}}&#10;\newcommand{\vl}{\vect{l}}&#10;\newcommand{\vx}{\vect{x}}&#10;\newcommand{\vgamma}{{\boldsymbol \gamma}}&#10;\newcommand{\vzero}{\vect{0}}&#10;\newcommand{\vv}{\vect{v}}&#10;\newcommand{\vB}{\vect{B}}&#10;&#10;\newcommand{\zero}{ {(0)} }&#10;\newcommand{\one}{ {(1)} }&#10;\newcommand{\two}{ {(2)} }&#10;&#10;\newcommand{\pd}{\partial}&#10;\renewcommand{\=}{&amp;=&amp;}&#10;\newcommand{\nnb}{\nn\\}&#10;&#10;%%%%%%%%%%%%%%%%%%%%%%%%%%%%%%%%%%%%%%%%&#10;\begin{document}&#10;%%%%%%%%%%%%%%%%%%%%%%%%%%%%%%%%%%%%%%%%&#10;&#10;Superposition of ($\pm,L$)&#10;&#10;%%%%%%%%%%%%%%%%%%%%%%%%%%%%%%%%%%%%%%%%&#10;\end{document}&#10;%%%%%%%%%%%%%%%%%%%%%%%%%%%%%%%%%%%%%%%%"/>
  <p:tag name="IGUANATEXSIZE" val="50"/>
  <p:tag name="IGUANATEXCURSOR" val="3698"/>
  <p:tag name="TRANSPARENCY" val="True"/>
  <p:tag name="FILENAME" val=""/>
  <p:tag name="LATEXENGINEID" val="0"/>
  <p:tag name="TEMPFOLDER" val="C:\w32tex\IguanaTex\temp\"/>
  <p:tag name="LATEXFORMHEIGHT" val="312"/>
  <p:tag name="LATEXFORMWIDTH" val="384"/>
  <p:tag name="LATEXFORMWRAP" val="True"/>
  <p:tag name="BITMAPVECTOR" val="0"/>
</p:tagLst>
</file>

<file path=ppt/tags/tag79.xml><?xml version="1.0" encoding="utf-8"?>
<p:tagLst xmlns:a="http://schemas.openxmlformats.org/drawingml/2006/main" xmlns:r="http://schemas.openxmlformats.org/officeDocument/2006/relationships" xmlns:p="http://schemas.openxmlformats.org/presentationml/2006/main">
  <p:tag name="OUTPUTDPI" val="1200"/>
  <p:tag name="ORIGINALHEIGHT" val="316.4605"/>
  <p:tag name="ORIGINALWIDTH" val="1406.074"/>
  <p:tag name="LATEXADDIN" val="\documentclass{article}&#10;\pagestyle{empty}&#10;&#10;\usepackage{latexsym}&#10;\usepackage{amsfonts}&#10;\usepackage{amssymb}&#10;\usepackage{amsmath}&#10;\usepackage{bm}&#10;\usepackage{mathrsfs} &#10;\usepackage{color}&#10;&#10;\usepackage{slashed}&#10;&#10;\newcommand{\com}[1]{{\color[rgb]{0,0,1}{#1}}}&#10;\newcommand{\cgd}[1]{{\color[rgb]{1,0,0}{#1}}}&#10;\newcommand{\gr}[1]{{\color[rgb]{0.25,0.7,0.25}{#1}}}&#10;\newcommand{\blue}[1]{\textcolor[named]{Blue}{#1}}&#10;\newcommand{\green}[1]{{\color[rgb]{0.1,0.6,0.2}{#1}}}&#10;\newcommand{\red}[1]{\textcolor[named]{Red}{#1}}&#10;\newcommand{\gray}[1]{{\color[rgb]{0.7,0.7,0.7}{#1}}}&#10;\newcommand{\pp}[1]{{\color[rgb]{0.7,0.3,0.9}{#1}}}&#10;&#10;%%%%%%%%%%%%%%%%%%%%%%%%%%&#10;&#10;\newcommand{\QED}{\mathrm{QED}}&#10;\newcommand{\eq}{\mathrm{eq}}&#10;&#10;%%%%%%%%%%%%%%%%%%%%%%%%%%%&#10;&#10;\newcommand{\sla}{\slashed}&#10;\newcommand{\nn}{\nonumber}&#10;\newcommand\eref[1]{Eq.~(\ref{#1})}&#10;\newcommand\fref[1]{Fig.~\ref{#1}}&#10;&#10;%%%%%%%%%% Greek alphabets&#10;\renewcommand{\a}{\alpha}&#10;\renewcommand{\b}{\beta}&#10;\renewcommand{\d}{{\delta}}&#10;\renewcommand{\k}{\kappa}&#10;\renewcommand{\l}{\lambda}&#10;\newcommand{\Lam}{ \Lambda }&#10;\newcommand{\al}{\alpha}&#10;\newcommand{\be}{\beta}&#10;&#10;\newcommand{\ep}{ \epsilon }&#10;\newcommand{\vep}{ \varepsilon }&#10;\newcommand{\Gam}{ \Gamma }&#10;\newcommand{\gam}{ \gamma }&#10;\newcommand{\bgam}{ {\bm \gamma} }&#10;&#10;\newcommand{\Lm}{ \Lambda }&#10;&#10;%%%%%%%%%% 3D vectors&#10;\newcommand{\bx}{{\bm{x}}}&#10;\newcommand{\br}{{\bm{r}}}&#10;\newcommand{\bk}{{\bm{k}}}&#10;\newcommand{\bp}{{\bm{p}}}&#10;\newcommand{\bq}{{\bm{q}}}&#10;\newcommand{\bv}{{\bm{v}}}&#10;\newcommand{\bA}{{\bm{A}}}&#10;\newcommand{\bB}{{\bm B}}&#10;\newcommand{\bE}{{\bm E}}&#10;\newcommand{\bj}{{\bm j}}&#10;&#10;\newcommand{\integ}{\int\!\!}&#10;\newcommand{\xint}{\int d^4x}&#10;\newcommand{\pint}{\int \frac{d^4p}{ (2\pi)^4}}&#10;\newcommand{\tint}{\int_{-\infty}^{\infty}}&#10;&#10;\newcommand{\id}{\mbox{1}\hspace{-0.25em}\mbox{l}}&#10;\newcommand{\1}{\mbox{1}\hspace{-0.25em}\mbox{l}}&#10;&#10;&#10;\newcommand{\F}{ {\mathscr{F}} }&#10;\newcommand{\G}{ {\mathscr{G}} }&#10;\renewcommand{\Finv}{ {\mathscr{F}} }&#10;\newcommand{\Ginv}{ {\mathscr{G}} }&#10;\newcommand{\prj}{ {\mathcal P} }&#10;\newcommand{\Q}{ {\mathcal Q} }&#10;\newcommand{\Ham}{ {\mathcal H} }&#10;\newcommand{\Lag}{ {\cal{L}} }&#10;\newcommand{\M}{ {\mathcal M} }&#10;\newcommand{\N}{ {\mathcal N} }&#10;\newcommand{\T}{ {\mathcal T} }&#10;\newcommand{\order}{ {\mathcal O} }&#10;&#10;\newcommand{\as}{ \alpha_s }&#10;\newcommand{\para}{ \parallel}&#10;\newcommand{\tot}{ {\rm tot} }&#10;\newcommand{\EM}{{\rm em}}&#10;\newcommand{\Tr}{ {\rm Tr} }&#10;\newcommand{\tr}{ {\rm tr} }&#10;\newcommand{\diag}{ {\rm diag} }&#10;\newcommand{\sgn}{ {\rm sgn} }&#10;\newcommand{\ext}{ {\rm ext} }&#10;\newcommand{\vac}{ {\rm vac} }&#10;\newcommand{\Hall}{ {\rm Hall} }&#10;\newcommand{\eff}{ {\rm eff} }&#10;\newcommand{\fermion}{ {\rm fermion} }&#10;\newcommand{\bson}{ {\rm boson} }&#10;\newcommand{\quark}{ {\rm quark} }&#10;\newcommand{\gluon}{ {\rm gluon} }&#10;\newcommand{\ghost}{ {\rm ghost} }&#10;\newcommand{\fin}{ {\rm fin} }&#10;\renewcommand{\div}{ {\rm div} }&#10;\newcommand{\UV}{ {\rm UV} }&#10;\newcommand{\IR}{ {\rm IR} }&#10;\newcommand{\NO}{ {\rm NO} }&#10;\newcommand{\q}{ {\rm q} }&#10;\newcommand{\YM}{ {\rm YM} }&#10;\newcommand{\dyn}{ {\rm dyn} }&#10;\newcommand{\LLL}{ {\rm LLL} }&#10;\newcommand{\hLL}{ {\rm hLL} }&#10;\newcommand{\QCD}{ {\rm QCD} }&#10;\newcommand{\Res}{{ \rm Res }}&#10;\newcommand{\Deb}{ {\rm Debye} }&#10;&#10;\newcommand{\vp}{\vect{p}}&#10;\newcommand{\vk}{\vect{k}}&#10;\newcommand{\vl}{\vect{l}}&#10;\newcommand{\vx}{\vect{x}}&#10;\newcommand{\vgamma}{{\boldsymbol \gamma}}&#10;\newcommand{\vzero}{\vect{0}}&#10;\newcommand{\vv}{\vect{v}}&#10;\newcommand{\vB}{\vect{B}}&#10;&#10;\newcommand{\zero}{ {(0)} }&#10;\newcommand{\one}{ {(1)} }&#10;\newcommand{\two}{ {(2)} }&#10;&#10;\newcommand{\pd}{\partial}&#10;\renewcommand{\=}{&amp;=&amp;}&#10;\newcommand{\nnb}{\nn\\}&#10;&#10;%%%%%%%%%%%%%%%%%%%%%%%%%%%%%%%%%%%%%%%%&#10;\begin{document}&#10;%%%%%%%%%%%%%%%%%%%%%%%%%%%%%%%%%%%%%%%%&#10;&#10;\begin{eqnarray}&#10;\frac{N_{\mu^+ \mu^-}}{N_{e^+e^-}} &#10;\propto \frac{m_\mu^2}{ m_e^2} \sim 4.4 \times 10^{4}&#10;\nn&#10;\end{eqnarray}&#10;&#10;%%%%%%%%%%%%%%%%%%%%%%%%%%%%%%%%%%%%%%%%&#10;\end{document}&#10;%%%%%%%%%%%%%%%%%%%%%%%%%%%%%%%%%%%%%%%%"/>
  <p:tag name="IGUANATEXSIZE" val="50"/>
  <p:tag name="IGUANATEXCURSOR" val="3778"/>
  <p:tag name="TRANSPARENCY" val="True"/>
  <p:tag name="FILENAME" val=""/>
  <p:tag name="LATEXENGINEID" val="0"/>
  <p:tag name="TEMPFOLDER" val="C:\w32tex\IguanaTex\temp\"/>
  <p:tag name="LATEXFORMHEIGHT" val="312"/>
  <p:tag name="LATEXFORMWIDTH" val="384"/>
  <p:tag name="LATEXFORMWRAP" val="True"/>
  <p:tag name="BITMAPVECTOR" val="0"/>
</p:tagLst>
</file>

<file path=ppt/tags/tag8.xml><?xml version="1.0" encoding="utf-8"?>
<p:tagLst xmlns:a="http://schemas.openxmlformats.org/drawingml/2006/main" xmlns:r="http://schemas.openxmlformats.org/officeDocument/2006/relationships" xmlns:p="http://schemas.openxmlformats.org/presentationml/2006/main">
  <p:tag name="OUTPUTDPI" val="1200"/>
  <p:tag name="ORIGINALHEIGHT" val="84.73937"/>
  <p:tag name="ORIGINALWIDTH" val="143.2321"/>
  <p:tag name="LATEXADDIN" val="\documentclass{article}&#10;\pagestyle{empty}&#10;&#10;\usepackage{latexsym}&#10;\usepackage{amsfonts}&#10;\usepackage{amssymb}&#10;\usepackage{amsmath}&#10;\usepackage{bm}&#10;\usepackage{mathrsfs} &#10;\usepackage{color}&#10;&#10;\usepackage{slashed}&#10;&#10;\newcommand{\com}[1]{{\color[rgb]{0,0,1}{#1}}}&#10;\newcommand{\cgd}[1]{{\color[rgb]{1,0,0}{#1}}}&#10;\newcommand{\gr}[1]{{\color[rgb]{0.25,0.7,0.25}{#1}}}&#10;\newcommand{\blue}[1]{\textcolor[named]{Blue}{#1}}&#10;\newcommand{\green}[1]{{\color[rgb]{0.1,0.6,0.2}{#1}}}&#10;\newcommand{\red}[1]{\textcolor[named]{Red}{#1}}&#10;\newcommand{\gray}[1]{{\color[rgb]{0.7,0.7,0.7}{#1}}}&#10;\newcommand{\pp}[1]{{\color[rgb]{0.7,0.3,0.9}{#1}}}&#10;&#10;%%%%%%%%%%%%%%%%%%%%%%%%%%&#10;&#10;\newcommand{\QED}{\mathrm{QED}}&#10;\newcommand{\eq}{\mathrm{eq}}&#10;&#10;%%%%%%%%%%%%%%%%%%%%%%%%%%%&#10;&#10;\newcommand{\sla}{\slashed}&#10;\newcommand{\nn}{\nonumber}&#10;\newcommand\eref[1]{Eq.~(\ref{#1})}&#10;\newcommand\fref[1]{Fig.~\ref{#1}}&#10;&#10;%%%%%%%%%% Greek alphabets&#10;\renewcommand{\a}{\alpha}&#10;\renewcommand{\b}{\beta}&#10;\renewcommand{\d}{{\delta}}&#10;\renewcommand{\k}{\kappa}&#10;\renewcommand{\l}{\lambda}&#10;\newcommand{\Lam}{ \Lambda }&#10;\newcommand{\al}{\alpha}&#10;\newcommand{\be}{\beta}&#10;&#10;\newcommand{\ep}{ \epsilon }&#10;\newcommand{\vep}{ \varepsilon }&#10;\newcommand{\Gam}{ \Gamma }&#10;\newcommand{\gam}{ \gamma }&#10;\newcommand{\bgam}{ {\bm \gamma} }&#10;&#10;\newcommand{\Lm}{ \Lambda }&#10;&#10;%%%%%%%%%% 3D vectors&#10;\newcommand{\bx}{{\bm{x}}}&#10;\newcommand{\br}{{\bm{r}}}&#10;\newcommand{\bk}{{\bm{k}}}&#10;\newcommand{\bp}{{\bm{p}}}&#10;\newcommand{\bq}{{\bm{q}}}&#10;\newcommand{\bv}{{\bm{v}}}&#10;\newcommand{\bA}{{\bm{A}}}&#10;\newcommand{\bB}{{\bm B}}&#10;\newcommand{\bE}{{\bm E}}&#10;\newcommand{\bj}{{\bm j}}&#10;&#10;\newcommand{\integ}{\int\!\!}&#10;\newcommand{\xint}{\int d^4x}&#10;\newcommand{\pint}{\int \frac{d^4p}{ (2\pi)^4}}&#10;\newcommand{\tint}{\int_{-\infty}^{\infty}}&#10;&#10;\newcommand{\id}{\mbox{1}\hspace{-0.25em}\mbox{l}}&#10;\newcommand{\1}{\mbox{1}\hspace{-0.25em}\mbox{l}}&#10;&#10;&#10;\newcommand{\F}{ {\mathscr{F}} }&#10;\newcommand{\G}{ {\mathscr{G}} }&#10;\renewcommand{\Finv}{ {\mathscr{F}} }&#10;\newcommand{\Ginv}{ {\mathscr{G}} }&#10;\newcommand{\prj}{ {\mathcal P} }&#10;\newcommand{\Q}{ {\mathcal Q} }&#10;\newcommand{\Ham}{ {\mathcal H} }&#10;\newcommand{\Lag}{ {\cal{L}} }&#10;\newcommand{\M}{ {\mathcal M} }&#10;\newcommand{\N}{ {\mathcal N} }&#10;\newcommand{\T}{ {\mathcal T} }&#10;\newcommand{\order}{ {\mathcal O} }&#10;&#10;\newcommand{\as}{ \alpha_s }&#10;\newcommand{\para}{ \parallel}&#10;\newcommand{\tot}{ {\rm tot} }&#10;\newcommand{\EM}{{\rm em}}&#10;\newcommand{\Tr}{ {\rm Tr} }&#10;\newcommand{\tr}{ {\rm tr} }&#10;\newcommand{\diag}{ {\rm diag} }&#10;\newcommand{\sgn}{ {\rm sgn} }&#10;\newcommand{\ext}{ {\rm ext} }&#10;\newcommand{\vac}{ {\rm vac} }&#10;\newcommand{\Hall}{ {\rm Hall} }&#10;\newcommand{\eff}{ {\rm eff} }&#10;\newcommand{\fermion}{ {\rm fermion} }&#10;\newcommand{\bson}{ {\rm boson} }&#10;\newcommand{\quark}{ {\rm quark} }&#10;\newcommand{\gluon}{ {\rm gluon} }&#10;\newcommand{\ghost}{ {\rm ghost} }&#10;\newcommand{\fin}{ {\rm fin} }&#10;\renewcommand{\div}{ {\rm div} }&#10;\newcommand{\UV}{ {\rm UV} }&#10;\newcommand{\IR}{ {\rm IR} }&#10;\newcommand{\NO}{ {\rm NO} }&#10;\newcommand{\q}{ {\rm q} }&#10;\newcommand{\YM}{ {\rm YM} }&#10;\newcommand{\dyn}{ {\rm dyn} }&#10;\newcommand{\LLL}{ {\rm LLL} }&#10;\newcommand{\hLL}{ {\rm hLL} }&#10;\newcommand{\QCD}{ {\rm QCD} }&#10;\newcommand{\Res}{{ \rm Res }}&#10;\newcommand{\Deb}{ {\rm Debye} }&#10;&#10;\newcommand{\vp}{\vect{p}}&#10;\newcommand{\vk}{\vect{k}}&#10;\newcommand{\vl}{\vect{l}}&#10;\newcommand{\vx}{\vect{x}}&#10;\newcommand{\vgamma}{{\boldsymbol \gamma}}&#10;\newcommand{\vzero}{\vect{0}}&#10;\newcommand{\vv}{\vect{v}}&#10;\newcommand{\vB}{\vect{B}}&#10;&#10;\newcommand{\zero}{ {(0)} }&#10;\newcommand{\one}{ {(1)} }&#10;\newcommand{\two}{ {(2)} }&#10;&#10;\newcommand{\pd}{\partial}&#10;\renewcommand{\=}{&amp;=&amp;}&#10;\newcommand{\nnb}{\nn\\}&#10;&#10;%%%%%%%%%%%%%%%%%%%%%%%%%%%%%%%%%%%%%%%%&#10;\begin{document}&#10;%%%%%%%%%%%%%%%%%%%%%%%%%%%%%%%%%%%%%%%%&#10;&#10;\begin{eqnarray}&#10;{\rm Im}&#10;\nn&#10;\end{eqnarray}&#10;&#10;%%%%%%%%%%%%%%%%%%%%%%%%%%%%%%%%%%%%%%%%&#10;\end{document}&#10;%%%%%%%%%%%%%%%%%%%%%%%%%%%%%%%%%%%%%%%%"/>
  <p:tag name="IGUANATEXSIZE" val="50"/>
  <p:tag name="IGUANATEXCURSOR" val="3699"/>
  <p:tag name="TRANSPARENCY" val="True"/>
  <p:tag name="FILENAME" val=""/>
  <p:tag name="LATEXENGINEID" val="0"/>
  <p:tag name="TEMPFOLDER" val="C:\w32tex\IguanaTex\temp\"/>
  <p:tag name="LATEXFORMHEIGHT" val="312"/>
  <p:tag name="LATEXFORMWIDTH" val="384"/>
  <p:tag name="LATEXFORMWRAP" val="True"/>
  <p:tag name="BITMAPVECTOR" val="0"/>
</p:tagLst>
</file>

<file path=ppt/tags/tag80.xml><?xml version="1.0" encoding="utf-8"?>
<p:tagLst xmlns:a="http://schemas.openxmlformats.org/drawingml/2006/main" xmlns:r="http://schemas.openxmlformats.org/officeDocument/2006/relationships" xmlns:p="http://schemas.openxmlformats.org/presentationml/2006/main">
  <p:tag name="OUTPUTDPI" val="1200"/>
  <p:tag name="ORIGINALHEIGHT" val="244.4695"/>
  <p:tag name="ORIGINALWIDTH" val="2031.496"/>
  <p:tag name="LATEXADDIN" val="\documentclass{article}&#10;\pagestyle{empty}&#10;&#10;\usepackage{latexsym}&#10;\usepackage{amsfonts}&#10;\usepackage{amssymb}&#10;\usepackage{amsmath}&#10;\usepackage{bm}&#10;\usepackage{mathrsfs} &#10;\usepackage{color}&#10;&#10;\usepackage{slashed}&#10;&#10;\newcommand{\com}[1]{{\color[rgb]{0,0,1}{#1}}}&#10;\newcommand{\cgd}[1]{{\color[rgb]{1,0,0}{#1}}}&#10;\newcommand{\ans}[1]{{\sf\color[rgb]{0,1,0}{#1}}}&#10;\newcommand{\blue}[1]{\textcolor[named]{Blue}{#1}}&#10;\newcommand{\green}[1]{\textcolor[named]{Green}{#1}}&#10;\newcommand{\red}[1]{\textcolor[named]{Red}{#1}}&#10;&#10;%%%%%%%%%%%%%%%%%%%%%%%%%%%%%%%%%%%%%%%%%%%%%%%%%%%%%%%%&#10;&#10;\newcommand{\sla}{\slashed}&#10;&#10;\newcommand{\sgn}{ {\rm sgn} }&#10;\newcommand{\prj}{ {\mathcal P} }&#10;\newcommand{\mf}{ m_f }&#10;\newcommand{\gam}{ \gamma }&#10;\newcommand{\M}{ {\mathcal M} }&#10;\newcommand{\N}{ {\mathcal N} }&#10;&#10;\newcommand{\bx}{{\bm{x}}}&#10;\newcommand{\br}{{\bm{r}}}&#10;\newcommand{\bk}{{\bm{k}}}&#10;\newcommand{\bp}{{\bm{p}}}&#10;\newcommand{\bq}{{\bm{q}}}&#10;\newcommand{\integ}{\int\!\!}&#10;&#10;\newcommand{\F}{ {\mathscr{F}} }&#10;\newcommand{\G}{ {\mathscr{G}} }&#10;\newcommand{\bB}{{\bm{B}}}&#10;\newcommand{\bE}{{\bm{E}}}&#10;&#10;\newcommand{\bv}{{\bm{v}}}&#10;\newcommand{\bl}{{\bm{\ell}}}&#10;\newcommand{\para}{{\parallel}}&#10;&#10;\newcommand{\nn}{{\nonumber}}&#10;&#10;%%%%%%%%%%%%%%%%%%%%%%%%%%%%%%%%%%%%%%%%&#10;\begin{document}&#10;%%%%%%%%%%%%%%%%%%%%%%%%%%%%%%%%%%%%%%%%&#10;&#10;$\Delta Z \sim 10 \ \% \ \to \Delta B \sim 10 \ \%$, &#10;&#10;but little difference in the flow effects&#10;&#10;%%%%%%%%%%%%%%%%%%%%%%%%%%%%%%%%%%%%%%%%&#10;\end{document}&#10;%%%%%%%%%%%%%%%%%%%%%%%%%%%%%%%%%%%%%%%%"/>
  <p:tag name="IGUANATEXSIZE" val="50"/>
  <p:tag name="IGUANATEXCURSOR" val="1299"/>
  <p:tag name="TRANSPARENCY" val="True"/>
  <p:tag name="FILENAME" val=""/>
  <p:tag name="LATEXENGINEID" val="0"/>
  <p:tag name="TEMPFOLDER" val="C:\w32tex\IguanaTex\temp\"/>
  <p:tag name="LATEXFORMHEIGHT" val="312"/>
  <p:tag name="LATEXFORMWIDTH" val="384"/>
  <p:tag name="LATEXFORMWRAP" val="True"/>
  <p:tag name="BITMAPVECTOR" val="0"/>
</p:tagLst>
</file>

<file path=ppt/tags/tag81.xml><?xml version="1.0" encoding="utf-8"?>
<p:tagLst xmlns:a="http://schemas.openxmlformats.org/drawingml/2006/main" xmlns:r="http://schemas.openxmlformats.org/officeDocument/2006/relationships" xmlns:p="http://schemas.openxmlformats.org/presentationml/2006/main">
  <p:tag name="OUTPUTDPI" val="1200"/>
  <p:tag name="ORIGINALHEIGHT" val="141.7323"/>
  <p:tag name="ORIGINALWIDTH" val="653.1683"/>
  <p:tag name="LATEXADDIN" val="\documentclass{article}&#10;\pagestyle{empty}&#10;&#10;\usepackage{latexsym}&#10;\usepackage{amsfonts}&#10;\usepackage{amssymb}&#10;\usepackage{amsmath}&#10;\usepackage{bm}&#10;\usepackage{mathrsfs} &#10;\usepackage{color}&#10;&#10;\usepackage{slashed}&#10;&#10;\newcommand{\com}[1]{{\color[rgb]{0,0,1}{#1}}}&#10;\newcommand{\cgd}[1]{{\color[rgb]{1,0,0}{#1}}}&#10;\newcommand{\ans}[1]{{\sf\color[rgb]{0,1,0}{#1}}}&#10;\newcommand{\blue}[1]{\textcolor[named]{Blue}{#1}}&#10;\newcommand{\green}[1]{\textcolor[named]{Green}{#1}}&#10;\newcommand{\red}[1]{\textcolor[named]{Red}{#1}}&#10;&#10;%%%%%%%%%%%%%%%%%%%%%%%%%%%%%%%%%%%%%%%%%%%%%%%%%%%%%%%%&#10;&#10;\newcommand{\sla}{\slashed}&#10;&#10;\newcommand{\sgn}{ {\rm sgn} }&#10;\newcommand{\prj}{ {\mathcal P} }&#10;\newcommand{\mf}{ m_f }&#10;\newcommand{\gam}{ \gamma }&#10;\newcommand{\M}{ {\mathcal M} }&#10;\newcommand{\N}{ {\mathcal N} }&#10;&#10;\newcommand{\bx}{{\bm{x}}}&#10;\newcommand{\br}{{\bm{r}}}&#10;\newcommand{\bk}{{\bm{k}}}&#10;\newcommand{\bp}{{\bm{p}}}&#10;\newcommand{\bq}{{\bm{q}}}&#10;\newcommand{\integ}{\int\!\!}&#10;&#10;\newcommand{\F}{ {\mathscr{F}} }&#10;\newcommand{\G}{ {\mathscr{G}} }&#10;\newcommand{\bB}{{\bm{B}}}&#10;\newcommand{\bE}{{\bm{E}}}&#10;&#10;\newcommand{\bv}{{\bm{v}}}&#10;\newcommand{\bl}{{\bm{\ell}}}&#10;\newcommand{\para}{{\parallel}}&#10;&#10;\newcommand{\nn}{{\nonumber}}&#10;&#10;%%%%%%%%%%%%%%%%%%%%%%%%%%%%%%%%%%%%%%%%&#10;\begin{document}&#10;%%%%%%%%%%%%%%%%%%%%%%%%%%%%%%%%%%%%%%%%&#10;&#10;\begin{eqnarray}&#10;{}^{96}_{40} {\rm Zirconium}&#10;\nn&#10;\end{eqnarray}&#10;&#10;%%%%%%%%%%%%%%%%%%%%%%%%%%%%%%%%%%%%%%%%&#10;\end{document}&#10;%%%%%%%%%%%%%%%%%%%%%%%%%%%%%%%%%%%%%%%%"/>
  <p:tag name="IGUANATEXSIZE" val="50"/>
  <p:tag name="IGUANATEXCURSOR" val="1313"/>
  <p:tag name="TRANSPARENCY" val="True"/>
  <p:tag name="FILENAME" val=""/>
  <p:tag name="LATEXENGINEID" val="0"/>
  <p:tag name="TEMPFOLDER" val="C:\w32tex\IguanaTex\temp\"/>
  <p:tag name="LATEXFORMHEIGHT" val="312"/>
  <p:tag name="LATEXFORMWIDTH" val="384"/>
  <p:tag name="LATEXFORMWRAP" val="True"/>
  <p:tag name="BITMAPVECTOR" val="0"/>
</p:tagLst>
</file>

<file path=ppt/tags/tag82.xml><?xml version="1.0" encoding="utf-8"?>
<p:tagLst xmlns:a="http://schemas.openxmlformats.org/drawingml/2006/main" xmlns:r="http://schemas.openxmlformats.org/officeDocument/2006/relationships" xmlns:p="http://schemas.openxmlformats.org/presentationml/2006/main">
  <p:tag name="OUTPUTDPI" val="1200"/>
  <p:tag name="ORIGINALHEIGHT" val="140.2324"/>
  <p:tag name="ORIGINALWIDTH" val="710.1613"/>
  <p:tag name="LATEXADDIN" val="\documentclass{article}&#10;\pagestyle{empty}&#10;&#10;\usepackage{latexsym}&#10;\usepackage{amsfonts}&#10;\usepackage{amssymb}&#10;\usepackage{amsmath}&#10;\usepackage{bm}&#10;\usepackage{mathrsfs} &#10;\usepackage{color}&#10;&#10;\usepackage{slashed}&#10;&#10;\newcommand{\com}[1]{{\color[rgb]{0,0,1}{#1}}}&#10;\newcommand{\cgd}[1]{{\color[rgb]{1,0,0}{#1}}}&#10;\newcommand{\ans}[1]{{\sf\color[rgb]{0,1,0}{#1}}}&#10;\newcommand{\blue}[1]{\textcolor[named]{Blue}{#1}}&#10;\newcommand{\green}[1]{\textcolor[named]{Green}{#1}}&#10;\newcommand{\red}[1]{\textcolor[named]{Red}{#1}}&#10;&#10;%%%%%%%%%%%%%%%%%%%%%%%%%%%%%%%%%%%%%%%%%%%%%%%%%%%%%%%%&#10;&#10;\newcommand{\sla}{\slashed}&#10;&#10;\newcommand{\sgn}{ {\rm sgn} }&#10;\newcommand{\prj}{ {\mathcal P} }&#10;\newcommand{\mf}{ m_f }&#10;\newcommand{\gam}{ \gamma }&#10;\newcommand{\M}{ {\mathcal M} }&#10;\newcommand{\N}{ {\mathcal N} }&#10;&#10;\newcommand{\bx}{{\bm{x}}}&#10;\newcommand{\br}{{\bm{r}}}&#10;\newcommand{\bk}{{\bm{k}}}&#10;\newcommand{\bp}{{\bm{p}}}&#10;\newcommand{\bq}{{\bm{q}}}&#10;\newcommand{\integ}{\int\!\!}&#10;&#10;\newcommand{\F}{ {\mathscr{F}} }&#10;\newcommand{\G}{ {\mathscr{G}} }&#10;\newcommand{\bB}{{\bm{B}}}&#10;\newcommand{\bE}{{\bm{E}}}&#10;&#10;\newcommand{\bv}{{\bm{v}}}&#10;\newcommand{\bl}{{\bm{\ell}}}&#10;\newcommand{\para}{{\parallel}}&#10;&#10;\newcommand{\nn}{{\nonumber}}&#10;&#10;%%%%%%%%%%%%%%%%%%%%%%%%%%%%%%%%%%%%%%%%&#10;\begin{document}&#10;%%%%%%%%%%%%%%%%%%%%%%%%%%%%%%%%%%%%%%%%&#10;&#10;\begin{eqnarray}&#10;{}^{96}_{44} {\rm Ruthenium}&#10;\nn&#10;\end{eqnarray}&#10;&#10;%%%%%%%%%%%%%%%%%%%%%%%%%%%%%%%%%%%%%%%%&#10;\end{document}&#10;%%%%%%%%%%%%%%%%%%%%%%%%%%%%%%%%%%%%%%%%"/>
  <p:tag name="IGUANATEXSIZE" val="50"/>
  <p:tag name="IGUANATEXCURSOR" val="1302"/>
  <p:tag name="TRANSPARENCY" val="True"/>
  <p:tag name="FILENAME" val=""/>
  <p:tag name="LATEXENGINEID" val="0"/>
  <p:tag name="TEMPFOLDER" val="C:\w32tex\IguanaTex\temp\"/>
  <p:tag name="LATEXFORMHEIGHT" val="312"/>
  <p:tag name="LATEXFORMWIDTH" val="384"/>
  <p:tag name="LATEXFORMWRAP" val="True"/>
  <p:tag name="BITMAPVECTOR" val="0"/>
</p:tagLst>
</file>

<file path=ppt/tags/tag83.xml><?xml version="1.0" encoding="utf-8"?>
<p:tagLst xmlns:a="http://schemas.openxmlformats.org/drawingml/2006/main" xmlns:r="http://schemas.openxmlformats.org/officeDocument/2006/relationships" xmlns:p="http://schemas.openxmlformats.org/presentationml/2006/main">
  <p:tag name="OUTPUTDPI" val="1200"/>
  <p:tag name="ORIGINALHEIGHT" val="72.74094"/>
  <p:tag name="ORIGINALWIDTH" val="244.4695"/>
  <p:tag name="LATEXADDIN" val="\documentclass{article}&#10;\pagestyle{empty}&#10;&#10;\usepackage{latexsym}&#10;\usepackage{amsfonts}&#10;\usepackage{amssymb}&#10;\usepackage{amsmath}&#10;\usepackage{bm}&#10;\usepackage{mathrsfs} &#10;\usepackage{color}&#10;&#10;\usepackage{slashed}&#10;&#10;\newcommand{\com}[1]{{\color[rgb]{0,0,1}{#1}}}&#10;\newcommand{\cgd}[1]{{\color[rgb]{1,0,0}{#1}}}&#10;\newcommand{\ans}[1]{{\sf\color[rgb]{0,1,0}{#1}}}&#10;\newcommand{\blue}[1]{\textcolor[named]{Blue}{#1}}&#10;\newcommand{\green}[1]{\textcolor[named]{Green}{#1}}&#10;\newcommand{\red}[1]{\textcolor[named]{Red}{#1}}&#10;&#10;%%%%%%%%%%%%%%%%%%%%%%%%%%%%%%%%%%%%%%%%%%%%%%%%%%%%%%%%&#10;&#10;\newcommand{\sla}{\slashed}&#10;&#10;\newcommand{\sgn}{ {\rm sgn} }&#10;\newcommand{\prj}{ {\mathcal P} }&#10;\newcommand{\mf}{ m_f }&#10;\newcommand{\gam}{ \gamma }&#10;\newcommand{\M}{ {\mathcal M} }&#10;\newcommand{\N}{ {\mathcal N} }&#10;&#10;\newcommand{\bx}{{\bm{x}}}&#10;\newcommand{\br}{{\bm{r}}}&#10;\newcommand{\bk}{{\bm{k}}}&#10;\newcommand{\bp}{{\bm{p}}}&#10;\newcommand{\bq}{{\bm{q}}}&#10;\newcommand{\integ}{\int\!\!}&#10;&#10;\newcommand{\F}{ {\mathscr{F}} }&#10;\newcommand{\G}{ {\mathscr{G}} }&#10;\newcommand{\bB}{{\bm{B}}}&#10;\newcommand{\bE}{{\bm{E}}}&#10;&#10;\newcommand{\bv}{{\bm{v}}}&#10;\newcommand{\bl}{{\bm{\ell}}}&#10;\newcommand{\para}{{\parallel}}&#10;&#10;\newcommand{\nn}{{\nonumber}}&#10;&#10;%%%%%%%%%%%%%%%%%%%%%%%%%%%%%%%%%%%%%%%%&#10;\begin{document}&#10;%%%%%%%%%%%%%%%%%%%%%%%%%%%%%%%%%%%%%%%%&#10;&#10;\begin{eqnarray}&#10;\epsilon_{LLL}&#10;\nn&#10;\end{eqnarray}&#10;&#10;%%%%%%%%%%%%%%%%%%%%%%%%%%%%%%%%%%%%%%%%&#10;\end{document}&#10;%%%%%%%%%%%%%%%%%%%%%%%%%%%%%%%%%%%%%%%%"/>
  <p:tag name="IGUANATEXSIZE" val="50"/>
  <p:tag name="IGUANATEXCURSOR" val="1315"/>
  <p:tag name="TRANSPARENCY" val="True"/>
  <p:tag name="FILENAME" val=""/>
  <p:tag name="LATEXENGINEID" val="0"/>
  <p:tag name="TEMPFOLDER" val="C:\w32tex\IguanaTex\temp\"/>
  <p:tag name="LATEXFORMHEIGHT" val="312"/>
  <p:tag name="LATEXFORMWIDTH" val="384"/>
  <p:tag name="LATEXFORMWRAP" val="True"/>
  <p:tag name="BITMAPVECTOR" val="0"/>
</p:tagLst>
</file>

<file path=ppt/tags/tag84.xml><?xml version="1.0" encoding="utf-8"?>
<p:tagLst xmlns:a="http://schemas.openxmlformats.org/drawingml/2006/main" xmlns:r="http://schemas.openxmlformats.org/officeDocument/2006/relationships" xmlns:p="http://schemas.openxmlformats.org/presentationml/2006/main">
  <p:tag name="OUTPUTDPI" val="1200"/>
  <p:tag name="ORIGINALHEIGHT" val="164.9794"/>
  <p:tag name="ORIGINALWIDTH" val="1964.004"/>
  <p:tag name="LATEXADDIN" val="\documentclass{article}&#10;\pagestyle{empty}&#10;&#10;\usepackage{latexsym}&#10;\usepackage{amsfonts}&#10;\usepackage{amssymb}&#10;\usepackage{amsmath}&#10;\usepackage{bm}&#10;\usepackage{mathrsfs} &#10;\usepackage{color}&#10;&#10;\usepackage{slashed}&#10;&#10;\newcommand{\com}[1]{{\color[rgb]{0,0,1}{#1}}}&#10;\newcommand{\cgd}[1]{{\color[rgb]{1,0,0}{#1}}}&#10;\newcommand{\gr}[1]{{\color[rgb]{0.25,0.7,0.25}{#1}}}&#10;\newcommand{\blue}[1]{\textcolor[named]{Blue}{#1}}&#10;\newcommand{\green}[1]{{\color[rgb]{0.1,0.6,0.2}{#1}}}&#10;\newcommand{\red}[1]{\textcolor[named]{Red}{#1}}&#10;\newcommand{\gray}[1]{{\color[rgb]{0.7,0.7,0.7}{#1}}}&#10;\newcommand{\pp}[1]{{\color[rgb]{0.7,0.3,0.9}{#1}}}&#10;&#10;%%%%%%%%%%%%%%%%%%%%%%%%%%&#10;&#10;\newcommand{\QED}{\mathrm{QED}}&#10;\newcommand{\eq}{\mathrm{eq}}&#10;&#10;%%%%%%%%%%%%%%%%%%%%%%%%%%%&#10;&#10;\newcommand{\sla}{\slashed}&#10;\newcommand{\nn}{\nonumber}&#10;\newcommand\eref[1]{Eq.~(\ref{#1})}&#10;\newcommand\fref[1]{Fig.~\ref{#1}}&#10;&#10;%%%%%%%%%% Greek alphabets&#10;\renewcommand{\a}{\alpha}&#10;\renewcommand{\b}{\beta}&#10;\renewcommand{\d}{{\delta}}&#10;\renewcommand{\k}{\kappa}&#10;\renewcommand{\l}{\lambda}&#10;\newcommand{\Lam}{ \Lambda }&#10;\newcommand{\al}{\alpha}&#10;\newcommand{\be}{\beta}&#10;&#10;\newcommand{\ep}{ \epsilon }&#10;\newcommand{\vep}{ \varepsilon }&#10;\newcommand{\Gam}{ \Gamma }&#10;\newcommand{\gam}{ \gamma }&#10;\newcommand{\bgam}{ {\bm \gamma} }&#10;&#10;\newcommand{\Lm}{ \Lambda }&#10;&#10;%%%%%%%%%% 3D vectors&#10;\newcommand{\bx}{{\bm{x}}}&#10;\newcommand{\br}{{\bm{r}}}&#10;\newcommand{\bk}{{\bm{k}}}&#10;\newcommand{\bp}{{\bm{p}}}&#10;\newcommand{\bq}{{\bm{q}}}&#10;\newcommand{\bv}{{\bm{v}}}&#10;\newcommand{\bA}{{\bm{A}}}&#10;\newcommand{\bB}{{\bm B}}&#10;\newcommand{\bE}{{\bm E}}&#10;\newcommand{\bj}{{\bm j}}&#10;&#10;\newcommand{\integ}{\int\!\!}&#10;\newcommand{\xint}{\int d^4x}&#10;\newcommand{\pint}{\int \frac{d^4p}{ (2\pi)^4}}&#10;\newcommand{\tint}{\int_{-\infty}^{\infty}}&#10;&#10;\newcommand{\id}{\mbox{1}\hspace{-0.25em}\mbox{l}}&#10;\newcommand{\1}{\mbox{1}\hspace{-0.25em}\mbox{l}}&#10;&#10;&#10;\newcommand{\F}{ {\mathscr{F}} }&#10;\newcommand{\G}{ {\mathscr{G}} }&#10;\renewcommand{\Finv}{ {\mathscr{F}} }&#10;\newcommand{\Ginv}{ {\mathscr{G}} }&#10;\newcommand{\prj}{ {\mathcal P} }&#10;\newcommand{\Q}{ {\mathcal Q} }&#10;\newcommand{\Ham}{ {\mathcal H} }&#10;\newcommand{\Lag}{ {\cal{L}} }&#10;\newcommand{\M}{ {\mathcal M} }&#10;\newcommand{\N}{ {\mathcal N} }&#10;\newcommand{\T}{ {\mathcal T} }&#10;\newcommand{\order}{ {\mathcal O} }&#10;&#10;\newcommand{\as}{ \alpha_s }&#10;\newcommand{\para}{ \parallel}&#10;\newcommand{\tot}{ {\rm tot} }&#10;\newcommand{\EM}{{\rm em}}&#10;\newcommand{\Tr}{ {\rm Tr} }&#10;\newcommand{\tr}{ {\rm tr} }&#10;\newcommand{\diag}{ {\rm diag} }&#10;\newcommand{\sgn}{ {\rm sgn} }&#10;\newcommand{\ext}{ {\rm ext} }&#10;\newcommand{\vac}{ {\rm vac} }&#10;\newcommand{\Hall}{ {\rm Hall} }&#10;\newcommand{\eff}{ {\rm eff} }&#10;\newcommand{\fermion}{ {\rm fermion} }&#10;\newcommand{\bson}{ {\rm boson} }&#10;\newcommand{\quark}{ {\rm quark} }&#10;\newcommand{\gluon}{ {\rm gluon} }&#10;\newcommand{\ghost}{ {\rm ghost} }&#10;\newcommand{\fin}{ {\rm fin} }&#10;\renewcommand{\div}{ {\rm div} }&#10;\newcommand{\UV}{ {\rm UV} }&#10;\newcommand{\IR}{ {\rm IR} }&#10;\newcommand{\NO}{ {\rm NO} }&#10;\newcommand{\q}{ {\rm q} }&#10;\newcommand{\YM}{ {\rm YM} }&#10;\newcommand{\dyn}{ {\rm dyn} }&#10;\newcommand{\LLL}{ {\rm LLL} }&#10;\newcommand{\hLL}{ {\rm hLL} }&#10;\newcommand{\QCD}{ {\rm QCD} }&#10;\newcommand{\Res}{{ \rm Res }}&#10;\newcommand{\Deb}{ {\rm Debye} }&#10;&#10;\newcommand{\vp}{\vect{p}}&#10;\newcommand{\vk}{\vect{k}}&#10;\newcommand{\vl}{\vect{l}}&#10;\newcommand{\vx}{\vect{x}}&#10;\newcommand{\vgamma}{{\boldsymbol \gamma}}&#10;\newcommand{\vzero}{\vect{0}}&#10;\newcommand{\vv}{\vect{v}}&#10;\newcommand{\vB}{\vect{B}}&#10;&#10;\newcommand{\zero}{ {(0)} }&#10;\newcommand{\one}{ {(1)} }&#10;\newcommand{\two}{ {(2)} }&#10;&#10;\newcommand{\pd}{\partial}&#10;\renewcommand{\=}{&amp;=&amp;}&#10;\newcommand{\nnb}{\nn\\}&#10;&#10;%%%%%%%%%%%%%%%%%%%%%%%%%%%%%%%%%%%%%%%%&#10;\begin{document}&#10;%%%%%%%%%%%%%%%%%%%%%%%%%%%%%%%%%%%%%%%%&#10;&#10;\begin{eqnarray}&#10;q_\para^2 = \{ \pm ( p_z + p_z') \}^2 -( p_z + p_z')^2 &#10;=0&#10;\nn&#10;\end{eqnarray}&#10;&#10;%%%%%%%%%%%%%%%%%%%%%%%%%%%%%%%%%%%%%%%%&#10;\end{document}&#10;%%%%%%%%%%%%%%%%%%%%%%%%%%%%%%%%%%%%%%%%"/>
  <p:tag name="IGUANATEXSIZE" val="50"/>
  <p:tag name="IGUANATEXCURSOR" val="3747"/>
  <p:tag name="TRANSPARENCY" val="True"/>
  <p:tag name="LATEXENGINEID" val="0"/>
  <p:tag name="TEMPFOLDER" val="C:\w32tex\IguanaTex\temp\"/>
  <p:tag name="LATEXFORMHEIGHT" val="312"/>
  <p:tag name="LATEXFORMWIDTH" val="384"/>
  <p:tag name="LATEXFORMWRAP" val="True"/>
  <p:tag name="BITMAPVECTOR" val="0"/>
</p:tagLst>
</file>

<file path=ppt/tags/tag85.xml><?xml version="1.0" encoding="utf-8"?>
<p:tagLst xmlns:a="http://schemas.openxmlformats.org/drawingml/2006/main" xmlns:r="http://schemas.openxmlformats.org/officeDocument/2006/relationships" xmlns:p="http://schemas.openxmlformats.org/presentationml/2006/main">
  <p:tag name="OUTPUTDPI" val="1200"/>
  <p:tag name="ORIGINALHEIGHT" val="119.2351"/>
  <p:tag name="ORIGINALWIDTH" val="474.6906"/>
  <p:tag name="LATEXADDIN" val="\documentclass{article}&#10;\pagestyle{empty}&#10;&#10;\usepackage{latexsym}&#10;\usepackage{amsfonts}&#10;\usepackage{amssymb}&#10;\usepackage{amsmath}&#10;\usepackage{bm}&#10;\usepackage{mathrsfs} &#10;\usepackage{color}&#10;&#10;\usepackage{slashed}&#10;&#10;\newcommand{\com}[1]{{\color[rgb]{0,0,1}{#1}}}&#10;\newcommand{\cgd}[1]{{\color[rgb]{1,0,0}{#1}}}&#10;\newcommand{\gr}[1]{{\color[rgb]{0.25,0.7,0.25}{#1}}}&#10;\newcommand{\blue}[1]{\textcolor[named]{Blue}{#1}}&#10;\newcommand{\green}[1]{{\color[rgb]{0.1,0.6,0.2}{#1}}}&#10;\newcommand{\red}[1]{\textcolor[named]{Red}{#1}}&#10;\newcommand{\gray}[1]{{\color[rgb]{0.7,0.7,0.7}{#1}}}&#10;\newcommand{\pp}[1]{{\color[rgb]{0.7,0.3,0.9}{#1}}}&#10;&#10;%%%%%%%%%%%%%%%%%%%%%%%%%%&#10;&#10;\newcommand{\QED}{\mathrm{QED}}&#10;\newcommand{\eq}{\mathrm{eq}}&#10;&#10;%%%%%%%%%%%%%%%%%%%%%%%%%%%&#10;&#10;\newcommand{\sla}{\slashed}&#10;\newcommand{\nn}{\nonumber}&#10;\newcommand\eref[1]{Eq.~(\ref{#1})}&#10;\newcommand\fref[1]{Fig.~\ref{#1}}&#10;&#10;%%%%%%%%%% Greek alphabets&#10;\renewcommand{\a}{\alpha}&#10;\renewcommand{\b}{\beta}&#10;\renewcommand{\d}{{\delta}}&#10;\renewcommand{\k}{\kappa}&#10;\renewcommand{\l}{\lambda}&#10;\newcommand{\Lam}{ \Lambda }&#10;\newcommand{\al}{\alpha}&#10;\newcommand{\be}{\beta}&#10;&#10;\newcommand{\ep}{ \epsilon }&#10;\newcommand{\vep}{ \varepsilon }&#10;\newcommand{\Gam}{ \Gamma }&#10;\newcommand{\gam}{ \gamma }&#10;\newcommand{\bgam}{ {\bm \gamma} }&#10;&#10;\newcommand{\Lm}{ \Lambda }&#10;&#10;%%%%%%%%%% 3D vectors&#10;\newcommand{\bx}{{\bm{x}}}&#10;\newcommand{\br}{{\bm{r}}}&#10;\newcommand{\bk}{{\bm{k}}}&#10;\newcommand{\bp}{{\bm{p}}}&#10;\newcommand{\bq}{{\bm{q}}}&#10;\newcommand{\bv}{{\bm{v}}}&#10;\newcommand{\bA}{{\bm{A}}}&#10;\newcommand{\bB}{{\bm B}}&#10;\newcommand{\bE}{{\bm E}}&#10;\newcommand{\bj}{{\bm j}}&#10;&#10;\newcommand{\integ}{\int\!\!}&#10;\newcommand{\xint}{\int d^4x}&#10;\newcommand{\pint}{\int \frac{d^4p}{ (2\pi)^4}}&#10;\newcommand{\tint}{\int_{-\infty}^{\infty}}&#10;&#10;\newcommand{\id}{\mbox{1}\hspace{-0.25em}\mbox{l}}&#10;\newcommand{\1}{\mbox{1}\hspace{-0.25em}\mbox{l}}&#10;&#10;&#10;\newcommand{\F}{ {\mathscr{F}} }&#10;\newcommand{\G}{ {\mathscr{G}} }&#10;\renewcommand{\Finv}{ {\mathscr{F}} }&#10;\newcommand{\Ginv}{ {\mathscr{G}} }&#10;\newcommand{\prj}{ {\mathcal P} }&#10;\newcommand{\Q}{ {\mathcal Q} }&#10;\newcommand{\Ham}{ {\mathcal H} }&#10;\newcommand{\Lag}{ {\cal{L}} }&#10;\newcommand{\M}{ {\mathcal M} }&#10;\newcommand{\N}{ {\mathcal N} }&#10;\newcommand{\T}{ {\mathcal T} }&#10;\newcommand{\order}{ {\mathcal O} }&#10;&#10;\newcommand{\as}{ \alpha_s }&#10;\newcommand{\para}{ \parallel}&#10;\newcommand{\tot}{ {\rm tot} }&#10;\newcommand{\EM}{{\rm em}}&#10;\newcommand{\Tr}{ {\rm Tr} }&#10;\newcommand{\tr}{ {\rm tr} }&#10;\newcommand{\diag}{ {\rm diag} }&#10;\newcommand{\sgn}{ {\rm sgn} }&#10;\newcommand{\ext}{ {\rm ext} }&#10;\newcommand{\vac}{ {\rm vac} }&#10;\newcommand{\Hall}{ {\rm Hall} }&#10;\newcommand{\eff}{ {\rm eff} }&#10;\newcommand{\fermion}{ {\rm fermion} }&#10;\newcommand{\bson}{ {\rm boson} }&#10;\newcommand{\quark}{ {\rm quark} }&#10;\newcommand{\gluon}{ {\rm gluon} }&#10;\newcommand{\ghost}{ {\rm ghost} }&#10;\newcommand{\fin}{ {\rm fin} }&#10;\renewcommand{\div}{ {\rm div} }&#10;\newcommand{\UV}{ {\rm UV} }&#10;\newcommand{\IR}{ {\rm IR} }&#10;\newcommand{\NO}{ {\rm NO} }&#10;\newcommand{\q}{ {\rm q} }&#10;\newcommand{\YM}{ {\rm YM} }&#10;\newcommand{\dyn}{ {\rm dyn} }&#10;\newcommand{\LLL}{ {\rm LLL} }&#10;\newcommand{\hLL}{ {\rm hLL} }&#10;\newcommand{\QCD}{ {\rm QCD} }&#10;\newcommand{\Res}{{ \rm Res }}&#10;\newcommand{\Deb}{ {\rm Debye} }&#10;&#10;\newcommand{\vp}{\vect{p}}&#10;\newcommand{\vk}{\vect{k}}&#10;\newcommand{\vl}{\vect{l}}&#10;\newcommand{\vx}{\vect{x}}&#10;\newcommand{\vgamma}{{\boldsymbol \gamma}}&#10;\newcommand{\vzero}{\vect{0}}&#10;\newcommand{\vv}{\vect{v}}&#10;\newcommand{\vB}{\vect{B}}&#10;&#10;\newcommand{\zero}{ {(0)} }&#10;\newcommand{\one}{ {(1)} }&#10;\newcommand{\two}{ {(2)} }&#10;&#10;\newcommand{\pd}{\partial}&#10;\renewcommand{\=}{&amp;=&amp;}&#10;\newcommand{\nnb}{\nn\\}&#10;&#10;%%%%%%%%%%%%%%%%%%%%%%%%%%%%%%%%%%%%%%%%&#10;\begin{document}&#10;%%%%%%%%%%%%%%%%%%%%%%%%%%%%%%%%%%%%%%%%&#10;&#10;\begin{eqnarray}&#10;\epsilon_p = \pm p_z &#10;\nn&#10;\end{eqnarray}&#10;&#10;%%%%%%%%%%%%%%%%%%%%%%%%%%%%%%%%%%%%%%%%&#10;\end{document}&#10;%%%%%%%%%%%%%%%%%%%%%%%%%%%%%%%%%%%%%%%%"/>
  <p:tag name="IGUANATEXSIZE" val="50"/>
  <p:tag name="IGUANATEXCURSOR" val="3712"/>
  <p:tag name="TRANSPARENCY" val="True"/>
  <p:tag name="LATEXENGINEID" val="0"/>
  <p:tag name="TEMPFOLDER" val="C:\w32tex\IguanaTex\temp\"/>
  <p:tag name="LATEXFORMHEIGHT" val="312"/>
  <p:tag name="LATEXFORMWIDTH" val="384"/>
  <p:tag name="LATEXFORMWRAP" val="True"/>
  <p:tag name="BITMAPVECTOR" val="0"/>
</p:tagLst>
</file>

<file path=ppt/tags/tag86.xml><?xml version="1.0" encoding="utf-8"?>
<p:tagLst xmlns:a="http://schemas.openxmlformats.org/drawingml/2006/main" xmlns:r="http://schemas.openxmlformats.org/officeDocument/2006/relationships" xmlns:p="http://schemas.openxmlformats.org/presentationml/2006/main">
  <p:tag name="OUTPUTDPI" val="1200"/>
  <p:tag name="ORIGINALHEIGHT" val="78.74016"/>
  <p:tag name="ORIGINALWIDTH" val="113.2358"/>
  <p:tag name="LATEXADDIN" val="\documentclass{article}&#10;\pagestyle{empty}&#10;&#10;\usepackage{latexsym}&#10;\usepackage{amsfonts}&#10;\usepackage{amssymb}&#10;\usepackage{amsmath}&#10;\usepackage{bm}&#10;\usepackage{mathrsfs} &#10;\usepackage{color}&#10;&#10;\usepackage{slashed}&#10;&#10;\newcommand{\com}[1]{{\color[rgb]{0,0,1}{#1}}}&#10;\newcommand{\cgd}[1]{{\color[rgb]{1,0,0}{#1}}}&#10;\newcommand{\gr}[1]{{\color[rgb]{0.25,0.7,0.25}{#1}}}&#10;\newcommand{\blue}[1]{\textcolor[named]{Blue}{#1}}&#10;\newcommand{\green}[1]{{\color[rgb]{0.1,0.6,0.2}{#1}}}&#10;\newcommand{\red}[1]{\textcolor[named]{Red}{#1}}&#10;\newcommand{\gray}[1]{{\color[rgb]{0.7,0.7,0.7}{#1}}}&#10;\newcommand{\pp}[1]{{\color[rgb]{0.7,0.3,0.9}{#1}}}&#10;&#10;%%%%%%%%%%%%%%%%%%%%%%%%%%&#10;&#10;\newcommand{\QED}{\mathrm{QED}}&#10;\newcommand{\eq}{\mathrm{eq}}&#10;&#10;%%%%%%%%%%%%%%%%%%%%%%%%%%%&#10;&#10;\newcommand{\sla}{\slashed}&#10;\newcommand{\nn}{\nonumber}&#10;\newcommand\eref[1]{Eq.~(\ref{#1})}&#10;\newcommand\fref[1]{Fig.~\ref{#1}}&#10;&#10;%%%%%%%%%% Greek alphabets&#10;\renewcommand{\a}{\alpha}&#10;\renewcommand{\b}{\beta}&#10;\renewcommand{\d}{{\delta}}&#10;\renewcommand{\k}{\kappa}&#10;\renewcommand{\l}{\lambda}&#10;\newcommand{\Lam}{ \Lambda }&#10;\newcommand{\al}{\alpha}&#10;\newcommand{\be}{\beta}&#10;&#10;\newcommand{\ep}{ \epsilon }&#10;\newcommand{\vep}{ \varepsilon }&#10;\newcommand{\Gam}{ \Gamma }&#10;\newcommand{\gam}{ \gamma }&#10;\newcommand{\bgam}{ {\bm \gamma} }&#10;&#10;\newcommand{\Lm}{ \Lambda }&#10;&#10;%%%%%%%%%% 3D vectors&#10;\newcommand{\bx}{{\bm{x}}}&#10;\newcommand{\br}{{\bm{r}}}&#10;\newcommand{\bk}{{\bm{k}}}&#10;\newcommand{\bp}{{\bm{p}}}&#10;\newcommand{\bq}{{\bm{q}}}&#10;\newcommand{\bv}{{\bm{v}}}&#10;\newcommand{\bA}{{\bm{A}}}&#10;\newcommand{\bB}{{\bm B}}&#10;\newcommand{\bE}{{\bm E}}&#10;\newcommand{\bj}{{\bm j}}&#10;&#10;\newcommand{\integ}{\int\!\!}&#10;\newcommand{\xint}{\int d^4x}&#10;\newcommand{\pint}{\int \frac{d^4p}{ (2\pi)^4}}&#10;\newcommand{\tint}{\int_{-\infty}^{\infty}}&#10;&#10;\newcommand{\id}{\mbox{1}\hspace{-0.25em}\mbox{l}}&#10;\newcommand{\1}{\mbox{1}\hspace{-0.25em}\mbox{l}}&#10;&#10;&#10;\newcommand{\F}{ {\mathscr{F}} }&#10;\newcommand{\G}{ {\mathscr{G}} }&#10;\renewcommand{\Finv}{ {\mathscr{F}} }&#10;\newcommand{\Ginv}{ {\mathscr{G}} }&#10;\newcommand{\prj}{ {\mathcal P} }&#10;\newcommand{\Q}{ {\mathcal Q} }&#10;\newcommand{\Ham}{ {\mathcal H} }&#10;\newcommand{\Lag}{ {\cal{L}} }&#10;\newcommand{\M}{ {\mathcal M} }&#10;\newcommand{\N}{ {\mathcal N} }&#10;\newcommand{\T}{ {\mathcal T} }&#10;\newcommand{\order}{ {\mathcal O} }&#10;&#10;\newcommand{\as}{ \alpha_s }&#10;\newcommand{\para}{ \parallel}&#10;\newcommand{\tot}{ {\rm tot} }&#10;\newcommand{\EM}{{\rm em}}&#10;\newcommand{\Tr}{ {\rm Tr} }&#10;\newcommand{\tr}{ {\rm tr} }&#10;\newcommand{\diag}{ {\rm diag} }&#10;\newcommand{\sgn}{ {\rm sgn} }&#10;\newcommand{\ext}{ {\rm ext} }&#10;\newcommand{\vac}{ {\rm vac} }&#10;\newcommand{\Hall}{ {\rm Hall} }&#10;\newcommand{\eff}{ {\rm eff} }&#10;\newcommand{\fermion}{ {\rm fermion} }&#10;\newcommand{\bson}{ {\rm boson} }&#10;\newcommand{\quark}{ {\rm quark} }&#10;\newcommand{\gluon}{ {\rm gluon} }&#10;\newcommand{\ghost}{ {\rm ghost} }&#10;\newcommand{\fin}{ {\rm fin} }&#10;\renewcommand{\div}{ {\rm div} }&#10;\newcommand{\UV}{ {\rm UV} }&#10;\newcommand{\IR}{ {\rm IR} }&#10;\newcommand{\NO}{ {\rm NO} }&#10;\newcommand{\q}{ {\rm q} }&#10;\newcommand{\YM}{ {\rm YM} }&#10;\newcommand{\dyn}{ {\rm dyn} }&#10;\newcommand{\LLL}{ {\rm LLL} }&#10;\newcommand{\hLL}{ {\rm hLL} }&#10;\newcommand{\QCD}{ {\rm QCD} }&#10;\newcommand{\Res}{{ \rm Res }}&#10;\newcommand{\Deb}{ {\rm Debye} }&#10;&#10;\newcommand{\vp}{\vect{p}}&#10;\newcommand{\vk}{\vect{k}}&#10;\newcommand{\vl}{\vect{l}}&#10;\newcommand{\vx}{\vect{x}}&#10;\newcommand{\vgamma}{{\boldsymbol \gamma}}&#10;\newcommand{\vzero}{\vect{0}}&#10;\newcommand{\vv}{\vect{v}}&#10;\newcommand{\vB}{\vect{B}}&#10;&#10;\newcommand{\zero}{ {(0)} }&#10;\newcommand{\one}{ {(1)} }&#10;\newcommand{\two}{ {(2)} }&#10;&#10;\newcommand{\pd}{\partial}&#10;\renewcommand{\=}{&amp;=&amp;}&#10;\newcommand{\nnb}{\nn\\}&#10;&#10;%%%%%%%%%%%%%%%%%%%%%%%%%%%%%%%%%%%%%%%%&#10;\begin{document}&#10;%%%%%%%%%%%%%%%%%%%%%%%%%%%%%%%%%%%%%%%%&#10;&#10;\begin{eqnarray}&#10;p_z&#10;\nn&#10;\end{eqnarray}&#10;&#10;%%%%%%%%%%%%%%%%%%%%%%%%%%%%%%%%%%%%%%%%&#10;\end{document}&#10;%%%%%%%%%%%%%%%%%%%%%%%%%%%%%%%%%%%%%%%%"/>
  <p:tag name="IGUANATEXSIZE" val="50"/>
  <p:tag name="IGUANATEXCURSOR" val="3694"/>
  <p:tag name="TRANSPARENCY" val="True"/>
  <p:tag name="LATEXENGINEID" val="0"/>
  <p:tag name="TEMPFOLDER" val="C:\w32tex\IguanaTex\temp\"/>
  <p:tag name="LATEXFORMHEIGHT" val="312"/>
  <p:tag name="LATEXFORMWIDTH" val="384"/>
  <p:tag name="LATEXFORMWRAP" val="True"/>
  <p:tag name="BITMAPVECTOR" val="0"/>
</p:tagLst>
</file>

<file path=ppt/tags/tag87.xml><?xml version="1.0" encoding="utf-8"?>
<p:tagLst xmlns:a="http://schemas.openxmlformats.org/drawingml/2006/main" xmlns:r="http://schemas.openxmlformats.org/officeDocument/2006/relationships" xmlns:p="http://schemas.openxmlformats.org/presentationml/2006/main">
  <p:tag name="OUTPUTDPI" val="1200"/>
  <p:tag name="ORIGINALHEIGHT" val="131.9835"/>
  <p:tag name="ORIGINALWIDTH" val="113.2358"/>
  <p:tag name="LATEXADDIN" val="\documentclass{article}&#10;\pagestyle{empty}&#10;&#10;\usepackage{latexsym}&#10;\usepackage{amsfonts}&#10;\usepackage{amssymb}&#10;\usepackage{amsmath}&#10;\usepackage{bm}&#10;\usepackage{mathrsfs} &#10;\usepackage{color}&#10;&#10;\usepackage{slashed}&#10;&#10;\newcommand{\com}[1]{{\color[rgb]{0,0,1}{#1}}}&#10;\newcommand{\cgd}[1]{{\color[rgb]{1,0,0}{#1}}}&#10;\newcommand{\gr}[1]{{\color[rgb]{0.25,0.7,0.25}{#1}}}&#10;\newcommand{\blue}[1]{\textcolor[named]{Blue}{#1}}&#10;\newcommand{\green}[1]{{\color[rgb]{0.1,0.6,0.2}{#1}}}&#10;\newcommand{\red}[1]{\textcolor[named]{Red}{#1}}&#10;\newcommand{\gray}[1]{{\color[rgb]{0.7,0.7,0.7}{#1}}}&#10;\newcommand{\pp}[1]{{\color[rgb]{0.7,0.3,0.9}{#1}}}&#10;&#10;%%%%%%%%%%%%%%%%%%%%%%%%%%&#10;&#10;\newcommand{\QED}{\mathrm{QED}}&#10;\newcommand{\eq}{\mathrm{eq}}&#10;&#10;%%%%%%%%%%%%%%%%%%%%%%%%%%%&#10;&#10;\newcommand{\sla}{\slashed}&#10;\newcommand{\nn}{\nonumber}&#10;\newcommand\eref[1]{Eq.~(\ref{#1})}&#10;\newcommand\fref[1]{Fig.~\ref{#1}}&#10;&#10;%%%%%%%%%% Greek alphabets&#10;\renewcommand{\a}{\alpha}&#10;\renewcommand{\b}{\beta}&#10;\renewcommand{\d}{{\delta}}&#10;\renewcommand{\k}{\kappa}&#10;\renewcommand{\l}{\lambda}&#10;\newcommand{\Lam}{ \Lambda }&#10;\newcommand{\al}{\alpha}&#10;\newcommand{\be}{\beta}&#10;&#10;\newcommand{\ep}{ \epsilon }&#10;\newcommand{\vep}{ \varepsilon }&#10;\newcommand{\Gam}{ \Gamma }&#10;\newcommand{\gam}{ \gamma }&#10;\newcommand{\bgam}{ {\bm \gamma} }&#10;&#10;\newcommand{\Lm}{ \Lambda }&#10;&#10;%%%%%%%%%% 3D vectors&#10;\newcommand{\bx}{{\bm{x}}}&#10;\newcommand{\br}{{\bm{r}}}&#10;\newcommand{\bk}{{\bm{k}}}&#10;\newcommand{\bp}{{\bm{p}}}&#10;\newcommand{\bq}{{\bm{q}}}&#10;\newcommand{\bv}{{\bm{v}}}&#10;\newcommand{\bA}{{\bm{A}}}&#10;\newcommand{\bB}{{\bm B}}&#10;\newcommand{\bE}{{\bm E}}&#10;\newcommand{\bj}{{\bm j}}&#10;&#10;\newcommand{\integ}{\int\!\!}&#10;\newcommand{\xint}{\int d^4x}&#10;\newcommand{\pint}{\int \frac{d^4p}{ (2\pi)^4}}&#10;\newcommand{\tint}{\int_{-\infty}^{\infty}}&#10;&#10;\newcommand{\id}{\mbox{1}\hspace{-0.25em}\mbox{l}}&#10;\newcommand{\1}{\mbox{1}\hspace{-0.25em}\mbox{l}}&#10;&#10;&#10;\newcommand{\F}{ {\mathscr{F}} }&#10;\newcommand{\G}{ {\mathscr{G}} }&#10;\renewcommand{\Finv}{ {\mathscr{F}} }&#10;\newcommand{\Ginv}{ {\mathscr{G}} }&#10;\newcommand{\prj}{ {\mathcal P} }&#10;\newcommand{\Q}{ {\mathcal Q} }&#10;\newcommand{\Ham}{ {\mathcal H} }&#10;\newcommand{\Lag}{ {\cal{L}} }&#10;\newcommand{\M}{ {\mathcal M} }&#10;\newcommand{\N}{ {\mathcal N} }&#10;\newcommand{\T}{ {\mathcal T} }&#10;\newcommand{\order}{ {\mathcal O} }&#10;&#10;\newcommand{\as}{ \alpha_s }&#10;\newcommand{\para}{ \parallel}&#10;\newcommand{\tot}{ {\rm tot} }&#10;\newcommand{\EM}{{\rm em}}&#10;\newcommand{\Tr}{ {\rm Tr} }&#10;\newcommand{\tr}{ {\rm tr} }&#10;\newcommand{\diag}{ {\rm diag} }&#10;\newcommand{\sgn}{ {\rm sgn} }&#10;\newcommand{\ext}{ {\rm ext} }&#10;\newcommand{\vac}{ {\rm vac} }&#10;\newcommand{\Hall}{ {\rm Hall} }&#10;\newcommand{\eff}{ {\rm eff} }&#10;\newcommand{\fermion}{ {\rm fermion} }&#10;\newcommand{\bson}{ {\rm boson} }&#10;\newcommand{\quark}{ {\rm quark} }&#10;\newcommand{\gluon}{ {\rm gluon} }&#10;\newcommand{\ghost}{ {\rm ghost} }&#10;\newcommand{\fin}{ {\rm fin} }&#10;\renewcommand{\div}{ {\rm div} }&#10;\newcommand{\UV}{ {\rm UV} }&#10;\newcommand{\IR}{ {\rm IR} }&#10;\newcommand{\NO}{ {\rm NO} }&#10;\newcommand{\q}{ {\rm q} }&#10;\newcommand{\YM}{ {\rm YM} }&#10;\newcommand{\dyn}{ {\rm dyn} }&#10;\newcommand{\LLL}{ {\rm LLL} }&#10;\newcommand{\hLL}{ {\rm hLL} }&#10;\newcommand{\QCD}{ {\rm QCD} }&#10;\newcommand{\Res}{{ \rm Res }}&#10;\newcommand{\Deb}{ {\rm Debye} }&#10;&#10;\newcommand{\vp}{\vect{p}}&#10;\newcommand{\vk}{\vect{k}}&#10;\newcommand{\vl}{\vect{l}}&#10;\newcommand{\vx}{\vect{x}}&#10;\newcommand{\vgamma}{{\boldsymbol \gamma}}&#10;\newcommand{\vzero}{\vect{0}}&#10;\newcommand{\vv}{\vect{v}}&#10;\newcommand{\vB}{\vect{B}}&#10;&#10;\newcommand{\zero}{ {(0)} }&#10;\newcommand{\one}{ {(1)} }&#10;\newcommand{\two}{ {(2)} }&#10;&#10;\newcommand{\pd}{\partial}&#10;\renewcommand{\=}{&amp;=&amp;}&#10;\newcommand{\nnb}{\nn\\}&#10;&#10;%%%%%%%%%%%%%%%%%%%%%%%%%%%%%%%%%%%%%%%%&#10;\begin{document}&#10;%%%%%%%%%%%%%%%%%%%%%%%%%%%%%%%%%%%%%%%%&#10;&#10;\begin{eqnarray}&#10;p_z'&#10;\nn&#10;\end{eqnarray}&#10;&#10;%%%%%%%%%%%%%%%%%%%%%%%%%%%%%%%%%%%%%%%%&#10;\end{document}&#10;%%%%%%%%%%%%%%%%%%%%%%%%%%%%%%%%%%%%%%%%"/>
  <p:tag name="IGUANATEXSIZE" val="50"/>
  <p:tag name="IGUANATEXCURSOR" val="3695"/>
  <p:tag name="TRANSPARENCY" val="True"/>
  <p:tag name="LATEXENGINEID" val="0"/>
  <p:tag name="TEMPFOLDER" val="C:\w32tex\IguanaTex\temp\"/>
  <p:tag name="LATEXFORMHEIGHT" val="312"/>
  <p:tag name="LATEXFORMWIDTH" val="384"/>
  <p:tag name="LATEXFORMWRAP" val="True"/>
  <p:tag name="BITMAPVECTOR" val="0"/>
</p:tagLst>
</file>

<file path=ppt/tags/tag88.xml><?xml version="1.0" encoding="utf-8"?>
<p:tagLst xmlns:a="http://schemas.openxmlformats.org/drawingml/2006/main" xmlns:r="http://schemas.openxmlformats.org/officeDocument/2006/relationships" xmlns:p="http://schemas.openxmlformats.org/presentationml/2006/main">
  <p:tag name="OUTPUTDPI" val="1200"/>
  <p:tag name="ORIGINALHEIGHT" val="78.74016"/>
  <p:tag name="ORIGINALWIDTH" val="51.74354"/>
  <p:tag name="LATEXADDIN" val="\documentclass{article}&#10;\pagestyle{empty}&#10;&#10;\usepackage{latexsym}&#10;\usepackage{amsfonts}&#10;\usepackage{amssymb}&#10;\usepackage{amsmath}&#10;\usepackage{bm}&#10;\usepackage{mathrsfs} &#10;\usepackage{color}&#10;&#10;\usepackage{slashed}&#10;&#10;\newcommand{\com}[1]{{\color[rgb]{0,0,1}{#1}}}&#10;\newcommand{\cgd}[1]{{\color[rgb]{1,0,0}{#1}}}&#10;\newcommand{\gr}[1]{{\color[rgb]{0.25,0.7,0.25}{#1}}}&#10;\newcommand{\blue}[1]{\textcolor[named]{Blue}{#1}}&#10;\newcommand{\green}[1]{{\color[rgb]{0.1,0.6,0.2}{#1}}}&#10;\newcommand{\red}[1]{\textcolor[named]{Red}{#1}}&#10;\newcommand{\gray}[1]{{\color[rgb]{0.7,0.7,0.7}{#1}}}&#10;\newcommand{\pp}[1]{{\color[rgb]{0.7,0.3,0.9}{#1}}}&#10;&#10;%%%%%%%%%%%%%%%%%%%%%%%%%%&#10;&#10;\newcommand{\QED}{\mathrm{QED}}&#10;\newcommand{\eq}{\mathrm{eq}}&#10;&#10;%%%%%%%%%%%%%%%%%%%%%%%%%%%&#10;&#10;\newcommand{\sla}{\slashed}&#10;\newcommand{\nn}{\nonumber}&#10;\newcommand\eref[1]{Eq.~(\ref{#1})}&#10;\newcommand\fref[1]{Fig.~\ref{#1}}&#10;&#10;%%%%%%%%%% Greek alphabets&#10;\renewcommand{\a}{\alpha}&#10;\renewcommand{\b}{\beta}&#10;\renewcommand{\d}{{\delta}}&#10;\renewcommand{\k}{\kappa}&#10;\renewcommand{\l}{\lambda}&#10;\newcommand{\Lam}{ \Lambda }&#10;\newcommand{\al}{\alpha}&#10;\newcommand{\be}{\beta}&#10;&#10;\newcommand{\ep}{ \epsilon }&#10;\newcommand{\vep}{ \varepsilon }&#10;\newcommand{\Gam}{ \Gamma }&#10;\newcommand{\gam}{ \gamma }&#10;\newcommand{\bgam}{ {\bm \gamma} }&#10;&#10;\newcommand{\Lm}{ \Lambda }&#10;&#10;%%%%%%%%%% 3D vectors&#10;\newcommand{\bx}{{\bm{x}}}&#10;\newcommand{\br}{{\bm{r}}}&#10;\newcommand{\bk}{{\bm{k}}}&#10;\newcommand{\bp}{{\bm{p}}}&#10;\newcommand{\bq}{{\bm{q}}}&#10;\newcommand{\bv}{{\bm{v}}}&#10;\newcommand{\bA}{{\bm{A}}}&#10;\newcommand{\bB}{{\bm B}}&#10;\newcommand{\bE}{{\bm E}}&#10;\newcommand{\bj}{{\bm j}}&#10;&#10;\newcommand{\integ}{\int\!\!}&#10;\newcommand{\xint}{\int d^4x}&#10;\newcommand{\pint}{\int \frac{d^4p}{ (2\pi)^4}}&#10;\newcommand{\tint}{\int_{-\infty}^{\infty}}&#10;&#10;\newcommand{\id}{\mbox{1}\hspace{-0.25em}\mbox{l}}&#10;\newcommand{\1}{\mbox{1}\hspace{-0.25em}\mbox{l}}&#10;&#10;&#10;\newcommand{\F}{ {\mathscr{F}} }&#10;\newcommand{\G}{ {\mathscr{G}} }&#10;\renewcommand{\Finv}{ {\mathscr{F}} }&#10;\newcommand{\Ginv}{ {\mathscr{G}} }&#10;\newcommand{\prj}{ {\mathcal P} }&#10;\newcommand{\Q}{ {\mathcal Q} }&#10;\newcommand{\Ham}{ {\mathcal H} }&#10;\newcommand{\Lag}{ {\cal{L}} }&#10;\newcommand{\M}{ {\mathcal M} }&#10;\newcommand{\N}{ {\mathcal N} }&#10;\newcommand{\T}{ {\mathcal T} }&#10;\newcommand{\order}{ {\mathcal O} }&#10;&#10;\newcommand{\as}{ \alpha_s }&#10;\newcommand{\para}{ \parallel}&#10;\newcommand{\tot}{ {\rm tot} }&#10;\newcommand{\EM}{{\rm em}}&#10;\newcommand{\Tr}{ {\rm Tr} }&#10;\newcommand{\tr}{ {\rm tr} }&#10;\newcommand{\diag}{ {\rm diag} }&#10;\newcommand{\sgn}{ {\rm sgn} }&#10;\newcommand{\ext}{ {\rm ext} }&#10;\newcommand{\vac}{ {\rm vac} }&#10;\newcommand{\Hall}{ {\rm Hall} }&#10;\newcommand{\eff}{ {\rm eff} }&#10;\newcommand{\fermion}{ {\rm fermion} }&#10;\newcommand{\bson}{ {\rm boson} }&#10;\newcommand{\quark}{ {\rm quark} }&#10;\newcommand{\gluon}{ {\rm gluon} }&#10;\newcommand{\ghost}{ {\rm ghost} }&#10;\newcommand{\fin}{ {\rm fin} }&#10;\renewcommand{\div}{ {\rm div} }&#10;\newcommand{\UV}{ {\rm UV} }&#10;\newcommand{\IR}{ {\rm IR} }&#10;\newcommand{\NO}{ {\rm NO} }&#10;\newcommand{\q}{ {\rm q} }&#10;\newcommand{\YM}{ {\rm YM} }&#10;\newcommand{\dyn}{ {\rm dyn} }&#10;\newcommand{\LLL}{ {\rm LLL} }&#10;\newcommand{\hLL}{ {\rm hLL} }&#10;\newcommand{\QCD}{ {\rm QCD} }&#10;\newcommand{\Res}{{ \rm Res }}&#10;\newcommand{\Deb}{ {\rm Debye} }&#10;&#10;\newcommand{\vp}{\vect{p}}&#10;\newcommand{\vk}{\vect{k}}&#10;\newcommand{\vl}{\vect{l}}&#10;\newcommand{\vx}{\vect{x}}&#10;\newcommand{\vgamma}{{\boldsymbol \gamma}}&#10;\newcommand{\vzero}{\vect{0}}&#10;\newcommand{\vv}{\vect{v}}&#10;\newcommand{\vB}{\vect{B}}&#10;&#10;\newcommand{\zero}{ {(0)} }&#10;\newcommand{\one}{ {(1)} }&#10;\newcommand{\two}{ {(2)} }&#10;&#10;\newcommand{\pd}{\partial}&#10;\renewcommand{\=}{&amp;=&amp;}&#10;\newcommand{\nnb}{\nn\\}&#10;&#10;%%%%%%%%%%%%%%%%%%%%%%%%%%%%%%%%%%%%%%%%&#10;\begin{document}&#10;%%%%%%%%%%%%%%%%%%%%%%%%%%%%%%%%%%%%%%%%&#10;&#10;\begin{eqnarray}&#10;q&#10;\nn&#10;\end{eqnarray}&#10;&#10;%%%%%%%%%%%%%%%%%%%%%%%%%%%%%%%%%%%%%%%%&#10;\end{document}&#10;%%%%%%%%%%%%%%%%%%%%%%%%%%%%%%%%%%%%%%%%"/>
  <p:tag name="IGUANATEXSIZE" val="50"/>
  <p:tag name="IGUANATEXCURSOR" val="3692"/>
  <p:tag name="TRANSPARENCY" val="True"/>
  <p:tag name="LATEXENGINEID" val="0"/>
  <p:tag name="TEMPFOLDER" val="C:\w32tex\IguanaTex\temp\"/>
  <p:tag name="LATEXFORMHEIGHT" val="312"/>
  <p:tag name="LATEXFORMWIDTH" val="384"/>
  <p:tag name="LATEXFORMWRAP" val="True"/>
  <p:tag name="BITMAPVECTOR" val="0"/>
</p:tagLst>
</file>

<file path=ppt/tags/tag89.xml><?xml version="1.0" encoding="utf-8"?>
<p:tagLst xmlns:a="http://schemas.openxmlformats.org/drawingml/2006/main" xmlns:r="http://schemas.openxmlformats.org/officeDocument/2006/relationships" xmlns:p="http://schemas.openxmlformats.org/presentationml/2006/main">
  <p:tag name="OUTPUTDPI" val="1200"/>
  <p:tag name="ORIGINALHEIGHT" val="115.4856"/>
  <p:tag name="ORIGINALWIDTH" val="139.4826"/>
  <p:tag name="LATEXADDIN" val="\documentclass{article}&#10;\pagestyle{empty}&#10;&#10;\usepackage{latexsym}&#10;\usepackage{amsfonts}&#10;\usepackage{amssymb}&#10;\usepackage{amsmath}&#10;\usepackage{bm}&#10;\usepackage{mathrsfs} &#10;\usepackage{color}&#10;&#10;\usepackage{slashed}&#10;&#10;\newcommand{\com}[1]{{\color[rgb]{0,0,1}{#1}}}&#10;\newcommand{\cgd}[1]{{\color[rgb]{1,0,0}{#1}}}&#10;\newcommand{\gr}[1]{{\color[rgb]{0.25,0.7,0.25}{#1}}}&#10;\newcommand{\blue}[1]{\textcolor[named]{Blue}{#1}}&#10;\newcommand{\green}[1]{{\color[rgb]{0.1,0.6,0.2}{#1}}}&#10;\newcommand{\red}[1]{\textcolor[named]{Red}{#1}}&#10;\newcommand{\gray}[1]{{\color[rgb]{0.7,0.7,0.7}{#1}}}&#10;\newcommand{\pp}[1]{{\color[rgb]{0.7,0.3,0.9}{#1}}}&#10;&#10;%%%%%%%%%%%%%%%%%%%%%%%%%%&#10;&#10;\newcommand{\QED}{\mathrm{QED}}&#10;\newcommand{\eq}{\mathrm{eq}}&#10;&#10;%%%%%%%%%%%%%%%%%%%%%%%%%%%&#10;&#10;\newcommand{\sla}{\slashed}&#10;\newcommand{\nn}{\nonumber}&#10;\newcommand\eref[1]{Eq.~(\ref{#1})}&#10;\newcommand\fref[1]{Fig.~\ref{#1}}&#10;&#10;%%%%%%%%%% Greek alphabets&#10;\renewcommand{\a}{\alpha}&#10;\renewcommand{\b}{\beta}&#10;\renewcommand{\d}{{\delta}}&#10;\renewcommand{\k}{\kappa}&#10;\renewcommand{\l}{\lambda}&#10;\newcommand{\Lam}{ \Lambda }&#10;\newcommand{\al}{\alpha}&#10;\newcommand{\be}{\beta}&#10;&#10;\newcommand{\ep}{ \epsilon }&#10;\newcommand{\vep}{ \varepsilon }&#10;\newcommand{\Gam}{ \Gamma }&#10;\newcommand{\gam}{ \gamma }&#10;\newcommand{\bgam}{ {\bm \gamma} }&#10;&#10;\newcommand{\Lm}{ \Lambda }&#10;&#10;%%%%%%%%%% 3D vectors&#10;\newcommand{\bx}{{\bm{x}}}&#10;\newcommand{\br}{{\bm{r}}}&#10;\newcommand{\bk}{{\bm{k}}}&#10;\newcommand{\bp}{{\bm{p}}}&#10;\newcommand{\bq}{{\bm{q}}}&#10;\newcommand{\bv}{{\bm{v}}}&#10;\newcommand{\bA}{{\bm{A}}}&#10;\newcommand{\bB}{{\bm B}}&#10;\newcommand{\bE}{{\bm E}}&#10;\newcommand{\bj}{{\bm j}}&#10;&#10;\newcommand{\integ}{\int\!\!}&#10;\newcommand{\xint}{\int d^4x}&#10;\newcommand{\pint}{\int \frac{d^4p}{ (2\pi)^4}}&#10;\newcommand{\tint}{\int_{-\infty}^{\infty}}&#10;&#10;\newcommand{\id}{\mbox{1}\hspace{-0.25em}\mbox{l}}&#10;\newcommand{\1}{\mbox{1}\hspace{-0.25em}\mbox{l}}&#10;&#10;&#10;\newcommand{\F}{ {\mathscr{F}} }&#10;\newcommand{\G}{ {\mathscr{G}} }&#10;\renewcommand{\Finv}{ {\mathscr{F}} }&#10;\newcommand{\Ginv}{ {\mathscr{G}} }&#10;\newcommand{\prj}{ {\mathcal P} }&#10;\newcommand{\Q}{ {\mathcal Q} }&#10;\newcommand{\Ham}{ {\mathcal H} }&#10;\newcommand{\Lag}{ {\cal{L}} }&#10;\newcommand{\M}{ {\mathcal M} }&#10;\newcommand{\N}{ {\mathcal N} }&#10;\newcommand{\T}{ {\mathcal T} }&#10;\newcommand{\order}{ {\mathcal O} }&#10;&#10;\newcommand{\as}{ \alpha_s }&#10;\newcommand{\para}{ \parallel}&#10;\newcommand{\tot}{ {\rm tot} }&#10;\newcommand{\EM}{{\rm em}}&#10;\newcommand{\Tr}{ {\rm Tr} }&#10;\newcommand{\tr}{ {\rm tr} }&#10;\newcommand{\diag}{ {\rm diag} }&#10;\newcommand{\sgn}{ {\rm sgn} }&#10;\newcommand{\ext}{ {\rm ext} }&#10;\newcommand{\vac}{ {\rm vac} }&#10;\newcommand{\Hall}{ {\rm Hall} }&#10;\newcommand{\eff}{ {\rm eff} }&#10;\newcommand{\fermion}{ {\rm fermion} }&#10;\newcommand{\bson}{ {\rm boson} }&#10;\newcommand{\quark}{ {\rm quark} }&#10;\newcommand{\gluon}{ {\rm gluon} }&#10;\newcommand{\ghost}{ {\rm ghost} }&#10;\newcommand{\fin}{ {\rm fin} }&#10;\renewcommand{\div}{ {\rm div} }&#10;\newcommand{\UV}{ {\rm UV} }&#10;\newcommand{\IR}{ {\rm IR} }&#10;\newcommand{\NO}{ {\rm NO} }&#10;\newcommand{\q}{ {\rm q} }&#10;\newcommand{\YM}{ {\rm YM} }&#10;\newcommand{\dyn}{ {\rm dyn} }&#10;\newcommand{\LLL}{ {\rm LLL} }&#10;\newcommand{\hLL}{ {\rm hLL} }&#10;\newcommand{\QCD}{ {\rm QCD} }&#10;\newcommand{\Res}{{ \rm Res }}&#10;\newcommand{\Deb}{ {\rm Debye} }&#10;&#10;\newcommand{\vp}{\vect{p}}&#10;\newcommand{\vk}{\vect{k}}&#10;\newcommand{\vl}{\vect{l}}&#10;\newcommand{\vx}{\vect{x}}&#10;\newcommand{\vgamma}{{\boldsymbol \gamma}}&#10;\newcommand{\vzero}{\vect{0}}&#10;\newcommand{\vv}{\vect{v}}&#10;\newcommand{\vB}{\vect{B}}&#10;&#10;\newcommand{\zero}{ {(0)} }&#10;\newcommand{\one}{ {(1)} }&#10;\newcommand{\two}{ {(2)} }&#10;&#10;\newcommand{\pd}{\partial}&#10;\renewcommand{\=}{&amp;=&amp;}&#10;\newcommand{\nnb}{\nn\\}&#10;&#10;%%%%%%%%%%%%%%%%%%%%%%%%%%%%%%%%%%%%%%%%&#10;\begin{document}&#10;%%%%%%%%%%%%%%%%%%%%%%%%%%%%%%%%%%%%%%%%&#10;&#10;\begin{eqnarray}&#10;\com{R^\uparrow}&#10;\nn&#10;\end{eqnarray}&#10;&#10;%%%%%%%%%%%%%%%%%%%%%%%%%%%%%%%%%%%%%%%%&#10;\end{document}&#10;%%%%%%%%%%%%%%%%%%%%%%%%%%%%%%%%%%%%%%%%"/>
  <p:tag name="IGUANATEXSIZE" val="50"/>
  <p:tag name="IGUANATEXCURSOR" val="3706"/>
  <p:tag name="TRANSPARENCY" val="True"/>
  <p:tag name="LATEXENGINEID" val="0"/>
  <p:tag name="TEMPFOLDER" val="C:\w32tex\IguanaTex\temp\"/>
  <p:tag name="LATEXFORMHEIGHT" val="312"/>
  <p:tag name="LATEXFORMWIDTH" val="384"/>
  <p:tag name="LATEXFORMWRAP" val="True"/>
  <p:tag name="BITMAPVECTOR" val="0"/>
</p:tagLst>
</file>

<file path=ppt/tags/tag9.xml><?xml version="1.0" encoding="utf-8"?>
<p:tagLst xmlns:a="http://schemas.openxmlformats.org/drawingml/2006/main" xmlns:r="http://schemas.openxmlformats.org/officeDocument/2006/relationships" xmlns:p="http://schemas.openxmlformats.org/presentationml/2006/main">
  <p:tag name="OUTPUTDPI" val="1200"/>
  <p:tag name="ORIGINALHEIGHT" val="82.48969"/>
  <p:tag name="ORIGINALWIDTH" val="50.2437"/>
  <p:tag name="LATEXADDIN" val="\documentclass{article}&#10;\pagestyle{empty}&#10;&#10;\usepackage{latexsym}&#10;\usepackage{amsfonts}&#10;\usepackage{amssymb}&#10;\usepackage{amsmath}&#10;\usepackage{bm}&#10;\usepackage{mathrsfs} &#10;\usepackage{color}&#10;&#10;\usepackage{slashed}&#10;&#10;\newcommand{\com}[1]{{\color[rgb]{0,0,1}{#1}}}&#10;\newcommand{\cgd}[1]{{\color[rgb]{1,0,0}{#1}}}&#10;\newcommand{\gr}[1]{{\color[rgb]{0.25,0.7,0.25}{#1}}}&#10;\newcommand{\blue}[1]{\textcolor[named]{Blue}{#1}}&#10;\newcommand{\green}[1]{{\color[rgb]{0.1,0.6,0.2}{#1}}}&#10;\newcommand{\red}[1]{\textcolor[named]{Red}{#1}}&#10;\newcommand{\gray}[1]{{\color[rgb]{0.7,0.7,0.7}{#1}}}&#10;\newcommand{\pp}[1]{{\color[rgb]{0.7,0.3,0.9}{#1}}}&#10;&#10;%%%%%%%%%%%%%%%%%%%%%%%%%%&#10;&#10;\newcommand{\QED}{\mathrm{QED}}&#10;\newcommand{\eq}{\mathrm{eq}}&#10;&#10;%%%%%%%%%%%%%%%%%%%%%%%%%%%&#10;&#10;\newcommand{\sla}{\slashed}&#10;\newcommand{\nn}{\nonumber}&#10;\newcommand\eref[1]{Eq.~(\ref{#1})}&#10;\newcommand\fref[1]{Fig.~\ref{#1}}&#10;&#10;%%%%%%%%%% Greek alphabets&#10;\renewcommand{\a}{\alpha}&#10;\renewcommand{\b}{\beta}&#10;\renewcommand{\d}{{\delta}}&#10;\renewcommand{\k}{\kappa}&#10;\renewcommand{\l}{\lambda}&#10;\newcommand{\Lam}{ \Lambda }&#10;\newcommand{\al}{\alpha}&#10;\newcommand{\be}{\beta}&#10;&#10;\newcommand{\ep}{ \epsilon }&#10;\newcommand{\vep}{ \varepsilon }&#10;\newcommand{\Gam}{ \Gamma }&#10;\newcommand{\gam}{ \gamma }&#10;\newcommand{\bgam}{ {\bm \gamma} }&#10;&#10;\newcommand{\Lm}{ \Lambda }&#10;&#10;%%%%%%%%%% 3D vectors&#10;\newcommand{\bx}{{\bm{x}}}&#10;\newcommand{\br}{{\bm{r}}}&#10;\newcommand{\bk}{{\bm{k}}}&#10;\newcommand{\bp}{{\bm{p}}}&#10;\newcommand{\bq}{{\bm{q}}}&#10;\newcommand{\bv}{{\bm{v}}}&#10;\newcommand{\bA}{{\bm{A}}}&#10;\newcommand{\bB}{{\bm B}}&#10;\newcommand{\bE}{{\bm E}}&#10;\newcommand{\bj}{{\bm j}}&#10;&#10;\newcommand{\integ}{\int\!\!}&#10;\newcommand{\xint}{\int d^4x}&#10;\newcommand{\pint}{\int \frac{d^4p}{ (2\pi)^4}}&#10;\newcommand{\tint}{\int_{-\infty}^{\infty}}&#10;&#10;\newcommand{\id}{\mbox{1}\hspace{-0.25em}\mbox{l}}&#10;\newcommand{\1}{\mbox{1}\hspace{-0.25em}\mbox{l}}&#10;&#10;&#10;\newcommand{\F}{ {\mathscr{F}} }&#10;\newcommand{\G}{ {\mathscr{G}} }&#10;\renewcommand{\Finv}{ {\mathscr{F}} }&#10;\newcommand{\Ginv}{ {\mathscr{G}} }&#10;\newcommand{\prj}{ {\mathcal P} }&#10;\newcommand{\Q}{ {\mathcal Q} }&#10;\newcommand{\Ham}{ {\mathcal H} }&#10;\newcommand{\Lag}{ {\cal{L}} }&#10;\newcommand{\M}{ {\mathcal M} }&#10;\newcommand{\N}{ {\mathcal N} }&#10;\newcommand{\T}{ {\mathcal T} }&#10;\newcommand{\order}{ {\mathcal O} }&#10;&#10;\newcommand{\as}{ \alpha_s }&#10;\newcommand{\para}{ \parallel}&#10;\newcommand{\tot}{ {\rm tot} }&#10;\newcommand{\EM}{{\rm em}}&#10;\newcommand{\Tr}{ {\rm Tr} }&#10;\newcommand{\tr}{ {\rm tr} }&#10;\newcommand{\diag}{ {\rm diag} }&#10;\newcommand{\sgn}{ {\rm sgn} }&#10;\newcommand{\ext}{ {\rm ext} }&#10;\newcommand{\vac}{ {\rm vac} }&#10;\newcommand{\Hall}{ {\rm Hall} }&#10;\newcommand{\eff}{ {\rm eff} }&#10;\newcommand{\fermion}{ {\rm fermion} }&#10;\newcommand{\bson}{ {\rm boson} }&#10;\newcommand{\quark}{ {\rm quark} }&#10;\newcommand{\gluon}{ {\rm gluon} }&#10;\newcommand{\ghost}{ {\rm ghost} }&#10;\newcommand{\fin}{ {\rm fin} }&#10;\renewcommand{\div}{ {\rm div} }&#10;\newcommand{\UV}{ {\rm UV} }&#10;\newcommand{\IR}{ {\rm IR} }&#10;\newcommand{\NO}{ {\rm NO} }&#10;\newcommand{\q}{ {\rm q} }&#10;\newcommand{\YM}{ {\rm YM} }&#10;\newcommand{\dyn}{ {\rm dyn} }&#10;\newcommand{\LLL}{ {\rm LLL} }&#10;\newcommand{\hLL}{ {\rm hLL} }&#10;\newcommand{\QCD}{ {\rm QCD} }&#10;\newcommand{\Res}{{ \rm Res }}&#10;\newcommand{\Deb}{ {\rm Debye} }&#10;&#10;\newcommand{\vp}{\vect{p}}&#10;\newcommand{\vk}{\vect{k}}&#10;\newcommand{\vl}{\vect{l}}&#10;\newcommand{\vx}{\vect{x}}&#10;\newcommand{\vgamma}{{\boldsymbol \gamma}}&#10;\newcommand{\vzero}{\vect{0}}&#10;\newcommand{\vv}{\vect{v}}&#10;\newcommand{\vB}{\vect{B}}&#10;&#10;\newcommand{\zero}{ {(0)} }&#10;\newcommand{\one}{ {(1)} }&#10;\newcommand{\two}{ {(2)} }&#10;&#10;\newcommand{\pd}{\partial}&#10;\renewcommand{\=}{&amp;=&amp;}&#10;\newcommand{\nnb}{\nn\\}&#10;&#10;%%%%%%%%%%%%%%%%%%%%%%%%%%%%%%%%%%%%%%%%&#10;\begin{document}&#10;%%%%%%%%%%%%%%%%%%%%%%%%%%%%%%%%%%%%%%%%&#10;&#10;\begin{eqnarray}&#10;2&#10;\nn&#10;\end{eqnarray}&#10;&#10;%%%%%%%%%%%%%%%%%%%%%%%%%%%%%%%%%%%%%%%%&#10;\end{document}&#10;%%%%%%%%%%%%%%%%%%%%%%%%%%%%%%%%%%%%%%%%"/>
  <p:tag name="IGUANATEXSIZE" val="50"/>
  <p:tag name="IGUANATEXCURSOR" val="3692"/>
  <p:tag name="TRANSPARENCY" val="True"/>
  <p:tag name="FILENAME" val=""/>
  <p:tag name="LATEXENGINEID" val="0"/>
  <p:tag name="TEMPFOLDER" val="C:\w32tex\IguanaTex\temp\"/>
  <p:tag name="LATEXFORMHEIGHT" val="312"/>
  <p:tag name="LATEXFORMWIDTH" val="384"/>
  <p:tag name="LATEXFORMWRAP" val="True"/>
  <p:tag name="BITMAPVECTOR" val="0"/>
</p:tagLst>
</file>

<file path=ppt/tags/tag90.xml><?xml version="1.0" encoding="utf-8"?>
<p:tagLst xmlns:a="http://schemas.openxmlformats.org/drawingml/2006/main" xmlns:r="http://schemas.openxmlformats.org/officeDocument/2006/relationships" xmlns:p="http://schemas.openxmlformats.org/presentationml/2006/main">
  <p:tag name="OUTPUTDPI" val="1200"/>
  <p:tag name="ORIGINALHEIGHT" val="140.9824"/>
  <p:tag name="ORIGINALWIDTH" val="638.9202"/>
  <p:tag name="LATEXADDIN" val="\documentclass{article}&#10;\pagestyle{empty}&#10;&#10;\usepackage{latexsym}&#10;\usepackage{amsfonts}&#10;\usepackage{amssymb}&#10;\usepackage{amsmath}&#10;\usepackage{bm}&#10;\usepackage{mathrsfs} &#10;\usepackage{color}&#10;&#10;\usepackage{slashed}&#10;&#10;\newcommand{\com}[1]{{\color[rgb]{0,0,1}{#1}}}&#10;\newcommand{\cgd}[1]{{\color[rgb]{1,0,0}{#1}}}&#10;\newcommand{\gr}[1]{{\color[rgb]{0.25,0.7,0.25}{#1}}}&#10;\newcommand{\blue}[1]{\textcolor[named]{Blue}{#1}}&#10;\newcommand{\green}[1]{{\color[rgb]{0.1,0.6,0.2}{#1}}}&#10;\newcommand{\red}[1]{\textcolor[named]{Red}{#1}}&#10;\newcommand{\gray}[1]{{\color[rgb]{0.7,0.7,0.7}{#1}}}&#10;\newcommand{\pp}[1]{{\color[rgb]{0.7,0.3,0.9}{#1}}}&#10;&#10;%%%%%%%%%%%%%%%%%%%%%%%%%%&#10;&#10;\newcommand{\QED}{\mathrm{QED}}&#10;\newcommand{\eq}{\mathrm{eq}}&#10;&#10;%%%%%%%%%%%%%%%%%%%%%%%%%%%&#10;&#10;\newcommand{\sla}{\slashed}&#10;\newcommand{\nn}{\nonumber}&#10;\newcommand\eref[1]{Eq.~(\ref{#1})}&#10;\newcommand\fref[1]{Fig.~\ref{#1}}&#10;&#10;%%%%%%%%%% Greek alphabets&#10;\renewcommand{\a}{\alpha}&#10;\renewcommand{\b}{\beta}&#10;\renewcommand{\d}{{\delta}}&#10;\renewcommand{\k}{\kappa}&#10;\renewcommand{\l}{\lambda}&#10;\newcommand{\Lam}{ \Lambda }&#10;\newcommand{\al}{\alpha}&#10;\newcommand{\be}{\beta}&#10;&#10;\newcommand{\ep}{ \epsilon }&#10;\newcommand{\vep}{ \varepsilon }&#10;\newcommand{\Gam}{ \Gamma }&#10;\newcommand{\gam}{ \gamma }&#10;\newcommand{\bgam}{ {\bm \gamma} }&#10;&#10;\newcommand{\Lm}{ \Lambda }&#10;&#10;%%%%%%%%%% 3D vectors&#10;\newcommand{\bx}{{\bm{x}}}&#10;\newcommand{\br}{{\bm{r}}}&#10;\newcommand{\bk}{{\bm{k}}}&#10;\newcommand{\bp}{{\bm{p}}}&#10;\newcommand{\bq}{{\bm{q}}}&#10;\newcommand{\bv}{{\bm{v}}}&#10;\newcommand{\bA}{{\bm{A}}}&#10;\newcommand{\bB}{{\bm B}}&#10;\newcommand{\bE}{{\bm E}}&#10;\newcommand{\bj}{{\bm j}}&#10;&#10;\newcommand{\integ}{\int\!\!}&#10;\newcommand{\xint}{\int d^4x}&#10;\newcommand{\pint}{\int \frac{d^4p}{ (2\pi)^4}}&#10;\newcommand{\tint}{\int_{-\infty}^{\infty}}&#10;&#10;\newcommand{\id}{\mbox{1}\hspace{-0.25em}\mbox{l}}&#10;\newcommand{\1}{\mbox{1}\hspace{-0.25em}\mbox{l}}&#10;&#10;&#10;\newcommand{\F}{ {\mathscr{F}} }&#10;\newcommand{\G}{ {\mathscr{G}} }&#10;\renewcommand{\Finv}{ {\mathscr{F}} }&#10;\newcommand{\Ginv}{ {\mathscr{G}} }&#10;\newcommand{\prj}{ {\mathcal P} }&#10;\newcommand{\Q}{ {\mathcal Q} }&#10;\newcommand{\Ham}{ {\mathcal H} }&#10;\newcommand{\Lag}{ {\cal{L}} }&#10;\newcommand{\M}{ {\mathcal M} }&#10;\newcommand{\N}{ {\mathcal N} }&#10;\newcommand{\T}{ {\mathcal T} }&#10;\newcommand{\order}{ {\mathcal O} }&#10;&#10;\newcommand{\as}{ \alpha_s }&#10;\newcommand{\para}{ \parallel}&#10;\newcommand{\tot}{ {\rm tot} }&#10;\newcommand{\EM}{{\rm em}}&#10;\newcommand{\Tr}{ {\rm Tr} }&#10;\newcommand{\tr}{ {\rm tr} }&#10;\newcommand{\diag}{ {\rm diag} }&#10;\newcommand{\sgn}{ {\rm sgn} }&#10;\newcommand{\ext}{ {\rm ext} }&#10;\newcommand{\vac}{ {\rm vac} }&#10;\newcommand{\Hall}{ {\rm Hall} }&#10;\newcommand{\eff}{ {\rm eff} }&#10;\newcommand{\fermion}{ {\rm fermion} }&#10;\newcommand{\bson}{ {\rm boson} }&#10;\newcommand{\quark}{ {\rm quark} }&#10;\newcommand{\gluon}{ {\rm gluon} }&#10;\newcommand{\ghost}{ {\rm ghost} }&#10;\newcommand{\fin}{ {\rm fin} }&#10;\renewcommand{\div}{ {\rm div} }&#10;\newcommand{\UV}{ {\rm UV} }&#10;\newcommand{\IR}{ {\rm IR} }&#10;\newcommand{\NO}{ {\rm NO} }&#10;\newcommand{\q}{ {\rm q} }&#10;\newcommand{\YM}{ {\rm YM} }&#10;\newcommand{\dyn}{ {\rm dyn} }&#10;\newcommand{\LLL}{ {\rm LLL} }&#10;\newcommand{\hLL}{ {\rm hLL} }&#10;\newcommand{\QCD}{ {\rm QCD} }&#10;\newcommand{\Res}{{ \rm Res }}&#10;\newcommand{\Deb}{ {\rm Debye} }&#10;&#10;\newcommand{\vp}{\vect{p}}&#10;\newcommand{\vk}{\vect{k}}&#10;\newcommand{\vl}{\vect{l}}&#10;\newcommand{\vx}{\vect{x}}&#10;\newcommand{\vgamma}{{\boldsymbol \gamma}}&#10;\newcommand{\vzero}{\vect{0}}&#10;\newcommand{\vv}{\vect{v}}&#10;\newcommand{\vB}{\vect{B}}&#10;&#10;\newcommand{\zero}{ {(0)} }&#10;\newcommand{\one}{ {(1)} }&#10;\newcommand{\two}{ {(2)} }&#10;&#10;\newcommand{\pd}{\partial}&#10;\renewcommand{\=}{&amp;=&amp;}&#10;\newcommand{\nnb}{\nn\\}&#10;&#10;%%%%%%%%%%%%%%%%%%%%%%%%%%%%%%%%%%%%%%%%&#10;\begin{document}&#10;%%%%%%%%%%%%%%%%%%%%%%%%%%%%%%%%%%%%%%%%&#10;&#10;\begin{eqnarray}&#10;q^2 = - |\bq_\perp|^2 &#10;\nn&#10;\end{eqnarray}&#10;&#10;%%%%%%%%%%%%%%%%%%%%%%%%%%%%%%%%%%%%%%%%&#10;\end{document}&#10;%%%%%%%%%%%%%%%%%%%%%%%%%%%%%%%%%%%%%%%%"/>
  <p:tag name="IGUANATEXSIZE" val="50"/>
  <p:tag name="IGUANATEXCURSOR" val="3713"/>
  <p:tag name="TRANSPARENCY" val="True"/>
  <p:tag name="LATEXENGINEID" val="0"/>
  <p:tag name="TEMPFOLDER" val="C:\w32tex\IguanaTex\temp\"/>
  <p:tag name="LATEXFORMHEIGHT" val="312"/>
  <p:tag name="LATEXFORMWIDTH" val="384"/>
  <p:tag name="LATEXFORMWRAP" val="True"/>
  <p:tag name="BITMAPVECTOR" val="0"/>
</p:tagLst>
</file>

<file path=ppt/tags/tag91.xml><?xml version="1.0" encoding="utf-8"?>
<p:tagLst xmlns:a="http://schemas.openxmlformats.org/drawingml/2006/main" xmlns:r="http://schemas.openxmlformats.org/officeDocument/2006/relationships" xmlns:p="http://schemas.openxmlformats.org/presentationml/2006/main">
  <p:tag name="OUTPUTDPI" val="1200"/>
  <p:tag name="ORIGINALHEIGHT" val="127.4841"/>
  <p:tag name="ORIGINALWIDTH" val="503.937"/>
  <p:tag name="LATEXADDIN" val="\documentclass{article}&#10;\pagestyle{empty}&#10;&#10;\usepackage{latexsym}&#10;\usepackage{amsfonts}&#10;\usepackage{amssymb}&#10;\usepackage{amsmath}&#10;\usepackage{bm}&#10;\usepackage{mathrsfs} &#10;\usepackage{color}&#10;&#10;\usepackage{slashed}&#10;&#10;\newcommand{\com}[1]{{\color[rgb]{0,0,1}{#1}}}&#10;\newcommand{\cgd}[1]{{\color[rgb]{1,0,0}{#1}}}&#10;\newcommand{\gr}[1]{{\color[rgb]{0.25,0.7,0.25}{#1}}}&#10;\newcommand{\blue}[1]{\textcolor[named]{Blue}{#1}}&#10;\newcommand{\green}[1]{\textcolor[named]{Green}{#1}}&#10;\newcommand{\red}[1]{\textcolor[named]{Red}{#1}}&#10;\newcommand{\gray}[1]{{\color[rgb]{0.7,0.7,0.7}{#1}}}&#10;\newcommand{\pp}[1]{{\color[rgb]{0.7,0.3,0.9}{#1}}}&#10;&#10;%%%%%%%%%%%%%%%%%%%%%%%%%%&#10;&#10;\newcommand{\QED}{\mathrm{QED}}&#10;\newcommand{\eq}{\mathrm{eq}}&#10;&#10;%%%%%%%%%%%%%%%%%%%%%%%%%%%&#10;&#10;\newcommand{\sla}{\slashed}&#10;\newcommand{\nn}{\nonumber}&#10;\newcommand\eref[1]{Eq.~(\ref{#1})}&#10;\newcommand\fref[1]{Fig.~\ref{#1}}&#10;&#10;%%%%%%%%%% Greek alphabets&#10;\renewcommand{\a}{\alpha}&#10;\renewcommand{\b}{\beta}&#10;\renewcommand{\d}{{\delta}}&#10;\renewcommand{\k}{\kappa}&#10;\renewcommand{\l}{\lambda}&#10;\newcommand{\Lam}{ \Lambda }&#10;\newcommand{\al}{\alpha}&#10;\newcommand{\be}{\beta}&#10;&#10;\newcommand{\ep}{ \epsilon }&#10;\newcommand{\vep}{ \varepsilon }&#10;\newcommand{\Gam}{ \Gamma }&#10;\newcommand{\gam}{ \gamma }&#10;\newcommand{\bgam}{ {\bm \gamma} }&#10;&#10;\newcommand{\Lm}{ \Lambda }&#10;&#10;%%%%%%%%%% 3D vectors&#10;\newcommand{\bx}{{\bm{x}}}&#10;\newcommand{\br}{{\bm{r}}}&#10;\newcommand{\bk}{{\bm{k}}}&#10;\newcommand{\bp}{{\bm{p}}}&#10;\newcommand{\bq}{{\bm{q}}}&#10;\newcommand{\bv}{{\bm{v}}}&#10;\newcommand{\bA}{{\bm{A}}}&#10;\newcommand{\bB}{{\bm B}}&#10;\newcommand{\bE}{{\bm E}}&#10;\newcommand{\bj}{{\bm j}}&#10;&#10;\newcommand{\integ}{\int\!\!}&#10;\newcommand{\xint}{\int d^4x}&#10;\newcommand{\pint}{\int \frac{d^4p}{ (2\pi)^4}}&#10;\newcommand{\tint}{\int_{-\infty}^{\infty}}&#10;&#10;\newcommand{\id}{\mbox{1}\hspace{-0.25em}\mbox{l}}&#10;\newcommand{\1}{\mbox{1}\hspace{-0.25em}\mbox{l}}&#10;&#10;&#10;\newcommand{\F}{ {\mathscr{F}} }&#10;\newcommand{\G}{ {\mathscr{G}} }&#10;\renewcommand{\Finv}{ {\mathscr{F}} }&#10;\newcommand{\Ginv}{ {\mathscr{G}} }&#10;\newcommand{\prj}{ {\mathcal P} }&#10;\newcommand{\Q}{ {\mathcal Q} }&#10;\newcommand{\Ham}{ {\mathcal H} }&#10;\newcommand{\Lag}{ {\cal{L}} }&#10;\newcommand{\M}{ {\mathcal M} }&#10;\newcommand{\N}{ {\mathcal N} }&#10;\newcommand{\T}{ {\mathcal T} }&#10;\newcommand{\order}{ {\mathcal O} }&#10;&#10;\newcommand{\as}{ \alpha_s }&#10;\newcommand{\para}{ \parallel}&#10;\newcommand{\tot}{ {\rm tot} }&#10;\newcommand{\EM}{{\rm em}}&#10;\newcommand{\Tr}{ {\rm Tr} }&#10;\newcommand{\tr}{ {\rm tr} }&#10;\newcommand{\diag}{ {\rm diag} }&#10;\newcommand{\sgn}{ {\rm sgn} }&#10;\newcommand{\ext}{ {\rm ext} }&#10;\newcommand{\vac}{ {\rm vac} }&#10;\newcommand{\Hall}{ {\rm Hall} }&#10;\newcommand{\eff}{ {\rm eff} }&#10;\newcommand{\fermion}{ {\rm fermion} }&#10;\newcommand{\bson}{ {\rm boson} }&#10;\newcommand{\quark}{ {\rm quark} }&#10;\newcommand{\gluon}{ {\rm gluon} }&#10;\newcommand{\ghost}{ {\rm ghost} }&#10;\newcommand{\fin}{ {\rm fin} }&#10;\renewcommand{\div}{ {\rm div} }&#10;\newcommand{\UV}{ {\rm UV} }&#10;\newcommand{\IR}{ {\rm IR} }&#10;\newcommand{\NO}{ {\rm NO} }&#10;\newcommand{\q}{ {\rm q} }&#10;\newcommand{\YM}{ {\rm YM} }&#10;\newcommand{\dyn}{ {\rm dyn} }&#10;\newcommand{\LLL}{ {\rm LLL} }&#10;\newcommand{\hLL}{ {\rm hLL} }&#10;\newcommand{\QCD}{ {\rm QCD} }&#10;\newcommand{\Res}{{ \rm Res }}&#10;\newcommand{\Deb}{ {\rm Debye} }&#10;&#10;\newcommand{\vp}{\vect{p}}&#10;\newcommand{\vk}{\vect{k}}&#10;\newcommand{\vl}{\vect{l}}&#10;\newcommand{\vx}{\vect{x}}&#10;\newcommand{\vgamma}{{\boldsymbol \gamma}}&#10;\newcommand{\vzero}{\vect{0}}&#10;\newcommand{\vv}{\vect{v}}&#10;\newcommand{\vB}{\vect{B}}&#10;&#10;\newcommand{\zero}{ {(0)} }&#10;\newcommand{\one}{ {(1)} }&#10;\newcommand{\two}{ {(2)} }&#10;&#10;%%%%%%%%%%%%%%%%%%%%%%%%%%%%%%%%%%%%%%%%&#10;\begin{document}&#10;%%%%%%%%%%%%%%%%%%%%%%%%%%%%%%%%%%%%%%%%&#10;&#10;\begin{eqnarray}&#10;j_\mu A^\mu =0&#10;\nn&#10;\end{eqnarray}&#10;&#10;%%%%%%%%%%%%%%%%%%%%%%%%%%%%%%%%%%%%%%%%&#10;\end{document}&#10;%%%%%%%%%%%%%%%%%%%%%%%%%%%%%%%%%%%%%%%%"/>
  <p:tag name="IGUANATEXSIZE" val="50"/>
  <p:tag name="IGUANATEXCURSOR" val="3627"/>
  <p:tag name="TRANSPARENCY" val="True"/>
  <p:tag name="FILENAME" val=""/>
  <p:tag name="LATEXENGINEID" val="0"/>
  <p:tag name="TEMPFOLDER" val="C:\w32tex\IguanaTex\temp\"/>
  <p:tag name="LATEXFORMHEIGHT" val="312"/>
  <p:tag name="LATEXFORMWIDTH" val="384"/>
  <p:tag name="LATEXFORMWRAP" val="True"/>
  <p:tag name="BITMAPVECTOR" val="0"/>
</p:tagLst>
</file>

<file path=ppt/tags/tag92.xml><?xml version="1.0" encoding="utf-8"?>
<p:tagLst xmlns:a="http://schemas.openxmlformats.org/drawingml/2006/main" xmlns:r="http://schemas.openxmlformats.org/officeDocument/2006/relationships" xmlns:p="http://schemas.openxmlformats.org/presentationml/2006/main">
  <p:tag name="OUTPUTDPI" val="1200"/>
  <p:tag name="ORIGINALHEIGHT" val="113.2358"/>
  <p:tag name="ORIGINALWIDTH" val="62.99213"/>
  <p:tag name="LATEXADDIN" val="\documentclass{article}&#10;\pagestyle{empty}&#10;&#10;\usepackage{latexsym}&#10;\usepackage{amsfonts}&#10;\usepackage{amssymb}&#10;\usepackage{amsmath}&#10;\usepackage{bm}&#10;\usepackage{mathrsfs} &#10;\usepackage{color}&#10;&#10;\usepackage{slashed}&#10;&#10;\newcommand{\com}[1]{{\color[rgb]{0,0,1}{#1}}}&#10;\newcommand{\cgd}[1]{{\color[rgb]{1,0,0}{#1}}}&#10;\newcommand{\gr}[1]{{\color[rgb]{0.25,0.7,0.25}{#1}}}&#10;\newcommand{\blue}[1]{\textcolor[named]{Blue}{#1}}&#10;\newcommand{\green}[1]{{\color[rgb]{0.1,0.6,0.2}{#1}}}&#10;\newcommand{\red}[1]{\textcolor[named]{Red}{#1}}&#10;\newcommand{\gray}[1]{{\color[rgb]{0.7,0.7,0.7}{#1}}}&#10;\newcommand{\pp}[1]{{\color[rgb]{0.7,0.3,0.9}{#1}}}&#10;&#10;%%%%%%%%%%%%%%%%%%%%%%%%%%&#10;&#10;\newcommand{\QED}{\mathrm{QED}}&#10;\newcommand{\eq}{\mathrm{eq}}&#10;&#10;%%%%%%%%%%%%%%%%%%%%%%%%%%%&#10;&#10;\newcommand{\sla}{\slashed}&#10;\newcommand{\nn}{\nonumber}&#10;\newcommand\eref[1]{Eq.~(\ref{#1})}&#10;\newcommand\fref[1]{Fig.~\ref{#1}}&#10;&#10;%%%%%%%%%% Greek alphabets&#10;\renewcommand{\a}{\alpha}&#10;\renewcommand{\b}{\beta}&#10;\renewcommand{\d}{{\delta}}&#10;\renewcommand{\k}{\kappa}&#10;\renewcommand{\l}{\lambda}&#10;\newcommand{\Lam}{ \Lambda }&#10;\newcommand{\al}{\alpha}&#10;\newcommand{\be}{\beta}&#10;&#10;\newcommand{\ep}{ \epsilon }&#10;\newcommand{\vep}{ \varepsilon }&#10;\newcommand{\Gam}{ \Gamma }&#10;\newcommand{\gam}{ \gamma }&#10;\newcommand{\bgam}{ {\bm \gamma} }&#10;&#10;\newcommand{\Lm}{ \Lambda }&#10;&#10;%%%%%%%%%% 3D vectors&#10;\newcommand{\bx}{{\bm{x}}}&#10;\newcommand{\br}{{\bm{r}}}&#10;\newcommand{\bk}{{\bm{k}}}&#10;\newcommand{\bp}{{\bm{p}}}&#10;\newcommand{\bq}{{\bm{q}}}&#10;\newcommand{\bv}{{\bm{v}}}&#10;\newcommand{\bA}{{\bm{A}}}&#10;\newcommand{\bB}{{\bm B}}&#10;\newcommand{\bE}{{\bm E}}&#10;\newcommand{\bj}{{\bm j}}&#10;&#10;\newcommand{\integ}{\int\!\!}&#10;\newcommand{\xint}{\int d^4x}&#10;\newcommand{\pint}{\int \frac{d^4p}{ (2\pi)^4}}&#10;\newcommand{\tint}{\int_{-\infty}^{\infty}}&#10;&#10;\newcommand{\id}{\mbox{1}\hspace{-0.25em}\mbox{l}}&#10;\newcommand{\1}{\mbox{1}\hspace{-0.25em}\mbox{l}}&#10;&#10;&#10;\newcommand{\F}{ {\mathscr{F}} }&#10;\newcommand{\G}{ {\mathscr{G}} }&#10;\renewcommand{\Finv}{ {\mathscr{F}} }&#10;\newcommand{\Ginv}{ {\mathscr{G}} }&#10;\newcommand{\prj}{ {\mathcal P} }&#10;\newcommand{\Q}{ {\mathcal Q} }&#10;\newcommand{\Ham}{ {\mathcal H} }&#10;\newcommand{\Lag}{ {\cal{L}} }&#10;\newcommand{\M}{ {\mathcal M} }&#10;\newcommand{\N}{ {\mathcal N} }&#10;\newcommand{\T}{ {\mathcal T} }&#10;\newcommand{\order}{ {\mathcal O} }&#10;&#10;\newcommand{\as}{ \alpha_s }&#10;\newcommand{\para}{ \parallel}&#10;\newcommand{\tot}{ {\rm tot} }&#10;\newcommand{\EM}{{\rm em}}&#10;\newcommand{\Tr}{ {\rm Tr} }&#10;\newcommand{\tr}{ {\rm tr} }&#10;\newcommand{\diag}{ {\rm diag} }&#10;\newcommand{\sgn}{ {\rm sgn} }&#10;\newcommand{\ext}{ {\rm ext} }&#10;\newcommand{\vac}{ {\rm vac} }&#10;\newcommand{\Hall}{ {\rm Hall} }&#10;\newcommand{\eff}{ {\rm eff} }&#10;\newcommand{\fermion}{ {\rm fermion} }&#10;\newcommand{\bson}{ {\rm boson} }&#10;\newcommand{\quark}{ {\rm quark} }&#10;\newcommand{\gluon}{ {\rm gluon} }&#10;\newcommand{\ghost}{ {\rm ghost} }&#10;\newcommand{\fin}{ {\rm fin} }&#10;\renewcommand{\div}{ {\rm div} }&#10;\newcommand{\UV}{ {\rm UV} }&#10;\newcommand{\IR}{ {\rm IR} }&#10;\newcommand{\NO}{ {\rm NO} }&#10;\newcommand{\q}{ {\rm q} }&#10;\newcommand{\YM}{ {\rm YM} }&#10;\newcommand{\dyn}{ {\rm dyn} }&#10;\newcommand{\LLL}{ {\rm LLL} }&#10;\newcommand{\hLL}{ {\rm hLL} }&#10;\newcommand{\QCD}{ {\rm QCD} }&#10;\newcommand{\Res}{{ \rm Res }}&#10;\newcommand{\Deb}{ {\rm Debye} }&#10;&#10;\newcommand{\vp}{\vect{p}}&#10;\newcommand{\vk}{\vect{k}}&#10;\newcommand{\vl}{\vect{l}}&#10;\newcommand{\vx}{\vect{x}}&#10;\newcommand{\vgamma}{{\boldsymbol \gamma}}&#10;\newcommand{\vzero}{\vect{0}}&#10;\newcommand{\vv}{\vect{v}}&#10;\newcommand{\vB}{\vect{B}}&#10;&#10;\newcommand{\zero}{ {(0)} }&#10;\newcommand{\one}{ {(1)} }&#10;\newcommand{\two}{ {(2)} }&#10;&#10;\newcommand{\pd}{\partial}&#10;\renewcommand{\=}{&amp;=&amp;}&#10;\newcommand{\nnb}{\nn\\}&#10;&#10;%%%%%%%%%%%%%%%%%%%%%%%%%%%%%%%%%%%%%%%%&#10;\begin{document}&#10;%%%%%%%%%%%%%%%%%%%%%%%%%%%%%%%%%%%%%%%%&#10;&#10;\begin{eqnarray}&#10;f&#10;\nn&#10;\end{eqnarray}&#10;&#10;%%%%%%%%%%%%%%%%%%%%%%%%%%%%%%%%%%%%%%%%&#10;\end{document}&#10;%%%%%%%%%%%%%%%%%%%%%%%%%%%%%%%%%%%%%%%%"/>
  <p:tag name="IGUANATEXSIZE" val="50"/>
  <p:tag name="IGUANATEXCURSOR" val="3692"/>
  <p:tag name="TRANSPARENCY" val="True"/>
  <p:tag name="LATEXENGINEID" val="0"/>
  <p:tag name="TEMPFOLDER" val="C:\w32tex\IguanaTex\temp\"/>
  <p:tag name="LATEXFORMHEIGHT" val="312"/>
  <p:tag name="LATEXFORMWIDTH" val="384"/>
  <p:tag name="LATEXFORMWRAP" val="True"/>
  <p:tag name="BITMAPVECTOR" val="0"/>
</p:tagLst>
</file>

<file path=ppt/tags/tag93.xml><?xml version="1.0" encoding="utf-8"?>
<p:tagLst xmlns:a="http://schemas.openxmlformats.org/drawingml/2006/main" xmlns:r="http://schemas.openxmlformats.org/officeDocument/2006/relationships" xmlns:p="http://schemas.openxmlformats.org/presentationml/2006/main">
  <p:tag name="OUTPUTDPI" val="1200"/>
  <p:tag name="ORIGINALHEIGHT" val="131.9835"/>
  <p:tag name="ORIGINALWIDTH" val="74.99063"/>
  <p:tag name="LATEXADDIN" val="\documentclass{article}&#10;\pagestyle{empty}&#10;&#10;\usepackage{latexsym}&#10;\usepackage{amsfonts}&#10;\usepackage{amssymb}&#10;\usepackage{amsmath}&#10;\usepackage{bm}&#10;\usepackage{mathrsfs} &#10;\usepackage{color}&#10;&#10;\usepackage{slashed}&#10;&#10;\newcommand{\com}[1]{{\color[rgb]{0,0,1}{#1}}}&#10;\newcommand{\cgd}[1]{{\color[rgb]{1,0,0}{#1}}}&#10;\newcommand{\gr}[1]{{\color[rgb]{0.25,0.7,0.25}{#1}}}&#10;\newcommand{\blue}[1]{\textcolor[named]{Blue}{#1}}&#10;\newcommand{\green}[1]{{\color[rgb]{0.1,0.6,0.2}{#1}}}&#10;\newcommand{\red}[1]{\textcolor[named]{Red}{#1}}&#10;\newcommand{\gray}[1]{{\color[rgb]{0.7,0.7,0.7}{#1}}}&#10;\newcommand{\pp}[1]{{\color[rgb]{0.7,0.3,0.9}{#1}}}&#10;&#10;%%%%%%%%%%%%%%%%%%%%%%%%%%&#10;&#10;\newcommand{\QED}{\mathrm{QED}}&#10;\newcommand{\eq}{\mathrm{eq}}&#10;&#10;%%%%%%%%%%%%%%%%%%%%%%%%%%%&#10;&#10;\newcommand{\sla}{\slashed}&#10;\newcommand{\nn}{\nonumber}&#10;\newcommand\eref[1]{Eq.~(\ref{#1})}&#10;\newcommand\fref[1]{Fig.~\ref{#1}}&#10;&#10;%%%%%%%%%% Greek alphabets&#10;\renewcommand{\a}{\alpha}&#10;\renewcommand{\b}{\beta}&#10;\renewcommand{\d}{{\delta}}&#10;\renewcommand{\k}{\kappa}&#10;\renewcommand{\l}{\lambda}&#10;\newcommand{\Lam}{ \Lambda }&#10;\newcommand{\al}{\alpha}&#10;\newcommand{\be}{\beta}&#10;&#10;\newcommand{\ep}{ \epsilon }&#10;\newcommand{\vep}{ \varepsilon }&#10;\newcommand{\Gam}{ \Gamma }&#10;\newcommand{\gam}{ \gamma }&#10;\newcommand{\bgam}{ {\bm \gamma} }&#10;&#10;\newcommand{\Lm}{ \Lambda }&#10;&#10;%%%%%%%%%% 3D vectors&#10;\newcommand{\bx}{{\bm{x}}}&#10;\newcommand{\br}{{\bm{r}}}&#10;\newcommand{\bk}{{\bm{k}}}&#10;\newcommand{\bp}{{\bm{p}}}&#10;\newcommand{\bq}{{\bm{q}}}&#10;\newcommand{\bv}{{\bm{v}}}&#10;\newcommand{\bA}{{\bm{A}}}&#10;\newcommand{\bB}{{\bm B}}&#10;\newcommand{\bE}{{\bm E}}&#10;\newcommand{\bj}{{\bm j}}&#10;&#10;\newcommand{\integ}{\int\!\!}&#10;\newcommand{\xint}{\int d^4x}&#10;\newcommand{\pint}{\int \frac{d^4p}{ (2\pi)^4}}&#10;\newcommand{\tint}{\int_{-\infty}^{\infty}}&#10;&#10;\newcommand{\id}{\mbox{1}\hspace{-0.25em}\mbox{l}}&#10;\newcommand{\1}{\mbox{1}\hspace{-0.25em}\mbox{l}}&#10;&#10;&#10;\newcommand{\F}{ {\mathscr{F}} }&#10;\newcommand{\G}{ {\mathscr{G}} }&#10;\renewcommand{\Finv}{ {\mathscr{F}} }&#10;\newcommand{\Ginv}{ {\mathscr{G}} }&#10;\newcommand{\prj}{ {\mathcal P} }&#10;\newcommand{\Q}{ {\mathcal Q} }&#10;\newcommand{\Ham}{ {\mathcal H} }&#10;\newcommand{\Lag}{ {\cal{L}} }&#10;\newcommand{\M}{ {\mathcal M} }&#10;\newcommand{\N}{ {\mathcal N} }&#10;\newcommand{\T}{ {\mathcal T} }&#10;\newcommand{\order}{ {\mathcal O} }&#10;&#10;\newcommand{\as}{ \alpha_s }&#10;\newcommand{\para}{ \parallel}&#10;\newcommand{\tot}{ {\rm tot} }&#10;\newcommand{\EM}{{\rm em}}&#10;\newcommand{\Tr}{ {\rm Tr} }&#10;\newcommand{\tr}{ {\rm tr} }&#10;\newcommand{\diag}{ {\rm diag} }&#10;\newcommand{\sgn}{ {\rm sgn} }&#10;\newcommand{\ext}{ {\rm ext} }&#10;\newcommand{\vac}{ {\rm vac} }&#10;\newcommand{\Hall}{ {\rm Hall} }&#10;\newcommand{\eff}{ {\rm eff} }&#10;\newcommand{\fermion}{ {\rm fermion} }&#10;\newcommand{\bson}{ {\rm boson} }&#10;\newcommand{\quark}{ {\rm quark} }&#10;\newcommand{\gluon}{ {\rm gluon} }&#10;\newcommand{\ghost}{ {\rm ghost} }&#10;\newcommand{\fin}{ {\rm fin} }&#10;\renewcommand{\div}{ {\rm div} }&#10;\newcommand{\UV}{ {\rm UV} }&#10;\newcommand{\IR}{ {\rm IR} }&#10;\newcommand{\NO}{ {\rm NO} }&#10;\newcommand{\q}{ {\rm q} }&#10;\newcommand{\YM}{ {\rm YM} }&#10;\newcommand{\dyn}{ {\rm dyn} }&#10;\newcommand{\LLL}{ {\rm LLL} }&#10;\newcommand{\hLL}{ {\rm hLL} }&#10;\newcommand{\QCD}{ {\rm QCD} }&#10;\newcommand{\Res}{{ \rm Res }}&#10;\newcommand{\Deb}{ {\rm Debye} }&#10;&#10;\newcommand{\vp}{\vect{p}}&#10;\newcommand{\vk}{\vect{k}}&#10;\newcommand{\vl}{\vect{l}}&#10;\newcommand{\vx}{\vect{x}}&#10;\newcommand{\vgamma}{{\boldsymbol \gamma}}&#10;\newcommand{\vzero}{\vect{0}}&#10;\newcommand{\vv}{\vect{v}}&#10;\newcommand{\vB}{\vect{B}}&#10;&#10;\newcommand{\zero}{ {(0)} }&#10;\newcommand{\one}{ {(1)} }&#10;\newcommand{\two}{ {(2)} }&#10;&#10;\newcommand{\pd}{\partial}&#10;\renewcommand{\=}{&amp;=&amp;}&#10;\newcommand{\nnb}{\nn\\}&#10;&#10;%%%%%%%%%%%%%%%%%%%%%%%%%%%%%%%%%%%%%%%%&#10;\begin{document}&#10;%%%%%%%%%%%%%%%%%%%%%%%%%%%%%%%%%%%%%%%%&#10;&#10;\begin{eqnarray}&#10;\bar f&#10;\nn&#10;\end{eqnarray}&#10;&#10;%%%%%%%%%%%%%%%%%%%%%%%%%%%%%%%%%%%%%%%%&#10;\end{document}&#10;%%%%%%%%%%%%%%%%%%%%%%%%%%%%%%%%%%%%%%%%"/>
  <p:tag name="IGUANATEXSIZE" val="50"/>
  <p:tag name="IGUANATEXCURSOR" val="3696"/>
  <p:tag name="TRANSPARENCY" val="True"/>
  <p:tag name="LATEXENGINEID" val="0"/>
  <p:tag name="TEMPFOLDER" val="C:\w32tex\IguanaTex\temp\"/>
  <p:tag name="LATEXFORMHEIGHT" val="312"/>
  <p:tag name="LATEXFORMWIDTH" val="384"/>
  <p:tag name="LATEXFORMWRAP" val="True"/>
  <p:tag name="BITMAPVECTOR" val="0"/>
</p:tagLst>
</file>

<file path=ppt/tags/tag94.xml><?xml version="1.0" encoding="utf-8"?>
<p:tagLst xmlns:a="http://schemas.openxmlformats.org/drawingml/2006/main" xmlns:r="http://schemas.openxmlformats.org/officeDocument/2006/relationships" xmlns:p="http://schemas.openxmlformats.org/presentationml/2006/main">
  <p:tag name="OUTPUTDPI" val="1200"/>
  <p:tag name="ORIGINALHEIGHT" val="81.73976"/>
  <p:tag name="ORIGINALWIDTH" val="66.74165"/>
  <p:tag name="LATEXADDIN" val="\documentclass{article}&#10;\pagestyle{empty}&#10;&#10;\usepackage{latexsym}&#10;\usepackage{amsfonts}&#10;\usepackage{amssymb}&#10;\usepackage{amsmath}&#10;\usepackage{bm}&#10;\usepackage{mathrsfs} &#10;\usepackage{color}&#10;&#10;\usepackage{slashed}&#10;&#10;\newcommand{\com}[1]{{\color[rgb]{0,0,1}{#1}}}&#10;\newcommand{\cgd}[1]{{\color[rgb]{1,0,0}{#1}}}&#10;\newcommand{\gr}[1]{{\color[rgb]{0.25,0.7,0.25}{#1}}}&#10;\newcommand{\blue}[1]{\textcolor[named]{Blue}{#1}}&#10;\newcommand{\green}[1]{{\color[rgb]{0.1,0.6,0.2}{#1}}}&#10;\newcommand{\red}[1]{\textcolor[named]{Red}{#1}}&#10;\newcommand{\gray}[1]{{\color[rgb]{0.7,0.7,0.7}{#1}}}&#10;\newcommand{\pp}[1]{{\color[rgb]{0.7,0.3,0.9}{#1}}}&#10;&#10;%%%%%%%%%%%%%%%%%%%%%%%%%%&#10;&#10;\newcommand{\QED}{\mathrm{QED}}&#10;\newcommand{\eq}{\mathrm{eq}}&#10;&#10;%%%%%%%%%%%%%%%%%%%%%%%%%%%&#10;&#10;\newcommand{\sla}{\slashed}&#10;\newcommand{\nn}{\nonumber}&#10;\newcommand\eref[1]{Eq.~(\ref{#1})}&#10;\newcommand\fref[1]{Fig.~\ref{#1}}&#10;&#10;%%%%%%%%%% Greek alphabets&#10;\renewcommand{\a}{\alpha}&#10;\renewcommand{\b}{\beta}&#10;\renewcommand{\d}{{\delta}}&#10;\renewcommand{\k}{\kappa}&#10;\renewcommand{\l}{\lambda}&#10;\newcommand{\Lam}{ \Lambda }&#10;\newcommand{\al}{\alpha}&#10;\newcommand{\be}{\beta}&#10;&#10;\newcommand{\ep}{ \epsilon }&#10;\newcommand{\vep}{ \varepsilon }&#10;\newcommand{\Gam}{ \Gamma }&#10;\newcommand{\gam}{ \gamma }&#10;\newcommand{\bgam}{ {\bm \gamma} }&#10;&#10;\newcommand{\Lm}{ \Lambda }&#10;&#10;%%%%%%%%%% 3D vectors&#10;\newcommand{\bx}{{\bm{x}}}&#10;\newcommand{\br}{{\bm{r}}}&#10;\newcommand{\bk}{{\bm{k}}}&#10;\newcommand{\bp}{{\bm{p}}}&#10;\newcommand{\bq}{{\bm{q}}}&#10;\newcommand{\bv}{{\bm{v}}}&#10;\newcommand{\bA}{{\bm{A}}}&#10;\newcommand{\bB}{{\bm B}}&#10;\newcommand{\bE}{{\bm E}}&#10;\newcommand{\bj}{{\bm j}}&#10;&#10;\newcommand{\integ}{\int\!\!}&#10;\newcommand{\xint}{\int d^4x}&#10;\newcommand{\pint}{\int \frac{d^4p}{ (2\pi)^4}}&#10;\newcommand{\tint}{\int_{-\infty}^{\infty}}&#10;&#10;\newcommand{\id}{\mbox{1}\hspace{-0.25em}\mbox{l}}&#10;\newcommand{\1}{\mbox{1}\hspace{-0.25em}\mbox{l}}&#10;&#10;&#10;\newcommand{\F}{ {\mathscr{F}} }&#10;\newcommand{\G}{ {\mathscr{G}} }&#10;\renewcommand{\Finv}{ {\mathscr{F}} }&#10;\newcommand{\Ginv}{ {\mathscr{G}} }&#10;\newcommand{\prj}{ {\mathcal P} }&#10;\newcommand{\Q}{ {\mathcal Q} }&#10;\newcommand{\Ham}{ {\mathcal H} }&#10;\newcommand{\Lag}{ {\cal{L}} }&#10;\newcommand{\M}{ {\mathcal M} }&#10;\newcommand{\N}{ {\mathcal N} }&#10;\newcommand{\T}{ {\mathcal T} }&#10;\newcommand{\order}{ {\mathcal O} }&#10;&#10;\newcommand{\as}{ \alpha_s }&#10;\newcommand{\para}{ \parallel}&#10;\newcommand{\tot}{ {\rm tot} }&#10;\newcommand{\EM}{{\rm em}}&#10;\newcommand{\Tr}{ {\rm Tr} }&#10;\newcommand{\tr}{ {\rm tr} }&#10;\newcommand{\diag}{ {\rm diag} }&#10;\newcommand{\sgn}{ {\rm sgn} }&#10;\newcommand{\ext}{ {\rm ext} }&#10;\newcommand{\vac}{ {\rm vac} }&#10;\newcommand{\Hall}{ {\rm Hall} }&#10;\newcommand{\eff}{ {\rm eff} }&#10;\newcommand{\fermion}{ {\rm fermion} }&#10;\newcommand{\bson}{ {\rm boson} }&#10;\newcommand{\quark}{ {\rm quark} }&#10;\newcommand{\gluon}{ {\rm gluon} }&#10;\newcommand{\ghost}{ {\rm ghost} }&#10;\newcommand{\fin}{ {\rm fin} }&#10;\renewcommand{\div}{ {\rm div} }&#10;\newcommand{\UV}{ {\rm UV} }&#10;\newcommand{\IR}{ {\rm IR} }&#10;\newcommand{\NO}{ {\rm NO} }&#10;\newcommand{\q}{ {\rm q} }&#10;\newcommand{\YM}{ {\rm YM} }&#10;\newcommand{\dyn}{ {\rm dyn} }&#10;\newcommand{\LLL}{ {\rm LLL} }&#10;\newcommand{\hLL}{ {\rm hLL} }&#10;\newcommand{\QCD}{ {\rm QCD} }&#10;\newcommand{\Res}{{ \rm Res }}&#10;\newcommand{\Deb}{ {\rm Debye} }&#10;&#10;\newcommand{\vp}{\vect{p}}&#10;\newcommand{\vk}{\vect{k}}&#10;\newcommand{\vl}{\vect{l}}&#10;\newcommand{\vx}{\vect{x}}&#10;\newcommand{\vgamma}{{\boldsymbol \gamma}}&#10;\newcommand{\vzero}{\vect{0}}&#10;\newcommand{\vv}{\vect{v}}&#10;\newcommand{\vB}{\vect{B}}&#10;&#10;\newcommand{\zero}{ {(0)} }&#10;\newcommand{\one}{ {(1)} }&#10;\newcommand{\two}{ {(2)} }&#10;&#10;\newcommand{\pd}{\partial}&#10;\renewcommand{\=}{&amp;=&amp;}&#10;\newcommand{\nnb}{\nn\\}&#10;&#10;%%%%%%%%%%%%%%%%%%%%%%%%%%%%%%%%%%%%%%%%&#10;\begin{document}&#10;%%%%%%%%%%%%%%%%%%%%%%%%%%%%%%%%%%%%%%%%&#10;&#10;\begin{eqnarray}&#10;\gam&#10;\nn&#10;\end{eqnarray}&#10;&#10;%%%%%%%%%%%%%%%%%%%%%%%%%%%%%%%%%%%%%%%%&#10;\end{document}&#10;%%%%%%%%%%%%%%%%%%%%%%%%%%%%%%%%%%%%%%%%"/>
  <p:tag name="IGUANATEXSIZE" val="50"/>
  <p:tag name="IGUANATEXCURSOR" val="3695"/>
  <p:tag name="TRANSPARENCY" val="True"/>
  <p:tag name="LATEXENGINEID" val="0"/>
  <p:tag name="TEMPFOLDER" val="C:\w32tex\IguanaTex\temp\"/>
  <p:tag name="LATEXFORMHEIGHT" val="312"/>
  <p:tag name="LATEXFORMWIDTH" val="384"/>
  <p:tag name="LATEXFORMWRAP" val="True"/>
  <p:tag name="BITMAPVECTOR" val="0"/>
</p:tagLst>
</file>

<file path=ppt/tags/tag95.xml><?xml version="1.0" encoding="utf-8"?>
<p:tagLst xmlns:a="http://schemas.openxmlformats.org/drawingml/2006/main" xmlns:r="http://schemas.openxmlformats.org/officeDocument/2006/relationships" xmlns:p="http://schemas.openxmlformats.org/presentationml/2006/main">
  <p:tag name="OUTPUTDPI" val="1200"/>
  <p:tag name="ORIGINALHEIGHT" val="136.4829"/>
  <p:tag name="ORIGINALWIDTH" val="947.1316"/>
  <p:tag name="LATEXADDIN" val="\documentclass{article}&#10;\pagestyle{empty}&#10;&#10;\usepackage{latexsym}&#10;\usepackage{amsfonts}&#10;\usepackage{amssymb}&#10;\usepackage{amsmath}&#10;\usepackage{bm}&#10;\usepackage{mathrsfs} &#10;\usepackage{color}&#10;&#10;\usepackage{slashed}&#10;&#10;\newcommand{\com}[1]{{\color[rgb]{0,0,1}{#1}}}&#10;\newcommand{\cgd}[1]{{\color[rgb]{1,0,0}{#1}}}&#10;\newcommand{\gr}[1]{{\color[rgb]{0.25,0.7,0.25}{#1}}}&#10;\newcommand{\blue}[1]{\textcolor[named]{Blue}{#1}}&#10;\newcommand{\green}[1]{{\color[rgb]{0.1,0.6,0.2}{#1}}}&#10;\newcommand{\red}[1]{\textcolor[named]{Red}{#1}}&#10;\newcommand{\gray}[1]{{\color[rgb]{0.7,0.7,0.7}{#1}}}&#10;\newcommand{\pp}[1]{{\color[rgb]{0.7,0.3,0.9}{#1}}}&#10;&#10;%%%%%%%%%%%%%%%%%%%%%%%%%%&#10;&#10;\newcommand{\QED}{\mathrm{QED}}&#10;\newcommand{\eq}{\mathrm{eq}}&#10;&#10;%%%%%%%%%%%%%%%%%%%%%%%%%%%&#10;&#10;\newcommand{\sla}{\slashed}&#10;\newcommand{\nn}{\nonumber}&#10;\newcommand\eref[1]{Eq.~(\ref{#1})}&#10;\newcommand\fref[1]{Fig.~\ref{#1}}&#10;&#10;%%%%%%%%%% Greek alphabets&#10;\renewcommand{\a}{\alpha}&#10;\renewcommand{\b}{\beta}&#10;\renewcommand{\d}{{\delta}}&#10;\renewcommand{\k}{\kappa}&#10;\renewcommand{\l}{\lambda}&#10;\newcommand{\Lam}{ \Lambda }&#10;\newcommand{\al}{\alpha}&#10;\newcommand{\be}{\beta}&#10;&#10;\newcommand{\ep}{ \epsilon }&#10;\newcommand{\vep}{ \varepsilon }&#10;\newcommand{\Gam}{ \Gamma }&#10;\newcommand{\gam}{ \gamma }&#10;\newcommand{\bgam}{ {\bm \gamma} }&#10;&#10;\newcommand{\Lm}{ \Lambda }&#10;&#10;%%%%%%%%%% 3D vectors&#10;\newcommand{\bx}{{\bm{x}}}&#10;\newcommand{\br}{{\bm{r}}}&#10;\newcommand{\bk}{{\bm{k}}}&#10;\newcommand{\bp}{{\bm{p}}}&#10;\newcommand{\bq}{{\bm{q}}}&#10;\newcommand{\bv}{{\bm{v}}}&#10;\newcommand{\bA}{{\bm{A}}}&#10;\newcommand{\bB}{{\bm B}}&#10;\newcommand{\bE}{{\bm E}}&#10;\newcommand{\bj}{{\bm j}}&#10;&#10;\newcommand{\integ}{\int\!\!}&#10;\newcommand{\xint}{\int d^4x}&#10;\newcommand{\pint}{\int \frac{d^4p}{ (2\pi)^4}}&#10;\newcommand{\tint}{\int_{-\infty}^{\infty}}&#10;&#10;\newcommand{\id}{\mbox{1}\hspace{-0.25em}\mbox{l}}&#10;\newcommand{\1}{\mbox{1}\hspace{-0.25em}\mbox{l}}&#10;&#10;&#10;\newcommand{\F}{ {\mathscr{F}} }&#10;\newcommand{\G}{ {\mathscr{G}} }&#10;\renewcommand{\Finv}{ {\mathscr{F}} }&#10;\newcommand{\Ginv}{ {\mathscr{G}} }&#10;\newcommand{\prj}{ {\mathcal P} }&#10;\newcommand{\Q}{ {\mathcal Q} }&#10;\newcommand{\Ham}{ {\mathcal H} }&#10;\newcommand{\Lag}{ {\cal{L}} }&#10;\newcommand{\M}{ {\mathcal M} }&#10;\newcommand{\N}{ {\mathcal N} }&#10;\newcommand{\T}{ {\mathcal T} }&#10;\newcommand{\order}{ {\mathcal O} }&#10;&#10;\newcommand{\as}{ \alpha_s }&#10;\newcommand{\para}{ \parallel}&#10;\newcommand{\tot}{ {\rm tot} }&#10;\newcommand{\EM}{{\rm em}}&#10;\newcommand{\Tr}{ {\rm Tr} }&#10;\newcommand{\tr}{ {\rm tr} }&#10;\newcommand{\diag}{ {\rm diag} }&#10;\newcommand{\sgn}{ {\rm sgn} }&#10;\newcommand{\ext}{ {\rm ext} }&#10;\newcommand{\vac}{ {\rm vac} }&#10;\newcommand{\Hall}{ {\rm Hall} }&#10;\newcommand{\eff}{ {\rm eff} }&#10;\newcommand{\fermion}{ {\rm fermion} }&#10;\newcommand{\bson}{ {\rm boson} }&#10;\newcommand{\quark}{ {\rm quark} }&#10;\newcommand{\gluon}{ {\rm gluon} }&#10;\newcommand{\ghost}{ {\rm ghost} }&#10;\newcommand{\fin}{ {\rm fin} }&#10;\renewcommand{\div}{ {\rm div} }&#10;\newcommand{\UV}{ {\rm UV} }&#10;\newcommand{\IR}{ {\rm IR} }&#10;\newcommand{\NO}{ {\rm NO} }&#10;\newcommand{\q}{ {\rm q} }&#10;\newcommand{\YM}{ {\rm YM} }&#10;\newcommand{\dyn}{ {\rm dyn} }&#10;\newcommand{\LLL}{ {\rm LLL} }&#10;\newcommand{\hLL}{ {\rm hLL} }&#10;\newcommand{\QCD}{ {\rm QCD} }&#10;\newcommand{\Res}{{ \rm Res }}&#10;\newcommand{\Deb}{ {\rm Debye} }&#10;&#10;\newcommand{\vp}{\vect{p}}&#10;\newcommand{\vk}{\vect{k}}&#10;\newcommand{\vl}{\vect{l}}&#10;\newcommand{\vx}{\vect{x}}&#10;\newcommand{\vgamma}{{\boldsymbol \gamma}}&#10;\newcommand{\vzero}{\vect{0}}&#10;\newcommand{\vv}{\vect{v}}&#10;\newcommand{\vB}{\vect{B}}&#10;&#10;\newcommand{\zero}{ {(0)} }&#10;\newcommand{\one}{ {(1)} }&#10;\newcommand{\two}{ {(2)} }&#10;&#10;\newcommand{\pd}{\partial}&#10;\renewcommand{\=}{&amp;=&amp;}&#10;\newcommand{\nnb}{\nn\\}&#10;&#10;%%%%%%%%%%%%%%%%%%%%%%%%%%%%%%%%%%%%%%%%&#10;\begin{document}&#10;%%%%%%%%%%%%%%%%%%%%%%%%%%%%%%%%%%%%%%%%&#10;&#10;\begin{eqnarray}&#10;(i \sla D_\ext -m) \psi =0&#10;\nn&#10;\end{eqnarray}&#10;&#10;%%%%%%%%%%%%%%%%%%%%%%%%%%%%%%%%%%%%%%%%&#10;\end{document}&#10;%%%%%%%%%%%%%%%%%%%%%%%%%%%%%%%%%%%%%%%%"/>
  <p:tag name="IGUANATEXSIZE" val="50"/>
  <p:tag name="IGUANATEXCURSOR" val="3700"/>
  <p:tag name="TRANSPARENCY" val="True"/>
  <p:tag name="FILENAME" val=""/>
  <p:tag name="LATEXENGINEID" val="0"/>
  <p:tag name="TEMPFOLDER" val="C:\w32tex\IguanaTex\temp\"/>
  <p:tag name="LATEXFORMHEIGHT" val="312"/>
  <p:tag name="LATEXFORMWIDTH" val="384"/>
  <p:tag name="LATEXFORMWRAP" val="True"/>
  <p:tag name="BITMAPVECTOR" val="0"/>
</p:tagLst>
</file>

<file path=ppt/tags/tag96.xml><?xml version="1.0" encoding="utf-8"?>
<p:tagLst xmlns:a="http://schemas.openxmlformats.org/drawingml/2006/main" xmlns:r="http://schemas.openxmlformats.org/officeDocument/2006/relationships" xmlns:p="http://schemas.openxmlformats.org/presentationml/2006/main">
  <p:tag name="OUTPUTDPI" val="1200"/>
  <p:tag name="ORIGINALHEIGHT" val="129.7338"/>
  <p:tag name="ORIGINALWIDTH" val="1090.364"/>
  <p:tag name="LATEXADDIN" val="\documentclass{article}&#10;\pagestyle{empty}&#10;&#10;\usepackage{latexsym}&#10;\usepackage{amsfonts}&#10;\usepackage{amssymb}&#10;\usepackage{amsmath}&#10;\usepackage{bm}&#10;\usepackage{mathrsfs} &#10;\usepackage{color}&#10;&#10;\usepackage{slashed}&#10;&#10;\newcommand{\com}[1]{{\color[rgb]{0,0,1}{#1}}}&#10;\newcommand{\cgd}[1]{{\color[rgb]{1,0,0}{#1}}}&#10;\newcommand{\gr}[1]{{\color[rgb]{0.25,0.7,0.25}{#1}}}&#10;\newcommand{\blue}[1]{\textcolor[named]{Blue}{#1}}&#10;\newcommand{\green}[1]{{\color[rgb]{0.1,0.6,0.2}{#1}}}&#10;\newcommand{\red}[1]{\textcolor[named]{Red}{#1}}&#10;\newcommand{\gray}[1]{{\color[rgb]{0.7,0.7,0.7}{#1}}}&#10;\newcommand{\pp}[1]{{\color[rgb]{0.7,0.3,0.9}{#1}}}&#10;&#10;%%%%%%%%%%%%%%%%%%%%%%%%%%&#10;&#10;\newcommand{\QED}{\mathrm{QED}}&#10;\newcommand{\eq}{\mathrm{eq}}&#10;&#10;%%%%%%%%%%%%%%%%%%%%%%%%%%%&#10;&#10;\newcommand{\sla}{\slashed}&#10;\newcommand{\nn}{\nonumber}&#10;\newcommand\eref[1]{Eq.~(\ref{#1})}&#10;\newcommand\fref[1]{Fig.~\ref{#1}}&#10;&#10;%%%%%%%%%% Greek alphabets&#10;\renewcommand{\a}{\alpha}&#10;\renewcommand{\b}{\beta}&#10;\renewcommand{\d}{{\delta}}&#10;\renewcommand{\k}{\kappa}&#10;\renewcommand{\l}{\lambda}&#10;\newcommand{\Lam}{ \Lambda }&#10;\newcommand{\al}{\alpha}&#10;\newcommand{\be}{\beta}&#10;&#10;\newcommand{\ep}{ \epsilon }&#10;\newcommand{\vep}{ \varepsilon }&#10;\newcommand{\Gam}{ \Gamma }&#10;\newcommand{\gam}{ \gamma }&#10;\newcommand{\bgam}{ {\bm \gamma} }&#10;&#10;\newcommand{\Lm}{ \Lambda }&#10;&#10;%%%%%%%%%% 3D vectors&#10;\newcommand{\bx}{{\bm{x}}}&#10;\newcommand{\br}{{\bm{r}}}&#10;\newcommand{\bk}{{\bm{k}}}&#10;\newcommand{\bp}{{\bm{p}}}&#10;\newcommand{\bq}{{\bm{q}}}&#10;\newcommand{\bv}{{\bm{v}}}&#10;\newcommand{\bA}{{\bm{A}}}&#10;\newcommand{\bB}{{\bm B}}&#10;\newcommand{\bE}{{\bm E}}&#10;\newcommand{\bj}{{\bm j}}&#10;&#10;\newcommand{\integ}{\int\!\!}&#10;\newcommand{\xint}{\int d^4x}&#10;\newcommand{\pint}{\int \frac{d^4p}{ (2\pi)^4}}&#10;\newcommand{\tint}{\int_{-\infty}^{\infty}}&#10;&#10;\newcommand{\id}{\mbox{1}\hspace{-0.25em}\mbox{l}}&#10;\newcommand{\1}{\mbox{1}\hspace{-0.25em}\mbox{l}}&#10;&#10;&#10;\newcommand{\F}{ {\mathscr{F}} }&#10;\newcommand{\G}{ {\mathscr{G}} }&#10;\renewcommand{\Finv}{ {\mathscr{F}} }&#10;\newcommand{\Ginv}{ {\mathscr{G}} }&#10;\newcommand{\prj}{ {\mathcal P} }&#10;\newcommand{\Q}{ {\mathcal Q} }&#10;\newcommand{\Ham}{ {\mathcal H} }&#10;\newcommand{\Lag}{ {\cal{L}} }&#10;\newcommand{\M}{ {\mathcal M} }&#10;\newcommand{\N}{ {\mathcal N} }&#10;\newcommand{\T}{ {\mathcal T} }&#10;\newcommand{\order}{ {\mathcal O} }&#10;&#10;\newcommand{\as}{ \alpha_s }&#10;\newcommand{\para}{ \parallel}&#10;\newcommand{\tot}{ {\rm tot} }&#10;\newcommand{\EM}{{\rm em}}&#10;\newcommand{\Tr}{ {\rm Tr} }&#10;\newcommand{\tr}{ {\rm tr} }&#10;\newcommand{\diag}{ {\rm diag} }&#10;\newcommand{\sgn}{ {\rm sgn} }&#10;\newcommand{\ext}{ {\rm ext} }&#10;\newcommand{\vac}{ {\rm vac} }&#10;\newcommand{\Hall}{ {\rm Hall} }&#10;\newcommand{\eff}{ {\rm eff} }&#10;\newcommand{\fermion}{ {\rm fermion} }&#10;\newcommand{\bson}{ {\rm boson} }&#10;\newcommand{\quark}{ {\rm quark} }&#10;\newcommand{\gluon}{ {\rm gluon} }&#10;\newcommand{\ghost}{ {\rm ghost} }&#10;\newcommand{\fin}{ {\rm fin} }&#10;\renewcommand{\div}{ {\rm div} }&#10;\newcommand{\UV}{ {\rm UV} }&#10;\newcommand{\IR}{ {\rm IR} }&#10;\newcommand{\NO}{ {\rm NO} }&#10;\newcommand{\q}{ {\rm q} }&#10;\newcommand{\YM}{ {\rm YM} }&#10;\newcommand{\dyn}{ {\rm dyn} }&#10;\newcommand{\LLL}{ {\rm LLL} }&#10;\newcommand{\hLL}{ {\rm hLL} }&#10;\newcommand{\QCD}{ {\rm QCD} }&#10;\newcommand{\Res}{{ \rm Res }}&#10;\newcommand{\Deb}{ {\rm Debye} }&#10;&#10;\newcommand{\vp}{\vect{p}}&#10;\newcommand{\vk}{\vect{k}}&#10;\newcommand{\vl}{\vect{l}}&#10;\newcommand{\vx}{\vect{x}}&#10;\newcommand{\vgamma}{{\boldsymbol \gamma}}&#10;\newcommand{\vzero}{\vect{0}}&#10;\newcommand{\vv}{\vect{v}}&#10;\newcommand{\vB}{\vect{B}}&#10;&#10;\newcommand{\zero}{ {(0)} }&#10;\newcommand{\one}{ {(1)} }&#10;\newcommand{\two}{ {(2)} }&#10;&#10;\newcommand{\pd}{\partial}&#10;\renewcommand{\=}{&amp;=&amp;}&#10;\newcommand{\nnb}{\nn\\}&#10;&#10;%%%%%%%%%%%%%%%%%%%%%%%%%%%%%%%%%%%%%%%%&#10;\begin{document}&#10;%%%%%%%%%%%%%%%%%%%%%%%%%%%%%%%%%%%%%%%%&#10;&#10;\begin{eqnarray}&#10;D_\ext^\mu = \pd^\mu + i |e| A^\mu_\ext&#10;\nn&#10;\end{eqnarray}&#10;&#10;%%%%%%%%%%%%%%%%%%%%%%%%%%%%%%%%%%%%%%%%&#10;\end{document}&#10;%%%%%%%%%%%%%%%%%%%%%%%%%%%%%%%%%%%%%%%%"/>
  <p:tag name="IGUANATEXSIZE" val="50"/>
  <p:tag name="IGUANATEXCURSOR" val="3730"/>
  <p:tag name="TRANSPARENCY" val="True"/>
  <p:tag name="FILENAME" val=""/>
  <p:tag name="LATEXENGINEID" val="0"/>
  <p:tag name="TEMPFOLDER" val="C:\w32tex\IguanaTex\temp\"/>
  <p:tag name="LATEXFORMHEIGHT" val="312"/>
  <p:tag name="LATEXFORMWIDTH" val="384"/>
  <p:tag name="LATEXFORMWRAP" val="True"/>
  <p:tag name="BITMAPVECTOR" val="0"/>
</p:tagLst>
</file>

<file path=ppt/tags/tag97.xml><?xml version="1.0" encoding="utf-8"?>
<p:tagLst xmlns:a="http://schemas.openxmlformats.org/drawingml/2006/main" xmlns:r="http://schemas.openxmlformats.org/officeDocument/2006/relationships" xmlns:p="http://schemas.openxmlformats.org/presentationml/2006/main">
  <p:tag name="OUTPUTDPI" val="1200"/>
  <p:tag name="ORIGINALHEIGHT" val="107.9865"/>
  <p:tag name="ORIGINALWIDTH" val="678.6652"/>
  <p:tag name="LATEXADDIN" val="\documentclass{article}&#10;\pagestyle{empty}&#10;&#10;\usepackage{latexsym}&#10;\usepackage{amsfonts}&#10;\usepackage{amssymb}&#10;\usepackage{amsmath}&#10;\usepackage{bm}&#10;\usepackage{mathrsfs} &#10;\usepackage{color}&#10;&#10;\usepackage{slashed}&#10;&#10;\newcommand{\com}[1]{{\color[rgb]{0,0,1}{#1}}}&#10;\newcommand{\cgd}[1]{{\color[rgb]{1,0,0}{#1}}}&#10;\newcommand{\gr}[1]{{\color[rgb]{0.25,0.7,0.25}{#1}}}&#10;\newcommand{\blue}[1]{\textcolor[named]{Blue}{#1}}&#10;\newcommand{\green}[1]{{\color[rgb]{0.1,0.6,0.2}{#1}}}&#10;\newcommand{\red}[1]{\textcolor[named]{Red}{#1}}&#10;\newcommand{\gray}[1]{{\color[rgb]{0.7,0.7,0.7}{#1}}}&#10;\newcommand{\pp}[1]{{\color[rgb]{0.7,0.3,0.9}{#1}}}&#10;&#10;%%%%%%%%%%%%%%%%%%%%%%%%%%&#10;&#10;\newcommand{\QED}{\mathrm{QED}}&#10;\newcommand{\eq}{\mathrm{eq}}&#10;&#10;%%%%%%%%%%%%%%%%%%%%%%%%%%%&#10;&#10;\newcommand{\sla}{\slashed}&#10;\newcommand{\nn}{\nonumber}&#10;\newcommand\eref[1]{Eq.~(\ref{#1})}&#10;\newcommand\fref[1]{Fig.~\ref{#1}}&#10;&#10;%%%%%%%%%% Greek alphabets&#10;\renewcommand{\a}{\alpha}&#10;\renewcommand{\b}{\beta}&#10;\renewcommand{\d}{{\delta}}&#10;\renewcommand{\k}{\kappa}&#10;\renewcommand{\l}{\lambda}&#10;\newcommand{\Lam}{ \Lambda }&#10;\newcommand{\al}{\alpha}&#10;\newcommand{\be}{\beta}&#10;&#10;\newcommand{\ep}{ \epsilon }&#10;\newcommand{\vep}{ \varepsilon }&#10;\newcommand{\Gam}{ \Gamma }&#10;\newcommand{\gam}{ \gamma }&#10;\newcommand{\bgam}{ {\bm \gamma} }&#10;&#10;\newcommand{\Lm}{ \Lambda }&#10;&#10;%%%%%%%%%% 3D vectors&#10;\newcommand{\bx}{{\bm{x}}}&#10;\newcommand{\br}{{\bm{r}}}&#10;\newcommand{\bk}{{\bm{k}}}&#10;\newcommand{\bp}{{\bm{p}}}&#10;\newcommand{\bq}{{\bm{q}}}&#10;\newcommand{\bv}{{\bm{v}}}&#10;\newcommand{\bA}{{\bm{A}}}&#10;\newcommand{\bB}{{\bm B}}&#10;\newcommand{\bE}{{\bm E}}&#10;\newcommand{\bj}{{\bm j}}&#10;&#10;\newcommand{\integ}{\int\!\!}&#10;\newcommand{\xint}{\int d^4x}&#10;\newcommand{\pint}{\int \frac{d^4p}{ (2\pi)^4}}&#10;\newcommand{\tint}{\int_{-\infty}^{\infty}}&#10;&#10;\newcommand{\id}{\mbox{1}\hspace{-0.25em}\mbox{l}}&#10;\newcommand{\1}{\mbox{1}\hspace{-0.25em}\mbox{l}}&#10;&#10;&#10;\newcommand{\F}{ {\mathscr{F}} }&#10;\newcommand{\G}{ {\mathscr{G}} }&#10;\renewcommand{\Finv}{ {\mathscr{F}} }&#10;\newcommand{\Ginv}{ {\mathscr{G}} }&#10;\newcommand{\prj}{ {\mathcal P} }&#10;\newcommand{\Q}{ {\mathcal Q} }&#10;\newcommand{\Ham}{ {\mathcal H} }&#10;\newcommand{\Lag}{ {\cal{L}} }&#10;\newcommand{\M}{ {\mathcal M} }&#10;\newcommand{\N}{ {\mathcal N} }&#10;\newcommand{\T}{ {\mathcal T} }&#10;\newcommand{\order}{ {\mathcal O} }&#10;&#10;\newcommand{\as}{ \alpha_s }&#10;\newcommand{\para}{ \parallel}&#10;\newcommand{\tot}{ {\rm tot} }&#10;\newcommand{\EM}{{\rm em}}&#10;\newcommand{\Tr}{ {\rm Tr} }&#10;\newcommand{\tr}{ {\rm tr} }&#10;\newcommand{\diag}{ {\rm diag} }&#10;\newcommand{\sgn}{ {\rm sgn} }&#10;\newcommand{\ext}{ {\rm ext} }&#10;\newcommand{\vac}{ {\rm vac} }&#10;\newcommand{\Hall}{ {\rm Hall} }&#10;\newcommand{\eff}{ {\rm eff} }&#10;\newcommand{\fermion}{ {\rm fermion} }&#10;\newcommand{\bson}{ {\rm boson} }&#10;\newcommand{\quark}{ {\rm quark} }&#10;\newcommand{\gluon}{ {\rm gluon} }&#10;\newcommand{\ghost}{ {\rm ghost} }&#10;\newcommand{\fin}{ {\rm fin} }&#10;\renewcommand{\div}{ {\rm div} }&#10;\newcommand{\UV}{ {\rm UV} }&#10;\newcommand{\IR}{ {\rm IR} }&#10;\newcommand{\NO}{ {\rm NO} }&#10;\newcommand{\q}{ {\rm q} }&#10;\newcommand{\YM}{ {\rm YM} }&#10;\newcommand{\dyn}{ {\rm dyn} }&#10;\newcommand{\LLL}{ {\rm LLL} }&#10;\newcommand{\hLL}{ {\rm hLL} }&#10;\newcommand{\QCD}{ {\rm QCD} }&#10;\newcommand{\Res}{{ \rm Res }}&#10;\newcommand{\Deb}{ {\rm Debye} }&#10;&#10;\newcommand{\vp}{\vect{p}}&#10;\newcommand{\vk}{\vect{k}}&#10;\newcommand{\vl}{\vect{l}}&#10;\newcommand{\vx}{\vect{x}}&#10;\newcommand{\vgamma}{{\boldsymbol \gamma}}&#10;\newcommand{\vzero}{\vect{0}}&#10;\newcommand{\vv}{\vect{v}}&#10;\newcommand{\vB}{\vect{B}}&#10;&#10;\newcommand{\zero}{ {(0)} }&#10;\newcommand{\one}{ {(1)} }&#10;\newcommand{\two}{ {(2)} }&#10;&#10;\newcommand{\pd}{\partial}&#10;\renewcommand{\=}{&amp;=&amp;}&#10;\newcommand{\nnb}{\nn\\}&#10;&#10;%%%%%%%%%%%%%%%%%%%%%%%%%%%%%%%%%%%%%%%%&#10;\begin{document}&#10;%%%%%%%%%%%%%%%%%%%%%%%%%%%%%%%%%%%%%%%%&#10;&#10;\begin{eqnarray}&#10;{\rm rot} \bA_\ext = \bB&#10;\nn&#10;\end{eqnarray}&#10;&#10;%%%%%%%%%%%%%%%%%%%%%%%%%%%%%%%%%%%%%%%%&#10;\end{document}&#10;%%%%%%%%%%%%%%%%%%%%%%%%%%%%%%%%%%%%%%%%"/>
  <p:tag name="IGUANATEXSIZE" val="50"/>
  <p:tag name="IGUANATEXCURSOR" val="3715"/>
  <p:tag name="TRANSPARENCY" val="True"/>
  <p:tag name="FILENAME" val=""/>
  <p:tag name="LATEXENGINEID" val="0"/>
  <p:tag name="TEMPFOLDER" val="C:\w32tex\IguanaTex\temp\"/>
  <p:tag name="LATEXFORMHEIGHT" val="312"/>
  <p:tag name="LATEXFORMWIDTH" val="384"/>
  <p:tag name="LATEXFORMWRAP" val="True"/>
  <p:tag name="BITMAPVECTOR" val="0"/>
</p:tagLst>
</file>

<file path=ppt/tags/tag98.xml><?xml version="1.0" encoding="utf-8"?>
<p:tagLst xmlns:a="http://schemas.openxmlformats.org/drawingml/2006/main" xmlns:r="http://schemas.openxmlformats.org/officeDocument/2006/relationships" xmlns:p="http://schemas.openxmlformats.org/presentationml/2006/main">
  <p:tag name="OUTPUTDPI" val="1200"/>
  <p:tag name="ORIGINALHEIGHT" val="125.2343"/>
  <p:tag name="ORIGINALWIDTH" val="1477.315"/>
  <p:tag name="LATEXADDIN" val="\documentclass{article}&#10;\pagestyle{empty}&#10;&#10;\usepackage{latexsym}&#10;\usepackage{amsfonts}&#10;\usepackage{amssymb}&#10;\usepackage{amsmath}&#10;\usepackage{bm}&#10;\usepackage{mathrsfs} &#10;\usepackage{color}&#10;&#10;\usepackage{slashed}&#10;&#10;\newcommand{\com}[1]{{\color[rgb]{0,0,1}{#1}}}&#10;\newcommand{\cgd}[1]{{\color[rgb]{1,0,0}{#1}}}&#10;\newcommand{\gr}[1]{{\color[rgb]{0.25,0.7,0.25}{#1}}}&#10;\newcommand{\blue}[1]{\textcolor[named]{Blue}{#1}}&#10;\newcommand{\green}[1]{{\color[rgb]{0.1,0.6,0.2}{#1}}}&#10;\newcommand{\red}[1]{\textcolor[named]{Red}{#1}}&#10;\newcommand{\gray}[1]{{\color[rgb]{0.7,0.7,0.7}{#1}}}&#10;\newcommand{\pp}[1]{{\color[rgb]{0.7,0.3,0.9}{#1}}}&#10;&#10;%%%%%%%%%%%%%%%%%%%%%%%%%%&#10;&#10;\newcommand{\QED}{\mathrm{QED}}&#10;\newcommand{\eq}{\mathrm{eq}}&#10;&#10;%%%%%%%%%%%%%%%%%%%%%%%%%%%&#10;&#10;\newcommand{\sla}{\slashed}&#10;\newcommand{\nn}{\nonumber}&#10;\newcommand\eref[1]{Eq.~(\ref{#1})}&#10;\newcommand\fref[1]{Fig.~\ref{#1}}&#10;&#10;%%%%%%%%%% Greek alphabets&#10;\renewcommand{\a}{\alpha}&#10;\renewcommand{\b}{\beta}&#10;\renewcommand{\d}{{\delta}}&#10;\renewcommand{\k}{\kappa}&#10;\renewcommand{\l}{\lambda}&#10;\newcommand{\Lam}{ \Lambda }&#10;\newcommand{\al}{\alpha}&#10;\newcommand{\be}{\beta}&#10;&#10;\newcommand{\ep}{ \epsilon }&#10;\newcommand{\vep}{ \varepsilon }&#10;\newcommand{\Gam}{ \Gamma }&#10;\newcommand{\gam}{ \gamma }&#10;\newcommand{\bgam}{ {\bm \gamma} }&#10;&#10;\newcommand{\Lm}{ \Lambda }&#10;&#10;%%%%%%%%%% 3D vectors&#10;\newcommand{\bx}{{\bm{x}}}&#10;\newcommand{\br}{{\bm{r}}}&#10;\newcommand{\bk}{{\bm{k}}}&#10;\newcommand{\bp}{{\bm{p}}}&#10;\newcommand{\bq}{{\bm{q}}}&#10;\newcommand{\bv}{{\bm{v}}}&#10;\newcommand{\bA}{{\bm{A}}}&#10;\newcommand{\bB}{{\bm B}}&#10;\newcommand{\bE}{{\bm E}}&#10;\newcommand{\bj}{{\bm j}}&#10;&#10;\newcommand{\integ}{\int\!\!}&#10;\newcommand{\xint}{\int d^4x}&#10;\newcommand{\pint}{\int \frac{d^4p}{ (2\pi)^4}}&#10;\newcommand{\tint}{\int_{-\infty}^{\infty}}&#10;&#10;\newcommand{\id}{\mbox{1}\hspace{-0.25em}\mbox{l}}&#10;\newcommand{\1}{\mbox{1}\hspace{-0.25em}\mbox{l}}&#10;&#10;&#10;\newcommand{\F}{ {\mathscr{F}} }&#10;\newcommand{\G}{ {\mathscr{G}} }&#10;\renewcommand{\Finv}{ {\mathscr{F}} }&#10;\newcommand{\Ginv}{ {\mathscr{G}} }&#10;\newcommand{\prj}{ {\mathcal P} }&#10;\newcommand{\Q}{ {\mathcal Q} }&#10;\newcommand{\Ham}{ {\mathcal H} }&#10;\newcommand{\Lag}{ {\cal{L}} }&#10;\newcommand{\M}{ {\mathcal M} }&#10;\newcommand{\N}{ {\mathcal N} }&#10;\newcommand{\T}{ {\mathcal T} }&#10;\newcommand{\order}{ {\mathcal O} }&#10;&#10;\newcommand{\as}{ \alpha_s }&#10;\newcommand{\para}{ \parallel}&#10;\newcommand{\tot}{ {\rm tot} }&#10;\newcommand{\EM}{{\rm em}}&#10;\newcommand{\Tr}{ {\rm Tr} }&#10;\newcommand{\tr}{ {\rm tr} }&#10;\newcommand{\diag}{ {\rm diag} }&#10;\newcommand{\sgn}{ {\rm sgn} }&#10;\newcommand{\ext}{ {\rm ext} }&#10;\newcommand{\vac}{ {\rm vac} }&#10;\newcommand{\Hall}{ {\rm Hall} }&#10;\newcommand{\eff}{ {\rm eff} }&#10;\newcommand{\fermion}{ {\rm fermion} }&#10;\newcommand{\bson}{ {\rm boson} }&#10;\newcommand{\quark}{ {\rm quark} }&#10;\newcommand{\gluon}{ {\rm gluon} }&#10;\newcommand{\ghost}{ {\rm ghost} }&#10;\newcommand{\fin}{ {\rm fin} }&#10;\renewcommand{\div}{ {\rm div} }&#10;\newcommand{\UV}{ {\rm UV} }&#10;\newcommand{\IR}{ {\rm IR} }&#10;\newcommand{\NO}{ {\rm NO} }&#10;\newcommand{\q}{ {\rm q} }&#10;\newcommand{\YM}{ {\rm YM} }&#10;\newcommand{\dyn}{ {\rm dyn} }&#10;\newcommand{\LLL}{ {\rm LLL} }&#10;\newcommand{\hLL}{ {\rm hLL} }&#10;\newcommand{\QCD}{ {\rm QCD} }&#10;\newcommand{\Res}{{ \rm Res }}&#10;\newcommand{\Deb}{ {\rm Debye} }&#10;&#10;\newcommand{\vp}{\vect{p}}&#10;\newcommand{\vk}{\vect{k}}&#10;\newcommand{\vl}{\vect{l}}&#10;\newcommand{\vx}{\vect{x}}&#10;\newcommand{\vgamma}{{\boldsymbol \gamma}}&#10;\newcommand{\vzero}{\vect{0}}&#10;\newcommand{\vv}{\vect{v}}&#10;\newcommand{\vB}{\vect{B}}&#10;&#10;\newcommand{\zero}{ {(0)} }&#10;\newcommand{\one}{ {(1)} }&#10;\newcommand{\two}{ {(2)} }&#10;&#10;\newcommand{\pd}{\partial}&#10;\renewcommand{\=}{&amp;=&amp;}&#10;\newcommand{\nnb}{\nn\\}&#10;&#10;%%%%%%%%%%%%%%%%%%%%%%%%%%%%%%%%%%%%%%%%&#10;\begin{document}&#10;%%%%%%%%%%%%%%%%%%%%%%%%%%%%%%%%%%%%%%%%&#10;&#10;\begin{eqnarray}&#10;{\mathcal R}_n(x_\perp) = \phi_n \prj_+ + \phi_{n-1} \prj_-&#10;\nn&#10;\end{eqnarray}&#10;&#10;%%%%%%%%%%%%%%%%%%%%%%%%%%%%%%%%%%%%%%%%&#10;\end{document}&#10;%%%%%%%%%%%%%%%%%%%%%%%%%%%%%%%%%%%%%%%%"/>
  <p:tag name="IGUANATEXSIZE" val="50"/>
  <p:tag name="IGUANATEXCURSOR" val="3703"/>
  <p:tag name="TRANSPARENCY" val="True"/>
  <p:tag name="FILENAME" val=""/>
  <p:tag name="LATEXENGINEID" val="0"/>
  <p:tag name="TEMPFOLDER" val="C:\w32tex\IguanaTex\temp\"/>
  <p:tag name="LATEXFORMHEIGHT" val="312"/>
  <p:tag name="LATEXFORMWIDTH" val="384"/>
  <p:tag name="LATEXFORMWRAP" val="True"/>
  <p:tag name="BITMAPVECTOR" val="0"/>
</p:tagLst>
</file>

<file path=ppt/tags/tag99.xml><?xml version="1.0" encoding="utf-8"?>
<p:tagLst xmlns:a="http://schemas.openxmlformats.org/drawingml/2006/main" xmlns:r="http://schemas.openxmlformats.org/officeDocument/2006/relationships" xmlns:p="http://schemas.openxmlformats.org/presentationml/2006/main">
  <p:tag name="OUTPUTDPI" val="1200"/>
  <p:tag name="ORIGINALHEIGHT" val="268.4665"/>
  <p:tag name="ORIGINALWIDTH" val="2476.94"/>
  <p:tag name="LATEXADDIN" val="\documentclass{article}&#10;\pagestyle{empty}&#10;&#10;\usepackage{latexsym}&#10;\usepackage{amsfonts}&#10;\usepackage{amssymb}&#10;\usepackage{amsmath}&#10;\usepackage{bm}&#10;\usepackage{mathrsfs} &#10;\usepackage{color}&#10;&#10;\usepackage{slashed}&#10;&#10;\newcommand{\com}[1]{{\color[rgb]{0,0,1}{#1}}}&#10;\newcommand{\cgd}[1]{{\color[rgb]{1,0,0}{#1}}}&#10;\newcommand{\gr}[1]{{\color[rgb]{0.25,0.7,0.25}{#1}}}&#10;\newcommand{\blue}[1]{\textcolor[named]{Blue}{#1}}&#10;\newcommand{\green}[1]{{\color[rgb]{0.1,0.6,0.2}{#1}}}&#10;\newcommand{\red}[1]{\textcolor[named]{Red}{#1}}&#10;\newcommand{\gray}[1]{{\color[rgb]{0.7,0.7,0.7}{#1}}}&#10;\newcommand{\pp}[1]{{\color[rgb]{0.7,0.3,0.9}{#1}}}&#10;&#10;%%%%%%%%%%%%%%%%%%%%%%%%%%&#10;&#10;\newcommand{\QED}{\mathrm{QED}}&#10;\newcommand{\eq}{\mathrm{eq}}&#10;&#10;%%%%%%%%%%%%%%%%%%%%%%%%%%%&#10;&#10;\newcommand{\sla}{\slashed}&#10;\newcommand{\nn}{\nonumber}&#10;\newcommand\eref[1]{Eq.~(\ref{#1})}&#10;\newcommand\fref[1]{Fig.~\ref{#1}}&#10;&#10;%%%%%%%%%% Greek alphabets&#10;\renewcommand{\a}{\alpha}&#10;\renewcommand{\b}{\beta}&#10;\renewcommand{\d}{{\delta}}&#10;\renewcommand{\k}{\kappa}&#10;\renewcommand{\l}{\lambda}&#10;\newcommand{\Lam}{ \Lambda }&#10;\newcommand{\al}{\alpha}&#10;\newcommand{\be}{\beta}&#10;&#10;\newcommand{\ep}{ \epsilon }&#10;\newcommand{\vep}{ \varepsilon }&#10;\newcommand{\Gam}{ \Gamma }&#10;\newcommand{\gam}{ \gamma }&#10;\newcommand{\bgam}{ {\bm \gamma} }&#10;&#10;\newcommand{\Lm}{ \Lambda }&#10;&#10;%%%%%%%%%% 3D vectors&#10;\newcommand{\bx}{{\bm{x}}}&#10;\newcommand{\br}{{\bm{r}}}&#10;\newcommand{\bk}{{\bm{k}}}&#10;\newcommand{\bp}{{\bm{p}}}&#10;\newcommand{\bq}{{\bm{q}}}&#10;\newcommand{\bv}{{\bm{v}}}&#10;\newcommand{\bA}{{\bm{A}}}&#10;\newcommand{\bB}{{\bm B}}&#10;\newcommand{\bE}{{\bm E}}&#10;\newcommand{\bj}{{\bm j}}&#10;&#10;\newcommand{\integ}{\int\!\!}&#10;\newcommand{\xint}{\int d^4x}&#10;\newcommand{\pint}{\int \frac{d^4p}{ (2\pi)^4}}&#10;\newcommand{\tint}{\int_{-\infty}^{\infty}}&#10;&#10;\newcommand{\id}{\mbox{1}\hspace{-0.25em}\mbox{l}}&#10;\newcommand{\1}{\mbox{1}\hspace{-0.25em}\mbox{l}}&#10;&#10;&#10;\newcommand{\F}{ {\mathscr{F}} }&#10;\newcommand{\G}{ {\mathscr{G}} }&#10;\renewcommand{\Finv}{ {\mathscr{F}} }&#10;\newcommand{\Ginv}{ {\mathscr{G}} }&#10;\newcommand{\prj}{ {\mathcal P} }&#10;\newcommand{\Q}{ {\mathcal Q} }&#10;\newcommand{\Ham}{ {\mathcal H} }&#10;\newcommand{\Lag}{ {\cal{L}} }&#10;\newcommand{\M}{ {\mathcal M} }&#10;\newcommand{\N}{ {\mathcal N} }&#10;\newcommand{\T}{ {\mathcal T} }&#10;\newcommand{\order}{ {\mathcal O} }&#10;&#10;\newcommand{\as}{ \alpha_s }&#10;\newcommand{\para}{ \parallel}&#10;\newcommand{\tot}{ {\rm tot} }&#10;\newcommand{\EM}{{\rm em}}&#10;\newcommand{\Tr}{ {\rm Tr} }&#10;\newcommand{\tr}{ {\rm tr} }&#10;\newcommand{\diag}{ {\rm diag} }&#10;\newcommand{\sgn}{ {\rm sgn} }&#10;\newcommand{\ext}{ {\rm ext} }&#10;\newcommand{\vac}{ {\rm vac} }&#10;\newcommand{\Hall}{ {\rm Hall} }&#10;\newcommand{\eff}{ {\rm eff} }&#10;\newcommand{\fermion}{ {\rm fermion} }&#10;\newcommand{\bson}{ {\rm boson} }&#10;\newcommand{\quark}{ {\rm quark} }&#10;\newcommand{\gluon}{ {\rm gluon} }&#10;\newcommand{\ghost}{ {\rm ghost} }&#10;\newcommand{\fin}{ {\rm fin} }&#10;\renewcommand{\div}{ {\rm div} }&#10;\newcommand{\UV}{ {\rm UV} }&#10;\newcommand{\IR}{ {\rm IR} }&#10;\newcommand{\NO}{ {\rm NO} }&#10;\newcommand{\q}{ {\rm q} }&#10;\newcommand{\YM}{ {\rm YM} }&#10;\newcommand{\dyn}{ {\rm dyn} }&#10;\newcommand{\LLL}{ {\rm LLL} }&#10;\newcommand{\hLL}{ {\rm hLL} }&#10;\newcommand{\QCD}{ {\rm QCD} }&#10;\newcommand{\Res}{{ \rm Res }}&#10;\newcommand{\Deb}{ {\rm Debye} }&#10;&#10;\newcommand{\vp}{\vect{p}}&#10;\newcommand{\vk}{\vect{k}}&#10;\newcommand{\vl}{\vect{l}}&#10;\newcommand{\vx}{\vect{x}}&#10;\newcommand{\vgamma}{{\boldsymbol \gamma}}&#10;\newcommand{\vzero}{\vect{0}}&#10;\newcommand{\vv}{\vect{v}}&#10;\newcommand{\vB}{\vect{B}}&#10;&#10;\newcommand{\zero}{ {(0)} }&#10;\newcommand{\one}{ {(1)} }&#10;\newcommand{\two}{ {(2)} }&#10;&#10;\newcommand{\pd}{\partial}&#10;\renewcommand{\=}{&amp;=&amp;}&#10;\newcommand{\nnb}{\nn\\}&#10;&#10;%%%%%%%%%%%%%%%%%%%%%%%%%%%%%%%%%%%%%%%%&#10;\begin{document}&#10;%%%%%%%%%%%%%%%%%%%%%%%%%%%%%%%%%%%%%%%%&#10;&#10;$\phi_n(x_\perp)$: Wave function at the Landau level $n$&#10;&#10;$\prj_\pm$: Spin projection operator along B-field&#10;&#10;&#10;%%%%%%%%%%%%%%%%%%%%%%%%%%%%%%%%%%%%%%%%&#10;\end{document}&#10;%%%%%%%%%%%%%%%%%%%%%%%%%%%%%%%%%%%%%%%%"/>
  <p:tag name="IGUANATEXSIZE" val="50"/>
  <p:tag name="IGUANATEXCURSOR" val="3782"/>
  <p:tag name="TRANSPARENCY" val="True"/>
  <p:tag name="FILENAME" val=""/>
  <p:tag name="LATEXENGINEID" val="0"/>
  <p:tag name="TEMPFOLDER" val="C:\w32tex\IguanaTex\temp\"/>
  <p:tag name="LATEXFORMHEIGHT" val="312"/>
  <p:tag name="LATEXFORMWIDTH" val="384"/>
  <p:tag name="LATEXFORMWRAP" val="True"/>
  <p:tag name="BITMAPVECTOR" val="0"/>
</p:tagLst>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CCFF66"/>
        </a:solidFill>
        <a:ln>
          <a:noFill/>
        </a:ln>
      </a:spPr>
      <a:bodyPr rtlCol="0" anchor="ctr"/>
      <a:lstStyle>
        <a:defPPr algn="ctr" fontAlgn="auto">
          <a:spcBef>
            <a:spcPts val="0"/>
          </a:spcBef>
          <a:spcAft>
            <a:spcPts val="0"/>
          </a:spcAft>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63136</TotalTime>
  <Words>2637</Words>
  <Application>Microsoft Office PowerPoint</Application>
  <PresentationFormat>On-screen Show (4:3)</PresentationFormat>
  <Paragraphs>487</Paragraphs>
  <Slides>45</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AdvOTf9433e2d</vt:lpstr>
      <vt:lpstr>NimbusRomNo9L-Medi</vt:lpstr>
      <vt:lpstr>NimbusRomNo9L-Regu</vt:lpstr>
      <vt:lpstr>Arial</vt:lpstr>
      <vt:lpstr>Calibri</vt:lpstr>
      <vt:lpstr>Cambria Math</vt:lpstr>
      <vt:lpstr>Times New Roman</vt:lpstr>
      <vt:lpstr>Wingdings</vt:lpstr>
      <vt:lpstr>Office ​​テーマ</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Back-up slides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Koichi</dc:creator>
  <cp:lastModifiedBy>服部 恒一</cp:lastModifiedBy>
  <cp:revision>2354</cp:revision>
  <dcterms:created xsi:type="dcterms:W3CDTF">2014-04-23T11:33:49Z</dcterms:created>
  <dcterms:modified xsi:type="dcterms:W3CDTF">2021-08-03T14:53:17Z</dcterms:modified>
</cp:coreProperties>
</file>